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360" r:id="rId2"/>
    <p:sldId id="358" r:id="rId3"/>
    <p:sldId id="335" r:id="rId4"/>
    <p:sldId id="348" r:id="rId5"/>
    <p:sldId id="349" r:id="rId6"/>
    <p:sldId id="363" r:id="rId7"/>
    <p:sldId id="350" r:id="rId8"/>
    <p:sldId id="364" r:id="rId9"/>
    <p:sldId id="352" r:id="rId10"/>
    <p:sldId id="355" r:id="rId11"/>
    <p:sldId id="374" r:id="rId12"/>
    <p:sldId id="373" r:id="rId13"/>
    <p:sldId id="376" r:id="rId14"/>
    <p:sldId id="347" r:id="rId15"/>
    <p:sldId id="353" r:id="rId16"/>
    <p:sldId id="372" r:id="rId17"/>
    <p:sldId id="362" r:id="rId18"/>
    <p:sldId id="370" r:id="rId19"/>
    <p:sldId id="371" r:id="rId20"/>
    <p:sldId id="356" r:id="rId21"/>
    <p:sldId id="357" r:id="rId22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80" roundtripDataSignature="AMtx7mjM7R6PA5FwkepQwBavuBY3ZQpE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41" autoAdjust="0"/>
    <p:restoredTop sz="89768" autoAdjust="0"/>
  </p:normalViewPr>
  <p:slideViewPr>
    <p:cSldViewPr snapToGrid="0">
      <p:cViewPr varScale="1">
        <p:scale>
          <a:sx n="67" d="100"/>
          <a:sy n="67" d="100"/>
        </p:scale>
        <p:origin x="307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80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46467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0CDCA74-B339-43B4-B696-E22412FC12D4}" type="slidenum">
              <a:rPr lang="ja-JP" altLang="en-US" smtClean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pPr/>
              <a:t>1</a:t>
            </a:fld>
            <a:endParaRPr lang="ja-JP" altLang="en-US">
              <a:solidFill>
                <a:prstClr val="black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3425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6"/>
          <p:cNvSpPr txBox="1">
            <a:spLocks noGrp="1"/>
          </p:cNvSpPr>
          <p:nvPr>
            <p:ph type="body" idx="1"/>
          </p:nvPr>
        </p:nvSpPr>
        <p:spPr>
          <a:xfrm>
            <a:off x="457200" y="1052736"/>
            <a:ext cx="8229600" cy="5073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1" name="Google Shape;51;p8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2" name="Google Shape;52;p8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8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9" name="Google Shape;59;p8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8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1" name="Google Shape;61;p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8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 コンテンツ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8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8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8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8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8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8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 縦書きテキスト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87"/>
          <p:cNvSpPr txBox="1">
            <a:spLocks noGrp="1"/>
          </p:cNvSpPr>
          <p:nvPr>
            <p:ph type="body" idx="1"/>
          </p:nvPr>
        </p:nvSpPr>
        <p:spPr>
          <a:xfrm rot="5400000">
            <a:off x="2071290" y="-489347"/>
            <a:ext cx="5001419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8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 縦書きテキスト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8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8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8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5"/>
          <p:cNvSpPr txBox="1"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12;p55"/>
          <p:cNvSpPr/>
          <p:nvPr/>
        </p:nvSpPr>
        <p:spPr>
          <a:xfrm>
            <a:off x="-152400" y="0"/>
            <a:ext cx="9503229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11940" y="6011751"/>
            <a:ext cx="52534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4400" dirty="0" smtClean="0">
                <a:solidFill>
                  <a:schemeClr val="bg1"/>
                </a:solidFill>
              </a:rPr>
              <a:t>ROCINANTES</a:t>
            </a:r>
            <a:endParaRPr lang="ja-JP" altLang="en-US" sz="4400" dirty="0"/>
          </a:p>
        </p:txBody>
      </p:sp>
      <p:sp>
        <p:nvSpPr>
          <p:cNvPr id="7" name="正方形/長方形 6"/>
          <p:cNvSpPr/>
          <p:nvPr/>
        </p:nvSpPr>
        <p:spPr>
          <a:xfrm>
            <a:off x="6207942" y="6219426"/>
            <a:ext cx="2774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SHICHIJO Takashi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21" y="286912"/>
            <a:ext cx="7800925" cy="576537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665450" y="0"/>
            <a:ext cx="176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>
                <a:solidFill>
                  <a:schemeClr val="bg1"/>
                </a:solidFill>
              </a:rPr>
              <a:t>Photo by</a:t>
            </a:r>
            <a:r>
              <a:rPr kumimoji="1" lang="ja-JP" altLang="en-US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dirty="0" err="1" smtClean="0">
                <a:solidFill>
                  <a:schemeClr val="bg1"/>
                </a:solidFill>
              </a:rPr>
              <a:t>Junji</a:t>
            </a:r>
            <a:r>
              <a:rPr kumimoji="1" lang="en-US" altLang="ja-JP" dirty="0" smtClean="0">
                <a:solidFill>
                  <a:schemeClr val="bg1"/>
                </a:solidFill>
              </a:rPr>
              <a:t> Naito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09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12;p55"/>
          <p:cNvSpPr/>
          <p:nvPr/>
        </p:nvSpPr>
        <p:spPr>
          <a:xfrm>
            <a:off x="0" y="-697431"/>
            <a:ext cx="9144001" cy="746512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22185" y="0"/>
            <a:ext cx="8229600" cy="70609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ROCINANTES in Sudan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フローチャート: 代替処理 9"/>
          <p:cNvSpPr/>
          <p:nvPr/>
        </p:nvSpPr>
        <p:spPr>
          <a:xfrm>
            <a:off x="446192" y="707933"/>
            <a:ext cx="3845842" cy="1222468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Water Supply Project</a:t>
            </a:r>
            <a:endParaRPr kumimoji="1" lang="ja-JP" altLang="en-US" sz="2800" dirty="0"/>
          </a:p>
        </p:txBody>
      </p:sp>
      <p:sp>
        <p:nvSpPr>
          <p:cNvPr id="9" name="フローチャート: 代替処理 8"/>
          <p:cNvSpPr/>
          <p:nvPr/>
        </p:nvSpPr>
        <p:spPr>
          <a:xfrm>
            <a:off x="4477849" y="665247"/>
            <a:ext cx="4259751" cy="1265154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@</a:t>
            </a:r>
            <a:r>
              <a:rPr kumimoji="1" lang="en-US" altLang="ja-JP" sz="2400" dirty="0" err="1" smtClean="0"/>
              <a:t>Gadarif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@North </a:t>
            </a:r>
            <a:r>
              <a:rPr kumimoji="1" lang="en-US" altLang="ja-JP" sz="2400" dirty="0" err="1" smtClean="0"/>
              <a:t>Kordfan</a:t>
            </a:r>
            <a:endParaRPr kumimoji="1" lang="en-US" altLang="ja-JP" sz="2400" dirty="0" smtClean="0"/>
          </a:p>
          <a:p>
            <a:pPr algn="ctr"/>
            <a:r>
              <a:rPr kumimoji="1" lang="en-US" altLang="ja-JP" sz="2400" dirty="0" smtClean="0"/>
              <a:t>@Khartoum</a:t>
            </a:r>
            <a:endParaRPr kumimoji="1" lang="ja-JP" altLang="en-US" sz="24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09" y="2014339"/>
            <a:ext cx="7217133" cy="462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5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12;p55"/>
          <p:cNvSpPr/>
          <p:nvPr/>
        </p:nvSpPr>
        <p:spPr>
          <a:xfrm>
            <a:off x="0" y="-697431"/>
            <a:ext cx="9144001" cy="746512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22185" y="0"/>
            <a:ext cx="8229600" cy="70609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ROCINANTES in Sudan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フローチャート: 代替処理 9"/>
          <p:cNvSpPr/>
          <p:nvPr/>
        </p:nvSpPr>
        <p:spPr>
          <a:xfrm>
            <a:off x="322185" y="748776"/>
            <a:ext cx="3937228" cy="1187451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School Construction Project</a:t>
            </a:r>
            <a:endParaRPr kumimoji="1" lang="ja-JP" altLang="en-US" sz="2800" dirty="0"/>
          </a:p>
        </p:txBody>
      </p:sp>
      <p:sp>
        <p:nvSpPr>
          <p:cNvPr id="9" name="フローチャート: 代替処理 8"/>
          <p:cNvSpPr/>
          <p:nvPr/>
        </p:nvSpPr>
        <p:spPr>
          <a:xfrm>
            <a:off x="4569235" y="706090"/>
            <a:ext cx="4317100" cy="1216904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@</a:t>
            </a:r>
            <a:r>
              <a:rPr kumimoji="1" lang="en-US" altLang="ja-JP" sz="2400" dirty="0" err="1" smtClean="0"/>
              <a:t>Gadarif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@North </a:t>
            </a:r>
            <a:r>
              <a:rPr kumimoji="1" lang="en-US" altLang="ja-JP" sz="2400" dirty="0" err="1" smtClean="0"/>
              <a:t>Kordfan</a:t>
            </a:r>
            <a:endParaRPr kumimoji="1" lang="en-US" altLang="ja-JP" sz="2400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635" y="2004164"/>
            <a:ext cx="6232700" cy="468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6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12;p55"/>
          <p:cNvSpPr/>
          <p:nvPr/>
        </p:nvSpPr>
        <p:spPr>
          <a:xfrm>
            <a:off x="0" y="-697431"/>
            <a:ext cx="9144001" cy="746512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22185" y="0"/>
            <a:ext cx="8229600" cy="70609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ROCINANTES in Sudan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フローチャート: 代替処理 9"/>
          <p:cNvSpPr/>
          <p:nvPr/>
        </p:nvSpPr>
        <p:spPr>
          <a:xfrm>
            <a:off x="322185" y="748776"/>
            <a:ext cx="3937228" cy="1187451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School Construction Project</a:t>
            </a:r>
            <a:endParaRPr kumimoji="1" lang="ja-JP" altLang="en-US" sz="2800" dirty="0"/>
          </a:p>
        </p:txBody>
      </p:sp>
      <p:sp>
        <p:nvSpPr>
          <p:cNvPr id="9" name="フローチャート: 代替処理 8"/>
          <p:cNvSpPr/>
          <p:nvPr/>
        </p:nvSpPr>
        <p:spPr>
          <a:xfrm>
            <a:off x="4569235" y="706090"/>
            <a:ext cx="4317100" cy="1216904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@</a:t>
            </a:r>
            <a:r>
              <a:rPr kumimoji="1" lang="en-US" altLang="ja-JP" sz="2400" dirty="0" err="1" smtClean="0"/>
              <a:t>Gadarif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@North </a:t>
            </a:r>
            <a:r>
              <a:rPr kumimoji="1" lang="en-US" altLang="ja-JP" sz="2400" dirty="0" err="1" smtClean="0"/>
              <a:t>Kordfan</a:t>
            </a:r>
            <a:endParaRPr kumimoji="1" lang="en-US" altLang="ja-JP" sz="2400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" t="1747" r="852" b="1745"/>
          <a:stretch/>
        </p:blipFill>
        <p:spPr>
          <a:xfrm>
            <a:off x="1262742" y="2046514"/>
            <a:ext cx="6248401" cy="463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2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12;p55"/>
          <p:cNvSpPr/>
          <p:nvPr/>
        </p:nvSpPr>
        <p:spPr>
          <a:xfrm>
            <a:off x="0" y="-26680"/>
            <a:ext cx="92964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22185" y="0"/>
            <a:ext cx="8229600" cy="70609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ROCINANTES in Sudan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10" y="626050"/>
            <a:ext cx="7767575" cy="620527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859867" y="4494084"/>
            <a:ext cx="1360083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2"/>
                </a:solidFill>
              </a:rPr>
              <a:t>Wad </a:t>
            </a:r>
            <a:r>
              <a:rPr kumimoji="1" lang="en-US" altLang="ja-JP" dirty="0" err="1" smtClean="0">
                <a:solidFill>
                  <a:schemeClr val="bg2"/>
                </a:solidFill>
              </a:rPr>
              <a:t>Medani</a:t>
            </a:r>
            <a:endParaRPr kumimoji="1" lang="ja-JP" altLang="en-US" dirty="0">
              <a:solidFill>
                <a:schemeClr val="bg2"/>
              </a:solidFill>
            </a:endParaRPr>
          </a:p>
        </p:txBody>
      </p:sp>
      <p:sp>
        <p:nvSpPr>
          <p:cNvPr id="14" name="フローチャート: 抜出し 13"/>
          <p:cNvSpPr/>
          <p:nvPr/>
        </p:nvSpPr>
        <p:spPr>
          <a:xfrm rot="10800000">
            <a:off x="5615218" y="4091743"/>
            <a:ext cx="329946" cy="30862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481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12;p55"/>
          <p:cNvSpPr/>
          <p:nvPr/>
        </p:nvSpPr>
        <p:spPr>
          <a:xfrm>
            <a:off x="0" y="-24828"/>
            <a:ext cx="9241971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01698" y="153753"/>
            <a:ext cx="8229600" cy="70609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ROCINANTES in Zambia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フローチャート: 代替処理 6"/>
          <p:cNvSpPr/>
          <p:nvPr/>
        </p:nvSpPr>
        <p:spPr>
          <a:xfrm>
            <a:off x="4939811" y="1038423"/>
            <a:ext cx="4068134" cy="2224176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/>
              <a:t>Maternal and Child Health Projects</a:t>
            </a:r>
            <a:endParaRPr kumimoji="1" lang="ja-JP" altLang="en-US" sz="3200" dirty="0"/>
          </a:p>
        </p:txBody>
      </p:sp>
      <p:sp>
        <p:nvSpPr>
          <p:cNvPr id="8" name="フローチャート: 代替処理 7"/>
          <p:cNvSpPr/>
          <p:nvPr/>
        </p:nvSpPr>
        <p:spPr>
          <a:xfrm>
            <a:off x="4939811" y="3441180"/>
            <a:ext cx="4068134" cy="2224176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/>
              <a:t>Tuberculosis Projects</a:t>
            </a:r>
            <a:endParaRPr kumimoji="1" lang="ja-JP" altLang="en-US" sz="3200" dirty="0"/>
          </a:p>
        </p:txBody>
      </p:sp>
      <p:sp>
        <p:nvSpPr>
          <p:cNvPr id="11" name="Freeform 4"/>
          <p:cNvSpPr>
            <a:spLocks noChangeAspect="1"/>
          </p:cNvSpPr>
          <p:nvPr/>
        </p:nvSpPr>
        <p:spPr>
          <a:xfrm>
            <a:off x="113110" y="1038423"/>
            <a:ext cx="4592675" cy="4626933"/>
          </a:xfrm>
          <a:custGeom>
            <a:avLst/>
            <a:gdLst/>
            <a:ahLst/>
            <a:cxnLst/>
            <a:rect l="l" t="t" r="r" b="b"/>
            <a:pathLst>
              <a:path w="5298302" h="5908849">
                <a:moveTo>
                  <a:pt x="0" y="0"/>
                </a:moveTo>
                <a:lnTo>
                  <a:pt x="5298303" y="0"/>
                </a:lnTo>
                <a:lnTo>
                  <a:pt x="5298303" y="5908849"/>
                </a:lnTo>
                <a:lnTo>
                  <a:pt x="0" y="59088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TextBox 6"/>
          <p:cNvSpPr txBox="1"/>
          <p:nvPr/>
        </p:nvSpPr>
        <p:spPr>
          <a:xfrm>
            <a:off x="-101824" y="4764455"/>
            <a:ext cx="2034585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 smtClean="0">
                <a:solidFill>
                  <a:srgbClr val="FF5757"/>
                </a:solidFill>
                <a:ea typeface="M Plus Rounded Black"/>
              </a:rPr>
              <a:t>Sudan</a:t>
            </a:r>
            <a:endParaRPr lang="en-US" sz="2200" dirty="0">
              <a:solidFill>
                <a:srgbClr val="FF5757"/>
              </a:solidFill>
              <a:ea typeface="M Plus Rounded Black"/>
            </a:endParaRPr>
          </a:p>
          <a:p>
            <a:pPr algn="ctr">
              <a:lnSpc>
                <a:spcPts val="3080"/>
              </a:lnSpc>
            </a:pPr>
            <a:r>
              <a:rPr lang="en-US" altLang="ja-JP" sz="2200" dirty="0" smtClean="0">
                <a:solidFill>
                  <a:srgbClr val="0FAF53"/>
                </a:solidFill>
                <a:ea typeface="M Plus Rounded Black"/>
              </a:rPr>
              <a:t>Zambia</a:t>
            </a:r>
            <a:endParaRPr lang="en-US" sz="2200" dirty="0">
              <a:solidFill>
                <a:srgbClr val="0FAF53"/>
              </a:solidFill>
              <a:ea typeface="M Plus Rounded Black"/>
            </a:endParaRPr>
          </a:p>
        </p:txBody>
      </p:sp>
    </p:spTree>
    <p:extLst>
      <p:ext uri="{BB962C8B-B14F-4D97-AF65-F5344CB8AC3E}">
        <p14:creationId xmlns:p14="http://schemas.microsoft.com/office/powerpoint/2010/main" val="5426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12;p55"/>
          <p:cNvSpPr/>
          <p:nvPr/>
        </p:nvSpPr>
        <p:spPr>
          <a:xfrm>
            <a:off x="-239485" y="0"/>
            <a:ext cx="9383486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01698" y="153753"/>
            <a:ext cx="8229600" cy="70609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ROCINANTES in Zambia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フローチャート: 代替処理 6"/>
          <p:cNvSpPr/>
          <p:nvPr/>
        </p:nvSpPr>
        <p:spPr>
          <a:xfrm>
            <a:off x="322185" y="1613410"/>
            <a:ext cx="8309113" cy="790354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/>
              <a:t>Maternal and Child Health Projects</a:t>
            </a:r>
            <a:endParaRPr kumimoji="1" lang="ja-JP" altLang="en-US" sz="3200" dirty="0"/>
          </a:p>
        </p:txBody>
      </p:sp>
      <p:sp>
        <p:nvSpPr>
          <p:cNvPr id="6" name="フローチャート: 代替処理 5"/>
          <p:cNvSpPr/>
          <p:nvPr/>
        </p:nvSpPr>
        <p:spPr>
          <a:xfrm>
            <a:off x="912543" y="2827137"/>
            <a:ext cx="3356482" cy="1733375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Mother Shelter Construction</a:t>
            </a:r>
            <a:endParaRPr kumimoji="1" lang="ja-JP" altLang="en-US" sz="2800" dirty="0"/>
          </a:p>
        </p:txBody>
      </p:sp>
      <p:sp>
        <p:nvSpPr>
          <p:cNvPr id="9" name="フローチャート: 代替処理 8"/>
          <p:cNvSpPr/>
          <p:nvPr/>
        </p:nvSpPr>
        <p:spPr>
          <a:xfrm>
            <a:off x="4516498" y="2827137"/>
            <a:ext cx="3356482" cy="1733375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Installation </a:t>
            </a:r>
            <a:br>
              <a:rPr kumimoji="1" lang="en-US" altLang="ja-JP" sz="2800" dirty="0" smtClean="0"/>
            </a:br>
            <a:r>
              <a:rPr kumimoji="1" lang="en-US" altLang="ja-JP" sz="2800" dirty="0" smtClean="0"/>
              <a:t>Mobile Ultrasound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7711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12;p55"/>
          <p:cNvSpPr/>
          <p:nvPr/>
        </p:nvSpPr>
        <p:spPr>
          <a:xfrm>
            <a:off x="-293913" y="0"/>
            <a:ext cx="943791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01698" y="153753"/>
            <a:ext cx="8229600" cy="70609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ROCINANTES in Zambia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フローチャート: 代替処理 6"/>
          <p:cNvSpPr/>
          <p:nvPr/>
        </p:nvSpPr>
        <p:spPr>
          <a:xfrm>
            <a:off x="322184" y="1162624"/>
            <a:ext cx="8309113" cy="790354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/>
              <a:t>Maternal and Child Health Projects</a:t>
            </a:r>
            <a:endParaRPr kumimoji="1" lang="ja-JP" altLang="en-US" sz="3200" dirty="0"/>
          </a:p>
        </p:txBody>
      </p:sp>
      <p:sp>
        <p:nvSpPr>
          <p:cNvPr id="6" name="フローチャート: 代替処理 5"/>
          <p:cNvSpPr/>
          <p:nvPr/>
        </p:nvSpPr>
        <p:spPr>
          <a:xfrm>
            <a:off x="401698" y="2131923"/>
            <a:ext cx="7209480" cy="494287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800" dirty="0" smtClean="0"/>
              <a:t>Mother Shelter Construction</a:t>
            </a:r>
            <a:endParaRPr kumimoji="1" lang="ja-JP" altLang="en-US" sz="28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914" y="2805155"/>
            <a:ext cx="4724399" cy="351749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lc="http://schemas.openxmlformats.org/drawingml/2006/lockedCanvas" xmlns="" xmlns:a16="http://schemas.microsoft.com/office/drawing/2014/main" id="{FCDC77CE-0713-4A74-BB1E-5BEF553112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" r="5394"/>
          <a:stretch/>
        </p:blipFill>
        <p:spPr>
          <a:xfrm>
            <a:off x="4610101" y="2805155"/>
            <a:ext cx="4490485" cy="355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7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12;p55"/>
          <p:cNvSpPr/>
          <p:nvPr/>
        </p:nvSpPr>
        <p:spPr>
          <a:xfrm>
            <a:off x="-163285" y="0"/>
            <a:ext cx="9307286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01698" y="153753"/>
            <a:ext cx="8229600" cy="70609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ROCINANTES in Zambia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フローチャート: 代替処理 6"/>
          <p:cNvSpPr/>
          <p:nvPr/>
        </p:nvSpPr>
        <p:spPr>
          <a:xfrm>
            <a:off x="322184" y="1162624"/>
            <a:ext cx="8309113" cy="790354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/>
              <a:t>Maternal and Child Health Projects</a:t>
            </a:r>
            <a:endParaRPr kumimoji="1" lang="ja-JP" altLang="en-US" sz="3200" dirty="0"/>
          </a:p>
        </p:txBody>
      </p:sp>
      <p:sp>
        <p:nvSpPr>
          <p:cNvPr id="6" name="フローチャート: 代替処理 5"/>
          <p:cNvSpPr/>
          <p:nvPr/>
        </p:nvSpPr>
        <p:spPr>
          <a:xfrm>
            <a:off x="401698" y="2131923"/>
            <a:ext cx="7209480" cy="494287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800" dirty="0" smtClean="0"/>
              <a:t>Mother Shelter Construction</a:t>
            </a:r>
            <a:endParaRPr kumimoji="1" lang="ja-JP" altLang="en-US" sz="28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799" y="2943018"/>
            <a:ext cx="4556760" cy="3429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02" y="2943018"/>
            <a:ext cx="4556760" cy="34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2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12;p55"/>
          <p:cNvSpPr/>
          <p:nvPr/>
        </p:nvSpPr>
        <p:spPr>
          <a:xfrm>
            <a:off x="-76199" y="0"/>
            <a:ext cx="92202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01698" y="153753"/>
            <a:ext cx="8229600" cy="70609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ROCINANTES in Zambia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フローチャート: 代替処理 6"/>
          <p:cNvSpPr/>
          <p:nvPr/>
        </p:nvSpPr>
        <p:spPr>
          <a:xfrm>
            <a:off x="322184" y="1162624"/>
            <a:ext cx="8309113" cy="790354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/>
              <a:t>Maternal and Child Health Projects</a:t>
            </a:r>
            <a:endParaRPr kumimoji="1" lang="ja-JP" altLang="en-US" sz="3200" dirty="0"/>
          </a:p>
        </p:txBody>
      </p:sp>
      <p:sp>
        <p:nvSpPr>
          <p:cNvPr id="6" name="フローチャート: 代替処理 5"/>
          <p:cNvSpPr/>
          <p:nvPr/>
        </p:nvSpPr>
        <p:spPr>
          <a:xfrm>
            <a:off x="401698" y="2131923"/>
            <a:ext cx="7209480" cy="494287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800" dirty="0" smtClean="0"/>
              <a:t>Installation Mobile </a:t>
            </a:r>
            <a:r>
              <a:rPr kumimoji="1" lang="en-US" altLang="ja-JP" sz="2800" dirty="0"/>
              <a:t>Ultrasound</a:t>
            </a:r>
            <a:endParaRPr kumimoji="1" lang="ja-JP" altLang="en-US" sz="28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468" y="2738440"/>
            <a:ext cx="4007329" cy="400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12;p55"/>
          <p:cNvSpPr/>
          <p:nvPr/>
        </p:nvSpPr>
        <p:spPr>
          <a:xfrm>
            <a:off x="-119743" y="0"/>
            <a:ext cx="9263743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01698" y="153753"/>
            <a:ext cx="8229600" cy="70609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ROCINANTES in Zambia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フローチャート: 代替処理 6"/>
          <p:cNvSpPr/>
          <p:nvPr/>
        </p:nvSpPr>
        <p:spPr>
          <a:xfrm>
            <a:off x="322184" y="1162624"/>
            <a:ext cx="8309113" cy="790354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/>
              <a:t>Maternal and Child Health Projects</a:t>
            </a:r>
            <a:endParaRPr kumimoji="1" lang="ja-JP" altLang="en-US" sz="3200" dirty="0"/>
          </a:p>
        </p:txBody>
      </p:sp>
      <p:sp>
        <p:nvSpPr>
          <p:cNvPr id="6" name="フローチャート: 代替処理 5"/>
          <p:cNvSpPr/>
          <p:nvPr/>
        </p:nvSpPr>
        <p:spPr>
          <a:xfrm>
            <a:off x="401698" y="2131923"/>
            <a:ext cx="7209480" cy="494287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800" dirty="0" smtClean="0"/>
              <a:t>Installation Mobile </a:t>
            </a:r>
            <a:r>
              <a:rPr kumimoji="1" lang="en-US" altLang="ja-JP" sz="2800" dirty="0"/>
              <a:t>Ultrasound</a:t>
            </a:r>
            <a:endParaRPr kumimoji="1" lang="ja-JP" altLang="en-US" sz="28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2"/>
          <a:stretch/>
        </p:blipFill>
        <p:spPr>
          <a:xfrm>
            <a:off x="1894632" y="2788405"/>
            <a:ext cx="5243731" cy="390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12;p55"/>
          <p:cNvSpPr/>
          <p:nvPr/>
        </p:nvSpPr>
        <p:spPr>
          <a:xfrm>
            <a:off x="-195943" y="0"/>
            <a:ext cx="9339943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ROCINANTES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フローチャート: 代替処理 5"/>
          <p:cNvSpPr/>
          <p:nvPr/>
        </p:nvSpPr>
        <p:spPr>
          <a:xfrm>
            <a:off x="56206" y="1062990"/>
            <a:ext cx="9031587" cy="2680064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solidFill>
                  <a:schemeClr val="bg1"/>
                </a:solidFill>
              </a:rPr>
              <a:t>・　</a:t>
            </a:r>
            <a:r>
              <a:rPr kumimoji="1" lang="en-US" altLang="ja-JP" sz="3200" dirty="0" smtClean="0">
                <a:solidFill>
                  <a:schemeClr val="bg1"/>
                </a:solidFill>
              </a:rPr>
              <a:t>Established </a:t>
            </a:r>
            <a:r>
              <a:rPr kumimoji="1" lang="en-US" altLang="ja-JP" sz="3200" dirty="0" smtClean="0">
                <a:solidFill>
                  <a:schemeClr val="bg1"/>
                </a:solidFill>
              </a:rPr>
              <a:t>in 2006 </a:t>
            </a:r>
          </a:p>
          <a:p>
            <a:r>
              <a:rPr kumimoji="1" lang="ja-JP" altLang="en-US" sz="3200" dirty="0" smtClean="0">
                <a:solidFill>
                  <a:schemeClr val="bg1"/>
                </a:solidFill>
              </a:rPr>
              <a:t>・　</a:t>
            </a:r>
            <a:r>
              <a:rPr kumimoji="1" lang="en-US" altLang="ja-JP" sz="3200" dirty="0" smtClean="0">
                <a:solidFill>
                  <a:schemeClr val="bg1"/>
                </a:solidFill>
              </a:rPr>
              <a:t>Director </a:t>
            </a:r>
            <a:r>
              <a:rPr kumimoji="1" lang="en-US" altLang="ja-JP" sz="3200" dirty="0" smtClean="0">
                <a:solidFill>
                  <a:schemeClr val="bg1"/>
                </a:solidFill>
              </a:rPr>
              <a:t>Dr. KAWAHARA </a:t>
            </a:r>
            <a:r>
              <a:rPr kumimoji="1" lang="en-US" altLang="ja-JP" sz="3200" dirty="0" err="1" smtClean="0">
                <a:solidFill>
                  <a:schemeClr val="bg1"/>
                </a:solidFill>
              </a:rPr>
              <a:t>Naoyuki</a:t>
            </a:r>
            <a:endParaRPr kumimoji="1" lang="en-US" altLang="ja-JP" sz="3200" dirty="0">
              <a:solidFill>
                <a:schemeClr val="bg1"/>
              </a:solidFill>
            </a:endParaRPr>
          </a:p>
          <a:p>
            <a:r>
              <a:rPr kumimoji="1" lang="ja-JP" altLang="en-US" sz="3200" dirty="0" smtClean="0">
                <a:solidFill>
                  <a:schemeClr val="bg1"/>
                </a:solidFill>
              </a:rPr>
              <a:t>・　</a:t>
            </a:r>
            <a:r>
              <a:rPr kumimoji="1" lang="en-US" altLang="ja-JP" sz="3200" dirty="0" smtClean="0">
                <a:solidFill>
                  <a:schemeClr val="bg1"/>
                </a:solidFill>
              </a:rPr>
              <a:t>Based </a:t>
            </a:r>
            <a:r>
              <a:rPr kumimoji="1" lang="en-US" altLang="ja-JP" sz="3200" dirty="0" smtClean="0">
                <a:solidFill>
                  <a:schemeClr val="bg1"/>
                </a:solidFill>
              </a:rPr>
              <a:t>in Kita Kyushu city, Fukuoka, JAPAN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75" y="3345180"/>
            <a:ext cx="5506538" cy="342986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187" y="3397161"/>
            <a:ext cx="3586552" cy="85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9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12;p55"/>
          <p:cNvSpPr/>
          <p:nvPr/>
        </p:nvSpPr>
        <p:spPr>
          <a:xfrm>
            <a:off x="-108857" y="-256386"/>
            <a:ext cx="9252857" cy="746512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22185" y="0"/>
            <a:ext cx="8229600" cy="70609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ROCINANTES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フローチャート: 代替処理 9"/>
          <p:cNvSpPr/>
          <p:nvPr/>
        </p:nvSpPr>
        <p:spPr>
          <a:xfrm>
            <a:off x="499757" y="1715724"/>
            <a:ext cx="3937228" cy="1203284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MU-TOZAI – </a:t>
            </a:r>
            <a:r>
              <a:rPr kumimoji="1" lang="ja-JP" altLang="en-US" sz="2800" dirty="0" smtClean="0"/>
              <a:t>無東西</a:t>
            </a:r>
            <a:r>
              <a:rPr kumimoji="1" lang="en-US" altLang="ja-JP" sz="2800" dirty="0" smtClean="0"/>
              <a:t>…</a:t>
            </a:r>
            <a:endParaRPr kumimoji="1" lang="ja-JP" altLang="en-US" sz="2800" dirty="0"/>
          </a:p>
        </p:txBody>
      </p:sp>
      <p:sp>
        <p:nvSpPr>
          <p:cNvPr id="7" name="フローチャート: 代替処理 6"/>
          <p:cNvSpPr/>
          <p:nvPr/>
        </p:nvSpPr>
        <p:spPr>
          <a:xfrm>
            <a:off x="322185" y="1573526"/>
            <a:ext cx="8229600" cy="3805295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7534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12;p55"/>
          <p:cNvSpPr/>
          <p:nvPr/>
        </p:nvSpPr>
        <p:spPr>
          <a:xfrm>
            <a:off x="0" y="-697431"/>
            <a:ext cx="9144001" cy="746512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22185" y="0"/>
            <a:ext cx="8229600" cy="70609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ROCINANTES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フローチャート: 代替処理 9"/>
          <p:cNvSpPr/>
          <p:nvPr/>
        </p:nvSpPr>
        <p:spPr>
          <a:xfrm>
            <a:off x="322185" y="748776"/>
            <a:ext cx="3937228" cy="1203284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MU-TOZAI</a:t>
            </a:r>
            <a:endParaRPr kumimoji="1" lang="ja-JP" altLang="en-US" sz="2800" dirty="0"/>
          </a:p>
        </p:txBody>
      </p:sp>
      <p:sp>
        <p:nvSpPr>
          <p:cNvPr id="9" name="フローチャート: 代替処理 8"/>
          <p:cNvSpPr/>
          <p:nvPr/>
        </p:nvSpPr>
        <p:spPr>
          <a:xfrm>
            <a:off x="4569235" y="706090"/>
            <a:ext cx="4317100" cy="1233130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@University of Khartoum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314" y="2109611"/>
            <a:ext cx="5755341" cy="431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12;p55"/>
          <p:cNvSpPr/>
          <p:nvPr/>
        </p:nvSpPr>
        <p:spPr>
          <a:xfrm>
            <a:off x="-174171" y="0"/>
            <a:ext cx="9318171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22185" y="0"/>
            <a:ext cx="8229600" cy="70609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ROCINANTES in Sudan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10" y="626050"/>
            <a:ext cx="7767575" cy="620527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155550" y="4527957"/>
            <a:ext cx="1019598" cy="3077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chemeClr val="bg2"/>
                </a:solidFill>
              </a:rPr>
              <a:t>Gadarif</a:t>
            </a:r>
            <a:endParaRPr kumimoji="1" lang="ja-JP" altLang="en-US" dirty="0">
              <a:solidFill>
                <a:schemeClr val="bg2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05740" y="4417449"/>
            <a:ext cx="831245" cy="5287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2"/>
                </a:solidFill>
              </a:rPr>
              <a:t>North </a:t>
            </a:r>
            <a:r>
              <a:rPr kumimoji="1" lang="en-US" altLang="ja-JP" dirty="0" err="1" smtClean="0">
                <a:solidFill>
                  <a:schemeClr val="bg2"/>
                </a:solidFill>
              </a:rPr>
              <a:t>Kordfan</a:t>
            </a:r>
            <a:endParaRPr kumimoji="1" lang="ja-JP" altLang="en-US" dirty="0">
              <a:solidFill>
                <a:schemeClr val="bg2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354404" y="3914527"/>
            <a:ext cx="996406" cy="3077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2"/>
                </a:solidFill>
              </a:rPr>
              <a:t>Khartoum</a:t>
            </a:r>
            <a:endParaRPr kumimoji="1" lang="ja-JP" altLang="en-US" dirty="0">
              <a:solidFill>
                <a:schemeClr val="bg2"/>
              </a:solidFill>
            </a:endParaRPr>
          </a:p>
        </p:txBody>
      </p:sp>
      <p:sp>
        <p:nvSpPr>
          <p:cNvPr id="10" name="フローチャート: 抜出し 9"/>
          <p:cNvSpPr/>
          <p:nvPr/>
        </p:nvSpPr>
        <p:spPr>
          <a:xfrm rot="10800000">
            <a:off x="6216959" y="4189319"/>
            <a:ext cx="329946" cy="30862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ローチャート: 抜出し 13"/>
          <p:cNvSpPr/>
          <p:nvPr/>
        </p:nvSpPr>
        <p:spPr>
          <a:xfrm rot="10800000">
            <a:off x="5288965" y="3614770"/>
            <a:ext cx="329946" cy="30862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ローチャート: 抜出し 14"/>
          <p:cNvSpPr/>
          <p:nvPr/>
        </p:nvSpPr>
        <p:spPr>
          <a:xfrm rot="10800000">
            <a:off x="4522661" y="4417449"/>
            <a:ext cx="329946" cy="30862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317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12;p55"/>
          <p:cNvSpPr/>
          <p:nvPr/>
        </p:nvSpPr>
        <p:spPr>
          <a:xfrm>
            <a:off x="-174171" y="-607120"/>
            <a:ext cx="9318171" cy="746512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22185" y="0"/>
            <a:ext cx="8229600" cy="70609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ROCINANTES in Sudan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" name="フローチャート: 代替処理 4"/>
          <p:cNvSpPr/>
          <p:nvPr/>
        </p:nvSpPr>
        <p:spPr>
          <a:xfrm>
            <a:off x="4571999" y="1162624"/>
            <a:ext cx="4068134" cy="2224176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/>
              <a:t>Health Clinic Construction Project</a:t>
            </a:r>
            <a:endParaRPr kumimoji="1" lang="ja-JP" altLang="en-US" sz="3200" dirty="0"/>
          </a:p>
        </p:txBody>
      </p:sp>
      <p:sp>
        <p:nvSpPr>
          <p:cNvPr id="10" name="フローチャート: 代替処理 9"/>
          <p:cNvSpPr/>
          <p:nvPr/>
        </p:nvSpPr>
        <p:spPr>
          <a:xfrm>
            <a:off x="322185" y="1162624"/>
            <a:ext cx="4068134" cy="2224176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/>
              <a:t>Mobile Medical Clinic Project</a:t>
            </a:r>
            <a:endParaRPr kumimoji="1" lang="ja-JP" altLang="en-US" sz="3200" dirty="0"/>
          </a:p>
        </p:txBody>
      </p:sp>
      <p:sp>
        <p:nvSpPr>
          <p:cNvPr id="14" name="フローチャート: 代替処理 13"/>
          <p:cNvSpPr/>
          <p:nvPr/>
        </p:nvSpPr>
        <p:spPr>
          <a:xfrm>
            <a:off x="368851" y="3515958"/>
            <a:ext cx="4068134" cy="2224176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/>
              <a:t>Water Supply Project</a:t>
            </a:r>
            <a:endParaRPr kumimoji="1" lang="ja-JP" altLang="en-US" sz="3200" dirty="0"/>
          </a:p>
        </p:txBody>
      </p:sp>
      <p:sp>
        <p:nvSpPr>
          <p:cNvPr id="15" name="フローチャート: 代替処理 14"/>
          <p:cNvSpPr/>
          <p:nvPr/>
        </p:nvSpPr>
        <p:spPr>
          <a:xfrm>
            <a:off x="4676821" y="3543912"/>
            <a:ext cx="4068134" cy="2224176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/>
              <a:t>School Construction Project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433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12;p55"/>
          <p:cNvSpPr/>
          <p:nvPr/>
        </p:nvSpPr>
        <p:spPr>
          <a:xfrm>
            <a:off x="0" y="-675659"/>
            <a:ext cx="9144001" cy="746512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22185" y="0"/>
            <a:ext cx="8229600" cy="70609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ROCINANTES in Sudan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フローチャート: 代替処理 9"/>
          <p:cNvSpPr/>
          <p:nvPr/>
        </p:nvSpPr>
        <p:spPr>
          <a:xfrm>
            <a:off x="322185" y="748776"/>
            <a:ext cx="3937228" cy="1203284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Mobile Medical Clinic Project</a:t>
            </a:r>
            <a:endParaRPr kumimoji="1" lang="ja-JP" altLang="en-US" sz="2800" dirty="0"/>
          </a:p>
        </p:txBody>
      </p:sp>
      <p:sp>
        <p:nvSpPr>
          <p:cNvPr id="9" name="フローチャート: 代替処理 8"/>
          <p:cNvSpPr/>
          <p:nvPr/>
        </p:nvSpPr>
        <p:spPr>
          <a:xfrm>
            <a:off x="4569235" y="706090"/>
            <a:ext cx="4317100" cy="1233130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@</a:t>
            </a:r>
            <a:r>
              <a:rPr kumimoji="1" lang="en-US" altLang="ja-JP" sz="2400" dirty="0" err="1" smtClean="0"/>
              <a:t>Gadarif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@Khartoum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" t="2767" r="2287" b="1884"/>
          <a:stretch/>
        </p:blipFill>
        <p:spPr>
          <a:xfrm>
            <a:off x="849085" y="2177142"/>
            <a:ext cx="7228115" cy="440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12;p55"/>
          <p:cNvSpPr/>
          <p:nvPr/>
        </p:nvSpPr>
        <p:spPr>
          <a:xfrm>
            <a:off x="0" y="-697431"/>
            <a:ext cx="9144001" cy="746512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22185" y="0"/>
            <a:ext cx="8229600" cy="70609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ROCINANTES in Sudan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フローチャート: 代替処理 9"/>
          <p:cNvSpPr/>
          <p:nvPr/>
        </p:nvSpPr>
        <p:spPr>
          <a:xfrm>
            <a:off x="322185" y="748776"/>
            <a:ext cx="3937228" cy="1203284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Mobile Medical Clinic Project</a:t>
            </a:r>
            <a:endParaRPr kumimoji="1" lang="ja-JP" altLang="en-US" sz="2800" dirty="0"/>
          </a:p>
        </p:txBody>
      </p:sp>
      <p:sp>
        <p:nvSpPr>
          <p:cNvPr id="9" name="フローチャート: 代替処理 8"/>
          <p:cNvSpPr/>
          <p:nvPr/>
        </p:nvSpPr>
        <p:spPr>
          <a:xfrm>
            <a:off x="4569235" y="706090"/>
            <a:ext cx="4317100" cy="1233130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@</a:t>
            </a:r>
            <a:r>
              <a:rPr kumimoji="1" lang="en-US" altLang="ja-JP" sz="2400" dirty="0" err="1" smtClean="0"/>
              <a:t>Gadarif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@Khartoum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9415" y="1994746"/>
            <a:ext cx="6199639" cy="465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5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12;p55"/>
          <p:cNvSpPr/>
          <p:nvPr/>
        </p:nvSpPr>
        <p:spPr>
          <a:xfrm>
            <a:off x="0" y="-697431"/>
            <a:ext cx="9144001" cy="746512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22185" y="0"/>
            <a:ext cx="8229600" cy="70609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ROCINANTES in Sudan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フローチャート: 代替処理 9"/>
          <p:cNvSpPr/>
          <p:nvPr/>
        </p:nvSpPr>
        <p:spPr>
          <a:xfrm>
            <a:off x="322185" y="706090"/>
            <a:ext cx="3937228" cy="1190443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Health Clinic Construction Project</a:t>
            </a:r>
            <a:endParaRPr kumimoji="1" lang="ja-JP" altLang="en-US" sz="2800" dirty="0"/>
          </a:p>
        </p:txBody>
      </p:sp>
      <p:sp>
        <p:nvSpPr>
          <p:cNvPr id="9" name="フローチャート: 代替処理 8"/>
          <p:cNvSpPr/>
          <p:nvPr/>
        </p:nvSpPr>
        <p:spPr>
          <a:xfrm>
            <a:off x="4569235" y="663404"/>
            <a:ext cx="4317100" cy="1233130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@</a:t>
            </a:r>
            <a:r>
              <a:rPr kumimoji="1" lang="en-US" altLang="ja-JP" sz="2400" dirty="0" err="1" smtClean="0"/>
              <a:t>Gadarif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@Khartoum</a:t>
            </a:r>
          </a:p>
        </p:txBody>
      </p:sp>
      <p:pic>
        <p:nvPicPr>
          <p:cNvPr id="6" name="Google Shape;567;p62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70415" y="1957662"/>
            <a:ext cx="6333140" cy="4748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074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12;p55"/>
          <p:cNvSpPr/>
          <p:nvPr/>
        </p:nvSpPr>
        <p:spPr>
          <a:xfrm>
            <a:off x="0" y="-697431"/>
            <a:ext cx="9144001" cy="746512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22185" y="0"/>
            <a:ext cx="8229600" cy="70609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ROCINANTES in Sudan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フローチャート: 代替処理 9"/>
          <p:cNvSpPr/>
          <p:nvPr/>
        </p:nvSpPr>
        <p:spPr>
          <a:xfrm>
            <a:off x="322185" y="706090"/>
            <a:ext cx="3937228" cy="1190443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Health Clinic Construction Project</a:t>
            </a:r>
            <a:endParaRPr kumimoji="1" lang="ja-JP" altLang="en-US" sz="2800" dirty="0"/>
          </a:p>
        </p:txBody>
      </p:sp>
      <p:sp>
        <p:nvSpPr>
          <p:cNvPr id="9" name="フローチャート: 代替処理 8"/>
          <p:cNvSpPr/>
          <p:nvPr/>
        </p:nvSpPr>
        <p:spPr>
          <a:xfrm>
            <a:off x="4569235" y="663404"/>
            <a:ext cx="4317100" cy="1233130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@</a:t>
            </a:r>
            <a:r>
              <a:rPr kumimoji="1" lang="en-US" altLang="ja-JP" sz="2400" dirty="0" err="1" smtClean="0"/>
              <a:t>Gadarif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@Khartoum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32" y="1999690"/>
            <a:ext cx="6984386" cy="465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7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12;p55"/>
          <p:cNvSpPr/>
          <p:nvPr/>
        </p:nvSpPr>
        <p:spPr>
          <a:xfrm>
            <a:off x="0" y="-697431"/>
            <a:ext cx="9144001" cy="746512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22185" y="0"/>
            <a:ext cx="8229600" cy="70609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ROCINANTES in Sudan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フローチャート: 代替処理 9"/>
          <p:cNvSpPr/>
          <p:nvPr/>
        </p:nvSpPr>
        <p:spPr>
          <a:xfrm>
            <a:off x="203200" y="707933"/>
            <a:ext cx="3964827" cy="1199889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Water Supply Project</a:t>
            </a:r>
            <a:endParaRPr kumimoji="1" lang="ja-JP" altLang="en-US" sz="2800" dirty="0"/>
          </a:p>
        </p:txBody>
      </p:sp>
      <p:sp>
        <p:nvSpPr>
          <p:cNvPr id="9" name="フローチャート: 代替処理 8"/>
          <p:cNvSpPr/>
          <p:nvPr/>
        </p:nvSpPr>
        <p:spPr>
          <a:xfrm>
            <a:off x="4477848" y="665247"/>
            <a:ext cx="4396121" cy="1242576"/>
          </a:xfrm>
          <a:prstGeom prst="flowChartAlternate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@</a:t>
            </a:r>
            <a:r>
              <a:rPr kumimoji="1" lang="en-US" altLang="ja-JP" sz="2400" dirty="0" err="1" smtClean="0"/>
              <a:t>Gadarif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@North </a:t>
            </a:r>
            <a:r>
              <a:rPr kumimoji="1" lang="en-US" altLang="ja-JP" sz="2400" dirty="0" err="1" smtClean="0"/>
              <a:t>Kordfan</a:t>
            </a:r>
            <a:endParaRPr kumimoji="1" lang="en-US" altLang="ja-JP" sz="2400" dirty="0" smtClean="0"/>
          </a:p>
          <a:p>
            <a:pPr algn="ctr"/>
            <a:r>
              <a:rPr kumimoji="1" lang="en-US" altLang="ja-JP" sz="2400" dirty="0" smtClean="0"/>
              <a:t>@Khartoum</a:t>
            </a:r>
            <a:endParaRPr kumimoji="1" lang="ja-JP" altLang="en-US" sz="2400" dirty="0"/>
          </a:p>
        </p:txBody>
      </p:sp>
      <p:pic>
        <p:nvPicPr>
          <p:cNvPr id="7" name="Google Shape;574;p63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92110" y="2023452"/>
            <a:ext cx="6171476" cy="46286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564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7433</TotalTime>
  <Words>186</Words>
  <Application>Microsoft Office PowerPoint</Application>
  <PresentationFormat>画面に合わせる (4:3)</PresentationFormat>
  <Paragraphs>71</Paragraphs>
  <Slides>21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6" baseType="lpstr">
      <vt:lpstr>M Plus Rounded Black</vt:lpstr>
      <vt:lpstr>ＭＳ Ｐゴシック</vt:lpstr>
      <vt:lpstr>Arial</vt:lpstr>
      <vt:lpstr>Calibri</vt:lpstr>
      <vt:lpstr>Office ​​テーマ</vt:lpstr>
      <vt:lpstr>PowerPoint プレゼンテーション</vt:lpstr>
      <vt:lpstr>ROCINANTES</vt:lpstr>
      <vt:lpstr>ROCINANTES in Sudan</vt:lpstr>
      <vt:lpstr>ROCINANTES in Sudan</vt:lpstr>
      <vt:lpstr>ROCINANTES in Sudan</vt:lpstr>
      <vt:lpstr>ROCINANTES in Sudan</vt:lpstr>
      <vt:lpstr>ROCINANTES in Sudan</vt:lpstr>
      <vt:lpstr>ROCINANTES in Sudan</vt:lpstr>
      <vt:lpstr>ROCINANTES in Sudan</vt:lpstr>
      <vt:lpstr>ROCINANTES in Sudan</vt:lpstr>
      <vt:lpstr>ROCINANTES in Sudan</vt:lpstr>
      <vt:lpstr>ROCINANTES in Sudan</vt:lpstr>
      <vt:lpstr>ROCINANTES in Sudan</vt:lpstr>
      <vt:lpstr>ROCINANTES in Zambia</vt:lpstr>
      <vt:lpstr>ROCINANTES in Zambia</vt:lpstr>
      <vt:lpstr>ROCINANTES in Zambia</vt:lpstr>
      <vt:lpstr>ROCINANTES in Zambia</vt:lpstr>
      <vt:lpstr>ROCINANTES in Zambia</vt:lpstr>
      <vt:lpstr>ROCINANTES in Zambia</vt:lpstr>
      <vt:lpstr>ROCINANTES</vt:lpstr>
      <vt:lpstr>ROCINANTES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構成</dc:title>
  <dc:creator>Haruka Sakai</dc:creator>
  <cp:lastModifiedBy>Shichijo-ROC</cp:lastModifiedBy>
  <cp:revision>40</cp:revision>
  <dcterms:created xsi:type="dcterms:W3CDTF">2018-08-21T07:34:18Z</dcterms:created>
  <dcterms:modified xsi:type="dcterms:W3CDTF">2024-03-06T09:53:08Z</dcterms:modified>
</cp:coreProperties>
</file>