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E4B2B0F-7BEE-5BBA-DB9D-046FF12E9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486CF4D6-2036-9B07-A242-CB4114BD4A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657DDE7-34B1-0E11-F9BA-3C7809383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12BEF20-0A10-A504-A0E0-D2A6E1425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A71A3BB-D954-CAE1-F302-9480ED79B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55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7463195-445C-CA9D-3F5E-7FF1394A05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CFE2299-F3B5-8B82-AAFD-950E9D1212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146046A-DE6C-8008-2B3A-BF2465DEA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1586EC9-C2B0-3285-282C-6A664A2D16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4204A8-B77A-8974-5E54-39EC6F022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4244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2026C2C-E750-845C-D9D7-8EA5B00019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72603D6-9B80-89E6-FE4C-9386302220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1BF2F05-514E-E839-4CF4-FC72D05670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60C3E4-31CB-D86E-12A1-319285C0E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875687A-EFDA-4F22-CD91-EF49007A0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501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258889-19C8-DC45-0458-21A087D4AF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09864E-C775-A199-6185-54CD09710B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E900323-184C-7802-660E-240B010DF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45021CC-98AB-2731-BC15-44FD4B40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12AA25-7CA7-29C3-BD2D-6C63C1D7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565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29ADF1-E963-35A8-D833-03D4A12326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9D174CE-F1F7-13C1-30E7-D22A3E59F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630C2B7-3F33-ECDC-E41F-B290A69E4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37596C-82BF-4B7A-DB27-18ACB227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283935B-BE00-87A4-C0DA-0B969A6EE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4721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AEDCC4-95D0-B2E6-60D6-22EF3B67E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E7BA66-1ABE-56EE-3E45-E580A5EF93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B2AB5F99-1FF6-DDC5-6FBC-4BAAAA437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4BAD7FE-B02F-79D5-8D2A-6A0CDB6D9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CE66C9C-F329-0494-8A17-6F03DB81B6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F03A2ACA-AD02-8047-2079-69F99A82E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5649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14F31DD-5882-DE40-15FE-89DFDD7ABA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5FD7C2-EEBF-91E9-1F6A-A1C1F60BE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DC6697B-78BD-AD7F-40EE-826C92376D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E5FF362D-F6F3-1038-30A1-8DE260B64E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99D5348-FD0A-12D4-7DA3-641BD4B4F9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2C49D57-F500-23DD-48B6-7C6E10793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AADEB4AA-3740-C936-FE01-1F147931D1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7457D7-9560-670C-5E02-D50795E7F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6110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744E6F-5F32-82B8-9128-51A06082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6518E15-F9D1-DDB2-504B-8BC915E10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26BDE3-859F-7DB0-C9C3-E642EF241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F4BD8AF-EB3C-3A95-8808-1450182F0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422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EBA2C6B-766C-2961-7DF3-5A2E20D6D7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780FB3E1-D8C9-A99D-FB88-35847FFD75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6C4A811-3577-E845-6517-0F93B6104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5069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8B81292-6E2E-BCF4-A037-268ECFD67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C4D2F9D-2606-FF90-98D0-388EE917E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6A6D053-CD57-2F5A-8DD8-AA6ACE7012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B73B993-0F82-DD02-D4A6-89A0F7A9A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08FA51E-BFF3-D550-F710-EA6D93B4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EE2B14-29D0-381D-B5E3-C7671DA6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7148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5DCE66B-570A-F200-EACE-888C48BDCF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C03EDC-7945-8431-004E-E79CC833DD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65EB4BD-4F7E-752D-4819-9C76645895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52F479F-CDF0-3FBC-763B-4C23BC400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04FAF51-53BA-3E38-7F6D-786C3AD5C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91F09E0-400C-2F61-1508-66B183AC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253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95B177E-74EF-C5F3-BF2B-034CECA837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876ED35-57F9-CBB7-A66F-3276FA54CB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FE8C22C-BC32-5F99-433E-72AFA3FC99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78F11-9FFD-4F6F-89DD-D63D79CEB751}" type="datetimeFigureOut">
              <a:rPr kumimoji="1" lang="ja-JP" altLang="en-US" smtClean="0"/>
              <a:t>2024/1/19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5D00D4-F6C8-24CB-741D-0FB6B9F59B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9271FFE-824E-024A-13F6-B8614A375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92492D-57A3-4725-AA4A-E8AF66CA3A2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8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C11C4-F339-F108-2026-BE5B27636C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65507" y="2782668"/>
            <a:ext cx="6260984" cy="646332"/>
          </a:xfrm>
        </p:spPr>
        <p:txBody>
          <a:bodyPr>
            <a:noAutofit/>
          </a:bodyPr>
          <a:lstStyle/>
          <a:p>
            <a:br>
              <a:rPr lang="ja-JP" altLang="ja-JP" sz="40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</a:br>
            <a:r>
              <a:rPr lang="en-US" altLang="ja-JP" sz="4000" b="1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INCEPTION REPORT</a:t>
            </a:r>
            <a:endParaRPr kumimoji="1" lang="ja-JP" altLang="en-US" sz="11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31ECFD51-1199-2C2D-4E80-A50A5A7C4D83}"/>
              </a:ext>
            </a:extLst>
          </p:cNvPr>
          <p:cNvSpPr txBox="1"/>
          <p:nvPr/>
        </p:nvSpPr>
        <p:spPr>
          <a:xfrm>
            <a:off x="3722613" y="1666383"/>
            <a:ext cx="47467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kern="100" dirty="0"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JICA Knowledge Co-Creation Program</a:t>
            </a:r>
            <a:endParaRPr kumimoji="1" lang="en-US" altLang="ja-JP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kumimoji="1"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Water Related Disaster Risk Reduction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E3B761C-4EA3-99F4-26D8-939EBCFDC58C}"/>
              </a:ext>
            </a:extLst>
          </p:cNvPr>
          <p:cNvSpPr txBox="1"/>
          <p:nvPr/>
        </p:nvSpPr>
        <p:spPr>
          <a:xfrm>
            <a:off x="8368718" y="5258270"/>
            <a:ext cx="2548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2000" dirty="0">
                <a:solidFill>
                  <a:schemeClr val="bg1">
                    <a:lumMod val="50000"/>
                  </a:schemeClr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Name, Country</a:t>
            </a:r>
            <a:endParaRPr kumimoji="1" lang="ja-JP" altLang="en-US" sz="2000" dirty="0">
              <a:solidFill>
                <a:schemeClr val="bg1">
                  <a:lumMod val="50000"/>
                </a:schemeClr>
              </a:solidFill>
              <a:highlight>
                <a:srgbClr val="FFFF00"/>
              </a:highligh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A76B8F8-6FDC-01F9-260F-154DAA8A31BD}"/>
              </a:ext>
            </a:extLst>
          </p:cNvPr>
          <p:cNvSpPr txBox="1"/>
          <p:nvPr/>
        </p:nvSpPr>
        <p:spPr>
          <a:xfrm>
            <a:off x="4821920" y="4638883"/>
            <a:ext cx="25481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May 2024</a:t>
            </a:r>
            <a:endParaRPr kumimoji="1" lang="ja-JP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710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4000"/>
          </a:xfrm>
        </p:spPr>
        <p:txBody>
          <a:bodyPr>
            <a:normAutofit/>
          </a:bodyPr>
          <a:lstStyle/>
          <a:p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5-2. Implementation status on river management measures.</a:t>
            </a:r>
            <a:b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       (Inspections and maintenance of dams and levees)</a:t>
            </a:r>
            <a:b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kumimoji="1" lang="ja-JP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AF0DBC1-918F-32EC-10FA-49965E3ABFE7}"/>
              </a:ext>
            </a:extLst>
          </p:cNvPr>
          <p:cNvSpPr txBox="1">
            <a:spLocks/>
          </p:cNvSpPr>
          <p:nvPr/>
        </p:nvSpPr>
        <p:spPr>
          <a:xfrm>
            <a:off x="4593714" y="1589125"/>
            <a:ext cx="7329839" cy="2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500"/>
              </a:lnSpc>
            </a:pPr>
            <a:endParaRPr lang="ja-JP" altLang="ja-JP" sz="1000" kern="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4BDC2DE-A2E6-A5C8-209D-261517BA6590}"/>
              </a:ext>
            </a:extLst>
          </p:cNvPr>
          <p:cNvGraphicFramePr>
            <a:graphicFrameLocks noGrp="1"/>
          </p:cNvGraphicFramePr>
          <p:nvPr/>
        </p:nvGraphicFramePr>
        <p:xfrm>
          <a:off x="881892" y="2228070"/>
          <a:ext cx="10428215" cy="375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8215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</a:tblGrid>
              <a:tr h="375328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5644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4EA248-754F-C82E-2470-8B9D0B1FA03E}"/>
              </a:ext>
            </a:extLst>
          </p:cNvPr>
          <p:cNvSpPr txBox="1"/>
          <p:nvPr/>
        </p:nvSpPr>
        <p:spPr>
          <a:xfrm>
            <a:off x="6540267" y="1586773"/>
            <a:ext cx="50984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only the duties which your organization and you are responsible for.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220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1. Introduction of myself and my country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9DD3AC-D7DC-28A5-A6B3-50ABCE36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74210"/>
              </p:ext>
            </p:extLst>
          </p:nvPr>
        </p:nvGraphicFramePr>
        <p:xfrm>
          <a:off x="838200" y="1216404"/>
          <a:ext cx="10428215" cy="5292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9892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288323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468000">
                <a:tc>
                  <a:txBody>
                    <a:bodyPr/>
                    <a:lstStyle/>
                    <a:p>
                      <a:pPr algn="l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76200"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(Full Name &amp; Common name)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52654584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Country name</a:t>
                      </a:r>
                      <a:endParaRPr kumimoji="1" lang="ja-JP" altLang="ja-JP" sz="14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1625176"/>
                  </a:ext>
                </a:extLst>
              </a:tr>
              <a:tr h="4680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ts val="15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Career after graduation </a:t>
                      </a:r>
                      <a:br>
                        <a:rPr kumimoji="1" lang="en-US" altLang="ja-JP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</a:br>
                      <a:r>
                        <a:rPr kumimoji="1" lang="en-US" altLang="ja-JP" sz="1400" b="0" i="0" u="none" strike="noStrike" kern="1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游ゴシック" panose="020B0400000000000000" pitchFamily="50" charset="-128"/>
                          <a:cs typeface="Arial" panose="020B0604020202020204" pitchFamily="34" charset="0"/>
                        </a:rPr>
                        <a:t>until present.</a:t>
                      </a:r>
                      <a:endParaRPr kumimoji="1" lang="ja-JP" altLang="ja-JP" sz="1400" b="0" i="0" u="none" strike="noStrike" kern="100" cap="none" spc="0" normalizeH="0" baseline="0" noProof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9950359"/>
                  </a:ext>
                </a:extLst>
              </a:tr>
              <a:tr h="3888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Location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(Mark the map below)</a:t>
                      </a:r>
                    </a:p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71195916"/>
                  </a:ext>
                </a:extLst>
              </a:tr>
            </a:tbl>
          </a:graphicData>
        </a:graphic>
      </p:graphicFrame>
      <p:pic>
        <p:nvPicPr>
          <p:cNvPr id="15" name="図 14">
            <a:extLst>
              <a:ext uri="{FF2B5EF4-FFF2-40B4-BE49-F238E27FC236}">
                <a16:creationId xmlns:a16="http://schemas.microsoft.com/office/drawing/2014/main" id="{9905583A-CB47-DF36-D576-3EDBFCF6136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3069409" y="2824992"/>
            <a:ext cx="8012448" cy="3654134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0395086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1. Introduction of myself and my country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9DD3AC-D7DC-28A5-A6B3-50ABCE36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9564841"/>
              </p:ext>
            </p:extLst>
          </p:nvPr>
        </p:nvGraphicFramePr>
        <p:xfrm>
          <a:off x="838200" y="1216404"/>
          <a:ext cx="10428215" cy="5040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321879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Capital city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869329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Surface Area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01731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Population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69107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Currency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4143738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Nominal GDP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USD)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5830077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 capita GDP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(in USD)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59961504"/>
                  </a:ext>
                </a:extLst>
              </a:tr>
              <a:tr h="720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sz="1400" b="0" kern="1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Natural Conditions</a:t>
                      </a:r>
                      <a:endParaRPr lang="ja-JP" sz="1400" b="0" kern="10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(climate, precipitation, geology, topography, rivers)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49467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0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2. Introduction of my organization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9DD3AC-D7DC-28A5-A6B3-50ABCE36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3318579"/>
              </p:ext>
            </p:extLst>
          </p:nvPr>
        </p:nvGraphicFramePr>
        <p:xfrm>
          <a:off x="838200" y="1216404"/>
          <a:ext cx="10428215" cy="52195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321879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49655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Name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9869329"/>
                  </a:ext>
                </a:extLst>
              </a:tr>
              <a:tr h="49655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Objectives</a:t>
                      </a: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701731"/>
                  </a:ext>
                </a:extLst>
              </a:tr>
              <a:tr h="3729888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Organization chart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(Paste here)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894267"/>
                  </a:ext>
                </a:extLst>
              </a:tr>
              <a:tr h="496557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My position in it</a:t>
                      </a:r>
                      <a:r>
                        <a:rPr lang="ja-JP" alt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＆</a:t>
                      </a: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daily work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486910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293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2. Introduction of my organization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9DD3AC-D7DC-28A5-A6B3-50ABCE36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0588362"/>
              </p:ext>
            </p:extLst>
          </p:nvPr>
        </p:nvGraphicFramePr>
        <p:xfrm>
          <a:off x="838200" y="1216403"/>
          <a:ext cx="10428215" cy="12331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321879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1233181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Challenges in my current work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5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696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3. Overview of water related disasters in my country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9DD3AC-D7DC-28A5-A6B3-50ABCE36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61158"/>
              </p:ext>
            </p:extLst>
          </p:nvPr>
        </p:nvGraphicFramePr>
        <p:xfrm>
          <a:off x="838200" y="1216404"/>
          <a:ext cx="10428215" cy="24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321879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Characteristics, estimated damage, comparison with other disasters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56443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Recent water related disasters and emergency responses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826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633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33165"/>
          </a:xfrm>
        </p:spPr>
        <p:txBody>
          <a:bodyPr>
            <a:normAutofit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3. Overview of water related disasters in my country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A89DD3AC-D7DC-28A5-A6B3-50ABCE36D9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154375"/>
              </p:ext>
            </p:extLst>
          </p:nvPr>
        </p:nvGraphicFramePr>
        <p:xfrm>
          <a:off x="838200" y="1216404"/>
          <a:ext cx="10428215" cy="2448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321879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Flood control measures and disaster management and its budget amount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56443"/>
                  </a:ext>
                </a:extLst>
              </a:tr>
              <a:tr h="1224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r>
                        <a:rPr lang="en-US" altLang="ja-JP" sz="1400" b="0" kern="1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メイリオ" panose="020B0604030504040204" pitchFamily="50" charset="-128"/>
                          <a:cs typeface="Arial" panose="020B0604020202020204" pitchFamily="34" charset="0"/>
                        </a:rPr>
                        <a:t>Implementation status on flood fighting drills</a:t>
                      </a: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96826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1262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489912"/>
            <a:ext cx="10515600" cy="633165"/>
          </a:xfrm>
        </p:spPr>
        <p:txBody>
          <a:bodyPr>
            <a:normAutofit fontScale="90000"/>
          </a:bodyPr>
          <a:lstStyle/>
          <a:p>
            <a:r>
              <a:rPr lang="en-US" altLang="ja-JP" sz="2400" dirty="0">
                <a:latin typeface="Arial" panose="020B0604020202020204" pitchFamily="34" charset="0"/>
                <a:cs typeface="Arial" panose="020B0604020202020204" pitchFamily="34" charset="0"/>
              </a:rPr>
              <a:t>4. Current/future projects for flood control and disaster management in my country and supports from international/ foreign organizations*</a:t>
            </a:r>
            <a:endParaRPr kumimoji="1" lang="ja-JP" alt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AF0DBC1-918F-32EC-10FA-49965E3ABFE7}"/>
              </a:ext>
            </a:extLst>
          </p:cNvPr>
          <p:cNvSpPr txBox="1">
            <a:spLocks/>
          </p:cNvSpPr>
          <p:nvPr/>
        </p:nvSpPr>
        <p:spPr>
          <a:xfrm>
            <a:off x="4763919" y="1257548"/>
            <a:ext cx="7329839" cy="2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500"/>
              </a:lnSpc>
            </a:pPr>
            <a:r>
              <a:rPr lang="en-US" altLang="ja-JP" sz="1000" kern="100" dirty="0">
                <a:solidFill>
                  <a:schemeClr val="bg1">
                    <a:lumMod val="50000"/>
                  </a:schemeClr>
                </a:solidFill>
                <a:effectLst/>
                <a:latin typeface="Arial" panose="020B0604020202020204" pitchFamily="34" charset="0"/>
                <a:ea typeface="メイリオ" panose="020B0604030504040204" pitchFamily="50" charset="-128"/>
                <a:cs typeface="Arial" panose="020B0604020202020204" pitchFamily="34" charset="0"/>
              </a:rPr>
              <a:t>* World Bank, ADB: Asian Development Bank, AIIB: Asian Infrastructure Investment Bank, JICA, KOICA: Korea International Cooperation Agency, USAID etc.</a:t>
            </a:r>
            <a:endParaRPr lang="ja-JP" altLang="ja-JP" sz="1000" kern="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4BDC2DE-A2E6-A5C8-209D-261517BA6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9346623"/>
              </p:ext>
            </p:extLst>
          </p:nvPr>
        </p:nvGraphicFramePr>
        <p:xfrm>
          <a:off x="881892" y="1785748"/>
          <a:ext cx="10428215" cy="12240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06336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  <a:gridCol w="8321879">
                  <a:extLst>
                    <a:ext uri="{9D8B030D-6E8A-4147-A177-3AD203B41FA5}">
                      <a16:colId xmlns:a16="http://schemas.microsoft.com/office/drawing/2014/main" val="1349264825"/>
                    </a:ext>
                  </a:extLst>
                </a:gridCol>
              </a:tblGrid>
              <a:tr h="122400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564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52415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B7C2C24-16DB-799B-74A8-C364E0F14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24000"/>
          </a:xfrm>
        </p:spPr>
        <p:txBody>
          <a:bodyPr>
            <a:normAutofit/>
          </a:bodyPr>
          <a:lstStyle/>
          <a:p>
            <a:r>
              <a:rPr lang="en-US" altLang="ja-JP" sz="2200" dirty="0">
                <a:latin typeface="Arial" panose="020B0604020202020204" pitchFamily="34" charset="0"/>
                <a:cs typeface="Arial" panose="020B0604020202020204" pitchFamily="34" charset="0"/>
              </a:rPr>
              <a:t>5-1. Overview of meteorological and hydrological observation system in my country. (including the organizations to manage the observation system and to store the past observation data, if possible)</a:t>
            </a:r>
            <a:endParaRPr kumimoji="1" lang="ja-JP" altLang="en-US" sz="2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id="{4AF0DBC1-918F-32EC-10FA-49965E3ABFE7}"/>
              </a:ext>
            </a:extLst>
          </p:cNvPr>
          <p:cNvSpPr txBox="1">
            <a:spLocks/>
          </p:cNvSpPr>
          <p:nvPr/>
        </p:nvSpPr>
        <p:spPr>
          <a:xfrm>
            <a:off x="4593714" y="1589125"/>
            <a:ext cx="7329839" cy="2592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ts val="1500"/>
              </a:lnSpc>
            </a:pPr>
            <a:endParaRPr lang="ja-JP" altLang="ja-JP" sz="1000" kern="100" dirty="0">
              <a:solidFill>
                <a:schemeClr val="bg1">
                  <a:lumMod val="50000"/>
                </a:schemeClr>
              </a:solidFill>
              <a:effectLst/>
              <a:latin typeface="Arial" panose="020B0604020202020204" pitchFamily="34" charset="0"/>
              <a:ea typeface="メイリオ" panose="020B0604030504040204" pitchFamily="50" charset="-128"/>
              <a:cs typeface="Arial" panose="020B0604020202020204" pitchFamily="34" charset="0"/>
            </a:endParaRPr>
          </a:p>
        </p:txBody>
      </p:sp>
      <p:graphicFrame>
        <p:nvGraphicFramePr>
          <p:cNvPr id="5" name="表 4">
            <a:extLst>
              <a:ext uri="{FF2B5EF4-FFF2-40B4-BE49-F238E27FC236}">
                <a16:creationId xmlns:a16="http://schemas.microsoft.com/office/drawing/2014/main" id="{94BDC2DE-A2E6-A5C8-209D-261517BA65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9528423"/>
              </p:ext>
            </p:extLst>
          </p:nvPr>
        </p:nvGraphicFramePr>
        <p:xfrm>
          <a:off x="881892" y="2228070"/>
          <a:ext cx="10428215" cy="3753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28215">
                  <a:extLst>
                    <a:ext uri="{9D8B030D-6E8A-4147-A177-3AD203B41FA5}">
                      <a16:colId xmlns:a16="http://schemas.microsoft.com/office/drawing/2014/main" val="713858796"/>
                    </a:ext>
                  </a:extLst>
                </a:gridCol>
              </a:tblGrid>
              <a:tr h="3753280">
                <a:tc>
                  <a:txBody>
                    <a:bodyPr/>
                    <a:lstStyle/>
                    <a:p>
                      <a:pPr algn="l">
                        <a:lnSpc>
                          <a:spcPts val="1500"/>
                        </a:lnSpc>
                      </a:pPr>
                      <a:endParaRPr lang="ja-JP" sz="1400" b="0" kern="1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ea typeface="メイリオ" panose="020B0604030504040204" pitchFamily="50" charset="-128"/>
                        <a:cs typeface="Arial" panose="020B0604020202020204" pitchFamily="34" charset="0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3956443"/>
                  </a:ext>
                </a:extLst>
              </a:tr>
            </a:tbl>
          </a:graphicData>
        </a:graphic>
      </p:graphicFrame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94EA248-754F-C82E-2470-8B9D0B1FA03E}"/>
              </a:ext>
            </a:extLst>
          </p:cNvPr>
          <p:cNvSpPr txBox="1"/>
          <p:nvPr/>
        </p:nvSpPr>
        <p:spPr>
          <a:xfrm>
            <a:off x="6540267" y="1586773"/>
            <a:ext cx="509840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ja-JP" sz="11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 only the duties which your organization and you are responsible for.</a:t>
            </a:r>
            <a:endParaRPr lang="ja-JP" altLang="en-US" sz="11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4332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314</Words>
  <Application>Microsoft Office PowerPoint</Application>
  <PresentationFormat>ワイド画面</PresentationFormat>
  <Paragraphs>52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游ゴシック</vt:lpstr>
      <vt:lpstr>游ゴシック Light</vt:lpstr>
      <vt:lpstr>Arial</vt:lpstr>
      <vt:lpstr>Office テーマ</vt:lpstr>
      <vt:lpstr> INCEPTION REPORT</vt:lpstr>
      <vt:lpstr>1. Introduction of myself and my country</vt:lpstr>
      <vt:lpstr>1. Introduction of myself and my country</vt:lpstr>
      <vt:lpstr>2. Introduction of my organization</vt:lpstr>
      <vt:lpstr>2. Introduction of my organization</vt:lpstr>
      <vt:lpstr>3. Overview of water related disasters in my country</vt:lpstr>
      <vt:lpstr>3. Overview of water related disasters in my country</vt:lpstr>
      <vt:lpstr>4. Current/future projects for flood control and disaster management in my country and supports from international/ foreign organizations*</vt:lpstr>
      <vt:lpstr>5-1. Overview of meteorological and hydrological observation system in my country. (including the organizations to manage the observation system and to store the past observation data, if possible)</vt:lpstr>
      <vt:lpstr>5-2. Implementation status on river management measures.        (Inspections and maintenance of dams and levees)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INCEPTION REPORT</dc:title>
  <dc:creator>情報研修</dc:creator>
  <cp:lastModifiedBy>OISHI</cp:lastModifiedBy>
  <cp:revision>4</cp:revision>
  <dcterms:created xsi:type="dcterms:W3CDTF">2023-04-04T08:25:46Z</dcterms:created>
  <dcterms:modified xsi:type="dcterms:W3CDTF">2024-01-19T06:38:20Z</dcterms:modified>
</cp:coreProperties>
</file>