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0" r:id="rId2"/>
    <p:sldId id="288" r:id="rId3"/>
    <p:sldId id="281" r:id="rId4"/>
    <p:sldId id="285" r:id="rId5"/>
    <p:sldId id="275" r:id="rId6"/>
    <p:sldId id="284" r:id="rId7"/>
    <p:sldId id="265" r:id="rId8"/>
    <p:sldId id="260" r:id="rId9"/>
    <p:sldId id="278" r:id="rId10"/>
    <p:sldId id="267" r:id="rId11"/>
    <p:sldId id="269" r:id="rId12"/>
    <p:sldId id="287" r:id="rId13"/>
    <p:sldId id="277" r:id="rId14"/>
    <p:sldId id="264" r:id="rId15"/>
    <p:sldId id="286" r:id="rId16"/>
    <p:sldId id="273" r:id="rId17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テーマ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287" autoAdjust="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6841B-0111-CE44-AABF-E505758F8165}" type="datetimeFigureOut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127E9-9C6F-E445-859D-C7AE95C0A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6311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CDA1B-7D60-444F-AC1E-F7855950B026}" type="datetimeFigureOut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13FCB-4488-B448-9C1C-B2DE0E75C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0284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>
              <a:ea typeface="ＭＳ Ｐゴシック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fontAlgn="base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fontAlgn="base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fontAlgn="base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fontAlgn="base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AB3D2D-9B2E-2240-A0F3-2C42F66154F7}" type="slidenum">
              <a:rPr kumimoji="0" lang="en-US" altLang="ja-JP" sz="1200">
                <a:latin typeface="Arial Unicode MS"/>
              </a:rPr>
              <a:pPr/>
              <a:t>0</a:t>
            </a:fld>
            <a:endParaRPr kumimoji="0" lang="en-US" altLang="ja-JP" sz="1200" dirty="0">
              <a:latin typeface="Arial Unicode M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1C661-624D-4E45-A9D7-A38683D758AE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13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F482-3926-E045-B70F-3AEB1413814F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78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384D-4FB1-E040-93D6-66D9CF8DCB7D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12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1C84-463E-2142-8101-4B6E1980DEE8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54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2E69-8D18-8D4B-BC89-E00FE7EF1D75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28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D998-A9E1-BD49-ADF0-E4DD46AC0E2C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96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85D4-0F24-424F-9CE3-F86C0C166BC2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43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A760-3CB8-C845-9F68-7929481CAB23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04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D6B6-65E3-0942-ACBE-FBB8C1A65422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48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BDBA-E224-6442-AFBB-A927EF64658B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79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A090-6EAB-7041-B32F-E0C539F23049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30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F821E-274F-A74C-9E7D-372D93D7321E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8E61B-DC9B-D64C-86DF-C27C6B440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62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ean.org/Workshops/WorkshopDescription.cfm?WorkshopId=2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6561" y="2130425"/>
            <a:ext cx="8338665" cy="1470025"/>
          </a:xfrm>
        </p:spPr>
        <p:txBody>
          <a:bodyPr>
            <a:noAutofit/>
          </a:bodyPr>
          <a:lstStyle/>
          <a:p>
            <a:r>
              <a:rPr kumimoji="0" lang="en-US" altLang="ja-JP" sz="4000" dirty="0">
                <a:latin typeface="Arial Rounded MT Bold"/>
                <a:cs typeface="Arial Rounded MT Bold"/>
              </a:rPr>
              <a:t>KAIZEN </a:t>
            </a:r>
            <a:r>
              <a:rPr kumimoji="0" lang="en-US" altLang="ja-JP" sz="4000" dirty="0" smtClean="0">
                <a:latin typeface="Arial Rounded MT Bold"/>
                <a:cs typeface="Arial Rounded MT Bold"/>
              </a:rPr>
              <a:t>Step 7 : </a:t>
            </a:r>
            <a:br>
              <a:rPr kumimoji="0" lang="en-US" altLang="ja-JP" sz="4000" dirty="0" smtClean="0">
                <a:latin typeface="Arial Rounded MT Bold"/>
                <a:cs typeface="Arial Rounded MT Bold"/>
              </a:rPr>
            </a:br>
            <a:r>
              <a:rPr kumimoji="0" lang="ja-JP" altLang="en-US" sz="4000" dirty="0" smtClean="0">
                <a:latin typeface="Arial Rounded MT Bold"/>
                <a:ea typeface="Arial Unicode MS"/>
                <a:cs typeface="Arial Rounded MT Bold"/>
              </a:rPr>
              <a:t>“</a:t>
            </a:r>
            <a:r>
              <a:rPr kumimoji="0" lang="en-US" altLang="ja-JP" sz="4000" dirty="0" smtClean="0">
                <a:latin typeface="Arial Rounded MT Bold"/>
                <a:ea typeface="Arial Unicode MS"/>
                <a:cs typeface="Arial Rounded MT Bold"/>
              </a:rPr>
              <a:t>Standardization</a:t>
            </a:r>
            <a:r>
              <a:rPr kumimoji="0" lang="ja-JP" altLang="en-US" sz="4000" dirty="0" smtClean="0">
                <a:latin typeface="Arial Rounded MT Bold"/>
                <a:ea typeface="Arial Unicode MS"/>
                <a:cs typeface="Arial Rounded MT Bold"/>
              </a:rPr>
              <a:t>”</a:t>
            </a:r>
            <a:endParaRPr kumimoji="0" lang="en-US" altLang="ja-JP" sz="4000" dirty="0">
              <a:latin typeface="Arial Rounded MT Bold"/>
              <a:cs typeface="Arial Rounded MT Bold"/>
            </a:endParaRPr>
          </a:p>
        </p:txBody>
      </p:sp>
      <p:sp>
        <p:nvSpPr>
          <p:cNvPr id="15362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altLang="ja-JP" dirty="0" smtClean="0">
                <a:solidFill>
                  <a:srgbClr val="898989"/>
                </a:solidFill>
                <a:latin typeface="Arial Unicode MS"/>
                <a:ea typeface="MS PGothic" charset="0"/>
                <a:cs typeface="Arial Unicode MS"/>
              </a:rPr>
              <a:t>KAIZEN Training of Trainers</a:t>
            </a:r>
          </a:p>
          <a:p>
            <a:r>
              <a:rPr lang="en-US" altLang="ja-JP" dirty="0" smtClean="0">
                <a:solidFill>
                  <a:srgbClr val="898989"/>
                </a:solidFill>
                <a:latin typeface="Arial Unicode MS"/>
                <a:ea typeface="MS PGothic" charset="0"/>
                <a:cs typeface="Arial Unicode MS"/>
              </a:rPr>
              <a:t>2015</a:t>
            </a:r>
            <a:endParaRPr lang="ja-JP" altLang="en-US" dirty="0">
              <a:solidFill>
                <a:srgbClr val="898989"/>
              </a:solidFill>
              <a:latin typeface="Arial Unicode MS"/>
              <a:ea typeface="MS PGothic" charset="0"/>
              <a:cs typeface="Arial Unicode MS"/>
            </a:endParaRPr>
          </a:p>
        </p:txBody>
      </p:sp>
      <p:grpSp>
        <p:nvGrpSpPr>
          <p:cNvPr id="4" name="図形グループ 3"/>
          <p:cNvGrpSpPr/>
          <p:nvPr/>
        </p:nvGrpSpPr>
        <p:grpSpPr>
          <a:xfrm>
            <a:off x="5309555" y="5936904"/>
            <a:ext cx="3680520" cy="764704"/>
            <a:chOff x="5463480" y="6093297"/>
            <a:chExt cx="3680520" cy="764704"/>
          </a:xfrm>
        </p:grpSpPr>
        <p:sp>
          <p:nvSpPr>
            <p:cNvPr id="5" name="サブタイトル 2"/>
            <p:cNvSpPr txBox="1">
              <a:spLocks/>
            </p:cNvSpPr>
            <p:nvPr/>
          </p:nvSpPr>
          <p:spPr>
            <a:xfrm>
              <a:off x="6012160" y="6093297"/>
              <a:ext cx="3131840" cy="7647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ja-JP" sz="1800" b="1" i="1" kern="1200" dirty="0" smtClean="0">
                  <a:solidFill>
                    <a:schemeClr val="tx1"/>
                  </a:solidFill>
                  <a:latin typeface="Arial Unicode MS"/>
                  <a:cs typeface="Arial Unicode MS"/>
                </a:rPr>
                <a:t>KAIZEN Facilitators’ </a:t>
              </a:r>
              <a:r>
                <a:rPr lang="en-US" altLang="ja-JP" sz="2000" b="1" i="1" kern="1200" dirty="0" smtClean="0">
                  <a:solidFill>
                    <a:schemeClr val="tx1"/>
                  </a:solidFill>
                  <a:latin typeface="Arial Unicode MS"/>
                  <a:cs typeface="Arial Unicode MS"/>
                </a:rPr>
                <a:t>Guide</a:t>
              </a:r>
              <a:endParaRPr lang="en-US" altLang="ja-JP" b="1" i="1" dirty="0">
                <a:latin typeface="Arial Unicode MS"/>
                <a:cs typeface="Arial Unicode MS"/>
              </a:endParaRPr>
            </a:p>
            <a:p>
              <a:pPr>
                <a:lnSpc>
                  <a:spcPct val="90000"/>
                </a:lnSpc>
              </a:pPr>
              <a:r>
                <a:rPr lang="en-US" altLang="ja-JP" sz="1800" i="1" kern="1200" dirty="0" smtClean="0">
                  <a:solidFill>
                    <a:schemeClr val="tx1"/>
                  </a:solidFill>
                  <a:latin typeface="Arial Unicode MS"/>
                  <a:cs typeface="Arial Unicode MS"/>
                </a:rPr>
                <a:t>Page __ to __ .</a:t>
              </a:r>
              <a:endParaRPr lang="ja-JP" altLang="en-US" sz="1800" i="1" kern="1200" dirty="0">
                <a:solidFill>
                  <a:schemeClr val="tx1"/>
                </a:solidFill>
                <a:latin typeface="Arial Unicode MS"/>
                <a:cs typeface="Arial Unicode MS"/>
              </a:endParaRPr>
            </a:p>
          </p:txBody>
        </p:sp>
        <p:pic>
          <p:nvPicPr>
            <p:cNvPr id="6" name="図 5" descr="本の無料アイコン素材 5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63480" y="6165304"/>
              <a:ext cx="620688" cy="6206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3085918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24016" y="284091"/>
            <a:ext cx="8474957" cy="1143000"/>
          </a:xfrm>
        </p:spPr>
        <p:txBody>
          <a:bodyPr>
            <a:noAutofit/>
          </a:bodyPr>
          <a:lstStyle/>
          <a:p>
            <a:r>
              <a:rPr kumimoji="1" lang="en-US" altLang="ja-JP" sz="4000" dirty="0" smtClean="0">
                <a:latin typeface="Arial Rounded MT Bold"/>
                <a:cs typeface="Arial Rounded MT Bold"/>
              </a:rPr>
              <a:t>Standardized procedure table</a:t>
            </a:r>
            <a:endParaRPr kumimoji="1" lang="ja-JP" altLang="en-US" sz="4000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534310"/>
              </p:ext>
            </p:extLst>
          </p:nvPr>
        </p:nvGraphicFramePr>
        <p:xfrm>
          <a:off x="324017" y="1427090"/>
          <a:ext cx="8474957" cy="477050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32750"/>
                <a:gridCol w="1426318"/>
                <a:gridCol w="1375182"/>
                <a:gridCol w="943572"/>
                <a:gridCol w="852049"/>
                <a:gridCol w="965138"/>
                <a:gridCol w="1279948"/>
              </a:tblGrid>
              <a:tr h="80521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Times New Roman" charset="0"/>
                          <a:cs typeface="Arial Unicode MS"/>
                        </a:rPr>
                        <a:t>Standardized activities</a:t>
                      </a: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/>
                        <a:ea typeface="Times New Roman" charset="0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+mn-ea"/>
                          <a:cs typeface="Arial Unicode MS"/>
                        </a:rPr>
                        <a:t>Why</a:t>
                      </a: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/>
                        <a:ea typeface="Times New Roman" charset="0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+mn-ea"/>
                          <a:cs typeface="Arial Unicode MS"/>
                        </a:rPr>
                        <a:t>Who</a:t>
                      </a: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/>
                        <a:ea typeface="Times New Roman" charset="0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Times New Roman" charset="0"/>
                          <a:cs typeface="Arial Unicode MS"/>
                        </a:rPr>
                        <a:t>When</a:t>
                      </a: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+mn-ea"/>
                          <a:cs typeface="Arial Unicode MS"/>
                        </a:rPr>
                        <a:t>Where</a:t>
                      </a: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/>
                        <a:ea typeface="Times New Roman" charset="0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+mn-ea"/>
                          <a:cs typeface="Arial Unicode MS"/>
                        </a:rPr>
                        <a:t>What</a:t>
                      </a: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/>
                        <a:ea typeface="Times New Roman" charset="0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+mn-ea"/>
                          <a:cs typeface="Arial Unicode MS"/>
                        </a:rPr>
                        <a:t>How</a:t>
                      </a: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/>
                        <a:ea typeface="Times New Roman" charset="0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FB7"/>
                    </a:solidFill>
                  </a:tcPr>
                </a:tc>
              </a:tr>
              <a:tr h="220293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MS Mincho" charset="0"/>
                          <a:cs typeface="Arial Unicode MS"/>
                        </a:rPr>
                        <a:t>Check stock condition of all medicines in our section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MS Mincho" charset="0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MS Mincho" charset="0"/>
                          <a:cs typeface="Arial Unicode MS"/>
                        </a:rPr>
                        <a:t>To ensure stock management </a:t>
                      </a: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MS Mincho" charset="0"/>
                          <a:cs typeface="Arial Unicode MS"/>
                        </a:rPr>
                        <a:t>of sampling container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MS Mincho" charset="0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MS Mincho" charset="0"/>
                          <a:cs typeface="Arial Unicode MS"/>
                        </a:rPr>
                        <a:t>In-charge of stock </a:t>
                      </a: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MS Mincho" charset="0"/>
                          <a:cs typeface="Arial Unicode MS"/>
                        </a:rPr>
                        <a:t>management of the day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MS Mincho" charset="0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MS Mincho" charset="0"/>
                          <a:cs typeface="Arial Unicode MS"/>
                        </a:rPr>
                        <a:t>Daily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MS Mincho" charset="0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4572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MS Mincho" charset="0"/>
                          <a:cs typeface="Arial Unicode MS"/>
                        </a:rPr>
                        <a:t>Ward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MS Mincho" charset="0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MS Mincho" charset="0"/>
                          <a:cs typeface="Arial Unicode MS"/>
                        </a:rPr>
                        <a:t>Inventory checklist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MS Mincho" charset="0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MS Mincho" charset="0"/>
                          <a:cs typeface="Arial Unicode MS"/>
                        </a:rPr>
                        <a:t>Use properly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MS Mincho" charset="0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235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MS Mincho" charset="0"/>
                          <a:cs typeface="Arial Unicode MS"/>
                        </a:rPr>
                        <a:t>Check handing over between shifts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MS Mincho" charset="0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Arial Unicode MS"/>
                          <a:cs typeface="Arial Unicode MS"/>
                        </a:rPr>
                        <a:t>To reduce miscommunication between staff on reduction wrong medication</a:t>
                      </a:r>
                      <a:endParaRPr lang="ja-JP" altLang="en-US" sz="1400" dirty="0">
                        <a:latin typeface="Arial Unicode MS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Arial Unicode MS"/>
                          <a:cs typeface="Arial Unicode MS"/>
                        </a:rPr>
                        <a:t>All staff working at the ward</a:t>
                      </a:r>
                      <a:endParaRPr lang="ja-JP" altLang="en-US" sz="1400" dirty="0">
                        <a:latin typeface="Arial Unicode MS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Arial Unicode MS"/>
                          <a:cs typeface="Arial Unicode MS"/>
                        </a:rPr>
                        <a:t>Before taking over next shift</a:t>
                      </a:r>
                      <a:endParaRPr lang="ja-JP" altLang="en-US" sz="1400" dirty="0">
                        <a:latin typeface="Arial Unicode MS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Arial Unicode MS"/>
                          <a:cs typeface="Arial Unicode MS"/>
                        </a:rPr>
                        <a:t>Ward</a:t>
                      </a:r>
                      <a:endParaRPr lang="ja-JP" altLang="en-US" sz="1400" dirty="0">
                        <a:latin typeface="Arial Unicode MS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Arial Unicode MS"/>
                          <a:cs typeface="Arial Unicode MS"/>
                        </a:rPr>
                        <a:t>Handing over note and checklist</a:t>
                      </a:r>
                      <a:endParaRPr lang="ja-JP" altLang="en-US" sz="1400" dirty="0">
                        <a:latin typeface="Arial Unicode MS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Arial Unicode MS"/>
                          <a:cs typeface="Arial Unicode MS"/>
                        </a:rPr>
                        <a:t>Use properly</a:t>
                      </a:r>
                      <a:endParaRPr lang="ja-JP" altLang="en-US" sz="1400" dirty="0">
                        <a:latin typeface="Arial Unicode MS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60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604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ja-JP" sz="4000" dirty="0" smtClean="0">
                <a:solidFill>
                  <a:srgbClr val="000000"/>
                </a:solidFill>
                <a:latin typeface="Arial Rounded MT Bold"/>
                <a:ea typeface="ＭＳ Ｐゴシック" charset="0"/>
                <a:cs typeface="Arial Rounded MT Bold"/>
              </a:rPr>
              <a:t>Progress checklist</a:t>
            </a:r>
            <a:endParaRPr lang="ja-JP" altLang="en-US" sz="4000" dirty="0">
              <a:solidFill>
                <a:srgbClr val="000000"/>
              </a:solidFill>
              <a:latin typeface="Arial Rounded MT Bold"/>
              <a:ea typeface="ＭＳ Ｐゴシック" charset="0"/>
              <a:cs typeface="Arial Rounded MT Bold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077654"/>
              </p:ext>
            </p:extLst>
          </p:nvPr>
        </p:nvGraphicFramePr>
        <p:xfrm>
          <a:off x="225425" y="1397000"/>
          <a:ext cx="8461375" cy="46358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67908"/>
                <a:gridCol w="1507067"/>
                <a:gridCol w="1744133"/>
                <a:gridCol w="1585137"/>
                <a:gridCol w="1078565"/>
                <a:gridCol w="1078565"/>
              </a:tblGrid>
              <a:tr h="11091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Standardized action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Progress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Date of checking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Checked by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Remarks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9590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MS Mincho" charset="0"/>
                          <a:cs typeface="Arial Unicode MS"/>
                        </a:rPr>
                        <a:t>Check stock condition of all medicines in our section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MS Mincho" charset="0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"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MS Mincho" charset="0"/>
                          <a:cs typeface="Arial Unicode MS"/>
                        </a:rPr>
                        <a:t>Sustained</a:t>
                      </a: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"/>
                        <a:tabLst/>
                      </a:pP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MS Mincho" charset="0"/>
                        <a:cs typeface="Arial Unicode MS"/>
                      </a:endParaRP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"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MS Mincho" charset="0"/>
                          <a:cs typeface="Arial Unicode MS"/>
                        </a:rPr>
                        <a:t>Not sustained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MS Mincho" charset="0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"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MS Mincho" charset="0"/>
                          <a:cs typeface="Arial Unicode MS"/>
                        </a:rPr>
                        <a:t>Following 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MS Mincho" charset="0"/>
                          <a:cs typeface="Arial Unicode MS"/>
                        </a:rPr>
                        <a:t>STD</a:t>
                      </a: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"/>
                        <a:tabLst/>
                      </a:pP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MS Mincho" charset="0"/>
                        <a:cs typeface="Arial Unicode MS"/>
                      </a:endParaRP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"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MS Mincho" charset="0"/>
                          <a:cs typeface="Arial Unicode MS"/>
                        </a:rPr>
                        <a:t>Not following STD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MS Mincho" charset="0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762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MS Mincho" charset="0"/>
                          <a:cs typeface="Arial Unicode MS"/>
                        </a:rPr>
                        <a:t>Check handing over between shifts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MS Mincho" charset="0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"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MS Mincho" charset="0"/>
                          <a:cs typeface="Arial Unicode MS"/>
                        </a:rPr>
                        <a:t>Sustained</a:t>
                      </a: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"/>
                        <a:tabLst/>
                      </a:pP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MS Mincho" charset="0"/>
                        <a:cs typeface="Arial Unicode MS"/>
                      </a:endParaRP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"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MS Mincho" charset="0"/>
                          <a:cs typeface="Arial Unicode MS"/>
                        </a:rPr>
                        <a:t>Not sustained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MS Mincho" charset="0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"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MS Mincho" charset="0"/>
                          <a:cs typeface="Arial Unicode MS"/>
                        </a:rPr>
                        <a:t>Following 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MS Mincho" charset="0"/>
                          <a:cs typeface="Arial Unicode MS"/>
                        </a:rPr>
                        <a:t>STD</a:t>
                      </a: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"/>
                        <a:tabLst/>
                      </a:pP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MS Mincho" charset="0"/>
                        <a:cs typeface="Arial Unicode MS"/>
                      </a:endParaRP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"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MS Mincho" charset="0"/>
                          <a:cs typeface="Arial Unicode MS"/>
                        </a:rPr>
                        <a:t>Not following STD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MS Mincho" charset="0"/>
                        <a:cs typeface="Arial Unicode M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MS Mincho" charset="0"/>
                        <a:cs typeface="MS Mincho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850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 smtClean="0">
                <a:latin typeface="Arial Rounded MT Bold"/>
                <a:cs typeface="Arial Rounded MT Bold"/>
              </a:rPr>
              <a:t>Example of KAIZEN Step 7</a:t>
            </a:r>
            <a:endParaRPr kumimoji="1" lang="ja-JP" altLang="en-US" sz="4000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166133"/>
              </p:ext>
            </p:extLst>
          </p:nvPr>
        </p:nvGraphicFramePr>
        <p:xfrm>
          <a:off x="152399" y="1414428"/>
          <a:ext cx="8839200" cy="3055973"/>
        </p:xfrm>
        <a:graphic>
          <a:graphicData uri="http://schemas.openxmlformats.org/drawingml/2006/table">
            <a:tbl>
              <a:tblPr/>
              <a:tblGrid>
                <a:gridCol w="1066801"/>
                <a:gridCol w="1155700"/>
                <a:gridCol w="912469"/>
                <a:gridCol w="589280"/>
                <a:gridCol w="542951"/>
                <a:gridCol w="660400"/>
                <a:gridCol w="584200"/>
                <a:gridCol w="685800"/>
                <a:gridCol w="826617"/>
                <a:gridCol w="604994"/>
                <a:gridCol w="604994"/>
                <a:gridCol w="604994"/>
              </a:tblGrid>
              <a:tr h="4883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Standardized activities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Why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Who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When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Where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What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How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Progress check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Date of checking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Checked by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Remarks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418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Check stock condition of all medicines in our section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FB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8900" indent="0"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To ensure stock management of sampling container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In-charge of stock management of the day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Daily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Ward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Inventory checklist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Use properly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o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Sustained</a:t>
                      </a:r>
                      <a:b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o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Following STD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8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o</a:t>
                      </a:r>
                      <a:b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Not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sustained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7454" marR="7454" marT="74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o</a:t>
                      </a:r>
                      <a:b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Not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following STD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418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Check handing over between shifts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FB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To reduce miscommunication between staff on reduction wrong medication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All staff working at the ward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Before taking over next shift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Ward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Handing over note and checklist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Use properly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/>
                      </a:r>
                      <a:b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o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Sustained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7454" marR="7454" marT="74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o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Following STD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8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o</a:t>
                      </a:r>
                      <a:b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Not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sustained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7454" marR="7454" marT="74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tabLst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o</a:t>
                      </a:r>
                      <a:b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Not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following STD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576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図 5"/>
          <p:cNvPicPr>
            <a:picLocks noChangeAspect="1"/>
          </p:cNvPicPr>
          <p:nvPr/>
        </p:nvPicPr>
        <p:blipFill>
          <a:blip r:embed="rId2" cstate="email">
            <a:alphaModFix amt="6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39948" y="4671020"/>
            <a:ext cx="2204052" cy="2186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4000" dirty="0" smtClean="0">
                <a:solidFill>
                  <a:srgbClr val="000000"/>
                </a:solidFill>
                <a:latin typeface="Arial Rounded MT Bold"/>
                <a:ea typeface="ヒラギノ角ゴ ProN W3"/>
                <a:cs typeface="Arial Rounded MT Bold"/>
              </a:rPr>
              <a:t>How to develop </a:t>
            </a:r>
            <a:br>
              <a:rPr lang="en-US" altLang="ja-JP" sz="4000" dirty="0" smtClean="0">
                <a:solidFill>
                  <a:srgbClr val="000000"/>
                </a:solidFill>
                <a:latin typeface="Arial Rounded MT Bold"/>
                <a:ea typeface="ヒラギノ角ゴ ProN W3"/>
                <a:cs typeface="Arial Rounded MT Bold"/>
              </a:rPr>
            </a:br>
            <a:r>
              <a:rPr lang="en-US" altLang="ja-JP" sz="4000" dirty="0">
                <a:solidFill>
                  <a:srgbClr val="000000"/>
                </a:solidFill>
                <a:latin typeface="Arial Rounded MT Bold"/>
                <a:ea typeface="ヒラギノ角ゴ ProN W3"/>
                <a:cs typeface="Arial Rounded MT Bold"/>
              </a:rPr>
              <a:t>p</a:t>
            </a:r>
            <a:r>
              <a:rPr lang="en-US" altLang="ja-JP" sz="4000" dirty="0" smtClean="0">
                <a:solidFill>
                  <a:srgbClr val="000000"/>
                </a:solidFill>
                <a:latin typeface="Arial Rounded MT Bold"/>
                <a:ea typeface="ヒラギノ角ゴ ProN W3"/>
                <a:cs typeface="Arial Rounded MT Bold"/>
              </a:rPr>
              <a:t>rogress checklist</a:t>
            </a:r>
            <a:endParaRPr lang="ja-JP" altLang="en-US" sz="4000" dirty="0">
              <a:solidFill>
                <a:srgbClr val="000000"/>
              </a:solidFill>
              <a:latin typeface="Arial Rounded MT Bold"/>
              <a:ea typeface="ヒラギノ角ゴ ProN W3"/>
              <a:cs typeface="Arial Rounded MT Bold"/>
            </a:endParaRPr>
          </a:p>
        </p:txBody>
      </p:sp>
      <p:sp>
        <p:nvSpPr>
          <p:cNvPr id="15363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597982"/>
            <a:ext cx="8229600" cy="4752018"/>
          </a:xfrm>
        </p:spPr>
        <p:txBody>
          <a:bodyPr/>
          <a:lstStyle/>
          <a:p>
            <a:pPr eaLnBrk="1" hangingPunct="1"/>
            <a:r>
              <a:rPr lang="en-US" altLang="ja-JP" sz="2800" dirty="0">
                <a:latin typeface="Arial Unicode MS"/>
                <a:ea typeface="ＭＳ Ｐゴシック" charset="0"/>
                <a:cs typeface="Arial Unicode MS"/>
              </a:rPr>
              <a:t>Establishing s</a:t>
            </a:r>
            <a:r>
              <a:rPr lang="en-US" altLang="ja-JP" sz="2800" dirty="0" smtClean="0">
                <a:latin typeface="Arial Unicode MS"/>
                <a:ea typeface="ＭＳ Ｐゴシック" charset="0"/>
                <a:cs typeface="Arial Unicode MS"/>
              </a:rPr>
              <a:t>tandardized </a:t>
            </a:r>
            <a:r>
              <a:rPr lang="en-US" altLang="ja-JP" sz="2800" dirty="0">
                <a:latin typeface="Arial Unicode MS"/>
                <a:ea typeface="ＭＳ Ｐゴシック" charset="0"/>
                <a:cs typeface="Arial Unicode MS"/>
              </a:rPr>
              <a:t>methodology only does not make </a:t>
            </a:r>
            <a:r>
              <a:rPr lang="en-US" altLang="ja-JP" sz="2800" dirty="0" smtClean="0">
                <a:latin typeface="Arial Unicode MS"/>
                <a:ea typeface="ＭＳ Ｐゴシック" charset="0"/>
                <a:cs typeface="Arial Unicode MS"/>
              </a:rPr>
              <a:t>sense</a:t>
            </a:r>
            <a:endParaRPr lang="en-US" altLang="ja-JP" sz="2800" dirty="0">
              <a:latin typeface="Arial Unicode MS"/>
              <a:ea typeface="ＭＳ Ｐゴシック" charset="0"/>
              <a:cs typeface="Arial Unicode MS"/>
            </a:endParaRPr>
          </a:p>
          <a:p>
            <a:pPr eaLnBrk="1" hangingPunct="1"/>
            <a:r>
              <a:rPr lang="en-US" altLang="ja-JP" sz="2800" dirty="0">
                <a:latin typeface="Arial Unicode MS"/>
                <a:ea typeface="ＭＳ Ｐゴシック" charset="0"/>
                <a:cs typeface="Arial Unicode MS"/>
              </a:rPr>
              <a:t>It must be practiced by everyone in the </a:t>
            </a:r>
            <a:r>
              <a:rPr lang="en-US" altLang="ja-JP" sz="2800" dirty="0" smtClean="0">
                <a:latin typeface="Arial Unicode MS"/>
                <a:ea typeface="ＭＳ Ｐゴシック" charset="0"/>
                <a:cs typeface="Arial Unicode MS"/>
              </a:rPr>
              <a:t>workplace</a:t>
            </a:r>
            <a:endParaRPr lang="en-US" altLang="ja-JP" sz="2800" dirty="0">
              <a:latin typeface="Arial Unicode MS"/>
              <a:ea typeface="ＭＳ Ｐゴシック" charset="0"/>
              <a:cs typeface="Arial Unicode MS"/>
            </a:endParaRPr>
          </a:p>
          <a:p>
            <a:pPr eaLnBrk="1" hangingPunct="1"/>
            <a:r>
              <a:rPr lang="en-US" altLang="ja-JP" sz="2800" dirty="0">
                <a:latin typeface="Arial Unicode MS"/>
                <a:ea typeface="ＭＳ Ｐゴシック" charset="0"/>
                <a:cs typeface="Arial Unicode MS"/>
              </a:rPr>
              <a:t>The </a:t>
            </a:r>
            <a:r>
              <a:rPr lang="en-US" altLang="ja-JP" sz="2800" dirty="0" smtClean="0">
                <a:latin typeface="Arial Unicode MS"/>
                <a:ea typeface="ＭＳ Ｐゴシック" charset="0"/>
                <a:cs typeface="Arial Unicode MS"/>
              </a:rPr>
              <a:t>checklist </a:t>
            </a:r>
            <a:r>
              <a:rPr lang="en-US" altLang="ja-JP" sz="2800" dirty="0">
                <a:latin typeface="Arial Unicode MS"/>
                <a:ea typeface="ＭＳ Ｐゴシック" charset="0"/>
                <a:cs typeface="Arial Unicode MS"/>
              </a:rPr>
              <a:t>is important and useful tool to monitor how </a:t>
            </a:r>
            <a:r>
              <a:rPr lang="en-US" altLang="ja-JP" sz="2800" dirty="0" smtClean="0">
                <a:latin typeface="Arial Unicode MS"/>
                <a:ea typeface="ＭＳ Ｐゴシック" charset="0"/>
                <a:cs typeface="Arial Unicode MS"/>
              </a:rPr>
              <a:t>staff are practicing, </a:t>
            </a:r>
            <a:r>
              <a:rPr lang="en-US" altLang="ja-JP" sz="2800" dirty="0">
                <a:latin typeface="Arial Unicode MS"/>
                <a:ea typeface="ＭＳ Ｐゴシック" charset="0"/>
                <a:cs typeface="Arial Unicode MS"/>
              </a:rPr>
              <a:t>and the method is </a:t>
            </a:r>
            <a:r>
              <a:rPr lang="en-US" altLang="ja-JP" sz="2800" dirty="0" smtClean="0">
                <a:latin typeface="Arial Unicode MS"/>
                <a:ea typeface="ＭＳ Ｐゴシック" charset="0"/>
                <a:cs typeface="Arial Unicode MS"/>
              </a:rPr>
              <a:t>sustainable</a:t>
            </a:r>
            <a:endParaRPr lang="en-US" altLang="ja-JP" sz="2800" dirty="0">
              <a:latin typeface="Arial Unicode MS"/>
              <a:ea typeface="ＭＳ Ｐゴシック" charset="0"/>
              <a:cs typeface="Arial Unicode MS"/>
            </a:endParaRPr>
          </a:p>
          <a:p>
            <a:pPr eaLnBrk="1" hangingPunct="1"/>
            <a:r>
              <a:rPr lang="en-US" altLang="ja-JP" sz="2800" dirty="0" smtClean="0">
                <a:latin typeface="Arial Unicode MS"/>
                <a:ea typeface="ＭＳ Ｐゴシック" charset="0"/>
                <a:cs typeface="Arial Unicode MS"/>
              </a:rPr>
              <a:t>Progress check must be done frequently</a:t>
            </a:r>
          </a:p>
          <a:p>
            <a:pPr eaLnBrk="1" hangingPunct="1"/>
            <a:r>
              <a:rPr lang="en-US" altLang="ja-JP" sz="2800" dirty="0" smtClean="0">
                <a:latin typeface="Arial Unicode MS"/>
                <a:ea typeface="ＭＳ Ｐゴシック" charset="0"/>
                <a:cs typeface="Arial Unicode MS"/>
              </a:rPr>
              <a:t>Period </a:t>
            </a:r>
            <a:r>
              <a:rPr lang="en-US" altLang="ja-JP" sz="2800" dirty="0">
                <a:latin typeface="Arial Unicode MS"/>
                <a:ea typeface="ＭＳ Ｐゴシック" charset="0"/>
                <a:cs typeface="Arial Unicode MS"/>
              </a:rPr>
              <a:t>of monitoring must be agreed with the workplace and shared with </a:t>
            </a:r>
            <a:r>
              <a:rPr lang="en-US" altLang="ja-JP" sz="2800" dirty="0" smtClean="0">
                <a:latin typeface="Arial Unicode MS"/>
                <a:ea typeface="ＭＳ Ｐゴシック" charset="0"/>
                <a:cs typeface="Arial Unicode MS"/>
              </a:rPr>
              <a:t>everyone</a:t>
            </a:r>
          </a:p>
          <a:p>
            <a:pPr eaLnBrk="1" hangingPunct="1"/>
            <a:endParaRPr lang="en-US" altLang="ja-JP" sz="2800" dirty="0">
              <a:latin typeface="Arial Unicode MS"/>
              <a:ea typeface="ＭＳ Ｐゴシック" charset="0"/>
              <a:cs typeface="Arial Unicode MS"/>
            </a:endParaRPr>
          </a:p>
          <a:p>
            <a:pPr eaLnBrk="1" hangingPunct="1"/>
            <a:endParaRPr lang="ja-JP" altLang="en-US" dirty="0">
              <a:solidFill>
                <a:srgbClr val="4F6228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376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ja-JP" sz="4000" dirty="0" smtClean="0">
                <a:latin typeface="Arial Rounded MT Bold"/>
                <a:ea typeface="Arial Unicode MS"/>
                <a:cs typeface="Arial Rounded MT Bold"/>
              </a:rPr>
              <a:t>Tips for successful standardization</a:t>
            </a:r>
            <a:endParaRPr kumimoji="1" lang="ja-JP" alt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7579" y="1600200"/>
            <a:ext cx="8339221" cy="4525963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Remember that KAIZEN </a:t>
            </a:r>
            <a:r>
              <a:rPr lang="en-US" altLang="ja-JP" dirty="0">
                <a:latin typeface="Arial Unicode MS"/>
                <a:ea typeface="Arial Unicode MS"/>
                <a:cs typeface="Arial Unicode MS"/>
              </a:rPr>
              <a:t>should not be “individual issue”,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it should be “</a:t>
            </a:r>
            <a:r>
              <a:rPr lang="en-US" altLang="ja-JP" dirty="0">
                <a:latin typeface="Arial Unicode MS"/>
                <a:ea typeface="Arial Unicode MS"/>
                <a:cs typeface="Arial Unicode MS"/>
              </a:rPr>
              <a:t>section issue” </a:t>
            </a:r>
          </a:p>
          <a:p>
            <a:pPr lvl="1">
              <a:spcBef>
                <a:spcPts val="1200"/>
              </a:spcBef>
            </a:pPr>
            <a:r>
              <a:rPr lang="en-US" altLang="ja-JP" dirty="0">
                <a:latin typeface="Arial Unicode MS"/>
                <a:ea typeface="Arial Unicode MS"/>
                <a:cs typeface="Arial Unicode MS"/>
              </a:rPr>
              <a:t>Try to avoided the situation of “only in-charge knows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”</a:t>
            </a:r>
            <a:endParaRPr lang="en-US" altLang="ja-JP" dirty="0">
              <a:latin typeface="Arial Unicode MS"/>
              <a:ea typeface="Arial Unicode MS"/>
              <a:cs typeface="Arial Unicode MS"/>
            </a:endParaRPr>
          </a:p>
          <a:p>
            <a:pPr lvl="1">
              <a:spcBef>
                <a:spcPts val="1200"/>
              </a:spcBef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Clarify roles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and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responsibilities of all the section staff in the implementation plan</a:t>
            </a:r>
          </a:p>
          <a:p>
            <a:pPr>
              <a:spcBef>
                <a:spcPts val="1200"/>
              </a:spcBef>
            </a:pPr>
            <a:r>
              <a:rPr lang="en-US" altLang="ja-JP" dirty="0">
                <a:latin typeface="Arial Unicode MS"/>
                <a:ea typeface="Arial Unicode MS"/>
                <a:cs typeface="Arial Unicode MS"/>
              </a:rPr>
              <a:t>Emphasize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benefits </a:t>
            </a:r>
            <a:r>
              <a:rPr lang="en-US" altLang="ja-JP" dirty="0">
                <a:latin typeface="Arial Unicode MS"/>
                <a:ea typeface="Arial Unicode MS"/>
                <a:cs typeface="Arial Unicode MS"/>
              </a:rPr>
              <a:t>by the standardized work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process</a:t>
            </a:r>
            <a:endParaRPr lang="en-US" altLang="ja-JP" dirty="0">
              <a:latin typeface="Arial Unicode MS"/>
              <a:ea typeface="Arial Unicode MS"/>
              <a:cs typeface="Arial Unicode MS"/>
            </a:endParaRPr>
          </a:p>
          <a:p>
            <a:pPr>
              <a:spcBef>
                <a:spcPts val="1200"/>
              </a:spcBef>
            </a:pPr>
            <a:endParaRPr lang="en-US" altLang="ja-JP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940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4000" dirty="0" smtClean="0">
                <a:latin typeface="Arial Rounded MT Bold"/>
                <a:cs typeface="Arial Rounded MT Bold"/>
              </a:rPr>
              <a:t>Cont.</a:t>
            </a:r>
            <a:endParaRPr kumimoji="1" lang="ja-JP" alt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7579" y="1600200"/>
            <a:ext cx="8339221" cy="4894157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Share the standardized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procedures and its checklist with all the staff in the section</a:t>
            </a:r>
          </a:p>
          <a:p>
            <a:pPr>
              <a:spcBef>
                <a:spcPts val="1200"/>
              </a:spcBef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Consider and select effective ways for the sharing</a:t>
            </a:r>
          </a:p>
          <a:p>
            <a:pPr lvl="1">
              <a:spcBef>
                <a:spcPts val="1200"/>
              </a:spcBef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Display </a:t>
            </a:r>
            <a:r>
              <a:rPr lang="en-US" altLang="ja-JP" dirty="0">
                <a:latin typeface="Arial Unicode MS"/>
                <a:ea typeface="Arial Unicode MS"/>
                <a:cs typeface="Arial Unicode MS"/>
              </a:rPr>
              <a:t>the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standardized procedures </a:t>
            </a:r>
            <a:r>
              <a:rPr lang="en-US" altLang="ja-JP" dirty="0">
                <a:latin typeface="Arial Unicode MS"/>
                <a:ea typeface="Arial Unicode MS"/>
                <a:cs typeface="Arial Unicode MS"/>
              </a:rPr>
              <a:t>on common place in the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section (</a:t>
            </a:r>
            <a:r>
              <a:rPr lang="en-US" altLang="ja-JP" dirty="0" err="1" smtClean="0">
                <a:latin typeface="Arial Unicode MS"/>
                <a:ea typeface="Arial Unicode MS"/>
                <a:cs typeface="Arial Unicode MS"/>
              </a:rPr>
              <a:t>eg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. notice board)</a:t>
            </a:r>
            <a:endParaRPr lang="en-US" altLang="ja-JP" dirty="0">
              <a:latin typeface="Arial Unicode MS"/>
              <a:ea typeface="Arial Unicode MS"/>
              <a:cs typeface="Arial Unicode MS"/>
            </a:endParaRPr>
          </a:p>
          <a:p>
            <a:pPr lvl="1">
              <a:spcBef>
                <a:spcPts val="1200"/>
              </a:spcBef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Disseminate how to use the checklist</a:t>
            </a:r>
          </a:p>
          <a:p>
            <a:pPr lvl="1">
              <a:spcBef>
                <a:spcPts val="1200"/>
              </a:spcBef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Put proper documents (ex. SOPs) in the place which the procedures are practiced</a:t>
            </a:r>
          </a:p>
          <a:p>
            <a:pPr lvl="1">
              <a:spcBef>
                <a:spcPts val="1200"/>
              </a:spcBef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Remind the staff of the standardized procedure periodically (ex. while morning meeting)</a:t>
            </a:r>
          </a:p>
          <a:p>
            <a:pPr lvl="1">
              <a:spcBef>
                <a:spcPts val="1200"/>
              </a:spcBef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Train the standardized procedures to newly employed staff and students</a:t>
            </a:r>
          </a:p>
          <a:p>
            <a:pPr>
              <a:spcBef>
                <a:spcPts val="1200"/>
              </a:spcBef>
            </a:pPr>
            <a:endParaRPr lang="en-US" altLang="ja-JP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814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19842"/>
          </a:xfrm>
        </p:spPr>
        <p:txBody>
          <a:bodyPr>
            <a:normAutofit/>
          </a:bodyPr>
          <a:lstStyle/>
          <a:p>
            <a:r>
              <a:rPr kumimoji="1" lang="en-US" altLang="ja-JP" sz="4000" i="1" dirty="0" smtClean="0">
                <a:latin typeface="Arial Unicode MS"/>
                <a:cs typeface="Arial Unicode MS"/>
              </a:rPr>
              <a:t>Thank you for listening </a:t>
            </a:r>
            <a:endParaRPr kumimoji="1" lang="ja-JP" altLang="en-US" sz="4000" i="1" dirty="0"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812799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>
                <a:latin typeface="Arial Rounded MT Bold"/>
                <a:cs typeface="Arial Rounded MT Bold"/>
              </a:rPr>
              <a:t>Objectives</a:t>
            </a:r>
            <a:r>
              <a:rPr lang="ja-JP" altLang="en-US" sz="4000" dirty="0" smtClean="0">
                <a:latin typeface="Arial Rounded MT Bold"/>
                <a:cs typeface="Arial Rounded MT Bold"/>
              </a:rPr>
              <a:t> </a:t>
            </a:r>
            <a:r>
              <a:rPr lang="en-US" altLang="ja-JP" sz="4000" dirty="0" smtClean="0">
                <a:latin typeface="Arial Rounded MT Bold"/>
                <a:cs typeface="Arial Rounded MT Bold"/>
              </a:rPr>
              <a:t>of</a:t>
            </a:r>
            <a:r>
              <a:rPr lang="ja-JP" altLang="en-US" sz="4000" dirty="0" smtClean="0">
                <a:latin typeface="Arial Rounded MT Bold"/>
                <a:cs typeface="Arial Rounded MT Bold"/>
              </a:rPr>
              <a:t> </a:t>
            </a:r>
            <a:r>
              <a:rPr lang="en-US" altLang="ja-JP" sz="4000" dirty="0" smtClean="0">
                <a:latin typeface="Arial Rounded MT Bold"/>
                <a:cs typeface="Arial Rounded MT Bold"/>
              </a:rPr>
              <a:t>the</a:t>
            </a:r>
            <a:r>
              <a:rPr lang="ja-JP" altLang="en-US" sz="4000" dirty="0" smtClean="0">
                <a:latin typeface="Arial Rounded MT Bold"/>
                <a:cs typeface="Arial Rounded MT Bold"/>
              </a:rPr>
              <a:t> </a:t>
            </a:r>
            <a:r>
              <a:rPr lang="en-US" altLang="ja-JP" sz="4000" dirty="0" smtClean="0">
                <a:latin typeface="Arial Rounded MT Bold"/>
                <a:cs typeface="Arial Rounded MT Bold"/>
              </a:rPr>
              <a:t>session</a:t>
            </a:r>
            <a:endParaRPr kumimoji="1" lang="ja-JP" alt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 smtClean="0">
                <a:latin typeface="Arial Unicode MS"/>
                <a:cs typeface="Arial Unicode MS"/>
              </a:rPr>
              <a:t>At the end of the session, trainees are able to: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altLang="ja-JP" dirty="0"/>
              <a:t>Understand importance of standardization for KAIZEN activities</a:t>
            </a:r>
            <a:endParaRPr lang="ja-JP" altLang="ja-JP" dirty="0"/>
          </a:p>
          <a:p>
            <a:pPr marL="514350" lvl="0" indent="-514350">
              <a:buFont typeface="+mj-lt"/>
              <a:buAutoNum type="arabicPeriod"/>
            </a:pPr>
            <a:r>
              <a:rPr lang="en-US" altLang="ja-JP" dirty="0"/>
              <a:t>Understand importance of checking implementation progress of standardized activities</a:t>
            </a:r>
            <a:endParaRPr lang="ja-JP" altLang="ja-JP" dirty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/>
              <a:t>Develop standardized procedure table and its progress checklist</a:t>
            </a:r>
            <a:r>
              <a:rPr lang="ja-JP" altLang="ja-JP" dirty="0"/>
              <a:t> </a:t>
            </a:r>
            <a:endParaRPr kumimoji="1" lang="ja-JP" altLang="en-US" dirty="0">
              <a:latin typeface="Arial Unicode MS"/>
              <a:cs typeface="Arial Unicode M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6053-A104-744D-AA65-FBBF73DF7AE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614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/>
          <p:cNvSpPr txBox="1"/>
          <p:nvPr/>
        </p:nvSpPr>
        <p:spPr>
          <a:xfrm>
            <a:off x="2188007" y="4450180"/>
            <a:ext cx="454785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kumimoji="1" lang="en-US" altLang="ja-JP" sz="2000" dirty="0" smtClean="0">
                <a:latin typeface="Arial Unicode MS"/>
                <a:cs typeface="Arial Unicode MS"/>
              </a:rPr>
              <a:t>Root Cause Analysis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41804" y="6014479"/>
            <a:ext cx="454785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lang="en-US" altLang="ja-JP" sz="2000" dirty="0" smtClean="0">
                <a:latin typeface="Arial Unicode MS"/>
                <a:cs typeface="Arial Unicode MS"/>
              </a:rPr>
              <a:t>Selection of KAIZEN theme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557866" y="5262362"/>
            <a:ext cx="454785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kumimoji="1" lang="en-US" altLang="ja-JP" sz="2000" dirty="0" smtClean="0">
                <a:latin typeface="Arial Unicode MS"/>
                <a:cs typeface="Arial Unicode MS"/>
              </a:rPr>
              <a:t>Situation Analysis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20997" y="3643352"/>
            <a:ext cx="454785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lang="en-US" altLang="ja-JP" sz="2000" dirty="0" smtClean="0">
                <a:latin typeface="Arial Unicode MS"/>
                <a:cs typeface="Arial Unicode MS"/>
              </a:rPr>
              <a:t>Identification of countermeasure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581401" y="2796684"/>
            <a:ext cx="454785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lang="en-US" altLang="ja-JP" sz="2000" dirty="0" smtClean="0">
                <a:latin typeface="Arial Unicode MS"/>
                <a:cs typeface="Arial Unicode MS"/>
              </a:rPr>
              <a:t>Implementation of countermeasure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309534" y="1916726"/>
            <a:ext cx="4096613" cy="538609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altLang="ja-JP" sz="2000" dirty="0" smtClean="0">
                <a:latin typeface="Arial Unicode MS"/>
                <a:cs typeface="Arial Unicode MS"/>
              </a:rPr>
              <a:t>Check effectiveness of countermeasure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03930" y="1148319"/>
            <a:ext cx="4547853" cy="400110"/>
          </a:xfrm>
          <a:prstGeom prst="rect">
            <a:avLst/>
          </a:prstGeom>
          <a:gradFill flip="none" rotWithShape="1">
            <a:gsLst>
              <a:gs pos="100000">
                <a:srgbClr val="000090"/>
              </a:gs>
              <a:gs pos="0">
                <a:schemeClr val="accent4">
                  <a:lumMod val="75000"/>
                </a:schemeClr>
              </a:gs>
            </a:gsLst>
            <a:lin ang="0" scaled="1"/>
            <a:tileRect/>
          </a:gradFill>
        </p:spPr>
        <p:txBody>
          <a:bodyPr wrap="square" rIns="180000" rtlCol="0" anchor="ctr">
            <a:spAutoFit/>
          </a:bodyPr>
          <a:lstStyle/>
          <a:p>
            <a:pPr algn="r">
              <a:lnSpc>
                <a:spcPct val="80000"/>
              </a:lnSpc>
            </a:pPr>
            <a:r>
              <a:rPr kumimoji="1" lang="en-US" altLang="ja-JP" sz="2400" dirty="0" smtClean="0">
                <a:solidFill>
                  <a:schemeClr val="bg1"/>
                </a:solidFill>
                <a:latin typeface="Arial Unicode MS"/>
                <a:cs typeface="Arial Unicode MS"/>
              </a:rPr>
              <a:t>Standardization</a:t>
            </a:r>
            <a:endParaRPr kumimoji="1" lang="ja-JP" altLang="en-US" sz="2400" dirty="0">
              <a:solidFill>
                <a:schemeClr val="bg1"/>
              </a:solidFill>
              <a:latin typeface="Arial Unicode MS"/>
              <a:cs typeface="Arial Unicode M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5598" y="601132"/>
            <a:ext cx="2760133" cy="1143000"/>
          </a:xfrm>
        </p:spPr>
        <p:txBody>
          <a:bodyPr>
            <a:noAutofit/>
          </a:bodyPr>
          <a:lstStyle/>
          <a:p>
            <a:r>
              <a:rPr kumimoji="1" lang="en-US" altLang="ja-JP" sz="3600" dirty="0" smtClean="0">
                <a:latin typeface="Arial Rounded MT Bold"/>
                <a:cs typeface="Arial Rounded MT Bold"/>
              </a:rPr>
              <a:t>KAIZEN</a:t>
            </a:r>
            <a:r>
              <a:rPr kumimoji="1" lang="ja-JP" altLang="en-US" sz="3600" dirty="0" smtClean="0">
                <a:latin typeface="Arial Rounded MT Bold"/>
                <a:cs typeface="Arial Rounded MT Bold"/>
              </a:rPr>
              <a:t> </a:t>
            </a:r>
            <a:r>
              <a:rPr kumimoji="1" lang="en-US" altLang="ja-JP" sz="3600" dirty="0" smtClean="0">
                <a:latin typeface="Arial Rounded MT Bold"/>
                <a:cs typeface="Arial Rounded MT Bold"/>
              </a:rPr>
              <a:t>Process</a:t>
            </a:r>
            <a:endParaRPr kumimoji="1" lang="ja-JP" altLang="en-US" sz="3600" dirty="0">
              <a:latin typeface="Arial Rounded MT Bold"/>
              <a:cs typeface="Arial Rounded MT Bold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694267" y="1236133"/>
            <a:ext cx="4131733" cy="4961468"/>
          </a:xfrm>
          <a:prstGeom prst="line">
            <a:avLst/>
          </a:prstGeom>
          <a:ln w="571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245534" y="5765800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S</a:t>
            </a:r>
            <a:r>
              <a:rPr kumimoji="1" lang="en-US" altLang="ja-JP" sz="1400" dirty="0" smtClean="0"/>
              <a:t>TEP</a:t>
            </a:r>
          </a:p>
          <a:p>
            <a:pPr algn="ctr"/>
            <a:r>
              <a:rPr kumimoji="1" lang="en-US" altLang="ja-JP" sz="2400" dirty="0" smtClean="0"/>
              <a:t>1</a:t>
            </a:r>
            <a:endParaRPr kumimoji="1" lang="ja-JP" altLang="en-US" sz="2400" dirty="0"/>
          </a:p>
        </p:txBody>
      </p:sp>
      <p:sp>
        <p:nvSpPr>
          <p:cNvPr id="6" name="円/楕円 5"/>
          <p:cNvSpPr/>
          <p:nvPr/>
        </p:nvSpPr>
        <p:spPr>
          <a:xfrm>
            <a:off x="905934" y="5003801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STEP</a:t>
            </a:r>
            <a:endParaRPr lang="en-US" altLang="ja-JP" sz="1400" dirty="0"/>
          </a:p>
          <a:p>
            <a:pPr algn="ctr"/>
            <a:r>
              <a:rPr kumimoji="1" lang="en-US" altLang="ja-JP" sz="2400" dirty="0" smtClean="0"/>
              <a:t>2</a:t>
            </a:r>
            <a:endParaRPr kumimoji="1" lang="ja-JP" altLang="en-US" sz="2400" dirty="0"/>
          </a:p>
        </p:txBody>
      </p:sp>
      <p:sp>
        <p:nvSpPr>
          <p:cNvPr id="8" name="円/楕円 7"/>
          <p:cNvSpPr/>
          <p:nvPr/>
        </p:nvSpPr>
        <p:spPr>
          <a:xfrm>
            <a:off x="4241802" y="931331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7</a:t>
            </a:r>
            <a:endParaRPr kumimoji="1" lang="ja-JP" altLang="en-US" sz="2400" dirty="0"/>
          </a:p>
        </p:txBody>
      </p:sp>
      <p:sp>
        <p:nvSpPr>
          <p:cNvPr id="9" name="円/楕円 8"/>
          <p:cNvSpPr/>
          <p:nvPr/>
        </p:nvSpPr>
        <p:spPr>
          <a:xfrm>
            <a:off x="3581401" y="1744132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6</a:t>
            </a:r>
            <a:endParaRPr kumimoji="1" lang="ja-JP" altLang="en-US" sz="2400" dirty="0"/>
          </a:p>
        </p:txBody>
      </p:sp>
      <p:sp>
        <p:nvSpPr>
          <p:cNvPr id="10" name="円/楕円 9"/>
          <p:cNvSpPr/>
          <p:nvPr/>
        </p:nvSpPr>
        <p:spPr>
          <a:xfrm>
            <a:off x="2920997" y="2540000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5</a:t>
            </a:r>
            <a:endParaRPr kumimoji="1" lang="ja-JP" altLang="en-US" sz="2400" dirty="0"/>
          </a:p>
        </p:txBody>
      </p:sp>
      <p:sp>
        <p:nvSpPr>
          <p:cNvPr id="11" name="円/楕円 10"/>
          <p:cNvSpPr/>
          <p:nvPr/>
        </p:nvSpPr>
        <p:spPr>
          <a:xfrm>
            <a:off x="2252131" y="3386667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4</a:t>
            </a:r>
            <a:endParaRPr kumimoji="1" lang="ja-JP" altLang="en-US" sz="2400" dirty="0"/>
          </a:p>
        </p:txBody>
      </p:sp>
      <p:sp>
        <p:nvSpPr>
          <p:cNvPr id="12" name="円/楕円 11"/>
          <p:cNvSpPr/>
          <p:nvPr/>
        </p:nvSpPr>
        <p:spPr>
          <a:xfrm>
            <a:off x="1557866" y="4182535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3</a:t>
            </a:r>
            <a:endParaRPr kumimoji="1" lang="ja-JP" altLang="en-US" sz="2400" dirty="0"/>
          </a:p>
        </p:txBody>
      </p:sp>
      <p:pic>
        <p:nvPicPr>
          <p:cNvPr id="23" name="図 22" descr="writing_with_pencil_large_400_clr_6410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809994" y="190489"/>
            <a:ext cx="905934" cy="1317722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476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上矢印 93"/>
          <p:cNvSpPr/>
          <p:nvPr/>
        </p:nvSpPr>
        <p:spPr>
          <a:xfrm>
            <a:off x="7315482" y="2421498"/>
            <a:ext cx="264059" cy="1421237"/>
          </a:xfrm>
          <a:prstGeom prst="upArrow">
            <a:avLst>
              <a:gd name="adj1" fmla="val 28136"/>
              <a:gd name="adj2" fmla="val 58746"/>
            </a:avLst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上矢印 95"/>
          <p:cNvSpPr/>
          <p:nvPr/>
        </p:nvSpPr>
        <p:spPr>
          <a:xfrm>
            <a:off x="6366646" y="2421498"/>
            <a:ext cx="264059" cy="1421237"/>
          </a:xfrm>
          <a:prstGeom prst="upArrow">
            <a:avLst>
              <a:gd name="adj1" fmla="val 28136"/>
              <a:gd name="adj2" fmla="val 58746"/>
            </a:avLst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上矢印 96"/>
          <p:cNvSpPr/>
          <p:nvPr/>
        </p:nvSpPr>
        <p:spPr>
          <a:xfrm>
            <a:off x="6850767" y="2421498"/>
            <a:ext cx="264059" cy="1421237"/>
          </a:xfrm>
          <a:prstGeom prst="upArrow">
            <a:avLst>
              <a:gd name="adj1" fmla="val 28136"/>
              <a:gd name="adj2" fmla="val 58746"/>
            </a:avLst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上矢印 131"/>
          <p:cNvSpPr/>
          <p:nvPr/>
        </p:nvSpPr>
        <p:spPr>
          <a:xfrm>
            <a:off x="5531625" y="4347527"/>
            <a:ext cx="264059" cy="718173"/>
          </a:xfrm>
          <a:prstGeom prst="upArrow">
            <a:avLst>
              <a:gd name="adj1" fmla="val 28136"/>
              <a:gd name="adj2" fmla="val 58746"/>
            </a:avLst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 smtClean="0">
                <a:latin typeface="Arial Rounded MT Bold"/>
                <a:cs typeface="Arial Rounded MT Bold"/>
              </a:rPr>
              <a:t>KAIZEN Step 7: Standardization</a:t>
            </a:r>
            <a:endParaRPr kumimoji="1" lang="ja-JP" altLang="en-US" sz="4000" dirty="0">
              <a:latin typeface="Arial Rounded MT Bold"/>
              <a:cs typeface="Arial Rounded MT Bold"/>
            </a:endParaRPr>
          </a:p>
        </p:txBody>
      </p:sp>
      <p:cxnSp>
        <p:nvCxnSpPr>
          <p:cNvPr id="50" name="直線コネクタ 49"/>
          <p:cNvCxnSpPr/>
          <p:nvPr/>
        </p:nvCxnSpPr>
        <p:spPr>
          <a:xfrm>
            <a:off x="5079903" y="2804196"/>
            <a:ext cx="3725430" cy="0"/>
          </a:xfrm>
          <a:prstGeom prst="line">
            <a:avLst/>
          </a:prstGeom>
          <a:ln>
            <a:solidFill>
              <a:schemeClr val="tx1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1508170" y="5726088"/>
            <a:ext cx="3741165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84668" y="5387450"/>
            <a:ext cx="1320800" cy="16933"/>
          </a:xfrm>
          <a:prstGeom prst="line">
            <a:avLst/>
          </a:prstGeom>
          <a:ln>
            <a:solidFill>
              <a:schemeClr val="tx1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V="1">
            <a:off x="1422401" y="4565263"/>
            <a:ext cx="1148458" cy="822189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84668" y="5603123"/>
            <a:ext cx="1395190" cy="0"/>
          </a:xfrm>
          <a:prstGeom prst="line">
            <a:avLst/>
          </a:prstGeom>
          <a:ln w="2540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V="1">
            <a:off x="1403347" y="2997199"/>
            <a:ext cx="3710521" cy="2625337"/>
          </a:xfrm>
          <a:prstGeom prst="line">
            <a:avLst/>
          </a:prstGeom>
          <a:ln w="2540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5047778" y="3011064"/>
            <a:ext cx="3757555" cy="0"/>
          </a:xfrm>
          <a:prstGeom prst="line">
            <a:avLst/>
          </a:prstGeom>
          <a:ln w="2540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V="1">
            <a:off x="5249335" y="3166534"/>
            <a:ext cx="0" cy="2559554"/>
          </a:xfrm>
          <a:prstGeom prst="line">
            <a:avLst/>
          </a:prstGeom>
          <a:ln>
            <a:solidFill>
              <a:srgbClr val="0000FF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3647386" y="4304716"/>
            <a:ext cx="1608621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b="1" i="1" dirty="0" smtClean="0">
                <a:solidFill>
                  <a:schemeClr val="bg1"/>
                </a:solidFill>
                <a:latin typeface="Arial Unicode MS"/>
                <a:cs typeface="Arial Unicode MS"/>
              </a:rPr>
              <a:t>Improvement</a:t>
            </a:r>
            <a:endParaRPr kumimoji="1" lang="ja-JP" altLang="en-US" b="1" i="1" dirty="0">
              <a:solidFill>
                <a:schemeClr val="bg1"/>
              </a:solidFill>
              <a:latin typeface="Arial Unicode MS"/>
              <a:cs typeface="Arial Unicode MS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996563" y="1392561"/>
            <a:ext cx="2514927" cy="98796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kumimoji="1" lang="en-US" altLang="ja-JP" b="1" i="1" dirty="0" smtClean="0">
                <a:latin typeface="Arial Unicode MS"/>
                <a:cs typeface="Arial Unicode MS"/>
              </a:rPr>
              <a:t>Prevent recurrence of the problem</a:t>
            </a:r>
          </a:p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kumimoji="1" lang="en-US" altLang="ja-JP" b="1" i="1" dirty="0" smtClean="0">
                <a:latin typeface="Arial Unicode MS"/>
                <a:cs typeface="Arial Unicode MS"/>
              </a:rPr>
              <a:t>Sustain “improved situation”</a:t>
            </a:r>
            <a:endParaRPr kumimoji="1" lang="ja-JP" altLang="en-US" b="1" i="1" dirty="0">
              <a:latin typeface="Arial Unicode MS"/>
              <a:cs typeface="Arial Unicode MS"/>
            </a:endParaRPr>
          </a:p>
        </p:txBody>
      </p:sp>
      <p:pic>
        <p:nvPicPr>
          <p:cNvPr id="21" name="図 20" descr="stick_figure_group_confused_800_clr_2568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67" y="4994219"/>
            <a:ext cx="1351917" cy="760453"/>
          </a:xfrm>
          <a:prstGeom prst="rect">
            <a:avLst/>
          </a:prstGeom>
        </p:spPr>
      </p:pic>
      <p:cxnSp>
        <p:nvCxnSpPr>
          <p:cNvPr id="88" name="直線コネクタ 87"/>
          <p:cNvCxnSpPr/>
          <p:nvPr/>
        </p:nvCxnSpPr>
        <p:spPr>
          <a:xfrm flipV="1">
            <a:off x="1508170" y="6059467"/>
            <a:ext cx="16933" cy="63126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8" name="図 97" descr="pushing_ball_uphill_400_clr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441825">
            <a:off x="1353885" y="4421838"/>
            <a:ext cx="1046437" cy="1046437"/>
          </a:xfrm>
          <a:prstGeom prst="rect">
            <a:avLst/>
          </a:prstGeom>
        </p:spPr>
      </p:pic>
      <p:cxnSp>
        <p:nvCxnSpPr>
          <p:cNvPr id="101" name="直線コネクタ 100"/>
          <p:cNvCxnSpPr/>
          <p:nvPr/>
        </p:nvCxnSpPr>
        <p:spPr>
          <a:xfrm flipV="1">
            <a:off x="2606995" y="3750732"/>
            <a:ext cx="1126807" cy="772198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 flipV="1">
            <a:off x="3759203" y="2869018"/>
            <a:ext cx="1213821" cy="836795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2" name="図 51" descr="pushing_ball_uphill_400_clr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441825">
            <a:off x="2526639" y="3588764"/>
            <a:ext cx="1046437" cy="1046437"/>
          </a:xfrm>
          <a:prstGeom prst="rect">
            <a:avLst/>
          </a:prstGeom>
        </p:spPr>
      </p:pic>
      <p:pic>
        <p:nvPicPr>
          <p:cNvPr id="99" name="図 98" descr="pushing_ball_uphill_400_clr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441825">
            <a:off x="3704764" y="2732471"/>
            <a:ext cx="1046437" cy="1046437"/>
          </a:xfrm>
          <a:prstGeom prst="rect">
            <a:avLst/>
          </a:prstGeom>
        </p:spPr>
      </p:pic>
      <p:sp>
        <p:nvSpPr>
          <p:cNvPr id="80" name="テキスト ボックス 79"/>
          <p:cNvSpPr txBox="1"/>
          <p:nvPr/>
        </p:nvSpPr>
        <p:spPr>
          <a:xfrm>
            <a:off x="5512664" y="3759951"/>
            <a:ext cx="2348166" cy="544765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ja-JP" i="1" dirty="0" smtClean="0">
                <a:latin typeface="Arial Unicode MS"/>
                <a:cs typeface="Arial Unicode MS"/>
              </a:rPr>
              <a:t>Standardize effective countermeasures</a:t>
            </a:r>
            <a:endParaRPr kumimoji="1" lang="ja-JP" altLang="en-US" i="1" dirty="0">
              <a:latin typeface="Arial Unicode MS"/>
              <a:cs typeface="Arial Unicode MS"/>
            </a:endParaRPr>
          </a:p>
        </p:txBody>
      </p:sp>
      <p:sp>
        <p:nvSpPr>
          <p:cNvPr id="109" name="四角形吹き出し 108"/>
          <p:cNvSpPr/>
          <p:nvPr/>
        </p:nvSpPr>
        <p:spPr>
          <a:xfrm>
            <a:off x="125897" y="3497520"/>
            <a:ext cx="1279571" cy="881896"/>
          </a:xfrm>
          <a:prstGeom prst="wedgeRectCallout">
            <a:avLst>
              <a:gd name="adj1" fmla="val 3208"/>
              <a:gd name="adj2" fmla="val 111138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kumimoji="1" lang="en-US" altLang="ja-JP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Situation before KAIZEN</a:t>
            </a:r>
            <a:endParaRPr kumimoji="1" lang="ja-JP" altLang="en-US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110" name="四角形吹き出し 109"/>
          <p:cNvSpPr/>
          <p:nvPr/>
        </p:nvSpPr>
        <p:spPr>
          <a:xfrm>
            <a:off x="3219860" y="1466913"/>
            <a:ext cx="1827918" cy="612648"/>
          </a:xfrm>
          <a:prstGeom prst="wedgeRectCallout">
            <a:avLst>
              <a:gd name="adj1" fmla="val 47718"/>
              <a:gd name="adj2" fmla="val 9290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kumimoji="1" lang="en-US" altLang="ja-JP" dirty="0" smtClean="0">
                <a:solidFill>
                  <a:schemeClr val="tx1"/>
                </a:solidFill>
                <a:latin typeface="Arial Unicode MS"/>
                <a:cs typeface="Arial Unicode MS"/>
              </a:rPr>
              <a:t>Situation after KAIZEN</a:t>
            </a:r>
            <a:endParaRPr kumimoji="1" lang="ja-JP" altLang="en-US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cxnSp>
        <p:nvCxnSpPr>
          <p:cNvPr id="116" name="直線コネクタ 115"/>
          <p:cNvCxnSpPr/>
          <p:nvPr/>
        </p:nvCxnSpPr>
        <p:spPr>
          <a:xfrm flipV="1">
            <a:off x="3994123" y="5477468"/>
            <a:ext cx="0" cy="671889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>
            <a:stCxn id="90" idx="3"/>
            <a:endCxn id="115" idx="1"/>
          </p:cNvCxnSpPr>
          <p:nvPr/>
        </p:nvCxnSpPr>
        <p:spPr>
          <a:xfrm>
            <a:off x="2861735" y="6416474"/>
            <a:ext cx="897468" cy="5266"/>
          </a:xfrm>
          <a:prstGeom prst="line">
            <a:avLst/>
          </a:prstGeom>
          <a:ln w="76200" cmpd="sng">
            <a:solidFill>
              <a:schemeClr val="bg1">
                <a:lumMod val="50000"/>
              </a:schemeClr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/>
          <p:cNvSpPr txBox="1"/>
          <p:nvPr/>
        </p:nvSpPr>
        <p:spPr>
          <a:xfrm>
            <a:off x="1608889" y="6144091"/>
            <a:ext cx="1252846" cy="544765"/>
          </a:xfrm>
          <a:prstGeom prst="rect">
            <a:avLst/>
          </a:prstGeom>
          <a:solidFill>
            <a:srgbClr val="FFFFFF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b="1" i="1" dirty="0" smtClean="0">
                <a:latin typeface="Arial Unicode MS"/>
                <a:cs typeface="Arial Unicode MS"/>
              </a:rPr>
              <a:t>KAIZEN Step 1 - 5</a:t>
            </a:r>
            <a:endParaRPr kumimoji="1" lang="ja-JP" altLang="en-US" b="1" i="1" dirty="0">
              <a:latin typeface="Arial Unicode MS"/>
              <a:cs typeface="Arial Unicode MS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6171873" y="6149357"/>
            <a:ext cx="1154591" cy="544765"/>
          </a:xfrm>
          <a:prstGeom prst="rect">
            <a:avLst/>
          </a:prstGeom>
          <a:solidFill>
            <a:srgbClr val="FFFFFF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b="1" i="1" dirty="0" smtClean="0">
                <a:latin typeface="Arial Unicode MS"/>
                <a:cs typeface="Arial Unicode MS"/>
              </a:rPr>
              <a:t>KAIZEN Step 7</a:t>
            </a:r>
            <a:endParaRPr kumimoji="1" lang="ja-JP" altLang="en-US" b="1" i="1" dirty="0">
              <a:latin typeface="Arial Unicode MS"/>
              <a:cs typeface="Arial Unicode MS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3759203" y="6149357"/>
            <a:ext cx="1384221" cy="544765"/>
          </a:xfrm>
          <a:prstGeom prst="rect">
            <a:avLst/>
          </a:prstGeom>
          <a:solidFill>
            <a:srgbClr val="FFFFFF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b="1" i="1" dirty="0" smtClean="0">
                <a:latin typeface="Arial Unicode MS"/>
                <a:cs typeface="Arial Unicode MS"/>
              </a:rPr>
              <a:t>KAIZEN Step 6</a:t>
            </a:r>
            <a:endParaRPr kumimoji="1" lang="ja-JP" altLang="en-US" b="1" i="1" dirty="0">
              <a:latin typeface="Arial Unicode MS"/>
              <a:cs typeface="Arial Unicode MS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759203" y="4999602"/>
            <a:ext cx="2005619" cy="544765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i="1" dirty="0" smtClean="0">
                <a:latin typeface="Arial Unicode MS"/>
                <a:cs typeface="Arial Unicode MS"/>
              </a:rPr>
              <a:t>By effective countermeasures</a:t>
            </a:r>
            <a:endParaRPr kumimoji="1" lang="ja-JP" altLang="en-US" i="1" dirty="0">
              <a:latin typeface="Arial Unicode MS"/>
              <a:cs typeface="Arial Unicode MS"/>
            </a:endParaRPr>
          </a:p>
        </p:txBody>
      </p:sp>
      <p:cxnSp>
        <p:nvCxnSpPr>
          <p:cNvPr id="137" name="直線コネクタ 136"/>
          <p:cNvCxnSpPr>
            <a:stCxn id="115" idx="3"/>
            <a:endCxn id="91" idx="1"/>
          </p:cNvCxnSpPr>
          <p:nvPr/>
        </p:nvCxnSpPr>
        <p:spPr>
          <a:xfrm>
            <a:off x="5143424" y="6421740"/>
            <a:ext cx="1028449" cy="0"/>
          </a:xfrm>
          <a:prstGeom prst="line">
            <a:avLst/>
          </a:prstGeom>
          <a:ln w="76200" cmpd="sng">
            <a:solidFill>
              <a:schemeClr val="bg1">
                <a:lumMod val="50000"/>
              </a:schemeClr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左中かっこ 138"/>
          <p:cNvSpPr/>
          <p:nvPr/>
        </p:nvSpPr>
        <p:spPr>
          <a:xfrm rot="16200000">
            <a:off x="6612517" y="4792633"/>
            <a:ext cx="264059" cy="223256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group_with_questions_800_clr_312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9902" y="1876718"/>
            <a:ext cx="1286743" cy="1286743"/>
          </a:xfrm>
          <a:prstGeom prst="rect">
            <a:avLst/>
          </a:prstGeom>
        </p:spPr>
      </p:pic>
      <p:sp>
        <p:nvSpPr>
          <p:cNvPr id="144" name="スライド番号プレースホルダー 1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369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ja-JP" sz="4000" dirty="0" smtClean="0">
                <a:solidFill>
                  <a:srgbClr val="000000"/>
                </a:solidFill>
                <a:latin typeface="Arial Rounded MT Bold"/>
                <a:ea typeface="ヒラギノ角ゴ ProN W3" charset="0"/>
                <a:cs typeface="Arial Rounded MT Bold"/>
              </a:rPr>
              <a:t>Standardization</a:t>
            </a:r>
            <a:r>
              <a:rPr lang="en-US" altLang="ja-JP" sz="4000" dirty="0">
                <a:solidFill>
                  <a:srgbClr val="000000"/>
                </a:solidFill>
                <a:latin typeface="Arial Rounded MT Bold"/>
                <a:ea typeface="ヒラギノ角ゴ ProN W3" charset="0"/>
                <a:cs typeface="Arial Rounded MT Bold"/>
              </a:rPr>
              <a:t> </a:t>
            </a:r>
            <a:r>
              <a:rPr lang="en-US" altLang="ja-JP" sz="4000" dirty="0" smtClean="0">
                <a:solidFill>
                  <a:srgbClr val="000000"/>
                </a:solidFill>
                <a:latin typeface="Arial Rounded MT Bold"/>
                <a:ea typeface="ヒラギノ角ゴ ProN W3" charset="0"/>
                <a:cs typeface="Arial Rounded MT Bold"/>
              </a:rPr>
              <a:t>of effective countermeasures</a:t>
            </a:r>
            <a:endParaRPr lang="ja-JP" altLang="en-US" sz="4000" dirty="0">
              <a:solidFill>
                <a:srgbClr val="000000"/>
              </a:solidFill>
              <a:latin typeface="Arial Rounded MT Bold"/>
              <a:ea typeface="ヒラギノ角ゴ ProN W3" charset="0"/>
              <a:cs typeface="Arial Rounded MT Bold"/>
            </a:endParaRPr>
          </a:p>
        </p:txBody>
      </p:sp>
      <p:sp>
        <p:nvSpPr>
          <p:cNvPr id="8195" name="コンテンツ プレースホルダ 2"/>
          <p:cNvSpPr>
            <a:spLocks noGrp="1"/>
          </p:cNvSpPr>
          <p:nvPr>
            <p:ph idx="1"/>
          </p:nvPr>
        </p:nvSpPr>
        <p:spPr>
          <a:xfrm>
            <a:off x="247649" y="1591732"/>
            <a:ext cx="8659283" cy="4995335"/>
          </a:xfrm>
        </p:spPr>
        <p:txBody>
          <a:bodyPr>
            <a:normAutofit fontScale="92500"/>
          </a:bodyPr>
          <a:lstStyle/>
          <a:p>
            <a:pPr eaLnBrk="1" hangingPunct="1">
              <a:spcBef>
                <a:spcPts val="1320"/>
              </a:spcBef>
            </a:pPr>
            <a:r>
              <a:rPr lang="en-US" altLang="ja-JP" dirty="0" smtClean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It </a:t>
            </a:r>
            <a:r>
              <a:rPr lang="en-US" altLang="ja-JP" dirty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is a part of </a:t>
            </a:r>
            <a:r>
              <a:rPr lang="en-US" altLang="ja-JP" dirty="0" smtClean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the final </a:t>
            </a:r>
            <a:r>
              <a:rPr lang="en-US" altLang="ja-JP" dirty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step of KAIZEN </a:t>
            </a:r>
            <a:r>
              <a:rPr lang="en-US" altLang="ja-JP" dirty="0" smtClean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process</a:t>
            </a:r>
          </a:p>
          <a:p>
            <a:pPr eaLnBrk="1" hangingPunct="1">
              <a:spcBef>
                <a:spcPts val="1320"/>
              </a:spcBef>
            </a:pPr>
            <a:r>
              <a:rPr lang="en-US" altLang="ja-JP" dirty="0" smtClean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Two parts of standardization:</a:t>
            </a:r>
          </a:p>
          <a:p>
            <a:pPr lvl="1">
              <a:spcBef>
                <a:spcPts val="1320"/>
              </a:spcBef>
            </a:pPr>
            <a:r>
              <a:rPr lang="en-US" altLang="ja-JP" dirty="0" smtClean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Development of a implementation plan and its checklist</a:t>
            </a:r>
          </a:p>
          <a:p>
            <a:pPr lvl="1">
              <a:spcBef>
                <a:spcPts val="1320"/>
              </a:spcBef>
            </a:pPr>
            <a:r>
              <a:rPr lang="en-US" altLang="ja-JP" dirty="0" smtClean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Practice standardized activities sustainability</a:t>
            </a:r>
            <a:endParaRPr lang="en-US" altLang="ja-JP" dirty="0">
              <a:solidFill>
                <a:srgbClr val="000000"/>
              </a:solidFill>
              <a:latin typeface="Arial Unicode MS"/>
              <a:ea typeface="ＭＳ Ｐゴシック" charset="0"/>
              <a:cs typeface="Arial Unicode MS"/>
            </a:endParaRPr>
          </a:p>
          <a:p>
            <a:pPr eaLnBrk="1" hangingPunct="1">
              <a:spcBef>
                <a:spcPts val="1320"/>
              </a:spcBef>
            </a:pPr>
            <a:r>
              <a:rPr lang="en-US" altLang="ja-JP" dirty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Standardization </a:t>
            </a:r>
            <a:r>
              <a:rPr lang="en-US" altLang="ja-JP" dirty="0" smtClean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measures </a:t>
            </a:r>
            <a:r>
              <a:rPr lang="en-US" altLang="ja-JP" dirty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must be able to </a:t>
            </a:r>
            <a:endParaRPr lang="en-US" altLang="ja-JP" dirty="0" smtClean="0">
              <a:solidFill>
                <a:srgbClr val="000000"/>
              </a:solidFill>
              <a:latin typeface="Arial Unicode MS"/>
              <a:ea typeface="ＭＳ Ｐゴシック" charset="0"/>
              <a:cs typeface="Arial Unicode MS"/>
            </a:endParaRPr>
          </a:p>
          <a:p>
            <a:pPr lvl="1">
              <a:spcBef>
                <a:spcPts val="1320"/>
              </a:spcBef>
            </a:pPr>
            <a:r>
              <a:rPr lang="en-US" altLang="ja-JP" dirty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M</a:t>
            </a:r>
            <a:r>
              <a:rPr lang="en-US" altLang="ja-JP" dirty="0" smtClean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aintain </a:t>
            </a:r>
            <a:r>
              <a:rPr lang="en-US" altLang="ja-JP" dirty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the </a:t>
            </a:r>
            <a:r>
              <a:rPr lang="en-US" altLang="ja-JP" dirty="0" smtClean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“good </a:t>
            </a:r>
            <a:r>
              <a:rPr lang="en-US" altLang="ja-JP" dirty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effects” by anyone in the </a:t>
            </a:r>
            <a:r>
              <a:rPr lang="en-US" altLang="ja-JP" dirty="0" smtClean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workplace</a:t>
            </a:r>
          </a:p>
          <a:p>
            <a:pPr lvl="1">
              <a:spcBef>
                <a:spcPts val="1320"/>
              </a:spcBef>
            </a:pPr>
            <a:r>
              <a:rPr lang="en-US" altLang="ja-JP" dirty="0" smtClean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Eliminate waste continuously in costs and workloads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09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 smtClean="0">
                <a:latin typeface="Arial Rounded MT Bold"/>
                <a:cs typeface="Arial Rounded MT Bold"/>
              </a:rPr>
              <a:t>Benefits</a:t>
            </a:r>
            <a:r>
              <a:rPr kumimoji="1" lang="ja-JP" altLang="en-US" sz="4000" dirty="0" smtClean="0">
                <a:latin typeface="Arial Rounded MT Bold"/>
                <a:cs typeface="Arial Rounded MT Bold"/>
              </a:rPr>
              <a:t> </a:t>
            </a:r>
            <a:r>
              <a:rPr kumimoji="1" lang="en-US" altLang="ja-JP" sz="4000" dirty="0" smtClean="0">
                <a:latin typeface="Arial Rounded MT Bold"/>
                <a:cs typeface="Arial Rounded MT Bold"/>
              </a:rPr>
              <a:t>of</a:t>
            </a:r>
            <a:r>
              <a:rPr kumimoji="1" lang="ja-JP" altLang="en-US" sz="4000" dirty="0" smtClean="0">
                <a:latin typeface="Arial Rounded MT Bold"/>
                <a:cs typeface="Arial Rounded MT Bold"/>
              </a:rPr>
              <a:t> </a:t>
            </a:r>
            <a:r>
              <a:rPr lang="en-US" altLang="ja-JP" sz="4000" dirty="0" smtClean="0">
                <a:latin typeface="Arial Rounded MT Bold"/>
                <a:cs typeface="Arial Rounded MT Bold"/>
              </a:rPr>
              <a:t>standardization</a:t>
            </a:r>
            <a:endParaRPr kumimoji="1" lang="ja-JP" alt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>
                <a:latin typeface="Arial Unicode MS"/>
                <a:cs typeface="Arial Unicode MS"/>
              </a:rPr>
              <a:t>Reductions in variability</a:t>
            </a:r>
          </a:p>
          <a:p>
            <a:r>
              <a:rPr lang="en-US" altLang="ja-JP" sz="3600" dirty="0" smtClean="0">
                <a:latin typeface="Arial Unicode MS"/>
                <a:cs typeface="Arial Unicode MS"/>
              </a:rPr>
              <a:t>Easier training of new operators</a:t>
            </a:r>
          </a:p>
          <a:p>
            <a:r>
              <a:rPr kumimoji="1" lang="en-US" altLang="ja-JP" sz="3600" dirty="0" smtClean="0">
                <a:latin typeface="Arial Unicode MS"/>
                <a:cs typeface="Arial Unicode MS"/>
              </a:rPr>
              <a:t>Reductions in injuries and strain (</a:t>
            </a:r>
            <a:r>
              <a:rPr lang="en-US" altLang="ja-JP" sz="3600" dirty="0" smtClean="0">
                <a:latin typeface="Arial Unicode MS"/>
                <a:cs typeface="Arial Unicode MS"/>
              </a:rPr>
              <a:t>ensuring safety for internal / external clients)</a:t>
            </a:r>
            <a:endParaRPr kumimoji="1" lang="en-US" altLang="ja-JP" sz="3600" dirty="0" smtClean="0">
              <a:latin typeface="Arial Unicode MS"/>
              <a:cs typeface="Arial Unicode MS"/>
            </a:endParaRPr>
          </a:p>
          <a:p>
            <a:r>
              <a:rPr lang="en-US" altLang="ja-JP" sz="3600" dirty="0" smtClean="0">
                <a:latin typeface="Arial Unicode MS"/>
                <a:cs typeface="Arial Unicode MS"/>
              </a:rPr>
              <a:t>Baseline for improvement activities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3936" y="6150739"/>
            <a:ext cx="8226982" cy="595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2000" i="1" dirty="0" smtClean="0"/>
              <a:t>Reference:</a:t>
            </a:r>
          </a:p>
          <a:p>
            <a:pPr>
              <a:lnSpc>
                <a:spcPct val="80000"/>
              </a:lnSpc>
            </a:pPr>
            <a:r>
              <a:rPr lang="en-US" altLang="ja-JP" sz="2000" i="1" dirty="0" smtClean="0">
                <a:hlinkClick r:id="rId2"/>
              </a:rPr>
              <a:t>http</a:t>
            </a:r>
            <a:r>
              <a:rPr lang="en-US" altLang="ja-JP" sz="2000" i="1" dirty="0">
                <a:hlinkClick r:id="rId2"/>
              </a:rPr>
              <a:t>://www.lean.org/Workshops/WorkshopDescription.cfm?WorkshopId=</a:t>
            </a:r>
            <a:r>
              <a:rPr lang="en-US" altLang="ja-JP" sz="2000" i="1" dirty="0" smtClean="0">
                <a:hlinkClick r:id="rId2"/>
              </a:rPr>
              <a:t>20</a:t>
            </a:r>
            <a:endParaRPr lang="en-US" altLang="ja-JP" sz="2000" i="1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47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ja-JP" sz="4000" dirty="0">
                <a:solidFill>
                  <a:srgbClr val="000000"/>
                </a:solidFill>
                <a:latin typeface="Arial Rounded MT Bold"/>
                <a:ea typeface="ＭＳ Ｐゴシック" charset="0"/>
                <a:cs typeface="Arial Rounded MT Bold"/>
              </a:rPr>
              <a:t>“Recurrence </a:t>
            </a:r>
            <a:r>
              <a:rPr lang="en-US" altLang="ja-JP" sz="4000" dirty="0" smtClean="0">
                <a:solidFill>
                  <a:srgbClr val="000000"/>
                </a:solidFill>
                <a:latin typeface="Arial Rounded MT Bold"/>
                <a:ea typeface="ＭＳ Ｐゴシック" charset="0"/>
                <a:cs typeface="Arial Rounded MT Bold"/>
              </a:rPr>
              <a:t>prevention” and “Standardization”</a:t>
            </a:r>
            <a:endParaRPr kumimoji="1" lang="ja-JP" altLang="en-US" sz="4000" dirty="0">
              <a:solidFill>
                <a:srgbClr val="000000"/>
              </a:solidFill>
              <a:latin typeface="Arial Rounded MT Bold"/>
              <a:ea typeface="Arial Unicode MS"/>
              <a:cs typeface="Arial Rounded MT Bold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93333"/>
            <a:ext cx="5275715" cy="4876800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“Prevention of recurrence” is not equals to “standardization”</a:t>
            </a:r>
          </a:p>
          <a:p>
            <a:r>
              <a:rPr lang="en-US" altLang="ja-JP" dirty="0" smtClean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Prevention of </a:t>
            </a:r>
            <a:r>
              <a:rPr lang="en-US" altLang="ja-JP" dirty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r</a:t>
            </a:r>
            <a:r>
              <a:rPr lang="en-US" altLang="ja-JP" dirty="0" smtClean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ecurrence is to prevent fallback of the improved situation</a:t>
            </a:r>
          </a:p>
          <a:p>
            <a:r>
              <a:rPr lang="en-US" altLang="ja-JP" dirty="0" smtClean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“Standardization” is very important for proper recurrence </a:t>
            </a:r>
            <a:r>
              <a:rPr lang="en-US" altLang="ja-JP" dirty="0">
                <a:solidFill>
                  <a:srgbClr val="000000"/>
                </a:solidFill>
                <a:latin typeface="Arial Unicode MS"/>
                <a:ea typeface="ＭＳ Ｐゴシック" charset="0"/>
                <a:cs typeface="Arial Unicode MS"/>
              </a:rPr>
              <a:t>prevention </a:t>
            </a:r>
            <a:endParaRPr lang="en-US" altLang="ja-JP" b="1" dirty="0">
              <a:solidFill>
                <a:srgbClr val="4F6228"/>
              </a:solidFill>
              <a:latin typeface="Arial Unicode MS"/>
              <a:ea typeface="ＭＳ Ｐゴシック" charset="0"/>
              <a:cs typeface="Arial Unicode MS"/>
            </a:endParaRPr>
          </a:p>
        </p:txBody>
      </p:sp>
      <p:pic>
        <p:nvPicPr>
          <p:cNvPr id="8" name="図 7" descr="スクリーンショット 2015-08-31 11.54.57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9392" y="3228327"/>
            <a:ext cx="3124488" cy="2606481"/>
          </a:xfrm>
          <a:prstGeom prst="rect">
            <a:avLst/>
          </a:prstGeom>
        </p:spPr>
      </p:pic>
      <p:pic>
        <p:nvPicPr>
          <p:cNvPr id="7" name="図 6" descr="prohibited_symbol_800_clr-1.png"/>
          <p:cNvPicPr>
            <a:picLocks noChangeAspect="1"/>
          </p:cNvPicPr>
          <p:nvPr/>
        </p:nvPicPr>
        <p:blipFill>
          <a:blip r:embed="rId3" cstate="email">
            <a:alphaModFix amt="4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4966" y="2490882"/>
            <a:ext cx="3982491" cy="3982491"/>
          </a:xfrm>
          <a:prstGeom prst="rect">
            <a:avLst/>
          </a:prstGeom>
        </p:spPr>
      </p:pic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814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22" descr="stick_figure_presenter_meeting_400_clr.png"/>
          <p:cNvPicPr>
            <a:picLocks noChangeAspect="1"/>
          </p:cNvPicPr>
          <p:nvPr/>
        </p:nvPicPr>
        <p:blipFill>
          <a:blip r:embed="rId2" cstate="email">
            <a:alphaModFix amt="6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57423" y="4588934"/>
            <a:ext cx="310405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>
                <a:latin typeface="Arial Rounded MT Bold"/>
                <a:ea typeface="Arial Unicode MS"/>
                <a:cs typeface="Arial Rounded MT Bold"/>
              </a:rPr>
              <a:t>Process of standardization</a:t>
            </a:r>
            <a:endParaRPr kumimoji="1" lang="ja-JP" altLang="en-US" sz="4000" dirty="0">
              <a:latin typeface="Arial Rounded MT Bold"/>
              <a:ea typeface="Arial Unicode MS"/>
              <a:cs typeface="Arial Rounded MT Bold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673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List-up all effective countermeasures identified in the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previous step 6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Develop standardized procedure table by utilizing “5W1H”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altLang="ja-JP" dirty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Develop “progress checklist” for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standardized </a:t>
            </a:r>
            <a:r>
              <a:rPr lang="en-US" altLang="ja-JP" dirty="0">
                <a:latin typeface="Arial Unicode MS"/>
                <a:ea typeface="Arial Unicode MS"/>
                <a:cs typeface="Arial Unicode MS"/>
              </a:rPr>
              <a:t>implementation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plan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Share the plan and checklist with all the staff in the section</a:t>
            </a:r>
            <a:endParaRPr lang="en-US" altLang="ja-JP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598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>
                <a:solidFill>
                  <a:srgbClr val="000000"/>
                </a:solidFill>
                <a:latin typeface="Arial Rounded MT Bold"/>
                <a:ea typeface="ヒラギノ角ゴ ProN W3" charset="0"/>
                <a:cs typeface="Arial Rounded MT Bold"/>
              </a:rPr>
              <a:t>“5W1H” for standardization</a:t>
            </a:r>
            <a:endParaRPr lang="ja-JP" altLang="en-US" sz="4000" dirty="0">
              <a:solidFill>
                <a:srgbClr val="000000"/>
              </a:solidFill>
              <a:latin typeface="Arial Rounded MT Bold"/>
              <a:ea typeface="ヒラギノ角ゴ ProN W3" charset="0"/>
              <a:cs typeface="Arial Rounded MT Bold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822746"/>
              </p:ext>
            </p:extLst>
          </p:nvPr>
        </p:nvGraphicFramePr>
        <p:xfrm>
          <a:off x="457200" y="1417638"/>
          <a:ext cx="8229600" cy="447880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04958"/>
                <a:gridCol w="6224642"/>
              </a:tblGrid>
              <a:tr h="5687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5W1H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Description</a:t>
                      </a:r>
                      <a:endParaRPr kumimoji="1" lang="ja-JP" altLang="en-US" sz="2000" dirty="0">
                        <a:solidFill>
                          <a:srgbClr val="000000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7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Why?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latin typeface="Arial Unicode MS"/>
                          <a:ea typeface="Arial Unicode MS"/>
                          <a:cs typeface="Arial Unicode MS"/>
                        </a:rPr>
                        <a:t>Necessity of </a:t>
                      </a:r>
                      <a:r>
                        <a:rPr kumimoji="1" lang="en-US" altLang="ja-JP" baseline="0" dirty="0" smtClean="0">
                          <a:latin typeface="Arial Unicode MS"/>
                          <a:ea typeface="Arial Unicode MS"/>
                          <a:cs typeface="Arial Unicode MS"/>
                        </a:rPr>
                        <a:t>the standardized activity</a:t>
                      </a:r>
                      <a:endParaRPr kumimoji="1" lang="ja-JP" altLang="en-US" dirty="0" smtClean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7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Who?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Arial Unicode MS"/>
                          <a:ea typeface="Arial Unicode MS"/>
                          <a:cs typeface="Arial Unicode MS"/>
                        </a:rPr>
                        <a:t>In-charge</a:t>
                      </a:r>
                      <a:r>
                        <a:rPr kumimoji="1" lang="en-US" altLang="ja-JP" baseline="0" dirty="0" smtClean="0">
                          <a:latin typeface="Arial Unicode MS"/>
                          <a:ea typeface="Arial Unicode MS"/>
                          <a:cs typeface="Arial Unicode MS"/>
                        </a:rPr>
                        <a:t> of the standardized activity</a:t>
                      </a:r>
                      <a:endParaRPr kumimoji="1" lang="ja-JP" altLang="en-US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522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When?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Arial Unicode MS"/>
                          <a:ea typeface="Arial Unicode MS"/>
                          <a:cs typeface="Arial Unicode MS"/>
                        </a:rPr>
                        <a:t>Period / Frequency of implementation of the standardized activity </a:t>
                      </a:r>
                      <a:endParaRPr kumimoji="1" lang="ja-JP" altLang="en-US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7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Where?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Arial Unicode MS"/>
                          <a:ea typeface="Arial Unicode MS"/>
                          <a:cs typeface="Arial Unicode MS"/>
                        </a:rPr>
                        <a:t>Place at</a:t>
                      </a:r>
                      <a:r>
                        <a:rPr kumimoji="1" lang="en-US" altLang="ja-JP" baseline="0" dirty="0" smtClean="0">
                          <a:latin typeface="Arial Unicode MS"/>
                          <a:ea typeface="Arial Unicode MS"/>
                          <a:cs typeface="Arial Unicode MS"/>
                        </a:rPr>
                        <a:t> </a:t>
                      </a:r>
                      <a:r>
                        <a:rPr kumimoji="1" lang="en-US" altLang="ja-JP" dirty="0" smtClean="0">
                          <a:latin typeface="Arial Unicode MS"/>
                          <a:ea typeface="Arial Unicode MS"/>
                          <a:cs typeface="Arial Unicode MS"/>
                        </a:rPr>
                        <a:t>where the standardized activity</a:t>
                      </a:r>
                      <a:r>
                        <a:rPr kumimoji="1" lang="en-US" altLang="ja-JP" baseline="0" dirty="0" smtClean="0">
                          <a:latin typeface="Arial Unicode MS"/>
                          <a:ea typeface="Arial Unicode MS"/>
                          <a:cs typeface="Arial Unicode MS"/>
                        </a:rPr>
                        <a:t> is </a:t>
                      </a:r>
                      <a:r>
                        <a:rPr kumimoji="1" lang="en-US" altLang="ja-JP" dirty="0" smtClean="0">
                          <a:latin typeface="Arial Unicode MS"/>
                          <a:ea typeface="Arial Unicode MS"/>
                          <a:cs typeface="Arial Unicode MS"/>
                        </a:rPr>
                        <a:t>taken place</a:t>
                      </a:r>
                      <a:endParaRPr kumimoji="1" lang="ja-JP" altLang="en-US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7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What?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Arial Unicode MS"/>
                          <a:ea typeface="Arial Unicode MS"/>
                          <a:cs typeface="Arial Unicode MS"/>
                        </a:rPr>
                        <a:t>Objectives of the implementation (verbs) </a:t>
                      </a:r>
                      <a:r>
                        <a:rPr kumimoji="1" lang="en-US" altLang="ja-JP" baseline="0" dirty="0" smtClean="0">
                          <a:latin typeface="Arial Unicode MS"/>
                          <a:ea typeface="Arial Unicode MS"/>
                          <a:cs typeface="Arial Unicode MS"/>
                        </a:rPr>
                        <a:t>or tools used for the standardized activity</a:t>
                      </a:r>
                      <a:endParaRPr kumimoji="1" lang="ja-JP" altLang="en-US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7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How?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Arial Unicode MS"/>
                          <a:ea typeface="Arial Unicode MS"/>
                          <a:cs typeface="Arial Unicode MS"/>
                        </a:rPr>
                        <a:t>Methodology to carry out</a:t>
                      </a:r>
                      <a:r>
                        <a:rPr kumimoji="1" lang="en-US" altLang="ja-JP" baseline="0" dirty="0" smtClean="0">
                          <a:latin typeface="Arial Unicode MS"/>
                          <a:ea typeface="Arial Unicode MS"/>
                          <a:cs typeface="Arial Unicode MS"/>
                        </a:rPr>
                        <a:t> the standardized activity (verbs)</a:t>
                      </a:r>
                      <a:endParaRPr kumimoji="1" lang="ja-JP" altLang="en-US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57201" y="5977696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i="1" dirty="0" smtClean="0">
                <a:latin typeface="Arial Unicode MS"/>
                <a:cs typeface="Arial Unicode MS"/>
              </a:rPr>
              <a:t>Note that th</a:t>
            </a:r>
            <a:r>
              <a:rPr lang="en-US" altLang="ja-JP" sz="2000" i="1" dirty="0" smtClean="0">
                <a:latin typeface="Arial Unicode MS"/>
                <a:cs typeface="Arial Unicode MS"/>
              </a:rPr>
              <a:t>e standardized procedure table is similar with implementation plan in KAIZEN Step 5, however, there are different </a:t>
            </a:r>
            <a:endParaRPr kumimoji="1" lang="ja-JP" altLang="en-US" sz="2000" i="1" dirty="0">
              <a:latin typeface="Arial Unicode MS"/>
              <a:cs typeface="Arial Unicode M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61B-DC9B-D64C-86DF-C27C6B44073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3407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1405</TotalTime>
  <Words>845</Words>
  <Application>Microsoft Macintosh PowerPoint</Application>
  <PresentationFormat>画面に合わせる (4:3)</PresentationFormat>
  <Paragraphs>200</Paragraphs>
  <Slides>16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ホワイト</vt:lpstr>
      <vt:lpstr>KAIZEN Step 7 :  “Standardization”</vt:lpstr>
      <vt:lpstr>Objectives of the session</vt:lpstr>
      <vt:lpstr>KAIZEN Process</vt:lpstr>
      <vt:lpstr>KAIZEN Step 7: Standardization</vt:lpstr>
      <vt:lpstr>Standardization of effective countermeasures</vt:lpstr>
      <vt:lpstr>Benefits of standardization</vt:lpstr>
      <vt:lpstr>“Recurrence prevention” and “Standardization”</vt:lpstr>
      <vt:lpstr>Process of standardization</vt:lpstr>
      <vt:lpstr>“5W1H” for standardization</vt:lpstr>
      <vt:lpstr>Standardized procedure table</vt:lpstr>
      <vt:lpstr>Progress checklist</vt:lpstr>
      <vt:lpstr>Example of KAIZEN Step 7</vt:lpstr>
      <vt:lpstr>How to develop  progress checklist</vt:lpstr>
      <vt:lpstr>Tips for successful standardization</vt:lpstr>
      <vt:lpstr>Cont.</vt:lpstr>
      <vt:lpstr>Thank you for listening </vt:lpstr>
    </vt:vector>
  </TitlesOfParts>
  <Company>JICA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QCストーリー／改善プロセス ステップ７： “歯止めと標準化”</dc:title>
  <dc:creator>石島 久裕</dc:creator>
  <cp:lastModifiedBy>宮本 勝行</cp:lastModifiedBy>
  <cp:revision>125</cp:revision>
  <dcterms:created xsi:type="dcterms:W3CDTF">2012-06-07T11:01:52Z</dcterms:created>
  <dcterms:modified xsi:type="dcterms:W3CDTF">2015-09-09T17:26:37Z</dcterms:modified>
</cp:coreProperties>
</file>