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Lst>
  <p:notesMasterIdLst>
    <p:notesMasterId r:id="rId33"/>
  </p:notesMasterIdLst>
  <p:handoutMasterIdLst>
    <p:handoutMasterId r:id="rId34"/>
  </p:handoutMasterIdLst>
  <p:sldIdLst>
    <p:sldId id="285" r:id="rId2"/>
    <p:sldId id="286" r:id="rId3"/>
    <p:sldId id="287" r:id="rId4"/>
    <p:sldId id="284" r:id="rId5"/>
    <p:sldId id="288" r:id="rId6"/>
    <p:sldId id="290" r:id="rId7"/>
    <p:sldId id="352" r:id="rId8"/>
    <p:sldId id="328" r:id="rId9"/>
    <p:sldId id="292" r:id="rId10"/>
    <p:sldId id="329" r:id="rId11"/>
    <p:sldId id="330" r:id="rId12"/>
    <p:sldId id="331" r:id="rId13"/>
    <p:sldId id="332" r:id="rId14"/>
    <p:sldId id="333" r:id="rId15"/>
    <p:sldId id="334" r:id="rId16"/>
    <p:sldId id="335" r:id="rId17"/>
    <p:sldId id="354" r:id="rId18"/>
    <p:sldId id="337" r:id="rId19"/>
    <p:sldId id="338" r:id="rId20"/>
    <p:sldId id="340" r:id="rId21"/>
    <p:sldId id="341" r:id="rId22"/>
    <p:sldId id="342" r:id="rId23"/>
    <p:sldId id="343" r:id="rId24"/>
    <p:sldId id="344" r:id="rId25"/>
    <p:sldId id="345" r:id="rId26"/>
    <p:sldId id="346" r:id="rId27"/>
    <p:sldId id="347" r:id="rId28"/>
    <p:sldId id="348" r:id="rId29"/>
    <p:sldId id="350" r:id="rId30"/>
    <p:sldId id="349" r:id="rId31"/>
    <p:sldId id="353" r:id="rId32"/>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1">
          <p15:clr>
            <a:srgbClr val="A4A3A4"/>
          </p15:clr>
        </p15:guide>
        <p15:guide id="2" pos="2891">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sahiro Sakata" initials="MS"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340E"/>
    <a:srgbClr val="FFFF99"/>
    <a:srgbClr val="FFCCCC"/>
    <a:srgbClr val="FFDB69"/>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69730" autoAdjust="0"/>
  </p:normalViewPr>
  <p:slideViewPr>
    <p:cSldViewPr>
      <p:cViewPr varScale="1">
        <p:scale>
          <a:sx n="60" d="100"/>
          <a:sy n="60" d="100"/>
        </p:scale>
        <p:origin x="2069" y="48"/>
      </p:cViewPr>
      <p:guideLst>
        <p:guide orient="horz" pos="981"/>
        <p:guide pos="2891"/>
      </p:guideLst>
    </p:cSldViewPr>
  </p:slideViewPr>
  <p:notesTextViewPr>
    <p:cViewPr>
      <p:scale>
        <a:sx n="1" d="1"/>
        <a:sy n="1" d="1"/>
      </p:scale>
      <p:origin x="0" y="0"/>
    </p:cViewPr>
  </p:notesTextViewPr>
  <p:sorterViewPr>
    <p:cViewPr>
      <p:scale>
        <a:sx n="100" d="100"/>
        <a:sy n="100" d="100"/>
      </p:scale>
      <p:origin x="0" y="-2083"/>
    </p:cViewPr>
  </p:sorterViewPr>
  <p:notesViewPr>
    <p:cSldViewPr>
      <p:cViewPr varScale="1">
        <p:scale>
          <a:sx n="60" d="100"/>
          <a:sy n="60" d="100"/>
        </p:scale>
        <p:origin x="3274" y="53"/>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19B79D0-3539-4359-82AA-8E8C31C9F1E7}" type="doc">
      <dgm:prSet loTypeId="urn:microsoft.com/office/officeart/2005/8/layout/vProcess5" loCatId="process" qsTypeId="urn:microsoft.com/office/officeart/2005/8/quickstyle/simple1#2" qsCatId="simple" csTypeId="urn:microsoft.com/office/officeart/2005/8/colors/accent1_2#2" csCatId="accent1" phldr="1"/>
      <dgm:spPr/>
      <dgm:t>
        <a:bodyPr/>
        <a:lstStyle/>
        <a:p>
          <a:endParaRPr kumimoji="1" lang="ja-JP" altLang="en-US"/>
        </a:p>
      </dgm:t>
    </dgm:pt>
    <dgm:pt modelId="{BDAC10EC-C238-4C2A-B6D3-29256342DBF3}">
      <dgm:prSet phldrT="[テキスト]" custT="1"/>
      <dgm:spPr>
        <a:solidFill>
          <a:srgbClr val="FFCCCC"/>
        </a:solidFill>
        <a:ln w="19050">
          <a:solidFill>
            <a:srgbClr val="FF0000"/>
          </a:solidFill>
        </a:ln>
      </dgm:spPr>
      <dgm:t>
        <a:bodyPr/>
        <a:lstStyle/>
        <a:p>
          <a:r>
            <a:rPr kumimoji="1" lang="en-US" altLang="en-US" sz="2400" dirty="0">
              <a:solidFill>
                <a:schemeClr val="tx1"/>
              </a:solidFill>
            </a:rPr>
            <a:t>Water quality management</a:t>
          </a:r>
          <a:r>
            <a:rPr kumimoji="1" lang="en-US" altLang="en-US" sz="2400" dirty="0">
              <a:solidFill>
                <a:srgbClr val="0070C0"/>
              </a:solidFill>
            </a:rPr>
            <a:t> </a:t>
          </a:r>
          <a:r>
            <a:rPr kumimoji="1" lang="en-US" altLang="en-US" sz="2400" dirty="0">
              <a:solidFill>
                <a:schemeClr val="tx1"/>
              </a:solidFill>
            </a:rPr>
            <a:t>requires …</a:t>
          </a:r>
          <a:endParaRPr kumimoji="1" lang="ja-JP" altLang="en-US" sz="2400" dirty="0">
            <a:solidFill>
              <a:schemeClr val="tx1"/>
            </a:solidFill>
          </a:endParaRPr>
        </a:p>
      </dgm:t>
    </dgm:pt>
    <dgm:pt modelId="{560E8226-8B49-4CAF-99DA-EA6EB246E38A}" type="parTrans" cxnId="{7855711E-3304-41C3-8C1B-8CEE5BE7B3AF}">
      <dgm:prSet/>
      <dgm:spPr/>
      <dgm:t>
        <a:bodyPr/>
        <a:lstStyle/>
        <a:p>
          <a:endParaRPr kumimoji="1" lang="ja-JP" altLang="en-US"/>
        </a:p>
      </dgm:t>
    </dgm:pt>
    <dgm:pt modelId="{2E10F089-331F-40C5-93B3-BB3FDACA2D41}" type="sibTrans" cxnId="{7855711E-3304-41C3-8C1B-8CEE5BE7B3AF}">
      <dgm:prSet/>
      <dgm:spPr>
        <a:solidFill>
          <a:schemeClr val="accent1">
            <a:lumMod val="75000"/>
            <a:alpha val="90000"/>
          </a:schemeClr>
        </a:solidFill>
        <a:ln>
          <a:solidFill>
            <a:schemeClr val="accent1">
              <a:lumMod val="75000"/>
              <a:alpha val="90000"/>
            </a:schemeClr>
          </a:solidFill>
        </a:ln>
      </dgm:spPr>
      <dgm:t>
        <a:bodyPr/>
        <a:lstStyle/>
        <a:p>
          <a:endParaRPr kumimoji="1" lang="ja-JP" altLang="en-US" dirty="0"/>
        </a:p>
      </dgm:t>
    </dgm:pt>
    <dgm:pt modelId="{425D68CA-3FA0-4EAA-B8C9-012F83A3C0AC}">
      <dgm:prSet phldrT="[テキスト]" custT="1"/>
      <dgm:spPr>
        <a:solidFill>
          <a:schemeClr val="accent5"/>
        </a:solidFill>
        <a:ln w="19050">
          <a:solidFill>
            <a:schemeClr val="accent5">
              <a:lumMod val="50000"/>
            </a:schemeClr>
          </a:solidFill>
        </a:ln>
      </dgm:spPr>
      <dgm:t>
        <a:bodyPr/>
        <a:lstStyle/>
        <a:p>
          <a:r>
            <a:rPr kumimoji="1" lang="en-US" altLang="en-US" sz="2000" b="1" dirty="0">
              <a:solidFill>
                <a:srgbClr val="FF0000"/>
              </a:solidFill>
            </a:rPr>
            <a:t>Skilled staff </a:t>
          </a:r>
          <a:r>
            <a:rPr kumimoji="1" lang="en-US" altLang="en-US" sz="2000" dirty="0">
              <a:solidFill>
                <a:schemeClr val="tx1"/>
              </a:solidFill>
            </a:rPr>
            <a:t>to conduct water quality management activities</a:t>
          </a:r>
          <a:endParaRPr kumimoji="1" lang="ja-JP" altLang="en-US" sz="2000" dirty="0">
            <a:solidFill>
              <a:schemeClr val="tx1"/>
            </a:solidFill>
          </a:endParaRPr>
        </a:p>
      </dgm:t>
    </dgm:pt>
    <dgm:pt modelId="{0BD3F993-F176-495F-918A-D9F2A1F6C3F8}" type="parTrans" cxnId="{49908373-A418-4A2D-A38A-492CF7A99C9E}">
      <dgm:prSet/>
      <dgm:spPr/>
      <dgm:t>
        <a:bodyPr/>
        <a:lstStyle/>
        <a:p>
          <a:endParaRPr kumimoji="1" lang="ja-JP" altLang="en-US"/>
        </a:p>
      </dgm:t>
    </dgm:pt>
    <dgm:pt modelId="{2907170A-CEC0-4A83-B94D-D2D5CB7D9345}" type="sibTrans" cxnId="{49908373-A418-4A2D-A38A-492CF7A99C9E}">
      <dgm:prSet/>
      <dgm:spPr>
        <a:solidFill>
          <a:schemeClr val="accent1">
            <a:lumMod val="75000"/>
            <a:alpha val="90000"/>
          </a:schemeClr>
        </a:solidFill>
        <a:ln>
          <a:solidFill>
            <a:schemeClr val="accent1">
              <a:lumMod val="75000"/>
              <a:alpha val="90000"/>
            </a:schemeClr>
          </a:solidFill>
        </a:ln>
      </dgm:spPr>
      <dgm:t>
        <a:bodyPr/>
        <a:lstStyle/>
        <a:p>
          <a:endParaRPr kumimoji="1" lang="ja-JP" altLang="en-US"/>
        </a:p>
      </dgm:t>
    </dgm:pt>
    <dgm:pt modelId="{C232D66E-D8DB-4377-B51C-B4C4643B8C23}">
      <dgm:prSet phldrT="[テキスト]" custT="1"/>
      <dgm:spPr>
        <a:solidFill>
          <a:schemeClr val="accent5"/>
        </a:solidFill>
        <a:ln w="19050">
          <a:solidFill>
            <a:schemeClr val="accent5">
              <a:lumMod val="50000"/>
            </a:schemeClr>
          </a:solidFill>
        </a:ln>
      </dgm:spPr>
      <dgm:t>
        <a:bodyPr/>
        <a:lstStyle/>
        <a:p>
          <a:r>
            <a:rPr kumimoji="1" lang="en-US" altLang="en-US" sz="2000" b="1" dirty="0">
              <a:solidFill>
                <a:srgbClr val="FF0000"/>
              </a:solidFill>
            </a:rPr>
            <a:t>Water treatment chemicals</a:t>
          </a:r>
          <a:endParaRPr kumimoji="1" lang="ja-JP" altLang="en-US" sz="2000" b="1" dirty="0">
            <a:solidFill>
              <a:schemeClr val="tx1"/>
            </a:solidFill>
          </a:endParaRPr>
        </a:p>
      </dgm:t>
    </dgm:pt>
    <dgm:pt modelId="{F3F450D9-4251-4C8B-9B0F-01EBD153E918}" type="parTrans" cxnId="{7B72F599-6A08-4ACF-BD23-3511C8925D0E}">
      <dgm:prSet/>
      <dgm:spPr/>
      <dgm:t>
        <a:bodyPr/>
        <a:lstStyle/>
        <a:p>
          <a:endParaRPr kumimoji="1" lang="ja-JP" altLang="en-US"/>
        </a:p>
      </dgm:t>
    </dgm:pt>
    <dgm:pt modelId="{9067FD56-60AC-45AC-B5E6-3AF2006085BA}" type="sibTrans" cxnId="{7B72F599-6A08-4ACF-BD23-3511C8925D0E}">
      <dgm:prSet/>
      <dgm:spPr>
        <a:solidFill>
          <a:schemeClr val="accent1">
            <a:lumMod val="75000"/>
            <a:alpha val="90000"/>
          </a:schemeClr>
        </a:solidFill>
        <a:ln>
          <a:solidFill>
            <a:schemeClr val="accent1">
              <a:lumMod val="75000"/>
              <a:alpha val="90000"/>
            </a:schemeClr>
          </a:solidFill>
        </a:ln>
      </dgm:spPr>
      <dgm:t>
        <a:bodyPr/>
        <a:lstStyle/>
        <a:p>
          <a:endParaRPr kumimoji="1" lang="ja-JP" altLang="en-US"/>
        </a:p>
      </dgm:t>
    </dgm:pt>
    <dgm:pt modelId="{FA1559B8-EA37-489F-9DED-58E93F7A581D}">
      <dgm:prSet phldrT="[テキスト]" custT="1"/>
      <dgm:spPr>
        <a:solidFill>
          <a:schemeClr val="accent5"/>
        </a:solidFill>
        <a:ln w="19050">
          <a:solidFill>
            <a:schemeClr val="accent5">
              <a:lumMod val="50000"/>
            </a:schemeClr>
          </a:solidFill>
        </a:ln>
      </dgm:spPr>
      <dgm:t>
        <a:bodyPr/>
        <a:lstStyle/>
        <a:p>
          <a:r>
            <a:rPr kumimoji="1" lang="en-US" altLang="en-US" sz="2000" b="1" dirty="0">
              <a:solidFill>
                <a:srgbClr val="FF0000"/>
              </a:solidFill>
            </a:rPr>
            <a:t>Energy</a:t>
          </a:r>
          <a:r>
            <a:rPr kumimoji="1" lang="en-US" altLang="en-US" sz="2000" dirty="0">
              <a:solidFill>
                <a:srgbClr val="FF0000"/>
              </a:solidFill>
            </a:rPr>
            <a:t> </a:t>
          </a:r>
          <a:r>
            <a:rPr kumimoji="1" lang="en-US" altLang="en-US" sz="2000" dirty="0">
              <a:solidFill>
                <a:schemeClr val="tx1"/>
              </a:solidFill>
            </a:rPr>
            <a:t>for water treatment plant</a:t>
          </a:r>
          <a:endParaRPr kumimoji="1" lang="ja-JP" altLang="en-US" sz="2000" dirty="0">
            <a:solidFill>
              <a:schemeClr val="tx1"/>
            </a:solidFill>
          </a:endParaRPr>
        </a:p>
      </dgm:t>
    </dgm:pt>
    <dgm:pt modelId="{178D9558-1F43-4308-A2F4-0E42852207FA}" type="parTrans" cxnId="{3F48C6D8-F83A-45B8-AE16-F0BB1692E542}">
      <dgm:prSet/>
      <dgm:spPr/>
      <dgm:t>
        <a:bodyPr/>
        <a:lstStyle/>
        <a:p>
          <a:endParaRPr kumimoji="1" lang="ja-JP" altLang="en-US"/>
        </a:p>
      </dgm:t>
    </dgm:pt>
    <dgm:pt modelId="{F86F4114-B8AD-4258-86E6-B7848B83E6A6}" type="sibTrans" cxnId="{3F48C6D8-F83A-45B8-AE16-F0BB1692E542}">
      <dgm:prSet/>
      <dgm:spPr>
        <a:solidFill>
          <a:schemeClr val="accent1">
            <a:lumMod val="75000"/>
            <a:alpha val="90000"/>
          </a:schemeClr>
        </a:solidFill>
        <a:ln>
          <a:solidFill>
            <a:schemeClr val="accent1">
              <a:lumMod val="75000"/>
              <a:alpha val="90000"/>
            </a:schemeClr>
          </a:solidFill>
        </a:ln>
      </dgm:spPr>
      <dgm:t>
        <a:bodyPr/>
        <a:lstStyle/>
        <a:p>
          <a:endParaRPr kumimoji="1" lang="ja-JP" altLang="en-US"/>
        </a:p>
      </dgm:t>
    </dgm:pt>
    <dgm:pt modelId="{BEA25096-D93F-44F0-96F1-94D1D97F851D}">
      <dgm:prSet phldrT="[テキスト]"/>
      <dgm:spPr>
        <a:solidFill>
          <a:srgbClr val="FFCCCC"/>
        </a:solidFill>
      </dgm:spPr>
      <dgm:t>
        <a:bodyPr/>
        <a:lstStyle/>
        <a:p>
          <a:endParaRPr kumimoji="1" lang="ja-JP" altLang="en-US"/>
        </a:p>
      </dgm:t>
    </dgm:pt>
    <dgm:pt modelId="{CCB6FAEF-E2AD-4E8F-B0C5-40C4F444E5AF}" type="parTrans" cxnId="{16E8FC4B-3C1B-4C46-A475-39E9A111EC93}">
      <dgm:prSet/>
      <dgm:spPr/>
      <dgm:t>
        <a:bodyPr/>
        <a:lstStyle/>
        <a:p>
          <a:endParaRPr kumimoji="1" lang="ja-JP" altLang="en-US"/>
        </a:p>
      </dgm:t>
    </dgm:pt>
    <dgm:pt modelId="{459741F2-464F-4D7C-9BCD-D9C6C2EA9ACD}" type="sibTrans" cxnId="{16E8FC4B-3C1B-4C46-A475-39E9A111EC93}">
      <dgm:prSet/>
      <dgm:spPr/>
      <dgm:t>
        <a:bodyPr/>
        <a:lstStyle/>
        <a:p>
          <a:endParaRPr kumimoji="1" lang="ja-JP" altLang="en-US"/>
        </a:p>
      </dgm:t>
    </dgm:pt>
    <dgm:pt modelId="{4B66DDB6-9138-4AFD-968E-1D948B86D3B7}">
      <dgm:prSet phldrT="[テキスト]" custT="1"/>
      <dgm:spPr>
        <a:solidFill>
          <a:schemeClr val="accent5"/>
        </a:solidFill>
        <a:ln w="19050">
          <a:solidFill>
            <a:schemeClr val="accent5">
              <a:lumMod val="50000"/>
            </a:schemeClr>
          </a:solidFill>
        </a:ln>
      </dgm:spPr>
      <dgm:t>
        <a:bodyPr/>
        <a:lstStyle/>
        <a:p>
          <a:r>
            <a:rPr kumimoji="1" lang="en-US" altLang="en-US" sz="1800" b="1" dirty="0">
              <a:solidFill>
                <a:srgbClr val="F2340E"/>
              </a:solidFill>
            </a:rPr>
            <a:t>Management</a:t>
          </a:r>
          <a:r>
            <a:rPr kumimoji="1" lang="en-US" altLang="en-US" sz="1800" dirty="0">
              <a:solidFill>
                <a:srgbClr val="FF0000"/>
              </a:solidFill>
            </a:rPr>
            <a:t> </a:t>
          </a:r>
          <a:r>
            <a:rPr kumimoji="1" lang="en-US" altLang="en-US" sz="1800" dirty="0">
              <a:solidFill>
                <a:schemeClr val="tx1"/>
              </a:solidFill>
            </a:rPr>
            <a:t>and </a:t>
          </a:r>
          <a:r>
            <a:rPr kumimoji="1" lang="en-US" altLang="en-US" sz="1800" b="1" dirty="0">
              <a:solidFill>
                <a:srgbClr val="F2340E"/>
              </a:solidFill>
            </a:rPr>
            <a:t>operation</a:t>
          </a:r>
          <a:r>
            <a:rPr kumimoji="1" lang="en-US" altLang="en-US" sz="1800" dirty="0">
              <a:solidFill>
                <a:schemeClr val="tx1"/>
              </a:solidFill>
            </a:rPr>
            <a:t> of appropriate organization</a:t>
          </a:r>
          <a:endParaRPr kumimoji="1" lang="ja-JP" altLang="en-US" sz="1800" dirty="0">
            <a:solidFill>
              <a:schemeClr val="tx1"/>
            </a:solidFill>
          </a:endParaRPr>
        </a:p>
      </dgm:t>
    </dgm:pt>
    <dgm:pt modelId="{B6B429E6-AE51-420E-AC0D-BE34C880E09E}" type="parTrans" cxnId="{C3425156-1146-4316-9251-3FE36EEFA67E}">
      <dgm:prSet/>
      <dgm:spPr/>
      <dgm:t>
        <a:bodyPr/>
        <a:lstStyle/>
        <a:p>
          <a:endParaRPr kumimoji="1" lang="ja-JP" altLang="en-US"/>
        </a:p>
      </dgm:t>
    </dgm:pt>
    <dgm:pt modelId="{DF73151E-3654-4C05-B28E-31AD8F6CE573}" type="sibTrans" cxnId="{C3425156-1146-4316-9251-3FE36EEFA67E}">
      <dgm:prSet/>
      <dgm:spPr/>
      <dgm:t>
        <a:bodyPr/>
        <a:lstStyle/>
        <a:p>
          <a:endParaRPr kumimoji="1" lang="ja-JP" altLang="en-US"/>
        </a:p>
      </dgm:t>
    </dgm:pt>
    <dgm:pt modelId="{D6F1F4E0-6540-4597-B72E-9E8422502722}" type="pres">
      <dgm:prSet presAssocID="{319B79D0-3539-4359-82AA-8E8C31C9F1E7}" presName="outerComposite" presStyleCnt="0">
        <dgm:presLayoutVars>
          <dgm:chMax val="5"/>
          <dgm:dir/>
          <dgm:resizeHandles val="exact"/>
        </dgm:presLayoutVars>
      </dgm:prSet>
      <dgm:spPr/>
    </dgm:pt>
    <dgm:pt modelId="{94CA5504-8DD3-450D-81D6-9E7459D37B39}" type="pres">
      <dgm:prSet presAssocID="{319B79D0-3539-4359-82AA-8E8C31C9F1E7}" presName="dummyMaxCanvas" presStyleCnt="0">
        <dgm:presLayoutVars/>
      </dgm:prSet>
      <dgm:spPr/>
    </dgm:pt>
    <dgm:pt modelId="{F82E30A9-0D53-478C-8CC1-D99B4068548F}" type="pres">
      <dgm:prSet presAssocID="{319B79D0-3539-4359-82AA-8E8C31C9F1E7}" presName="FiveNodes_1" presStyleLbl="node1" presStyleIdx="0" presStyleCnt="5" custScaleX="129870" custLinFactNeighborX="16469" custLinFactNeighborY="2851">
        <dgm:presLayoutVars>
          <dgm:bulletEnabled val="1"/>
        </dgm:presLayoutVars>
      </dgm:prSet>
      <dgm:spPr/>
    </dgm:pt>
    <dgm:pt modelId="{9467C0AE-D5A2-4CA0-AA7E-EC52C93ADFF5}" type="pres">
      <dgm:prSet presAssocID="{319B79D0-3539-4359-82AA-8E8C31C9F1E7}" presName="FiveNodes_2" presStyleLbl="node1" presStyleIdx="1" presStyleCnt="5" custScaleX="129870" custLinFactNeighborX="7697" custLinFactNeighborY="11545">
        <dgm:presLayoutVars>
          <dgm:bulletEnabled val="1"/>
        </dgm:presLayoutVars>
      </dgm:prSet>
      <dgm:spPr/>
    </dgm:pt>
    <dgm:pt modelId="{FE3552AD-8F5B-4F2E-8141-9BABB7F773D7}" type="pres">
      <dgm:prSet presAssocID="{319B79D0-3539-4359-82AA-8E8C31C9F1E7}" presName="FiveNodes_3" presStyleLbl="node1" presStyleIdx="2" presStyleCnt="5" custScaleX="129870" custLinFactNeighborX="0" custLinFactNeighborY="5437">
        <dgm:presLayoutVars>
          <dgm:bulletEnabled val="1"/>
        </dgm:presLayoutVars>
      </dgm:prSet>
      <dgm:spPr/>
    </dgm:pt>
    <dgm:pt modelId="{E4200093-5E7F-4A9D-9133-265A60A99B4F}" type="pres">
      <dgm:prSet presAssocID="{319B79D0-3539-4359-82AA-8E8C31C9F1E7}" presName="FiveNodes_4" presStyleLbl="node1" presStyleIdx="3" presStyleCnt="5" custScaleX="129870" custLinFactNeighborX="-20858" custLinFactNeighborY="-131">
        <dgm:presLayoutVars>
          <dgm:bulletEnabled val="1"/>
        </dgm:presLayoutVars>
      </dgm:prSet>
      <dgm:spPr/>
    </dgm:pt>
    <dgm:pt modelId="{3827D2A9-ABBD-4EA2-BE9B-EF9E24C81FEB}" type="pres">
      <dgm:prSet presAssocID="{319B79D0-3539-4359-82AA-8E8C31C9F1E7}" presName="FiveNodes_5" presStyleLbl="node1" presStyleIdx="4" presStyleCnt="5" custScaleX="129870" custLinFactNeighborX="-14935" custLinFactNeighborY="-5400">
        <dgm:presLayoutVars>
          <dgm:bulletEnabled val="1"/>
        </dgm:presLayoutVars>
      </dgm:prSet>
      <dgm:spPr/>
    </dgm:pt>
    <dgm:pt modelId="{B2225A00-4467-48ED-A05D-02F04E648849}" type="pres">
      <dgm:prSet presAssocID="{319B79D0-3539-4359-82AA-8E8C31C9F1E7}" presName="FiveConn_1-2" presStyleLbl="fgAccFollowNode1" presStyleIdx="0" presStyleCnt="4" custLinFactX="100000" custLinFactNeighborX="123322" custLinFactNeighborY="15206">
        <dgm:presLayoutVars>
          <dgm:bulletEnabled val="1"/>
        </dgm:presLayoutVars>
      </dgm:prSet>
      <dgm:spPr/>
    </dgm:pt>
    <dgm:pt modelId="{E941FA77-3074-4B52-80F6-CDC3277AC05B}" type="pres">
      <dgm:prSet presAssocID="{319B79D0-3539-4359-82AA-8E8C31C9F1E7}" presName="FiveConn_2-3" presStyleLbl="fgAccFollowNode1" presStyleIdx="1" presStyleCnt="4" custLinFactX="43648" custLinFactNeighborX="100000" custLinFactNeighborY="7039">
        <dgm:presLayoutVars>
          <dgm:bulletEnabled val="1"/>
        </dgm:presLayoutVars>
      </dgm:prSet>
      <dgm:spPr/>
    </dgm:pt>
    <dgm:pt modelId="{21E8574B-60A8-4187-9849-1D2AC503C9D6}" type="pres">
      <dgm:prSet presAssocID="{319B79D0-3539-4359-82AA-8E8C31C9F1E7}" presName="FiveConn_3-4" presStyleLbl="fgAccFollowNode1" presStyleIdx="2" presStyleCnt="4" custLinFactNeighborX="63974" custLinFactNeighborY="11623">
        <dgm:presLayoutVars>
          <dgm:bulletEnabled val="1"/>
        </dgm:presLayoutVars>
      </dgm:prSet>
      <dgm:spPr/>
    </dgm:pt>
    <dgm:pt modelId="{B9154D09-5078-4B9C-9489-8FE472A57FE3}" type="pres">
      <dgm:prSet presAssocID="{319B79D0-3539-4359-82AA-8E8C31C9F1E7}" presName="FiveConn_4-5" presStyleLbl="fgAccFollowNode1" presStyleIdx="3" presStyleCnt="4" custLinFactNeighborX="-18024" custLinFactNeighborY="-7894">
        <dgm:presLayoutVars>
          <dgm:bulletEnabled val="1"/>
        </dgm:presLayoutVars>
      </dgm:prSet>
      <dgm:spPr/>
    </dgm:pt>
    <dgm:pt modelId="{A5F4D2DB-91AB-4D47-8B1B-9BAE78DA75C9}" type="pres">
      <dgm:prSet presAssocID="{319B79D0-3539-4359-82AA-8E8C31C9F1E7}" presName="FiveNodes_1_text" presStyleLbl="node1" presStyleIdx="4" presStyleCnt="5">
        <dgm:presLayoutVars>
          <dgm:bulletEnabled val="1"/>
        </dgm:presLayoutVars>
      </dgm:prSet>
      <dgm:spPr/>
    </dgm:pt>
    <dgm:pt modelId="{1EAD341B-3AFB-4C79-B189-A90CA5ABFFB1}" type="pres">
      <dgm:prSet presAssocID="{319B79D0-3539-4359-82AA-8E8C31C9F1E7}" presName="FiveNodes_2_text" presStyleLbl="node1" presStyleIdx="4" presStyleCnt="5">
        <dgm:presLayoutVars>
          <dgm:bulletEnabled val="1"/>
        </dgm:presLayoutVars>
      </dgm:prSet>
      <dgm:spPr/>
    </dgm:pt>
    <dgm:pt modelId="{314033AA-DE92-430A-86AB-2BC8E6C08D26}" type="pres">
      <dgm:prSet presAssocID="{319B79D0-3539-4359-82AA-8E8C31C9F1E7}" presName="FiveNodes_3_text" presStyleLbl="node1" presStyleIdx="4" presStyleCnt="5">
        <dgm:presLayoutVars>
          <dgm:bulletEnabled val="1"/>
        </dgm:presLayoutVars>
      </dgm:prSet>
      <dgm:spPr/>
    </dgm:pt>
    <dgm:pt modelId="{45FCA55B-F934-430F-924F-0A4A837389F0}" type="pres">
      <dgm:prSet presAssocID="{319B79D0-3539-4359-82AA-8E8C31C9F1E7}" presName="FiveNodes_4_text" presStyleLbl="node1" presStyleIdx="4" presStyleCnt="5">
        <dgm:presLayoutVars>
          <dgm:bulletEnabled val="1"/>
        </dgm:presLayoutVars>
      </dgm:prSet>
      <dgm:spPr/>
    </dgm:pt>
    <dgm:pt modelId="{22866EDB-BB97-4D34-8BDC-7AB60909752B}" type="pres">
      <dgm:prSet presAssocID="{319B79D0-3539-4359-82AA-8E8C31C9F1E7}" presName="FiveNodes_5_text" presStyleLbl="node1" presStyleIdx="4" presStyleCnt="5">
        <dgm:presLayoutVars>
          <dgm:bulletEnabled val="1"/>
        </dgm:presLayoutVars>
      </dgm:prSet>
      <dgm:spPr/>
    </dgm:pt>
  </dgm:ptLst>
  <dgm:cxnLst>
    <dgm:cxn modelId="{B2FAC009-C6A2-4395-B2CA-30871296B3C7}" type="presOf" srcId="{C232D66E-D8DB-4377-B51C-B4C4643B8C23}" destId="{314033AA-DE92-430A-86AB-2BC8E6C08D26}" srcOrd="1" destOrd="0" presId="urn:microsoft.com/office/officeart/2005/8/layout/vProcess5"/>
    <dgm:cxn modelId="{7855711E-3304-41C3-8C1B-8CEE5BE7B3AF}" srcId="{319B79D0-3539-4359-82AA-8E8C31C9F1E7}" destId="{BDAC10EC-C238-4C2A-B6D3-29256342DBF3}" srcOrd="0" destOrd="0" parTransId="{560E8226-8B49-4CAF-99DA-EA6EB246E38A}" sibTransId="{2E10F089-331F-40C5-93B3-BB3FDACA2D41}"/>
    <dgm:cxn modelId="{85579865-A537-4EFA-912A-D79647052353}" type="presOf" srcId="{BDAC10EC-C238-4C2A-B6D3-29256342DBF3}" destId="{A5F4D2DB-91AB-4D47-8B1B-9BAE78DA75C9}" srcOrd="1" destOrd="0" presId="urn:microsoft.com/office/officeart/2005/8/layout/vProcess5"/>
    <dgm:cxn modelId="{E1495C67-6E61-4F21-8254-6C760A5F98FE}" type="presOf" srcId="{FA1559B8-EA37-489F-9DED-58E93F7A581D}" destId="{E4200093-5E7F-4A9D-9133-265A60A99B4F}" srcOrd="0" destOrd="0" presId="urn:microsoft.com/office/officeart/2005/8/layout/vProcess5"/>
    <dgm:cxn modelId="{16E8FC4B-3C1B-4C46-A475-39E9A111EC93}" srcId="{319B79D0-3539-4359-82AA-8E8C31C9F1E7}" destId="{BEA25096-D93F-44F0-96F1-94D1D97F851D}" srcOrd="5" destOrd="0" parTransId="{CCB6FAEF-E2AD-4E8F-B0C5-40C4F444E5AF}" sibTransId="{459741F2-464F-4D7C-9BCD-D9C6C2EA9ACD}"/>
    <dgm:cxn modelId="{9C204C4C-65AA-45A6-BFB4-5BBE186B68B4}" type="presOf" srcId="{4B66DDB6-9138-4AFD-968E-1D948B86D3B7}" destId="{3827D2A9-ABBD-4EA2-BE9B-EF9E24C81FEB}" srcOrd="0" destOrd="0" presId="urn:microsoft.com/office/officeart/2005/8/layout/vProcess5"/>
    <dgm:cxn modelId="{47DBE86F-4CA9-48D3-A870-647F1B187665}" type="presOf" srcId="{2E10F089-331F-40C5-93B3-BB3FDACA2D41}" destId="{B2225A00-4467-48ED-A05D-02F04E648849}" srcOrd="0" destOrd="0" presId="urn:microsoft.com/office/officeart/2005/8/layout/vProcess5"/>
    <dgm:cxn modelId="{9C891172-EB08-403E-B3A5-6F0A10A9D1D9}" type="presOf" srcId="{425D68CA-3FA0-4EAA-B8C9-012F83A3C0AC}" destId="{9467C0AE-D5A2-4CA0-AA7E-EC52C93ADFF5}" srcOrd="0" destOrd="0" presId="urn:microsoft.com/office/officeart/2005/8/layout/vProcess5"/>
    <dgm:cxn modelId="{49908373-A418-4A2D-A38A-492CF7A99C9E}" srcId="{319B79D0-3539-4359-82AA-8E8C31C9F1E7}" destId="{425D68CA-3FA0-4EAA-B8C9-012F83A3C0AC}" srcOrd="1" destOrd="0" parTransId="{0BD3F993-F176-495F-918A-D9F2A1F6C3F8}" sibTransId="{2907170A-CEC0-4A83-B94D-D2D5CB7D9345}"/>
    <dgm:cxn modelId="{C3425156-1146-4316-9251-3FE36EEFA67E}" srcId="{319B79D0-3539-4359-82AA-8E8C31C9F1E7}" destId="{4B66DDB6-9138-4AFD-968E-1D948B86D3B7}" srcOrd="4" destOrd="0" parTransId="{B6B429E6-AE51-420E-AC0D-BE34C880E09E}" sibTransId="{DF73151E-3654-4C05-B28E-31AD8F6CE573}"/>
    <dgm:cxn modelId="{7B72F599-6A08-4ACF-BD23-3511C8925D0E}" srcId="{319B79D0-3539-4359-82AA-8E8C31C9F1E7}" destId="{C232D66E-D8DB-4377-B51C-B4C4643B8C23}" srcOrd="2" destOrd="0" parTransId="{F3F450D9-4251-4C8B-9B0F-01EBD153E918}" sibTransId="{9067FD56-60AC-45AC-B5E6-3AF2006085BA}"/>
    <dgm:cxn modelId="{297FF8A2-FA00-4BB7-A5E8-1136C3FE273A}" type="presOf" srcId="{F86F4114-B8AD-4258-86E6-B7848B83E6A6}" destId="{B9154D09-5078-4B9C-9489-8FE472A57FE3}" srcOrd="0" destOrd="0" presId="urn:microsoft.com/office/officeart/2005/8/layout/vProcess5"/>
    <dgm:cxn modelId="{B38BBCAF-1519-4CE0-9B26-B48D300F06B9}" type="presOf" srcId="{FA1559B8-EA37-489F-9DED-58E93F7A581D}" destId="{45FCA55B-F934-430F-924F-0A4A837389F0}" srcOrd="1" destOrd="0" presId="urn:microsoft.com/office/officeart/2005/8/layout/vProcess5"/>
    <dgm:cxn modelId="{2D7A17CE-9755-457E-B2D4-4022D600199A}" type="presOf" srcId="{BDAC10EC-C238-4C2A-B6D3-29256342DBF3}" destId="{F82E30A9-0D53-478C-8CC1-D99B4068548F}" srcOrd="0" destOrd="0" presId="urn:microsoft.com/office/officeart/2005/8/layout/vProcess5"/>
    <dgm:cxn modelId="{3F48C6D8-F83A-45B8-AE16-F0BB1692E542}" srcId="{319B79D0-3539-4359-82AA-8E8C31C9F1E7}" destId="{FA1559B8-EA37-489F-9DED-58E93F7A581D}" srcOrd="3" destOrd="0" parTransId="{178D9558-1F43-4308-A2F4-0E42852207FA}" sibTransId="{F86F4114-B8AD-4258-86E6-B7848B83E6A6}"/>
    <dgm:cxn modelId="{58B607DB-F09C-4B56-8A93-1958D5B443D7}" type="presOf" srcId="{4B66DDB6-9138-4AFD-968E-1D948B86D3B7}" destId="{22866EDB-BB97-4D34-8BDC-7AB60909752B}" srcOrd="1" destOrd="0" presId="urn:microsoft.com/office/officeart/2005/8/layout/vProcess5"/>
    <dgm:cxn modelId="{6360ABDC-5A87-41DF-9F0A-2C43E80D9F33}" type="presOf" srcId="{9067FD56-60AC-45AC-B5E6-3AF2006085BA}" destId="{21E8574B-60A8-4187-9849-1D2AC503C9D6}" srcOrd="0" destOrd="0" presId="urn:microsoft.com/office/officeart/2005/8/layout/vProcess5"/>
    <dgm:cxn modelId="{5CE4D4E2-4C81-4E76-8E89-DE10B675F23A}" type="presOf" srcId="{319B79D0-3539-4359-82AA-8E8C31C9F1E7}" destId="{D6F1F4E0-6540-4597-B72E-9E8422502722}" srcOrd="0" destOrd="0" presId="urn:microsoft.com/office/officeart/2005/8/layout/vProcess5"/>
    <dgm:cxn modelId="{1BFC08E7-6BF8-4AFA-83DD-6416BFEE272D}" type="presOf" srcId="{C232D66E-D8DB-4377-B51C-B4C4643B8C23}" destId="{FE3552AD-8F5B-4F2E-8141-9BABB7F773D7}" srcOrd="0" destOrd="0" presId="urn:microsoft.com/office/officeart/2005/8/layout/vProcess5"/>
    <dgm:cxn modelId="{8F47C3F2-46BC-40C6-9487-D80F1193B9AF}" type="presOf" srcId="{425D68CA-3FA0-4EAA-B8C9-012F83A3C0AC}" destId="{1EAD341B-3AFB-4C79-B189-A90CA5ABFFB1}" srcOrd="1" destOrd="0" presId="urn:microsoft.com/office/officeart/2005/8/layout/vProcess5"/>
    <dgm:cxn modelId="{FD6146F6-E4F2-4B5C-B757-A0C5606999FF}" type="presOf" srcId="{2907170A-CEC0-4A83-B94D-D2D5CB7D9345}" destId="{E941FA77-3074-4B52-80F6-CDC3277AC05B}" srcOrd="0" destOrd="0" presId="urn:microsoft.com/office/officeart/2005/8/layout/vProcess5"/>
    <dgm:cxn modelId="{389641DE-6797-44D7-B8CD-071694B3ED9D}" type="presParOf" srcId="{D6F1F4E0-6540-4597-B72E-9E8422502722}" destId="{94CA5504-8DD3-450D-81D6-9E7459D37B39}" srcOrd="0" destOrd="0" presId="urn:microsoft.com/office/officeart/2005/8/layout/vProcess5"/>
    <dgm:cxn modelId="{F6BA9D57-2907-41E1-B483-EA132D660D6B}" type="presParOf" srcId="{D6F1F4E0-6540-4597-B72E-9E8422502722}" destId="{F82E30A9-0D53-478C-8CC1-D99B4068548F}" srcOrd="1" destOrd="0" presId="urn:microsoft.com/office/officeart/2005/8/layout/vProcess5"/>
    <dgm:cxn modelId="{C653612F-86CD-4695-B2C2-E5F81F07CD7A}" type="presParOf" srcId="{D6F1F4E0-6540-4597-B72E-9E8422502722}" destId="{9467C0AE-D5A2-4CA0-AA7E-EC52C93ADFF5}" srcOrd="2" destOrd="0" presId="urn:microsoft.com/office/officeart/2005/8/layout/vProcess5"/>
    <dgm:cxn modelId="{D3ED7BC9-1D50-401F-8EE2-C742B5EB7EE7}" type="presParOf" srcId="{D6F1F4E0-6540-4597-B72E-9E8422502722}" destId="{FE3552AD-8F5B-4F2E-8141-9BABB7F773D7}" srcOrd="3" destOrd="0" presId="urn:microsoft.com/office/officeart/2005/8/layout/vProcess5"/>
    <dgm:cxn modelId="{EE65D4F6-B151-444C-96C2-CD72D3258C96}" type="presParOf" srcId="{D6F1F4E0-6540-4597-B72E-9E8422502722}" destId="{E4200093-5E7F-4A9D-9133-265A60A99B4F}" srcOrd="4" destOrd="0" presId="urn:microsoft.com/office/officeart/2005/8/layout/vProcess5"/>
    <dgm:cxn modelId="{C4E4A3DA-B3C5-4182-9B1A-7040FBE397D1}" type="presParOf" srcId="{D6F1F4E0-6540-4597-B72E-9E8422502722}" destId="{3827D2A9-ABBD-4EA2-BE9B-EF9E24C81FEB}" srcOrd="5" destOrd="0" presId="urn:microsoft.com/office/officeart/2005/8/layout/vProcess5"/>
    <dgm:cxn modelId="{FD92A0AC-1D4E-4581-A43A-39CA3E636DD1}" type="presParOf" srcId="{D6F1F4E0-6540-4597-B72E-9E8422502722}" destId="{B2225A00-4467-48ED-A05D-02F04E648849}" srcOrd="6" destOrd="0" presId="urn:microsoft.com/office/officeart/2005/8/layout/vProcess5"/>
    <dgm:cxn modelId="{2504C512-40F0-4788-B7FC-FFF716409592}" type="presParOf" srcId="{D6F1F4E0-6540-4597-B72E-9E8422502722}" destId="{E941FA77-3074-4B52-80F6-CDC3277AC05B}" srcOrd="7" destOrd="0" presId="urn:microsoft.com/office/officeart/2005/8/layout/vProcess5"/>
    <dgm:cxn modelId="{2B49A02B-BEA3-4395-A7BE-F31DBA661C79}" type="presParOf" srcId="{D6F1F4E0-6540-4597-B72E-9E8422502722}" destId="{21E8574B-60A8-4187-9849-1D2AC503C9D6}" srcOrd="8" destOrd="0" presId="urn:microsoft.com/office/officeart/2005/8/layout/vProcess5"/>
    <dgm:cxn modelId="{DD71D905-9C1B-4289-A7DF-8470B66FF9DE}" type="presParOf" srcId="{D6F1F4E0-6540-4597-B72E-9E8422502722}" destId="{B9154D09-5078-4B9C-9489-8FE472A57FE3}" srcOrd="9" destOrd="0" presId="urn:microsoft.com/office/officeart/2005/8/layout/vProcess5"/>
    <dgm:cxn modelId="{68130667-1CC5-47C8-A3B8-3990157009A6}" type="presParOf" srcId="{D6F1F4E0-6540-4597-B72E-9E8422502722}" destId="{A5F4D2DB-91AB-4D47-8B1B-9BAE78DA75C9}" srcOrd="10" destOrd="0" presId="urn:microsoft.com/office/officeart/2005/8/layout/vProcess5"/>
    <dgm:cxn modelId="{22056BEC-34AF-4DB0-83A8-0C92C24295D4}" type="presParOf" srcId="{D6F1F4E0-6540-4597-B72E-9E8422502722}" destId="{1EAD341B-3AFB-4C79-B189-A90CA5ABFFB1}" srcOrd="11" destOrd="0" presId="urn:microsoft.com/office/officeart/2005/8/layout/vProcess5"/>
    <dgm:cxn modelId="{5ECC142F-18FC-4F88-AFEB-2F7D093388E6}" type="presParOf" srcId="{D6F1F4E0-6540-4597-B72E-9E8422502722}" destId="{314033AA-DE92-430A-86AB-2BC8E6C08D26}" srcOrd="12" destOrd="0" presId="urn:microsoft.com/office/officeart/2005/8/layout/vProcess5"/>
    <dgm:cxn modelId="{49087919-F6AA-4EA0-A8ED-08F63B45FA90}" type="presParOf" srcId="{D6F1F4E0-6540-4597-B72E-9E8422502722}" destId="{45FCA55B-F934-430F-924F-0A4A837389F0}" srcOrd="13" destOrd="0" presId="urn:microsoft.com/office/officeart/2005/8/layout/vProcess5"/>
    <dgm:cxn modelId="{ECF4F1EE-89F2-45BA-BDBF-9770451AAED7}" type="presParOf" srcId="{D6F1F4E0-6540-4597-B72E-9E8422502722}" destId="{22866EDB-BB97-4D34-8BDC-7AB60909752B}"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2E30A9-0D53-478C-8CC1-D99B4068548F}">
      <dsp:nvSpPr>
        <dsp:cNvPr id="0" name=""/>
        <dsp:cNvSpPr/>
      </dsp:nvSpPr>
      <dsp:spPr>
        <a:xfrm>
          <a:off x="6" y="19296"/>
          <a:ext cx="6391083" cy="676834"/>
        </a:xfrm>
        <a:prstGeom prst="roundRect">
          <a:avLst>
            <a:gd name="adj" fmla="val 10000"/>
          </a:avLst>
        </a:prstGeom>
        <a:solidFill>
          <a:srgbClr val="FFCCCC"/>
        </a:solidFill>
        <a:ln w="1905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kumimoji="1" lang="en-US" altLang="en-US" sz="2400" kern="1200" dirty="0">
              <a:solidFill>
                <a:schemeClr val="tx1"/>
              </a:solidFill>
            </a:rPr>
            <a:t>Water quality management</a:t>
          </a:r>
          <a:r>
            <a:rPr kumimoji="1" lang="en-US" altLang="en-US" sz="2400" kern="1200" dirty="0">
              <a:solidFill>
                <a:srgbClr val="0070C0"/>
              </a:solidFill>
            </a:rPr>
            <a:t> </a:t>
          </a:r>
          <a:r>
            <a:rPr kumimoji="1" lang="en-US" altLang="en-US" sz="2400" kern="1200" dirty="0">
              <a:solidFill>
                <a:schemeClr val="tx1"/>
              </a:solidFill>
            </a:rPr>
            <a:t>requires …</a:t>
          </a:r>
          <a:endParaRPr kumimoji="1" lang="ja-JP" altLang="en-US" sz="2400" kern="1200" dirty="0">
            <a:solidFill>
              <a:schemeClr val="tx1"/>
            </a:solidFill>
          </a:endParaRPr>
        </a:p>
      </dsp:txBody>
      <dsp:txXfrm>
        <a:off x="19830" y="39120"/>
        <a:ext cx="5351567" cy="637186"/>
      </dsp:txXfrm>
    </dsp:sp>
    <dsp:sp modelId="{9467C0AE-D5A2-4CA0-AA7E-EC52C93ADFF5}">
      <dsp:nvSpPr>
        <dsp:cNvPr id="0" name=""/>
        <dsp:cNvSpPr/>
      </dsp:nvSpPr>
      <dsp:spPr>
        <a:xfrm>
          <a:off x="6" y="848979"/>
          <a:ext cx="6391083" cy="676834"/>
        </a:xfrm>
        <a:prstGeom prst="roundRect">
          <a:avLst>
            <a:gd name="adj" fmla="val 10000"/>
          </a:avLst>
        </a:prstGeom>
        <a:solidFill>
          <a:schemeClr val="accent5"/>
        </a:solidFill>
        <a:ln w="19050" cap="flat"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kumimoji="1" lang="en-US" altLang="en-US" sz="2000" b="1" kern="1200" dirty="0">
              <a:solidFill>
                <a:srgbClr val="FF0000"/>
              </a:solidFill>
            </a:rPr>
            <a:t>Skilled staff </a:t>
          </a:r>
          <a:r>
            <a:rPr kumimoji="1" lang="en-US" altLang="en-US" sz="2000" kern="1200" dirty="0">
              <a:solidFill>
                <a:schemeClr val="tx1"/>
              </a:solidFill>
            </a:rPr>
            <a:t>to conduct water quality management activities</a:t>
          </a:r>
          <a:endParaRPr kumimoji="1" lang="ja-JP" altLang="en-US" sz="2000" kern="1200" dirty="0">
            <a:solidFill>
              <a:schemeClr val="tx1"/>
            </a:solidFill>
          </a:endParaRPr>
        </a:p>
      </dsp:txBody>
      <dsp:txXfrm>
        <a:off x="19830" y="868803"/>
        <a:ext cx="5302826" cy="637186"/>
      </dsp:txXfrm>
    </dsp:sp>
    <dsp:sp modelId="{FE3552AD-8F5B-4F2E-8141-9BABB7F773D7}">
      <dsp:nvSpPr>
        <dsp:cNvPr id="0" name=""/>
        <dsp:cNvSpPr/>
      </dsp:nvSpPr>
      <dsp:spPr>
        <a:xfrm>
          <a:off x="3" y="1578478"/>
          <a:ext cx="6391083" cy="676834"/>
        </a:xfrm>
        <a:prstGeom prst="roundRect">
          <a:avLst>
            <a:gd name="adj" fmla="val 10000"/>
          </a:avLst>
        </a:prstGeom>
        <a:solidFill>
          <a:schemeClr val="accent5"/>
        </a:solidFill>
        <a:ln w="19050" cap="flat"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kumimoji="1" lang="en-US" altLang="en-US" sz="2000" b="1" kern="1200" dirty="0">
              <a:solidFill>
                <a:srgbClr val="FF0000"/>
              </a:solidFill>
            </a:rPr>
            <a:t>Water treatment chemicals</a:t>
          </a:r>
          <a:endParaRPr kumimoji="1" lang="ja-JP" altLang="en-US" sz="2000" b="1" kern="1200" dirty="0">
            <a:solidFill>
              <a:schemeClr val="tx1"/>
            </a:solidFill>
          </a:endParaRPr>
        </a:p>
      </dsp:txBody>
      <dsp:txXfrm>
        <a:off x="19827" y="1598302"/>
        <a:ext cx="5302826" cy="637186"/>
      </dsp:txXfrm>
    </dsp:sp>
    <dsp:sp modelId="{E4200093-5E7F-4A9D-9133-265A60A99B4F}">
      <dsp:nvSpPr>
        <dsp:cNvPr id="0" name=""/>
        <dsp:cNvSpPr/>
      </dsp:nvSpPr>
      <dsp:spPr>
        <a:xfrm>
          <a:off x="0" y="2311631"/>
          <a:ext cx="6391083" cy="676834"/>
        </a:xfrm>
        <a:prstGeom prst="roundRect">
          <a:avLst>
            <a:gd name="adj" fmla="val 10000"/>
          </a:avLst>
        </a:prstGeom>
        <a:solidFill>
          <a:schemeClr val="accent5"/>
        </a:solidFill>
        <a:ln w="19050" cap="flat"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kumimoji="1" lang="en-US" altLang="en-US" sz="2000" b="1" kern="1200" dirty="0">
              <a:solidFill>
                <a:srgbClr val="FF0000"/>
              </a:solidFill>
            </a:rPr>
            <a:t>Energy</a:t>
          </a:r>
          <a:r>
            <a:rPr kumimoji="1" lang="en-US" altLang="en-US" sz="2000" kern="1200" dirty="0">
              <a:solidFill>
                <a:srgbClr val="FF0000"/>
              </a:solidFill>
            </a:rPr>
            <a:t> </a:t>
          </a:r>
          <a:r>
            <a:rPr kumimoji="1" lang="en-US" altLang="en-US" sz="2000" kern="1200" dirty="0">
              <a:solidFill>
                <a:schemeClr val="tx1"/>
              </a:solidFill>
            </a:rPr>
            <a:t>for water treatment plant</a:t>
          </a:r>
          <a:endParaRPr kumimoji="1" lang="ja-JP" altLang="en-US" sz="2000" kern="1200" dirty="0">
            <a:solidFill>
              <a:schemeClr val="tx1"/>
            </a:solidFill>
          </a:endParaRPr>
        </a:p>
      </dsp:txBody>
      <dsp:txXfrm>
        <a:off x="19824" y="2331455"/>
        <a:ext cx="5302826" cy="637186"/>
      </dsp:txXfrm>
    </dsp:sp>
    <dsp:sp modelId="{3827D2A9-ABBD-4EA2-BE9B-EF9E24C81FEB}">
      <dsp:nvSpPr>
        <dsp:cNvPr id="0" name=""/>
        <dsp:cNvSpPr/>
      </dsp:nvSpPr>
      <dsp:spPr>
        <a:xfrm>
          <a:off x="6" y="3046808"/>
          <a:ext cx="6391083" cy="676834"/>
        </a:xfrm>
        <a:prstGeom prst="roundRect">
          <a:avLst>
            <a:gd name="adj" fmla="val 10000"/>
          </a:avLst>
        </a:prstGeom>
        <a:solidFill>
          <a:schemeClr val="accent5"/>
        </a:solidFill>
        <a:ln w="19050" cap="flat"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kumimoji="1" lang="en-US" altLang="en-US" sz="1800" b="1" kern="1200" dirty="0">
              <a:solidFill>
                <a:srgbClr val="F2340E"/>
              </a:solidFill>
            </a:rPr>
            <a:t>Management</a:t>
          </a:r>
          <a:r>
            <a:rPr kumimoji="1" lang="en-US" altLang="en-US" sz="1800" kern="1200" dirty="0">
              <a:solidFill>
                <a:srgbClr val="FF0000"/>
              </a:solidFill>
            </a:rPr>
            <a:t> </a:t>
          </a:r>
          <a:r>
            <a:rPr kumimoji="1" lang="en-US" altLang="en-US" sz="1800" kern="1200" dirty="0">
              <a:solidFill>
                <a:schemeClr val="tx1"/>
              </a:solidFill>
            </a:rPr>
            <a:t>and </a:t>
          </a:r>
          <a:r>
            <a:rPr kumimoji="1" lang="en-US" altLang="en-US" sz="1800" b="1" kern="1200" dirty="0">
              <a:solidFill>
                <a:srgbClr val="F2340E"/>
              </a:solidFill>
            </a:rPr>
            <a:t>operation</a:t>
          </a:r>
          <a:r>
            <a:rPr kumimoji="1" lang="en-US" altLang="en-US" sz="1800" kern="1200" dirty="0">
              <a:solidFill>
                <a:schemeClr val="tx1"/>
              </a:solidFill>
            </a:rPr>
            <a:t> of appropriate organization</a:t>
          </a:r>
          <a:endParaRPr kumimoji="1" lang="ja-JP" altLang="en-US" sz="1800" kern="1200" dirty="0">
            <a:solidFill>
              <a:schemeClr val="tx1"/>
            </a:solidFill>
          </a:endParaRPr>
        </a:p>
      </dsp:txBody>
      <dsp:txXfrm>
        <a:off x="19830" y="3066632"/>
        <a:ext cx="5302826" cy="637186"/>
      </dsp:txXfrm>
    </dsp:sp>
    <dsp:sp modelId="{B2225A00-4467-48ED-A05D-02F04E648849}">
      <dsp:nvSpPr>
        <dsp:cNvPr id="0" name=""/>
        <dsp:cNvSpPr/>
      </dsp:nvSpPr>
      <dsp:spPr>
        <a:xfrm>
          <a:off x="5463685" y="561362"/>
          <a:ext cx="439942" cy="439942"/>
        </a:xfrm>
        <a:prstGeom prst="downArrow">
          <a:avLst>
            <a:gd name="adj1" fmla="val 55000"/>
            <a:gd name="adj2" fmla="val 45000"/>
          </a:avLst>
        </a:prstGeom>
        <a:solidFill>
          <a:schemeClr val="accent1">
            <a:lumMod val="75000"/>
            <a:alpha val="90000"/>
          </a:schemeClr>
        </a:solidFill>
        <a:ln w="25400" cap="flat" cmpd="sng" algn="ctr">
          <a:solidFill>
            <a:schemeClr val="accent1">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dirty="0"/>
        </a:p>
      </dsp:txBody>
      <dsp:txXfrm>
        <a:off x="5562672" y="561362"/>
        <a:ext cx="241968" cy="331056"/>
      </dsp:txXfrm>
    </dsp:sp>
    <dsp:sp modelId="{E941FA77-3074-4B52-80F6-CDC3277AC05B}">
      <dsp:nvSpPr>
        <dsp:cNvPr id="0" name=""/>
        <dsp:cNvSpPr/>
      </dsp:nvSpPr>
      <dsp:spPr>
        <a:xfrm>
          <a:off x="5480653" y="1296272"/>
          <a:ext cx="439942" cy="439942"/>
        </a:xfrm>
        <a:prstGeom prst="downArrow">
          <a:avLst>
            <a:gd name="adj1" fmla="val 55000"/>
            <a:gd name="adj2" fmla="val 45000"/>
          </a:avLst>
        </a:prstGeom>
        <a:solidFill>
          <a:schemeClr val="accent1">
            <a:lumMod val="75000"/>
            <a:alpha val="90000"/>
          </a:schemeClr>
        </a:solidFill>
        <a:ln w="25400" cap="flat" cmpd="sng" algn="ctr">
          <a:solidFill>
            <a:schemeClr val="accent1">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a:p>
      </dsp:txBody>
      <dsp:txXfrm>
        <a:off x="5579640" y="1296272"/>
        <a:ext cx="241968" cy="331056"/>
      </dsp:txXfrm>
    </dsp:sp>
    <dsp:sp modelId="{21E8574B-60A8-4187-9849-1D2AC503C9D6}">
      <dsp:nvSpPr>
        <dsp:cNvPr id="0" name=""/>
        <dsp:cNvSpPr/>
      </dsp:nvSpPr>
      <dsp:spPr>
        <a:xfrm>
          <a:off x="5497620" y="2075997"/>
          <a:ext cx="439942" cy="439942"/>
        </a:xfrm>
        <a:prstGeom prst="downArrow">
          <a:avLst>
            <a:gd name="adj1" fmla="val 55000"/>
            <a:gd name="adj2" fmla="val 45000"/>
          </a:avLst>
        </a:prstGeom>
        <a:solidFill>
          <a:schemeClr val="accent1">
            <a:lumMod val="75000"/>
            <a:alpha val="90000"/>
          </a:schemeClr>
        </a:solidFill>
        <a:ln w="25400" cap="flat" cmpd="sng" algn="ctr">
          <a:solidFill>
            <a:schemeClr val="accent1">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a:p>
      </dsp:txBody>
      <dsp:txXfrm>
        <a:off x="5596607" y="2075997"/>
        <a:ext cx="241968" cy="331056"/>
      </dsp:txXfrm>
    </dsp:sp>
    <dsp:sp modelId="{B9154D09-5078-4B9C-9489-8FE472A57FE3}">
      <dsp:nvSpPr>
        <dsp:cNvPr id="0" name=""/>
        <dsp:cNvSpPr/>
      </dsp:nvSpPr>
      <dsp:spPr>
        <a:xfrm>
          <a:off x="5504364" y="2768494"/>
          <a:ext cx="439942" cy="439942"/>
        </a:xfrm>
        <a:prstGeom prst="downArrow">
          <a:avLst>
            <a:gd name="adj1" fmla="val 55000"/>
            <a:gd name="adj2" fmla="val 45000"/>
          </a:avLst>
        </a:prstGeom>
        <a:solidFill>
          <a:schemeClr val="accent1">
            <a:lumMod val="75000"/>
            <a:alpha val="90000"/>
          </a:schemeClr>
        </a:solidFill>
        <a:ln w="25400" cap="flat" cmpd="sng" algn="ctr">
          <a:solidFill>
            <a:schemeClr val="accent1">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a:p>
      </dsp:txBody>
      <dsp:txXfrm>
        <a:off x="5603351" y="2768494"/>
        <a:ext cx="241968" cy="33105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8693"/>
          </a:xfrm>
          <a:prstGeom prst="rect">
            <a:avLst/>
          </a:prstGeom>
        </p:spPr>
        <p:txBody>
          <a:bodyPr vert="horz" lIns="92217" tIns="46109" rIns="92217" bIns="46109"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1" y="9440647"/>
            <a:ext cx="2949787" cy="498692"/>
          </a:xfrm>
          <a:prstGeom prst="rect">
            <a:avLst/>
          </a:prstGeom>
        </p:spPr>
        <p:txBody>
          <a:bodyPr vert="horz" lIns="92217" tIns="46109" rIns="92217" bIns="4610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7"/>
            <a:ext cx="2949787" cy="498692"/>
          </a:xfrm>
          <a:prstGeom prst="rect">
            <a:avLst/>
          </a:prstGeom>
        </p:spPr>
        <p:txBody>
          <a:bodyPr vert="horz" lIns="92217" tIns="46109" rIns="92217" bIns="46109" rtlCol="0" anchor="b"/>
          <a:lstStyle>
            <a:lvl1pPr algn="r">
              <a:defRPr sz="1200"/>
            </a:lvl1pPr>
          </a:lstStyle>
          <a:p>
            <a:r>
              <a:rPr kumimoji="1" lang="en-US" altLang="ja-JP" dirty="0"/>
              <a:t>T3-</a:t>
            </a:r>
            <a:fld id="{A5D14379-EB7C-4B12-AE4F-B76C9AD23B1F}" type="slidenum">
              <a:rPr kumimoji="1" lang="ja-JP" altLang="en-US" smtClean="0"/>
              <a:t>‹#›</a:t>
            </a:fld>
            <a:endParaRPr kumimoji="1" lang="ja-JP" altLang="en-US" dirty="0"/>
          </a:p>
        </p:txBody>
      </p:sp>
    </p:spTree>
    <p:extLst>
      <p:ext uri="{BB962C8B-B14F-4D97-AF65-F5344CB8AC3E}">
        <p14:creationId xmlns:p14="http://schemas.microsoft.com/office/powerpoint/2010/main" val="13130410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6"/>
          </a:xfrm>
          <a:prstGeom prst="rect">
            <a:avLst/>
          </a:prstGeom>
        </p:spPr>
        <p:txBody>
          <a:bodyPr vert="horz" lIns="92217" tIns="46109" rIns="92217" bIns="46109" rtlCol="0"/>
          <a:lstStyle>
            <a:lvl1pPr algn="l">
              <a:defRPr sz="1200"/>
            </a:lvl1pPr>
          </a:lstStyle>
          <a:p>
            <a:endParaRPr kumimoji="1" lang="ja-JP" altLang="en-US"/>
          </a:p>
        </p:txBody>
      </p:sp>
      <p:sp>
        <p:nvSpPr>
          <p:cNvPr id="4" name="スライド イメージ プレースホルダー 3"/>
          <p:cNvSpPr>
            <a:spLocks noGrp="1" noRot="1" noChangeAspect="1"/>
          </p:cNvSpPr>
          <p:nvPr>
            <p:ph type="sldImg" idx="2"/>
          </p:nvPr>
        </p:nvSpPr>
        <p:spPr>
          <a:xfrm>
            <a:off x="917575" y="744538"/>
            <a:ext cx="4972050" cy="3729037"/>
          </a:xfrm>
          <a:prstGeom prst="rect">
            <a:avLst/>
          </a:prstGeom>
          <a:noFill/>
          <a:ln w="12700">
            <a:solidFill>
              <a:prstClr val="black"/>
            </a:solidFill>
          </a:ln>
        </p:spPr>
        <p:txBody>
          <a:bodyPr vert="horz" lIns="92217" tIns="46109" rIns="92217" bIns="46109" rtlCol="0" anchor="ctr"/>
          <a:lstStyle/>
          <a:p>
            <a:endParaRPr lang="ja-JP" altLang="en-US"/>
          </a:p>
        </p:txBody>
      </p:sp>
      <p:sp>
        <p:nvSpPr>
          <p:cNvPr id="5" name="ノート プレースホルダー 4"/>
          <p:cNvSpPr>
            <a:spLocks noGrp="1"/>
          </p:cNvSpPr>
          <p:nvPr>
            <p:ph type="body" sz="quarter" idx="3"/>
          </p:nvPr>
        </p:nvSpPr>
        <p:spPr>
          <a:xfrm>
            <a:off x="680721" y="4721186"/>
            <a:ext cx="5445760" cy="4472703"/>
          </a:xfrm>
          <a:prstGeom prst="rect">
            <a:avLst/>
          </a:prstGeom>
        </p:spPr>
        <p:txBody>
          <a:bodyPr vert="horz" lIns="92217" tIns="46109" rIns="92217" bIns="4610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7" cy="496966"/>
          </a:xfrm>
          <a:prstGeom prst="rect">
            <a:avLst/>
          </a:prstGeom>
        </p:spPr>
        <p:txBody>
          <a:bodyPr vert="horz" lIns="92217" tIns="46109" rIns="92217" bIns="4610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6966"/>
          </a:xfrm>
          <a:prstGeom prst="rect">
            <a:avLst/>
          </a:prstGeom>
        </p:spPr>
        <p:txBody>
          <a:bodyPr vert="horz" lIns="92217" tIns="46109" rIns="92217" bIns="46109" rtlCol="0" anchor="b"/>
          <a:lstStyle>
            <a:lvl1pPr algn="r">
              <a:defRPr sz="1200"/>
            </a:lvl1pPr>
          </a:lstStyle>
          <a:p>
            <a:fld id="{8208B556-BF28-49CE-8564-E87885FA5E32}" type="slidenum">
              <a:rPr kumimoji="1" lang="ja-JP" altLang="en-US" smtClean="0"/>
              <a:t>‹#›</a:t>
            </a:fld>
            <a:endParaRPr kumimoji="1" lang="ja-JP" altLang="en-US"/>
          </a:p>
        </p:txBody>
      </p:sp>
    </p:spTree>
    <p:extLst>
      <p:ext uri="{BB962C8B-B14F-4D97-AF65-F5344CB8AC3E}">
        <p14:creationId xmlns:p14="http://schemas.microsoft.com/office/powerpoint/2010/main" val="91621536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lang="ja-JP" altLang="en-US" smtClean="0">
                <a:solidFill>
                  <a:prstClr val="black"/>
                </a:solidFill>
              </a:rPr>
              <a:t>1</a:t>
            </a:fld>
            <a:endParaRPr lang="ja-JP"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13</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14</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16</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17</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208B556-BF28-49CE-8564-E87885FA5E32}" type="slidenum">
              <a:rPr kumimoji="1" lang="ja-JP" altLang="en-US" smtClean="0"/>
              <a:t>19</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20</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21</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aseline="0" dirty="0"/>
          </a:p>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22</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08B556-BF28-49CE-8564-E87885FA5E32}" type="slidenum">
              <a:rPr kumimoji="1" lang="ja-JP" altLang="en-US" smtClean="0"/>
              <a:t>25</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08B556-BF28-49CE-8564-E87885FA5E32}" type="slidenum">
              <a:rPr kumimoji="1" lang="ja-JP" altLang="en-US" smtClean="0"/>
              <a:t>26</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lang="ja-JP" altLang="en-US" smtClean="0">
                <a:solidFill>
                  <a:prstClr val="black"/>
                </a:solidFill>
              </a:rPr>
              <a:t>28</a:t>
            </a:fld>
            <a:endParaRPr lang="ja-JP" alt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2020">
              <a:defRPr/>
            </a:pPr>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lang="ja-JP" altLang="en-US" smtClean="0">
                <a:solidFill>
                  <a:prstClr val="black"/>
                </a:solidFill>
              </a:rPr>
              <a:t>29</a:t>
            </a:fld>
            <a:endParaRPr lang="ja-JP" alt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aseline="0" dirty="0"/>
          </a:p>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lang="ja-JP" altLang="en-US" smtClean="0">
                <a:solidFill>
                  <a:prstClr val="black"/>
                </a:solidFill>
              </a:rPr>
              <a:t>30</a:t>
            </a:fld>
            <a:endParaRPr lang="ja-JP" alt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lang="ja-JP" altLang="en-US" smtClean="0">
                <a:solidFill>
                  <a:prstClr val="black"/>
                </a:solidFill>
              </a:rPr>
              <a:t>31</a:t>
            </a:fld>
            <a:endParaRPr lang="ja-JP"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lang="ja-JP" altLang="en-US" smtClean="0">
                <a:solidFill>
                  <a:prstClr val="black"/>
                </a:solidFill>
              </a:rPr>
              <a:t>4</a:t>
            </a:fld>
            <a:endParaRPr lang="ja-JP"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aseline="0" dirty="0"/>
          </a:p>
          <a:p>
            <a:endParaRPr kumimoji="1" lang="en-US" altLang="ja-JP" baseline="0" dirty="0"/>
          </a:p>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5</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6</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020">
              <a:defRPr/>
            </a:pPr>
            <a:endParaRPr lang="en-US" baseline="0" dirty="0"/>
          </a:p>
        </p:txBody>
      </p:sp>
      <p:sp>
        <p:nvSpPr>
          <p:cNvPr id="4" name="Slide Number Placeholder 3"/>
          <p:cNvSpPr>
            <a:spLocks noGrp="1"/>
          </p:cNvSpPr>
          <p:nvPr>
            <p:ph type="sldNum" sz="quarter" idx="10"/>
          </p:nvPr>
        </p:nvSpPr>
        <p:spPr/>
        <p:txBody>
          <a:bodyPr/>
          <a:lstStyle/>
          <a:p>
            <a:fld id="{8208B556-BF28-49CE-8564-E87885FA5E32}" type="slidenum">
              <a:rPr kumimoji="1" lang="ja-JP" altLang="en-US" smtClean="0"/>
              <a:t>9</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10</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11</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lang="ja-JP" altLang="en-US" smtClean="0">
                <a:solidFill>
                  <a:prstClr val="black"/>
                </a:solidFill>
              </a:rPr>
              <a:t>12</a:t>
            </a:fld>
            <a:endParaRPr lang="ja-JP"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42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sz="2400">
                <a:solidFill>
                  <a:schemeClr val="bg1">
                    <a:lumMod val="50000"/>
                  </a:schemeClr>
                </a:solidFill>
              </a:defRPr>
            </a:lvl1pPr>
          </a:lstStyle>
          <a:p>
            <a:pPr marL="5842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a:pPr>
            <a:r>
              <a:rPr lang="en-US" altLang="ja-JP" sz="2000" dirty="0"/>
              <a:t>Ver. X.XX</a:t>
            </a:r>
            <a:r>
              <a:rPr lang="en-US" altLang="ja-JP" sz="2000" baseline="0" dirty="0"/>
              <a:t> </a:t>
            </a:r>
            <a:r>
              <a:rPr lang="en-US" altLang="ja-JP" sz="2000" dirty="0"/>
              <a:t>20pt</a:t>
            </a:r>
            <a:endParaRPr lang="ja-JP" altLang="en-US" sz="2000" dirty="0"/>
          </a:p>
        </p:txBody>
      </p:sp>
    </p:spTree>
    <p:extLst>
      <p:ext uri="{BB962C8B-B14F-4D97-AF65-F5344CB8AC3E}">
        <p14:creationId xmlns:p14="http://schemas.microsoft.com/office/powerpoint/2010/main" val="26803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265" indent="-342900">
              <a:buClr>
                <a:schemeClr val="accent5">
                  <a:lumMod val="50000"/>
                </a:schemeClr>
              </a:buClr>
              <a:buSzPct val="75000"/>
              <a:buFont typeface="Wingdings" panose="05000000000000000000" pitchFamily="2" charset="2"/>
              <a:buChar char="l"/>
              <a:defRPr/>
            </a:lvl1pPr>
            <a:lvl2pPr marL="56515" indent="0">
              <a:buClr>
                <a:schemeClr val="accent5">
                  <a:lumMod val="50000"/>
                </a:schemeClr>
              </a:buClr>
              <a:buSzPct val="75000"/>
              <a:buNone/>
              <a:defRPr sz="2400" b="1"/>
            </a:lvl2pPr>
            <a:lvl3pPr marL="342265">
              <a:buClr>
                <a:schemeClr val="accent5">
                  <a:lumMod val="50000"/>
                </a:schemeClr>
              </a:buClr>
              <a:buSzPct val="75000"/>
              <a:defRPr/>
            </a:lvl3pPr>
            <a:lvl4pPr marL="57785" indent="0">
              <a:buClr>
                <a:schemeClr val="accent5">
                  <a:lumMod val="50000"/>
                </a:schemeClr>
              </a:buClr>
              <a:buSzPct val="75000"/>
              <a:buNone/>
              <a:defRPr sz="2000" b="0" baseline="0"/>
            </a:lvl4pPr>
            <a:lvl5pPr marL="342265" indent="-28448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2031375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extLst>
      <p:ext uri="{BB962C8B-B14F-4D97-AF65-F5344CB8AC3E}">
        <p14:creationId xmlns:p14="http://schemas.microsoft.com/office/powerpoint/2010/main" val="677809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extLst>
      <p:ext uri="{BB962C8B-B14F-4D97-AF65-F5344CB8AC3E}">
        <p14:creationId xmlns:p14="http://schemas.microsoft.com/office/powerpoint/2010/main" val="1614309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42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sz="2400">
                <a:solidFill>
                  <a:schemeClr val="bg1">
                    <a:lumMod val="50000"/>
                  </a:schemeClr>
                </a:solidFill>
              </a:defRPr>
            </a:lvl1pPr>
          </a:lstStyle>
          <a:p>
            <a:pPr marL="5842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a:pPr>
            <a:r>
              <a:rPr lang="en-US" altLang="ja-JP" sz="2000" dirty="0"/>
              <a:t>Ver. X.XX</a:t>
            </a:r>
            <a:r>
              <a:rPr lang="en-US" altLang="ja-JP" sz="2000" baseline="0" dirty="0"/>
              <a:t> </a:t>
            </a:r>
            <a:r>
              <a:rPr lang="en-US" altLang="ja-JP" sz="2000" dirty="0"/>
              <a:t>20pt</a:t>
            </a:r>
            <a:endParaRPr lang="ja-JP" altLang="en-US" sz="200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865" indent="-514350">
              <a:buClr>
                <a:schemeClr val="accent5">
                  <a:lumMod val="50000"/>
                </a:schemeClr>
              </a:buClr>
              <a:buFont typeface="+mj-lt"/>
              <a:buAutoNum type="arabicPeriod"/>
              <a:defRPr sz="2400" b="1">
                <a:solidFill>
                  <a:schemeClr val="bg1">
                    <a:lumMod val="50000"/>
                  </a:schemeClr>
                </a:solidFill>
              </a:defRPr>
            </a:lvl2pPr>
            <a:lvl4pPr marL="514985"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265" indent="-342900">
              <a:buClr>
                <a:schemeClr val="accent5">
                  <a:lumMod val="50000"/>
                </a:schemeClr>
              </a:buClr>
              <a:buSzPct val="75000"/>
              <a:buFont typeface="Wingdings" panose="05000000000000000000" pitchFamily="2" charset="2"/>
              <a:buChar char="l"/>
              <a:defRPr/>
            </a:lvl1pPr>
            <a:lvl2pPr marL="56515" indent="0">
              <a:buClr>
                <a:schemeClr val="accent5">
                  <a:lumMod val="50000"/>
                </a:schemeClr>
              </a:buClr>
              <a:buSzPct val="75000"/>
              <a:buNone/>
              <a:defRPr sz="2400" b="1"/>
            </a:lvl2pPr>
            <a:lvl3pPr marL="342265">
              <a:buClr>
                <a:schemeClr val="accent5">
                  <a:lumMod val="50000"/>
                </a:schemeClr>
              </a:buClr>
              <a:buSzPct val="75000"/>
              <a:defRPr/>
            </a:lvl3pPr>
            <a:lvl4pPr marL="57785" indent="0">
              <a:buClr>
                <a:schemeClr val="accent5">
                  <a:lumMod val="50000"/>
                </a:schemeClr>
              </a:buClr>
              <a:buSzPct val="75000"/>
              <a:buNone/>
              <a:defRPr sz="2000" b="0" baseline="0"/>
            </a:lvl4pPr>
            <a:lvl5pPr marL="342265" indent="-28448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lang="ja-JP" altLang="en-US">
              <a:solidFill>
                <a:srgbClr val="000000">
                  <a:tint val="75000"/>
                </a:srgbClr>
              </a:solidFill>
            </a:endParaRPr>
          </a:p>
        </p:txBody>
      </p:sp>
      <p:sp>
        <p:nvSpPr>
          <p:cNvPr id="5" name="フッター プレースホルダー 4"/>
          <p:cNvSpPr>
            <a:spLocks noGrp="1"/>
          </p:cNvSpPr>
          <p:nvPr>
            <p:ph type="ftr" sz="quarter" idx="11"/>
          </p:nvPr>
        </p:nvSpPr>
        <p:spPr/>
        <p:txBody>
          <a:bodyPr/>
          <a:lstStyle/>
          <a:p>
            <a:endParaRPr lang="ja-JP" altLang="en-US">
              <a:solidFill>
                <a:srgbClr val="000000">
                  <a:tint val="75000"/>
                </a:srgbClr>
              </a:solidFill>
            </a:endParaRPr>
          </a:p>
        </p:txBody>
      </p:sp>
      <p:sp>
        <p:nvSpPr>
          <p:cNvPr id="6" name="スライド番号プレースホルダー 5"/>
          <p:cNvSpPr>
            <a:spLocks noGrp="1"/>
          </p:cNvSpPr>
          <p:nvPr>
            <p:ph type="sldNum" sz="quarter" idx="12"/>
          </p:nvPr>
        </p:nvSpPr>
        <p:spPr/>
        <p:txBody>
          <a:bodyPr/>
          <a:lstStyle/>
          <a:p>
            <a:fld id="{8A0632B3-990E-4D3E-99A6-FBD255F286FB}" type="slidenum">
              <a:rPr lang="ja-JP" altLang="en-US" smtClean="0">
                <a:solidFill>
                  <a:srgbClr val="000000">
                    <a:tint val="75000"/>
                  </a:srgbClr>
                </a:solidFill>
              </a:rPr>
              <a:t>‹#›</a:t>
            </a:fld>
            <a:endParaRPr lang="ja-JP" altLang="en-US">
              <a:solidFill>
                <a:srgbClr val="000000">
                  <a:tint val="75000"/>
                </a:srgbClr>
              </a:solidFill>
            </a:endParaRPr>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42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sz="2400">
                <a:solidFill>
                  <a:schemeClr val="bg1">
                    <a:lumMod val="50000"/>
                  </a:schemeClr>
                </a:solidFill>
              </a:defRPr>
            </a:lvl1pPr>
          </a:lstStyle>
          <a:p>
            <a:pPr marL="5842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a:pPr>
            <a:r>
              <a:rPr lang="en-US" altLang="ja-JP" sz="2000" dirty="0"/>
              <a:t>Ver. X.XX</a:t>
            </a:r>
            <a:r>
              <a:rPr lang="en-US" altLang="ja-JP" sz="2000" baseline="0" dirty="0"/>
              <a:t> </a:t>
            </a:r>
            <a:r>
              <a:rPr lang="en-US" altLang="ja-JP" sz="2000" dirty="0"/>
              <a:t>20pt</a:t>
            </a:r>
            <a:endParaRPr lang="ja-JP" altLang="en-US" sz="2000"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lang="ja-JP" altLang="en-US" dirty="0">
              <a:solidFill>
                <a:srgbClr val="000000">
                  <a:tint val="75000"/>
                </a:srgbClr>
              </a:solidFill>
            </a:endParaRPr>
          </a:p>
        </p:txBody>
      </p:sp>
      <p:sp>
        <p:nvSpPr>
          <p:cNvPr id="4" name="フッター プレースホルダー 3"/>
          <p:cNvSpPr>
            <a:spLocks noGrp="1"/>
          </p:cNvSpPr>
          <p:nvPr>
            <p:ph type="ftr" sz="quarter" idx="11"/>
          </p:nvPr>
        </p:nvSpPr>
        <p:spPr/>
        <p:txBody>
          <a:bodyPr/>
          <a:lstStyle/>
          <a:p>
            <a:endParaRPr lang="ja-JP" altLang="en-US" dirty="0">
              <a:solidFill>
                <a:srgbClr val="000000">
                  <a:tint val="75000"/>
                </a:srgbClr>
              </a:solidFill>
            </a:endParaRPr>
          </a:p>
        </p:txBody>
      </p:sp>
      <p:sp>
        <p:nvSpPr>
          <p:cNvPr id="5" name="スライド番号プレースホルダー 4"/>
          <p:cNvSpPr>
            <a:spLocks noGrp="1"/>
          </p:cNvSpPr>
          <p:nvPr>
            <p:ph type="sldNum" sz="quarter" idx="12"/>
          </p:nvPr>
        </p:nvSpPr>
        <p:spPr/>
        <p:txBody>
          <a:bodyPr/>
          <a:lstStyle/>
          <a:p>
            <a:fld id="{8A0632B3-990E-4D3E-99A6-FBD255F286FB}" type="slidenum">
              <a:rPr lang="ja-JP" altLang="en-US" smtClean="0">
                <a:solidFill>
                  <a:srgbClr val="000000">
                    <a:tint val="75000"/>
                  </a:srgbClr>
                </a:solidFill>
              </a:rPr>
              <a:t>‹#›</a:t>
            </a:fld>
            <a:endParaRPr lang="ja-JP" altLang="en-US">
              <a:solidFill>
                <a:srgbClr val="000000">
                  <a:tint val="75000"/>
                </a:srgbClr>
              </a:solidFill>
            </a:endParaRPr>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865" indent="-514350">
              <a:buClr>
                <a:schemeClr val="accent5">
                  <a:lumMod val="50000"/>
                </a:schemeClr>
              </a:buClr>
              <a:buFont typeface="+mj-lt"/>
              <a:buAutoNum type="arabicPeriod"/>
              <a:defRPr sz="2400" b="1">
                <a:solidFill>
                  <a:schemeClr val="bg1">
                    <a:lumMod val="50000"/>
                  </a:schemeClr>
                </a:solidFill>
              </a:defRPr>
            </a:lvl2pPr>
            <a:lvl4pPr marL="514985"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865" indent="-514350">
              <a:buClr>
                <a:schemeClr val="accent5">
                  <a:lumMod val="50000"/>
                </a:schemeClr>
              </a:buClr>
              <a:buFont typeface="+mj-lt"/>
              <a:buAutoNum type="arabicPeriod"/>
              <a:defRPr sz="2400" b="1">
                <a:solidFill>
                  <a:schemeClr val="bg1">
                    <a:lumMod val="50000"/>
                  </a:schemeClr>
                </a:solidFill>
              </a:defRPr>
            </a:lvl2pPr>
            <a:lvl4pPr marL="514985"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extLst>
      <p:ext uri="{BB962C8B-B14F-4D97-AF65-F5344CB8AC3E}">
        <p14:creationId xmlns:p14="http://schemas.microsoft.com/office/powerpoint/2010/main" val="3063916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265" indent="-342900">
              <a:buClr>
                <a:schemeClr val="accent5">
                  <a:lumMod val="50000"/>
                </a:schemeClr>
              </a:buClr>
              <a:buSzPct val="75000"/>
              <a:buFont typeface="Wingdings" panose="05000000000000000000" pitchFamily="2" charset="2"/>
              <a:buChar char="l"/>
              <a:defRPr/>
            </a:lvl1pPr>
            <a:lvl2pPr marL="56515" indent="0">
              <a:buClr>
                <a:schemeClr val="accent5">
                  <a:lumMod val="50000"/>
                </a:schemeClr>
              </a:buClr>
              <a:buSzPct val="75000"/>
              <a:buNone/>
              <a:defRPr sz="2400" b="1"/>
            </a:lvl2pPr>
            <a:lvl3pPr marL="342265">
              <a:buClr>
                <a:schemeClr val="accent5">
                  <a:lumMod val="50000"/>
                </a:schemeClr>
              </a:buClr>
              <a:buSzPct val="75000"/>
              <a:defRPr/>
            </a:lvl3pPr>
            <a:lvl4pPr marL="57785" indent="0">
              <a:buClr>
                <a:schemeClr val="accent5">
                  <a:lumMod val="50000"/>
                </a:schemeClr>
              </a:buClr>
              <a:buSzPct val="75000"/>
              <a:buNone/>
              <a:defRPr sz="2000" b="0" baseline="0"/>
            </a:lvl4pPr>
            <a:lvl5pPr marL="342265" indent="-28448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lang="ja-JP" altLang="en-US">
              <a:solidFill>
                <a:srgbClr val="000000">
                  <a:tint val="75000"/>
                </a:srgbClr>
              </a:solidFill>
            </a:endParaRPr>
          </a:p>
        </p:txBody>
      </p:sp>
      <p:sp>
        <p:nvSpPr>
          <p:cNvPr id="5" name="フッター プレースホルダー 4"/>
          <p:cNvSpPr>
            <a:spLocks noGrp="1"/>
          </p:cNvSpPr>
          <p:nvPr>
            <p:ph type="ftr" sz="quarter" idx="11"/>
          </p:nvPr>
        </p:nvSpPr>
        <p:spPr/>
        <p:txBody>
          <a:bodyPr/>
          <a:lstStyle/>
          <a:p>
            <a:endParaRPr lang="ja-JP" altLang="en-US">
              <a:solidFill>
                <a:srgbClr val="000000">
                  <a:tint val="75000"/>
                </a:srgbClr>
              </a:solidFill>
            </a:endParaRPr>
          </a:p>
        </p:txBody>
      </p:sp>
      <p:sp>
        <p:nvSpPr>
          <p:cNvPr id="6" name="スライド番号プレースホルダー 5"/>
          <p:cNvSpPr>
            <a:spLocks noGrp="1"/>
          </p:cNvSpPr>
          <p:nvPr>
            <p:ph type="sldNum" sz="quarter" idx="12"/>
          </p:nvPr>
        </p:nvSpPr>
        <p:spPr/>
        <p:txBody>
          <a:bodyPr/>
          <a:lstStyle/>
          <a:p>
            <a:fld id="{8A0632B3-990E-4D3E-99A6-FBD255F286FB}" type="slidenum">
              <a:rPr lang="ja-JP" altLang="en-US" smtClean="0">
                <a:solidFill>
                  <a:srgbClr val="000000">
                    <a:tint val="75000"/>
                  </a:srgbClr>
                </a:solidFill>
              </a:rPr>
              <a:t>‹#›</a:t>
            </a:fld>
            <a:endParaRPr lang="ja-JP" altLang="en-US">
              <a:solidFill>
                <a:srgbClr val="000000">
                  <a:tint val="75000"/>
                </a:srgb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lang="ja-JP" altLang="en-US">
              <a:solidFill>
                <a:srgbClr val="000000">
                  <a:tint val="75000"/>
                </a:srgbClr>
              </a:solidFill>
            </a:endParaRPr>
          </a:p>
        </p:txBody>
      </p:sp>
      <p:sp>
        <p:nvSpPr>
          <p:cNvPr id="5" name="フッター プレースホルダー 4"/>
          <p:cNvSpPr>
            <a:spLocks noGrp="1"/>
          </p:cNvSpPr>
          <p:nvPr>
            <p:ph type="ftr" sz="quarter" idx="11"/>
          </p:nvPr>
        </p:nvSpPr>
        <p:spPr/>
        <p:txBody>
          <a:bodyPr/>
          <a:lstStyle/>
          <a:p>
            <a:endParaRPr lang="ja-JP" altLang="en-US">
              <a:solidFill>
                <a:srgbClr val="000000">
                  <a:tint val="75000"/>
                </a:srgbClr>
              </a:solidFill>
            </a:endParaRPr>
          </a:p>
        </p:txBody>
      </p:sp>
      <p:sp>
        <p:nvSpPr>
          <p:cNvPr id="6" name="スライド番号プレースホルダー 5"/>
          <p:cNvSpPr>
            <a:spLocks noGrp="1"/>
          </p:cNvSpPr>
          <p:nvPr>
            <p:ph type="sldNum" sz="quarter" idx="12"/>
          </p:nvPr>
        </p:nvSpPr>
        <p:spPr/>
        <p:txBody>
          <a:bodyPr/>
          <a:lstStyle/>
          <a:p>
            <a:fld id="{8A0632B3-990E-4D3E-99A6-FBD255F286FB}" type="slidenum">
              <a:rPr lang="ja-JP" altLang="en-US" smtClean="0">
                <a:solidFill>
                  <a:srgbClr val="000000">
                    <a:tint val="75000"/>
                  </a:srgbClr>
                </a:solidFill>
              </a:rPr>
              <a:t>‹#›</a:t>
            </a:fld>
            <a:endParaRPr lang="ja-JP" altLang="en-US">
              <a:solidFill>
                <a:srgbClr val="000000">
                  <a:tint val="75000"/>
                </a:srgbClr>
              </a:solidFill>
            </a:endParaRPr>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lang="ja-JP" altLang="en-US">
              <a:solidFill>
                <a:srgbClr val="000000">
                  <a:tint val="75000"/>
                </a:srgbClr>
              </a:solidFill>
            </a:endParaRPr>
          </a:p>
        </p:txBody>
      </p:sp>
      <p:sp>
        <p:nvSpPr>
          <p:cNvPr id="5" name="フッター プレースホルダー 4"/>
          <p:cNvSpPr>
            <a:spLocks noGrp="1"/>
          </p:cNvSpPr>
          <p:nvPr>
            <p:ph type="ftr" sz="quarter" idx="11"/>
          </p:nvPr>
        </p:nvSpPr>
        <p:spPr/>
        <p:txBody>
          <a:bodyPr/>
          <a:lstStyle/>
          <a:p>
            <a:endParaRPr lang="ja-JP" altLang="en-US">
              <a:solidFill>
                <a:srgbClr val="000000">
                  <a:tint val="75000"/>
                </a:srgbClr>
              </a:solidFill>
            </a:endParaRPr>
          </a:p>
        </p:txBody>
      </p:sp>
      <p:sp>
        <p:nvSpPr>
          <p:cNvPr id="6" name="スライド番号プレースホルダー 5"/>
          <p:cNvSpPr>
            <a:spLocks noGrp="1"/>
          </p:cNvSpPr>
          <p:nvPr>
            <p:ph type="sldNum" sz="quarter" idx="12"/>
          </p:nvPr>
        </p:nvSpPr>
        <p:spPr/>
        <p:txBody>
          <a:bodyPr/>
          <a:lstStyle/>
          <a:p>
            <a:fld id="{8A0632B3-990E-4D3E-99A6-FBD255F286FB}" type="slidenum">
              <a:rPr lang="ja-JP" altLang="en-US" smtClean="0">
                <a:solidFill>
                  <a:srgbClr val="000000">
                    <a:tint val="75000"/>
                  </a:srgbClr>
                </a:solidFill>
              </a:rPr>
              <a:t>‹#›</a:t>
            </a:fld>
            <a:endParaRPr lang="ja-JP" altLang="en-US">
              <a:solidFill>
                <a:srgbClr val="000000">
                  <a:tint val="75000"/>
                </a:srgbClr>
              </a:solidFill>
            </a:endParaRPr>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265" indent="-342900">
              <a:buClr>
                <a:schemeClr val="accent5">
                  <a:lumMod val="50000"/>
                </a:schemeClr>
              </a:buClr>
              <a:buSzPct val="75000"/>
              <a:buFont typeface="Wingdings" panose="05000000000000000000" pitchFamily="2" charset="2"/>
              <a:buChar char="l"/>
              <a:defRPr/>
            </a:lvl1pPr>
            <a:lvl2pPr marL="56515" indent="0">
              <a:buClr>
                <a:schemeClr val="accent5">
                  <a:lumMod val="50000"/>
                </a:schemeClr>
              </a:buClr>
              <a:buSzPct val="75000"/>
              <a:buNone/>
              <a:defRPr sz="2400" b="1"/>
            </a:lvl2pPr>
            <a:lvl3pPr marL="342265">
              <a:buClr>
                <a:schemeClr val="accent5">
                  <a:lumMod val="50000"/>
                </a:schemeClr>
              </a:buClr>
              <a:buSzPct val="75000"/>
              <a:defRPr/>
            </a:lvl3pPr>
            <a:lvl4pPr marL="57785" indent="0">
              <a:buClr>
                <a:schemeClr val="accent5">
                  <a:lumMod val="50000"/>
                </a:schemeClr>
              </a:buClr>
              <a:buSzPct val="75000"/>
              <a:buNone/>
              <a:defRPr sz="2000" b="0" baseline="0"/>
            </a:lvl4pPr>
            <a:lvl5pPr marL="342265" indent="-28448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3009739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extLst>
      <p:ext uri="{BB962C8B-B14F-4D97-AF65-F5344CB8AC3E}">
        <p14:creationId xmlns:p14="http://schemas.microsoft.com/office/powerpoint/2010/main" val="525101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extLst>
      <p:ext uri="{BB962C8B-B14F-4D97-AF65-F5344CB8AC3E}">
        <p14:creationId xmlns:p14="http://schemas.microsoft.com/office/powerpoint/2010/main" val="2899856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925369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3162001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42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sz="2400">
                <a:solidFill>
                  <a:schemeClr val="bg1">
                    <a:lumMod val="50000"/>
                  </a:schemeClr>
                </a:solidFill>
              </a:defRPr>
            </a:lvl1pPr>
          </a:lstStyle>
          <a:p>
            <a:pPr marL="5842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a:pPr>
            <a:r>
              <a:rPr lang="en-US" altLang="ja-JP" sz="2000" dirty="0"/>
              <a:t>Ver. X.XX</a:t>
            </a:r>
            <a:r>
              <a:rPr lang="en-US" altLang="ja-JP" sz="2000" baseline="0" dirty="0"/>
              <a:t> </a:t>
            </a:r>
            <a:r>
              <a:rPr lang="en-US" altLang="ja-JP" sz="2000" dirty="0"/>
              <a:t>20pt</a:t>
            </a:r>
            <a:endParaRPr lang="ja-JP" altLang="en-US" sz="2000" dirty="0"/>
          </a:p>
        </p:txBody>
      </p:sp>
    </p:spTree>
    <p:extLst>
      <p:ext uri="{BB962C8B-B14F-4D97-AF65-F5344CB8AC3E}">
        <p14:creationId xmlns:p14="http://schemas.microsoft.com/office/powerpoint/2010/main" val="2139054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865" indent="-514350">
              <a:buClr>
                <a:schemeClr val="accent5">
                  <a:lumMod val="50000"/>
                </a:schemeClr>
              </a:buClr>
              <a:buFont typeface="+mj-lt"/>
              <a:buAutoNum type="arabicPeriod"/>
              <a:defRPr sz="2400" b="1">
                <a:solidFill>
                  <a:schemeClr val="bg1">
                    <a:lumMod val="50000"/>
                  </a:schemeClr>
                </a:solidFill>
              </a:defRPr>
            </a:lvl2pPr>
            <a:lvl4pPr marL="514985"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extLst>
      <p:ext uri="{BB962C8B-B14F-4D97-AF65-F5344CB8AC3E}">
        <p14:creationId xmlns:p14="http://schemas.microsoft.com/office/powerpoint/2010/main" val="398022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正方形/長方形 6"/>
          <p:cNvSpPr/>
          <p:nvPr userDrawn="1"/>
        </p:nvSpPr>
        <p:spPr>
          <a:xfrm>
            <a:off x="0" y="6309320"/>
            <a:ext cx="9144000" cy="54868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userDrawn="1"/>
        </p:nvPicPr>
        <p:blipFill rotWithShape="1">
          <a:blip r:embed="rId24" cstate="print">
            <a:extLst>
              <a:ext uri="{28A0092B-C50C-407E-A947-70E740481C1C}">
                <a14:useLocalDpi xmlns:a14="http://schemas.microsoft.com/office/drawing/2010/main" val="0"/>
              </a:ext>
            </a:extLst>
          </a:blip>
          <a:srcRect l="11234" t="8034" b="6125"/>
          <a:stretch>
            <a:fillRect/>
          </a:stretch>
        </p:blipFill>
        <p:spPr>
          <a:xfrm>
            <a:off x="162000" y="6309320"/>
            <a:ext cx="645692" cy="548680"/>
          </a:xfrm>
          <a:prstGeom prst="rect">
            <a:avLst/>
          </a:prstGeom>
        </p:spPr>
      </p:pic>
      <p:sp>
        <p:nvSpPr>
          <p:cNvPr id="10" name="タイトル 1"/>
          <p:cNvSpPr txBox="1"/>
          <p:nvPr userDrawn="1"/>
        </p:nvSpPr>
        <p:spPr>
          <a:xfrm>
            <a:off x="648000" y="6506774"/>
            <a:ext cx="3028615" cy="30660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1100" b="1" dirty="0">
                <a:latin typeface="Arial" panose="020B0604020202020204" pitchFamily="34" charset="0"/>
                <a:ea typeface="Arial Unicode MS" panose="020B0604020202020204" pitchFamily="50" charset="-128"/>
                <a:cs typeface="Arial" panose="020B0604020202020204" pitchFamily="34" charset="0"/>
              </a:rPr>
              <a:t>Japan International Cooperation Agency</a:t>
            </a:r>
            <a:endParaRPr lang="ja-JP" altLang="en-US" sz="1100" b="1" dirty="0">
              <a:latin typeface="Arial" panose="020B0604020202020204" pitchFamily="34" charset="0"/>
              <a:ea typeface="Arial Unicode MS" panose="020B0604020202020204" pitchFamily="50" charset="-128"/>
              <a:cs typeface="Arial" panose="020B0604020202020204" pitchFamily="34" charset="0"/>
            </a:endParaRPr>
          </a:p>
        </p:txBody>
      </p:sp>
      <p:sp>
        <p:nvSpPr>
          <p:cNvPr id="2" name="タイトル プレースホルダー 1"/>
          <p:cNvSpPr>
            <a:spLocks noGrp="1"/>
          </p:cNvSpPr>
          <p:nvPr>
            <p:ph type="title"/>
          </p:nvPr>
        </p:nvSpPr>
        <p:spPr>
          <a:xfrm>
            <a:off x="360000" y="252000"/>
            <a:ext cx="8208000" cy="1044000"/>
          </a:xfrm>
          <a:prstGeom prst="rect">
            <a:avLst/>
          </a:prstGeom>
        </p:spPr>
        <p:txBody>
          <a:bodyPr vert="horz" lIns="0" tIns="0" rIns="0" bIns="0" rtlCol="0" anchor="ctr">
            <a:normAutofit/>
          </a:bodyPr>
          <a:lstStyle/>
          <a:p>
            <a:r>
              <a:rPr kumimoji="1" lang="en-US" altLang="ja-JP" dirty="0"/>
              <a:t>Master Title_44pt</a:t>
            </a:r>
            <a:endParaRPr kumimoji="1" lang="ja-JP" altLang="en-US" dirty="0"/>
          </a:p>
        </p:txBody>
      </p:sp>
      <p:sp>
        <p:nvSpPr>
          <p:cNvPr id="3" name="テキスト プレースホルダー 2"/>
          <p:cNvSpPr>
            <a:spLocks noGrp="1"/>
          </p:cNvSpPr>
          <p:nvPr>
            <p:ph type="body" idx="1"/>
          </p:nvPr>
        </p:nvSpPr>
        <p:spPr>
          <a:xfrm>
            <a:off x="360000" y="1269280"/>
            <a:ext cx="8208000" cy="4680000"/>
          </a:xfrm>
          <a:prstGeom prst="rect">
            <a:avLst/>
          </a:prstGeom>
        </p:spPr>
        <p:txBody>
          <a:bodyPr vert="horz" lIns="0" tIns="0" rIns="0" bIns="0" rtlCol="0">
            <a:normAutofit/>
          </a:bodyPr>
          <a:lstStyle/>
          <a:p>
            <a:pPr lvl="1"/>
            <a:r>
              <a:rPr kumimoji="1" lang="en-US" altLang="ja-JP" dirty="0"/>
              <a:t>Body text1 _28pt</a:t>
            </a:r>
            <a:endParaRPr kumimoji="1" lang="ja-JP" altLang="en-US" dirty="0"/>
          </a:p>
          <a:p>
            <a:pPr lvl="3"/>
            <a:r>
              <a:rPr kumimoji="1" lang="en-US" altLang="ja-JP" dirty="0"/>
              <a:t>Body text2 _24pt</a:t>
            </a:r>
            <a:endParaRPr kumimoji="1" lang="ja-JP" altLang="en-US" dirty="0"/>
          </a:p>
          <a:p>
            <a:pPr lvl="4"/>
            <a:r>
              <a:rPr kumimoji="1" lang="en-US" altLang="ja-JP" dirty="0"/>
              <a:t>Body text3 _20pt</a:t>
            </a:r>
          </a:p>
          <a:p>
            <a:pPr lvl="4"/>
            <a:endParaRPr kumimoji="1" lang="ja-JP" altLang="en-US" dirty="0"/>
          </a:p>
        </p:txBody>
      </p:sp>
      <p:sp>
        <p:nvSpPr>
          <p:cNvPr id="4" name="日付プレースホルダー 3"/>
          <p:cNvSpPr>
            <a:spLocks noGrp="1"/>
          </p:cNvSpPr>
          <p:nvPr>
            <p:ph type="dt" sz="half" idx="2"/>
          </p:nvPr>
        </p:nvSpPr>
        <p:spPr>
          <a:xfrm>
            <a:off x="5940152" y="64800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dirty="0"/>
          </a:p>
        </p:txBody>
      </p:sp>
      <p:sp>
        <p:nvSpPr>
          <p:cNvPr id="5" name="フッター プレースホルダー 4"/>
          <p:cNvSpPr>
            <a:spLocks noGrp="1"/>
          </p:cNvSpPr>
          <p:nvPr>
            <p:ph type="ftr" sz="quarter" idx="3"/>
          </p:nvPr>
        </p:nvSpPr>
        <p:spPr>
          <a:xfrm>
            <a:off x="3563888" y="6480000"/>
            <a:ext cx="252028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4800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0632B3-990E-4D3E-99A6-FBD255F286FB}" type="slidenum">
              <a:rPr kumimoji="1" lang="ja-JP" altLang="en-US" smtClean="0"/>
              <a:t>‹#›</a:t>
            </a:fld>
            <a:endParaRPr kumimoji="1" lang="ja-JP" altLang="en-US" dirty="0"/>
          </a:p>
        </p:txBody>
      </p:sp>
      <p:sp>
        <p:nvSpPr>
          <p:cNvPr id="11" name="テキスト ボックス 27"/>
          <p:cNvSpPr txBox="1"/>
          <p:nvPr userDrawn="1"/>
        </p:nvSpPr>
        <p:spPr>
          <a:xfrm>
            <a:off x="2484000" y="116632"/>
            <a:ext cx="6388927" cy="3429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algn="r" hangingPunct="0">
              <a:lnSpc>
                <a:spcPts val="1800"/>
              </a:lnSpc>
              <a:spcAft>
                <a:spcPts val="0"/>
              </a:spcAft>
            </a:pPr>
            <a:r>
              <a:rPr lang="en-US" altLang="ja-JP" sz="1100" b="1" kern="1000" dirty="0">
                <a:solidFill>
                  <a:srgbClr val="548DD4"/>
                </a:solidFill>
                <a:effectLst/>
                <a:latin typeface="Arial" panose="020B0604020202020204" pitchFamily="34" charset="0"/>
                <a:cs typeface="Arial" panose="020B0604020202020204" pitchFamily="34" charset="0"/>
              </a:rPr>
              <a:t>Japan's Experiences on Water Supply Development</a:t>
            </a:r>
            <a:endParaRPr lang="ja-JP" sz="1800" kern="1000" dirty="0">
              <a:effectLst/>
              <a:latin typeface="Arial" panose="020B0604020202020204" pitchFamily="34" charset="0"/>
              <a:cs typeface="Arial" panose="020B0604020202020204" pitchFamily="34" charset="0"/>
            </a:endParaRPr>
          </a:p>
        </p:txBody>
      </p:sp>
      <p:sp>
        <p:nvSpPr>
          <p:cNvPr id="13" name="テキスト ボックス 12"/>
          <p:cNvSpPr txBox="1"/>
          <p:nvPr userDrawn="1"/>
        </p:nvSpPr>
        <p:spPr>
          <a:xfrm>
            <a:off x="7524328" y="6525344"/>
            <a:ext cx="1440160" cy="261610"/>
          </a:xfrm>
          <a:prstGeom prst="rect">
            <a:avLst/>
          </a:prstGeom>
          <a:noFill/>
        </p:spPr>
        <p:txBody>
          <a:bodyPr wrap="square" rtlCol="0">
            <a:spAutoFit/>
          </a:bodyPr>
          <a:lstStyle/>
          <a:p>
            <a:pPr algn="r"/>
            <a:r>
              <a:rPr kumimoji="1" lang="en-US" altLang="ja-JP" sz="1100" b="1" dirty="0">
                <a:latin typeface="+mj-lt"/>
              </a:rPr>
              <a:t>T3-</a:t>
            </a:r>
            <a:fld id="{8A0632B3-990E-4D3E-99A6-FBD255F286FB}" type="slidenum">
              <a:rPr kumimoji="1" lang="ja-JP" altLang="en-US" sz="1100" b="1" smtClean="0">
                <a:latin typeface="+mj-lt"/>
              </a:rPr>
              <a:t>‹#›</a:t>
            </a:fld>
            <a:endParaRPr kumimoji="1" lang="ja-JP" altLang="en-US" sz="1100" b="1" dirty="0">
              <a:latin typeface="+mj-lt"/>
            </a:endParaRPr>
          </a:p>
        </p:txBody>
      </p:sp>
    </p:spTree>
    <p:extLst>
      <p:ext uri="{BB962C8B-B14F-4D97-AF65-F5344CB8AC3E}">
        <p14:creationId xmlns:p14="http://schemas.microsoft.com/office/powerpoint/2010/main" val="338386517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49" r:id="rId13"/>
    <p:sldLayoutId id="2147483650" r:id="rId14"/>
    <p:sldLayoutId id="2147483651" r:id="rId15"/>
    <p:sldLayoutId id="2147483652" r:id="rId16"/>
    <p:sldLayoutId id="2147483653" r:id="rId17"/>
    <p:sldLayoutId id="2147483656" r:id="rId18"/>
    <p:sldLayoutId id="2147483657" r:id="rId19"/>
    <p:sldLayoutId id="2147483658" r:id="rId20"/>
    <p:sldLayoutId id="2147483659" r:id="rId21"/>
    <p:sldLayoutId id="2147483660" r:id="rId22"/>
  </p:sldLayoutIdLst>
  <p:hf sldNum="0" hdr="0" ftr="0" dt="0"/>
  <p:txStyles>
    <p:titleStyle>
      <a:lvl1pPr algn="l" defTabSz="914400" rtl="0" eaLnBrk="1" latinLnBrk="0" hangingPunct="1">
        <a:spcBef>
          <a:spcPct val="0"/>
        </a:spcBef>
        <a:buNone/>
        <a:defRPr kumimoji="1" sz="4400" b="1" kern="1200">
          <a:solidFill>
            <a:schemeClr val="bg1">
              <a:lumMod val="50000"/>
            </a:schemeClr>
          </a:solidFill>
          <a:latin typeface="+mj-lt"/>
          <a:ea typeface="+mj-ea"/>
          <a:cs typeface="+mj-cs"/>
        </a:defRPr>
      </a:lvl1pPr>
    </p:titleStyle>
    <p:body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60000" y="936000"/>
            <a:ext cx="8424936" cy="720000"/>
          </a:xfrm>
        </p:spPr>
        <p:txBody>
          <a:bodyPr anchor="t" anchorCtr="0">
            <a:normAutofit fontScale="90000"/>
          </a:bodyPr>
          <a:lstStyle/>
          <a:p>
            <a:pPr algn="l"/>
            <a:r>
              <a:rPr lang="en-US" altLang="ja-JP" sz="5400" dirty="0"/>
              <a:t>Water Quality Management</a:t>
            </a:r>
            <a:endParaRPr kumimoji="1" lang="ja-JP" altLang="en-US" sz="4800" dirty="0"/>
          </a:p>
        </p:txBody>
      </p:sp>
      <p:sp>
        <p:nvSpPr>
          <p:cNvPr id="12" name="テキスト プレースホルダー 12"/>
          <p:cNvSpPr txBox="1"/>
          <p:nvPr/>
        </p:nvSpPr>
        <p:spPr>
          <a:xfrm>
            <a:off x="251520" y="5667244"/>
            <a:ext cx="3492000" cy="646331"/>
          </a:xfrm>
          <a:prstGeom prst="rect">
            <a:avLst/>
          </a:prstGeom>
        </p:spPr>
        <p:txBody>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Font typeface="Arial" panose="020B0604020202020204" pitchFamily="34" charset="0"/>
              <a:buNone/>
            </a:pPr>
            <a:r>
              <a:rPr lang="en-US" altLang="ja-JP" dirty="0">
                <a:solidFill>
                  <a:srgbClr val="FFFFFF">
                    <a:lumMod val="50000"/>
                  </a:srgbClr>
                </a:solidFill>
              </a:rPr>
              <a:t>No. T3 Ver. 1</a:t>
            </a:r>
            <a:endParaRPr lang="ja-JP" altLang="en-US" dirty="0">
              <a:solidFill>
                <a:srgbClr val="FFFFFF">
                  <a:lumMod val="50000"/>
                </a:srgbClr>
              </a:solidFill>
            </a:endParaRPr>
          </a:p>
        </p:txBody>
      </p:sp>
      <p:sp>
        <p:nvSpPr>
          <p:cNvPr id="5" name="テキスト ボックス 4"/>
          <p:cNvSpPr txBox="1"/>
          <p:nvPr/>
        </p:nvSpPr>
        <p:spPr>
          <a:xfrm>
            <a:off x="3499047" y="5667244"/>
            <a:ext cx="5112568" cy="646331"/>
          </a:xfrm>
          <a:prstGeom prst="rect">
            <a:avLst/>
          </a:prstGeom>
          <a:noFill/>
        </p:spPr>
        <p:txBody>
          <a:bodyPr wrap="square" rtlCol="0">
            <a:spAutoFit/>
          </a:bodyPr>
          <a:lstStyle/>
          <a:p>
            <a:r>
              <a:rPr lang="en-US" altLang="ja-JP" b="1" dirty="0"/>
              <a:t>Water quality laboratory at </a:t>
            </a:r>
            <a:r>
              <a:rPr lang="en-US" altLang="ja-JP" b="1" dirty="0" err="1"/>
              <a:t>Kitachiba</a:t>
            </a:r>
            <a:r>
              <a:rPr lang="en-US" altLang="ja-JP" b="1" dirty="0"/>
              <a:t> Water Supply Authority (September 21, 2011)</a:t>
            </a:r>
            <a:endParaRPr kumimoji="1" lang="ja-JP" altLang="en-US" b="1"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0348" y="1984770"/>
            <a:ext cx="4909965" cy="368247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60000" y="972000"/>
            <a:ext cx="8640960" cy="432000"/>
          </a:xfrm>
          <a:prstGeom prst="rect">
            <a:avLst/>
          </a:prstGeom>
          <a:noFill/>
        </p:spPr>
        <p:txBody>
          <a:bodyPr wrap="square" lIns="36000" tIns="0" rIns="0" bIns="0" rtlCol="0">
            <a:normAutofit/>
          </a:bodyPr>
          <a:lstStyle/>
          <a:p>
            <a:r>
              <a:rPr lang="en-US" altLang="ja-JP" sz="2400" b="1" dirty="0"/>
              <a:t>(4) Clear Responsibility for Water Quality Management</a:t>
            </a:r>
            <a:endParaRPr kumimoji="1" lang="ja-JP" altLang="en-US" sz="2400" b="1" dirty="0"/>
          </a:p>
        </p:txBody>
      </p:sp>
      <p:sp>
        <p:nvSpPr>
          <p:cNvPr id="6" name="角丸四角形吹き出し 5"/>
          <p:cNvSpPr/>
          <p:nvPr/>
        </p:nvSpPr>
        <p:spPr>
          <a:xfrm>
            <a:off x="251520" y="1478990"/>
            <a:ext cx="3356325" cy="1878002"/>
          </a:xfrm>
          <a:prstGeom prst="wedgeRoundRectCallout">
            <a:avLst>
              <a:gd name="adj1" fmla="val 16252"/>
              <a:gd name="adj2" fmla="val -44412"/>
              <a:gd name="adj3" fmla="val 16667"/>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normAutofit/>
          </a:bodyPr>
          <a:lstStyle/>
          <a:p>
            <a:r>
              <a:rPr lang="en-US" altLang="ja-JP" b="1" dirty="0">
                <a:solidFill>
                  <a:schemeClr val="tx1"/>
                </a:solidFill>
              </a:rPr>
              <a:t>Appoint responsible person for water quality </a:t>
            </a:r>
            <a:br>
              <a:rPr lang="en-US" altLang="ja-JP" b="1" dirty="0">
                <a:solidFill>
                  <a:schemeClr val="tx1"/>
                </a:solidFill>
              </a:rPr>
            </a:br>
            <a:r>
              <a:rPr lang="en-US" altLang="ja-JP" b="1" dirty="0">
                <a:solidFill>
                  <a:schemeClr val="tx1"/>
                </a:solidFill>
              </a:rPr>
              <a:t>management</a:t>
            </a:r>
          </a:p>
        </p:txBody>
      </p:sp>
      <p:sp>
        <p:nvSpPr>
          <p:cNvPr id="7" name="角丸四角形吹き出し 6"/>
          <p:cNvSpPr/>
          <p:nvPr/>
        </p:nvSpPr>
        <p:spPr>
          <a:xfrm>
            <a:off x="251520" y="3440776"/>
            <a:ext cx="3356325" cy="1589605"/>
          </a:xfrm>
          <a:prstGeom prst="wedgeRoundRectCallout">
            <a:avLst>
              <a:gd name="adj1" fmla="val 16252"/>
              <a:gd name="adj2" fmla="val -44412"/>
              <a:gd name="adj3" fmla="val 16667"/>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normAutofit/>
          </a:bodyPr>
          <a:lstStyle/>
          <a:p>
            <a:r>
              <a:rPr lang="en-US" altLang="ja-JP" b="1" dirty="0">
                <a:solidFill>
                  <a:schemeClr val="tx1"/>
                </a:solidFill>
              </a:rPr>
              <a:t>Establish administrative  checking system</a:t>
            </a:r>
            <a:endParaRPr lang="en-US" altLang="ja-JP" dirty="0">
              <a:solidFill>
                <a:schemeClr val="tx1"/>
              </a:solidFill>
            </a:endParaRPr>
          </a:p>
        </p:txBody>
      </p:sp>
      <p:sp>
        <p:nvSpPr>
          <p:cNvPr id="8" name="角丸四角形吹き出し 7"/>
          <p:cNvSpPr/>
          <p:nvPr/>
        </p:nvSpPr>
        <p:spPr>
          <a:xfrm>
            <a:off x="294685" y="5140715"/>
            <a:ext cx="3313160" cy="1096597"/>
          </a:xfrm>
          <a:prstGeom prst="wedgeRoundRectCallout">
            <a:avLst>
              <a:gd name="adj1" fmla="val 16252"/>
              <a:gd name="adj2" fmla="val -44412"/>
              <a:gd name="adj3" fmla="val 16667"/>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normAutofit/>
          </a:bodyPr>
          <a:lstStyle/>
          <a:p>
            <a:r>
              <a:rPr lang="en-US" altLang="ja-JP" b="1" dirty="0">
                <a:solidFill>
                  <a:schemeClr val="tx1"/>
                </a:solidFill>
              </a:rPr>
              <a:t>Assist small and medium scale water utilities whose capacity is limited</a:t>
            </a:r>
            <a:endParaRPr lang="en-US" altLang="ja-JP" dirty="0">
              <a:solidFill>
                <a:schemeClr val="tx1"/>
              </a:solidFill>
            </a:endParaRPr>
          </a:p>
        </p:txBody>
      </p:sp>
      <p:sp>
        <p:nvSpPr>
          <p:cNvPr id="9" name="角丸四角形 8"/>
          <p:cNvSpPr/>
          <p:nvPr/>
        </p:nvSpPr>
        <p:spPr>
          <a:xfrm>
            <a:off x="3679853" y="1478990"/>
            <a:ext cx="5213107" cy="1857692"/>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ja-JP" altLang="en-US" sz="1600" dirty="0">
              <a:solidFill>
                <a:schemeClr val="tx1"/>
              </a:solidFill>
            </a:endParaRPr>
          </a:p>
        </p:txBody>
      </p:sp>
      <p:sp>
        <p:nvSpPr>
          <p:cNvPr id="10" name="角丸四角形 9"/>
          <p:cNvSpPr/>
          <p:nvPr/>
        </p:nvSpPr>
        <p:spPr>
          <a:xfrm>
            <a:off x="3679853" y="3420127"/>
            <a:ext cx="5213107" cy="1610254"/>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tx1"/>
                </a:solidFill>
              </a:rPr>
              <a:t>On-site inspection, guidance and supervision </a:t>
            </a:r>
            <a:r>
              <a:rPr kumimoji="1" lang="en-US" altLang="ja-JP" sz="1600" b="1" dirty="0">
                <a:solidFill>
                  <a:schemeClr val="tx1"/>
                </a:solidFill>
              </a:rPr>
              <a:t>by a</a:t>
            </a:r>
            <a:r>
              <a:rPr kumimoji="1" lang="ja-JP" altLang="en-US" sz="1600" b="1" dirty="0">
                <a:solidFill>
                  <a:schemeClr val="tx1"/>
                </a:solidFill>
              </a:rPr>
              <a:t>　</a:t>
            </a:r>
            <a:r>
              <a:rPr lang="en-US" altLang="ja-JP" sz="1600" b="1" dirty="0">
                <a:solidFill>
                  <a:schemeClr val="tx1"/>
                </a:solidFill>
              </a:rPr>
              <a:t>supervising authority (Article 36, Article 39 of the Water S</a:t>
            </a:r>
            <a:r>
              <a:rPr kumimoji="1" lang="en-US" altLang="ja-JP" sz="1600" b="1" dirty="0">
                <a:solidFill>
                  <a:schemeClr val="tx1"/>
                </a:solidFill>
              </a:rPr>
              <a:t>upply Act)</a:t>
            </a:r>
          </a:p>
          <a:p>
            <a:r>
              <a:rPr lang="en-US" altLang="ja-JP" sz="1600" dirty="0">
                <a:solidFill>
                  <a:schemeClr val="tx1"/>
                </a:solidFill>
              </a:rPr>
              <a:t>On-site inspection, instruction for improvement and w</a:t>
            </a:r>
            <a:r>
              <a:rPr kumimoji="1" lang="en-US" altLang="ja-JP" sz="1600" dirty="0">
                <a:solidFill>
                  <a:schemeClr val="tx1"/>
                </a:solidFill>
              </a:rPr>
              <a:t>ater supply </a:t>
            </a:r>
            <a:r>
              <a:rPr lang="en-US" altLang="ja-JP" sz="1600" dirty="0">
                <a:solidFill>
                  <a:schemeClr val="tx1"/>
                </a:solidFill>
              </a:rPr>
              <a:t>s</a:t>
            </a:r>
            <a:r>
              <a:rPr kumimoji="1" lang="en-US" altLang="ja-JP" sz="1600" dirty="0">
                <a:solidFill>
                  <a:schemeClr val="tx1"/>
                </a:solidFill>
              </a:rPr>
              <a:t>uspension order</a:t>
            </a:r>
            <a:r>
              <a:rPr lang="en-US" altLang="ja-JP" sz="1600" dirty="0">
                <a:solidFill>
                  <a:schemeClr val="tx1"/>
                </a:solidFill>
              </a:rPr>
              <a:t> by the national government or prefectural government</a:t>
            </a:r>
            <a:endParaRPr kumimoji="1" lang="ja-JP" altLang="en-US" sz="1600" dirty="0">
              <a:solidFill>
                <a:schemeClr val="tx1"/>
              </a:solidFill>
            </a:endParaRPr>
          </a:p>
        </p:txBody>
      </p:sp>
      <p:sp>
        <p:nvSpPr>
          <p:cNvPr id="11" name="角丸四角形 10"/>
          <p:cNvSpPr/>
          <p:nvPr/>
        </p:nvSpPr>
        <p:spPr>
          <a:xfrm>
            <a:off x="3679853" y="5140715"/>
            <a:ext cx="5213107" cy="1096597"/>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tx1"/>
                </a:solidFill>
              </a:rPr>
              <a:t>Support by health center</a:t>
            </a:r>
            <a:endParaRPr kumimoji="1" lang="en-US" altLang="ja-JP" sz="1600" b="1" dirty="0">
              <a:solidFill>
                <a:schemeClr val="tx1"/>
              </a:solidFill>
            </a:endParaRPr>
          </a:p>
          <a:p>
            <a:pPr marL="285750" indent="-285750">
              <a:buClr>
                <a:schemeClr val="accent5">
                  <a:lumMod val="50000"/>
                </a:schemeClr>
              </a:buClr>
              <a:buSzPct val="75000"/>
              <a:buFont typeface="Wingdings" panose="05000000000000000000" pitchFamily="2" charset="2"/>
              <a:buChar char="l"/>
            </a:pPr>
            <a:r>
              <a:rPr kumimoji="1" lang="en-US" altLang="ja-JP" sz="1600" dirty="0">
                <a:solidFill>
                  <a:schemeClr val="tx1"/>
                </a:solidFill>
              </a:rPr>
              <a:t>Assessment of  result of water quality examination</a:t>
            </a:r>
            <a:endParaRPr lang="en-US" altLang="ja-JP" sz="1600" dirty="0">
              <a:solidFill>
                <a:schemeClr val="tx1"/>
              </a:solidFill>
            </a:endParaRPr>
          </a:p>
          <a:p>
            <a:pPr marL="285750" indent="-285750">
              <a:buClr>
                <a:schemeClr val="accent5">
                  <a:lumMod val="50000"/>
                </a:schemeClr>
              </a:buClr>
              <a:buSzPct val="75000"/>
              <a:buFont typeface="Wingdings" panose="05000000000000000000" pitchFamily="2" charset="2"/>
              <a:buChar char="l"/>
            </a:pPr>
            <a:r>
              <a:rPr kumimoji="1" lang="en-US" altLang="ja-JP" sz="1600" dirty="0">
                <a:solidFill>
                  <a:schemeClr val="tx1"/>
                </a:solidFill>
              </a:rPr>
              <a:t>Providing technical informatio</a:t>
            </a:r>
            <a:r>
              <a:rPr lang="en-US" altLang="ja-JP" sz="1600" dirty="0">
                <a:solidFill>
                  <a:schemeClr val="tx1"/>
                </a:solidFill>
              </a:rPr>
              <a:t>n</a:t>
            </a:r>
            <a:endParaRPr kumimoji="1" lang="ja-JP" altLang="en-US" sz="1600" dirty="0">
              <a:solidFill>
                <a:schemeClr val="tx1"/>
              </a:solidFill>
            </a:endParaRPr>
          </a:p>
        </p:txBody>
      </p:sp>
      <p:sp>
        <p:nvSpPr>
          <p:cNvPr id="2" name="テキスト ボックス 1"/>
          <p:cNvSpPr txBox="1"/>
          <p:nvPr/>
        </p:nvSpPr>
        <p:spPr>
          <a:xfrm>
            <a:off x="6114882" y="1556792"/>
            <a:ext cx="3024336" cy="1766637"/>
          </a:xfrm>
          <a:prstGeom prst="rect">
            <a:avLst/>
          </a:prstGeom>
          <a:noFill/>
        </p:spPr>
        <p:txBody>
          <a:bodyPr wrap="square" rtlCol="0">
            <a:spAutoFit/>
          </a:bodyPr>
          <a:lstStyle/>
          <a:p>
            <a:pPr>
              <a:lnSpc>
                <a:spcPct val="85000"/>
              </a:lnSpc>
              <a:buClr>
                <a:schemeClr val="accent5">
                  <a:lumMod val="50000"/>
                </a:schemeClr>
              </a:buClr>
              <a:buSzPct val="75000"/>
            </a:pPr>
            <a:r>
              <a:rPr lang="en-US" altLang="ja-JP" sz="1600" dirty="0"/>
              <a:t>Responsibilities</a:t>
            </a:r>
          </a:p>
          <a:p>
            <a:pPr marL="285750" indent="-285750">
              <a:lnSpc>
                <a:spcPct val="85000"/>
              </a:lnSpc>
              <a:buClr>
                <a:schemeClr val="accent5">
                  <a:lumMod val="50000"/>
                </a:schemeClr>
              </a:buClr>
              <a:buSzPct val="75000"/>
              <a:buFont typeface="Wingdings" panose="05000000000000000000" pitchFamily="2" charset="2"/>
              <a:buChar char="l"/>
            </a:pPr>
            <a:r>
              <a:rPr lang="en-US" altLang="ja-JP" sz="1600" dirty="0"/>
              <a:t>Inspection of water supply facilities to meet technical standards</a:t>
            </a:r>
          </a:p>
          <a:p>
            <a:pPr marL="285750" indent="-285750">
              <a:lnSpc>
                <a:spcPct val="85000"/>
              </a:lnSpc>
              <a:buClr>
                <a:schemeClr val="accent5">
                  <a:lumMod val="50000"/>
                </a:schemeClr>
              </a:buClr>
              <a:buSzPct val="75000"/>
              <a:buFont typeface="Wingdings" panose="05000000000000000000" pitchFamily="2" charset="2"/>
              <a:buChar char="l"/>
            </a:pPr>
            <a:r>
              <a:rPr lang="en-US" altLang="ja-JP" sz="1600" dirty="0"/>
              <a:t>Water quality examination</a:t>
            </a:r>
            <a:r>
              <a:rPr lang="ja-JP" altLang="en-US" sz="1600" dirty="0"/>
              <a:t>　</a:t>
            </a:r>
            <a:endParaRPr lang="en-US" altLang="ja-JP" sz="1600" dirty="0"/>
          </a:p>
          <a:p>
            <a:pPr marL="285750" indent="-285750">
              <a:lnSpc>
                <a:spcPct val="85000"/>
              </a:lnSpc>
              <a:buClr>
                <a:schemeClr val="accent5">
                  <a:lumMod val="50000"/>
                </a:schemeClr>
              </a:buClr>
              <a:buSzPct val="75000"/>
              <a:buFont typeface="Wingdings" panose="05000000000000000000" pitchFamily="2" charset="2"/>
              <a:buChar char="l"/>
            </a:pPr>
            <a:r>
              <a:rPr lang="en-US" altLang="ja-JP" sz="1600" dirty="0"/>
              <a:t>Sanitary measures such as disinfection</a:t>
            </a:r>
          </a:p>
          <a:p>
            <a:pPr marL="285750" indent="-285750">
              <a:lnSpc>
                <a:spcPct val="85000"/>
              </a:lnSpc>
              <a:buClr>
                <a:schemeClr val="accent5">
                  <a:lumMod val="50000"/>
                </a:schemeClr>
              </a:buClr>
              <a:buSzPct val="75000"/>
              <a:buFont typeface="Wingdings" panose="05000000000000000000" pitchFamily="2" charset="2"/>
              <a:buChar char="l"/>
            </a:pPr>
            <a:r>
              <a:rPr lang="en-US" altLang="ja-JP" sz="1600" dirty="0"/>
              <a:t>Water supply suspension</a:t>
            </a:r>
            <a:endParaRPr lang="ja-JP" altLang="en-US" sz="1600" dirty="0"/>
          </a:p>
        </p:txBody>
      </p:sp>
      <p:sp>
        <p:nvSpPr>
          <p:cNvPr id="13" name="角丸四角形 12"/>
          <p:cNvSpPr/>
          <p:nvPr/>
        </p:nvSpPr>
        <p:spPr>
          <a:xfrm>
            <a:off x="3563888" y="1478989"/>
            <a:ext cx="2736303" cy="1589971"/>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1600" b="1" dirty="0">
                <a:solidFill>
                  <a:schemeClr val="tx1"/>
                </a:solidFill>
              </a:rPr>
              <a:t>Water Supply Services Technical Administrator</a:t>
            </a:r>
            <a:r>
              <a:rPr lang="ja-JP" altLang="en-US" sz="1600" b="1" dirty="0">
                <a:solidFill>
                  <a:schemeClr val="tx1"/>
                </a:solidFill>
              </a:rPr>
              <a:t> </a:t>
            </a:r>
            <a:r>
              <a:rPr kumimoji="1" lang="en-US" altLang="ja-JP" sz="1600" b="1" dirty="0">
                <a:solidFill>
                  <a:schemeClr val="tx1"/>
                </a:solidFill>
              </a:rPr>
              <a:t>(</a:t>
            </a:r>
            <a:r>
              <a:rPr lang="en-US" altLang="ja-JP" sz="1600" b="1" dirty="0">
                <a:solidFill>
                  <a:schemeClr val="tx1"/>
                </a:solidFill>
              </a:rPr>
              <a:t>Article 19</a:t>
            </a:r>
            <a:r>
              <a:rPr kumimoji="1" lang="en-US" altLang="ja-JP" sz="1600" b="1" dirty="0">
                <a:solidFill>
                  <a:schemeClr val="tx1"/>
                </a:solidFill>
              </a:rPr>
              <a:t>)</a:t>
            </a:r>
          </a:p>
          <a:p>
            <a:endParaRPr kumimoji="1" lang="ja-JP" altLang="en-US" sz="1600" dirty="0">
              <a:solidFill>
                <a:schemeClr val="tx1"/>
              </a:solidFill>
            </a:endParaRPr>
          </a:p>
        </p:txBody>
      </p:sp>
      <p:sp>
        <p:nvSpPr>
          <p:cNvPr id="14" name="タイトル 1"/>
          <p:cNvSpPr>
            <a:spLocks noGrp="1"/>
          </p:cNvSpPr>
          <p:nvPr>
            <p:ph type="title"/>
          </p:nvPr>
        </p:nvSpPr>
        <p:spPr>
          <a:xfrm>
            <a:off x="360000" y="252000"/>
            <a:ext cx="8208000" cy="720000"/>
          </a:xfrm>
        </p:spPr>
        <p:txBody>
          <a:bodyPr>
            <a:normAutofit/>
          </a:bodyPr>
          <a:lstStyle/>
          <a:p>
            <a:r>
              <a:rPr kumimoji="1" lang="en-US" altLang="ja-JP" sz="2800" dirty="0"/>
              <a:t>2.</a:t>
            </a:r>
            <a:r>
              <a:rPr lang="ja-JP" altLang="en-US" sz="2800" dirty="0"/>
              <a:t> </a:t>
            </a:r>
            <a:r>
              <a:rPr kumimoji="1" lang="en-US" altLang="ja-JP" sz="2800" dirty="0"/>
              <a:t>Importance of Water Quality Management</a:t>
            </a:r>
            <a:endParaRPr kumimoji="1" lang="ja-JP" altLang="en-US"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360000" y="252000"/>
            <a:ext cx="9036536" cy="720000"/>
          </a:xfrm>
        </p:spPr>
        <p:txBody>
          <a:bodyPr>
            <a:noAutofit/>
          </a:bodyPr>
          <a:lstStyle/>
          <a:p>
            <a:r>
              <a:rPr lang="en-US" altLang="ja-JP" sz="2800" dirty="0"/>
              <a:t>3. </a:t>
            </a:r>
            <a:r>
              <a:rPr lang="en-US" altLang="ja-JP" sz="2800" kern="0" spc="-100" dirty="0"/>
              <a:t>Drinking Water Quality Standards</a:t>
            </a:r>
            <a:endParaRPr kumimoji="1" lang="ja-JP" altLang="en-US" sz="2800" dirty="0"/>
          </a:p>
        </p:txBody>
      </p:sp>
      <p:sp>
        <p:nvSpPr>
          <p:cNvPr id="5" name="テキスト ボックス 4"/>
          <p:cNvSpPr txBox="1"/>
          <p:nvPr/>
        </p:nvSpPr>
        <p:spPr>
          <a:xfrm>
            <a:off x="360000" y="972000"/>
            <a:ext cx="8640000" cy="432000"/>
          </a:xfrm>
          <a:prstGeom prst="rect">
            <a:avLst/>
          </a:prstGeom>
          <a:noFill/>
        </p:spPr>
        <p:txBody>
          <a:bodyPr wrap="square" lIns="36000" tIns="0" rIns="0" bIns="0" rtlCol="0">
            <a:normAutofit/>
          </a:bodyPr>
          <a:lstStyle/>
          <a:p>
            <a:r>
              <a:rPr kumimoji="1" lang="en-US" altLang="ja-JP" sz="2400" b="1" dirty="0"/>
              <a:t>(1)</a:t>
            </a:r>
            <a:r>
              <a:rPr lang="ja-JP" altLang="en-US" sz="2400" b="1" dirty="0"/>
              <a:t> </a:t>
            </a:r>
            <a:r>
              <a:rPr kumimoji="1" lang="en-US" altLang="ja-JP" sz="2400" b="1" dirty="0"/>
              <a:t>Formulation </a:t>
            </a:r>
            <a:r>
              <a:rPr lang="en-US" altLang="ja-JP" sz="2400" b="1" dirty="0"/>
              <a:t>of </a:t>
            </a:r>
            <a:r>
              <a:rPr kumimoji="1" lang="en-US" altLang="ja-JP" sz="2400" b="1" dirty="0"/>
              <a:t>Drinking Water Quality Standards</a:t>
            </a:r>
            <a:endParaRPr kumimoji="1" lang="ja-JP" altLang="en-US" sz="2400" b="1" dirty="0"/>
          </a:p>
        </p:txBody>
      </p:sp>
      <p:pic>
        <p:nvPicPr>
          <p:cNvPr id="3" name="図 2"/>
          <p:cNvPicPr>
            <a:picLocks noChangeAspect="1"/>
          </p:cNvPicPr>
          <p:nvPr/>
        </p:nvPicPr>
        <p:blipFill>
          <a:blip r:embed="rId3"/>
          <a:stretch>
            <a:fillRect/>
          </a:stretch>
        </p:blipFill>
        <p:spPr>
          <a:xfrm>
            <a:off x="2422758" y="1403999"/>
            <a:ext cx="6397714" cy="4643373"/>
          </a:xfrm>
          <a:prstGeom prst="rect">
            <a:avLst/>
          </a:prstGeom>
        </p:spPr>
      </p:pic>
      <p:sp>
        <p:nvSpPr>
          <p:cNvPr id="9" name="角丸四角形 8"/>
          <p:cNvSpPr/>
          <p:nvPr/>
        </p:nvSpPr>
        <p:spPr>
          <a:xfrm>
            <a:off x="146690" y="1652626"/>
            <a:ext cx="2276068" cy="4253520"/>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b="1" dirty="0">
                <a:solidFill>
                  <a:schemeClr val="tx1"/>
                </a:solidFill>
              </a:rPr>
              <a:t>Drinking Water Quality </a:t>
            </a:r>
            <a:r>
              <a:rPr lang="en-US" altLang="ja-JP" b="1" dirty="0">
                <a:solidFill>
                  <a:schemeClr val="tx1"/>
                </a:solidFill>
              </a:rPr>
              <a:t>S</a:t>
            </a:r>
            <a:r>
              <a:rPr kumimoji="1" lang="en-US" altLang="ja-JP" b="1" dirty="0">
                <a:solidFill>
                  <a:schemeClr val="tx1"/>
                </a:solidFill>
              </a:rPr>
              <a:t>tandards in Japan </a:t>
            </a:r>
            <a:r>
              <a:rPr lang="en-US" altLang="ja-JP" b="1" dirty="0">
                <a:solidFill>
                  <a:schemeClr val="tx1"/>
                </a:solidFill>
              </a:rPr>
              <a:t>have been developed and modified based on the new knowledge on toxic substances  and the technical level of water quality testing.</a:t>
            </a:r>
            <a:endParaRPr kumimoji="1" lang="ja-JP" altLang="en-US" b="1"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下矢印 3"/>
          <p:cNvSpPr/>
          <p:nvPr/>
        </p:nvSpPr>
        <p:spPr>
          <a:xfrm>
            <a:off x="2188964" y="2805557"/>
            <a:ext cx="1584176" cy="225726"/>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下矢印 6"/>
          <p:cNvSpPr/>
          <p:nvPr/>
        </p:nvSpPr>
        <p:spPr>
          <a:xfrm>
            <a:off x="5897874" y="2805557"/>
            <a:ext cx="720080" cy="1635390"/>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下矢印 11"/>
          <p:cNvSpPr/>
          <p:nvPr/>
        </p:nvSpPr>
        <p:spPr>
          <a:xfrm>
            <a:off x="698133" y="3553741"/>
            <a:ext cx="332166" cy="370692"/>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下矢印 22"/>
          <p:cNvSpPr/>
          <p:nvPr/>
        </p:nvSpPr>
        <p:spPr>
          <a:xfrm>
            <a:off x="489015" y="4417948"/>
            <a:ext cx="178034" cy="235188"/>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下矢印 41"/>
          <p:cNvSpPr/>
          <p:nvPr/>
        </p:nvSpPr>
        <p:spPr>
          <a:xfrm>
            <a:off x="7389082" y="2805557"/>
            <a:ext cx="720080" cy="1635390"/>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下矢印 57"/>
          <p:cNvSpPr/>
          <p:nvPr/>
        </p:nvSpPr>
        <p:spPr>
          <a:xfrm>
            <a:off x="1963101" y="3553741"/>
            <a:ext cx="332166" cy="360040"/>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下矢印 58"/>
          <p:cNvSpPr/>
          <p:nvPr/>
        </p:nvSpPr>
        <p:spPr>
          <a:xfrm>
            <a:off x="3192473" y="3553741"/>
            <a:ext cx="332166" cy="360040"/>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下矢印 59"/>
          <p:cNvSpPr/>
          <p:nvPr/>
        </p:nvSpPr>
        <p:spPr>
          <a:xfrm>
            <a:off x="4346754" y="3553741"/>
            <a:ext cx="332166" cy="360040"/>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下矢印 67"/>
          <p:cNvSpPr/>
          <p:nvPr/>
        </p:nvSpPr>
        <p:spPr>
          <a:xfrm>
            <a:off x="1062340" y="4421327"/>
            <a:ext cx="178034" cy="228430"/>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9" name="下矢印 68"/>
          <p:cNvSpPr/>
          <p:nvPr/>
        </p:nvSpPr>
        <p:spPr>
          <a:xfrm>
            <a:off x="1856892" y="4421327"/>
            <a:ext cx="178034" cy="228430"/>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0" name="下矢印 69"/>
          <p:cNvSpPr/>
          <p:nvPr/>
        </p:nvSpPr>
        <p:spPr>
          <a:xfrm>
            <a:off x="2317704" y="4421327"/>
            <a:ext cx="178034" cy="228430"/>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1" name="下矢印 70"/>
          <p:cNvSpPr/>
          <p:nvPr/>
        </p:nvSpPr>
        <p:spPr>
          <a:xfrm>
            <a:off x="2893020" y="4421327"/>
            <a:ext cx="178034" cy="228430"/>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2" name="下矢印 71"/>
          <p:cNvSpPr/>
          <p:nvPr/>
        </p:nvSpPr>
        <p:spPr>
          <a:xfrm>
            <a:off x="3335835" y="4421327"/>
            <a:ext cx="178034" cy="228430"/>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3" name="下矢印 72"/>
          <p:cNvSpPr/>
          <p:nvPr/>
        </p:nvSpPr>
        <p:spPr>
          <a:xfrm>
            <a:off x="3749875" y="4421327"/>
            <a:ext cx="178034" cy="228430"/>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4" name="下矢印 73"/>
          <p:cNvSpPr/>
          <p:nvPr/>
        </p:nvSpPr>
        <p:spPr>
          <a:xfrm>
            <a:off x="4433144" y="4421327"/>
            <a:ext cx="178034" cy="228430"/>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p:cNvSpPr txBox="1"/>
          <p:nvPr/>
        </p:nvSpPr>
        <p:spPr>
          <a:xfrm>
            <a:off x="360000" y="972000"/>
            <a:ext cx="8640000" cy="369332"/>
          </a:xfrm>
          <a:prstGeom prst="rect">
            <a:avLst/>
          </a:prstGeom>
          <a:noFill/>
          <a:ln>
            <a:noFill/>
          </a:ln>
        </p:spPr>
        <p:txBody>
          <a:bodyPr wrap="square" lIns="36000" tIns="0" rIns="0" bIns="0" rtlCol="0">
            <a:spAutoFit/>
          </a:bodyPr>
          <a:lstStyle/>
          <a:p>
            <a:r>
              <a:rPr lang="en-US" altLang="ja-JP" sz="2400" b="1" dirty="0"/>
              <a:t>(2) Notifications about Drinking Water Quality</a:t>
            </a:r>
            <a:endParaRPr lang="ja-JP" altLang="en-US" sz="2400" b="1" dirty="0"/>
          </a:p>
        </p:txBody>
      </p:sp>
      <p:sp>
        <p:nvSpPr>
          <p:cNvPr id="3" name="正方形/長方形 2"/>
          <p:cNvSpPr/>
          <p:nvPr/>
        </p:nvSpPr>
        <p:spPr>
          <a:xfrm>
            <a:off x="288000" y="1349956"/>
            <a:ext cx="8604000" cy="1445414"/>
          </a:xfrm>
          <a:prstGeom prst="rect">
            <a:avLst/>
          </a:prstGeom>
          <a:solidFill>
            <a:schemeClr val="accent5"/>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96000" tIns="72000" rIns="288000" bIns="72000" rtlCol="0" anchor="ctr"/>
          <a:lstStyle/>
          <a:p>
            <a:r>
              <a:rPr lang="en-US" altLang="ja-JP" b="1" dirty="0">
                <a:solidFill>
                  <a:srgbClr val="000000"/>
                </a:solidFill>
              </a:rPr>
              <a:t>National Government</a:t>
            </a:r>
          </a:p>
          <a:p>
            <a:r>
              <a:rPr lang="en-US" altLang="ja-JP" b="1" dirty="0">
                <a:solidFill>
                  <a:srgbClr val="000000"/>
                </a:solidFill>
              </a:rPr>
              <a:t>(Water Supply Division of  the Ministry of Health, </a:t>
            </a:r>
            <a:r>
              <a:rPr lang="en-US" altLang="ja-JP" b="1" dirty="0" err="1">
                <a:solidFill>
                  <a:srgbClr val="000000"/>
                </a:solidFill>
              </a:rPr>
              <a:t>Labour</a:t>
            </a:r>
            <a:r>
              <a:rPr lang="en-US" altLang="ja-JP" b="1" dirty="0">
                <a:solidFill>
                  <a:srgbClr val="000000"/>
                </a:solidFill>
              </a:rPr>
              <a:t> and Welfare)</a:t>
            </a:r>
          </a:p>
          <a:p>
            <a:r>
              <a:rPr lang="en-US" altLang="ja-JP" sz="1400" dirty="0">
                <a:solidFill>
                  <a:srgbClr val="000000"/>
                </a:solidFill>
              </a:rPr>
              <a:t>Article 39 of the Water Supply Act; Collection of reports and on-site inspection</a:t>
            </a:r>
          </a:p>
          <a:p>
            <a:r>
              <a:rPr lang="en-US" altLang="ja-JP" sz="1400" dirty="0">
                <a:solidFill>
                  <a:srgbClr val="000000"/>
                </a:solidFill>
              </a:rPr>
              <a:t>Article 36 of the Water Supply Act; Instruction for improvement, etc. </a:t>
            </a:r>
          </a:p>
          <a:p>
            <a:r>
              <a:rPr lang="en-US" altLang="ja-JP" sz="1400" dirty="0">
                <a:solidFill>
                  <a:srgbClr val="000000"/>
                </a:solidFill>
              </a:rPr>
              <a:t>Article 14 of the Order for Enforcement of Water Supply Act; Delegation of authority to the prefectural </a:t>
            </a:r>
          </a:p>
          <a:p>
            <a:r>
              <a:rPr lang="ja-JP" altLang="en-US" sz="1400" dirty="0">
                <a:solidFill>
                  <a:srgbClr val="000000"/>
                </a:solidFill>
              </a:rPr>
              <a:t>　　　　　　　　　　　　　　　　　　　　　　　　　　　　　　　　　　　　　　　</a:t>
            </a:r>
            <a:r>
              <a:rPr lang="en-US" altLang="ja-JP" sz="1400" dirty="0">
                <a:solidFill>
                  <a:srgbClr val="000000"/>
                </a:solidFill>
              </a:rPr>
              <a:t>governors                                                                                                                       </a:t>
            </a:r>
          </a:p>
        </p:txBody>
      </p:sp>
      <p:sp>
        <p:nvSpPr>
          <p:cNvPr id="9" name="1 つの角を丸めた四角形 8"/>
          <p:cNvSpPr/>
          <p:nvPr/>
        </p:nvSpPr>
        <p:spPr>
          <a:xfrm>
            <a:off x="425337" y="3063657"/>
            <a:ext cx="4575332" cy="544150"/>
          </a:xfrm>
          <a:prstGeom prst="round1Rect">
            <a:avLst>
              <a:gd name="adj" fmla="val 0"/>
            </a:avLst>
          </a:prstGeom>
          <a:solidFill>
            <a:srgbClr val="FFFFCC"/>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solidFill>
                  <a:schemeClr val="tx1"/>
                </a:solidFill>
              </a:rPr>
              <a:t>Prefectural government, </a:t>
            </a:r>
          </a:p>
          <a:p>
            <a:pPr algn="ctr"/>
            <a:r>
              <a:rPr lang="en-US" altLang="zh-TW" b="1" dirty="0">
                <a:solidFill>
                  <a:schemeClr val="tx1"/>
                </a:solidFill>
              </a:rPr>
              <a:t>City </a:t>
            </a:r>
            <a:r>
              <a:rPr lang="en-US" altLang="ja-JP" b="1" dirty="0">
                <a:solidFill>
                  <a:schemeClr val="tx1"/>
                </a:solidFill>
              </a:rPr>
              <a:t>with</a:t>
            </a:r>
            <a:r>
              <a:rPr lang="en-US" altLang="zh-TW" b="1" dirty="0">
                <a:solidFill>
                  <a:schemeClr val="tx1"/>
                </a:solidFill>
              </a:rPr>
              <a:t> health center</a:t>
            </a:r>
            <a:r>
              <a:rPr lang="en-US" altLang="ja-JP" b="1" dirty="0">
                <a:solidFill>
                  <a:schemeClr val="tx1"/>
                </a:solidFill>
              </a:rPr>
              <a:t>s</a:t>
            </a:r>
            <a:endParaRPr kumimoji="1" lang="ja-JP" altLang="en-US" b="1" dirty="0">
              <a:solidFill>
                <a:schemeClr val="tx1"/>
              </a:solidFill>
            </a:endParaRPr>
          </a:p>
        </p:txBody>
      </p:sp>
      <p:sp>
        <p:nvSpPr>
          <p:cNvPr id="14" name="正方形/長方形 13"/>
          <p:cNvSpPr/>
          <p:nvPr/>
        </p:nvSpPr>
        <p:spPr>
          <a:xfrm>
            <a:off x="425337" y="3933056"/>
            <a:ext cx="957014" cy="529762"/>
          </a:xfrm>
          <a:prstGeom prst="rect">
            <a:avLst/>
          </a:prstGeom>
          <a:solidFill>
            <a:srgbClr val="FFFFCC"/>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en-US" altLang="ja-JP" dirty="0">
                <a:solidFill>
                  <a:schemeClr val="tx1"/>
                </a:solidFill>
              </a:rPr>
              <a:t>Health center</a:t>
            </a:r>
            <a:endParaRPr kumimoji="1" lang="ja-JP" altLang="en-US" dirty="0">
              <a:solidFill>
                <a:schemeClr val="tx1"/>
              </a:solidFill>
            </a:endParaRPr>
          </a:p>
        </p:txBody>
      </p:sp>
      <p:sp>
        <p:nvSpPr>
          <p:cNvPr id="32" name="テキスト ボックス 31"/>
          <p:cNvSpPr txBox="1"/>
          <p:nvPr/>
        </p:nvSpPr>
        <p:spPr>
          <a:xfrm>
            <a:off x="644860" y="5075829"/>
            <a:ext cx="4496320" cy="502702"/>
          </a:xfrm>
          <a:prstGeom prst="rect">
            <a:avLst/>
          </a:prstGeom>
          <a:noFill/>
          <a:ln>
            <a:noFill/>
          </a:ln>
        </p:spPr>
        <p:txBody>
          <a:bodyPr wrap="square" rtlCol="0">
            <a:spAutoFit/>
          </a:bodyPr>
          <a:lstStyle/>
          <a:p>
            <a:pPr algn="ctr">
              <a:lnSpc>
                <a:spcPts val="1600"/>
              </a:lnSpc>
            </a:pPr>
            <a:r>
              <a:rPr lang="en-US" altLang="ja-JP" sz="1600" dirty="0"/>
              <a:t>Water utilities</a:t>
            </a:r>
          </a:p>
          <a:p>
            <a:pPr algn="ctr">
              <a:lnSpc>
                <a:spcPts val="1600"/>
              </a:lnSpc>
            </a:pPr>
            <a:r>
              <a:rPr lang="en-US" altLang="ja-JP" sz="1600" dirty="0"/>
              <a:t>Planned service population </a:t>
            </a:r>
            <a:r>
              <a:rPr lang="ja-JP" altLang="en-US" sz="1600" dirty="0">
                <a:solidFill>
                  <a:srgbClr val="FF0000"/>
                </a:solidFill>
              </a:rPr>
              <a:t>≦</a:t>
            </a:r>
            <a:r>
              <a:rPr lang="en-US" altLang="ja-JP" sz="1600" dirty="0"/>
              <a:t>50,000 </a:t>
            </a:r>
            <a:endParaRPr lang="ja-JP" altLang="en-US" sz="1600" dirty="0"/>
          </a:p>
        </p:txBody>
      </p:sp>
      <p:sp>
        <p:nvSpPr>
          <p:cNvPr id="40" name="円/楕円 39"/>
          <p:cNvSpPr/>
          <p:nvPr/>
        </p:nvSpPr>
        <p:spPr>
          <a:xfrm>
            <a:off x="5622246" y="4442199"/>
            <a:ext cx="1296144" cy="486179"/>
          </a:xfrm>
          <a:prstGeom prst="ellipse">
            <a:avLst/>
          </a:prstGeom>
          <a:solidFill>
            <a:srgbClr val="FFCCCC"/>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p:cNvSpPr/>
          <p:nvPr/>
        </p:nvSpPr>
        <p:spPr>
          <a:xfrm>
            <a:off x="7080741" y="4443226"/>
            <a:ext cx="1296144" cy="486179"/>
          </a:xfrm>
          <a:prstGeom prst="ellipse">
            <a:avLst/>
          </a:prstGeom>
          <a:solidFill>
            <a:srgbClr val="FFCCCC"/>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288000" y="5530259"/>
            <a:ext cx="8597373" cy="660649"/>
          </a:xfrm>
          <a:prstGeom prst="rect">
            <a:avLst/>
          </a:prstGeom>
          <a:solidFill>
            <a:srgbClr val="FFFFCC"/>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a:solidFill>
                  <a:schemeClr val="tx1"/>
                </a:solidFill>
              </a:rPr>
              <a:t>Health center; </a:t>
            </a:r>
            <a:r>
              <a:rPr lang="en-US" altLang="ja-JP" dirty="0">
                <a:solidFill>
                  <a:schemeClr val="tx1"/>
                </a:solidFill>
              </a:rPr>
              <a:t>Organization established based upon Community Health Act</a:t>
            </a:r>
          </a:p>
          <a:p>
            <a:r>
              <a:rPr lang="en-US" altLang="ja-JP" dirty="0">
                <a:solidFill>
                  <a:schemeClr val="tx1"/>
                </a:solidFill>
              </a:rPr>
              <a:t>                            Ensures comprehensive promotion of regional public health measures</a:t>
            </a:r>
            <a:endParaRPr kumimoji="1" lang="ja-JP" altLang="en-US" dirty="0">
              <a:solidFill>
                <a:schemeClr val="tx1"/>
              </a:solidFill>
            </a:endParaRPr>
          </a:p>
        </p:txBody>
      </p:sp>
      <p:sp>
        <p:nvSpPr>
          <p:cNvPr id="47" name="正方形/長方形 46"/>
          <p:cNvSpPr/>
          <p:nvPr/>
        </p:nvSpPr>
        <p:spPr>
          <a:xfrm>
            <a:off x="223501" y="929423"/>
            <a:ext cx="8795432" cy="5486235"/>
          </a:xfrm>
          <a:prstGeom prst="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p:nvSpPr>
        <p:spPr>
          <a:xfrm>
            <a:off x="398032" y="4678081"/>
            <a:ext cx="360000" cy="370692"/>
          </a:xfrm>
          <a:prstGeom prst="ellipse">
            <a:avLst/>
          </a:prstGeom>
          <a:solidFill>
            <a:srgbClr val="FFCCCC"/>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7" name="テキスト ボックス 56"/>
          <p:cNvSpPr txBox="1"/>
          <p:nvPr/>
        </p:nvSpPr>
        <p:spPr>
          <a:xfrm>
            <a:off x="5074352" y="4983215"/>
            <a:ext cx="3856767" cy="502702"/>
          </a:xfrm>
          <a:prstGeom prst="rect">
            <a:avLst/>
          </a:prstGeom>
          <a:noFill/>
          <a:ln>
            <a:noFill/>
          </a:ln>
        </p:spPr>
        <p:txBody>
          <a:bodyPr wrap="square" rtlCol="0">
            <a:spAutoFit/>
          </a:bodyPr>
          <a:lstStyle/>
          <a:p>
            <a:pPr algn="ctr">
              <a:lnSpc>
                <a:spcPts val="1600"/>
              </a:lnSpc>
            </a:pPr>
            <a:r>
              <a:rPr lang="en-US" altLang="ja-JP" sz="1600" dirty="0"/>
              <a:t>Water utilities</a:t>
            </a:r>
          </a:p>
          <a:p>
            <a:pPr algn="ctr">
              <a:lnSpc>
                <a:spcPts val="1600"/>
              </a:lnSpc>
            </a:pPr>
            <a:r>
              <a:rPr lang="en-US" altLang="ja-JP" sz="1600" dirty="0"/>
              <a:t>Planned service population  </a:t>
            </a:r>
            <a:r>
              <a:rPr lang="ja-JP" altLang="en-US" sz="1600" dirty="0">
                <a:solidFill>
                  <a:srgbClr val="FF0000"/>
                </a:solidFill>
              </a:rPr>
              <a:t>＞</a:t>
            </a:r>
            <a:r>
              <a:rPr lang="en-US" altLang="ja-JP" sz="1600" dirty="0"/>
              <a:t>50,000 </a:t>
            </a:r>
            <a:endParaRPr lang="ja-JP" altLang="en-US" sz="1600" dirty="0"/>
          </a:p>
        </p:txBody>
      </p:sp>
      <p:sp>
        <p:nvSpPr>
          <p:cNvPr id="64" name="正方形/長方形 63"/>
          <p:cNvSpPr/>
          <p:nvPr/>
        </p:nvSpPr>
        <p:spPr>
          <a:xfrm>
            <a:off x="1710457" y="3933056"/>
            <a:ext cx="957014" cy="514539"/>
          </a:xfrm>
          <a:prstGeom prst="rect">
            <a:avLst/>
          </a:prstGeom>
          <a:solidFill>
            <a:srgbClr val="FFFFCC"/>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en-US" altLang="ja-JP" dirty="0">
                <a:solidFill>
                  <a:schemeClr val="tx1"/>
                </a:solidFill>
              </a:rPr>
              <a:t>Health center</a:t>
            </a:r>
            <a:endParaRPr kumimoji="1" lang="ja-JP" altLang="en-US" dirty="0">
              <a:solidFill>
                <a:schemeClr val="tx1"/>
              </a:solidFill>
            </a:endParaRPr>
          </a:p>
        </p:txBody>
      </p:sp>
      <p:sp>
        <p:nvSpPr>
          <p:cNvPr id="65" name="正方形/長方形 64"/>
          <p:cNvSpPr/>
          <p:nvPr/>
        </p:nvSpPr>
        <p:spPr>
          <a:xfrm>
            <a:off x="2915032" y="3933056"/>
            <a:ext cx="957014" cy="514539"/>
          </a:xfrm>
          <a:prstGeom prst="rect">
            <a:avLst/>
          </a:prstGeom>
          <a:solidFill>
            <a:srgbClr val="FFFFCC"/>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en-US" altLang="ja-JP" dirty="0">
                <a:solidFill>
                  <a:schemeClr val="tx1"/>
                </a:solidFill>
              </a:rPr>
              <a:t>Health center</a:t>
            </a:r>
            <a:endParaRPr kumimoji="1" lang="ja-JP" altLang="en-US" dirty="0">
              <a:solidFill>
                <a:schemeClr val="tx1"/>
              </a:solidFill>
            </a:endParaRPr>
          </a:p>
        </p:txBody>
      </p:sp>
      <p:sp>
        <p:nvSpPr>
          <p:cNvPr id="66" name="正方形/長方形 65"/>
          <p:cNvSpPr/>
          <p:nvPr/>
        </p:nvSpPr>
        <p:spPr>
          <a:xfrm>
            <a:off x="4043654" y="3933056"/>
            <a:ext cx="957014" cy="514539"/>
          </a:xfrm>
          <a:prstGeom prst="rect">
            <a:avLst/>
          </a:prstGeom>
          <a:solidFill>
            <a:srgbClr val="FFFFCC"/>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en-US" altLang="ja-JP" dirty="0">
                <a:solidFill>
                  <a:schemeClr val="tx1"/>
                </a:solidFill>
              </a:rPr>
              <a:t>Health center</a:t>
            </a:r>
            <a:endParaRPr kumimoji="1" lang="ja-JP" altLang="en-US" dirty="0">
              <a:solidFill>
                <a:schemeClr val="tx1"/>
              </a:solidFill>
            </a:endParaRPr>
          </a:p>
        </p:txBody>
      </p:sp>
      <p:sp>
        <p:nvSpPr>
          <p:cNvPr id="76" name="円/楕円 45"/>
          <p:cNvSpPr/>
          <p:nvPr/>
        </p:nvSpPr>
        <p:spPr>
          <a:xfrm>
            <a:off x="985056" y="4683407"/>
            <a:ext cx="360000" cy="360040"/>
          </a:xfrm>
          <a:prstGeom prst="ellipse">
            <a:avLst/>
          </a:prstGeom>
          <a:solidFill>
            <a:srgbClr val="FFCCCC"/>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7" name="円/楕円 45"/>
          <p:cNvSpPr/>
          <p:nvPr/>
        </p:nvSpPr>
        <p:spPr>
          <a:xfrm>
            <a:off x="1750592" y="4683407"/>
            <a:ext cx="360000" cy="360040"/>
          </a:xfrm>
          <a:prstGeom prst="ellipse">
            <a:avLst/>
          </a:prstGeom>
          <a:solidFill>
            <a:srgbClr val="FFCCCC"/>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8" name="円/楕円 45"/>
          <p:cNvSpPr/>
          <p:nvPr/>
        </p:nvSpPr>
        <p:spPr>
          <a:xfrm>
            <a:off x="2239436" y="4683407"/>
            <a:ext cx="360000" cy="360040"/>
          </a:xfrm>
          <a:prstGeom prst="ellipse">
            <a:avLst/>
          </a:prstGeom>
          <a:solidFill>
            <a:srgbClr val="FFCCCC"/>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9" name="円/楕円 45"/>
          <p:cNvSpPr/>
          <p:nvPr/>
        </p:nvSpPr>
        <p:spPr>
          <a:xfrm>
            <a:off x="2806894" y="4683407"/>
            <a:ext cx="360000" cy="360040"/>
          </a:xfrm>
          <a:prstGeom prst="ellipse">
            <a:avLst/>
          </a:prstGeom>
          <a:solidFill>
            <a:srgbClr val="FFCCCC"/>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0" name="円/楕円 45"/>
          <p:cNvSpPr/>
          <p:nvPr/>
        </p:nvSpPr>
        <p:spPr>
          <a:xfrm>
            <a:off x="3241246" y="4683407"/>
            <a:ext cx="360000" cy="360040"/>
          </a:xfrm>
          <a:prstGeom prst="ellipse">
            <a:avLst/>
          </a:prstGeom>
          <a:solidFill>
            <a:srgbClr val="FFCCCC"/>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1" name="円/楕円 45"/>
          <p:cNvSpPr/>
          <p:nvPr/>
        </p:nvSpPr>
        <p:spPr>
          <a:xfrm>
            <a:off x="3669209" y="4683407"/>
            <a:ext cx="360000" cy="360040"/>
          </a:xfrm>
          <a:prstGeom prst="ellipse">
            <a:avLst/>
          </a:prstGeom>
          <a:solidFill>
            <a:srgbClr val="FFCCCC"/>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2" name="円/楕円 45"/>
          <p:cNvSpPr/>
          <p:nvPr/>
        </p:nvSpPr>
        <p:spPr>
          <a:xfrm>
            <a:off x="4346754" y="4683407"/>
            <a:ext cx="360000" cy="360040"/>
          </a:xfrm>
          <a:prstGeom prst="ellipse">
            <a:avLst/>
          </a:prstGeom>
          <a:solidFill>
            <a:srgbClr val="FFCCCC"/>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タイトル 1"/>
          <p:cNvSpPr>
            <a:spLocks noGrp="1"/>
          </p:cNvSpPr>
          <p:nvPr>
            <p:ph type="title"/>
          </p:nvPr>
        </p:nvSpPr>
        <p:spPr>
          <a:xfrm>
            <a:off x="360000" y="252000"/>
            <a:ext cx="9036536" cy="720000"/>
          </a:xfrm>
        </p:spPr>
        <p:txBody>
          <a:bodyPr>
            <a:noAutofit/>
          </a:bodyPr>
          <a:lstStyle/>
          <a:p>
            <a:r>
              <a:rPr kumimoji="1" lang="en-US" altLang="ja-JP" sz="2800" dirty="0"/>
              <a:t>3. </a:t>
            </a:r>
            <a:r>
              <a:rPr kumimoji="1" lang="en-US" altLang="ja-JP" sz="2800" kern="0" spc="-100" dirty="0"/>
              <a:t>Drinking Water Quality Standards</a:t>
            </a:r>
            <a:endParaRPr kumimoji="1" lang="ja-JP" altLang="en-US" sz="2800" kern="0" spc="-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763688" y="2097703"/>
            <a:ext cx="2941724" cy="792088"/>
          </a:xfrm>
          <a:prstGeom prst="roundRect">
            <a:avLst/>
          </a:prstGeom>
          <a:solidFill>
            <a:schemeClr val="accent5"/>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Control of waterborne disease</a:t>
            </a:r>
            <a:r>
              <a:rPr kumimoji="1" lang="ja-JP" altLang="en-US" dirty="0">
                <a:solidFill>
                  <a:schemeClr val="tx1"/>
                </a:solidFill>
              </a:rPr>
              <a:t> </a:t>
            </a:r>
            <a:r>
              <a:rPr kumimoji="1" lang="en-US" altLang="ja-JP" dirty="0">
                <a:solidFill>
                  <a:schemeClr val="tx1"/>
                </a:solidFill>
              </a:rPr>
              <a:t>and acute toxicity</a:t>
            </a:r>
            <a:endParaRPr kumimoji="1" lang="ja-JP" altLang="en-US" dirty="0">
              <a:solidFill>
                <a:schemeClr val="tx1"/>
              </a:solidFill>
            </a:endParaRPr>
          </a:p>
        </p:txBody>
      </p:sp>
      <p:sp>
        <p:nvSpPr>
          <p:cNvPr id="6" name="下矢印 5"/>
          <p:cNvSpPr/>
          <p:nvPr/>
        </p:nvSpPr>
        <p:spPr>
          <a:xfrm>
            <a:off x="599651" y="2019296"/>
            <a:ext cx="432048" cy="4167100"/>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031699" y="2134472"/>
            <a:ext cx="792088" cy="369332"/>
          </a:xfrm>
          <a:prstGeom prst="rect">
            <a:avLst/>
          </a:prstGeom>
          <a:noFill/>
        </p:spPr>
        <p:txBody>
          <a:bodyPr wrap="square" rtlCol="0">
            <a:spAutoFit/>
          </a:bodyPr>
          <a:lstStyle/>
          <a:p>
            <a:r>
              <a:rPr kumimoji="1" lang="en-US" altLang="ja-JP" b="1" dirty="0"/>
              <a:t>1958</a:t>
            </a:r>
            <a:endParaRPr kumimoji="1" lang="ja-JP" altLang="en-US" b="1" dirty="0"/>
          </a:p>
        </p:txBody>
      </p:sp>
      <p:sp>
        <p:nvSpPr>
          <p:cNvPr id="8" name="テキスト ボックス 7"/>
          <p:cNvSpPr txBox="1"/>
          <p:nvPr/>
        </p:nvSpPr>
        <p:spPr>
          <a:xfrm>
            <a:off x="1884020" y="1410244"/>
            <a:ext cx="2736305" cy="646331"/>
          </a:xfrm>
          <a:prstGeom prst="rect">
            <a:avLst/>
          </a:prstGeom>
          <a:noFill/>
        </p:spPr>
        <p:txBody>
          <a:bodyPr wrap="square" rtlCol="0">
            <a:spAutoFit/>
          </a:bodyPr>
          <a:lstStyle/>
          <a:p>
            <a:r>
              <a:rPr kumimoji="1" lang="en-US" altLang="ja-JP" dirty="0"/>
              <a:t>Evolution of Drinking </a:t>
            </a:r>
            <a:r>
              <a:rPr lang="en-US" altLang="ja-JP" dirty="0"/>
              <a:t>W</a:t>
            </a:r>
            <a:r>
              <a:rPr kumimoji="1" lang="en-US" altLang="ja-JP" dirty="0"/>
              <a:t>ater Quality </a:t>
            </a:r>
            <a:r>
              <a:rPr lang="en-US" altLang="ja-JP" dirty="0"/>
              <a:t>S</a:t>
            </a:r>
            <a:r>
              <a:rPr kumimoji="1" lang="en-US" altLang="ja-JP" dirty="0"/>
              <a:t>tandards</a:t>
            </a:r>
            <a:endParaRPr kumimoji="1" lang="ja-JP" altLang="en-US" dirty="0"/>
          </a:p>
        </p:txBody>
      </p:sp>
      <p:sp>
        <p:nvSpPr>
          <p:cNvPr id="9" name="テキスト ボックス 8"/>
          <p:cNvSpPr txBox="1"/>
          <p:nvPr/>
        </p:nvSpPr>
        <p:spPr>
          <a:xfrm>
            <a:off x="5303913" y="1511464"/>
            <a:ext cx="2768678" cy="369332"/>
          </a:xfrm>
          <a:prstGeom prst="rect">
            <a:avLst/>
          </a:prstGeom>
          <a:noFill/>
        </p:spPr>
        <p:txBody>
          <a:bodyPr wrap="square" rtlCol="0">
            <a:spAutoFit/>
          </a:bodyPr>
          <a:lstStyle/>
          <a:p>
            <a:r>
              <a:rPr kumimoji="1" lang="en-US" altLang="ja-JP" dirty="0"/>
              <a:t>Measurement technology</a:t>
            </a:r>
            <a:endParaRPr kumimoji="1" lang="ja-JP" altLang="en-US" dirty="0"/>
          </a:p>
        </p:txBody>
      </p:sp>
      <p:sp>
        <p:nvSpPr>
          <p:cNvPr id="10" name="角丸四角形 9"/>
          <p:cNvSpPr/>
          <p:nvPr/>
        </p:nvSpPr>
        <p:spPr>
          <a:xfrm>
            <a:off x="4879378" y="2097703"/>
            <a:ext cx="4046813" cy="638708"/>
          </a:xfrm>
          <a:prstGeom prst="roundRect">
            <a:avLst/>
          </a:prstGeom>
          <a:solidFill>
            <a:srgbClr val="FFFF99"/>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chemeClr val="tx1"/>
                </a:solidFill>
              </a:rPr>
              <a:t>B</a:t>
            </a:r>
            <a:r>
              <a:rPr kumimoji="1" lang="en-US" altLang="ja-JP" dirty="0">
                <a:solidFill>
                  <a:schemeClr val="tx1"/>
                </a:solidFill>
              </a:rPr>
              <a:t>acterial culture, gravimetric method</a:t>
            </a:r>
            <a:r>
              <a:rPr lang="en-US" altLang="ja-JP" dirty="0">
                <a:solidFill>
                  <a:schemeClr val="tx1"/>
                </a:solidFill>
              </a:rPr>
              <a:t>, </a:t>
            </a:r>
            <a:r>
              <a:rPr kumimoji="1" lang="en-US" altLang="ja-JP" dirty="0">
                <a:solidFill>
                  <a:schemeClr val="tx1"/>
                </a:solidFill>
              </a:rPr>
              <a:t>titration</a:t>
            </a:r>
            <a:r>
              <a:rPr lang="ja-JP" altLang="en-US" dirty="0">
                <a:solidFill>
                  <a:schemeClr val="tx1"/>
                </a:solidFill>
              </a:rPr>
              <a:t> </a:t>
            </a:r>
            <a:r>
              <a:rPr lang="en-US" altLang="ja-JP" dirty="0">
                <a:solidFill>
                  <a:schemeClr val="tx1"/>
                </a:solidFill>
              </a:rPr>
              <a:t>and calorimetric method</a:t>
            </a:r>
            <a:endParaRPr kumimoji="1" lang="ja-JP" altLang="en-US" dirty="0">
              <a:solidFill>
                <a:schemeClr val="tx1"/>
              </a:solidFill>
            </a:endParaRPr>
          </a:p>
        </p:txBody>
      </p:sp>
      <p:sp>
        <p:nvSpPr>
          <p:cNvPr id="11" name="角丸四角形 10"/>
          <p:cNvSpPr/>
          <p:nvPr/>
        </p:nvSpPr>
        <p:spPr>
          <a:xfrm>
            <a:off x="1763688" y="3025534"/>
            <a:ext cx="2941724" cy="792088"/>
          </a:xfrm>
          <a:prstGeom prst="roundRect">
            <a:avLst/>
          </a:prstGeom>
          <a:solidFill>
            <a:schemeClr val="accent5"/>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Control of heavy </a:t>
            </a:r>
            <a:r>
              <a:rPr kumimoji="1" lang="en-US" altLang="ja-JP" dirty="0">
                <a:solidFill>
                  <a:schemeClr val="tx1"/>
                </a:solidFill>
              </a:rPr>
              <a:t>metal</a:t>
            </a:r>
            <a:r>
              <a:rPr kumimoji="1" lang="ja-JP" altLang="en-US" dirty="0">
                <a:solidFill>
                  <a:schemeClr val="tx1"/>
                </a:solidFill>
              </a:rPr>
              <a:t> </a:t>
            </a:r>
            <a:r>
              <a:rPr kumimoji="1" lang="en-US" altLang="ja-JP" dirty="0">
                <a:solidFill>
                  <a:schemeClr val="tx1"/>
                </a:solidFill>
              </a:rPr>
              <a:t>and soil contamination</a:t>
            </a:r>
            <a:endParaRPr kumimoji="1" lang="ja-JP" altLang="en-US" dirty="0">
              <a:solidFill>
                <a:schemeClr val="tx1"/>
              </a:solidFill>
            </a:endParaRPr>
          </a:p>
        </p:txBody>
      </p:sp>
      <p:sp>
        <p:nvSpPr>
          <p:cNvPr id="12" name="テキスト ボックス 11"/>
          <p:cNvSpPr txBox="1"/>
          <p:nvPr/>
        </p:nvSpPr>
        <p:spPr>
          <a:xfrm>
            <a:off x="1031699" y="3052246"/>
            <a:ext cx="731989" cy="369332"/>
          </a:xfrm>
          <a:prstGeom prst="rect">
            <a:avLst/>
          </a:prstGeom>
          <a:noFill/>
        </p:spPr>
        <p:txBody>
          <a:bodyPr wrap="square" rtlCol="0">
            <a:spAutoFit/>
          </a:bodyPr>
          <a:lstStyle/>
          <a:p>
            <a:r>
              <a:rPr kumimoji="1" lang="en-US" altLang="ja-JP" b="1" dirty="0"/>
              <a:t>1978</a:t>
            </a:r>
            <a:endParaRPr kumimoji="1" lang="ja-JP" altLang="en-US" b="1" dirty="0"/>
          </a:p>
        </p:txBody>
      </p:sp>
      <p:sp>
        <p:nvSpPr>
          <p:cNvPr id="13" name="角丸四角形 12"/>
          <p:cNvSpPr/>
          <p:nvPr/>
        </p:nvSpPr>
        <p:spPr>
          <a:xfrm>
            <a:off x="4879378" y="3212976"/>
            <a:ext cx="4046813" cy="629580"/>
          </a:xfrm>
          <a:prstGeom prst="roundRect">
            <a:avLst/>
          </a:prstGeom>
          <a:solidFill>
            <a:srgbClr val="FFFF99"/>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chemeClr val="tx1"/>
                </a:solidFill>
              </a:rPr>
              <a:t>Absorption spectrophotometer</a:t>
            </a:r>
          </a:p>
          <a:p>
            <a:r>
              <a:rPr lang="en-US" altLang="ja-JP" dirty="0">
                <a:solidFill>
                  <a:schemeClr val="tx1"/>
                </a:solidFill>
              </a:rPr>
              <a:t>Atomic absorption spectrophotometer</a:t>
            </a:r>
            <a:endParaRPr kumimoji="1" lang="ja-JP" altLang="en-US" dirty="0">
              <a:solidFill>
                <a:schemeClr val="tx1"/>
              </a:solidFill>
            </a:endParaRPr>
          </a:p>
        </p:txBody>
      </p:sp>
      <p:sp>
        <p:nvSpPr>
          <p:cNvPr id="15" name="テキスト ボックス 14"/>
          <p:cNvSpPr txBox="1"/>
          <p:nvPr/>
        </p:nvSpPr>
        <p:spPr>
          <a:xfrm>
            <a:off x="1031699" y="4069415"/>
            <a:ext cx="927583" cy="369332"/>
          </a:xfrm>
          <a:prstGeom prst="rect">
            <a:avLst/>
          </a:prstGeom>
          <a:noFill/>
        </p:spPr>
        <p:txBody>
          <a:bodyPr wrap="square" rtlCol="0">
            <a:spAutoFit/>
          </a:bodyPr>
          <a:lstStyle/>
          <a:p>
            <a:r>
              <a:rPr kumimoji="1" lang="en-US" altLang="ja-JP" b="1" dirty="0"/>
              <a:t>1992</a:t>
            </a:r>
            <a:endParaRPr kumimoji="1" lang="ja-JP" altLang="en-US" b="1" dirty="0"/>
          </a:p>
        </p:txBody>
      </p:sp>
      <p:sp>
        <p:nvSpPr>
          <p:cNvPr id="16" name="角丸四角形 15"/>
          <p:cNvSpPr/>
          <p:nvPr/>
        </p:nvSpPr>
        <p:spPr>
          <a:xfrm>
            <a:off x="1797049" y="3993103"/>
            <a:ext cx="2964141" cy="926178"/>
          </a:xfrm>
          <a:prstGeom prst="roundRect">
            <a:avLst/>
          </a:prstGeom>
          <a:solidFill>
            <a:schemeClr val="accent5"/>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Control of health concerns related to carcinogens and disinfection </a:t>
            </a:r>
            <a:r>
              <a:rPr kumimoji="1" lang="en-US" altLang="ja-JP" dirty="0">
                <a:solidFill>
                  <a:schemeClr val="tx1"/>
                </a:solidFill>
              </a:rPr>
              <a:t>by-products</a:t>
            </a:r>
            <a:endParaRPr kumimoji="1" lang="ja-JP" altLang="en-US" dirty="0">
              <a:solidFill>
                <a:schemeClr val="tx1"/>
              </a:solidFill>
            </a:endParaRPr>
          </a:p>
        </p:txBody>
      </p:sp>
      <p:sp>
        <p:nvSpPr>
          <p:cNvPr id="17" name="角丸四角形 16"/>
          <p:cNvSpPr/>
          <p:nvPr/>
        </p:nvSpPr>
        <p:spPr>
          <a:xfrm>
            <a:off x="4879378" y="4307575"/>
            <a:ext cx="4046812" cy="1875989"/>
          </a:xfrm>
          <a:prstGeom prst="roundRect">
            <a:avLst/>
          </a:prstGeom>
          <a:solidFill>
            <a:srgbClr val="FFFF99"/>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chemeClr val="tx1"/>
                </a:solidFill>
              </a:rPr>
              <a:t>Flameless atomic absorption</a:t>
            </a:r>
          </a:p>
          <a:p>
            <a:r>
              <a:rPr lang="en-US" altLang="ja-JP" dirty="0">
                <a:solidFill>
                  <a:schemeClr val="tx1"/>
                </a:solidFill>
              </a:rPr>
              <a:t>                                   spectrophotometer</a:t>
            </a:r>
            <a:endParaRPr lang="ja-JP" altLang="en-US" dirty="0">
              <a:solidFill>
                <a:schemeClr val="tx1"/>
              </a:solidFill>
            </a:endParaRPr>
          </a:p>
          <a:p>
            <a:r>
              <a:rPr lang="en-US" altLang="ja-JP" dirty="0">
                <a:solidFill>
                  <a:schemeClr val="tx1"/>
                </a:solidFill>
              </a:rPr>
              <a:t>Ion chromatography</a:t>
            </a:r>
          </a:p>
          <a:p>
            <a:r>
              <a:rPr kumimoji="1" lang="en-US" altLang="ja-JP" dirty="0">
                <a:solidFill>
                  <a:schemeClr val="tx1"/>
                </a:solidFill>
              </a:rPr>
              <a:t>ICP/MS</a:t>
            </a:r>
          </a:p>
          <a:p>
            <a:r>
              <a:rPr kumimoji="1" lang="en-US" altLang="ja-JP" dirty="0">
                <a:solidFill>
                  <a:schemeClr val="tx1"/>
                </a:solidFill>
              </a:rPr>
              <a:t>GC/MS</a:t>
            </a:r>
          </a:p>
          <a:p>
            <a:r>
              <a:rPr kumimoji="1" lang="en-US" altLang="ja-JP" dirty="0">
                <a:solidFill>
                  <a:schemeClr val="tx1"/>
                </a:solidFill>
              </a:rPr>
              <a:t>LC/MS</a:t>
            </a:r>
            <a:endParaRPr kumimoji="1" lang="ja-JP" altLang="en-US" dirty="0">
              <a:solidFill>
                <a:schemeClr val="tx1"/>
              </a:solidFill>
            </a:endParaRPr>
          </a:p>
        </p:txBody>
      </p:sp>
      <p:sp>
        <p:nvSpPr>
          <p:cNvPr id="19" name="テキスト ボックス 18"/>
          <p:cNvSpPr txBox="1"/>
          <p:nvPr/>
        </p:nvSpPr>
        <p:spPr>
          <a:xfrm flipH="1">
            <a:off x="6665835" y="2636912"/>
            <a:ext cx="473900" cy="523220"/>
          </a:xfrm>
          <a:prstGeom prst="rect">
            <a:avLst/>
          </a:prstGeom>
          <a:noFill/>
        </p:spPr>
        <p:txBody>
          <a:bodyPr wrap="square" rtlCol="0">
            <a:spAutoFit/>
          </a:bodyPr>
          <a:lstStyle/>
          <a:p>
            <a:r>
              <a:rPr kumimoji="1" lang="ja-JP" altLang="en-US" sz="2800" dirty="0"/>
              <a:t>＋</a:t>
            </a:r>
          </a:p>
        </p:txBody>
      </p:sp>
      <p:sp>
        <p:nvSpPr>
          <p:cNvPr id="20" name="テキスト ボックス 19"/>
          <p:cNvSpPr txBox="1"/>
          <p:nvPr/>
        </p:nvSpPr>
        <p:spPr>
          <a:xfrm>
            <a:off x="6688252" y="3784355"/>
            <a:ext cx="386077" cy="523220"/>
          </a:xfrm>
          <a:prstGeom prst="rect">
            <a:avLst/>
          </a:prstGeom>
          <a:noFill/>
        </p:spPr>
        <p:txBody>
          <a:bodyPr wrap="square" rtlCol="0">
            <a:spAutoFit/>
          </a:bodyPr>
          <a:lstStyle/>
          <a:p>
            <a:r>
              <a:rPr kumimoji="1" lang="ja-JP" altLang="en-US" sz="2800" dirty="0"/>
              <a:t>＋</a:t>
            </a:r>
          </a:p>
        </p:txBody>
      </p:sp>
      <p:sp>
        <p:nvSpPr>
          <p:cNvPr id="21" name="テキスト ボックス 20"/>
          <p:cNvSpPr txBox="1"/>
          <p:nvPr/>
        </p:nvSpPr>
        <p:spPr>
          <a:xfrm>
            <a:off x="1031699" y="5257934"/>
            <a:ext cx="831579" cy="369332"/>
          </a:xfrm>
          <a:prstGeom prst="rect">
            <a:avLst/>
          </a:prstGeom>
          <a:noFill/>
        </p:spPr>
        <p:txBody>
          <a:bodyPr wrap="square" rtlCol="0">
            <a:spAutoFit/>
          </a:bodyPr>
          <a:lstStyle/>
          <a:p>
            <a:r>
              <a:rPr kumimoji="1" lang="en-US" altLang="ja-JP" b="1" dirty="0"/>
              <a:t>2015</a:t>
            </a:r>
            <a:endParaRPr kumimoji="1" lang="ja-JP" altLang="en-US" b="1" dirty="0"/>
          </a:p>
        </p:txBody>
      </p:sp>
      <p:sp>
        <p:nvSpPr>
          <p:cNvPr id="22" name="角丸四角形 21"/>
          <p:cNvSpPr/>
          <p:nvPr/>
        </p:nvSpPr>
        <p:spPr>
          <a:xfrm>
            <a:off x="1763688" y="5027729"/>
            <a:ext cx="2941724" cy="1078777"/>
          </a:xfrm>
          <a:prstGeom prst="roundRect">
            <a:avLst/>
          </a:prstGeom>
          <a:solidFill>
            <a:schemeClr val="accent5"/>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Revision of threshold value based on improved measurement technology</a:t>
            </a:r>
            <a:endParaRPr kumimoji="1" lang="en-US" altLang="ja-JP" dirty="0">
              <a:solidFill>
                <a:schemeClr val="tx1"/>
              </a:solidFill>
            </a:endParaRPr>
          </a:p>
        </p:txBody>
      </p:sp>
      <p:sp>
        <p:nvSpPr>
          <p:cNvPr id="24" name="タイトル 1"/>
          <p:cNvSpPr>
            <a:spLocks noGrp="1"/>
          </p:cNvSpPr>
          <p:nvPr>
            <p:ph type="title"/>
          </p:nvPr>
        </p:nvSpPr>
        <p:spPr>
          <a:xfrm>
            <a:off x="360000" y="252000"/>
            <a:ext cx="8208000" cy="711176"/>
          </a:xfrm>
        </p:spPr>
        <p:txBody>
          <a:bodyPr>
            <a:normAutofit/>
          </a:bodyPr>
          <a:lstStyle/>
          <a:p>
            <a:r>
              <a:rPr kumimoji="1" lang="en-US" altLang="ja-JP" sz="2800" dirty="0"/>
              <a:t>4. Drinking Water Quality Testing</a:t>
            </a:r>
            <a:endParaRPr kumimoji="1" lang="ja-JP" altLang="en-US" sz="2800" dirty="0"/>
          </a:p>
        </p:txBody>
      </p:sp>
      <p:sp>
        <p:nvSpPr>
          <p:cNvPr id="25" name="テキスト ボックス 24"/>
          <p:cNvSpPr txBox="1"/>
          <p:nvPr/>
        </p:nvSpPr>
        <p:spPr>
          <a:xfrm>
            <a:off x="360000" y="972000"/>
            <a:ext cx="8640000" cy="525566"/>
          </a:xfrm>
          <a:prstGeom prst="rect">
            <a:avLst/>
          </a:prstGeom>
          <a:noFill/>
        </p:spPr>
        <p:txBody>
          <a:bodyPr wrap="square" lIns="36000" tIns="0" rIns="0" bIns="0" rtlCol="0">
            <a:normAutofit/>
          </a:bodyPr>
          <a:lstStyle/>
          <a:p>
            <a:r>
              <a:rPr lang="en-US" altLang="ja-JP" sz="2400" b="1" dirty="0"/>
              <a:t>(1)</a:t>
            </a:r>
            <a:r>
              <a:rPr lang="ja-JP" altLang="en-US" sz="2400" b="1" dirty="0"/>
              <a:t> </a:t>
            </a:r>
            <a:r>
              <a:rPr lang="en-US" altLang="ja-JP" sz="2400" b="1" dirty="0"/>
              <a:t>Water Quality Parameters and Testing Methods</a:t>
            </a:r>
            <a:endParaRPr kumimoji="1" lang="ja-JP" altLang="en-US" sz="24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60000" y="972000"/>
            <a:ext cx="8640000" cy="864000"/>
          </a:xfrm>
          <a:prstGeom prst="rect">
            <a:avLst/>
          </a:prstGeom>
          <a:noFill/>
        </p:spPr>
        <p:txBody>
          <a:bodyPr wrap="square" lIns="36000" tIns="0" rIns="0" bIns="0" rtlCol="0">
            <a:normAutofit/>
          </a:bodyPr>
          <a:lstStyle/>
          <a:p>
            <a:r>
              <a:rPr lang="en-US" altLang="ja-JP" sz="2400" b="1" dirty="0"/>
              <a:t>(2) Responsibility for Water Quality Testing</a:t>
            </a:r>
          </a:p>
          <a:p>
            <a:endParaRPr kumimoji="1" lang="ja-JP" altLang="en-US" sz="2400" b="1" dirty="0"/>
          </a:p>
        </p:txBody>
      </p:sp>
      <p:sp>
        <p:nvSpPr>
          <p:cNvPr id="7" name="角丸四角形 6"/>
          <p:cNvSpPr/>
          <p:nvPr/>
        </p:nvSpPr>
        <p:spPr>
          <a:xfrm>
            <a:off x="2412000" y="1560886"/>
            <a:ext cx="6264697" cy="758769"/>
          </a:xfrm>
          <a:prstGeom prst="roundRect">
            <a:avLst/>
          </a:prstGeom>
          <a:solidFill>
            <a:srgbClr val="FFCCCC"/>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chemeClr val="tx1"/>
                </a:solidFill>
              </a:rPr>
              <a:t>Water utilities </a:t>
            </a:r>
            <a:r>
              <a:rPr lang="en-CA" altLang="ja-JP" dirty="0">
                <a:solidFill>
                  <a:schemeClr val="tx1"/>
                </a:solidFill>
              </a:rPr>
              <a:t>must make their own arrangements for </a:t>
            </a:r>
            <a:r>
              <a:rPr kumimoji="1" lang="en-US" altLang="ja-JP" dirty="0">
                <a:solidFill>
                  <a:schemeClr val="tx1"/>
                </a:solidFill>
              </a:rPr>
              <a:t>water quality </a:t>
            </a:r>
            <a:r>
              <a:rPr lang="en-US" altLang="ja-JP" dirty="0">
                <a:solidFill>
                  <a:schemeClr val="tx1"/>
                </a:solidFill>
              </a:rPr>
              <a:t>testing</a:t>
            </a:r>
            <a:endParaRPr kumimoji="1" lang="ja-JP" altLang="en-US" dirty="0">
              <a:solidFill>
                <a:schemeClr val="tx1"/>
              </a:solidFill>
            </a:endParaRPr>
          </a:p>
        </p:txBody>
      </p:sp>
      <p:sp>
        <p:nvSpPr>
          <p:cNvPr id="9" name="角丸四角形吹き出し 8"/>
          <p:cNvSpPr/>
          <p:nvPr/>
        </p:nvSpPr>
        <p:spPr>
          <a:xfrm>
            <a:off x="2411762" y="2417184"/>
            <a:ext cx="6264695" cy="693371"/>
          </a:xfrm>
          <a:prstGeom prst="wedgeRoundRectCallout">
            <a:avLst>
              <a:gd name="adj1" fmla="val -28627"/>
              <a:gd name="adj2" fmla="val -50318"/>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dirty="0">
                <a:solidFill>
                  <a:schemeClr val="tx1"/>
                </a:solidFill>
              </a:rPr>
              <a:t>1. Establish </a:t>
            </a:r>
            <a:r>
              <a:rPr lang="en-CA" altLang="ja-JP" dirty="0">
                <a:solidFill>
                  <a:schemeClr val="tx1"/>
                </a:solidFill>
              </a:rPr>
              <a:t>a shared testing facility</a:t>
            </a:r>
            <a:endParaRPr lang="en-US" altLang="ja-JP" dirty="0">
              <a:solidFill>
                <a:schemeClr val="tx1"/>
              </a:solidFill>
            </a:endParaRPr>
          </a:p>
          <a:p>
            <a:r>
              <a:rPr lang="en-US" altLang="ja-JP" dirty="0">
                <a:solidFill>
                  <a:schemeClr val="tx1"/>
                </a:solidFill>
              </a:rPr>
              <a:t>2. Utilize external service  such as health centers, etc.</a:t>
            </a:r>
          </a:p>
        </p:txBody>
      </p:sp>
      <p:sp>
        <p:nvSpPr>
          <p:cNvPr id="10" name="角丸四角形吹き出し 9"/>
          <p:cNvSpPr/>
          <p:nvPr/>
        </p:nvSpPr>
        <p:spPr>
          <a:xfrm>
            <a:off x="2411761" y="3200591"/>
            <a:ext cx="6249525" cy="999838"/>
          </a:xfrm>
          <a:prstGeom prst="wedgeRoundRectCallout">
            <a:avLst>
              <a:gd name="adj1" fmla="val -28627"/>
              <a:gd name="adj2" fmla="val -50318"/>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dirty="0">
                <a:solidFill>
                  <a:schemeClr val="tx1"/>
                </a:solidFill>
              </a:rPr>
              <a:t>Water quality testing by health centers became difficult as  parameters stipulated in Drinking Water Quality Standards increased.</a:t>
            </a:r>
          </a:p>
        </p:txBody>
      </p:sp>
      <p:sp>
        <p:nvSpPr>
          <p:cNvPr id="11" name="角丸四角形吹き出し 10"/>
          <p:cNvSpPr/>
          <p:nvPr/>
        </p:nvSpPr>
        <p:spPr>
          <a:xfrm>
            <a:off x="2411761" y="4319805"/>
            <a:ext cx="6264696" cy="693371"/>
          </a:xfrm>
          <a:prstGeom prst="wedgeRoundRectCallout">
            <a:avLst>
              <a:gd name="adj1" fmla="val -28627"/>
              <a:gd name="adj2" fmla="val -50318"/>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dirty="0">
                <a:solidFill>
                  <a:schemeClr val="tx1"/>
                </a:solidFill>
              </a:rPr>
              <a:t>Increasing outsourcing to private testing facility registered by the Minister of Health, </a:t>
            </a:r>
            <a:r>
              <a:rPr lang="en-US" altLang="ja-JP" dirty="0" err="1">
                <a:solidFill>
                  <a:schemeClr val="tx1"/>
                </a:solidFill>
              </a:rPr>
              <a:t>Labour</a:t>
            </a:r>
            <a:r>
              <a:rPr lang="en-US" altLang="ja-JP" dirty="0">
                <a:solidFill>
                  <a:schemeClr val="tx1"/>
                </a:solidFill>
              </a:rPr>
              <a:t> and Welfare</a:t>
            </a:r>
          </a:p>
        </p:txBody>
      </p:sp>
      <p:sp>
        <p:nvSpPr>
          <p:cNvPr id="12" name="角丸四角形 11"/>
          <p:cNvSpPr/>
          <p:nvPr/>
        </p:nvSpPr>
        <p:spPr>
          <a:xfrm>
            <a:off x="360000" y="5108173"/>
            <a:ext cx="8316457" cy="913115"/>
          </a:xfrm>
          <a:prstGeom prst="roundRect">
            <a:avLst/>
          </a:prstGeom>
          <a:solidFill>
            <a:srgbClr val="FFCCCC"/>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a:solidFill>
                  <a:schemeClr val="tx1"/>
                </a:solidFill>
              </a:rPr>
              <a:t>Water utilities </a:t>
            </a:r>
            <a:r>
              <a:rPr lang="en-US" altLang="ja-JP" dirty="0">
                <a:solidFill>
                  <a:schemeClr val="tx1"/>
                </a:solidFill>
              </a:rPr>
              <a:t>prepare a water quality monitoring plan, conduct </a:t>
            </a:r>
            <a:r>
              <a:rPr kumimoji="1" lang="en-US" altLang="ja-JP" dirty="0">
                <a:solidFill>
                  <a:schemeClr val="tx1"/>
                </a:solidFill>
              </a:rPr>
              <a:t>daily tests (residual chlorine, color</a:t>
            </a:r>
            <a:r>
              <a:rPr lang="en-US" altLang="ja-JP" dirty="0">
                <a:solidFill>
                  <a:schemeClr val="tx1"/>
                </a:solidFill>
              </a:rPr>
              <a:t> and</a:t>
            </a:r>
            <a:r>
              <a:rPr kumimoji="1" lang="en-US" altLang="ja-JP" dirty="0">
                <a:solidFill>
                  <a:schemeClr val="tx1"/>
                </a:solidFill>
              </a:rPr>
              <a:t> turbidity) by themselves, judge the safety of water and guarantee </a:t>
            </a:r>
            <a:r>
              <a:rPr lang="en-US" altLang="ja-JP" dirty="0">
                <a:solidFill>
                  <a:schemeClr val="tx1"/>
                </a:solidFill>
              </a:rPr>
              <a:t>water quality.</a:t>
            </a:r>
            <a:endParaRPr kumimoji="1" lang="ja-JP" altLang="en-US" dirty="0">
              <a:solidFill>
                <a:schemeClr val="tx1"/>
              </a:solidFill>
            </a:endParaRPr>
          </a:p>
        </p:txBody>
      </p:sp>
      <p:sp>
        <p:nvSpPr>
          <p:cNvPr id="13" name="左カーブ矢印 12"/>
          <p:cNvSpPr/>
          <p:nvPr/>
        </p:nvSpPr>
        <p:spPr>
          <a:xfrm>
            <a:off x="8373254" y="3045433"/>
            <a:ext cx="432048" cy="648072"/>
          </a:xfrm>
          <a:prstGeom prst="curvedLef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左カーブ矢印 13"/>
          <p:cNvSpPr/>
          <p:nvPr/>
        </p:nvSpPr>
        <p:spPr>
          <a:xfrm>
            <a:off x="8388425" y="4005064"/>
            <a:ext cx="432048" cy="648072"/>
          </a:xfrm>
          <a:prstGeom prst="curvedLef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タイトル 1"/>
          <p:cNvSpPr>
            <a:spLocks noGrp="1"/>
          </p:cNvSpPr>
          <p:nvPr>
            <p:ph type="title"/>
          </p:nvPr>
        </p:nvSpPr>
        <p:spPr>
          <a:xfrm>
            <a:off x="360000" y="252000"/>
            <a:ext cx="8208000" cy="711176"/>
          </a:xfrm>
        </p:spPr>
        <p:txBody>
          <a:bodyPr>
            <a:normAutofit/>
          </a:bodyPr>
          <a:lstStyle/>
          <a:p>
            <a:r>
              <a:rPr kumimoji="1" lang="en-US" altLang="ja-JP" sz="2800" dirty="0"/>
              <a:t>4. Drinking Water Quality Testing</a:t>
            </a:r>
            <a:endParaRPr kumimoji="1" lang="ja-JP" altLang="en-US" sz="2800" dirty="0"/>
          </a:p>
        </p:txBody>
      </p:sp>
      <p:sp>
        <p:nvSpPr>
          <p:cNvPr id="2" name="右矢印吹き出し 1"/>
          <p:cNvSpPr/>
          <p:nvPr/>
        </p:nvSpPr>
        <p:spPr>
          <a:xfrm>
            <a:off x="368056" y="1567292"/>
            <a:ext cx="2088458" cy="2448000"/>
          </a:xfrm>
          <a:prstGeom prst="rightArrowCallout">
            <a:avLst>
              <a:gd name="adj1" fmla="val 11217"/>
              <a:gd name="adj2" fmla="val 13042"/>
              <a:gd name="adj3" fmla="val 14460"/>
              <a:gd name="adj4" fmla="val 80658"/>
            </a:avLst>
          </a:prstGeom>
          <a:solidFill>
            <a:srgbClr val="FFFF99"/>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rPr>
              <a:t>How can</a:t>
            </a:r>
          </a:p>
          <a:p>
            <a:pPr algn="ctr"/>
            <a:r>
              <a:rPr lang="en-US" altLang="ja-JP" sz="2000" dirty="0">
                <a:solidFill>
                  <a:srgbClr val="FF0000"/>
                </a:solidFill>
              </a:rPr>
              <a:t>Small-Scale Utilities</a:t>
            </a:r>
          </a:p>
          <a:p>
            <a:pPr algn="ctr"/>
            <a:r>
              <a:rPr lang="en-US" altLang="ja-JP" sz="2000" dirty="0">
                <a:solidFill>
                  <a:schemeClr val="tx1"/>
                </a:solidFill>
              </a:rPr>
              <a:t>manage</a:t>
            </a:r>
          </a:p>
          <a:p>
            <a:pPr algn="ctr"/>
            <a:r>
              <a:rPr lang="en-US" altLang="ja-JP" sz="2000" dirty="0">
                <a:solidFill>
                  <a:schemeClr val="tx1"/>
                </a:solidFill>
              </a:rPr>
              <a:t>water quality testing?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60000" y="972001"/>
            <a:ext cx="8640000" cy="555890"/>
          </a:xfrm>
          <a:prstGeom prst="rect">
            <a:avLst/>
          </a:prstGeom>
          <a:noFill/>
        </p:spPr>
        <p:txBody>
          <a:bodyPr wrap="square" lIns="36000" tIns="0" rIns="0" bIns="0" rtlCol="0">
            <a:normAutofit/>
          </a:bodyPr>
          <a:lstStyle/>
          <a:p>
            <a:r>
              <a:rPr kumimoji="1" lang="en-US" altLang="ja-JP" sz="2400" b="1" dirty="0"/>
              <a:t>(3) </a:t>
            </a:r>
            <a:r>
              <a:rPr lang="en-US" altLang="ja-JP" sz="2400" b="1" dirty="0"/>
              <a:t>Administrative Framework for Water Quality Testing</a:t>
            </a:r>
            <a:endParaRPr kumimoji="1" lang="ja-JP" altLang="en-US" sz="2400" b="1" dirty="0"/>
          </a:p>
        </p:txBody>
      </p:sp>
      <p:sp>
        <p:nvSpPr>
          <p:cNvPr id="6" name="角丸四角形 5"/>
          <p:cNvSpPr/>
          <p:nvPr/>
        </p:nvSpPr>
        <p:spPr>
          <a:xfrm>
            <a:off x="251520" y="1527890"/>
            <a:ext cx="6768752" cy="4493398"/>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400" b="1" dirty="0">
                <a:solidFill>
                  <a:schemeClr val="tx1"/>
                </a:solidFill>
              </a:rPr>
              <a:t>Contents of water quality </a:t>
            </a:r>
            <a:r>
              <a:rPr lang="en-US" altLang="ja-JP" sz="2400" b="1" dirty="0">
                <a:solidFill>
                  <a:schemeClr val="tx1"/>
                </a:solidFill>
              </a:rPr>
              <a:t>monitor</a:t>
            </a:r>
            <a:r>
              <a:rPr kumimoji="1" lang="en-US" altLang="ja-JP" sz="2400" b="1" dirty="0">
                <a:solidFill>
                  <a:schemeClr val="tx1"/>
                </a:solidFill>
              </a:rPr>
              <a:t>ing</a:t>
            </a:r>
            <a:r>
              <a:rPr lang="ja-JP" altLang="en-US" sz="2400" b="1" dirty="0">
                <a:solidFill>
                  <a:schemeClr val="tx1"/>
                </a:solidFill>
              </a:rPr>
              <a:t> </a:t>
            </a:r>
            <a:r>
              <a:rPr lang="en-US" altLang="ja-JP" sz="2400" b="1" dirty="0">
                <a:solidFill>
                  <a:schemeClr val="tx1"/>
                </a:solidFill>
              </a:rPr>
              <a:t>plan</a:t>
            </a:r>
            <a:endParaRPr kumimoji="1" lang="en-US" altLang="ja-JP" sz="2400" b="1" dirty="0">
              <a:solidFill>
                <a:schemeClr val="tx1"/>
              </a:solidFill>
            </a:endParaRPr>
          </a:p>
          <a:p>
            <a:pPr marL="342900" indent="-342900">
              <a:buAutoNum type="arabicPeriod"/>
            </a:pPr>
            <a:r>
              <a:rPr lang="en-US" altLang="ja-JP" dirty="0">
                <a:solidFill>
                  <a:schemeClr val="tx1"/>
                </a:solidFill>
              </a:rPr>
              <a:t>Specific water quality i</a:t>
            </a:r>
            <a:r>
              <a:rPr kumimoji="1" lang="en-US" altLang="ja-JP" dirty="0">
                <a:solidFill>
                  <a:schemeClr val="tx1"/>
                </a:solidFill>
              </a:rPr>
              <a:t>ssues that require attention</a:t>
            </a:r>
            <a:r>
              <a:rPr lang="ja-JP" altLang="en-US" dirty="0">
                <a:solidFill>
                  <a:schemeClr val="tx1"/>
                </a:solidFill>
              </a:rPr>
              <a:t> </a:t>
            </a:r>
            <a:r>
              <a:rPr lang="en-US" altLang="ja-JP" dirty="0">
                <a:solidFill>
                  <a:schemeClr val="tx1"/>
                </a:solidFill>
              </a:rPr>
              <a:t>in the water quality monitoring plan</a:t>
            </a:r>
          </a:p>
          <a:p>
            <a:pPr marL="342900" indent="-342900">
              <a:buAutoNum type="arabicPeriod"/>
            </a:pPr>
            <a:r>
              <a:rPr lang="en-US" altLang="ja-JP" dirty="0">
                <a:solidFill>
                  <a:schemeClr val="tx1"/>
                </a:solidFill>
              </a:rPr>
              <a:t>Items, sampling points and frequency for regular water quality testing</a:t>
            </a:r>
          </a:p>
          <a:p>
            <a:pPr marL="342900" indent="-342900">
              <a:buAutoNum type="arabicPeriod"/>
            </a:pPr>
            <a:r>
              <a:rPr lang="en-US" altLang="ja-JP" dirty="0">
                <a:solidFill>
                  <a:schemeClr val="tx1"/>
                </a:solidFill>
              </a:rPr>
              <a:t>Items omitted from regular testing and the reasons</a:t>
            </a:r>
          </a:p>
          <a:p>
            <a:pPr marL="342900" indent="-342900">
              <a:buAutoNum type="arabicPeriod"/>
            </a:pPr>
            <a:r>
              <a:rPr lang="en-US" altLang="ja-JP" dirty="0">
                <a:solidFill>
                  <a:schemeClr val="tx1"/>
                </a:solidFill>
              </a:rPr>
              <a:t>Items for extraordinary water quality testing and the reasons</a:t>
            </a:r>
          </a:p>
          <a:p>
            <a:pPr marL="342900" indent="-342900">
              <a:buAutoNum type="arabicPeriod"/>
            </a:pPr>
            <a:r>
              <a:rPr lang="en-US" altLang="ja-JP" dirty="0">
                <a:solidFill>
                  <a:schemeClr val="tx1"/>
                </a:solidFill>
              </a:rPr>
              <a:t>Tests that will be outsourced, when water utilities send samples to health centers or private laboratories</a:t>
            </a:r>
          </a:p>
          <a:p>
            <a:pPr marL="342900" indent="-342900">
              <a:buFontTx/>
              <a:buAutoNum type="arabicPeriod"/>
            </a:pPr>
            <a:r>
              <a:rPr lang="en-US" altLang="ja-JP" dirty="0">
                <a:solidFill>
                  <a:schemeClr val="tx1"/>
                </a:solidFill>
              </a:rPr>
              <a:t>Other issues to be considered, such as evaluation of the results, revision of the water quality monitoring plan, quality control, and reliability assessment</a:t>
            </a:r>
          </a:p>
        </p:txBody>
      </p:sp>
      <p:sp>
        <p:nvSpPr>
          <p:cNvPr id="7" name="左矢印吹き出し 6"/>
          <p:cNvSpPr/>
          <p:nvPr/>
        </p:nvSpPr>
        <p:spPr>
          <a:xfrm>
            <a:off x="6372200" y="1988840"/>
            <a:ext cx="2627785" cy="2736304"/>
          </a:xfrm>
          <a:prstGeom prst="leftArrowCallout">
            <a:avLst>
              <a:gd name="adj1" fmla="val 12392"/>
              <a:gd name="adj2" fmla="val 16107"/>
              <a:gd name="adj3" fmla="val 14088"/>
              <a:gd name="adj4" fmla="val 81423"/>
            </a:avLst>
          </a:prstGeom>
          <a:solidFill>
            <a:srgbClr val="FFFF99"/>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The national government or    the prefectural government checks the water quality monitoring plan and recommends improvements where necessary.</a:t>
            </a:r>
          </a:p>
        </p:txBody>
      </p:sp>
      <p:sp>
        <p:nvSpPr>
          <p:cNvPr id="9" name="タイトル 1"/>
          <p:cNvSpPr>
            <a:spLocks noGrp="1"/>
          </p:cNvSpPr>
          <p:nvPr>
            <p:ph type="title"/>
          </p:nvPr>
        </p:nvSpPr>
        <p:spPr>
          <a:xfrm>
            <a:off x="360000" y="252000"/>
            <a:ext cx="8208000" cy="720000"/>
          </a:xfrm>
        </p:spPr>
        <p:txBody>
          <a:bodyPr>
            <a:normAutofit/>
          </a:bodyPr>
          <a:lstStyle/>
          <a:p>
            <a:r>
              <a:rPr kumimoji="1" lang="en-US" altLang="ja-JP" sz="2800" dirty="0"/>
              <a:t>4. Drinking Water Quality Testing</a:t>
            </a:r>
            <a:endParaRPr kumimoji="1" lang="ja-JP" alt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302551" y="2341173"/>
            <a:ext cx="2275565" cy="2984254"/>
          </a:xfrm>
          <a:prstGeom prst="roundRect">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b="1" dirty="0">
                <a:solidFill>
                  <a:schemeClr val="tx1"/>
                </a:solidFill>
              </a:rPr>
              <a:t>Manufacturers</a:t>
            </a:r>
            <a:endParaRPr lang="ja-JP" altLang="en-US" b="1" dirty="0">
              <a:solidFill>
                <a:schemeClr val="tx1"/>
              </a:solidFill>
            </a:endParaRPr>
          </a:p>
          <a:p>
            <a:r>
              <a:rPr kumimoji="1" lang="ja-JP" altLang="en-US" b="1" dirty="0">
                <a:solidFill>
                  <a:schemeClr val="tx1"/>
                </a:solidFill>
              </a:rPr>
              <a:t> </a:t>
            </a:r>
            <a:r>
              <a:rPr lang="en-US" altLang="ja-JP" b="1" dirty="0">
                <a:solidFill>
                  <a:schemeClr val="tx1"/>
                </a:solidFill>
              </a:rPr>
              <a:t>of material and equipment</a:t>
            </a:r>
            <a:r>
              <a:rPr lang="ja-JP" altLang="en-US" b="1" dirty="0">
                <a:solidFill>
                  <a:schemeClr val="tx1"/>
                </a:solidFill>
              </a:rPr>
              <a:t> </a:t>
            </a:r>
            <a:r>
              <a:rPr lang="en-US" altLang="ja-JP" b="1" dirty="0">
                <a:solidFill>
                  <a:schemeClr val="tx1"/>
                </a:solidFill>
              </a:rPr>
              <a:t>for water supply</a:t>
            </a:r>
          </a:p>
          <a:p>
            <a:endParaRPr lang="en-US" altLang="ja-JP" sz="1600" dirty="0">
              <a:solidFill>
                <a:schemeClr val="tx1"/>
              </a:solidFill>
            </a:endParaRPr>
          </a:p>
          <a:p>
            <a:pPr marL="285750" indent="-285750">
              <a:buClr>
                <a:schemeClr val="accent5">
                  <a:lumMod val="50000"/>
                </a:schemeClr>
              </a:buClr>
              <a:buSzPct val="75000"/>
              <a:buFont typeface="Wingdings" panose="05000000000000000000" pitchFamily="2" charset="2"/>
              <a:buChar char="l"/>
            </a:pPr>
            <a:r>
              <a:rPr lang="en-US" altLang="ja-JP" sz="1600" dirty="0">
                <a:solidFill>
                  <a:schemeClr val="tx1"/>
                </a:solidFill>
              </a:rPr>
              <a:t>M</a:t>
            </a:r>
            <a:r>
              <a:rPr kumimoji="1" lang="en-US" altLang="ja-JP" sz="1600" dirty="0">
                <a:solidFill>
                  <a:schemeClr val="tx1"/>
                </a:solidFill>
              </a:rPr>
              <a:t>aintenance in </a:t>
            </a:r>
            <a:r>
              <a:rPr lang="en-US" altLang="ja-JP" sz="1600" dirty="0">
                <a:solidFill>
                  <a:schemeClr val="tx1"/>
                </a:solidFill>
              </a:rPr>
              <a:t>usual operations</a:t>
            </a:r>
            <a:endParaRPr kumimoji="1" lang="en-US" altLang="ja-JP" sz="1600" dirty="0">
              <a:solidFill>
                <a:schemeClr val="tx1"/>
              </a:solidFill>
            </a:endParaRPr>
          </a:p>
          <a:p>
            <a:pPr marL="285750" indent="-285750">
              <a:buClr>
                <a:schemeClr val="accent5">
                  <a:lumMod val="50000"/>
                </a:schemeClr>
              </a:buClr>
              <a:buSzPct val="75000"/>
              <a:buFont typeface="Wingdings" panose="05000000000000000000" pitchFamily="2" charset="2"/>
              <a:buChar char="l"/>
            </a:pPr>
            <a:r>
              <a:rPr lang="en-US" altLang="ja-JP" sz="1600" dirty="0">
                <a:solidFill>
                  <a:schemeClr val="tx1"/>
                </a:solidFill>
              </a:rPr>
              <a:t>Measures in an emergency</a:t>
            </a:r>
            <a:endParaRPr kumimoji="1" lang="ja-JP" altLang="en-US" sz="1600" dirty="0">
              <a:solidFill>
                <a:schemeClr val="tx1"/>
              </a:solidFill>
            </a:endParaRPr>
          </a:p>
        </p:txBody>
      </p:sp>
      <p:sp>
        <p:nvSpPr>
          <p:cNvPr id="3" name="テキスト ボックス 2"/>
          <p:cNvSpPr txBox="1"/>
          <p:nvPr/>
        </p:nvSpPr>
        <p:spPr>
          <a:xfrm>
            <a:off x="360000" y="972000"/>
            <a:ext cx="8640000" cy="864000"/>
          </a:xfrm>
          <a:prstGeom prst="rect">
            <a:avLst/>
          </a:prstGeom>
          <a:noFill/>
        </p:spPr>
        <p:txBody>
          <a:bodyPr wrap="square" lIns="36000" tIns="0" rIns="0" bIns="0" rtlCol="0">
            <a:normAutofit/>
          </a:bodyPr>
          <a:lstStyle/>
          <a:p>
            <a:pPr algn="ctr"/>
            <a:r>
              <a:rPr kumimoji="1" lang="en-US" altLang="ja-JP" sz="2400" b="1"/>
              <a:t>People </a:t>
            </a:r>
            <a:r>
              <a:rPr kumimoji="1" lang="en-US" altLang="ja-JP" sz="2400" b="1" dirty="0"/>
              <a:t>engaged in Water Quality Management</a:t>
            </a:r>
            <a:endParaRPr kumimoji="1" lang="ja-JP" altLang="en-US" sz="2400" b="1" dirty="0"/>
          </a:p>
        </p:txBody>
      </p:sp>
      <p:sp>
        <p:nvSpPr>
          <p:cNvPr id="4" name="角丸四角形 3"/>
          <p:cNvSpPr/>
          <p:nvPr/>
        </p:nvSpPr>
        <p:spPr>
          <a:xfrm>
            <a:off x="2740516" y="2341173"/>
            <a:ext cx="3597960" cy="2984254"/>
          </a:xfrm>
          <a:prstGeom prst="roundRect">
            <a:avLst/>
          </a:prstGeom>
          <a:solidFill>
            <a:schemeClr val="accent5"/>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5">
                  <a:lumMod val="50000"/>
                </a:schemeClr>
              </a:buClr>
              <a:buSzPct val="75000"/>
            </a:pPr>
            <a:r>
              <a:rPr lang="en-US" altLang="ja-JP" b="1" dirty="0">
                <a:solidFill>
                  <a:schemeClr val="tx1"/>
                </a:solidFill>
              </a:rPr>
              <a:t>Water utilities</a:t>
            </a:r>
          </a:p>
          <a:p>
            <a:pPr algn="ctr">
              <a:buClr>
                <a:schemeClr val="accent5">
                  <a:lumMod val="50000"/>
                </a:schemeClr>
              </a:buClr>
              <a:buSzPct val="75000"/>
            </a:pPr>
            <a:endParaRPr lang="en-US" altLang="ja-JP" dirty="0">
              <a:solidFill>
                <a:schemeClr val="tx1"/>
              </a:solidFill>
            </a:endParaRPr>
          </a:p>
          <a:p>
            <a:pPr marL="285750" indent="-285750">
              <a:buClr>
                <a:schemeClr val="accent5">
                  <a:lumMod val="50000"/>
                </a:schemeClr>
              </a:buClr>
              <a:buSzPct val="75000"/>
              <a:buFont typeface="Wingdings" panose="05000000000000000000" pitchFamily="2" charset="2"/>
              <a:buChar char="l"/>
            </a:pPr>
            <a:r>
              <a:rPr lang="en-US" altLang="ja-JP" dirty="0">
                <a:solidFill>
                  <a:schemeClr val="tx1"/>
                </a:solidFill>
              </a:rPr>
              <a:t>Technical administrator</a:t>
            </a:r>
          </a:p>
          <a:p>
            <a:pPr marL="285750" indent="-285750">
              <a:buClr>
                <a:schemeClr val="accent5">
                  <a:lumMod val="50000"/>
                </a:schemeClr>
              </a:buClr>
              <a:buSzPct val="75000"/>
              <a:buFont typeface="Wingdings" panose="05000000000000000000" pitchFamily="2" charset="2"/>
              <a:buChar char="l"/>
            </a:pPr>
            <a:r>
              <a:rPr lang="en-US" altLang="ja-JP" dirty="0">
                <a:solidFill>
                  <a:schemeClr val="tx1"/>
                </a:solidFill>
              </a:rPr>
              <a:t>Sanitary engineers, mechanics, electricians, etc.</a:t>
            </a:r>
          </a:p>
          <a:p>
            <a:pPr marL="285750" indent="-285750">
              <a:buClr>
                <a:schemeClr val="accent5">
                  <a:lumMod val="50000"/>
                </a:schemeClr>
              </a:buClr>
              <a:buSzPct val="75000"/>
              <a:buFont typeface="Wingdings" panose="05000000000000000000" pitchFamily="2" charset="2"/>
              <a:buChar char="l"/>
            </a:pPr>
            <a:r>
              <a:rPr lang="en-US" altLang="ja-JP" dirty="0">
                <a:solidFill>
                  <a:schemeClr val="tx1"/>
                </a:solidFill>
              </a:rPr>
              <a:t>Technicians of the laboratory</a:t>
            </a:r>
            <a:endParaRPr kumimoji="1" lang="en-US" altLang="ja-JP" dirty="0">
              <a:solidFill>
                <a:schemeClr val="tx1"/>
              </a:solidFill>
            </a:endParaRPr>
          </a:p>
          <a:p>
            <a:pPr marL="285750" indent="-285750">
              <a:buClr>
                <a:schemeClr val="accent5">
                  <a:lumMod val="50000"/>
                </a:schemeClr>
              </a:buClr>
              <a:buSzPct val="75000"/>
              <a:buFont typeface="Wingdings" panose="05000000000000000000" pitchFamily="2" charset="2"/>
              <a:buChar char="l"/>
            </a:pPr>
            <a:r>
              <a:rPr lang="en-US" altLang="ja-JP" dirty="0">
                <a:solidFill>
                  <a:schemeClr val="tx1"/>
                </a:solidFill>
              </a:rPr>
              <a:t>Staff </a:t>
            </a:r>
            <a:r>
              <a:rPr kumimoji="1" lang="en-US" altLang="ja-JP" dirty="0">
                <a:solidFill>
                  <a:schemeClr val="tx1"/>
                </a:solidFill>
              </a:rPr>
              <a:t>who monitor </a:t>
            </a:r>
            <a:r>
              <a:rPr lang="en-US" altLang="ja-JP" dirty="0">
                <a:solidFill>
                  <a:schemeClr val="tx1"/>
                </a:solidFill>
              </a:rPr>
              <a:t>water quality at tap</a:t>
            </a:r>
            <a:endParaRPr kumimoji="1" lang="ja-JP" altLang="en-US" dirty="0">
              <a:solidFill>
                <a:schemeClr val="tx1"/>
              </a:solidFill>
            </a:endParaRPr>
          </a:p>
        </p:txBody>
      </p:sp>
      <p:sp>
        <p:nvSpPr>
          <p:cNvPr id="8" name="角丸四角形 7"/>
          <p:cNvSpPr/>
          <p:nvPr/>
        </p:nvSpPr>
        <p:spPr>
          <a:xfrm>
            <a:off x="6455269" y="2412163"/>
            <a:ext cx="2479573" cy="2952328"/>
          </a:xfrm>
          <a:prstGeom prst="roundRect">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b="1" dirty="0">
                <a:solidFill>
                  <a:schemeClr val="tx1"/>
                </a:solidFill>
              </a:rPr>
              <a:t>Administrative staff in government</a:t>
            </a:r>
          </a:p>
          <a:p>
            <a:endParaRPr kumimoji="1" lang="en-US" altLang="ja-JP" sz="1600" dirty="0">
              <a:solidFill>
                <a:schemeClr val="tx1"/>
              </a:solidFill>
            </a:endParaRPr>
          </a:p>
          <a:p>
            <a:pPr marL="285750" indent="-285750">
              <a:buClr>
                <a:schemeClr val="accent5">
                  <a:lumMod val="50000"/>
                </a:schemeClr>
              </a:buClr>
              <a:buSzPct val="75000"/>
              <a:buFont typeface="Wingdings" panose="05000000000000000000" pitchFamily="2" charset="2"/>
              <a:buChar char="l"/>
            </a:pPr>
            <a:r>
              <a:rPr lang="en-US" altLang="ja-JP" sz="1600" dirty="0">
                <a:solidFill>
                  <a:schemeClr val="tx1"/>
                </a:solidFill>
              </a:rPr>
              <a:t>Providing new information about water quality</a:t>
            </a:r>
            <a:endParaRPr kumimoji="1" lang="en-US" altLang="ja-JP" sz="1600" dirty="0">
              <a:solidFill>
                <a:schemeClr val="tx1"/>
              </a:solidFill>
            </a:endParaRPr>
          </a:p>
          <a:p>
            <a:pPr marL="285750" indent="-285750">
              <a:buClr>
                <a:schemeClr val="accent5">
                  <a:lumMod val="50000"/>
                </a:schemeClr>
              </a:buClr>
              <a:buSzPct val="75000"/>
              <a:buFont typeface="Wingdings" panose="05000000000000000000" pitchFamily="2" charset="2"/>
              <a:buChar char="l"/>
            </a:pPr>
            <a:r>
              <a:rPr kumimoji="1" lang="en-US" altLang="ja-JP" sz="1600" dirty="0">
                <a:solidFill>
                  <a:schemeClr val="tx1"/>
                </a:solidFill>
              </a:rPr>
              <a:t>Check for compliance of water quality management</a:t>
            </a:r>
            <a:endParaRPr kumimoji="1" lang="ja-JP" altLang="en-US" sz="1600" dirty="0">
              <a:solidFill>
                <a:schemeClr val="tx1"/>
              </a:solidFill>
            </a:endParaRPr>
          </a:p>
        </p:txBody>
      </p:sp>
      <p:sp>
        <p:nvSpPr>
          <p:cNvPr id="9" name="右矢印 8"/>
          <p:cNvSpPr/>
          <p:nvPr/>
        </p:nvSpPr>
        <p:spPr>
          <a:xfrm>
            <a:off x="2470387" y="3356992"/>
            <a:ext cx="288032" cy="792088"/>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左矢印 10"/>
          <p:cNvSpPr/>
          <p:nvPr/>
        </p:nvSpPr>
        <p:spPr>
          <a:xfrm>
            <a:off x="6151972" y="3373585"/>
            <a:ext cx="320390" cy="792088"/>
          </a:xfrm>
          <a:prstGeom prst="lef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タイトル 1"/>
          <p:cNvSpPr>
            <a:spLocks noGrp="1"/>
          </p:cNvSpPr>
          <p:nvPr>
            <p:ph type="title"/>
          </p:nvPr>
        </p:nvSpPr>
        <p:spPr>
          <a:xfrm>
            <a:off x="360000" y="252000"/>
            <a:ext cx="8208000" cy="720000"/>
          </a:xfrm>
        </p:spPr>
        <p:txBody>
          <a:bodyPr>
            <a:normAutofit/>
          </a:bodyPr>
          <a:lstStyle/>
          <a:p>
            <a:r>
              <a:rPr kumimoji="1" lang="en-US" altLang="ja-JP" sz="2800" dirty="0"/>
              <a:t>4. Drinking Water Quality Testing</a:t>
            </a:r>
            <a:endParaRPr kumimoji="1" lang="ja-JP" alt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381291" y="476672"/>
            <a:ext cx="8640000" cy="707224"/>
          </a:xfrm>
        </p:spPr>
        <p:txBody>
          <a:bodyPr>
            <a:normAutofit fontScale="90000"/>
          </a:bodyPr>
          <a:lstStyle/>
          <a:p>
            <a:r>
              <a:rPr kumimoji="1" lang="en-US" altLang="ja-JP" sz="2800" dirty="0"/>
              <a:t>5. Standards for Materials and Equipment for Water Supply</a:t>
            </a:r>
            <a:endParaRPr kumimoji="1" lang="ja-JP" altLang="en-US" sz="2800" dirty="0"/>
          </a:p>
        </p:txBody>
      </p:sp>
      <p:sp>
        <p:nvSpPr>
          <p:cNvPr id="7" name="右矢印 6"/>
          <p:cNvSpPr/>
          <p:nvPr/>
        </p:nvSpPr>
        <p:spPr>
          <a:xfrm>
            <a:off x="4092889" y="1528811"/>
            <a:ext cx="723620" cy="453959"/>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4816509" y="1352492"/>
            <a:ext cx="3953339" cy="806595"/>
          </a:xfrm>
          <a:prstGeom prst="roundRect">
            <a:avLst/>
          </a:prstGeom>
          <a:solidFill>
            <a:srgbClr val="FFFF99"/>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b="1" dirty="0">
                <a:solidFill>
                  <a:schemeClr val="tx1"/>
                </a:solidFill>
              </a:rPr>
              <a:t>Need </a:t>
            </a:r>
            <a:r>
              <a:rPr lang="en-US" altLang="ja-JP" b="1" dirty="0">
                <a:solidFill>
                  <a:schemeClr val="tx1"/>
                </a:solidFill>
              </a:rPr>
              <a:t>to ensure </a:t>
            </a:r>
            <a:r>
              <a:rPr lang="en-US" altLang="ja-JP" b="1" dirty="0">
                <a:solidFill>
                  <a:srgbClr val="FF0000"/>
                </a:solidFill>
              </a:rPr>
              <a:t>quality of </a:t>
            </a:r>
            <a:r>
              <a:rPr kumimoji="1" lang="en-US" altLang="ja-JP" b="1" dirty="0">
                <a:solidFill>
                  <a:srgbClr val="FF0000"/>
                </a:solidFill>
              </a:rPr>
              <a:t>material and equipment</a:t>
            </a:r>
            <a:r>
              <a:rPr kumimoji="1" lang="ja-JP" altLang="en-US" b="1" dirty="0">
                <a:solidFill>
                  <a:schemeClr val="tx1"/>
                </a:solidFill>
              </a:rPr>
              <a:t> </a:t>
            </a:r>
            <a:r>
              <a:rPr kumimoji="1" lang="en-US" altLang="ja-JP" b="1" dirty="0">
                <a:solidFill>
                  <a:schemeClr val="tx1"/>
                </a:solidFill>
              </a:rPr>
              <a:t>for water supply</a:t>
            </a:r>
            <a:endParaRPr kumimoji="1" lang="ja-JP" altLang="en-US" b="1" dirty="0">
              <a:solidFill>
                <a:schemeClr val="tx1"/>
              </a:solidFill>
            </a:endParaRPr>
          </a:p>
        </p:txBody>
      </p:sp>
      <p:sp>
        <p:nvSpPr>
          <p:cNvPr id="6" name="角丸四角形 5"/>
          <p:cNvSpPr/>
          <p:nvPr/>
        </p:nvSpPr>
        <p:spPr>
          <a:xfrm>
            <a:off x="552024" y="1352492"/>
            <a:ext cx="3540865" cy="806595"/>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Water quality management</a:t>
            </a:r>
          </a:p>
          <a:p>
            <a:pPr algn="ctr"/>
            <a:r>
              <a:rPr kumimoji="1" lang="en-US" altLang="ja-JP" b="1" dirty="0">
                <a:solidFill>
                  <a:srgbClr val="FF0000"/>
                </a:solidFill>
              </a:rPr>
              <a:t>from</a:t>
            </a:r>
            <a:r>
              <a:rPr lang="en-US" altLang="ja-JP" b="1" dirty="0">
                <a:solidFill>
                  <a:srgbClr val="FF0000"/>
                </a:solidFill>
              </a:rPr>
              <a:t> water source to each tap</a:t>
            </a:r>
            <a:endParaRPr kumimoji="1" lang="ja-JP" altLang="en-US" b="1" dirty="0">
              <a:solidFill>
                <a:srgbClr val="FF0000"/>
              </a:solidFill>
            </a:endParaRPr>
          </a:p>
        </p:txBody>
      </p:sp>
      <p:pic>
        <p:nvPicPr>
          <p:cNvPr id="3" name="図 2"/>
          <p:cNvPicPr>
            <a:picLocks noChangeAspect="1"/>
          </p:cNvPicPr>
          <p:nvPr/>
        </p:nvPicPr>
        <p:blipFill>
          <a:blip r:embed="rId3"/>
          <a:stretch>
            <a:fillRect/>
          </a:stretch>
        </p:blipFill>
        <p:spPr>
          <a:xfrm>
            <a:off x="1087746" y="2351748"/>
            <a:ext cx="7056784" cy="3716256"/>
          </a:xfrm>
          <a:prstGeom prst="rect">
            <a:avLst/>
          </a:prstGeom>
        </p:spPr>
      </p:pic>
      <p:sp>
        <p:nvSpPr>
          <p:cNvPr id="61" name="テキスト ボックス 506"/>
          <p:cNvSpPr txBox="1"/>
          <p:nvPr/>
        </p:nvSpPr>
        <p:spPr>
          <a:xfrm>
            <a:off x="1860641" y="5073327"/>
            <a:ext cx="1224136" cy="360040"/>
          </a:xfrm>
          <a:prstGeom prst="rect">
            <a:avLst/>
          </a:prstGeom>
          <a:solidFill>
            <a:sysClr val="window" lastClr="FFFFFF"/>
          </a:solidFill>
          <a:ln w="6350">
            <a:solidFill>
              <a:srgbClr val="4F81BD"/>
            </a:solidFill>
          </a:ln>
          <a:effectLst/>
        </p:spPr>
        <p:txBody>
          <a:bodyPr rot="0" spcFirstLastPara="0" vert="horz" wrap="square" lIns="74160" tIns="9000" rIns="74160" bIns="900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400" b="1" i="0" u="none" strike="noStrike" kern="100" cap="none" spc="0" normalizeH="0" baseline="0" noProof="0" dirty="0">
                <a:ln>
                  <a:noFill/>
                </a:ln>
                <a:solidFill>
                  <a:sysClr val="windowText" lastClr="000000"/>
                </a:solidFill>
                <a:effectLst/>
                <a:uLnTx/>
                <a:uFillTx/>
                <a:ea typeface="ＭＳ 明朝" panose="02020609040205080304" pitchFamily="17" charset="-128"/>
                <a:cs typeface="Times New Roman" panose="02020603050405020304" pitchFamily="18" charset="0"/>
              </a:rPr>
              <a:t>Well pump</a:t>
            </a:r>
            <a:endParaRPr kumimoji="0" lang="ja-JP" altLang="en-US" sz="1400" b="1" i="0" u="none" strike="noStrike" kern="100" cap="none" spc="0" normalizeH="0" baseline="0" noProof="0" dirty="0">
              <a:ln>
                <a:noFill/>
              </a:ln>
              <a:solidFill>
                <a:sysClr val="windowText" lastClr="000000"/>
              </a:solidFill>
              <a:effectLst/>
              <a:uLnTx/>
              <a:uFillTx/>
              <a:ea typeface="ＭＳ 明朝" panose="02020609040205080304" pitchFamily="17" charset="-128"/>
              <a:cs typeface="Times New Roman" panose="02020603050405020304" pitchFamily="18" charset="0"/>
            </a:endParaRPr>
          </a:p>
        </p:txBody>
      </p:sp>
      <p:sp>
        <p:nvSpPr>
          <p:cNvPr id="62" name="テキスト ボックス 501"/>
          <p:cNvSpPr txBox="1"/>
          <p:nvPr/>
        </p:nvSpPr>
        <p:spPr>
          <a:xfrm>
            <a:off x="1123222" y="2841079"/>
            <a:ext cx="1474837" cy="294511"/>
          </a:xfrm>
          <a:prstGeom prst="rect">
            <a:avLst/>
          </a:prstGeom>
          <a:solidFill>
            <a:schemeClr val="bg1"/>
          </a:solidFill>
          <a:ln w="6350">
            <a:solidFill>
              <a:schemeClr val="accent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74160" tIns="9000" rIns="74160" bIns="9000" numCol="1" spcCol="0" rtlCol="0" fromWordArt="0" anchor="ctr" anchorCtr="0" forceAA="0" compatLnSpc="1">
            <a:noAutofit/>
          </a:bodyPr>
          <a:lstStyle/>
          <a:p>
            <a:pPr algn="ctr">
              <a:spcAft>
                <a:spcPts val="0"/>
              </a:spcAft>
            </a:pPr>
            <a:r>
              <a:rPr lang="en-US" sz="1400" b="1" kern="100" dirty="0">
                <a:effectLst/>
                <a:ea typeface="ＭＳ 明朝" panose="02020609040205080304" pitchFamily="17" charset="-128"/>
                <a:cs typeface="Times New Roman" panose="02020603050405020304" pitchFamily="18" charset="0"/>
              </a:rPr>
              <a:t>Water source</a:t>
            </a:r>
            <a:endParaRPr lang="ja-JP" sz="1400" b="1" kern="100" dirty="0">
              <a:effectLst/>
              <a:ea typeface="ＭＳ 明朝" panose="02020609040205080304" pitchFamily="17" charset="-128"/>
              <a:cs typeface="Times New Roman" panose="02020603050405020304" pitchFamily="18" charset="0"/>
            </a:endParaRPr>
          </a:p>
        </p:txBody>
      </p:sp>
      <p:sp>
        <p:nvSpPr>
          <p:cNvPr id="63" name="テキスト ボックス 501"/>
          <p:cNvSpPr txBox="1"/>
          <p:nvPr/>
        </p:nvSpPr>
        <p:spPr>
          <a:xfrm>
            <a:off x="2835845" y="2800972"/>
            <a:ext cx="1906886" cy="366519"/>
          </a:xfrm>
          <a:prstGeom prst="rect">
            <a:avLst/>
          </a:prstGeom>
          <a:solidFill>
            <a:schemeClr val="bg1"/>
          </a:solidFill>
          <a:ln w="6350">
            <a:solidFill>
              <a:schemeClr val="accent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74160" tIns="9000" rIns="74160" bIns="9000" numCol="1" spcCol="0" rtlCol="0" fromWordArt="0" anchor="ctr" anchorCtr="0" forceAA="0" compatLnSpc="1">
            <a:noAutofit/>
          </a:bodyPr>
          <a:lstStyle/>
          <a:p>
            <a:pPr algn="ctr">
              <a:spcAft>
                <a:spcPts val="0"/>
              </a:spcAft>
            </a:pPr>
            <a:r>
              <a:rPr lang="en-US" sz="1400" b="1" kern="100" dirty="0">
                <a:ea typeface="ＭＳ 明朝" panose="02020609040205080304" pitchFamily="17" charset="-128"/>
                <a:cs typeface="Times New Roman" panose="02020603050405020304" pitchFamily="18" charset="0"/>
              </a:rPr>
              <a:t>Water intake pump</a:t>
            </a:r>
            <a:endParaRPr lang="ja-JP" sz="1400" b="1" kern="100" dirty="0">
              <a:effectLst/>
              <a:ea typeface="ＭＳ 明朝" panose="02020609040205080304" pitchFamily="17" charset="-128"/>
              <a:cs typeface="Times New Roman" panose="02020603050405020304" pitchFamily="18" charset="0"/>
            </a:endParaRPr>
          </a:p>
        </p:txBody>
      </p:sp>
      <p:sp>
        <p:nvSpPr>
          <p:cNvPr id="64" name="テキスト ボックス 501"/>
          <p:cNvSpPr txBox="1"/>
          <p:nvPr/>
        </p:nvSpPr>
        <p:spPr>
          <a:xfrm>
            <a:off x="4092889" y="3435663"/>
            <a:ext cx="1699395" cy="533697"/>
          </a:xfrm>
          <a:prstGeom prst="rect">
            <a:avLst/>
          </a:prstGeom>
          <a:solidFill>
            <a:schemeClr val="bg1"/>
          </a:solidFill>
          <a:ln w="6350">
            <a:solidFill>
              <a:schemeClr val="accent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74160" tIns="9000" rIns="74160" bIns="9000" numCol="1" spcCol="0" rtlCol="0" fromWordArt="0" anchor="ctr" anchorCtr="0" forceAA="0" compatLnSpc="1">
            <a:noAutofit/>
          </a:bodyPr>
          <a:lstStyle/>
          <a:p>
            <a:pPr algn="ctr">
              <a:spcAft>
                <a:spcPts val="0"/>
              </a:spcAft>
            </a:pPr>
            <a:r>
              <a:rPr lang="en-US" sz="1400" b="1" kern="100" dirty="0">
                <a:ea typeface="ＭＳ 明朝" panose="02020609040205080304" pitchFamily="17" charset="-128"/>
                <a:cs typeface="Times New Roman" panose="02020603050405020304" pitchFamily="18" charset="0"/>
              </a:rPr>
              <a:t>Pump at water treatment plant</a:t>
            </a:r>
            <a:endParaRPr lang="ja-JP" sz="1400" b="1" kern="100" dirty="0">
              <a:effectLst/>
              <a:ea typeface="ＭＳ 明朝" panose="02020609040205080304" pitchFamily="17" charset="-128"/>
              <a:cs typeface="Times New Roman" panose="02020603050405020304" pitchFamily="18" charset="0"/>
            </a:endParaRPr>
          </a:p>
        </p:txBody>
      </p:sp>
      <p:sp>
        <p:nvSpPr>
          <p:cNvPr id="65" name="テキスト ボックス 501"/>
          <p:cNvSpPr txBox="1"/>
          <p:nvPr/>
        </p:nvSpPr>
        <p:spPr>
          <a:xfrm>
            <a:off x="3313156" y="5589460"/>
            <a:ext cx="1211781" cy="406508"/>
          </a:xfrm>
          <a:prstGeom prst="rect">
            <a:avLst/>
          </a:prstGeom>
          <a:solidFill>
            <a:schemeClr val="bg1"/>
          </a:solidFill>
          <a:ln w="6350">
            <a:solidFill>
              <a:schemeClr val="accent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74160" tIns="9000" rIns="74160" bIns="9000" numCol="1" spcCol="0" rtlCol="0" fromWordArt="0" anchor="ctr" anchorCtr="0" forceAA="0" compatLnSpc="1">
            <a:noAutofit/>
          </a:bodyPr>
          <a:lstStyle/>
          <a:p>
            <a:r>
              <a:rPr lang="en-US" altLang="ja-JP" sz="1400" b="1" dirty="0"/>
              <a:t>Conveying pump</a:t>
            </a:r>
            <a:endParaRPr lang="ja-JP" altLang="ja-JP" sz="1400" b="1" dirty="0"/>
          </a:p>
        </p:txBody>
      </p:sp>
      <p:sp>
        <p:nvSpPr>
          <p:cNvPr id="66" name="テキスト ボックス 501"/>
          <p:cNvSpPr txBox="1"/>
          <p:nvPr/>
        </p:nvSpPr>
        <p:spPr>
          <a:xfrm>
            <a:off x="5167280" y="4237532"/>
            <a:ext cx="1250008" cy="403747"/>
          </a:xfrm>
          <a:prstGeom prst="rect">
            <a:avLst/>
          </a:prstGeom>
          <a:solidFill>
            <a:schemeClr val="bg1"/>
          </a:solidFill>
          <a:ln w="6350">
            <a:solidFill>
              <a:schemeClr val="accent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74160" tIns="9000" rIns="74160" bIns="9000" numCol="1" spcCol="0" rtlCol="0" fromWordArt="0" anchor="ctr" anchorCtr="0" forceAA="0" compatLnSpc="1">
            <a:noAutofit/>
          </a:bodyPr>
          <a:lstStyle/>
          <a:p>
            <a:pPr algn="ctr">
              <a:spcAft>
                <a:spcPts val="0"/>
              </a:spcAft>
            </a:pPr>
            <a:r>
              <a:rPr lang="en-US" sz="1400" b="1" kern="100" dirty="0">
                <a:ea typeface="ＭＳ 明朝" panose="02020609040205080304" pitchFamily="17" charset="-128"/>
                <a:cs typeface="Times New Roman" panose="02020603050405020304" pitchFamily="18" charset="0"/>
              </a:rPr>
              <a:t>Distribution pump</a:t>
            </a:r>
            <a:endParaRPr lang="ja-JP" sz="1400" b="1" kern="100" dirty="0">
              <a:effectLst/>
              <a:ea typeface="ＭＳ 明朝" panose="02020609040205080304" pitchFamily="17" charset="-128"/>
              <a:cs typeface="Times New Roman" panose="02020603050405020304" pitchFamily="18" charset="0"/>
            </a:endParaRPr>
          </a:p>
        </p:txBody>
      </p:sp>
      <p:sp>
        <p:nvSpPr>
          <p:cNvPr id="67" name="テキスト ボックス 501"/>
          <p:cNvSpPr txBox="1"/>
          <p:nvPr/>
        </p:nvSpPr>
        <p:spPr>
          <a:xfrm>
            <a:off x="6769540" y="5509640"/>
            <a:ext cx="1250008" cy="403747"/>
          </a:xfrm>
          <a:prstGeom prst="rect">
            <a:avLst/>
          </a:prstGeom>
          <a:solidFill>
            <a:schemeClr val="bg1"/>
          </a:solidFill>
          <a:ln w="6350">
            <a:solidFill>
              <a:schemeClr val="accent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74160" tIns="9000" rIns="74160" bIns="9000" numCol="1" spcCol="0" rtlCol="0" fromWordArt="0" anchor="ctr" anchorCtr="0" forceAA="0" compatLnSpc="1">
            <a:noAutofit/>
          </a:bodyPr>
          <a:lstStyle/>
          <a:p>
            <a:pPr algn="ctr">
              <a:spcAft>
                <a:spcPts val="0"/>
              </a:spcAft>
            </a:pPr>
            <a:r>
              <a:rPr lang="en-US" sz="1400" b="1" kern="100" dirty="0">
                <a:ea typeface="ＭＳ 明朝" panose="02020609040205080304" pitchFamily="17" charset="-128"/>
                <a:cs typeface="Times New Roman" panose="02020603050405020304" pitchFamily="18" charset="0"/>
              </a:rPr>
              <a:t>Water supply pipelines</a:t>
            </a:r>
            <a:endParaRPr lang="ja-JP" sz="1400" b="1" kern="100" dirty="0">
              <a:effectLst/>
              <a:ea typeface="ＭＳ 明朝" panose="02020609040205080304" pitchFamily="17" charset="-128"/>
              <a:cs typeface="Times New Roman" panose="02020603050405020304" pitchFamily="18" charset="0"/>
            </a:endParaRPr>
          </a:p>
        </p:txBody>
      </p:sp>
      <p:sp>
        <p:nvSpPr>
          <p:cNvPr id="68" name="テキスト ボックス 501"/>
          <p:cNvSpPr txBox="1"/>
          <p:nvPr/>
        </p:nvSpPr>
        <p:spPr>
          <a:xfrm>
            <a:off x="4880846" y="2465414"/>
            <a:ext cx="1927763" cy="661701"/>
          </a:xfrm>
          <a:prstGeom prst="rect">
            <a:avLst/>
          </a:prstGeom>
          <a:solidFill>
            <a:schemeClr val="bg1"/>
          </a:solidFill>
          <a:ln w="6350">
            <a:solidFill>
              <a:schemeClr val="accent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74160" tIns="9000" rIns="74160" bIns="9000" numCol="1" spcCol="0" rtlCol="0" fromWordArt="0" anchor="ctr" anchorCtr="0" forceAA="0" compatLnSpc="1">
            <a:noAutofit/>
          </a:bodyPr>
          <a:lstStyle/>
          <a:p>
            <a:pPr>
              <a:spcAft>
                <a:spcPts val="0"/>
              </a:spcAft>
            </a:pPr>
            <a:r>
              <a:rPr lang="en-US" sz="1400" b="1" kern="100" dirty="0">
                <a:ea typeface="ＭＳ 明朝" panose="02020609040205080304" pitchFamily="17" charset="-128"/>
                <a:cs typeface="Times New Roman" panose="02020603050405020304" pitchFamily="18" charset="0"/>
              </a:rPr>
              <a:t>Water service pump,</a:t>
            </a:r>
          </a:p>
          <a:p>
            <a:pPr>
              <a:spcAft>
                <a:spcPts val="0"/>
              </a:spcAft>
            </a:pPr>
            <a:r>
              <a:rPr lang="en-US" sz="1400" b="1" kern="100" dirty="0">
                <a:ea typeface="ＭＳ 明朝" panose="02020609040205080304" pitchFamily="17" charset="-128"/>
                <a:cs typeface="Times New Roman" panose="02020603050405020304" pitchFamily="18" charset="0"/>
              </a:rPr>
              <a:t>Booster pump</a:t>
            </a:r>
            <a:endParaRPr lang="ja-JP" sz="1400" b="1" kern="100" dirty="0">
              <a:effectLst/>
              <a:ea typeface="ＭＳ 明朝" panose="02020609040205080304" pitchFamily="17" charset="-128"/>
              <a:cs typeface="Times New Roman" panose="02020603050405020304" pitchFamily="18" charset="0"/>
            </a:endParaRPr>
          </a:p>
        </p:txBody>
      </p:sp>
      <p:sp>
        <p:nvSpPr>
          <p:cNvPr id="2" name="フローチャート: 磁気ディスク 1"/>
          <p:cNvSpPr/>
          <p:nvPr/>
        </p:nvSpPr>
        <p:spPr>
          <a:xfrm>
            <a:off x="6507796" y="4186934"/>
            <a:ext cx="432048" cy="431403"/>
          </a:xfrm>
          <a:prstGeom prst="flowChartMagneticDisk">
            <a:avLst/>
          </a:prstGeom>
          <a:solidFill>
            <a:schemeClr val="bg2">
              <a:lumMod val="20000"/>
              <a:lumOff val="80000"/>
            </a:schemeClr>
          </a:solidFill>
          <a:ln w="190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42583" y="1097969"/>
            <a:ext cx="8640000" cy="707886"/>
          </a:xfrm>
          <a:prstGeom prst="rect">
            <a:avLst/>
          </a:prstGeom>
          <a:noFill/>
        </p:spPr>
        <p:txBody>
          <a:bodyPr wrap="square" rtlCol="0">
            <a:spAutoFit/>
          </a:bodyPr>
          <a:lstStyle/>
          <a:p>
            <a:r>
              <a:rPr kumimoji="1" lang="en-US" altLang="ja-JP" sz="2000" dirty="0"/>
              <a:t>Japan Water Works Association</a:t>
            </a:r>
            <a:r>
              <a:rPr lang="en-US" altLang="ja-JP" sz="2000" dirty="0"/>
              <a:t> (JWWA) conducts inspection of </a:t>
            </a:r>
            <a:r>
              <a:rPr kumimoji="1" lang="en-US" altLang="ja-JP" sz="2000" dirty="0"/>
              <a:t>material and equipment for water supply facilities</a:t>
            </a:r>
            <a:endParaRPr kumimoji="1" lang="ja-JP" altLang="en-US" sz="2000" dirty="0"/>
          </a:p>
        </p:txBody>
      </p:sp>
      <p:sp>
        <p:nvSpPr>
          <p:cNvPr id="9" name="テキスト ボックス 8"/>
          <p:cNvSpPr txBox="1"/>
          <p:nvPr/>
        </p:nvSpPr>
        <p:spPr>
          <a:xfrm>
            <a:off x="251520" y="5808797"/>
            <a:ext cx="8532440" cy="461665"/>
          </a:xfrm>
          <a:prstGeom prst="rect">
            <a:avLst/>
          </a:prstGeom>
          <a:noFill/>
        </p:spPr>
        <p:txBody>
          <a:bodyPr wrap="square" rtlCol="0">
            <a:spAutoFit/>
          </a:bodyPr>
          <a:lstStyle/>
          <a:p>
            <a:r>
              <a:rPr lang="en-US" altLang="ja-JP" sz="1200" dirty="0"/>
              <a:t>Japan Water Works Association, "</a:t>
            </a:r>
            <a:r>
              <a:rPr lang="en-US" altLang="ja-JP" sz="1200" i="1" dirty="0"/>
              <a:t>Profile Public Interest Incorporated Association Japan Water Works Association</a:t>
            </a:r>
            <a:r>
              <a:rPr lang="en-US" altLang="ja-JP" sz="1200" dirty="0"/>
              <a:t>," [Online] Available: http://www.jwwa.or.jp/jigyou/kaigai_file/JwwaProfile2015.pdf [Accessed 11 July 2016]</a:t>
            </a:r>
            <a:endParaRPr kumimoji="1" lang="ja-JP" altLang="en-US" sz="1200" dirty="0"/>
          </a:p>
        </p:txBody>
      </p:sp>
      <p:pic>
        <p:nvPicPr>
          <p:cNvPr id="3" name="図 2"/>
          <p:cNvPicPr>
            <a:picLocks noChangeAspect="1"/>
          </p:cNvPicPr>
          <p:nvPr/>
        </p:nvPicPr>
        <p:blipFill rotWithShape="1">
          <a:blip r:embed="rId2">
            <a:extLst>
              <a:ext uri="{28A0092B-C50C-407E-A947-70E740481C1C}">
                <a14:useLocalDpi xmlns:a14="http://schemas.microsoft.com/office/drawing/2010/main" val="0"/>
              </a:ext>
            </a:extLst>
          </a:blip>
          <a:srcRect b="8191"/>
          <a:stretch>
            <a:fillRect/>
          </a:stretch>
        </p:blipFill>
        <p:spPr>
          <a:xfrm>
            <a:off x="1187624" y="1844824"/>
            <a:ext cx="6805135" cy="3838004"/>
          </a:xfrm>
          <a:prstGeom prst="rect">
            <a:avLst/>
          </a:prstGeom>
        </p:spPr>
      </p:pic>
      <p:sp>
        <p:nvSpPr>
          <p:cNvPr id="7" name="タイトル 1"/>
          <p:cNvSpPr>
            <a:spLocks noGrp="1"/>
          </p:cNvSpPr>
          <p:nvPr>
            <p:ph type="title"/>
          </p:nvPr>
        </p:nvSpPr>
        <p:spPr>
          <a:xfrm>
            <a:off x="360911" y="377969"/>
            <a:ext cx="8208000" cy="720000"/>
          </a:xfrm>
        </p:spPr>
        <p:txBody>
          <a:bodyPr>
            <a:normAutofit fontScale="90000"/>
          </a:bodyPr>
          <a:lstStyle/>
          <a:p>
            <a:r>
              <a:rPr kumimoji="1" lang="en-US" altLang="ja-JP" sz="2800" dirty="0"/>
              <a:t>5. Standards for Materials and Equipment for Water Supply</a:t>
            </a:r>
            <a:endParaRPr kumimoji="1" lang="ja-JP" alt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title"/>
          </p:nvPr>
        </p:nvSpPr>
        <p:spPr>
          <a:xfrm>
            <a:off x="360000" y="252000"/>
            <a:ext cx="8316456" cy="720000"/>
          </a:xfrm>
        </p:spPr>
        <p:txBody>
          <a:bodyPr>
            <a:noAutofit/>
          </a:bodyPr>
          <a:lstStyle/>
          <a:p>
            <a:r>
              <a:rPr lang="en-US" altLang="ja-JP" sz="2800" spc="-100" dirty="0"/>
              <a:t>6. Preventing Deterioration of Source Water Quality</a:t>
            </a:r>
          </a:p>
        </p:txBody>
      </p:sp>
      <p:sp>
        <p:nvSpPr>
          <p:cNvPr id="7" name="テキスト ボックス 6"/>
          <p:cNvSpPr txBox="1"/>
          <p:nvPr/>
        </p:nvSpPr>
        <p:spPr>
          <a:xfrm>
            <a:off x="251520" y="918760"/>
            <a:ext cx="8784000" cy="432000"/>
          </a:xfrm>
          <a:prstGeom prst="rect">
            <a:avLst/>
          </a:prstGeom>
          <a:noFill/>
        </p:spPr>
        <p:txBody>
          <a:bodyPr wrap="square" lIns="36000" tIns="0" rIns="0" bIns="0" rtlCol="0">
            <a:noAutofit/>
          </a:bodyPr>
          <a:lstStyle/>
          <a:p>
            <a:r>
              <a:rPr lang="en-US" altLang="ja-JP" sz="2400" b="1" spc="-100" dirty="0"/>
              <a:t>(1) Action taken in response to Changes in Source Water Quality</a:t>
            </a:r>
          </a:p>
        </p:txBody>
      </p:sp>
      <p:pic>
        <p:nvPicPr>
          <p:cNvPr id="3" name="図 2"/>
          <p:cNvPicPr>
            <a:picLocks noChangeAspect="1"/>
          </p:cNvPicPr>
          <p:nvPr/>
        </p:nvPicPr>
        <p:blipFill>
          <a:blip r:embed="rId3"/>
          <a:stretch>
            <a:fillRect/>
          </a:stretch>
        </p:blipFill>
        <p:spPr>
          <a:xfrm>
            <a:off x="267817" y="1368698"/>
            <a:ext cx="8676456" cy="489411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539552" y="692696"/>
            <a:ext cx="8208000" cy="677108"/>
          </a:xfrm>
        </p:spPr>
        <p:txBody>
          <a:bodyPr/>
          <a:lstStyle/>
          <a:p>
            <a:r>
              <a:rPr lang="en-US" altLang="ja-JP" dirty="0"/>
              <a:t>Contents </a:t>
            </a:r>
            <a:endParaRPr lang="ja-JP" altLang="en-US" dirty="0"/>
          </a:p>
        </p:txBody>
      </p:sp>
      <p:sp>
        <p:nvSpPr>
          <p:cNvPr id="5" name="テキスト プレースホルダー 4"/>
          <p:cNvSpPr>
            <a:spLocks noGrp="1"/>
          </p:cNvSpPr>
          <p:nvPr>
            <p:ph type="body" sz="quarter" idx="13"/>
          </p:nvPr>
        </p:nvSpPr>
        <p:spPr>
          <a:xfrm>
            <a:off x="611560" y="1700808"/>
            <a:ext cx="8028448" cy="3878839"/>
          </a:xfrm>
        </p:spPr>
        <p:txBody>
          <a:bodyPr/>
          <a:lstStyle/>
          <a:p>
            <a:pPr lvl="3"/>
            <a:r>
              <a:rPr lang="en-US" altLang="ja-JP" dirty="0"/>
              <a:t>Introduction</a:t>
            </a:r>
          </a:p>
          <a:p>
            <a:pPr lvl="3"/>
            <a:r>
              <a:rPr lang="en-US" altLang="ja-JP" dirty="0">
                <a:ea typeface="+mj-ea"/>
              </a:rPr>
              <a:t>Importance of Water Quality Management</a:t>
            </a:r>
          </a:p>
          <a:p>
            <a:pPr lvl="3"/>
            <a:r>
              <a:rPr lang="en-US" altLang="ja-JP" dirty="0">
                <a:ea typeface="+mj-ea"/>
              </a:rPr>
              <a:t>Drinking Water Quality Standards and its Compliance</a:t>
            </a:r>
          </a:p>
          <a:p>
            <a:pPr lvl="3"/>
            <a:r>
              <a:rPr lang="en-US" altLang="ja-JP" dirty="0">
                <a:ea typeface="+mj-ea"/>
              </a:rPr>
              <a:t>Drinking Water Quality Testing</a:t>
            </a:r>
          </a:p>
          <a:p>
            <a:pPr lvl="3"/>
            <a:r>
              <a:rPr lang="en-US" altLang="ja-JP" dirty="0">
                <a:ea typeface="+mj-ea"/>
              </a:rPr>
              <a:t>Standards for </a:t>
            </a:r>
            <a:r>
              <a:rPr lang="en-US" altLang="ja-JP" dirty="0"/>
              <a:t>Water Supply </a:t>
            </a:r>
            <a:r>
              <a:rPr lang="en-US" altLang="ja-JP" dirty="0">
                <a:ea typeface="+mj-ea"/>
              </a:rPr>
              <a:t>Materials and Equipment</a:t>
            </a:r>
            <a:endParaRPr lang="en-US" altLang="ja-JP" sz="2400" dirty="0">
              <a:ea typeface="+mj-ea"/>
            </a:endParaRPr>
          </a:p>
          <a:p>
            <a:pPr lvl="3"/>
            <a:r>
              <a:rPr lang="en-US" altLang="ja-JP" sz="2400" dirty="0">
                <a:ea typeface="+mj-ea"/>
              </a:rPr>
              <a:t>Preventing Deterioration of Source Water Quality</a:t>
            </a:r>
          </a:p>
          <a:p>
            <a:pPr lvl="3"/>
            <a:r>
              <a:rPr lang="en-US" altLang="ja-JP" dirty="0"/>
              <a:t>Lessons Learned</a:t>
            </a:r>
          </a:p>
          <a:p>
            <a:pPr marL="57785" lvl="3" indent="0">
              <a:buNone/>
            </a:pPr>
            <a:endParaRPr lang="ja-JP"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a:stretch>
            <a:fillRect/>
          </a:stretch>
        </p:blipFill>
        <p:spPr>
          <a:xfrm>
            <a:off x="381283" y="2502188"/>
            <a:ext cx="8525759" cy="3410304"/>
          </a:xfrm>
          <a:prstGeom prst="rect">
            <a:avLst/>
          </a:prstGeom>
        </p:spPr>
      </p:pic>
      <p:sp>
        <p:nvSpPr>
          <p:cNvPr id="2" name="テキスト ボックス 1"/>
          <p:cNvSpPr txBox="1"/>
          <p:nvPr/>
        </p:nvSpPr>
        <p:spPr>
          <a:xfrm>
            <a:off x="381283" y="2915652"/>
            <a:ext cx="2351026" cy="369332"/>
          </a:xfrm>
          <a:prstGeom prst="rect">
            <a:avLst/>
          </a:prstGeom>
          <a:solidFill>
            <a:srgbClr val="0070C0"/>
          </a:solidFill>
        </p:spPr>
        <p:txBody>
          <a:bodyPr wrap="square" rtlCol="0">
            <a:spAutoFit/>
          </a:bodyPr>
          <a:lstStyle/>
          <a:p>
            <a:pPr algn="ctr"/>
            <a:r>
              <a:rPr lang="en-US" altLang="ja-JP" b="1" dirty="0" err="1">
                <a:solidFill>
                  <a:schemeClr val="bg1"/>
                </a:solidFill>
              </a:rPr>
              <a:t>Ozonation</a:t>
            </a:r>
            <a:endParaRPr kumimoji="1" lang="ja-JP" altLang="en-US" b="1" dirty="0">
              <a:solidFill>
                <a:schemeClr val="bg1"/>
              </a:solidFill>
            </a:endParaRPr>
          </a:p>
        </p:txBody>
      </p:sp>
      <p:sp>
        <p:nvSpPr>
          <p:cNvPr id="7" name="テキスト ボックス 6"/>
          <p:cNvSpPr txBox="1"/>
          <p:nvPr/>
        </p:nvSpPr>
        <p:spPr>
          <a:xfrm>
            <a:off x="6278484" y="2404700"/>
            <a:ext cx="2613516" cy="646331"/>
          </a:xfrm>
          <a:prstGeom prst="rect">
            <a:avLst/>
          </a:prstGeom>
          <a:solidFill>
            <a:srgbClr val="0070C0"/>
          </a:solidFill>
        </p:spPr>
        <p:txBody>
          <a:bodyPr wrap="square" rtlCol="0">
            <a:spAutoFit/>
          </a:bodyPr>
          <a:lstStyle/>
          <a:p>
            <a:pPr algn="ctr"/>
            <a:r>
              <a:rPr lang="en-US" altLang="ja-JP" b="1" dirty="0">
                <a:solidFill>
                  <a:schemeClr val="bg1"/>
                </a:solidFill>
              </a:rPr>
              <a:t>Biological activated carbon treatment</a:t>
            </a:r>
            <a:endParaRPr kumimoji="1" lang="ja-JP" altLang="en-US" b="1" dirty="0">
              <a:solidFill>
                <a:schemeClr val="bg1"/>
              </a:solidFill>
            </a:endParaRPr>
          </a:p>
        </p:txBody>
      </p:sp>
      <p:sp>
        <p:nvSpPr>
          <p:cNvPr id="8" name="テキスト ボックス 7"/>
          <p:cNvSpPr txBox="1"/>
          <p:nvPr/>
        </p:nvSpPr>
        <p:spPr>
          <a:xfrm>
            <a:off x="501729" y="3340922"/>
            <a:ext cx="2126054" cy="738664"/>
          </a:xfrm>
          <a:prstGeom prst="rect">
            <a:avLst/>
          </a:prstGeom>
          <a:solidFill>
            <a:schemeClr val="bg1"/>
          </a:solidFill>
          <a:ln>
            <a:noFill/>
          </a:ln>
        </p:spPr>
        <p:txBody>
          <a:bodyPr wrap="square" lIns="72000" tIns="0" rIns="72000" bIns="0" rtlCol="0">
            <a:spAutoFit/>
          </a:bodyPr>
          <a:lstStyle/>
          <a:p>
            <a:r>
              <a:rPr lang="en-US" altLang="ja-JP" sz="1200" dirty="0"/>
              <a:t>Materials causing mold odor or generating trihalomethanes are oxidized by ozone.</a:t>
            </a:r>
          </a:p>
        </p:txBody>
      </p:sp>
      <p:sp>
        <p:nvSpPr>
          <p:cNvPr id="9" name="テキスト ボックス 8"/>
          <p:cNvSpPr txBox="1"/>
          <p:nvPr/>
        </p:nvSpPr>
        <p:spPr>
          <a:xfrm>
            <a:off x="6379242" y="3151878"/>
            <a:ext cx="2412000" cy="923330"/>
          </a:xfrm>
          <a:prstGeom prst="rect">
            <a:avLst/>
          </a:prstGeom>
          <a:solidFill>
            <a:schemeClr val="bg1"/>
          </a:solidFill>
          <a:ln>
            <a:noFill/>
          </a:ln>
        </p:spPr>
        <p:txBody>
          <a:bodyPr wrap="square" lIns="72000" tIns="0" rIns="72000" bIns="0" rtlCol="0">
            <a:spAutoFit/>
          </a:bodyPr>
          <a:lstStyle/>
          <a:p>
            <a:r>
              <a:rPr lang="en-US" altLang="ja-JP" sz="1200" dirty="0"/>
              <a:t>Pollutants are treated using both adsorption action of activated carbon and decomposition action of microorganisms breeding in the activated carbon.</a:t>
            </a:r>
          </a:p>
        </p:txBody>
      </p:sp>
      <p:sp>
        <p:nvSpPr>
          <p:cNvPr id="12" name="テキスト ボックス 11"/>
          <p:cNvSpPr txBox="1"/>
          <p:nvPr/>
        </p:nvSpPr>
        <p:spPr>
          <a:xfrm>
            <a:off x="4728187" y="2901917"/>
            <a:ext cx="1550297" cy="221803"/>
          </a:xfrm>
          <a:prstGeom prst="rect">
            <a:avLst/>
          </a:prstGeom>
          <a:solidFill>
            <a:schemeClr val="bg1"/>
          </a:solidFill>
          <a:ln>
            <a:noFill/>
          </a:ln>
        </p:spPr>
        <p:txBody>
          <a:bodyPr wrap="square" lIns="72000" tIns="0" rIns="72000" bIns="0" rtlCol="0">
            <a:spAutoFit/>
          </a:bodyPr>
          <a:lstStyle/>
          <a:p>
            <a:r>
              <a:rPr lang="en-US" altLang="ja-JP" sz="1400" dirty="0"/>
              <a:t>Ozone generator</a:t>
            </a:r>
          </a:p>
        </p:txBody>
      </p:sp>
      <p:sp>
        <p:nvSpPr>
          <p:cNvPr id="13" name="テキスト ボックス 12"/>
          <p:cNvSpPr txBox="1"/>
          <p:nvPr/>
        </p:nvSpPr>
        <p:spPr>
          <a:xfrm>
            <a:off x="1217295" y="4270375"/>
            <a:ext cx="1515110" cy="167640"/>
          </a:xfrm>
          <a:prstGeom prst="rect">
            <a:avLst/>
          </a:prstGeom>
          <a:solidFill>
            <a:schemeClr val="bg1"/>
          </a:solidFill>
          <a:ln>
            <a:noFill/>
          </a:ln>
        </p:spPr>
        <p:txBody>
          <a:bodyPr wrap="square" lIns="72000" tIns="0" rIns="72000" bIns="0" rtlCol="0">
            <a:spAutoFit/>
          </a:bodyPr>
          <a:lstStyle/>
          <a:p>
            <a:r>
              <a:rPr lang="en-US" altLang="ja-JP" sz="1100" dirty="0"/>
              <a:t>From sedimentation</a:t>
            </a:r>
          </a:p>
        </p:txBody>
      </p:sp>
      <p:sp>
        <p:nvSpPr>
          <p:cNvPr id="14" name="テキスト ボックス 13"/>
          <p:cNvSpPr txBox="1"/>
          <p:nvPr/>
        </p:nvSpPr>
        <p:spPr>
          <a:xfrm>
            <a:off x="3635897" y="4789488"/>
            <a:ext cx="1368152" cy="169277"/>
          </a:xfrm>
          <a:prstGeom prst="rect">
            <a:avLst/>
          </a:prstGeom>
          <a:solidFill>
            <a:schemeClr val="bg1"/>
          </a:solidFill>
          <a:ln>
            <a:noFill/>
          </a:ln>
        </p:spPr>
        <p:txBody>
          <a:bodyPr wrap="square" lIns="72000" tIns="0" rIns="72000" bIns="0" rtlCol="0">
            <a:spAutoFit/>
          </a:bodyPr>
          <a:lstStyle/>
          <a:p>
            <a:r>
              <a:rPr lang="en-US" altLang="ja-JP" sz="1100" dirty="0"/>
              <a:t>Ozone contact basin</a:t>
            </a:r>
          </a:p>
        </p:txBody>
      </p:sp>
      <p:sp>
        <p:nvSpPr>
          <p:cNvPr id="15" name="テキスト ボックス 14"/>
          <p:cNvSpPr txBox="1"/>
          <p:nvPr/>
        </p:nvSpPr>
        <p:spPr>
          <a:xfrm>
            <a:off x="4622878" y="4654099"/>
            <a:ext cx="2952328" cy="167640"/>
          </a:xfrm>
          <a:prstGeom prst="rect">
            <a:avLst/>
          </a:prstGeom>
          <a:solidFill>
            <a:schemeClr val="bg1"/>
          </a:solidFill>
          <a:ln>
            <a:noFill/>
          </a:ln>
        </p:spPr>
        <p:txBody>
          <a:bodyPr wrap="square" lIns="72000" tIns="0" rIns="72000" bIns="0" rtlCol="0">
            <a:spAutoFit/>
          </a:bodyPr>
          <a:lstStyle/>
          <a:p>
            <a:r>
              <a:rPr lang="en-US" altLang="ja-JP" sz="1100" dirty="0"/>
              <a:t>Biologically activated carbon adsorption basin</a:t>
            </a:r>
          </a:p>
        </p:txBody>
      </p:sp>
      <p:sp>
        <p:nvSpPr>
          <p:cNvPr id="16" name="テキスト ボックス 15"/>
          <p:cNvSpPr txBox="1"/>
          <p:nvPr/>
        </p:nvSpPr>
        <p:spPr>
          <a:xfrm>
            <a:off x="6191672" y="4343735"/>
            <a:ext cx="1383534" cy="167640"/>
          </a:xfrm>
          <a:prstGeom prst="rect">
            <a:avLst/>
          </a:prstGeom>
          <a:solidFill>
            <a:schemeClr val="bg1"/>
          </a:solidFill>
          <a:ln>
            <a:noFill/>
          </a:ln>
        </p:spPr>
        <p:txBody>
          <a:bodyPr wrap="square" lIns="72000" tIns="0" rIns="72000" bIns="0" rtlCol="0">
            <a:spAutoFit/>
          </a:bodyPr>
          <a:lstStyle/>
          <a:p>
            <a:r>
              <a:rPr lang="en-US" altLang="ja-JP" sz="1100" dirty="0"/>
              <a:t>To rapid filtration</a:t>
            </a:r>
          </a:p>
        </p:txBody>
      </p:sp>
      <p:sp>
        <p:nvSpPr>
          <p:cNvPr id="17" name="テキスト ボックス 16"/>
          <p:cNvSpPr txBox="1"/>
          <p:nvPr/>
        </p:nvSpPr>
        <p:spPr>
          <a:xfrm>
            <a:off x="1843755" y="5113488"/>
            <a:ext cx="1205813" cy="457200"/>
          </a:xfrm>
          <a:prstGeom prst="rect">
            <a:avLst/>
          </a:prstGeom>
          <a:solidFill>
            <a:srgbClr val="0070C0"/>
          </a:solidFill>
        </p:spPr>
        <p:txBody>
          <a:bodyPr wrap="square" rtlCol="0">
            <a:spAutoFit/>
          </a:bodyPr>
          <a:lstStyle/>
          <a:p>
            <a:pPr algn="ctr"/>
            <a:r>
              <a:rPr lang="en-US" altLang="ja-JP" sz="1200" dirty="0">
                <a:solidFill>
                  <a:schemeClr val="bg1"/>
                </a:solidFill>
              </a:rPr>
              <a:t>Coagulation sedimentation</a:t>
            </a:r>
            <a:endParaRPr kumimoji="1" lang="ja-JP" altLang="en-US" sz="1200" dirty="0">
              <a:solidFill>
                <a:schemeClr val="bg1"/>
              </a:solidFill>
            </a:endParaRPr>
          </a:p>
        </p:txBody>
      </p:sp>
      <p:sp>
        <p:nvSpPr>
          <p:cNvPr id="18" name="テキスト ボックス 17"/>
          <p:cNvSpPr txBox="1"/>
          <p:nvPr/>
        </p:nvSpPr>
        <p:spPr>
          <a:xfrm>
            <a:off x="988403" y="5076433"/>
            <a:ext cx="720079" cy="461665"/>
          </a:xfrm>
          <a:prstGeom prst="rect">
            <a:avLst/>
          </a:prstGeom>
          <a:solidFill>
            <a:srgbClr val="0070C0"/>
          </a:solidFill>
        </p:spPr>
        <p:txBody>
          <a:bodyPr wrap="square" rtlCol="0">
            <a:spAutoFit/>
          </a:bodyPr>
          <a:lstStyle/>
          <a:p>
            <a:pPr algn="ctr"/>
            <a:r>
              <a:rPr lang="en-US" altLang="ja-JP" sz="1200" dirty="0">
                <a:solidFill>
                  <a:schemeClr val="bg1"/>
                </a:solidFill>
              </a:rPr>
              <a:t>Raw water</a:t>
            </a:r>
            <a:endParaRPr kumimoji="1" lang="ja-JP" altLang="en-US" sz="1200" dirty="0">
              <a:solidFill>
                <a:schemeClr val="bg1"/>
              </a:solidFill>
            </a:endParaRPr>
          </a:p>
        </p:txBody>
      </p:sp>
      <p:sp>
        <p:nvSpPr>
          <p:cNvPr id="19" name="テキスト ボックス 18"/>
          <p:cNvSpPr txBox="1"/>
          <p:nvPr/>
        </p:nvSpPr>
        <p:spPr>
          <a:xfrm>
            <a:off x="6336000" y="5135102"/>
            <a:ext cx="828288" cy="461665"/>
          </a:xfrm>
          <a:prstGeom prst="rect">
            <a:avLst/>
          </a:prstGeom>
          <a:solidFill>
            <a:srgbClr val="0070C0"/>
          </a:solidFill>
        </p:spPr>
        <p:txBody>
          <a:bodyPr wrap="square" rtlCol="0">
            <a:spAutoFit/>
          </a:bodyPr>
          <a:lstStyle/>
          <a:p>
            <a:pPr algn="ctr"/>
            <a:r>
              <a:rPr lang="en-US" altLang="ja-JP" sz="1200" dirty="0">
                <a:solidFill>
                  <a:schemeClr val="bg1"/>
                </a:solidFill>
              </a:rPr>
              <a:t>Sand filtration</a:t>
            </a:r>
            <a:endParaRPr kumimoji="1" lang="ja-JP" altLang="en-US" sz="1200" dirty="0">
              <a:solidFill>
                <a:schemeClr val="bg1"/>
              </a:solidFill>
            </a:endParaRPr>
          </a:p>
        </p:txBody>
      </p:sp>
      <p:sp>
        <p:nvSpPr>
          <p:cNvPr id="20" name="テキスト ボックス 19"/>
          <p:cNvSpPr txBox="1"/>
          <p:nvPr/>
        </p:nvSpPr>
        <p:spPr>
          <a:xfrm>
            <a:off x="7380000" y="5113488"/>
            <a:ext cx="720081" cy="461665"/>
          </a:xfrm>
          <a:prstGeom prst="rect">
            <a:avLst/>
          </a:prstGeom>
          <a:solidFill>
            <a:srgbClr val="0070C0"/>
          </a:solidFill>
        </p:spPr>
        <p:txBody>
          <a:bodyPr wrap="square" rtlCol="0">
            <a:spAutoFit/>
          </a:bodyPr>
          <a:lstStyle/>
          <a:p>
            <a:pPr algn="ctr"/>
            <a:r>
              <a:rPr lang="en-US" altLang="ja-JP" sz="1200" dirty="0">
                <a:solidFill>
                  <a:schemeClr val="bg1"/>
                </a:solidFill>
              </a:rPr>
              <a:t>Purified water</a:t>
            </a:r>
            <a:endParaRPr kumimoji="1" lang="ja-JP" altLang="en-US" sz="1200" dirty="0">
              <a:solidFill>
                <a:schemeClr val="bg1"/>
              </a:solidFill>
            </a:endParaRPr>
          </a:p>
        </p:txBody>
      </p:sp>
      <p:sp>
        <p:nvSpPr>
          <p:cNvPr id="23" name="テキスト ボックス 22"/>
          <p:cNvSpPr txBox="1"/>
          <p:nvPr/>
        </p:nvSpPr>
        <p:spPr>
          <a:xfrm>
            <a:off x="2732309" y="6052646"/>
            <a:ext cx="4071939" cy="184666"/>
          </a:xfrm>
          <a:prstGeom prst="rect">
            <a:avLst/>
          </a:prstGeom>
          <a:solidFill>
            <a:schemeClr val="bg1"/>
          </a:solidFill>
          <a:ln>
            <a:noFill/>
          </a:ln>
        </p:spPr>
        <p:txBody>
          <a:bodyPr wrap="square" lIns="72000" tIns="0" rIns="72000" bIns="0" rtlCol="0">
            <a:spAutoFit/>
          </a:bodyPr>
          <a:lstStyle/>
          <a:p>
            <a:r>
              <a:rPr lang="en-US" altLang="ja-JP" sz="1200" dirty="0"/>
              <a:t>(This part is added to the conventional water treatment.)</a:t>
            </a:r>
          </a:p>
        </p:txBody>
      </p:sp>
      <p:sp>
        <p:nvSpPr>
          <p:cNvPr id="25" name="テキスト ボックス 24"/>
          <p:cNvSpPr txBox="1"/>
          <p:nvPr/>
        </p:nvSpPr>
        <p:spPr>
          <a:xfrm>
            <a:off x="381283" y="971809"/>
            <a:ext cx="8640000" cy="747392"/>
          </a:xfrm>
          <a:prstGeom prst="rect">
            <a:avLst/>
          </a:prstGeom>
          <a:noFill/>
        </p:spPr>
        <p:txBody>
          <a:bodyPr wrap="square" lIns="36000" tIns="0" rIns="0" bIns="0" rtlCol="0">
            <a:noAutofit/>
          </a:bodyPr>
          <a:lstStyle/>
          <a:p>
            <a:r>
              <a:rPr lang="en-US" altLang="ja-JP" sz="2400" b="1" dirty="0"/>
              <a:t>Introduction of Advanced Water Treatment Processes for Deteriorated Raw Waters</a:t>
            </a:r>
          </a:p>
        </p:txBody>
      </p:sp>
      <p:sp>
        <p:nvSpPr>
          <p:cNvPr id="3" name="正方形/長方形 2"/>
          <p:cNvSpPr/>
          <p:nvPr/>
        </p:nvSpPr>
        <p:spPr>
          <a:xfrm>
            <a:off x="3359912" y="5471576"/>
            <a:ext cx="1152128" cy="1879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4415185" y="5059551"/>
            <a:ext cx="1600964" cy="548640"/>
          </a:xfrm>
          <a:prstGeom prst="rect">
            <a:avLst/>
          </a:prstGeom>
          <a:solidFill>
            <a:schemeClr val="accent5"/>
          </a:solidFill>
        </p:spPr>
        <p:txBody>
          <a:bodyPr wrap="square" lIns="36000" tIns="0" rIns="36000" bIns="0" rtlCol="0">
            <a:spAutoFit/>
          </a:bodyPr>
          <a:lstStyle/>
          <a:p>
            <a:pPr algn="ctr"/>
            <a:r>
              <a:rPr lang="en-US" altLang="ja-JP" sz="1200" dirty="0"/>
              <a:t>Adsorption by biologically activated carbon</a:t>
            </a:r>
            <a:endParaRPr kumimoji="1" lang="ja-JP" altLang="en-US" sz="1200" dirty="0"/>
          </a:p>
        </p:txBody>
      </p:sp>
      <p:sp>
        <p:nvSpPr>
          <p:cNvPr id="24" name="テキスト ボックス 23"/>
          <p:cNvSpPr txBox="1"/>
          <p:nvPr/>
        </p:nvSpPr>
        <p:spPr>
          <a:xfrm>
            <a:off x="3907532" y="5619928"/>
            <a:ext cx="1641310" cy="436880"/>
          </a:xfrm>
          <a:prstGeom prst="rect">
            <a:avLst/>
          </a:prstGeom>
          <a:solidFill>
            <a:srgbClr val="DAA600"/>
          </a:solidFill>
        </p:spPr>
        <p:txBody>
          <a:bodyPr wrap="square" tIns="36000" bIns="36000" rtlCol="0">
            <a:spAutoFit/>
          </a:bodyPr>
          <a:lstStyle/>
          <a:p>
            <a:pPr algn="ctr"/>
            <a:r>
              <a:rPr lang="en-US" altLang="ja-JP" sz="1200" dirty="0">
                <a:solidFill>
                  <a:schemeClr val="bg1"/>
                </a:solidFill>
              </a:rPr>
              <a:t>Advanced water treatment process</a:t>
            </a:r>
            <a:endParaRPr kumimoji="1" lang="ja-JP" altLang="en-US" sz="1200" dirty="0">
              <a:solidFill>
                <a:schemeClr val="bg1"/>
              </a:solidFill>
            </a:endParaRPr>
          </a:p>
        </p:txBody>
      </p:sp>
      <p:sp>
        <p:nvSpPr>
          <p:cNvPr id="22" name="テキスト ボックス 21"/>
          <p:cNvSpPr txBox="1"/>
          <p:nvPr/>
        </p:nvSpPr>
        <p:spPr>
          <a:xfrm>
            <a:off x="3265280" y="5175461"/>
            <a:ext cx="1019336" cy="276999"/>
          </a:xfrm>
          <a:prstGeom prst="rect">
            <a:avLst/>
          </a:prstGeom>
          <a:solidFill>
            <a:schemeClr val="accent5"/>
          </a:solidFill>
        </p:spPr>
        <p:txBody>
          <a:bodyPr wrap="square" rtlCol="0">
            <a:spAutoFit/>
          </a:bodyPr>
          <a:lstStyle/>
          <a:p>
            <a:pPr algn="ctr"/>
            <a:r>
              <a:rPr lang="en-US" altLang="ja-JP" sz="1200" dirty="0" err="1"/>
              <a:t>Ozonation</a:t>
            </a:r>
            <a:endParaRPr kumimoji="1" lang="ja-JP" altLang="en-US" sz="1200" dirty="0"/>
          </a:p>
        </p:txBody>
      </p:sp>
      <p:sp>
        <p:nvSpPr>
          <p:cNvPr id="6" name="タイトル 1"/>
          <p:cNvSpPr>
            <a:spLocks noGrp="1"/>
          </p:cNvSpPr>
          <p:nvPr/>
        </p:nvSpPr>
        <p:spPr>
          <a:xfrm>
            <a:off x="342220" y="265335"/>
            <a:ext cx="8316456" cy="720000"/>
          </a:xfrm>
          <a:prstGeom prst="rect">
            <a:avLst/>
          </a:prstGeom>
        </p:spPr>
        <p:txBody>
          <a:bodyPr vert="horz" lIns="0" tIns="0" rIns="0" bIns="0" rtlCol="0" anchor="ctr">
            <a:noAutofit/>
          </a:bodyPr>
          <a:lstStyle>
            <a:lvl1pPr algn="l" defTabSz="914400" rtl="0" eaLnBrk="1" latinLnBrk="0" hangingPunct="1">
              <a:spcBef>
                <a:spcPct val="0"/>
              </a:spcBef>
              <a:buNone/>
              <a:defRPr kumimoji="1" sz="4400" b="1" kern="1200">
                <a:solidFill>
                  <a:schemeClr val="bg1">
                    <a:lumMod val="50000"/>
                  </a:schemeClr>
                </a:solidFill>
                <a:latin typeface="+mj-lt"/>
                <a:ea typeface="+mj-ea"/>
                <a:cs typeface="+mj-cs"/>
              </a:defRPr>
            </a:lvl1pPr>
          </a:lstStyle>
          <a:p>
            <a:r>
              <a:rPr lang="en-US" altLang="ja-JP" sz="2800" spc="-100" dirty="0"/>
              <a:t>6. Preventing Deterioration of Source Water Quality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92055" y="972000"/>
            <a:ext cx="8640000" cy="432000"/>
          </a:xfrm>
          <a:prstGeom prst="rect">
            <a:avLst/>
          </a:prstGeom>
          <a:noFill/>
        </p:spPr>
        <p:txBody>
          <a:bodyPr wrap="square" lIns="36000" tIns="0" rIns="0" bIns="0" rtlCol="0">
            <a:normAutofit/>
          </a:bodyPr>
          <a:lstStyle/>
          <a:p>
            <a:r>
              <a:rPr lang="en-US" altLang="ja-JP" sz="2400" b="1" dirty="0"/>
              <a:t>(2) Conservation of Water Catchment Forests</a:t>
            </a:r>
          </a:p>
        </p:txBody>
      </p:sp>
      <p:graphicFrame>
        <p:nvGraphicFramePr>
          <p:cNvPr id="7" name="表 6"/>
          <p:cNvGraphicFramePr>
            <a:graphicFrameLocks noGrp="1"/>
          </p:cNvGraphicFramePr>
          <p:nvPr>
            <p:extLst>
              <p:ext uri="{D42A27DB-BD31-4B8C-83A1-F6EECF244321}">
                <p14:modId xmlns:p14="http://schemas.microsoft.com/office/powerpoint/2010/main" val="3269407302"/>
              </p:ext>
            </p:extLst>
          </p:nvPr>
        </p:nvGraphicFramePr>
        <p:xfrm>
          <a:off x="193122" y="3572805"/>
          <a:ext cx="8640000" cy="2736516"/>
        </p:xfrm>
        <a:graphic>
          <a:graphicData uri="http://schemas.openxmlformats.org/drawingml/2006/table">
            <a:tbl>
              <a:tblPr firstRow="1" bandRow="1">
                <a:tableStyleId>{5C22544A-7EE6-4342-B048-85BDC9FD1C3A}</a:tableStyleId>
              </a:tblPr>
              <a:tblGrid>
                <a:gridCol w="1930606">
                  <a:extLst>
                    <a:ext uri="{9D8B030D-6E8A-4147-A177-3AD203B41FA5}">
                      <a16:colId xmlns:a16="http://schemas.microsoft.com/office/drawing/2014/main" val="20000"/>
                    </a:ext>
                  </a:extLst>
                </a:gridCol>
                <a:gridCol w="5523511">
                  <a:extLst>
                    <a:ext uri="{9D8B030D-6E8A-4147-A177-3AD203B41FA5}">
                      <a16:colId xmlns:a16="http://schemas.microsoft.com/office/drawing/2014/main" val="20001"/>
                    </a:ext>
                  </a:extLst>
                </a:gridCol>
                <a:gridCol w="1185883">
                  <a:extLst>
                    <a:ext uri="{9D8B030D-6E8A-4147-A177-3AD203B41FA5}">
                      <a16:colId xmlns:a16="http://schemas.microsoft.com/office/drawing/2014/main" val="20002"/>
                    </a:ext>
                  </a:extLst>
                </a:gridCol>
              </a:tblGrid>
              <a:tr h="415695">
                <a:tc>
                  <a:txBody>
                    <a:bodyPr/>
                    <a:lstStyle/>
                    <a:p>
                      <a:pPr algn="ctr" fontAlgn="ctr">
                        <a:lnSpc>
                          <a:spcPct val="95000"/>
                        </a:lnSpc>
                      </a:pPr>
                      <a:r>
                        <a:rPr lang="en-US" altLang="ja-JP" dirty="0">
                          <a:solidFill>
                            <a:schemeClr val="tx1"/>
                          </a:solidFill>
                        </a:rPr>
                        <a:t>Water utility</a:t>
                      </a:r>
                      <a:endParaRPr lang="ja-JP" altLang="en-US" dirty="0">
                        <a:solidFill>
                          <a:schemeClr val="tx1"/>
                        </a:solidFill>
                      </a:endParaRPr>
                    </a:p>
                  </a:txBody>
                  <a:tcPr marL="7620" marR="7620" marT="7620" marB="0" anchor="ctr">
                    <a:solidFill>
                      <a:schemeClr val="accent5">
                        <a:lumMod val="90000"/>
                      </a:schemeClr>
                    </a:solidFill>
                  </a:tcPr>
                </a:tc>
                <a:tc>
                  <a:txBody>
                    <a:bodyPr/>
                    <a:lstStyle/>
                    <a:p>
                      <a:pPr algn="ctr" fontAlgn="ctr">
                        <a:lnSpc>
                          <a:spcPct val="95000"/>
                        </a:lnSpc>
                      </a:pPr>
                      <a:r>
                        <a:rPr lang="en-US" altLang="ja-JP" dirty="0">
                          <a:solidFill>
                            <a:schemeClr val="tx1"/>
                          </a:solidFill>
                        </a:rPr>
                        <a:t>Location</a:t>
                      </a:r>
                      <a:endParaRPr lang="ja-JP" altLang="en-US" dirty="0">
                        <a:solidFill>
                          <a:schemeClr val="tx1"/>
                        </a:solidFill>
                      </a:endParaRPr>
                    </a:p>
                  </a:txBody>
                  <a:tcPr marL="7620" marR="7620" marT="7620" marB="0" anchor="ctr">
                    <a:solidFill>
                      <a:schemeClr val="accent5">
                        <a:lumMod val="90000"/>
                      </a:schemeClr>
                    </a:solidFill>
                  </a:tcPr>
                </a:tc>
                <a:tc>
                  <a:txBody>
                    <a:bodyPr/>
                    <a:lstStyle/>
                    <a:p>
                      <a:pPr algn="ctr" fontAlgn="ctr">
                        <a:lnSpc>
                          <a:spcPct val="95000"/>
                        </a:lnSpc>
                      </a:pPr>
                      <a:r>
                        <a:rPr lang="en-US" altLang="ja-JP" dirty="0">
                          <a:solidFill>
                            <a:schemeClr val="tx1"/>
                          </a:solidFill>
                        </a:rPr>
                        <a:t>Area</a:t>
                      </a:r>
                      <a:endParaRPr lang="ja-JP" altLang="en-US" dirty="0">
                        <a:solidFill>
                          <a:schemeClr val="tx1"/>
                        </a:solidFill>
                      </a:endParaRPr>
                    </a:p>
                  </a:txBody>
                  <a:tcPr marL="7620" marR="7620" marT="7620" marB="0" anchor="ctr">
                    <a:solidFill>
                      <a:schemeClr val="accent5">
                        <a:lumMod val="90000"/>
                      </a:schemeClr>
                    </a:solidFill>
                  </a:tcPr>
                </a:tc>
                <a:extLst>
                  <a:ext uri="{0D108BD9-81ED-4DB2-BD59-A6C34878D82A}">
                    <a16:rowId xmlns:a16="http://schemas.microsoft.com/office/drawing/2014/main" val="10000"/>
                  </a:ext>
                </a:extLst>
              </a:tr>
              <a:tr h="811375">
                <a:tc>
                  <a:txBody>
                    <a:bodyPr/>
                    <a:lstStyle/>
                    <a:p>
                      <a:pPr algn="ctr" fontAlgn="ctr">
                        <a:lnSpc>
                          <a:spcPct val="95000"/>
                        </a:lnSpc>
                      </a:pPr>
                      <a:r>
                        <a:rPr lang="en-US" altLang="ja-JP" dirty="0"/>
                        <a:t>Tokyo Metropolis</a:t>
                      </a:r>
                      <a:endParaRPr lang="ja-JP" altLang="en-US" dirty="0"/>
                    </a:p>
                  </a:txBody>
                  <a:tcPr marL="7620" marR="7620" marT="7620" marB="0" anchor="ctr">
                    <a:solidFill>
                      <a:schemeClr val="bg1">
                        <a:lumMod val="85000"/>
                      </a:schemeClr>
                    </a:solidFill>
                  </a:tcPr>
                </a:tc>
                <a:tc>
                  <a:txBody>
                    <a:bodyPr/>
                    <a:lstStyle/>
                    <a:p>
                      <a:pPr algn="l" fontAlgn="ctr">
                        <a:lnSpc>
                          <a:spcPct val="95000"/>
                        </a:lnSpc>
                      </a:pPr>
                      <a:r>
                        <a:rPr lang="en-US" altLang="ja-JP" dirty="0"/>
                        <a:t>Upstream of </a:t>
                      </a:r>
                      <a:r>
                        <a:rPr lang="en-US" altLang="ja-JP" dirty="0" err="1"/>
                        <a:t>Tama</a:t>
                      </a:r>
                      <a:r>
                        <a:rPr lang="en-US" altLang="ja-JP" dirty="0"/>
                        <a:t> River</a:t>
                      </a:r>
                      <a:r>
                        <a:rPr lang="ja-JP" altLang="en-US" baseline="0" dirty="0"/>
                        <a:t> </a:t>
                      </a:r>
                      <a:r>
                        <a:rPr lang="en-US" altLang="ja-JP" dirty="0"/>
                        <a:t>(</a:t>
                      </a:r>
                      <a:r>
                        <a:rPr lang="en-US" altLang="ja-JP" dirty="0" err="1"/>
                        <a:t>Okutama</a:t>
                      </a:r>
                      <a:r>
                        <a:rPr lang="en-US" altLang="ja-JP" dirty="0"/>
                        <a:t> </a:t>
                      </a:r>
                      <a:r>
                        <a:rPr lang="en-US" altLang="ja-JP" dirty="0" err="1"/>
                        <a:t>machi</a:t>
                      </a:r>
                      <a:r>
                        <a:rPr lang="ja-JP" altLang="en-US" dirty="0"/>
                        <a:t> </a:t>
                      </a:r>
                      <a:r>
                        <a:rPr lang="en-US" altLang="ja-JP" dirty="0"/>
                        <a:t> and part of Yamanashi Prefecture), started</a:t>
                      </a:r>
                      <a:r>
                        <a:rPr lang="en-US" altLang="ja-JP" baseline="0" dirty="0"/>
                        <a:t> in 1910 as the first attempt</a:t>
                      </a:r>
                      <a:endParaRPr lang="ja-JP" altLang="en-US" dirty="0"/>
                    </a:p>
                  </a:txBody>
                  <a:tcPr marL="7620" marR="7620" marT="7620" marB="0" anchor="ctr"/>
                </a:tc>
                <a:tc>
                  <a:txBody>
                    <a:bodyPr/>
                    <a:lstStyle/>
                    <a:p>
                      <a:pPr algn="ctr" fontAlgn="ctr">
                        <a:lnSpc>
                          <a:spcPct val="95000"/>
                        </a:lnSpc>
                      </a:pPr>
                      <a:r>
                        <a:rPr lang="en-US" dirty="0"/>
                        <a:t>23,000ha</a:t>
                      </a:r>
                    </a:p>
                  </a:txBody>
                  <a:tcPr marL="7620" marR="7620" marT="7620" marB="0" anchor="ctr"/>
                </a:tc>
                <a:extLst>
                  <a:ext uri="{0D108BD9-81ED-4DB2-BD59-A6C34878D82A}">
                    <a16:rowId xmlns:a16="http://schemas.microsoft.com/office/drawing/2014/main" val="10001"/>
                  </a:ext>
                </a:extLst>
              </a:tr>
              <a:tr h="543398">
                <a:tc>
                  <a:txBody>
                    <a:bodyPr/>
                    <a:lstStyle/>
                    <a:p>
                      <a:pPr algn="ctr" fontAlgn="ctr">
                        <a:lnSpc>
                          <a:spcPct val="95000"/>
                        </a:lnSpc>
                      </a:pPr>
                      <a:r>
                        <a:rPr lang="en-US" altLang="ja-JP" dirty="0"/>
                        <a:t>Yokohama City</a:t>
                      </a:r>
                    </a:p>
                    <a:p>
                      <a:pPr algn="ctr" fontAlgn="ctr">
                        <a:lnSpc>
                          <a:spcPct val="95000"/>
                        </a:lnSpc>
                      </a:pPr>
                      <a:r>
                        <a:rPr lang="en-US" altLang="ja-JP" dirty="0"/>
                        <a:t>(Kanagawa pref.)</a:t>
                      </a:r>
                      <a:endParaRPr lang="ja-JP" altLang="en-US" dirty="0"/>
                    </a:p>
                  </a:txBody>
                  <a:tcPr marL="7620" marR="7620" marT="7620" marB="0" anchor="ctr">
                    <a:solidFill>
                      <a:schemeClr val="bg1">
                        <a:lumMod val="85000"/>
                      </a:schemeClr>
                    </a:solidFill>
                  </a:tcPr>
                </a:tc>
                <a:tc>
                  <a:txBody>
                    <a:bodyPr/>
                    <a:lstStyle/>
                    <a:p>
                      <a:pPr algn="l" fontAlgn="ctr">
                        <a:lnSpc>
                          <a:spcPct val="95000"/>
                        </a:lnSpc>
                      </a:pPr>
                      <a:r>
                        <a:rPr lang="en-US" altLang="ja-JP" dirty="0"/>
                        <a:t>Upstream of </a:t>
                      </a:r>
                      <a:r>
                        <a:rPr lang="en-US" altLang="ja-JP" dirty="0" err="1"/>
                        <a:t>Doshi</a:t>
                      </a:r>
                      <a:r>
                        <a:rPr lang="en-US" altLang="ja-JP" dirty="0"/>
                        <a:t> River (Yamanashi Prefecture), </a:t>
                      </a:r>
                    </a:p>
                    <a:p>
                      <a:pPr algn="l" fontAlgn="ctr">
                        <a:lnSpc>
                          <a:spcPct val="95000"/>
                        </a:lnSpc>
                      </a:pPr>
                      <a:r>
                        <a:rPr lang="en-US" altLang="ja-JP" dirty="0"/>
                        <a:t>located</a:t>
                      </a:r>
                      <a:r>
                        <a:rPr lang="en-US" altLang="ja-JP" baseline="0" dirty="0"/>
                        <a:t> </a:t>
                      </a:r>
                      <a:r>
                        <a:rPr lang="en-US" altLang="ja-JP" dirty="0"/>
                        <a:t>outside Kanagawa pref.</a:t>
                      </a:r>
                      <a:endParaRPr lang="ja-JP" altLang="en-US" dirty="0"/>
                    </a:p>
                  </a:txBody>
                  <a:tcPr marL="7620" marR="7620" marT="7620" marB="0" anchor="ctr"/>
                </a:tc>
                <a:tc>
                  <a:txBody>
                    <a:bodyPr/>
                    <a:lstStyle/>
                    <a:p>
                      <a:pPr algn="ctr" fontAlgn="ctr">
                        <a:lnSpc>
                          <a:spcPct val="95000"/>
                        </a:lnSpc>
                      </a:pPr>
                      <a:r>
                        <a:rPr lang="en-US" dirty="0"/>
                        <a:t>2,873ha</a:t>
                      </a:r>
                    </a:p>
                  </a:txBody>
                  <a:tcPr marL="7620" marR="7620" marT="7620" marB="0" anchor="ctr"/>
                </a:tc>
                <a:extLst>
                  <a:ext uri="{0D108BD9-81ED-4DB2-BD59-A6C34878D82A}">
                    <a16:rowId xmlns:a16="http://schemas.microsoft.com/office/drawing/2014/main" val="10002"/>
                  </a:ext>
                </a:extLst>
              </a:tr>
              <a:tr h="966048">
                <a:tc>
                  <a:txBody>
                    <a:bodyPr/>
                    <a:lstStyle/>
                    <a:p>
                      <a:pPr algn="ctr">
                        <a:lnSpc>
                          <a:spcPct val="95000"/>
                        </a:lnSpc>
                      </a:pPr>
                      <a:r>
                        <a:rPr lang="en-US" altLang="ja-JP" dirty="0"/>
                        <a:t>Kagawa Prefecture</a:t>
                      </a:r>
                    </a:p>
                  </a:txBody>
                  <a:tcPr marL="7620" marR="7620" marT="7620" marB="0" anchor="ctr">
                    <a:solidFill>
                      <a:schemeClr val="bg1">
                        <a:lumMod val="85000"/>
                      </a:schemeClr>
                    </a:solidFill>
                  </a:tcPr>
                </a:tc>
                <a:tc>
                  <a:txBody>
                    <a:bodyPr/>
                    <a:lstStyle/>
                    <a:p>
                      <a:pPr algn="l" fontAlgn="ctr">
                        <a:lnSpc>
                          <a:spcPct val="95000"/>
                        </a:lnSpc>
                      </a:pPr>
                      <a:r>
                        <a:rPr lang="en-US" altLang="ja-JP" dirty="0"/>
                        <a:t>Upstream of Yoshino River (Kochi Prefecture)</a:t>
                      </a:r>
                      <a:br>
                        <a:rPr lang="ja-JP" altLang="en-US" dirty="0"/>
                      </a:br>
                      <a:r>
                        <a:rPr lang="en-US" altLang="ja-JP" sz="1800" dirty="0">
                          <a:latin typeface="+mn-lt"/>
                        </a:rPr>
                        <a:t>Subsidy for improvement cutting and tree thinning for water source</a:t>
                      </a:r>
                      <a:r>
                        <a:rPr lang="ja-JP" altLang="en-US" sz="1800" dirty="0">
                          <a:latin typeface="+mn-lt"/>
                        </a:rPr>
                        <a:t> </a:t>
                      </a:r>
                      <a:r>
                        <a:rPr lang="en-US" altLang="ja-JP" sz="1800" dirty="0">
                          <a:latin typeface="+mn-lt"/>
                        </a:rPr>
                        <a:t>forest.</a:t>
                      </a:r>
                      <a:endParaRPr lang="ja-JP" altLang="en-US" sz="1800" dirty="0">
                        <a:latin typeface="+mn-lt"/>
                      </a:endParaRPr>
                    </a:p>
                  </a:txBody>
                  <a:tcPr marL="7620" marR="7620" marT="7620" marB="0" anchor="ctr"/>
                </a:tc>
                <a:tc>
                  <a:txBody>
                    <a:bodyPr/>
                    <a:lstStyle/>
                    <a:p>
                      <a:pPr algn="ctr" fontAlgn="ctr">
                        <a:lnSpc>
                          <a:spcPct val="95000"/>
                        </a:lnSpc>
                      </a:pPr>
                      <a:r>
                        <a:rPr lang="ja-JP" altLang="en-US" dirty="0"/>
                        <a:t>－</a:t>
                      </a:r>
                    </a:p>
                  </a:txBody>
                  <a:tcPr marL="7620" marR="7620" marT="7620" marB="0" anchor="ctr"/>
                </a:tc>
                <a:extLst>
                  <a:ext uri="{0D108BD9-81ED-4DB2-BD59-A6C34878D82A}">
                    <a16:rowId xmlns:a16="http://schemas.microsoft.com/office/drawing/2014/main" val="10003"/>
                  </a:ext>
                </a:extLst>
              </a:tr>
            </a:tbl>
          </a:graphicData>
        </a:graphic>
      </p:graphicFrame>
      <p:sp>
        <p:nvSpPr>
          <p:cNvPr id="8" name="テキスト ボックス 7"/>
          <p:cNvSpPr txBox="1"/>
          <p:nvPr/>
        </p:nvSpPr>
        <p:spPr>
          <a:xfrm>
            <a:off x="193122" y="3203473"/>
            <a:ext cx="8123294" cy="365760"/>
          </a:xfrm>
          <a:prstGeom prst="rect">
            <a:avLst/>
          </a:prstGeom>
          <a:noFill/>
        </p:spPr>
        <p:txBody>
          <a:bodyPr wrap="square" rtlCol="0">
            <a:spAutoFit/>
          </a:bodyPr>
          <a:lstStyle/>
          <a:p>
            <a:r>
              <a:rPr kumimoji="1" lang="en-US" altLang="ja-JP" b="1" dirty="0"/>
              <a:t>Example of </a:t>
            </a:r>
            <a:r>
              <a:rPr b="1" dirty="0"/>
              <a:t>Catchment Forest Conservation by Some Utilities</a:t>
            </a:r>
          </a:p>
        </p:txBody>
      </p:sp>
      <p:sp>
        <p:nvSpPr>
          <p:cNvPr id="12" name="角丸四角形 11"/>
          <p:cNvSpPr/>
          <p:nvPr/>
        </p:nvSpPr>
        <p:spPr>
          <a:xfrm>
            <a:off x="4716145" y="1522182"/>
            <a:ext cx="4284345" cy="1621616"/>
          </a:xfrm>
          <a:prstGeom prst="roundRect">
            <a:avLst/>
          </a:prstGeom>
          <a:solidFill>
            <a:schemeClr val="accent5"/>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altLang="ja-JP" dirty="0">
                <a:solidFill>
                  <a:schemeClr val="tx1"/>
                </a:solidFill>
              </a:rPr>
              <a:t>In order to protect water sources proactively, water utilities</a:t>
            </a:r>
          </a:p>
          <a:p>
            <a:pPr marL="342900" indent="-342900">
              <a:buClr>
                <a:schemeClr val="accent5">
                  <a:lumMod val="50000"/>
                </a:schemeClr>
              </a:buClr>
              <a:buSzPct val="75000"/>
              <a:buFont typeface="Wingdings" panose="05000000000000000000" pitchFamily="2" charset="2"/>
              <a:buChar char="l"/>
            </a:pPr>
            <a:r>
              <a:rPr lang="en-US" altLang="ja-JP" dirty="0">
                <a:solidFill>
                  <a:schemeClr val="tx1"/>
                </a:solidFill>
              </a:rPr>
              <a:t>Procure</a:t>
            </a:r>
            <a:r>
              <a:rPr lang="ja-JP" altLang="en-US" dirty="0">
                <a:solidFill>
                  <a:schemeClr val="tx1"/>
                </a:solidFill>
              </a:rPr>
              <a:t> </a:t>
            </a:r>
            <a:r>
              <a:rPr lang="en-US" altLang="ja-JP" dirty="0">
                <a:solidFill>
                  <a:schemeClr val="tx1"/>
                </a:solidFill>
              </a:rPr>
              <a:t>forests in the upstream area</a:t>
            </a:r>
          </a:p>
          <a:p>
            <a:pPr marL="342900" indent="-342900">
              <a:buClr>
                <a:schemeClr val="accent5">
                  <a:lumMod val="50000"/>
                </a:schemeClr>
              </a:buClr>
              <a:buSzPct val="75000"/>
              <a:buFont typeface="Wingdings" panose="05000000000000000000" pitchFamily="2" charset="2"/>
              <a:buChar char="l"/>
            </a:pPr>
            <a:r>
              <a:rPr lang="en-US" altLang="ja-JP" dirty="0">
                <a:solidFill>
                  <a:schemeClr val="tx1"/>
                </a:solidFill>
              </a:rPr>
              <a:t>Call for volunteers to take care of trees</a:t>
            </a:r>
          </a:p>
        </p:txBody>
      </p:sp>
      <p:sp>
        <p:nvSpPr>
          <p:cNvPr id="15" name="テキスト ボックス 14"/>
          <p:cNvSpPr txBox="1"/>
          <p:nvPr/>
        </p:nvSpPr>
        <p:spPr>
          <a:xfrm>
            <a:off x="292055" y="1487882"/>
            <a:ext cx="4424284" cy="1188720"/>
          </a:xfrm>
          <a:prstGeom prst="rect">
            <a:avLst/>
          </a:prstGeom>
          <a:noFill/>
        </p:spPr>
        <p:txBody>
          <a:bodyPr wrap="square" rtlCol="0">
            <a:spAutoFit/>
          </a:bodyPr>
          <a:lstStyle/>
          <a:p>
            <a:r>
              <a:rPr lang="en-US" altLang="ja-JP" dirty="0"/>
              <a:t>Under the Forest Act water utilities have made efforts to conserve the forests in the catchment area, to improve source water quality and quantity.</a:t>
            </a:r>
            <a:endParaRPr lang="ja-JP" altLang="en-US" dirty="0"/>
          </a:p>
        </p:txBody>
      </p:sp>
      <p:sp>
        <p:nvSpPr>
          <p:cNvPr id="2" name="タイトル 1"/>
          <p:cNvSpPr>
            <a:spLocks noGrp="1"/>
          </p:cNvSpPr>
          <p:nvPr/>
        </p:nvSpPr>
        <p:spPr>
          <a:xfrm>
            <a:off x="360000" y="252000"/>
            <a:ext cx="8316456" cy="720000"/>
          </a:xfrm>
          <a:prstGeom prst="rect">
            <a:avLst/>
          </a:prstGeom>
        </p:spPr>
        <p:txBody>
          <a:bodyPr vert="horz" lIns="0" tIns="0" rIns="0" bIns="0" rtlCol="0" anchor="ctr">
            <a:noAutofit/>
          </a:bodyPr>
          <a:lstStyle>
            <a:lvl1pPr algn="l" defTabSz="914400" rtl="0" eaLnBrk="1" latinLnBrk="0" hangingPunct="1">
              <a:spcBef>
                <a:spcPct val="0"/>
              </a:spcBef>
              <a:buNone/>
              <a:defRPr kumimoji="1" sz="4400" b="1" kern="1200">
                <a:solidFill>
                  <a:schemeClr val="bg1">
                    <a:lumMod val="50000"/>
                  </a:schemeClr>
                </a:solidFill>
                <a:latin typeface="+mj-lt"/>
                <a:ea typeface="+mj-ea"/>
                <a:cs typeface="+mj-cs"/>
              </a:defRPr>
            </a:lvl1pPr>
          </a:lstStyle>
          <a:p>
            <a:r>
              <a:rPr lang="en-US" altLang="ja-JP" sz="2800" spc="-100" dirty="0"/>
              <a:t>6. Preventing Deterioration of Source Water Quality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60000" y="972000"/>
            <a:ext cx="8640000" cy="432000"/>
          </a:xfrm>
          <a:prstGeom prst="rect">
            <a:avLst/>
          </a:prstGeom>
          <a:noFill/>
        </p:spPr>
        <p:txBody>
          <a:bodyPr wrap="square" lIns="36000" tIns="0" rIns="0" bIns="0" rtlCol="0">
            <a:normAutofit/>
          </a:bodyPr>
          <a:lstStyle/>
          <a:p>
            <a:r>
              <a:rPr kumimoji="1" lang="en-US" altLang="ja-JP" sz="2400" b="1" dirty="0"/>
              <a:t>Example</a:t>
            </a:r>
            <a:r>
              <a:rPr lang="en-US" altLang="ja-JP" sz="2400" b="1" dirty="0"/>
              <a:t>:</a:t>
            </a:r>
            <a:r>
              <a:rPr lang="ja-JP" altLang="en-US" sz="2400" b="1" dirty="0"/>
              <a:t> </a:t>
            </a:r>
            <a:r>
              <a:rPr lang="en-US" altLang="ja-JP" sz="2400" b="1" dirty="0"/>
              <a:t>Watershed Forest in </a:t>
            </a:r>
            <a:r>
              <a:rPr lang="en-US" altLang="ja-JP" sz="2400" b="1" dirty="0" err="1"/>
              <a:t>Doshi</a:t>
            </a:r>
            <a:endParaRPr lang="en-US" altLang="ja-JP" sz="2400" b="1" dirty="0"/>
          </a:p>
        </p:txBody>
      </p:sp>
      <p:sp>
        <p:nvSpPr>
          <p:cNvPr id="7" name="テキスト ボックス 6"/>
          <p:cNvSpPr txBox="1"/>
          <p:nvPr/>
        </p:nvSpPr>
        <p:spPr>
          <a:xfrm>
            <a:off x="6149499" y="5157192"/>
            <a:ext cx="2855184" cy="830997"/>
          </a:xfrm>
          <a:prstGeom prst="rect">
            <a:avLst/>
          </a:prstGeom>
          <a:noFill/>
        </p:spPr>
        <p:txBody>
          <a:bodyPr wrap="square" rtlCol="0">
            <a:spAutoFit/>
          </a:bodyPr>
          <a:lstStyle/>
          <a:p>
            <a:r>
              <a:rPr lang="en-US" altLang="ja-JP" sz="1200" dirty="0"/>
              <a:t>Yokohama Waterworks Bureau</a:t>
            </a:r>
            <a:br>
              <a:rPr lang="en-US" altLang="ja-JP" sz="1200" dirty="0"/>
            </a:br>
            <a:r>
              <a:rPr lang="en-US" altLang="ja-JP" sz="1200" dirty="0"/>
              <a:t>http://www.city.yokohama.lg.jp/suidou/kyoku/torikumi/suigen-hozen/doshivolunteer.html</a:t>
            </a:r>
            <a:endParaRPr kumimoji="1" lang="ja-JP" altLang="en-US" sz="1200" dirty="0"/>
          </a:p>
        </p:txBody>
      </p:sp>
      <p:pic>
        <p:nvPicPr>
          <p:cNvPr id="3" name="図 2"/>
          <p:cNvPicPr>
            <a:picLocks noChangeAspect="1"/>
          </p:cNvPicPr>
          <p:nvPr/>
        </p:nvPicPr>
        <p:blipFill>
          <a:blip r:embed="rId3"/>
          <a:stretch>
            <a:fillRect/>
          </a:stretch>
        </p:blipFill>
        <p:spPr>
          <a:xfrm>
            <a:off x="4067944" y="3418018"/>
            <a:ext cx="2081555" cy="2793107"/>
          </a:xfrm>
          <a:prstGeom prst="rect">
            <a:avLst/>
          </a:prstGeom>
        </p:spPr>
      </p:pic>
      <p:sp>
        <p:nvSpPr>
          <p:cNvPr id="15" name="テキスト ボックス 14"/>
          <p:cNvSpPr txBox="1"/>
          <p:nvPr/>
        </p:nvSpPr>
        <p:spPr>
          <a:xfrm>
            <a:off x="360000" y="1352604"/>
            <a:ext cx="4932080" cy="1754326"/>
          </a:xfrm>
          <a:prstGeom prst="rect">
            <a:avLst/>
          </a:prstGeom>
          <a:noFill/>
        </p:spPr>
        <p:txBody>
          <a:bodyPr wrap="square" rtlCol="0">
            <a:spAutoFit/>
          </a:bodyPr>
          <a:lstStyle/>
          <a:p>
            <a:r>
              <a:rPr lang="en-US" altLang="ja-JP" dirty="0"/>
              <a:t>The </a:t>
            </a:r>
            <a:r>
              <a:rPr lang="en-US" altLang="ja-JP" dirty="0" err="1"/>
              <a:t>Doshi</a:t>
            </a:r>
            <a:r>
              <a:rPr lang="en-US" altLang="ja-JP" dirty="0"/>
              <a:t> River is an important water source for Yokohama City, and its upstream areas belonged to neighboring Yamanashi Prefecture. Yokohama City procured publicly-owned forest lands from Yamanashi Pref. in 1916 and started conservation activities of those lands.</a:t>
            </a:r>
            <a:endParaRPr lang="ja-JP" altLang="en-US" dirty="0"/>
          </a:p>
        </p:txBody>
      </p:sp>
      <p:sp>
        <p:nvSpPr>
          <p:cNvPr id="16" name="角丸四角形 15"/>
          <p:cNvSpPr/>
          <p:nvPr/>
        </p:nvSpPr>
        <p:spPr>
          <a:xfrm>
            <a:off x="428872" y="3165464"/>
            <a:ext cx="3851960" cy="2965169"/>
          </a:xfrm>
          <a:prstGeom prst="roundRect">
            <a:avLst>
              <a:gd name="adj" fmla="val 10349"/>
            </a:avLst>
          </a:prstGeom>
          <a:solidFill>
            <a:schemeClr val="accent5"/>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ja-JP" dirty="0">
                <a:solidFill>
                  <a:schemeClr val="tx1"/>
                </a:solidFill>
              </a:rPr>
              <a:t>Proactive support of conservation activities by the citizens;</a:t>
            </a:r>
          </a:p>
          <a:p>
            <a:pPr marL="342900" indent="-342900">
              <a:buClr>
                <a:schemeClr val="accent5">
                  <a:lumMod val="50000"/>
                </a:schemeClr>
              </a:buClr>
              <a:buSzPct val="75000"/>
              <a:buFont typeface="Wingdings" panose="05000000000000000000" pitchFamily="2" charset="2"/>
              <a:buChar char="l"/>
            </a:pPr>
            <a:r>
              <a:rPr lang="en-US" altLang="ja-JP" dirty="0">
                <a:solidFill>
                  <a:schemeClr val="tx1"/>
                </a:solidFill>
              </a:rPr>
              <a:t>Organize a volunteer group</a:t>
            </a:r>
          </a:p>
          <a:p>
            <a:pPr marL="342900" indent="-342900">
              <a:buClr>
                <a:schemeClr val="accent5">
                  <a:lumMod val="50000"/>
                </a:schemeClr>
              </a:buClr>
              <a:buSzPct val="75000"/>
              <a:buFont typeface="Wingdings" panose="05000000000000000000" pitchFamily="2" charset="2"/>
              <a:buChar char="l"/>
            </a:pPr>
            <a:r>
              <a:rPr lang="en-US" altLang="ja-JP" dirty="0">
                <a:solidFill>
                  <a:schemeClr val="tx1"/>
                </a:solidFill>
              </a:rPr>
              <a:t>Establish the </a:t>
            </a:r>
            <a:r>
              <a:rPr lang="en-US" altLang="ja-JP" dirty="0" err="1">
                <a:solidFill>
                  <a:schemeClr val="tx1"/>
                </a:solidFill>
              </a:rPr>
              <a:t>Doshi</a:t>
            </a:r>
            <a:r>
              <a:rPr lang="en-US" altLang="ja-JP" dirty="0">
                <a:solidFill>
                  <a:schemeClr val="tx1"/>
                </a:solidFill>
              </a:rPr>
              <a:t> Forest Fund and collect contributions </a:t>
            </a:r>
          </a:p>
          <a:p>
            <a:pPr marL="342900" indent="-342900">
              <a:buClr>
                <a:schemeClr val="accent5">
                  <a:lumMod val="50000"/>
                </a:schemeClr>
              </a:buClr>
              <a:buSzPct val="75000"/>
              <a:buFont typeface="Wingdings" panose="05000000000000000000" pitchFamily="2" charset="2"/>
              <a:buChar char="l"/>
            </a:pPr>
            <a:r>
              <a:rPr lang="en-US" altLang="ja-JP" dirty="0">
                <a:solidFill>
                  <a:schemeClr val="tx1"/>
                </a:solidFill>
              </a:rPr>
              <a:t>Use the sales of bottled water “</a:t>
            </a:r>
            <a:r>
              <a:rPr lang="en-US" altLang="ja-JP" dirty="0" err="1">
                <a:solidFill>
                  <a:schemeClr val="tx1"/>
                </a:solidFill>
              </a:rPr>
              <a:t>Hamakko</a:t>
            </a:r>
            <a:r>
              <a:rPr lang="en-US" altLang="ja-JP" dirty="0">
                <a:solidFill>
                  <a:schemeClr val="tx1"/>
                </a:solidFill>
              </a:rPr>
              <a:t> </a:t>
            </a:r>
            <a:r>
              <a:rPr lang="en-US" altLang="ja-JP" dirty="0" err="1">
                <a:solidFill>
                  <a:schemeClr val="tx1"/>
                </a:solidFill>
              </a:rPr>
              <a:t>Doshi</a:t>
            </a:r>
            <a:r>
              <a:rPr lang="en-US" altLang="ja-JP" dirty="0">
                <a:solidFill>
                  <a:schemeClr val="tx1"/>
                </a:solidFill>
              </a:rPr>
              <a:t>”, this name means “we are citizens of Yokohama </a:t>
            </a:r>
            <a:r>
              <a:rPr lang="en-US" altLang="ja-JP">
                <a:solidFill>
                  <a:schemeClr val="tx1"/>
                </a:solidFill>
              </a:rPr>
              <a:t>city together.”</a:t>
            </a:r>
            <a:endParaRPr lang="en-US" altLang="ja-JP" dirty="0">
              <a:solidFill>
                <a:schemeClr val="tx1"/>
              </a:solidFill>
            </a:endParaRPr>
          </a:p>
        </p:txBody>
      </p:sp>
      <p:sp>
        <p:nvSpPr>
          <p:cNvPr id="12" name="角丸四角形 11"/>
          <p:cNvSpPr/>
          <p:nvPr/>
        </p:nvSpPr>
        <p:spPr>
          <a:xfrm>
            <a:off x="6114123" y="4090001"/>
            <a:ext cx="2829787" cy="1014136"/>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altLang="ja-JP" dirty="0">
                <a:solidFill>
                  <a:schemeClr val="tx1"/>
                </a:solidFill>
              </a:rPr>
              <a:t>The forest is very wide, and account for 36% of the area of </a:t>
            </a:r>
            <a:r>
              <a:rPr lang="en-US" altLang="ja-JP" dirty="0" err="1">
                <a:solidFill>
                  <a:schemeClr val="tx1"/>
                </a:solidFill>
              </a:rPr>
              <a:t>Doshi</a:t>
            </a:r>
            <a:r>
              <a:rPr lang="en-US" altLang="ja-JP" dirty="0">
                <a:solidFill>
                  <a:schemeClr val="tx1"/>
                </a:solidFill>
              </a:rPr>
              <a:t> Village.</a:t>
            </a:r>
            <a:endParaRPr lang="ja-JP" altLang="en-US" dirty="0">
              <a:solidFill>
                <a:schemeClr val="tx1"/>
              </a:solidFill>
            </a:endParaRPr>
          </a:p>
        </p:txBody>
      </p:sp>
      <p:pic>
        <p:nvPicPr>
          <p:cNvPr id="2" name="図 1"/>
          <p:cNvPicPr>
            <a:picLocks noChangeAspect="1"/>
          </p:cNvPicPr>
          <p:nvPr/>
        </p:nvPicPr>
        <p:blipFill>
          <a:blip r:embed="rId4"/>
          <a:stretch>
            <a:fillRect/>
          </a:stretch>
        </p:blipFill>
        <p:spPr>
          <a:xfrm>
            <a:off x="5388040" y="1332044"/>
            <a:ext cx="3404976" cy="2653428"/>
          </a:xfrm>
          <a:prstGeom prst="rect">
            <a:avLst/>
          </a:prstGeom>
        </p:spPr>
      </p:pic>
      <p:sp>
        <p:nvSpPr>
          <p:cNvPr id="6" name="タイトル 1"/>
          <p:cNvSpPr>
            <a:spLocks noGrp="1"/>
          </p:cNvSpPr>
          <p:nvPr>
            <p:ph type="title"/>
          </p:nvPr>
        </p:nvSpPr>
        <p:spPr>
          <a:xfrm>
            <a:off x="360000" y="252000"/>
            <a:ext cx="8316456" cy="720000"/>
          </a:xfrm>
        </p:spPr>
        <p:txBody>
          <a:bodyPr>
            <a:noAutofit/>
          </a:bodyPr>
          <a:lstStyle/>
          <a:p>
            <a:r>
              <a:rPr lang="en-US" altLang="ja-JP" sz="2800" spc="-100" dirty="0"/>
              <a:t>6. Preventing Deterioration of Source Water Quality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3632372" y="3223629"/>
            <a:ext cx="4575019" cy="3177900"/>
          </a:xfrm>
          <a:prstGeom prst="rect">
            <a:avLst/>
          </a:prstGeom>
        </p:spPr>
      </p:pic>
      <p:sp>
        <p:nvSpPr>
          <p:cNvPr id="13" name="テキスト ボックス 12"/>
          <p:cNvSpPr txBox="1"/>
          <p:nvPr/>
        </p:nvSpPr>
        <p:spPr>
          <a:xfrm>
            <a:off x="360000" y="972000"/>
            <a:ext cx="8640000" cy="864000"/>
          </a:xfrm>
          <a:prstGeom prst="rect">
            <a:avLst/>
          </a:prstGeom>
          <a:noFill/>
        </p:spPr>
        <p:txBody>
          <a:bodyPr wrap="square" lIns="36000" tIns="0" rIns="0" bIns="0" rtlCol="0">
            <a:normAutofit/>
          </a:bodyPr>
          <a:lstStyle/>
          <a:p>
            <a:r>
              <a:rPr kumimoji="1" lang="en-US" altLang="ja-JP" sz="2400" b="1" dirty="0"/>
              <a:t>(3) </a:t>
            </a:r>
            <a:r>
              <a:rPr lang="en-US" altLang="ja-JP" sz="2400" b="1" dirty="0"/>
              <a:t>Legislative Framework for Protection of Water Source Quality</a:t>
            </a:r>
            <a:endParaRPr kumimoji="1" lang="ja-JP" altLang="en-US" sz="2400" b="1" dirty="0"/>
          </a:p>
        </p:txBody>
      </p:sp>
      <p:sp>
        <p:nvSpPr>
          <p:cNvPr id="19" name="角丸四角形 18"/>
          <p:cNvSpPr/>
          <p:nvPr/>
        </p:nvSpPr>
        <p:spPr>
          <a:xfrm>
            <a:off x="7313664" y="3629027"/>
            <a:ext cx="1359768" cy="44267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altLang="ja-JP" sz="2000" dirty="0">
                <a:solidFill>
                  <a:schemeClr val="tx1"/>
                </a:solidFill>
              </a:rPr>
              <a:t>Lake Biwa</a:t>
            </a:r>
          </a:p>
        </p:txBody>
      </p:sp>
      <p:sp>
        <p:nvSpPr>
          <p:cNvPr id="24" name="テキスト ボックス 23"/>
          <p:cNvSpPr txBox="1"/>
          <p:nvPr/>
        </p:nvSpPr>
        <p:spPr>
          <a:xfrm>
            <a:off x="360000" y="1611908"/>
            <a:ext cx="8460472" cy="1400383"/>
          </a:xfrm>
          <a:prstGeom prst="rect">
            <a:avLst/>
          </a:prstGeom>
          <a:noFill/>
        </p:spPr>
        <p:txBody>
          <a:bodyPr wrap="square" rtlCol="0">
            <a:spAutoFit/>
          </a:bodyPr>
          <a:lstStyle/>
          <a:p>
            <a:r>
              <a:rPr lang="en-US" altLang="ja-JP" sz="1700" dirty="0"/>
              <a:t>Promoting water quality management over the whole river basin was rather difficult in Japan, due to fragmentation of the competent authorities and laws. However, improvement of basin-wide water quality management is expected by better coordination among water utilities and local governments, as well as the enforcement of the newly-enacted the Basic Act on Water Cycle.</a:t>
            </a:r>
            <a:endParaRPr lang="ja-JP" altLang="en-US" sz="1700" dirty="0"/>
          </a:p>
        </p:txBody>
      </p:sp>
      <p:sp>
        <p:nvSpPr>
          <p:cNvPr id="25" name="角丸四角形 24"/>
          <p:cNvSpPr/>
          <p:nvPr/>
        </p:nvSpPr>
        <p:spPr>
          <a:xfrm>
            <a:off x="318773" y="4543649"/>
            <a:ext cx="2589061" cy="911364"/>
          </a:xfrm>
          <a:prstGeom prst="roundRect">
            <a:avLst>
              <a:gd name="adj" fmla="val 16142"/>
            </a:avLst>
          </a:prstGeom>
          <a:solidFill>
            <a:schemeClr val="accent5"/>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altLang="ja-JP" sz="1600" dirty="0">
                <a:solidFill>
                  <a:schemeClr val="tx1"/>
                </a:solidFill>
              </a:rPr>
              <a:t>Necessity of water quality management for the whole watershed</a:t>
            </a:r>
          </a:p>
        </p:txBody>
      </p:sp>
      <p:sp>
        <p:nvSpPr>
          <p:cNvPr id="26" name="角丸四角形 25"/>
          <p:cNvSpPr/>
          <p:nvPr/>
        </p:nvSpPr>
        <p:spPr>
          <a:xfrm>
            <a:off x="3299579" y="6101380"/>
            <a:ext cx="1359768" cy="442674"/>
          </a:xfrm>
          <a:prstGeom prst="roundRe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altLang="ja-JP" sz="2000" dirty="0">
                <a:solidFill>
                  <a:schemeClr val="tx1"/>
                </a:solidFill>
              </a:rPr>
              <a:t>Osaka</a:t>
            </a:r>
            <a:r>
              <a:rPr lang="ja-JP" altLang="en-US" sz="2000" dirty="0">
                <a:solidFill>
                  <a:schemeClr val="tx1"/>
                </a:solidFill>
              </a:rPr>
              <a:t> </a:t>
            </a:r>
            <a:r>
              <a:rPr lang="en-US" altLang="ja-JP" sz="2000" dirty="0">
                <a:solidFill>
                  <a:schemeClr val="tx1"/>
                </a:solidFill>
              </a:rPr>
              <a:t>city</a:t>
            </a:r>
          </a:p>
        </p:txBody>
      </p:sp>
      <p:sp>
        <p:nvSpPr>
          <p:cNvPr id="27" name="角丸四角形 26"/>
          <p:cNvSpPr/>
          <p:nvPr/>
        </p:nvSpPr>
        <p:spPr>
          <a:xfrm>
            <a:off x="4117075" y="4413687"/>
            <a:ext cx="1359768" cy="442674"/>
          </a:xfrm>
          <a:prstGeom prst="roundRe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altLang="ja-JP" sz="2000" dirty="0">
                <a:solidFill>
                  <a:schemeClr val="tx1"/>
                </a:solidFill>
              </a:rPr>
              <a:t>Kobe</a:t>
            </a:r>
            <a:r>
              <a:rPr lang="ja-JP" altLang="en-US" sz="2000" dirty="0">
                <a:solidFill>
                  <a:schemeClr val="tx1"/>
                </a:solidFill>
              </a:rPr>
              <a:t> </a:t>
            </a:r>
            <a:r>
              <a:rPr lang="en-US" altLang="ja-JP" sz="2000" dirty="0">
                <a:solidFill>
                  <a:schemeClr val="tx1"/>
                </a:solidFill>
              </a:rPr>
              <a:t>city</a:t>
            </a:r>
          </a:p>
        </p:txBody>
      </p:sp>
      <p:sp>
        <p:nvSpPr>
          <p:cNvPr id="28" name="角丸四角形 27"/>
          <p:cNvSpPr/>
          <p:nvPr/>
        </p:nvSpPr>
        <p:spPr>
          <a:xfrm>
            <a:off x="5257492" y="3906494"/>
            <a:ext cx="1359768" cy="442674"/>
          </a:xfrm>
          <a:prstGeom prst="roundRe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altLang="ja-JP" sz="2000" dirty="0">
                <a:solidFill>
                  <a:schemeClr val="tx1"/>
                </a:solidFill>
              </a:rPr>
              <a:t>Kyoto</a:t>
            </a:r>
            <a:r>
              <a:rPr lang="ja-JP" altLang="en-US" sz="2000" dirty="0">
                <a:solidFill>
                  <a:schemeClr val="tx1"/>
                </a:solidFill>
              </a:rPr>
              <a:t> </a:t>
            </a:r>
            <a:r>
              <a:rPr lang="en-US" altLang="ja-JP" sz="2000" dirty="0">
                <a:solidFill>
                  <a:schemeClr val="tx1"/>
                </a:solidFill>
              </a:rPr>
              <a:t>city</a:t>
            </a:r>
          </a:p>
        </p:txBody>
      </p:sp>
      <p:sp>
        <p:nvSpPr>
          <p:cNvPr id="29" name="角丸四角形 28"/>
          <p:cNvSpPr/>
          <p:nvPr/>
        </p:nvSpPr>
        <p:spPr>
          <a:xfrm>
            <a:off x="248954" y="3081104"/>
            <a:ext cx="4284000" cy="940309"/>
          </a:xfrm>
          <a:prstGeom prst="roundRect">
            <a:avLst>
              <a:gd name="adj" fmla="val 22574"/>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wrap="square" tIns="36000" rtlCol="0" anchor="ctr">
            <a:spAutoFit/>
          </a:bodyPr>
          <a:lstStyle/>
          <a:p>
            <a:r>
              <a:rPr lang="en-US" altLang="ja-JP" sz="1600" dirty="0">
                <a:solidFill>
                  <a:schemeClr val="tx1"/>
                </a:solidFill>
              </a:rPr>
              <a:t>Wastewater treatment in Kyoto City and many other upstream cities to protect water sources for downstream cities</a:t>
            </a:r>
          </a:p>
        </p:txBody>
      </p:sp>
      <p:sp>
        <p:nvSpPr>
          <p:cNvPr id="30" name="角丸四角形 29"/>
          <p:cNvSpPr/>
          <p:nvPr/>
        </p:nvSpPr>
        <p:spPr>
          <a:xfrm>
            <a:off x="6271754" y="5365113"/>
            <a:ext cx="2867719" cy="1019532"/>
          </a:xfrm>
          <a:prstGeom prst="roundRect">
            <a:avLst>
              <a:gd name="adj" fmla="val 19168"/>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wrap="square" tIns="36000" rtlCol="0" anchor="ctr">
            <a:spAutoFit/>
          </a:bodyPr>
          <a:lstStyle/>
          <a:p>
            <a:r>
              <a:rPr lang="en-US" altLang="ja-JP" dirty="0">
                <a:solidFill>
                  <a:schemeClr val="tx1"/>
                </a:solidFill>
              </a:rPr>
              <a:t>Multiple users taking water and discharging treated wastewater</a:t>
            </a:r>
          </a:p>
        </p:txBody>
      </p:sp>
      <p:sp>
        <p:nvSpPr>
          <p:cNvPr id="31" name="角丸四角形 30"/>
          <p:cNvSpPr/>
          <p:nvPr/>
        </p:nvSpPr>
        <p:spPr>
          <a:xfrm>
            <a:off x="6593302" y="2863635"/>
            <a:ext cx="2484000" cy="641687"/>
          </a:xfrm>
          <a:prstGeom prst="roundRect">
            <a:avLst>
              <a:gd name="adj" fmla="val 19168"/>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wrap="square" tIns="36000" rtlCol="0" anchor="ctr">
            <a:spAutoFit/>
          </a:bodyPr>
          <a:lstStyle/>
          <a:p>
            <a:r>
              <a:rPr lang="en-US" altLang="ja-JP" sz="1600" dirty="0">
                <a:solidFill>
                  <a:schemeClr val="tx1"/>
                </a:solidFill>
              </a:rPr>
              <a:t>Conservation of water quality in Lake Biwa</a:t>
            </a:r>
          </a:p>
        </p:txBody>
      </p:sp>
      <p:sp>
        <p:nvSpPr>
          <p:cNvPr id="32" name="角丸四角形 18"/>
          <p:cNvSpPr/>
          <p:nvPr/>
        </p:nvSpPr>
        <p:spPr>
          <a:xfrm>
            <a:off x="2997193" y="4809461"/>
            <a:ext cx="998521" cy="78319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altLang="ja-JP" sz="2000" dirty="0">
                <a:solidFill>
                  <a:schemeClr val="tx1"/>
                </a:solidFill>
              </a:rPr>
              <a:t>Osaka Bay</a:t>
            </a:r>
          </a:p>
        </p:txBody>
      </p:sp>
      <p:sp>
        <p:nvSpPr>
          <p:cNvPr id="6" name="タイトル 1"/>
          <p:cNvSpPr>
            <a:spLocks noGrp="1"/>
          </p:cNvSpPr>
          <p:nvPr>
            <p:ph type="title"/>
          </p:nvPr>
        </p:nvSpPr>
        <p:spPr>
          <a:xfrm>
            <a:off x="360000" y="252000"/>
            <a:ext cx="8316456" cy="720000"/>
          </a:xfrm>
        </p:spPr>
        <p:txBody>
          <a:bodyPr>
            <a:noAutofit/>
          </a:bodyPr>
          <a:lstStyle/>
          <a:p>
            <a:r>
              <a:rPr lang="en-US" altLang="ja-JP" sz="2800" spc="-100" dirty="0"/>
              <a:t>6. Preventing Deterioration of Source Water Quality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524" y="882462"/>
            <a:ext cx="8722952" cy="864000"/>
          </a:xfrm>
          <a:prstGeom prst="rect">
            <a:avLst/>
          </a:prstGeom>
          <a:noFill/>
        </p:spPr>
        <p:txBody>
          <a:bodyPr wrap="square" lIns="36000" tIns="0" rIns="0" bIns="0" rtlCol="0">
            <a:normAutofit/>
          </a:bodyPr>
          <a:lstStyle/>
          <a:p>
            <a:r>
              <a:rPr lang="en-US" altLang="ja-JP" sz="2400" b="1" dirty="0"/>
              <a:t>Formaldehyde Contamination at Tone River</a:t>
            </a:r>
            <a:endParaRPr kumimoji="1" lang="ja-JP" altLang="en-US" sz="2400" b="1" dirty="0"/>
          </a:p>
        </p:txBody>
      </p:sp>
      <p:sp>
        <p:nvSpPr>
          <p:cNvPr id="8" name="タイトル 1"/>
          <p:cNvSpPr>
            <a:spLocks noGrp="1"/>
          </p:cNvSpPr>
          <p:nvPr>
            <p:ph type="title"/>
          </p:nvPr>
        </p:nvSpPr>
        <p:spPr>
          <a:xfrm>
            <a:off x="360000" y="324008"/>
            <a:ext cx="8640000" cy="584712"/>
          </a:xfrm>
        </p:spPr>
        <p:txBody>
          <a:bodyPr>
            <a:normAutofit/>
          </a:bodyPr>
          <a:lstStyle/>
          <a:p>
            <a:r>
              <a:rPr lang="en-US" altLang="ja-JP" sz="2800" spc="-100" dirty="0"/>
              <a:t>6. Source Water Quality</a:t>
            </a:r>
            <a:endParaRPr kumimoji="1" lang="ja-JP" altLang="en-US" sz="2800" dirty="0"/>
          </a:p>
        </p:txBody>
      </p:sp>
      <p:sp>
        <p:nvSpPr>
          <p:cNvPr id="22" name="角丸四角形 21"/>
          <p:cNvSpPr/>
          <p:nvPr/>
        </p:nvSpPr>
        <p:spPr>
          <a:xfrm>
            <a:off x="303765" y="2857308"/>
            <a:ext cx="3308499" cy="2433526"/>
          </a:xfrm>
          <a:prstGeom prst="roundRect">
            <a:avLst>
              <a:gd name="adj" fmla="val 10349"/>
            </a:avLst>
          </a:prstGeom>
          <a:solidFill>
            <a:schemeClr val="accent5"/>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nchor="ctr">
            <a:spAutoFit/>
          </a:bodyPr>
          <a:lstStyle/>
          <a:p>
            <a:r>
              <a:rPr lang="en-US" altLang="ja-JP" dirty="0">
                <a:solidFill>
                  <a:schemeClr val="tx1"/>
                </a:solidFill>
              </a:rPr>
              <a:t>To find the cause</a:t>
            </a:r>
          </a:p>
          <a:p>
            <a:pPr marL="342900" indent="-342900">
              <a:buClr>
                <a:schemeClr val="accent5">
                  <a:lumMod val="50000"/>
                </a:schemeClr>
              </a:buClr>
              <a:buSzPct val="75000"/>
              <a:buFont typeface="Wingdings" panose="05000000000000000000" pitchFamily="2" charset="2"/>
              <a:buChar char="l"/>
            </a:pPr>
            <a:r>
              <a:rPr lang="en-US" altLang="ja-JP" dirty="0">
                <a:solidFill>
                  <a:schemeClr val="tx1"/>
                </a:solidFill>
              </a:rPr>
              <a:t>Increase the frequency of water quality testing of purified water</a:t>
            </a:r>
          </a:p>
          <a:p>
            <a:pPr marL="342900" indent="-342900">
              <a:buClr>
                <a:schemeClr val="accent5">
                  <a:lumMod val="50000"/>
                </a:schemeClr>
              </a:buClr>
              <a:buSzPct val="75000"/>
              <a:buFont typeface="Wingdings" panose="05000000000000000000" pitchFamily="2" charset="2"/>
              <a:buChar char="l"/>
            </a:pPr>
            <a:r>
              <a:rPr lang="en-US" altLang="ja-JP" dirty="0">
                <a:solidFill>
                  <a:schemeClr val="tx1"/>
                </a:solidFill>
              </a:rPr>
              <a:t>Strengthen the water quality monitoring system </a:t>
            </a:r>
          </a:p>
          <a:p>
            <a:pPr marL="342900" indent="-342900">
              <a:buClr>
                <a:schemeClr val="accent5">
                  <a:lumMod val="50000"/>
                </a:schemeClr>
              </a:buClr>
              <a:buSzPct val="75000"/>
              <a:buFont typeface="Wingdings" panose="05000000000000000000" pitchFamily="2" charset="2"/>
              <a:buChar char="l"/>
            </a:pPr>
            <a:r>
              <a:rPr lang="en-US" altLang="ja-JP" dirty="0">
                <a:solidFill>
                  <a:schemeClr val="tx1"/>
                </a:solidFill>
              </a:rPr>
              <a:t>Communicate </a:t>
            </a:r>
            <a:r>
              <a:rPr lang="en-US" altLang="ja-JP" dirty="0">
                <a:solidFill>
                  <a:schemeClr val="tx1"/>
                </a:solidFill>
                <a:sym typeface="+mn-ea"/>
              </a:rPr>
              <a:t>closely with other </a:t>
            </a:r>
            <a:r>
              <a:rPr lang="en-US" altLang="ja-JP" dirty="0">
                <a:solidFill>
                  <a:schemeClr val="tx1"/>
                </a:solidFill>
              </a:rPr>
              <a:t>water utilities </a:t>
            </a:r>
          </a:p>
        </p:txBody>
      </p:sp>
      <p:sp>
        <p:nvSpPr>
          <p:cNvPr id="23" name="角丸四角形 22"/>
          <p:cNvSpPr/>
          <p:nvPr/>
        </p:nvSpPr>
        <p:spPr>
          <a:xfrm>
            <a:off x="3716879" y="2850493"/>
            <a:ext cx="5256584" cy="2561456"/>
          </a:xfrm>
          <a:prstGeom prst="roundRect">
            <a:avLst>
              <a:gd name="adj" fmla="val 6170"/>
            </a:avLst>
          </a:prstGeom>
          <a:solidFill>
            <a:schemeClr val="accent5"/>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ctr">
            <a:spAutoFit/>
          </a:bodyPr>
          <a:lstStyle/>
          <a:p>
            <a:r>
              <a:rPr lang="en-US" altLang="ja-JP" dirty="0">
                <a:solidFill>
                  <a:schemeClr val="tx1"/>
                </a:solidFill>
              </a:rPr>
              <a:t>To avoid distribution of contaminated water</a:t>
            </a:r>
          </a:p>
          <a:p>
            <a:pPr marL="342900" indent="-342900">
              <a:buClr>
                <a:schemeClr val="accent5">
                  <a:lumMod val="50000"/>
                </a:schemeClr>
              </a:buClr>
              <a:buSzPct val="75000"/>
              <a:buFont typeface="Wingdings" panose="05000000000000000000" pitchFamily="2" charset="2"/>
              <a:buChar char="l"/>
            </a:pPr>
            <a:r>
              <a:rPr lang="en-US" altLang="ja-JP" dirty="0">
                <a:solidFill>
                  <a:schemeClr val="tx1"/>
                </a:solidFill>
              </a:rPr>
              <a:t>limit or suspend the intake of contaminated water</a:t>
            </a:r>
          </a:p>
          <a:p>
            <a:pPr marL="342900" indent="-342900">
              <a:buClr>
                <a:schemeClr val="accent5">
                  <a:lumMod val="50000"/>
                </a:schemeClr>
              </a:buClr>
              <a:buSzPct val="75000"/>
              <a:buFont typeface="Wingdings" panose="05000000000000000000" pitchFamily="2" charset="2"/>
              <a:buChar char="l"/>
            </a:pPr>
            <a:r>
              <a:rPr lang="en-US" altLang="ja-JP" dirty="0">
                <a:solidFill>
                  <a:schemeClr val="tx1"/>
                </a:solidFill>
              </a:rPr>
              <a:t>Use other water sources including groundwater</a:t>
            </a:r>
          </a:p>
          <a:p>
            <a:pPr marL="342900" indent="-342900">
              <a:buClr>
                <a:schemeClr val="accent5">
                  <a:lumMod val="50000"/>
                </a:schemeClr>
              </a:buClr>
              <a:buSzPct val="75000"/>
              <a:buFont typeface="Wingdings" panose="05000000000000000000" pitchFamily="2" charset="2"/>
              <a:buChar char="l"/>
            </a:pPr>
            <a:r>
              <a:rPr lang="en-US" altLang="ja-JP" dirty="0">
                <a:solidFill>
                  <a:schemeClr val="tx1"/>
                </a:solidFill>
              </a:rPr>
              <a:t>Supply from stock and not-affected treatment plants</a:t>
            </a:r>
          </a:p>
          <a:p>
            <a:pPr marL="342900" indent="-342900">
              <a:buClr>
                <a:schemeClr val="accent5">
                  <a:lumMod val="50000"/>
                </a:schemeClr>
              </a:buClr>
              <a:buSzPct val="75000"/>
              <a:buFont typeface="Wingdings" panose="05000000000000000000" pitchFamily="2" charset="2"/>
              <a:buChar char="l"/>
            </a:pPr>
            <a:r>
              <a:rPr lang="en-US" altLang="ja-JP" dirty="0">
                <a:solidFill>
                  <a:schemeClr val="tx1"/>
                </a:solidFill>
              </a:rPr>
              <a:t>Urgently release water from the upstream reservoirs to dilute and flush the contaminated water</a:t>
            </a:r>
          </a:p>
        </p:txBody>
      </p:sp>
      <p:sp>
        <p:nvSpPr>
          <p:cNvPr id="3" name="角丸四角形吹き出し 2"/>
          <p:cNvSpPr/>
          <p:nvPr/>
        </p:nvSpPr>
        <p:spPr>
          <a:xfrm>
            <a:off x="372765" y="5574292"/>
            <a:ext cx="8614470" cy="912716"/>
          </a:xfrm>
          <a:prstGeom prst="wedgeRoundRectCallout">
            <a:avLst>
              <a:gd name="adj1" fmla="val -19498"/>
              <a:gd name="adj2" fmla="val -36227"/>
              <a:gd name="adj3" fmla="val 16667"/>
            </a:avLst>
          </a:prstGeom>
          <a:solidFill>
            <a:srgbClr val="FFFF99"/>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tIns="0" bIns="0" rtlCol="0" anchor="ctr">
            <a:spAutoFit/>
          </a:bodyPr>
          <a:lstStyle/>
          <a:p>
            <a:r>
              <a:rPr lang="en-US" altLang="ja-JP" dirty="0">
                <a:solidFill>
                  <a:schemeClr val="tx1"/>
                </a:solidFill>
              </a:rPr>
              <a:t>In such a large basin, a single incident can affect many downstream water utilities. Therefore, the networking system among utilities and local governments has been built to share the information and provide rapid emergency response.</a:t>
            </a:r>
            <a:endParaRPr kumimoji="1" lang="ja-JP" altLang="en-US" dirty="0">
              <a:solidFill>
                <a:schemeClr val="tx1"/>
              </a:solidFill>
            </a:endParaRPr>
          </a:p>
        </p:txBody>
      </p:sp>
      <p:sp>
        <p:nvSpPr>
          <p:cNvPr id="21" name="テキスト ボックス 20"/>
          <p:cNvSpPr txBox="1"/>
          <p:nvPr/>
        </p:nvSpPr>
        <p:spPr>
          <a:xfrm>
            <a:off x="318524" y="1301875"/>
            <a:ext cx="8687440" cy="1463040"/>
          </a:xfrm>
          <a:prstGeom prst="rect">
            <a:avLst/>
          </a:prstGeom>
          <a:noFill/>
        </p:spPr>
        <p:txBody>
          <a:bodyPr wrap="square" rtlCol="0">
            <a:spAutoFit/>
          </a:bodyPr>
          <a:lstStyle/>
          <a:p>
            <a:r>
              <a:rPr lang="en-US" altLang="ja-JP" dirty="0"/>
              <a:t>In 2012 a factory located upstream accidentally discharged hexamethylenetetramine. The chemical reacted with chlorine at several downstream water treatment plants to produce formaldehyde. Consequently, the concentration of formaldehyde in treated water increased significantly, almost reaching the limit set by the water quality standard. The following actions were taken</a:t>
            </a:r>
            <a:r>
              <a:rPr lang="ja-JP" altLang="en-US" dirty="0"/>
              <a:t> </a:t>
            </a:r>
            <a:r>
              <a:rPr lang="en-US" altLang="ja-JP" dirty="0"/>
              <a:t>to manage the incident;</a:t>
            </a:r>
            <a:endParaRPr lang="ja-JP"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60000" y="980728"/>
            <a:ext cx="8640000" cy="646177"/>
          </a:xfrm>
          <a:prstGeom prst="rect">
            <a:avLst/>
          </a:prstGeom>
          <a:noFill/>
        </p:spPr>
        <p:txBody>
          <a:bodyPr wrap="square" lIns="36000" tIns="0" rIns="0" bIns="0" rtlCol="0">
            <a:normAutofit/>
          </a:bodyPr>
          <a:lstStyle/>
          <a:p>
            <a:r>
              <a:rPr lang="en-US" altLang="ja-JP" sz="2000" b="1" dirty="0"/>
              <a:t>(4) Practical countermeasures against water source pollution</a:t>
            </a:r>
            <a:endParaRPr kumimoji="1" lang="ja-JP" altLang="en-US" sz="2000" b="1" dirty="0"/>
          </a:p>
        </p:txBody>
      </p:sp>
      <p:sp>
        <p:nvSpPr>
          <p:cNvPr id="6" name="角丸四角形 5"/>
          <p:cNvSpPr/>
          <p:nvPr/>
        </p:nvSpPr>
        <p:spPr>
          <a:xfrm>
            <a:off x="3997706" y="2680874"/>
            <a:ext cx="999670" cy="1385426"/>
          </a:xfrm>
          <a:prstGeom prst="roundRect">
            <a:avLst/>
          </a:prstGeom>
          <a:solidFill>
            <a:srgbClr val="FFCCCC"/>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1"/>
                </a:solidFill>
              </a:rPr>
              <a:t>River</a:t>
            </a:r>
            <a:endParaRPr kumimoji="1" lang="ja-JP" altLang="en-US" sz="2400" dirty="0">
              <a:solidFill>
                <a:schemeClr val="tx1"/>
              </a:solidFill>
            </a:endParaRPr>
          </a:p>
        </p:txBody>
      </p:sp>
      <p:sp>
        <p:nvSpPr>
          <p:cNvPr id="7" name="角丸四角形 6"/>
          <p:cNvSpPr/>
          <p:nvPr/>
        </p:nvSpPr>
        <p:spPr>
          <a:xfrm>
            <a:off x="815518" y="1556792"/>
            <a:ext cx="2251713" cy="1310061"/>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a:t>
            </a:r>
            <a:r>
              <a:rPr lang="en-US" altLang="ja-JP" sz="1400" dirty="0">
                <a:solidFill>
                  <a:schemeClr val="tx1"/>
                </a:solidFill>
              </a:rPr>
              <a:t> River management</a:t>
            </a:r>
            <a:r>
              <a:rPr lang="ja-JP" altLang="en-US" sz="1400" dirty="0">
                <a:solidFill>
                  <a:schemeClr val="tx1"/>
                </a:solidFill>
              </a:rPr>
              <a:t>　 </a:t>
            </a:r>
            <a:endParaRPr lang="en-US" altLang="ja-JP" sz="1400" dirty="0">
              <a:solidFill>
                <a:schemeClr val="tx1"/>
              </a:solidFill>
            </a:endParaRPr>
          </a:p>
          <a:p>
            <a:r>
              <a:rPr lang="ja-JP" altLang="en-US" sz="1400" dirty="0">
                <a:solidFill>
                  <a:schemeClr val="tx1"/>
                </a:solidFill>
              </a:rPr>
              <a:t>・ </a:t>
            </a:r>
            <a:r>
              <a:rPr lang="en-US" altLang="ja-JP" sz="1400" dirty="0">
                <a:solidFill>
                  <a:schemeClr val="tx1"/>
                </a:solidFill>
              </a:rPr>
              <a:t>Flood control</a:t>
            </a:r>
            <a:endParaRPr kumimoji="1" lang="en-US" altLang="ja-JP" sz="1400" dirty="0">
              <a:solidFill>
                <a:schemeClr val="tx1"/>
              </a:solidFill>
            </a:endParaRPr>
          </a:p>
          <a:p>
            <a:r>
              <a:rPr lang="ja-JP" altLang="en-US" sz="1400" dirty="0">
                <a:solidFill>
                  <a:schemeClr val="tx1"/>
                </a:solidFill>
              </a:rPr>
              <a:t>・ </a:t>
            </a:r>
            <a:r>
              <a:rPr kumimoji="1" lang="en-US" altLang="ja-JP" sz="1400" dirty="0">
                <a:solidFill>
                  <a:schemeClr val="tx1"/>
                </a:solidFill>
              </a:rPr>
              <a:t>Sewerage</a:t>
            </a:r>
          </a:p>
          <a:p>
            <a:r>
              <a:rPr kumimoji="1" lang="en-US" altLang="ja-JP" sz="1400" b="1" dirty="0">
                <a:solidFill>
                  <a:schemeClr val="tx1"/>
                </a:solidFill>
              </a:rPr>
              <a:t>Ministry of Land, Infrastructure, Transport and Tourism</a:t>
            </a:r>
            <a:endParaRPr kumimoji="1" lang="ja-JP" altLang="en-US" sz="1400" b="1" dirty="0">
              <a:solidFill>
                <a:schemeClr val="tx1"/>
              </a:solidFill>
            </a:endParaRPr>
          </a:p>
        </p:txBody>
      </p:sp>
      <p:sp>
        <p:nvSpPr>
          <p:cNvPr id="8" name="左右矢印 7"/>
          <p:cNvSpPr/>
          <p:nvPr/>
        </p:nvSpPr>
        <p:spPr>
          <a:xfrm rot="2417145">
            <a:off x="3207152" y="2650719"/>
            <a:ext cx="792088" cy="360040"/>
          </a:xfrm>
          <a:prstGeom prst="lef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899119" y="3028852"/>
            <a:ext cx="2178168" cy="1080120"/>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a:t>
            </a:r>
            <a:r>
              <a:rPr kumimoji="1" lang="en-US" altLang="ja-JP" sz="1400" dirty="0">
                <a:solidFill>
                  <a:schemeClr val="tx1"/>
                </a:solidFill>
              </a:rPr>
              <a:t>Conservation of water environment</a:t>
            </a:r>
          </a:p>
          <a:p>
            <a:r>
              <a:rPr kumimoji="1" lang="en-US" altLang="ja-JP" sz="1400" b="1" dirty="0">
                <a:solidFill>
                  <a:schemeClr val="tx1"/>
                </a:solidFill>
              </a:rPr>
              <a:t>Ministry of the Environment</a:t>
            </a:r>
            <a:endParaRPr kumimoji="1" lang="ja-JP" altLang="en-US" sz="1400" b="1" dirty="0">
              <a:solidFill>
                <a:schemeClr val="tx1"/>
              </a:solidFill>
            </a:endParaRPr>
          </a:p>
        </p:txBody>
      </p:sp>
      <p:sp>
        <p:nvSpPr>
          <p:cNvPr id="10" name="角丸四角形 9"/>
          <p:cNvSpPr/>
          <p:nvPr/>
        </p:nvSpPr>
        <p:spPr>
          <a:xfrm>
            <a:off x="5905188" y="1814136"/>
            <a:ext cx="2160240" cy="1080120"/>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a:t>
            </a:r>
            <a:r>
              <a:rPr kumimoji="1" lang="en-US" altLang="ja-JP" sz="1400" dirty="0">
                <a:solidFill>
                  <a:schemeClr val="tx1"/>
                </a:solidFill>
              </a:rPr>
              <a:t>Industrial water</a:t>
            </a:r>
          </a:p>
          <a:p>
            <a:r>
              <a:rPr kumimoji="1" lang="en-US" altLang="ja-JP" sz="1400" b="1" dirty="0">
                <a:solidFill>
                  <a:schemeClr val="tx1"/>
                </a:solidFill>
              </a:rPr>
              <a:t>Ministry of Economy, Trade and Industry</a:t>
            </a:r>
            <a:endParaRPr kumimoji="1" lang="ja-JP" altLang="en-US" sz="1400" b="1" dirty="0">
              <a:solidFill>
                <a:schemeClr val="tx1"/>
              </a:solidFill>
            </a:endParaRPr>
          </a:p>
        </p:txBody>
      </p:sp>
      <p:sp>
        <p:nvSpPr>
          <p:cNvPr id="11" name="角丸四角形 10"/>
          <p:cNvSpPr/>
          <p:nvPr/>
        </p:nvSpPr>
        <p:spPr>
          <a:xfrm>
            <a:off x="5903568" y="3055544"/>
            <a:ext cx="2160240" cy="1080120"/>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a:t>
            </a:r>
            <a:r>
              <a:rPr kumimoji="1" lang="en-US" altLang="ja-JP" sz="1400" dirty="0">
                <a:solidFill>
                  <a:schemeClr val="tx1"/>
                </a:solidFill>
              </a:rPr>
              <a:t>Agricultural water</a:t>
            </a:r>
          </a:p>
          <a:p>
            <a:r>
              <a:rPr kumimoji="1" lang="en-US" altLang="ja-JP" sz="1400" b="1" dirty="0">
                <a:solidFill>
                  <a:schemeClr val="tx1"/>
                </a:solidFill>
              </a:rPr>
              <a:t>Ministry of Agriculture, Forestry and Fisheries</a:t>
            </a:r>
            <a:endParaRPr kumimoji="1" lang="ja-JP" altLang="en-US" sz="1400" b="1" dirty="0">
              <a:solidFill>
                <a:schemeClr val="tx1"/>
              </a:solidFill>
            </a:endParaRPr>
          </a:p>
        </p:txBody>
      </p:sp>
      <p:sp>
        <p:nvSpPr>
          <p:cNvPr id="12" name="左右矢印 11"/>
          <p:cNvSpPr/>
          <p:nvPr/>
        </p:nvSpPr>
        <p:spPr>
          <a:xfrm rot="21381377">
            <a:off x="5135170" y="3331836"/>
            <a:ext cx="792088" cy="360040"/>
          </a:xfrm>
          <a:prstGeom prst="lef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左右矢印 12"/>
          <p:cNvSpPr/>
          <p:nvPr/>
        </p:nvSpPr>
        <p:spPr>
          <a:xfrm rot="19817907">
            <a:off x="5037778" y="2693538"/>
            <a:ext cx="792088" cy="360040"/>
          </a:xfrm>
          <a:prstGeom prst="lef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左右矢印 13"/>
          <p:cNvSpPr/>
          <p:nvPr/>
        </p:nvSpPr>
        <p:spPr>
          <a:xfrm>
            <a:off x="3184681" y="3302528"/>
            <a:ext cx="792088" cy="360040"/>
          </a:xfrm>
          <a:prstGeom prst="lef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378628" y="4402055"/>
            <a:ext cx="6696744" cy="369332"/>
          </a:xfrm>
          <a:prstGeom prst="rect">
            <a:avLst/>
          </a:prstGeom>
          <a:noFill/>
        </p:spPr>
        <p:txBody>
          <a:bodyPr wrap="square" rtlCol="0">
            <a:spAutoFit/>
          </a:bodyPr>
          <a:lstStyle/>
          <a:p>
            <a:r>
              <a:rPr kumimoji="1" lang="en-US" altLang="ja-JP" dirty="0"/>
              <a:t>Two Laws concerning drinking water resources (enacted in 1994)</a:t>
            </a:r>
            <a:endParaRPr kumimoji="1" lang="ja-JP" altLang="en-US" dirty="0"/>
          </a:p>
        </p:txBody>
      </p:sp>
      <p:sp>
        <p:nvSpPr>
          <p:cNvPr id="16" name="テキスト ボックス 15"/>
          <p:cNvSpPr txBox="1"/>
          <p:nvPr/>
        </p:nvSpPr>
        <p:spPr>
          <a:xfrm>
            <a:off x="969837" y="5444946"/>
            <a:ext cx="1562472" cy="523220"/>
          </a:xfrm>
          <a:prstGeom prst="rect">
            <a:avLst/>
          </a:prstGeom>
          <a:noFill/>
        </p:spPr>
        <p:txBody>
          <a:bodyPr wrap="square" rtlCol="0">
            <a:spAutoFit/>
          </a:bodyPr>
          <a:lstStyle/>
          <a:p>
            <a:r>
              <a:rPr kumimoji="1" lang="en-US" altLang="ja-JP" sz="1400" b="1" dirty="0"/>
              <a:t>Ministry of the Environment</a:t>
            </a:r>
            <a:endParaRPr kumimoji="1" lang="ja-JP" altLang="en-US" sz="1400" b="1" dirty="0"/>
          </a:p>
        </p:txBody>
      </p:sp>
      <p:sp>
        <p:nvSpPr>
          <p:cNvPr id="17" name="角丸四角形 16"/>
          <p:cNvSpPr/>
          <p:nvPr/>
        </p:nvSpPr>
        <p:spPr>
          <a:xfrm>
            <a:off x="2791207" y="5444946"/>
            <a:ext cx="5439232" cy="784890"/>
          </a:xfrm>
          <a:prstGeom prst="roundRect">
            <a:avLst>
              <a:gd name="adj" fmla="val 16609"/>
            </a:avLst>
          </a:prstGeom>
          <a:solidFill>
            <a:srgbClr val="FFFF99"/>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schemeClr val="tx1"/>
                </a:solidFill>
              </a:rPr>
              <a:t>Act on Special Measures concerning Water Quality Conservation at Water Resources Area in Order to Prevent the Specified Difficulties in Water Utilization</a:t>
            </a:r>
            <a:endParaRPr kumimoji="1" lang="ja-JP" altLang="en-US" sz="1600" dirty="0">
              <a:solidFill>
                <a:schemeClr val="tx1"/>
              </a:solidFill>
            </a:endParaRPr>
          </a:p>
        </p:txBody>
      </p:sp>
      <p:sp>
        <p:nvSpPr>
          <p:cNvPr id="18" name="テキスト ボックス 17"/>
          <p:cNvSpPr txBox="1"/>
          <p:nvPr/>
        </p:nvSpPr>
        <p:spPr>
          <a:xfrm>
            <a:off x="954171" y="4786712"/>
            <a:ext cx="1869580" cy="523220"/>
          </a:xfrm>
          <a:prstGeom prst="rect">
            <a:avLst/>
          </a:prstGeom>
          <a:noFill/>
        </p:spPr>
        <p:txBody>
          <a:bodyPr wrap="square" rtlCol="0">
            <a:spAutoFit/>
          </a:bodyPr>
          <a:lstStyle/>
          <a:p>
            <a:r>
              <a:rPr kumimoji="1" lang="en-US" altLang="ja-JP" sz="1400" b="1" dirty="0"/>
              <a:t>Ministry of Health, </a:t>
            </a:r>
            <a:r>
              <a:rPr kumimoji="1" lang="en-US" altLang="ja-JP" sz="1400" b="1" dirty="0" err="1"/>
              <a:t>Labour</a:t>
            </a:r>
            <a:r>
              <a:rPr kumimoji="1" lang="en-US" altLang="ja-JP" sz="1400" b="1" dirty="0"/>
              <a:t> and Welfare</a:t>
            </a:r>
            <a:endParaRPr kumimoji="1" lang="ja-JP" altLang="en-US" sz="1400" b="1" dirty="0"/>
          </a:p>
        </p:txBody>
      </p:sp>
      <p:sp>
        <p:nvSpPr>
          <p:cNvPr id="19" name="角丸四角形 18"/>
          <p:cNvSpPr/>
          <p:nvPr/>
        </p:nvSpPr>
        <p:spPr>
          <a:xfrm>
            <a:off x="2791207" y="4761362"/>
            <a:ext cx="5439232" cy="614137"/>
          </a:xfrm>
          <a:prstGeom prst="roundRect">
            <a:avLst/>
          </a:prstGeom>
          <a:solidFill>
            <a:srgbClr val="FFFF99"/>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schemeClr val="tx1"/>
                </a:solidFill>
              </a:rPr>
              <a:t>Act on Advancement of Project for Quality Management of Raw Water</a:t>
            </a:r>
            <a:endParaRPr kumimoji="1" lang="ja-JP" altLang="en-US" sz="1600" dirty="0">
              <a:solidFill>
                <a:schemeClr val="tx1"/>
              </a:solidFill>
            </a:endParaRPr>
          </a:p>
        </p:txBody>
      </p:sp>
      <p:sp>
        <p:nvSpPr>
          <p:cNvPr id="2" name="角丸四角形 1"/>
          <p:cNvSpPr/>
          <p:nvPr/>
        </p:nvSpPr>
        <p:spPr>
          <a:xfrm>
            <a:off x="3560009" y="1556792"/>
            <a:ext cx="1950814" cy="851352"/>
          </a:xfrm>
          <a:prstGeom prst="roundRect">
            <a:avLst/>
          </a:prstGeom>
          <a:solidFill>
            <a:srgbClr val="FFFF99"/>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a:t>
            </a:r>
            <a:r>
              <a:rPr kumimoji="1" lang="en-US" altLang="ja-JP" sz="1400" dirty="0">
                <a:solidFill>
                  <a:schemeClr val="tx1"/>
                </a:solidFill>
              </a:rPr>
              <a:t>Waterworks</a:t>
            </a:r>
          </a:p>
          <a:p>
            <a:r>
              <a:rPr kumimoji="1" lang="en-US" altLang="ja-JP" sz="1400" b="1" dirty="0">
                <a:solidFill>
                  <a:schemeClr val="tx1"/>
                </a:solidFill>
              </a:rPr>
              <a:t>Ministry of Health, </a:t>
            </a:r>
            <a:r>
              <a:rPr kumimoji="1" lang="en-US" altLang="ja-JP" sz="1400" b="1" dirty="0" err="1">
                <a:solidFill>
                  <a:schemeClr val="tx1"/>
                </a:solidFill>
              </a:rPr>
              <a:t>Labour</a:t>
            </a:r>
            <a:r>
              <a:rPr kumimoji="1" lang="en-US" altLang="ja-JP" sz="1400" b="1" dirty="0">
                <a:solidFill>
                  <a:schemeClr val="tx1"/>
                </a:solidFill>
              </a:rPr>
              <a:t> and Welfare</a:t>
            </a:r>
            <a:endParaRPr kumimoji="1" lang="ja-JP" altLang="en-US" sz="1400" b="1" dirty="0">
              <a:solidFill>
                <a:schemeClr val="tx1"/>
              </a:solidFill>
            </a:endParaRPr>
          </a:p>
        </p:txBody>
      </p:sp>
      <p:sp>
        <p:nvSpPr>
          <p:cNvPr id="3" name="上下矢印 2"/>
          <p:cNvSpPr/>
          <p:nvPr/>
        </p:nvSpPr>
        <p:spPr>
          <a:xfrm>
            <a:off x="4399292" y="2437332"/>
            <a:ext cx="244716" cy="295975"/>
          </a:xfrm>
          <a:prstGeom prst="up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タイトル 1"/>
          <p:cNvSpPr>
            <a:spLocks noGrp="1"/>
          </p:cNvSpPr>
          <p:nvPr>
            <p:ph type="title"/>
          </p:nvPr>
        </p:nvSpPr>
        <p:spPr>
          <a:xfrm>
            <a:off x="360000" y="324008"/>
            <a:ext cx="8640000" cy="584712"/>
          </a:xfrm>
        </p:spPr>
        <p:txBody>
          <a:bodyPr>
            <a:normAutofit/>
          </a:bodyPr>
          <a:lstStyle/>
          <a:p>
            <a:r>
              <a:rPr lang="en-US" altLang="ja-JP" sz="2800" spc="-100" dirty="0"/>
              <a:t>6. Source Water Quality</a:t>
            </a:r>
            <a:endParaRPr kumimoji="1" lang="ja-JP" altLang="en-US"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60000" y="972000"/>
            <a:ext cx="8640000" cy="584792"/>
          </a:xfrm>
          <a:prstGeom prst="rect">
            <a:avLst/>
          </a:prstGeom>
          <a:noFill/>
        </p:spPr>
        <p:txBody>
          <a:bodyPr wrap="square" lIns="36000" tIns="0" rIns="0" bIns="0" rtlCol="0">
            <a:noAutofit/>
          </a:bodyPr>
          <a:lstStyle/>
          <a:p>
            <a:r>
              <a:rPr kumimoji="1" lang="en-US" altLang="ja-JP" sz="2400" b="1" dirty="0"/>
              <a:t>Background of t</a:t>
            </a:r>
            <a:r>
              <a:rPr lang="en-US" altLang="ja-JP" sz="2400" b="1" dirty="0"/>
              <a:t>he Basic Act on Water Cycle</a:t>
            </a:r>
            <a:endParaRPr kumimoji="1" lang="ja-JP" altLang="en-US" sz="2400" b="1" dirty="0"/>
          </a:p>
        </p:txBody>
      </p:sp>
      <p:sp>
        <p:nvSpPr>
          <p:cNvPr id="9" name="下矢印 8"/>
          <p:cNvSpPr/>
          <p:nvPr/>
        </p:nvSpPr>
        <p:spPr>
          <a:xfrm>
            <a:off x="1072201" y="3717032"/>
            <a:ext cx="2422730" cy="936862"/>
          </a:xfrm>
          <a:prstGeom prst="downArrow">
            <a:avLst>
              <a:gd name="adj1" fmla="val 63402"/>
              <a:gd name="adj2"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tx1"/>
                </a:solidFill>
              </a:rPr>
              <a:t>legislation by Diet members</a:t>
            </a:r>
            <a:endParaRPr kumimoji="1" lang="ja-JP" altLang="en-US" sz="1600" b="1" dirty="0">
              <a:solidFill>
                <a:schemeClr val="tx1"/>
              </a:solidFill>
            </a:endParaRPr>
          </a:p>
        </p:txBody>
      </p:sp>
      <p:sp>
        <p:nvSpPr>
          <p:cNvPr id="10" name="角丸四角形 9"/>
          <p:cNvSpPr/>
          <p:nvPr/>
        </p:nvSpPr>
        <p:spPr>
          <a:xfrm>
            <a:off x="1055974" y="4782224"/>
            <a:ext cx="2591808" cy="807016"/>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Enactment of the bill in 2014</a:t>
            </a:r>
            <a:endParaRPr kumimoji="1" lang="ja-JP" altLang="en-US" dirty="0">
              <a:solidFill>
                <a:schemeClr val="tx1"/>
              </a:solidFill>
            </a:endParaRPr>
          </a:p>
        </p:txBody>
      </p:sp>
      <p:sp>
        <p:nvSpPr>
          <p:cNvPr id="11" name="角丸四角形 10"/>
          <p:cNvSpPr/>
          <p:nvPr/>
        </p:nvSpPr>
        <p:spPr>
          <a:xfrm>
            <a:off x="4910399" y="4541788"/>
            <a:ext cx="3816000" cy="1368152"/>
          </a:xfrm>
          <a:prstGeom prst="roundRect">
            <a:avLst/>
          </a:prstGeom>
          <a:solidFill>
            <a:srgbClr val="FFFF99"/>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Clr>
                <a:schemeClr val="accent5">
                  <a:lumMod val="50000"/>
                </a:schemeClr>
              </a:buClr>
              <a:buSzPct val="75000"/>
              <a:buFont typeface="Wingdings" panose="05000000000000000000" pitchFamily="2" charset="2"/>
              <a:buChar char="l"/>
            </a:pPr>
            <a:r>
              <a:rPr lang="en-US" altLang="ja-JP" dirty="0">
                <a:solidFill>
                  <a:schemeClr val="tx1"/>
                </a:solidFill>
              </a:rPr>
              <a:t>Leadership by prime minister to coordinate line ministries</a:t>
            </a:r>
          </a:p>
          <a:p>
            <a:pPr marL="342900" indent="-342900">
              <a:buClr>
                <a:schemeClr val="accent5">
                  <a:lumMod val="50000"/>
                </a:schemeClr>
              </a:buClr>
              <a:buSzPct val="75000"/>
              <a:buFont typeface="Wingdings" panose="05000000000000000000" pitchFamily="2" charset="2"/>
              <a:buChar char="l"/>
            </a:pPr>
            <a:r>
              <a:rPr lang="en-US" altLang="ja-JP" dirty="0">
                <a:solidFill>
                  <a:schemeClr val="tx1"/>
                </a:solidFill>
              </a:rPr>
              <a:t>Decision of “Water Cycle Basic Plan” each five years</a:t>
            </a:r>
            <a:endParaRPr lang="ja-JP" altLang="en-US" dirty="0">
              <a:solidFill>
                <a:schemeClr val="tx1"/>
              </a:solidFill>
            </a:endParaRPr>
          </a:p>
        </p:txBody>
      </p:sp>
      <p:sp>
        <p:nvSpPr>
          <p:cNvPr id="8" name="角丸四角形 7"/>
          <p:cNvSpPr/>
          <p:nvPr/>
        </p:nvSpPr>
        <p:spPr>
          <a:xfrm>
            <a:off x="360000" y="1960383"/>
            <a:ext cx="3847133" cy="1699928"/>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chemeClr val="tx1"/>
                </a:solidFill>
              </a:rPr>
              <a:t>Bottom-up movement for legislation from scholars, citizens, and politicians</a:t>
            </a:r>
          </a:p>
          <a:p>
            <a:endParaRPr lang="en-US" altLang="ja-JP" dirty="0">
              <a:solidFill>
                <a:schemeClr val="tx1"/>
              </a:solidFill>
            </a:endParaRPr>
          </a:p>
          <a:p>
            <a:r>
              <a:rPr lang="ja-JP" altLang="en-US" dirty="0">
                <a:solidFill>
                  <a:schemeClr val="tx1"/>
                </a:solidFill>
              </a:rPr>
              <a:t>・</a:t>
            </a:r>
            <a:r>
              <a:rPr lang="en-US" altLang="ja-JP" dirty="0">
                <a:solidFill>
                  <a:schemeClr val="tx1"/>
                </a:solidFill>
              </a:rPr>
              <a:t>Scholars</a:t>
            </a:r>
            <a:r>
              <a:rPr lang="ja-JP" altLang="en-US" dirty="0">
                <a:solidFill>
                  <a:schemeClr val="tx1"/>
                </a:solidFill>
              </a:rPr>
              <a:t>　・</a:t>
            </a:r>
            <a:r>
              <a:rPr lang="en-US" altLang="ja-JP" dirty="0">
                <a:solidFill>
                  <a:schemeClr val="tx1"/>
                </a:solidFill>
              </a:rPr>
              <a:t>Citizens</a:t>
            </a:r>
          </a:p>
          <a:p>
            <a:r>
              <a:rPr lang="ja-JP" altLang="en-US" dirty="0">
                <a:solidFill>
                  <a:schemeClr val="tx1"/>
                </a:solidFill>
              </a:rPr>
              <a:t>・</a:t>
            </a:r>
            <a:r>
              <a:rPr lang="en-US" altLang="ja-JP" dirty="0">
                <a:solidFill>
                  <a:schemeClr val="tx1"/>
                </a:solidFill>
              </a:rPr>
              <a:t> Diet members</a:t>
            </a:r>
          </a:p>
        </p:txBody>
      </p:sp>
      <p:sp>
        <p:nvSpPr>
          <p:cNvPr id="12" name="タイトル 1"/>
          <p:cNvSpPr>
            <a:spLocks noGrp="1"/>
          </p:cNvSpPr>
          <p:nvPr>
            <p:ph type="title"/>
          </p:nvPr>
        </p:nvSpPr>
        <p:spPr>
          <a:xfrm>
            <a:off x="360000" y="324008"/>
            <a:ext cx="8640000" cy="584712"/>
          </a:xfrm>
        </p:spPr>
        <p:txBody>
          <a:bodyPr>
            <a:normAutofit/>
          </a:bodyPr>
          <a:lstStyle/>
          <a:p>
            <a:r>
              <a:rPr lang="en-US" altLang="ja-JP" sz="2800" spc="-100" dirty="0"/>
              <a:t>6. Source Water Quality</a:t>
            </a:r>
            <a:endParaRPr kumimoji="1" lang="ja-JP" altLang="en-US" sz="2800" dirty="0"/>
          </a:p>
        </p:txBody>
      </p:sp>
      <p:sp>
        <p:nvSpPr>
          <p:cNvPr id="16" name="角丸四角形 15"/>
          <p:cNvSpPr/>
          <p:nvPr/>
        </p:nvSpPr>
        <p:spPr>
          <a:xfrm>
            <a:off x="4932040" y="2022027"/>
            <a:ext cx="4067960" cy="1638284"/>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Clr>
                <a:schemeClr val="accent5">
                  <a:lumMod val="50000"/>
                </a:schemeClr>
              </a:buClr>
              <a:buSzPct val="75000"/>
              <a:buFont typeface="Wingdings" panose="05000000000000000000" pitchFamily="2" charset="2"/>
              <a:buChar char="l"/>
            </a:pPr>
            <a:r>
              <a:rPr lang="en-US" altLang="ja-JP" dirty="0">
                <a:solidFill>
                  <a:schemeClr val="tx1"/>
                </a:solidFill>
              </a:rPr>
              <a:t>Fragmented regulation on water</a:t>
            </a:r>
          </a:p>
          <a:p>
            <a:pPr marL="342900" indent="-342900">
              <a:buClr>
                <a:schemeClr val="accent5">
                  <a:lumMod val="50000"/>
                </a:schemeClr>
              </a:buClr>
              <a:buSzPct val="75000"/>
              <a:buFont typeface="Wingdings" panose="05000000000000000000" pitchFamily="2" charset="2"/>
              <a:buChar char="l"/>
            </a:pPr>
            <a:r>
              <a:rPr lang="en-US" altLang="ja-JP" dirty="0">
                <a:solidFill>
                  <a:schemeClr val="tx1"/>
                </a:solidFill>
              </a:rPr>
              <a:t>Insufficient legal framework to control groundwater</a:t>
            </a:r>
          </a:p>
          <a:p>
            <a:pPr marL="342900" indent="-342900">
              <a:buClr>
                <a:schemeClr val="accent5">
                  <a:lumMod val="50000"/>
                </a:schemeClr>
              </a:buClr>
              <a:buSzPct val="75000"/>
              <a:buFont typeface="Wingdings" panose="05000000000000000000" pitchFamily="2" charset="2"/>
              <a:buChar char="l"/>
            </a:pPr>
            <a:r>
              <a:rPr lang="en-US" altLang="ja-JP" dirty="0">
                <a:solidFill>
                  <a:schemeClr val="tx1"/>
                </a:solidFill>
              </a:rPr>
              <a:t>Necessity for sound basin-wide water management</a:t>
            </a:r>
          </a:p>
        </p:txBody>
      </p:sp>
      <p:sp>
        <p:nvSpPr>
          <p:cNvPr id="2" name="左矢印 1"/>
          <p:cNvSpPr/>
          <p:nvPr/>
        </p:nvSpPr>
        <p:spPr>
          <a:xfrm>
            <a:off x="4407574" y="2494483"/>
            <a:ext cx="324024" cy="504056"/>
          </a:xfrm>
          <a:prstGeom prst="lef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右矢印 2"/>
          <p:cNvSpPr/>
          <p:nvPr/>
        </p:nvSpPr>
        <p:spPr>
          <a:xfrm>
            <a:off x="3811038" y="4982800"/>
            <a:ext cx="936104" cy="486127"/>
          </a:xfrm>
          <a:prstGeom prst="rightArrow">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1995532" y="2636912"/>
            <a:ext cx="5185153" cy="3624731"/>
          </a:xfrm>
          <a:prstGeom prst="rect">
            <a:avLst/>
          </a:prstGeom>
        </p:spPr>
      </p:pic>
      <p:sp>
        <p:nvSpPr>
          <p:cNvPr id="6" name="角丸四角形 5"/>
          <p:cNvSpPr/>
          <p:nvPr/>
        </p:nvSpPr>
        <p:spPr>
          <a:xfrm>
            <a:off x="244247" y="1071214"/>
            <a:ext cx="1727903" cy="1627396"/>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Necessity of </a:t>
            </a:r>
            <a:r>
              <a:rPr lang="en-US" altLang="ja-JP" dirty="0">
                <a:solidFill>
                  <a:schemeClr val="tx1"/>
                </a:solidFill>
              </a:rPr>
              <a:t>cooperation between upstream</a:t>
            </a:r>
            <a:r>
              <a:rPr lang="ja-JP" altLang="en-US" dirty="0">
                <a:solidFill>
                  <a:schemeClr val="tx1"/>
                </a:solidFill>
              </a:rPr>
              <a:t> </a:t>
            </a:r>
            <a:r>
              <a:rPr lang="en-US" altLang="ja-JP" dirty="0">
                <a:solidFill>
                  <a:schemeClr val="tx1"/>
                </a:solidFill>
              </a:rPr>
              <a:t>and downstream</a:t>
            </a:r>
          </a:p>
          <a:p>
            <a:pPr algn="ctr"/>
            <a:r>
              <a:rPr kumimoji="1" lang="en-US" altLang="ja-JP" dirty="0">
                <a:solidFill>
                  <a:schemeClr val="tx1"/>
                </a:solidFill>
              </a:rPr>
              <a:t>users</a:t>
            </a:r>
            <a:endParaRPr kumimoji="1" lang="ja-JP" altLang="en-US" dirty="0">
              <a:solidFill>
                <a:schemeClr val="tx1"/>
              </a:solidFill>
            </a:endParaRPr>
          </a:p>
        </p:txBody>
      </p:sp>
      <p:sp>
        <p:nvSpPr>
          <p:cNvPr id="7" name="角丸四角形 6"/>
          <p:cNvSpPr/>
          <p:nvPr/>
        </p:nvSpPr>
        <p:spPr>
          <a:xfrm>
            <a:off x="2039879" y="1071214"/>
            <a:ext cx="2484000" cy="1627396"/>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Councils of stakeholders for information sharing and dialogue, assembled in each watershed</a:t>
            </a:r>
          </a:p>
        </p:txBody>
      </p:sp>
      <p:sp>
        <p:nvSpPr>
          <p:cNvPr id="8" name="角丸四角形 7"/>
          <p:cNvSpPr/>
          <p:nvPr/>
        </p:nvSpPr>
        <p:spPr>
          <a:xfrm>
            <a:off x="4583672" y="1056857"/>
            <a:ext cx="2484000" cy="1627396"/>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solidFill>
                  <a:schemeClr val="tx1"/>
                </a:solidFill>
              </a:rPr>
              <a:t>C</a:t>
            </a:r>
            <a:r>
              <a:rPr kumimoji="1" lang="en-US" altLang="ja-JP" sz="1600" dirty="0">
                <a:solidFill>
                  <a:schemeClr val="tx1"/>
                </a:solidFill>
              </a:rPr>
              <a:t>ooperation between environmental administration and water supply administration </a:t>
            </a:r>
            <a:r>
              <a:rPr lang="en-US" altLang="ja-JP" sz="1600" dirty="0">
                <a:solidFill>
                  <a:schemeClr val="tx1"/>
                </a:solidFill>
              </a:rPr>
              <a:t>in Prefecture</a:t>
            </a:r>
            <a:endParaRPr kumimoji="1" lang="ja-JP" altLang="en-US" sz="1600" dirty="0">
              <a:solidFill>
                <a:schemeClr val="tx1"/>
              </a:solidFill>
            </a:endParaRPr>
          </a:p>
        </p:txBody>
      </p:sp>
      <p:sp>
        <p:nvSpPr>
          <p:cNvPr id="9" name="角丸四角形 8"/>
          <p:cNvSpPr/>
          <p:nvPr/>
        </p:nvSpPr>
        <p:spPr>
          <a:xfrm>
            <a:off x="7145412" y="1056650"/>
            <a:ext cx="1747068" cy="1627396"/>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Water Safety Plan based on information of watershed</a:t>
            </a:r>
            <a:endParaRPr kumimoji="1" lang="ja-JP" altLang="en-US" dirty="0">
              <a:solidFill>
                <a:schemeClr val="tx1"/>
              </a:solidFill>
            </a:endParaRPr>
          </a:p>
        </p:txBody>
      </p:sp>
      <p:sp>
        <p:nvSpPr>
          <p:cNvPr id="10" name="テキスト ボックス 9"/>
          <p:cNvSpPr txBox="1"/>
          <p:nvPr/>
        </p:nvSpPr>
        <p:spPr>
          <a:xfrm>
            <a:off x="3634168" y="3045015"/>
            <a:ext cx="1180890" cy="169277"/>
          </a:xfrm>
          <a:prstGeom prst="rect">
            <a:avLst/>
          </a:prstGeom>
          <a:solidFill>
            <a:srgbClr val="E1F4FF"/>
          </a:solidFill>
          <a:ln>
            <a:noFill/>
          </a:ln>
        </p:spPr>
        <p:txBody>
          <a:bodyPr wrap="square" lIns="72000" tIns="0" rIns="72000" bIns="0" rtlCol="0">
            <a:spAutoFit/>
          </a:bodyPr>
          <a:lstStyle/>
          <a:p>
            <a:r>
              <a:rPr lang="en-US" altLang="ja-JP" sz="1100" dirty="0"/>
              <a:t>A Water Utility</a:t>
            </a:r>
          </a:p>
        </p:txBody>
      </p:sp>
      <p:sp>
        <p:nvSpPr>
          <p:cNvPr id="11" name="テキスト ボックス 10"/>
          <p:cNvSpPr txBox="1"/>
          <p:nvPr/>
        </p:nvSpPr>
        <p:spPr>
          <a:xfrm rot="16200000">
            <a:off x="4148150" y="3743257"/>
            <a:ext cx="879916" cy="241980"/>
          </a:xfrm>
          <a:prstGeom prst="rect">
            <a:avLst/>
          </a:prstGeom>
          <a:solidFill>
            <a:schemeClr val="bg1"/>
          </a:solidFill>
          <a:ln>
            <a:noFill/>
          </a:ln>
        </p:spPr>
        <p:txBody>
          <a:bodyPr wrap="square" lIns="72000" tIns="36000" rIns="72000" bIns="36000" rtlCol="0">
            <a:spAutoFit/>
          </a:bodyPr>
          <a:lstStyle/>
          <a:p>
            <a:r>
              <a:rPr lang="en-US" altLang="ja-JP" sz="1100" dirty="0"/>
              <a:t>Information</a:t>
            </a:r>
          </a:p>
        </p:txBody>
      </p:sp>
      <p:sp>
        <p:nvSpPr>
          <p:cNvPr id="12" name="テキスト ボックス 11"/>
          <p:cNvSpPr txBox="1"/>
          <p:nvPr/>
        </p:nvSpPr>
        <p:spPr>
          <a:xfrm rot="16200000">
            <a:off x="5184000" y="3181440"/>
            <a:ext cx="879916" cy="241980"/>
          </a:xfrm>
          <a:prstGeom prst="rect">
            <a:avLst/>
          </a:prstGeom>
          <a:solidFill>
            <a:schemeClr val="bg1"/>
          </a:solidFill>
          <a:ln>
            <a:noFill/>
          </a:ln>
        </p:spPr>
        <p:txBody>
          <a:bodyPr wrap="square" lIns="72000" tIns="36000" rIns="72000" bIns="36000" rtlCol="0">
            <a:spAutoFit/>
          </a:bodyPr>
          <a:lstStyle/>
          <a:p>
            <a:r>
              <a:rPr lang="en-US" altLang="ja-JP" sz="1100" dirty="0"/>
              <a:t>Information</a:t>
            </a:r>
          </a:p>
        </p:txBody>
      </p:sp>
      <p:sp>
        <p:nvSpPr>
          <p:cNvPr id="13" name="テキスト ボックス 12"/>
          <p:cNvSpPr txBox="1"/>
          <p:nvPr/>
        </p:nvSpPr>
        <p:spPr>
          <a:xfrm rot="16200000">
            <a:off x="2166304" y="4328287"/>
            <a:ext cx="879916" cy="241980"/>
          </a:xfrm>
          <a:prstGeom prst="rect">
            <a:avLst/>
          </a:prstGeom>
          <a:solidFill>
            <a:schemeClr val="bg1"/>
          </a:solidFill>
          <a:ln>
            <a:noFill/>
          </a:ln>
        </p:spPr>
        <p:txBody>
          <a:bodyPr wrap="square" lIns="72000" tIns="36000" rIns="72000" bIns="36000" rtlCol="0">
            <a:spAutoFit/>
          </a:bodyPr>
          <a:lstStyle/>
          <a:p>
            <a:r>
              <a:rPr lang="en-US" altLang="ja-JP" sz="1100" dirty="0"/>
              <a:t>Information</a:t>
            </a:r>
          </a:p>
        </p:txBody>
      </p:sp>
      <p:sp>
        <p:nvSpPr>
          <p:cNvPr id="14" name="テキスト ボックス 13"/>
          <p:cNvSpPr txBox="1"/>
          <p:nvPr/>
        </p:nvSpPr>
        <p:spPr>
          <a:xfrm>
            <a:off x="5684305" y="3745916"/>
            <a:ext cx="748553" cy="338554"/>
          </a:xfrm>
          <a:prstGeom prst="rect">
            <a:avLst/>
          </a:prstGeom>
          <a:solidFill>
            <a:srgbClr val="E1F4FF"/>
          </a:solidFill>
          <a:ln>
            <a:noFill/>
          </a:ln>
        </p:spPr>
        <p:txBody>
          <a:bodyPr wrap="square" lIns="72000" tIns="0" rIns="72000" bIns="0" rtlCol="0">
            <a:spAutoFit/>
          </a:bodyPr>
          <a:lstStyle/>
          <a:p>
            <a:r>
              <a:rPr lang="en-US" altLang="ja-JP" sz="1100" dirty="0"/>
              <a:t>B Water Utility</a:t>
            </a:r>
          </a:p>
        </p:txBody>
      </p:sp>
      <p:sp>
        <p:nvSpPr>
          <p:cNvPr id="15" name="テキスト ボックス 14"/>
          <p:cNvSpPr txBox="1"/>
          <p:nvPr/>
        </p:nvSpPr>
        <p:spPr>
          <a:xfrm>
            <a:off x="3049595" y="4262184"/>
            <a:ext cx="1008112" cy="338554"/>
          </a:xfrm>
          <a:prstGeom prst="rect">
            <a:avLst/>
          </a:prstGeom>
          <a:solidFill>
            <a:schemeClr val="bg1"/>
          </a:solidFill>
          <a:ln>
            <a:noFill/>
          </a:ln>
        </p:spPr>
        <p:txBody>
          <a:bodyPr wrap="square" lIns="72000" tIns="0" rIns="72000" bIns="0" rtlCol="0">
            <a:spAutoFit/>
          </a:bodyPr>
          <a:lstStyle/>
          <a:p>
            <a:r>
              <a:rPr lang="en-US" altLang="ja-JP" sz="1100" dirty="0">
                <a:solidFill>
                  <a:srgbClr val="0070C0"/>
                </a:solidFill>
              </a:rPr>
              <a:t>Watershed of the A River</a:t>
            </a:r>
          </a:p>
        </p:txBody>
      </p:sp>
      <p:sp>
        <p:nvSpPr>
          <p:cNvPr id="16" name="テキスト ボックス 15"/>
          <p:cNvSpPr txBox="1"/>
          <p:nvPr/>
        </p:nvSpPr>
        <p:spPr>
          <a:xfrm>
            <a:off x="2843173" y="5675456"/>
            <a:ext cx="748553" cy="338554"/>
          </a:xfrm>
          <a:prstGeom prst="rect">
            <a:avLst/>
          </a:prstGeom>
          <a:solidFill>
            <a:srgbClr val="E1F4FF"/>
          </a:solidFill>
          <a:ln>
            <a:noFill/>
          </a:ln>
        </p:spPr>
        <p:txBody>
          <a:bodyPr wrap="square" lIns="72000" tIns="0" rIns="72000" bIns="0" rtlCol="0">
            <a:spAutoFit/>
          </a:bodyPr>
          <a:lstStyle/>
          <a:p>
            <a:r>
              <a:rPr lang="en-US" altLang="ja-JP" sz="1100" dirty="0"/>
              <a:t>C Water Utility</a:t>
            </a:r>
          </a:p>
        </p:txBody>
      </p:sp>
      <p:sp>
        <p:nvSpPr>
          <p:cNvPr id="19" name="タイトル 1"/>
          <p:cNvSpPr>
            <a:spLocks noGrp="1"/>
          </p:cNvSpPr>
          <p:nvPr>
            <p:ph type="title"/>
          </p:nvPr>
        </p:nvSpPr>
        <p:spPr>
          <a:xfrm>
            <a:off x="360000" y="324008"/>
            <a:ext cx="8640000" cy="584712"/>
          </a:xfrm>
        </p:spPr>
        <p:txBody>
          <a:bodyPr>
            <a:normAutofit/>
          </a:bodyPr>
          <a:lstStyle/>
          <a:p>
            <a:r>
              <a:rPr lang="en-US" altLang="ja-JP" sz="2800" spc="-100" dirty="0"/>
              <a:t>6. Source Water Quality</a:t>
            </a:r>
            <a:endParaRPr kumimoji="1" lang="ja-JP" altLang="en-US"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txBox="1"/>
          <p:nvPr/>
        </p:nvSpPr>
        <p:spPr>
          <a:xfrm>
            <a:off x="360000" y="980728"/>
            <a:ext cx="8460472" cy="4977280"/>
          </a:xfrm>
          <a:prstGeom prst="rect">
            <a:avLst/>
          </a:prstGeom>
        </p:spPr>
        <p:txBody>
          <a:bodyPr lIns="36000" tIns="0" rIns="0" bIns="0"/>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99415" lvl="1" indent="-342900">
              <a:lnSpc>
                <a:spcPts val="2200"/>
              </a:lnSpc>
              <a:buSzPct val="70000"/>
              <a:buFont typeface="Wingdings" panose="05000000000000000000" pitchFamily="2" charset="2"/>
              <a:buChar char="l"/>
            </a:pPr>
            <a:r>
              <a:rPr lang="en-US" altLang="ja-JP" sz="2000" b="1" dirty="0"/>
              <a:t>(From Source to Taps) </a:t>
            </a:r>
            <a:r>
              <a:rPr lang="en-US" altLang="ja-JP" sz="2000" dirty="0"/>
              <a:t>Water quality management is considered as </a:t>
            </a:r>
            <a:r>
              <a:rPr lang="en-US" altLang="ja-JP" sz="2000" dirty="0">
                <a:solidFill>
                  <a:srgbClr val="FF0000"/>
                </a:solidFill>
              </a:rPr>
              <a:t>a</a:t>
            </a:r>
            <a:r>
              <a:rPr lang="en-US" altLang="ja-JP" sz="2000" dirty="0"/>
              <a:t> </a:t>
            </a:r>
            <a:r>
              <a:rPr lang="en-US" altLang="ja-JP" sz="2000" dirty="0">
                <a:solidFill>
                  <a:srgbClr val="FF0000"/>
                </a:solidFill>
              </a:rPr>
              <a:t>whole of management procedures</a:t>
            </a:r>
            <a:r>
              <a:rPr lang="en-US" altLang="ja-JP" sz="2000" dirty="0"/>
              <a:t> to meet the water quality standards of </a:t>
            </a:r>
            <a:r>
              <a:rPr lang="en-US" altLang="ja-JP" sz="2000" dirty="0">
                <a:solidFill>
                  <a:srgbClr val="FF0000"/>
                </a:solidFill>
              </a:rPr>
              <a:t>tap</a:t>
            </a:r>
            <a:r>
              <a:rPr lang="ja-JP" altLang="en-US" sz="2000" dirty="0">
                <a:solidFill>
                  <a:srgbClr val="FF0000"/>
                </a:solidFill>
              </a:rPr>
              <a:t> </a:t>
            </a:r>
            <a:r>
              <a:rPr lang="en-US" altLang="ja-JP" sz="2000" dirty="0">
                <a:solidFill>
                  <a:srgbClr val="FF0000"/>
                </a:solidFill>
              </a:rPr>
              <a:t>water throughout</a:t>
            </a:r>
            <a:r>
              <a:rPr lang="ja-JP" altLang="en-US" sz="2000" dirty="0">
                <a:solidFill>
                  <a:srgbClr val="FF0000"/>
                </a:solidFill>
              </a:rPr>
              <a:t> </a:t>
            </a:r>
            <a:r>
              <a:rPr lang="en-US" altLang="ja-JP" sz="2000" dirty="0">
                <a:solidFill>
                  <a:srgbClr val="FF0000"/>
                </a:solidFill>
              </a:rPr>
              <a:t>from the</a:t>
            </a:r>
            <a:r>
              <a:rPr lang="ja-JP" altLang="en-US" sz="2000" dirty="0">
                <a:solidFill>
                  <a:srgbClr val="FF0000"/>
                </a:solidFill>
              </a:rPr>
              <a:t> </a:t>
            </a:r>
            <a:r>
              <a:rPr lang="en-US" altLang="ja-JP" sz="2000" dirty="0">
                <a:solidFill>
                  <a:srgbClr val="FF0000"/>
                </a:solidFill>
              </a:rPr>
              <a:t>water source</a:t>
            </a:r>
            <a:r>
              <a:rPr lang="en-US" altLang="ja-JP" sz="2000" dirty="0"/>
              <a:t>. The national government and water utilities have been actively involved in periodical review of water quality standards, improvement of water quality testing methods, monitoring by</a:t>
            </a:r>
            <a:r>
              <a:rPr lang="ja-JP" altLang="en-US" sz="2000" dirty="0"/>
              <a:t> </a:t>
            </a:r>
            <a:r>
              <a:rPr lang="en-US" altLang="ja-JP" sz="2000" dirty="0"/>
              <a:t>administrative</a:t>
            </a:r>
            <a:r>
              <a:rPr lang="ja-JP" altLang="en-US" sz="2000" dirty="0"/>
              <a:t> </a:t>
            </a:r>
            <a:r>
              <a:rPr lang="en-US" altLang="ja-JP" sz="2000" dirty="0"/>
              <a:t>organizations, quality control of materials</a:t>
            </a:r>
            <a:r>
              <a:rPr lang="ja-JP" altLang="en-US" sz="2000" dirty="0"/>
              <a:t> </a:t>
            </a:r>
            <a:r>
              <a:rPr lang="en-US" altLang="ja-JP" sz="2000" dirty="0"/>
              <a:t>and</a:t>
            </a:r>
            <a:r>
              <a:rPr lang="ja-JP" altLang="en-US" sz="2000" dirty="0"/>
              <a:t> </a:t>
            </a:r>
            <a:r>
              <a:rPr lang="en-US" altLang="ja-JP" sz="2000" dirty="0"/>
              <a:t>equipment,</a:t>
            </a:r>
            <a:r>
              <a:rPr lang="ja-JP" altLang="en-US" sz="2000" dirty="0"/>
              <a:t> </a:t>
            </a:r>
            <a:r>
              <a:rPr lang="en-US" altLang="ja-JP" sz="2000" dirty="0"/>
              <a:t>and</a:t>
            </a:r>
            <a:r>
              <a:rPr lang="ja-JP" altLang="en-US" sz="2000" dirty="0"/>
              <a:t> </a:t>
            </a:r>
            <a:r>
              <a:rPr lang="en-US" altLang="ja-JP" sz="2000" dirty="0"/>
              <a:t>human</a:t>
            </a:r>
            <a:r>
              <a:rPr lang="ja-JP" altLang="en-US" sz="2000" dirty="0"/>
              <a:t> </a:t>
            </a:r>
            <a:r>
              <a:rPr lang="en-US" altLang="ja-JP" sz="2000" dirty="0"/>
              <a:t>resource</a:t>
            </a:r>
            <a:r>
              <a:rPr lang="ja-JP" altLang="en-US" sz="2000" dirty="0"/>
              <a:t> </a:t>
            </a:r>
            <a:r>
              <a:rPr lang="en-US" altLang="ja-JP" sz="2000" dirty="0"/>
              <a:t>development.</a:t>
            </a:r>
          </a:p>
          <a:p>
            <a:pPr marL="399415" lvl="1" indent="-342900">
              <a:lnSpc>
                <a:spcPts val="2200"/>
              </a:lnSpc>
              <a:buSzPct val="70000"/>
              <a:buFont typeface="Wingdings" panose="05000000000000000000" pitchFamily="2" charset="2"/>
              <a:buChar char="l"/>
            </a:pPr>
            <a:r>
              <a:rPr lang="en-US" altLang="ja-JP" sz="2000" b="1" dirty="0"/>
              <a:t>(Public Health) </a:t>
            </a:r>
            <a:r>
              <a:rPr lang="en-US" altLang="ja-JP" sz="2000" dirty="0"/>
              <a:t>Japan has been focusing on epidemiological safety of modern water supply because it experienced outbreak on waterborne diseases. Water quality management is critical to the utilities’ ability to supply safe drinking water; it is very important to </a:t>
            </a:r>
            <a:r>
              <a:rPr lang="en-US" altLang="ja-JP" sz="2000" dirty="0">
                <a:solidFill>
                  <a:srgbClr val="FF0000"/>
                </a:solidFill>
              </a:rPr>
              <a:t>public health</a:t>
            </a:r>
            <a:r>
              <a:rPr lang="en-US" altLang="ja-JP" sz="2000" dirty="0"/>
              <a:t>.</a:t>
            </a:r>
          </a:p>
          <a:p>
            <a:pPr marL="399415" lvl="1" indent="-342900">
              <a:lnSpc>
                <a:spcPts val="2200"/>
              </a:lnSpc>
              <a:buSzPct val="70000"/>
              <a:buFont typeface="Wingdings" panose="05000000000000000000" pitchFamily="2" charset="2"/>
              <a:buChar char="l"/>
            </a:pPr>
            <a:r>
              <a:rPr lang="en-US" altLang="ja-JP" sz="2000" b="1" dirty="0"/>
              <a:t>(Monitoring) </a:t>
            </a:r>
            <a:r>
              <a:rPr lang="en-US" altLang="ja-JP" sz="2000" dirty="0"/>
              <a:t>Water quality is monitored at the water source, treatment plant, distribution reservoir up to the customers’ tap. Automated systems has been introduced in place of manual tests for daily testing of residual chlorine, color and turbidity. It is important to </a:t>
            </a:r>
            <a:r>
              <a:rPr lang="en-US" altLang="ja-JP" sz="2000" dirty="0">
                <a:solidFill>
                  <a:srgbClr val="FF0000"/>
                </a:solidFill>
              </a:rPr>
              <a:t>utilize the data</a:t>
            </a:r>
            <a:r>
              <a:rPr lang="en-US" altLang="ja-JP" sz="2000" dirty="0"/>
              <a:t> </a:t>
            </a:r>
            <a:r>
              <a:rPr lang="en-US" altLang="ja-JP" sz="2000" dirty="0">
                <a:solidFill>
                  <a:srgbClr val="FF0000"/>
                </a:solidFill>
              </a:rPr>
              <a:t>accumulated</a:t>
            </a:r>
            <a:r>
              <a:rPr lang="en-US" altLang="ja-JP" sz="2000" dirty="0"/>
              <a:t> for water resource conservation, water treatment and emergency response to accidental contamination of source water quality.</a:t>
            </a:r>
          </a:p>
        </p:txBody>
      </p:sp>
      <p:sp>
        <p:nvSpPr>
          <p:cNvPr id="7" name="テキスト ボックス 6"/>
          <p:cNvSpPr txBox="1"/>
          <p:nvPr/>
        </p:nvSpPr>
        <p:spPr>
          <a:xfrm>
            <a:off x="360000" y="405825"/>
            <a:ext cx="8640000" cy="430887"/>
          </a:xfrm>
          <a:prstGeom prst="rect">
            <a:avLst/>
          </a:prstGeom>
          <a:noFill/>
        </p:spPr>
        <p:txBody>
          <a:bodyPr wrap="square" lIns="36000" tIns="0" rIns="0" bIns="0" rtlCol="0" anchor="ctr" anchorCtr="0">
            <a:spAutoFit/>
          </a:bodyPr>
          <a:lstStyle/>
          <a:p>
            <a:pPr marL="0" lvl="3">
              <a:buClr>
                <a:srgbClr val="CAE2FF">
                  <a:lumMod val="50000"/>
                </a:srgbClr>
              </a:buClr>
            </a:pPr>
            <a:r>
              <a:rPr lang="en-US" altLang="ja-JP" sz="2800" b="1" dirty="0">
                <a:solidFill>
                  <a:schemeClr val="bg1">
                    <a:lumMod val="50000"/>
                  </a:schemeClr>
                </a:solidFill>
                <a:latin typeface="+mj-lt"/>
              </a:rPr>
              <a:t>7. Lessons Learned</a:t>
            </a:r>
            <a:r>
              <a:rPr lang="ja-JP" altLang="en-US" sz="2800" b="1" dirty="0">
                <a:solidFill>
                  <a:schemeClr val="bg1">
                    <a:lumMod val="50000"/>
                  </a:schemeClr>
                </a:solidFill>
                <a:latin typeface="+mj-lt"/>
              </a:rPr>
              <a:t> </a:t>
            </a:r>
            <a:r>
              <a:rPr lang="en-US" altLang="ja-JP" sz="2800" b="1" dirty="0">
                <a:solidFill>
                  <a:schemeClr val="bg1">
                    <a:lumMod val="50000"/>
                  </a:schemeClr>
                </a:solidFill>
                <a:latin typeface="+mj-lt"/>
              </a:rPr>
              <a:t>(1)</a:t>
            </a:r>
            <a:endParaRPr lang="ja-JP" altLang="en-US" sz="2800" dirty="0">
              <a:solidFill>
                <a:prstClr val="white">
                  <a:lumMod val="65000"/>
                </a:prstClr>
              </a:solidFill>
              <a:latin typeface="+mj-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txBox="1"/>
          <p:nvPr/>
        </p:nvSpPr>
        <p:spPr>
          <a:xfrm>
            <a:off x="360000" y="972000"/>
            <a:ext cx="8460472" cy="4977280"/>
          </a:xfrm>
          <a:prstGeom prst="rect">
            <a:avLst/>
          </a:prstGeom>
        </p:spPr>
        <p:txBody>
          <a:bodyPr lIns="36000" tIns="0" rIns="0" bIns="0"/>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99415" lvl="1" indent="-342900">
              <a:lnSpc>
                <a:spcPts val="2200"/>
              </a:lnSpc>
              <a:buSzPct val="70000"/>
              <a:buFont typeface="Wingdings" panose="05000000000000000000" pitchFamily="2" charset="2"/>
              <a:buChar char="l"/>
            </a:pPr>
            <a:r>
              <a:rPr lang="en-US" altLang="ja-JP" sz="2000" b="1" dirty="0"/>
              <a:t>(Cost of Water Quality Management) </a:t>
            </a:r>
            <a:r>
              <a:rPr lang="en-US" altLang="ja-JP" sz="2000" dirty="0"/>
              <a:t>Utilities have made </a:t>
            </a:r>
            <a:r>
              <a:rPr lang="en-US" altLang="ja-JP" sz="2000" dirty="0">
                <a:solidFill>
                  <a:srgbClr val="FF0000"/>
                </a:solidFill>
              </a:rPr>
              <a:t>sustained efforts in water quality management </a:t>
            </a:r>
            <a:r>
              <a:rPr lang="en-US" altLang="ja-JP" sz="2000" dirty="0"/>
              <a:t>by securing necessary </a:t>
            </a:r>
            <a:r>
              <a:rPr lang="en-US" altLang="ja-JP" sz="2000" dirty="0">
                <a:solidFill>
                  <a:srgbClr val="FF0000"/>
                </a:solidFill>
              </a:rPr>
              <a:t>budget</a:t>
            </a:r>
            <a:r>
              <a:rPr lang="en-US" altLang="ja-JP" sz="2000" dirty="0"/>
              <a:t> in their business plan. This is based on the recognition that water quality management requires certain costs for chemicals, electricity and many other expenses.</a:t>
            </a:r>
          </a:p>
          <a:p>
            <a:pPr marL="399415" lvl="1" indent="-342900">
              <a:lnSpc>
                <a:spcPts val="2200"/>
              </a:lnSpc>
              <a:buSzPct val="70000"/>
              <a:buFont typeface="Wingdings" panose="05000000000000000000" pitchFamily="2" charset="2"/>
              <a:buChar char="l"/>
            </a:pPr>
            <a:r>
              <a:rPr lang="en-US" altLang="ja-JP" sz="2000" b="1" dirty="0"/>
              <a:t>(Starting with a Good Quality Water Source) </a:t>
            </a:r>
            <a:r>
              <a:rPr lang="en-US" altLang="ja-JP" sz="2000" dirty="0">
                <a:solidFill>
                  <a:srgbClr val="FF0000"/>
                </a:solidFill>
              </a:rPr>
              <a:t>Small-scale utilities </a:t>
            </a:r>
            <a:r>
              <a:rPr lang="en-US" altLang="ja-JP" sz="2000" dirty="0"/>
              <a:t>with limited technical capacity and funding have utilized a </a:t>
            </a:r>
            <a:r>
              <a:rPr lang="en-US" altLang="ja-JP" sz="2000" dirty="0">
                <a:solidFill>
                  <a:srgbClr val="FF0000"/>
                </a:solidFill>
              </a:rPr>
              <a:t>good quality water source </a:t>
            </a:r>
            <a:r>
              <a:rPr lang="en-US" altLang="ja-JP" sz="2000" dirty="0"/>
              <a:t>and have installed facilities to simplify and economize the treatment process.</a:t>
            </a:r>
          </a:p>
          <a:p>
            <a:pPr marL="399415" lvl="1" indent="-342900">
              <a:lnSpc>
                <a:spcPts val="2200"/>
              </a:lnSpc>
              <a:buSzPct val="70000"/>
              <a:buFont typeface="Wingdings" panose="05000000000000000000" pitchFamily="2" charset="2"/>
              <a:buChar char="l"/>
            </a:pPr>
            <a:r>
              <a:rPr lang="en-US" altLang="ja-JP" sz="2000" b="1" dirty="0"/>
              <a:t>(Designing Water Quality Management) </a:t>
            </a:r>
            <a:r>
              <a:rPr lang="en-US" altLang="ja-JP" sz="2000" dirty="0"/>
              <a:t>In</a:t>
            </a:r>
            <a:r>
              <a:rPr lang="en-US" altLang="ja-JP" sz="2000" b="1" dirty="0"/>
              <a:t> </a:t>
            </a:r>
            <a:r>
              <a:rPr lang="en-US" altLang="ja-JP" sz="2000" dirty="0"/>
              <a:t>designing </a:t>
            </a:r>
            <a:r>
              <a:rPr lang="en-US" altLang="ja-JP" sz="2000" dirty="0">
                <a:solidFill>
                  <a:srgbClr val="FF0000"/>
                </a:solidFill>
              </a:rPr>
              <a:t>water quality management system</a:t>
            </a:r>
            <a:r>
              <a:rPr lang="en-US" altLang="ja-JP" sz="2000" dirty="0"/>
              <a:t>, it should </a:t>
            </a:r>
            <a:r>
              <a:rPr lang="en-US" altLang="ja-JP" sz="2000" dirty="0">
                <a:solidFill>
                  <a:srgbClr val="FF0000"/>
                </a:solidFill>
              </a:rPr>
              <a:t>comply with the legal requirements </a:t>
            </a:r>
            <a:r>
              <a:rPr lang="en-US" altLang="ja-JP" sz="2000" dirty="0"/>
              <a:t>prescribed by the relevant Acts and regulations. These include: (1)designating </a:t>
            </a:r>
            <a:r>
              <a:rPr lang="en-US" altLang="ja-JP" sz="2000" dirty="0">
                <a:solidFill>
                  <a:srgbClr val="FF0000"/>
                </a:solidFill>
              </a:rPr>
              <a:t>a responsible officer</a:t>
            </a:r>
            <a:r>
              <a:rPr lang="en-US" altLang="ja-JP" sz="2000" dirty="0"/>
              <a:t> for water quality management; (2)having national nor government oversight; and (3)</a:t>
            </a:r>
            <a:r>
              <a:rPr lang="en-US" altLang="ja-JP" sz="2000" dirty="0">
                <a:solidFill>
                  <a:srgbClr val="FF0000"/>
                </a:solidFill>
              </a:rPr>
              <a:t>supporting</a:t>
            </a:r>
            <a:r>
              <a:rPr lang="en-US" altLang="ja-JP" sz="2000" dirty="0"/>
              <a:t> small and medium scale utilities with limited capacity.</a:t>
            </a:r>
          </a:p>
        </p:txBody>
      </p:sp>
      <p:sp>
        <p:nvSpPr>
          <p:cNvPr id="7" name="テキスト ボックス 6"/>
          <p:cNvSpPr txBox="1"/>
          <p:nvPr/>
        </p:nvSpPr>
        <p:spPr>
          <a:xfrm>
            <a:off x="360000" y="405825"/>
            <a:ext cx="8640000" cy="430887"/>
          </a:xfrm>
          <a:prstGeom prst="rect">
            <a:avLst/>
          </a:prstGeom>
          <a:noFill/>
        </p:spPr>
        <p:txBody>
          <a:bodyPr wrap="square" lIns="36000" tIns="0" rIns="0" bIns="0" rtlCol="0" anchor="ctr" anchorCtr="0">
            <a:spAutoFit/>
          </a:bodyPr>
          <a:lstStyle/>
          <a:p>
            <a:pPr marL="0" lvl="3">
              <a:buClr>
                <a:srgbClr val="CAE2FF">
                  <a:lumMod val="50000"/>
                </a:srgbClr>
              </a:buClr>
            </a:pPr>
            <a:r>
              <a:rPr lang="en-US" altLang="ja-JP" sz="2800" b="1" dirty="0">
                <a:solidFill>
                  <a:schemeClr val="bg1">
                    <a:lumMod val="50000"/>
                  </a:schemeClr>
                </a:solidFill>
                <a:latin typeface="+mj-lt"/>
              </a:rPr>
              <a:t>7. Lessons Learned</a:t>
            </a:r>
            <a:r>
              <a:rPr lang="ja-JP" altLang="en-US" sz="2800" b="1" dirty="0">
                <a:solidFill>
                  <a:schemeClr val="bg1">
                    <a:lumMod val="50000"/>
                  </a:schemeClr>
                </a:solidFill>
                <a:latin typeface="+mj-lt"/>
              </a:rPr>
              <a:t> </a:t>
            </a:r>
            <a:r>
              <a:rPr lang="en-US" altLang="ja-JP" sz="2800" b="1" dirty="0">
                <a:solidFill>
                  <a:schemeClr val="bg1">
                    <a:lumMod val="50000"/>
                  </a:schemeClr>
                </a:solidFill>
                <a:latin typeface="+mj-lt"/>
              </a:rPr>
              <a:t>(2)</a:t>
            </a:r>
            <a:endParaRPr lang="ja-JP" altLang="en-US" sz="2800" dirty="0">
              <a:solidFill>
                <a:prstClr val="white">
                  <a:lumMod val="65000"/>
                </a:prstClr>
              </a:solidFill>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360000" y="252000"/>
            <a:ext cx="8640000" cy="720000"/>
          </a:xfrm>
        </p:spPr>
        <p:txBody>
          <a:bodyPr anchor="ctr" anchorCtr="0">
            <a:normAutofit/>
          </a:bodyPr>
          <a:lstStyle/>
          <a:p>
            <a:pPr algn="l"/>
            <a:r>
              <a:rPr lang="en-US" altLang="ja-JP" sz="2800" dirty="0">
                <a:solidFill>
                  <a:schemeClr val="bg1">
                    <a:lumMod val="50000"/>
                  </a:schemeClr>
                </a:solidFill>
              </a:rPr>
              <a:t>1.</a:t>
            </a:r>
            <a:r>
              <a:rPr lang="ja-JP" altLang="en-US" sz="2800" dirty="0"/>
              <a:t> </a:t>
            </a:r>
            <a:r>
              <a:rPr lang="en-US" altLang="ja-JP" sz="2800" dirty="0">
                <a:solidFill>
                  <a:schemeClr val="bg1">
                    <a:lumMod val="50000"/>
                  </a:schemeClr>
                </a:solidFill>
              </a:rPr>
              <a:t>Introduction</a:t>
            </a:r>
            <a:endParaRPr kumimoji="1" lang="ja-JP" altLang="en-US" sz="2800" dirty="0"/>
          </a:p>
        </p:txBody>
      </p:sp>
      <p:sp>
        <p:nvSpPr>
          <p:cNvPr id="8" name="テキスト ボックス 7"/>
          <p:cNvSpPr txBox="1"/>
          <p:nvPr/>
        </p:nvSpPr>
        <p:spPr>
          <a:xfrm>
            <a:off x="213971" y="5733256"/>
            <a:ext cx="8786029" cy="461665"/>
          </a:xfrm>
          <a:prstGeom prst="rect">
            <a:avLst/>
          </a:prstGeom>
          <a:noFill/>
        </p:spPr>
        <p:txBody>
          <a:bodyPr wrap="square" rtlCol="0">
            <a:spAutoFit/>
          </a:bodyPr>
          <a:lstStyle/>
          <a:p>
            <a:r>
              <a:rPr lang="en-US" altLang="ja-JP" sz="1200" dirty="0"/>
              <a:t>Yodogawa river office, Ministry of Land, Infrastructure, Transport and Tourism, "</a:t>
            </a:r>
            <a:r>
              <a:rPr lang="en-US" altLang="ja-JP" sz="1200" i="1" dirty="0"/>
              <a:t>Historical transition of water quality problem</a:t>
            </a:r>
            <a:r>
              <a:rPr lang="en-US" altLang="ja-JP" sz="1200" dirty="0"/>
              <a:t>," [Online] Available: https://www.yodogawa.kkr.mlit.go.jp/know/data/problem/02/a.html [Accessed 8 July 2016]</a:t>
            </a:r>
            <a:endParaRPr kumimoji="1" lang="ja-JP" altLang="en-US" sz="1200" dirty="0"/>
          </a:p>
        </p:txBody>
      </p:sp>
      <p:pic>
        <p:nvPicPr>
          <p:cNvPr id="27" name="図 26"/>
          <p:cNvPicPr>
            <a:picLocks noChangeAspect="1"/>
          </p:cNvPicPr>
          <p:nvPr/>
        </p:nvPicPr>
        <p:blipFill>
          <a:blip r:embed="rId2"/>
          <a:stretch>
            <a:fillRect/>
          </a:stretch>
        </p:blipFill>
        <p:spPr>
          <a:xfrm>
            <a:off x="936552" y="1249246"/>
            <a:ext cx="7340865" cy="4310888"/>
          </a:xfrm>
          <a:prstGeom prst="rect">
            <a:avLst/>
          </a:prstGeom>
        </p:spPr>
      </p:pic>
      <p:sp>
        <p:nvSpPr>
          <p:cNvPr id="7" name="テキスト ボックス 6"/>
          <p:cNvSpPr txBox="1"/>
          <p:nvPr/>
        </p:nvSpPr>
        <p:spPr>
          <a:xfrm>
            <a:off x="-20324" y="848380"/>
            <a:ext cx="9000000" cy="369332"/>
          </a:xfrm>
          <a:prstGeom prst="rect">
            <a:avLst/>
          </a:prstGeom>
          <a:noFill/>
        </p:spPr>
        <p:txBody>
          <a:bodyPr wrap="square" rtlCol="0">
            <a:spAutoFit/>
          </a:bodyPr>
          <a:lstStyle/>
          <a:p>
            <a:pPr algn="ctr"/>
            <a:r>
              <a:rPr lang="en-US" altLang="ja-JP" b="1" dirty="0"/>
              <a:t>Historical change in </a:t>
            </a:r>
            <a:r>
              <a:rPr lang="en-US" altLang="ja-JP" b="1" dirty="0" err="1"/>
              <a:t>Yodo</a:t>
            </a:r>
            <a:r>
              <a:rPr lang="en-US" altLang="ja-JP" b="1" dirty="0"/>
              <a:t> River water quality; water source for Osaka</a:t>
            </a:r>
            <a:endParaRPr kumimoji="1" lang="ja-JP" altLang="en-US"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txBox="1"/>
          <p:nvPr/>
        </p:nvSpPr>
        <p:spPr>
          <a:xfrm>
            <a:off x="360000" y="972000"/>
            <a:ext cx="8388464" cy="6168449"/>
          </a:xfrm>
          <a:prstGeom prst="rect">
            <a:avLst/>
          </a:prstGeom>
        </p:spPr>
        <p:txBody>
          <a:bodyPr lIns="36000" tIns="0" rIns="0" bIns="0"/>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99415" lvl="1" indent="-342900">
              <a:lnSpc>
                <a:spcPts val="2200"/>
              </a:lnSpc>
              <a:buSzPct val="70000"/>
              <a:buFont typeface="Wingdings" panose="05000000000000000000" pitchFamily="2" charset="2"/>
              <a:buChar char="l"/>
            </a:pPr>
            <a:r>
              <a:rPr lang="en-US" altLang="ja-JP" sz="2000" b="1" dirty="0"/>
              <a:t>(Setting of  Water Quality Standards) </a:t>
            </a:r>
            <a:r>
              <a:rPr lang="en-US" altLang="ja-JP" sz="2000" dirty="0"/>
              <a:t>The</a:t>
            </a:r>
            <a:r>
              <a:rPr lang="ja-JP" altLang="en-US" sz="2000" dirty="0"/>
              <a:t> </a:t>
            </a:r>
            <a:r>
              <a:rPr lang="en-US" altLang="ja-JP" sz="2000" dirty="0"/>
              <a:t>aim</a:t>
            </a:r>
            <a:r>
              <a:rPr lang="ja-JP" altLang="en-US" sz="2000" dirty="0"/>
              <a:t> </a:t>
            </a:r>
            <a:r>
              <a:rPr lang="en-US" altLang="ja-JP" sz="2000" dirty="0"/>
              <a:t>of</a:t>
            </a:r>
            <a:r>
              <a:rPr lang="ja-JP" altLang="en-US" sz="2000" dirty="0"/>
              <a:t> </a:t>
            </a:r>
            <a:r>
              <a:rPr lang="en-US" altLang="ja-JP" sz="2000" dirty="0"/>
              <a:t>setting </a:t>
            </a:r>
            <a:r>
              <a:rPr lang="en-US" altLang="ja-JP" sz="2000" dirty="0">
                <a:solidFill>
                  <a:srgbClr val="FF0000"/>
                </a:solidFill>
              </a:rPr>
              <a:t>drinking</a:t>
            </a:r>
            <a:r>
              <a:rPr lang="ja-JP" altLang="en-US" sz="2000" b="1" dirty="0"/>
              <a:t> </a:t>
            </a:r>
            <a:r>
              <a:rPr lang="en-US" altLang="ja-JP" sz="2000" dirty="0">
                <a:solidFill>
                  <a:srgbClr val="FF0000"/>
                </a:solidFill>
              </a:rPr>
              <a:t>water quality standards </a:t>
            </a:r>
            <a:r>
              <a:rPr lang="en-US" altLang="ja-JP" sz="2000" dirty="0"/>
              <a:t>is the protection of public health from toxic substances and bacteria, and the parameters of our health concern. Water quality standards for contaminants suspected to cause long term health risk (such as cancer), are </a:t>
            </a:r>
            <a:r>
              <a:rPr lang="en-US" altLang="ja-JP" sz="2000" dirty="0">
                <a:solidFill>
                  <a:srgbClr val="FF0000"/>
                </a:solidFill>
              </a:rPr>
              <a:t>revised</a:t>
            </a:r>
            <a:r>
              <a:rPr lang="en-US" altLang="ja-JP" sz="2000" dirty="0"/>
              <a:t> as a result of new knowledge, public concerns, and availability of measurement instruments. It was important to establish the standards considering </a:t>
            </a:r>
            <a:r>
              <a:rPr lang="en-US" altLang="ja-JP" sz="2000" dirty="0">
                <a:solidFill>
                  <a:srgbClr val="FF0000"/>
                </a:solidFill>
              </a:rPr>
              <a:t>qualities of water resources </a:t>
            </a:r>
            <a:r>
              <a:rPr lang="en-US" altLang="ja-JP" sz="2000" dirty="0"/>
              <a:t>and </a:t>
            </a:r>
            <a:r>
              <a:rPr lang="en-US" altLang="ja-JP" sz="2000" dirty="0">
                <a:solidFill>
                  <a:srgbClr val="FF0000"/>
                </a:solidFill>
              </a:rPr>
              <a:t>drinking water</a:t>
            </a:r>
            <a:r>
              <a:rPr lang="en-US" altLang="ja-JP" sz="2000" dirty="0"/>
              <a:t>, the </a:t>
            </a:r>
            <a:r>
              <a:rPr lang="en-US" altLang="ja-JP" sz="2000" dirty="0">
                <a:solidFill>
                  <a:srgbClr val="FF0000"/>
                </a:solidFill>
              </a:rPr>
              <a:t>technical levels</a:t>
            </a:r>
            <a:r>
              <a:rPr lang="en-US" altLang="ja-JP" sz="2000" dirty="0"/>
              <a:t> of water quality testing and </a:t>
            </a:r>
            <a:r>
              <a:rPr lang="en-US" altLang="ja-JP" sz="2000" dirty="0">
                <a:solidFill>
                  <a:srgbClr val="FF0000"/>
                </a:solidFill>
              </a:rPr>
              <a:t>measurement instruments</a:t>
            </a:r>
            <a:r>
              <a:rPr lang="en-US" altLang="ja-JP" sz="2000" dirty="0"/>
              <a:t> in the country.</a:t>
            </a:r>
          </a:p>
          <a:p>
            <a:pPr marL="399415" lvl="1" indent="-342900">
              <a:lnSpc>
                <a:spcPts val="2200"/>
              </a:lnSpc>
              <a:buSzPct val="70000"/>
              <a:buFont typeface="Wingdings" panose="05000000000000000000" pitchFamily="2" charset="2"/>
              <a:buChar char="l"/>
            </a:pPr>
            <a:r>
              <a:rPr lang="en-US" altLang="ja-JP" sz="2000" b="1" dirty="0"/>
              <a:t>(Standards for Materials and Equipment) </a:t>
            </a:r>
            <a:r>
              <a:rPr lang="en-US" altLang="ja-JP" sz="2000" dirty="0"/>
              <a:t>It is important that utilities use </a:t>
            </a:r>
            <a:r>
              <a:rPr lang="en-US" altLang="ja-JP" sz="2000" dirty="0">
                <a:solidFill>
                  <a:srgbClr val="FF0000"/>
                </a:solidFill>
              </a:rPr>
              <a:t>certified materials and equipment</a:t>
            </a:r>
            <a:r>
              <a:rPr lang="en-US" altLang="ja-JP" sz="2000" dirty="0"/>
              <a:t>. The </a:t>
            </a:r>
            <a:r>
              <a:rPr lang="en-US" altLang="ja-JP" sz="2000" dirty="0">
                <a:solidFill>
                  <a:srgbClr val="FF0000"/>
                </a:solidFill>
              </a:rPr>
              <a:t>inspection and certification services</a:t>
            </a:r>
            <a:r>
              <a:rPr lang="en-US" altLang="ja-JP" sz="2000" dirty="0"/>
              <a:t> </a:t>
            </a:r>
            <a:r>
              <a:rPr lang="en-US" altLang="ja-JP" sz="2000" dirty="0">
                <a:solidFill>
                  <a:srgbClr val="000000"/>
                </a:solidFill>
              </a:rPr>
              <a:t>of Japan Water Works Association </a:t>
            </a:r>
            <a:r>
              <a:rPr lang="en-US" altLang="ja-JP" sz="2000" dirty="0"/>
              <a:t>for materials and equipment play an important role in maintaining the high quality of such products. It is essential that water supply system utilize standardized materials and equipment. </a:t>
            </a:r>
          </a:p>
        </p:txBody>
      </p:sp>
      <p:sp>
        <p:nvSpPr>
          <p:cNvPr id="7" name="テキスト ボックス 6"/>
          <p:cNvSpPr txBox="1"/>
          <p:nvPr/>
        </p:nvSpPr>
        <p:spPr>
          <a:xfrm>
            <a:off x="360000" y="405825"/>
            <a:ext cx="8640000" cy="430887"/>
          </a:xfrm>
          <a:prstGeom prst="rect">
            <a:avLst/>
          </a:prstGeom>
          <a:noFill/>
        </p:spPr>
        <p:txBody>
          <a:bodyPr wrap="square" lIns="36000" tIns="0" rIns="0" bIns="0" rtlCol="0" anchor="ctr" anchorCtr="0">
            <a:spAutoFit/>
          </a:bodyPr>
          <a:lstStyle/>
          <a:p>
            <a:pPr marL="0" lvl="3">
              <a:buClr>
                <a:srgbClr val="CAE2FF">
                  <a:lumMod val="50000"/>
                </a:srgbClr>
              </a:buClr>
            </a:pPr>
            <a:r>
              <a:rPr lang="en-US" altLang="ja-JP" sz="2800" b="1" dirty="0">
                <a:solidFill>
                  <a:schemeClr val="bg1">
                    <a:lumMod val="50000"/>
                  </a:schemeClr>
                </a:solidFill>
                <a:latin typeface="+mj-lt"/>
              </a:rPr>
              <a:t>7. Lessons Learned (3)</a:t>
            </a:r>
            <a:endParaRPr lang="ja-JP" altLang="en-US" sz="2800" dirty="0">
              <a:solidFill>
                <a:prstClr val="white">
                  <a:lumMod val="65000"/>
                </a:prstClr>
              </a:solidFill>
              <a:latin typeface="+mj-l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txBox="1"/>
          <p:nvPr/>
        </p:nvSpPr>
        <p:spPr>
          <a:xfrm>
            <a:off x="360000" y="972000"/>
            <a:ext cx="8388464" cy="4977279"/>
          </a:xfrm>
          <a:prstGeom prst="rect">
            <a:avLst/>
          </a:prstGeom>
        </p:spPr>
        <p:txBody>
          <a:bodyPr lIns="36000" tIns="0" rIns="0" bIns="0"/>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99415" lvl="1" indent="-342900">
              <a:lnSpc>
                <a:spcPts val="2200"/>
              </a:lnSpc>
              <a:buSzPct val="70000"/>
              <a:buFont typeface="Wingdings" panose="05000000000000000000" pitchFamily="2" charset="2"/>
              <a:buChar char="l"/>
            </a:pPr>
            <a:r>
              <a:rPr lang="en-US" altLang="ja-JP" sz="2000" b="1" dirty="0"/>
              <a:t>(Protecting</a:t>
            </a:r>
            <a:r>
              <a:rPr lang="ja-JP" altLang="en-US" sz="2000" b="1" dirty="0"/>
              <a:t> </a:t>
            </a:r>
            <a:r>
              <a:rPr lang="en-US" altLang="ja-JP" sz="2000" b="1" dirty="0"/>
              <a:t>Water</a:t>
            </a:r>
            <a:r>
              <a:rPr lang="ja-JP" altLang="en-US" sz="2000" b="1" dirty="0"/>
              <a:t> </a:t>
            </a:r>
            <a:r>
              <a:rPr lang="en-US" altLang="ja-JP" sz="2000" b="1" dirty="0"/>
              <a:t>Source) </a:t>
            </a:r>
            <a:r>
              <a:rPr lang="en-US" altLang="ja-JP" sz="2000" dirty="0"/>
              <a:t>Utilities use</a:t>
            </a:r>
            <a:r>
              <a:rPr lang="ja-JP" altLang="en-US" sz="2000" dirty="0"/>
              <a:t> </a:t>
            </a:r>
            <a:r>
              <a:rPr lang="en-US" altLang="ja-JP" sz="2000" dirty="0">
                <a:solidFill>
                  <a:srgbClr val="FF0000"/>
                </a:solidFill>
              </a:rPr>
              <a:t>advanced water treatment</a:t>
            </a:r>
            <a:r>
              <a:rPr lang="en-US" altLang="ja-JP" sz="2000" dirty="0"/>
              <a:t> processes to deal with odor caused by quality  deterioration of water sources, but those are expensive. Therefore, </a:t>
            </a:r>
            <a:r>
              <a:rPr lang="en-US" altLang="ja-JP" sz="2000" dirty="0">
                <a:solidFill>
                  <a:srgbClr val="FF0000"/>
                </a:solidFill>
              </a:rPr>
              <a:t>water resource conservation </a:t>
            </a:r>
            <a:r>
              <a:rPr lang="en-US" altLang="ja-JP" sz="2000" dirty="0"/>
              <a:t>such as construction of sewage facilities, regulation of industrial wastewater, enhancement of information sharing among surface water users, awareness-raising activities and conservation of water catchment forests. As the water demand saturated and stabled, it became important to </a:t>
            </a:r>
            <a:r>
              <a:rPr lang="en-US" altLang="ja-JP" sz="2000" dirty="0">
                <a:solidFill>
                  <a:srgbClr val="FF0000"/>
                </a:solidFill>
              </a:rPr>
              <a:t>conduct water resource conservation with stakeholders around watershed</a:t>
            </a:r>
            <a:r>
              <a:rPr lang="en-US" altLang="ja-JP" sz="2000" dirty="0"/>
              <a:t> while seeking for cleaner water source, for example </a:t>
            </a:r>
            <a:r>
              <a:rPr lang="en-US" altLang="ja-JP" sz="2000" dirty="0">
                <a:solidFill>
                  <a:srgbClr val="FF0000"/>
                </a:solidFill>
              </a:rPr>
              <a:t>moving intake facilities to upstream</a:t>
            </a:r>
            <a:r>
              <a:rPr lang="en-US" altLang="ja-JP" sz="2000" dirty="0"/>
              <a:t>.</a:t>
            </a:r>
          </a:p>
          <a:p>
            <a:pPr marL="399415" lvl="1" indent="-342900">
              <a:lnSpc>
                <a:spcPts val="2200"/>
              </a:lnSpc>
              <a:buSzPct val="70000"/>
              <a:buFont typeface="Wingdings" panose="05000000000000000000" pitchFamily="2" charset="2"/>
              <a:buChar char="l"/>
            </a:pPr>
            <a:r>
              <a:rPr lang="en-US" altLang="ja-JP" sz="2000" b="1" dirty="0"/>
              <a:t>(Cooperation in Watershed) </a:t>
            </a:r>
            <a:r>
              <a:rPr lang="en-US" altLang="ja-JP" sz="2000" dirty="0"/>
              <a:t>Utilities in the same watershed cooperate, share information and take prompt action together in case of incidents of pollution. The formal mechanisms for cooperation and coordination greatly facilitate </a:t>
            </a:r>
            <a:r>
              <a:rPr lang="en-US" altLang="ja-JP" sz="2000" dirty="0">
                <a:solidFill>
                  <a:srgbClr val="FF0000"/>
                </a:solidFill>
              </a:rPr>
              <a:t>information sharing</a:t>
            </a:r>
            <a:r>
              <a:rPr lang="en-US" altLang="ja-JP" sz="2000" dirty="0"/>
              <a:t> and </a:t>
            </a:r>
            <a:r>
              <a:rPr lang="en-US" altLang="ja-JP" sz="2000" dirty="0">
                <a:solidFill>
                  <a:srgbClr val="FF0000"/>
                </a:solidFill>
              </a:rPr>
              <a:t>water quality management</a:t>
            </a:r>
            <a:r>
              <a:rPr lang="en-US" altLang="ja-JP" sz="2000" dirty="0"/>
              <a:t>. In this regard, the development of </a:t>
            </a:r>
            <a:r>
              <a:rPr lang="en-US" altLang="ja-JP" sz="2000" dirty="0">
                <a:solidFill>
                  <a:srgbClr val="FF0000"/>
                </a:solidFill>
              </a:rPr>
              <a:t>water safety plan </a:t>
            </a:r>
            <a:r>
              <a:rPr lang="en-US" altLang="ja-JP" sz="2000" dirty="0"/>
              <a:t>is promoted by the national government in Japan</a:t>
            </a:r>
            <a:r>
              <a:rPr lang="en-US" altLang="ja-JP" sz="2000"/>
              <a:t>. </a:t>
            </a:r>
            <a:endParaRPr lang="en-US" altLang="ja-JP" sz="2000" dirty="0"/>
          </a:p>
        </p:txBody>
      </p:sp>
      <p:sp>
        <p:nvSpPr>
          <p:cNvPr id="7" name="テキスト ボックス 6"/>
          <p:cNvSpPr txBox="1"/>
          <p:nvPr/>
        </p:nvSpPr>
        <p:spPr>
          <a:xfrm>
            <a:off x="360000" y="405825"/>
            <a:ext cx="8640000" cy="430887"/>
          </a:xfrm>
          <a:prstGeom prst="rect">
            <a:avLst/>
          </a:prstGeom>
          <a:noFill/>
        </p:spPr>
        <p:txBody>
          <a:bodyPr wrap="square" lIns="36000" tIns="0" rIns="0" bIns="0" rtlCol="0" anchor="ctr" anchorCtr="0">
            <a:spAutoFit/>
          </a:bodyPr>
          <a:lstStyle/>
          <a:p>
            <a:pPr marL="0" lvl="3">
              <a:buClr>
                <a:srgbClr val="CAE2FF">
                  <a:lumMod val="50000"/>
                </a:srgbClr>
              </a:buClr>
            </a:pPr>
            <a:r>
              <a:rPr lang="en-US" altLang="ja-JP" sz="2800" b="1">
                <a:solidFill>
                  <a:schemeClr val="bg1">
                    <a:lumMod val="50000"/>
                  </a:schemeClr>
                </a:solidFill>
                <a:latin typeface="+mj-lt"/>
              </a:rPr>
              <a:t>7. </a:t>
            </a:r>
            <a:r>
              <a:rPr lang="en-US" altLang="ja-JP" sz="2800" b="1" dirty="0">
                <a:solidFill>
                  <a:schemeClr val="bg1">
                    <a:lumMod val="50000"/>
                  </a:schemeClr>
                </a:solidFill>
                <a:latin typeface="+mj-lt"/>
              </a:rPr>
              <a:t>Lessons Learned (4)</a:t>
            </a:r>
            <a:endParaRPr lang="ja-JP" altLang="en-US" sz="2800" dirty="0">
              <a:solidFill>
                <a:prstClr val="white">
                  <a:lumMod val="65000"/>
                </a:prstClr>
              </a:solidFill>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49401" y="2327389"/>
            <a:ext cx="8661871" cy="3444240"/>
          </a:xfrm>
          <a:prstGeom prst="rect">
            <a:avLst/>
          </a:prstGeom>
          <a:noFill/>
        </p:spPr>
        <p:txBody>
          <a:bodyPr wrap="square" rtlCol="0">
            <a:spAutoFit/>
          </a:bodyPr>
          <a:lstStyle/>
          <a:p>
            <a:pPr defTabSz="-635">
              <a:spcBef>
                <a:spcPts val="1200"/>
              </a:spcBef>
              <a:tabLst>
                <a:tab pos="447675" algn="l"/>
              </a:tabLst>
            </a:pPr>
            <a:r>
              <a:rPr lang="en-US" altLang="ja-JP" sz="2000" b="1" dirty="0">
                <a:solidFill>
                  <a:prstClr val="black"/>
                </a:solidFill>
              </a:rPr>
              <a:t>Q1.	</a:t>
            </a:r>
            <a:r>
              <a:rPr lang="en-US" altLang="ja-JP" sz="2000" dirty="0">
                <a:solidFill>
                  <a:prstClr val="black"/>
                </a:solidFill>
              </a:rPr>
              <a:t>What </a:t>
            </a:r>
            <a:r>
              <a:rPr lang="en-US" altLang="ja-JP" sz="2000" dirty="0">
                <a:solidFill>
                  <a:srgbClr val="FF0000"/>
                </a:solidFill>
              </a:rPr>
              <a:t>measures were implemented to reduce the incidence of waterborne diseases </a:t>
            </a:r>
            <a:r>
              <a:rPr lang="en-US" altLang="ja-JP" sz="2000" dirty="0"/>
              <a:t>such as cholera, which affected Japanese society in the past? </a:t>
            </a:r>
            <a:endParaRPr lang="en-US" altLang="ja-JP" sz="2000" dirty="0">
              <a:solidFill>
                <a:prstClr val="black"/>
              </a:solidFill>
            </a:endParaRPr>
          </a:p>
          <a:p>
            <a:pPr defTabSz="-635">
              <a:spcBef>
                <a:spcPts val="1200"/>
              </a:spcBef>
              <a:tabLst>
                <a:tab pos="447675" algn="l"/>
              </a:tabLst>
            </a:pPr>
            <a:r>
              <a:rPr lang="en-US" altLang="ja-JP" sz="2000" b="1" dirty="0">
                <a:solidFill>
                  <a:prstClr val="black"/>
                </a:solidFill>
              </a:rPr>
              <a:t>Q2.	</a:t>
            </a:r>
            <a:r>
              <a:rPr lang="en-US" altLang="ja-JP" sz="2000" dirty="0"/>
              <a:t>Why Japan could implement</a:t>
            </a:r>
            <a:r>
              <a:rPr lang="en-US" altLang="ja-JP" sz="2000" dirty="0">
                <a:solidFill>
                  <a:srgbClr val="FF0000"/>
                </a:solidFill>
              </a:rPr>
              <a:t> long-lasting water quality management</a:t>
            </a:r>
            <a:r>
              <a:rPr lang="en-US" altLang="ja-JP" sz="2000" dirty="0"/>
              <a:t>?</a:t>
            </a:r>
            <a:endParaRPr lang="en-US" altLang="ja-JP" sz="2000" dirty="0">
              <a:solidFill>
                <a:prstClr val="black"/>
              </a:solidFill>
            </a:endParaRPr>
          </a:p>
          <a:p>
            <a:pPr defTabSz="-635">
              <a:spcBef>
                <a:spcPts val="1200"/>
              </a:spcBef>
              <a:tabLst>
                <a:tab pos="447675" algn="l"/>
              </a:tabLst>
            </a:pPr>
            <a:r>
              <a:rPr lang="en-US" altLang="ja-JP" sz="2000" b="1" dirty="0">
                <a:solidFill>
                  <a:prstClr val="black"/>
                </a:solidFill>
              </a:rPr>
              <a:t>Q3.	</a:t>
            </a:r>
            <a:r>
              <a:rPr lang="en-US" altLang="ja-JP" sz="2000" dirty="0"/>
              <a:t>What are the requirements for compliance with </a:t>
            </a:r>
            <a:r>
              <a:rPr lang="en-US" altLang="ja-JP" sz="2000" dirty="0">
                <a:solidFill>
                  <a:srgbClr val="FF0000"/>
                </a:solidFill>
              </a:rPr>
              <a:t>water quality standards</a:t>
            </a:r>
            <a:r>
              <a:rPr lang="en-US" altLang="ja-JP" sz="2000" dirty="0"/>
              <a:t> for water utilities in Japan</a:t>
            </a:r>
            <a:r>
              <a:rPr lang="en-US" altLang="ja-JP" sz="2000" dirty="0">
                <a:solidFill>
                  <a:prstClr val="black"/>
                </a:solidFill>
              </a:rPr>
              <a:t>?</a:t>
            </a:r>
          </a:p>
          <a:p>
            <a:pPr defTabSz="-635">
              <a:spcBef>
                <a:spcPts val="1200"/>
              </a:spcBef>
              <a:tabLst>
                <a:tab pos="447675" algn="l"/>
              </a:tabLst>
            </a:pPr>
            <a:r>
              <a:rPr lang="en-US" altLang="ja-JP" sz="2000" b="1" dirty="0"/>
              <a:t>Q4.	</a:t>
            </a:r>
            <a:r>
              <a:rPr lang="en-US" altLang="ja-JP" sz="2000" dirty="0"/>
              <a:t>How has the </a:t>
            </a:r>
            <a:r>
              <a:rPr lang="en-US" altLang="ja-JP" sz="2000" dirty="0">
                <a:solidFill>
                  <a:srgbClr val="FF0000"/>
                </a:solidFill>
              </a:rPr>
              <a:t>good quality equipment </a:t>
            </a:r>
            <a:r>
              <a:rPr lang="en-US" altLang="ja-JP" sz="2000" dirty="0"/>
              <a:t>required for water quality management been procured in Japan?</a:t>
            </a:r>
          </a:p>
          <a:p>
            <a:pPr defTabSz="-635">
              <a:spcBef>
                <a:spcPts val="1200"/>
              </a:spcBef>
              <a:tabLst>
                <a:tab pos="447675" algn="l"/>
              </a:tabLst>
            </a:pPr>
            <a:r>
              <a:rPr lang="en-US" altLang="ja-JP" sz="2000" b="1" dirty="0">
                <a:solidFill>
                  <a:prstClr val="black"/>
                </a:solidFill>
              </a:rPr>
              <a:t>Q5.	</a:t>
            </a:r>
            <a:r>
              <a:rPr lang="en-US" altLang="ja-JP" sz="2000" dirty="0">
                <a:solidFill>
                  <a:prstClr val="black"/>
                </a:solidFill>
              </a:rPr>
              <a:t>How has Japan dealt with the serious problems caused by </a:t>
            </a:r>
            <a:r>
              <a:rPr lang="en-US" altLang="ja-JP" sz="2000" dirty="0">
                <a:solidFill>
                  <a:srgbClr val="FF0000"/>
                </a:solidFill>
              </a:rPr>
              <a:t>deterioration</a:t>
            </a:r>
            <a:r>
              <a:rPr lang="ja-JP" altLang="en-US" sz="2000" dirty="0">
                <a:solidFill>
                  <a:srgbClr val="FF0000"/>
                </a:solidFill>
              </a:rPr>
              <a:t> </a:t>
            </a:r>
            <a:r>
              <a:rPr lang="en-US" altLang="ja-JP" sz="2000" dirty="0">
                <a:solidFill>
                  <a:srgbClr val="FF0000"/>
                </a:solidFill>
              </a:rPr>
              <a:t>of</a:t>
            </a:r>
            <a:r>
              <a:rPr lang="ja-JP" altLang="en-US" sz="2000" dirty="0">
                <a:solidFill>
                  <a:srgbClr val="FF0000"/>
                </a:solidFill>
              </a:rPr>
              <a:t> </a:t>
            </a:r>
            <a:r>
              <a:rPr lang="en-US" altLang="ja-JP" sz="2000" dirty="0">
                <a:solidFill>
                  <a:srgbClr val="FF0000"/>
                </a:solidFill>
              </a:rPr>
              <a:t>source water quality</a:t>
            </a:r>
            <a:r>
              <a:rPr lang="en-US" altLang="ja-JP" sz="2000" dirty="0">
                <a:solidFill>
                  <a:prstClr val="black"/>
                </a:solidFill>
              </a:rPr>
              <a:t>?</a:t>
            </a:r>
          </a:p>
        </p:txBody>
      </p:sp>
      <p:sp>
        <p:nvSpPr>
          <p:cNvPr id="5" name="テキスト プレースホルダー 7"/>
          <p:cNvSpPr txBox="1"/>
          <p:nvPr/>
        </p:nvSpPr>
        <p:spPr>
          <a:xfrm>
            <a:off x="288000" y="900000"/>
            <a:ext cx="8568000" cy="1022170"/>
          </a:xfrm>
          <a:prstGeom prst="rect">
            <a:avLst/>
          </a:prstGeom>
          <a:solidFill>
            <a:schemeClr val="accent5"/>
          </a:solidFill>
          <a:ln w="19050">
            <a:solidFill>
              <a:schemeClr val="accent5">
                <a:lumMod val="50000"/>
              </a:schemeClr>
            </a:solidFill>
          </a:ln>
        </p:spPr>
        <p:txBody>
          <a:bodyPr lIns="396000" tIns="72000" rIns="324000" bIns="72000"/>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400" dirty="0"/>
              <a:t>Frequently asked questions from participants </a:t>
            </a:r>
            <a:r>
              <a:rPr lang="en-US" altLang="ja-JP" sz="2400"/>
              <a:t>of the water </a:t>
            </a:r>
            <a:r>
              <a:rPr lang="en-US" altLang="ja-JP" sz="2400" dirty="0"/>
              <a:t>supply</a:t>
            </a:r>
            <a:r>
              <a:rPr lang="ja-JP" altLang="en-US" sz="2400" dirty="0"/>
              <a:t> </a:t>
            </a:r>
            <a:r>
              <a:rPr lang="en-US" altLang="ja-JP" sz="2400" dirty="0"/>
              <a:t>training courses</a:t>
            </a:r>
          </a:p>
        </p:txBody>
      </p:sp>
      <p:sp>
        <p:nvSpPr>
          <p:cNvPr id="8" name="タイトル 1"/>
          <p:cNvSpPr>
            <a:spLocks noGrp="1"/>
          </p:cNvSpPr>
          <p:nvPr>
            <p:ph type="title"/>
          </p:nvPr>
        </p:nvSpPr>
        <p:spPr>
          <a:xfrm>
            <a:off x="360000" y="252000"/>
            <a:ext cx="8640000" cy="720000"/>
          </a:xfrm>
        </p:spPr>
        <p:txBody>
          <a:bodyPr anchor="ctr" anchorCtr="0">
            <a:normAutofit/>
          </a:bodyPr>
          <a:lstStyle/>
          <a:p>
            <a:pPr algn="l"/>
            <a:r>
              <a:rPr lang="en-US" altLang="ja-JP" sz="2800" dirty="0">
                <a:solidFill>
                  <a:schemeClr val="bg1">
                    <a:lumMod val="50000"/>
                  </a:schemeClr>
                </a:solidFill>
              </a:rPr>
              <a:t>1.</a:t>
            </a:r>
            <a:r>
              <a:rPr lang="ja-JP" altLang="en-US" sz="2800" dirty="0"/>
              <a:t> </a:t>
            </a:r>
            <a:r>
              <a:rPr lang="en-US" altLang="ja-JP" sz="2800" dirty="0">
                <a:solidFill>
                  <a:schemeClr val="bg1">
                    <a:lumMod val="50000"/>
                  </a:schemeClr>
                </a:solidFill>
              </a:rPr>
              <a:t>Introduction</a:t>
            </a:r>
            <a:endParaRPr kumimoji="1" lang="ja-JP" alt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右矢印吹き出し 2"/>
          <p:cNvSpPr/>
          <p:nvPr/>
        </p:nvSpPr>
        <p:spPr>
          <a:xfrm>
            <a:off x="1331640" y="1744850"/>
            <a:ext cx="4176464" cy="432048"/>
          </a:xfrm>
          <a:prstGeom prst="rightArrowCallout">
            <a:avLst>
              <a:gd name="adj1" fmla="val 37675"/>
              <a:gd name="adj2" fmla="val 50000"/>
              <a:gd name="adj3" fmla="val 114637"/>
              <a:gd name="adj4" fmla="val 77078"/>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Safe drinking water</a:t>
            </a:r>
            <a:endParaRPr kumimoji="1" lang="ja-JP" altLang="en-US" dirty="0">
              <a:solidFill>
                <a:schemeClr val="tx1"/>
              </a:solidFill>
            </a:endParaRPr>
          </a:p>
        </p:txBody>
      </p:sp>
      <p:sp>
        <p:nvSpPr>
          <p:cNvPr id="5" name="円/楕円 4"/>
          <p:cNvSpPr/>
          <p:nvPr/>
        </p:nvSpPr>
        <p:spPr>
          <a:xfrm>
            <a:off x="5435616" y="1432898"/>
            <a:ext cx="3456384" cy="1035353"/>
          </a:xfrm>
          <a:prstGeom prst="ellipse">
            <a:avLst/>
          </a:prstGeom>
          <a:solidFill>
            <a:srgbClr val="FFCCCC"/>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No significant risk to health from lifetime exposure</a:t>
            </a:r>
            <a:endParaRPr kumimoji="1" lang="en-US" altLang="ja-JP" dirty="0">
              <a:solidFill>
                <a:schemeClr val="tx1"/>
              </a:solidFill>
            </a:endParaRPr>
          </a:p>
        </p:txBody>
      </p:sp>
      <p:sp>
        <p:nvSpPr>
          <p:cNvPr id="6" name="上矢印 5"/>
          <p:cNvSpPr/>
          <p:nvPr/>
        </p:nvSpPr>
        <p:spPr>
          <a:xfrm>
            <a:off x="2771800" y="2211614"/>
            <a:ext cx="821670" cy="353290"/>
          </a:xfrm>
          <a:prstGeom prst="up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467544" y="2628000"/>
            <a:ext cx="2747759" cy="821296"/>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Water quality conservation at water sources</a:t>
            </a:r>
            <a:endParaRPr kumimoji="1" lang="ja-JP" altLang="en-US" dirty="0">
              <a:solidFill>
                <a:schemeClr val="tx1"/>
              </a:solidFill>
            </a:endParaRPr>
          </a:p>
        </p:txBody>
      </p:sp>
      <p:sp>
        <p:nvSpPr>
          <p:cNvPr id="8" name="角丸四角形 7"/>
          <p:cNvSpPr/>
          <p:nvPr/>
        </p:nvSpPr>
        <p:spPr>
          <a:xfrm>
            <a:off x="467545" y="3528000"/>
            <a:ext cx="2747758" cy="806400"/>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Proper water treatment</a:t>
            </a:r>
            <a:endParaRPr kumimoji="1" lang="ja-JP" altLang="en-US" dirty="0">
              <a:solidFill>
                <a:schemeClr val="tx1"/>
              </a:solidFill>
            </a:endParaRPr>
          </a:p>
        </p:txBody>
      </p:sp>
      <p:sp>
        <p:nvSpPr>
          <p:cNvPr id="9" name="角丸四角形 8"/>
          <p:cNvSpPr/>
          <p:nvPr/>
        </p:nvSpPr>
        <p:spPr>
          <a:xfrm>
            <a:off x="3323783" y="2628000"/>
            <a:ext cx="2795921" cy="805983"/>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Maintenance of water quality in pipelines</a:t>
            </a:r>
            <a:endParaRPr kumimoji="1" lang="ja-JP" altLang="en-US" dirty="0">
              <a:solidFill>
                <a:schemeClr val="tx1"/>
              </a:solidFill>
            </a:endParaRPr>
          </a:p>
        </p:txBody>
      </p:sp>
      <p:sp>
        <p:nvSpPr>
          <p:cNvPr id="10" name="角丸四角形 9"/>
          <p:cNvSpPr/>
          <p:nvPr/>
        </p:nvSpPr>
        <p:spPr>
          <a:xfrm>
            <a:off x="3323783" y="3528000"/>
            <a:ext cx="2795921" cy="806400"/>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Maintenance of water quality in water service devices</a:t>
            </a:r>
          </a:p>
        </p:txBody>
      </p:sp>
      <p:sp>
        <p:nvSpPr>
          <p:cNvPr id="11" name="下矢印 10"/>
          <p:cNvSpPr/>
          <p:nvPr/>
        </p:nvSpPr>
        <p:spPr>
          <a:xfrm>
            <a:off x="6981897" y="2463470"/>
            <a:ext cx="648072" cy="2135673"/>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吹き出し 11"/>
          <p:cNvSpPr/>
          <p:nvPr/>
        </p:nvSpPr>
        <p:spPr>
          <a:xfrm>
            <a:off x="2903212" y="5013176"/>
            <a:ext cx="2045022" cy="1101994"/>
          </a:xfrm>
          <a:prstGeom prst="wedgeRoundRectCallout">
            <a:avLst>
              <a:gd name="adj1" fmla="val 16252"/>
              <a:gd name="adj2" fmla="val -44412"/>
              <a:gd name="adj3" fmla="val 16667"/>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2000" b="1" dirty="0">
                <a:solidFill>
                  <a:schemeClr val="tx1"/>
                </a:solidFill>
              </a:rPr>
              <a:t>Drinking Water Quality Standards</a:t>
            </a:r>
          </a:p>
        </p:txBody>
      </p:sp>
      <p:sp>
        <p:nvSpPr>
          <p:cNvPr id="13" name="角丸四角形吹き出し 12"/>
          <p:cNvSpPr/>
          <p:nvPr/>
        </p:nvSpPr>
        <p:spPr>
          <a:xfrm>
            <a:off x="5090964" y="5353694"/>
            <a:ext cx="1713284" cy="761475"/>
          </a:xfrm>
          <a:prstGeom prst="wedgeRoundRectCallout">
            <a:avLst>
              <a:gd name="adj1" fmla="val 16252"/>
              <a:gd name="adj2" fmla="val -44412"/>
              <a:gd name="adj3" fmla="val 16667"/>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2000" dirty="0">
                <a:solidFill>
                  <a:schemeClr val="tx1"/>
                </a:solidFill>
              </a:rPr>
              <a:t>Appropriate facilities</a:t>
            </a:r>
          </a:p>
        </p:txBody>
      </p:sp>
      <p:sp>
        <p:nvSpPr>
          <p:cNvPr id="14" name="角丸四角形吹き出し 13"/>
          <p:cNvSpPr/>
          <p:nvPr/>
        </p:nvSpPr>
        <p:spPr>
          <a:xfrm>
            <a:off x="6876255" y="5345571"/>
            <a:ext cx="1815412" cy="761475"/>
          </a:xfrm>
          <a:prstGeom prst="wedgeRoundRectCallout">
            <a:avLst>
              <a:gd name="adj1" fmla="val 16252"/>
              <a:gd name="adj2" fmla="val -44412"/>
              <a:gd name="adj3" fmla="val 16667"/>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2000" dirty="0">
                <a:solidFill>
                  <a:schemeClr val="tx1"/>
                </a:solidFill>
              </a:rPr>
              <a:t>Appropriate management</a:t>
            </a:r>
          </a:p>
        </p:txBody>
      </p:sp>
      <p:sp>
        <p:nvSpPr>
          <p:cNvPr id="15" name="角丸四角形 14"/>
          <p:cNvSpPr/>
          <p:nvPr/>
        </p:nvSpPr>
        <p:spPr>
          <a:xfrm>
            <a:off x="2699792" y="4869410"/>
            <a:ext cx="6048672" cy="1367902"/>
          </a:xfrm>
          <a:prstGeom prst="round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dirty="0"/>
          </a:p>
          <a:p>
            <a:pPr algn="ctr"/>
            <a:endParaRPr kumimoji="1" lang="ja-JP" altLang="en-US" dirty="0"/>
          </a:p>
        </p:txBody>
      </p:sp>
      <p:sp>
        <p:nvSpPr>
          <p:cNvPr id="16" name="正方形/長方形 15"/>
          <p:cNvSpPr/>
          <p:nvPr/>
        </p:nvSpPr>
        <p:spPr>
          <a:xfrm>
            <a:off x="5195122" y="4931876"/>
            <a:ext cx="3362267" cy="369332"/>
          </a:xfrm>
          <a:prstGeom prst="rect">
            <a:avLst/>
          </a:prstGeom>
        </p:spPr>
        <p:txBody>
          <a:bodyPr wrap="none">
            <a:spAutoFit/>
          </a:bodyPr>
          <a:lstStyle/>
          <a:p>
            <a:pPr algn="ctr"/>
            <a:r>
              <a:rPr lang="en-US" altLang="ja-JP" dirty="0"/>
              <a:t>Defined by the Water Supply Act</a:t>
            </a:r>
          </a:p>
        </p:txBody>
      </p:sp>
      <p:sp>
        <p:nvSpPr>
          <p:cNvPr id="17" name="角丸四角形 16"/>
          <p:cNvSpPr/>
          <p:nvPr/>
        </p:nvSpPr>
        <p:spPr>
          <a:xfrm>
            <a:off x="360000" y="2530717"/>
            <a:ext cx="5868184" cy="2223853"/>
          </a:xfrm>
          <a:prstGeom prst="roundRect">
            <a:avLst>
              <a:gd name="adj" fmla="val 12245"/>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endParaRPr>
          </a:p>
          <a:p>
            <a:pPr algn="ctr"/>
            <a:endParaRPr lang="en-US" altLang="ja-JP" dirty="0">
              <a:solidFill>
                <a:schemeClr val="tx1"/>
              </a:solidFill>
            </a:endParaRPr>
          </a:p>
          <a:p>
            <a:pPr algn="ctr"/>
            <a:endParaRPr lang="en-US" altLang="ja-JP" dirty="0">
              <a:solidFill>
                <a:schemeClr val="tx1"/>
              </a:solidFill>
            </a:endParaRPr>
          </a:p>
          <a:p>
            <a:pPr algn="ctr"/>
            <a:endParaRPr lang="en-US" altLang="ja-JP" dirty="0">
              <a:solidFill>
                <a:schemeClr val="tx1"/>
              </a:solidFill>
            </a:endParaRPr>
          </a:p>
          <a:p>
            <a:pPr algn="ctr"/>
            <a:endParaRPr lang="en-US" altLang="ja-JP" dirty="0">
              <a:solidFill>
                <a:schemeClr val="tx1"/>
              </a:solidFill>
            </a:endParaRPr>
          </a:p>
          <a:p>
            <a:pPr algn="ctr"/>
            <a:endParaRPr lang="en-US" altLang="ja-JP" dirty="0">
              <a:solidFill>
                <a:schemeClr val="tx1"/>
              </a:solidFill>
            </a:endParaRPr>
          </a:p>
          <a:p>
            <a:pPr algn="ctr"/>
            <a:r>
              <a:rPr lang="en-US" altLang="ja-JP" dirty="0">
                <a:solidFill>
                  <a:schemeClr val="tx1"/>
                </a:solidFill>
              </a:rPr>
              <a:t>Requirements for </a:t>
            </a:r>
            <a:r>
              <a:rPr kumimoji="1" lang="en-US" altLang="ja-JP" dirty="0">
                <a:solidFill>
                  <a:schemeClr val="tx1"/>
                </a:solidFill>
              </a:rPr>
              <a:t>safe drinking water</a:t>
            </a:r>
            <a:endParaRPr kumimoji="1" lang="ja-JP" altLang="en-US" dirty="0">
              <a:solidFill>
                <a:schemeClr val="tx1"/>
              </a:solidFill>
            </a:endParaRPr>
          </a:p>
        </p:txBody>
      </p:sp>
      <p:sp>
        <p:nvSpPr>
          <p:cNvPr id="18" name="二方向矢印 17"/>
          <p:cNvSpPr/>
          <p:nvPr/>
        </p:nvSpPr>
        <p:spPr>
          <a:xfrm rot="5400000">
            <a:off x="1586264" y="4763744"/>
            <a:ext cx="1002920" cy="936104"/>
          </a:xfrm>
          <a:prstGeom prst="leftUpArrow">
            <a:avLst>
              <a:gd name="adj1" fmla="val 31895"/>
              <a:gd name="adj2" fmla="val 25000"/>
              <a:gd name="adj3" fmla="val 25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360000" y="972000"/>
            <a:ext cx="8640000" cy="369332"/>
          </a:xfrm>
          <a:prstGeom prst="rect">
            <a:avLst/>
          </a:prstGeom>
          <a:noFill/>
        </p:spPr>
        <p:txBody>
          <a:bodyPr wrap="square" lIns="36000" tIns="0" rIns="0" bIns="0" rtlCol="0">
            <a:spAutoFit/>
          </a:bodyPr>
          <a:lstStyle/>
          <a:p>
            <a:r>
              <a:rPr lang="en-US" altLang="ja-JP" sz="2400" b="1" dirty="0"/>
              <a:t>(1) History and Background of Water Quality Management</a:t>
            </a:r>
          </a:p>
        </p:txBody>
      </p:sp>
      <p:sp>
        <p:nvSpPr>
          <p:cNvPr id="20" name="タイトル 1"/>
          <p:cNvSpPr>
            <a:spLocks noGrp="1"/>
          </p:cNvSpPr>
          <p:nvPr>
            <p:ph type="title"/>
          </p:nvPr>
        </p:nvSpPr>
        <p:spPr>
          <a:xfrm>
            <a:off x="360000" y="252000"/>
            <a:ext cx="8208000" cy="728728"/>
          </a:xfrm>
        </p:spPr>
        <p:txBody>
          <a:bodyPr>
            <a:normAutofit/>
          </a:bodyPr>
          <a:lstStyle/>
          <a:p>
            <a:r>
              <a:rPr kumimoji="1" lang="en-US" altLang="ja-JP" sz="2800" dirty="0"/>
              <a:t>2.</a:t>
            </a:r>
            <a:r>
              <a:rPr lang="ja-JP" altLang="en-US" sz="2800" dirty="0"/>
              <a:t> </a:t>
            </a:r>
            <a:r>
              <a:rPr kumimoji="1" lang="en-US" altLang="ja-JP" sz="2800" dirty="0"/>
              <a:t>Importance of Water Quality Management</a:t>
            </a:r>
            <a:endParaRPr kumimoji="1" lang="ja-JP" alt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60000" y="972000"/>
            <a:ext cx="8640000" cy="369332"/>
          </a:xfrm>
          <a:prstGeom prst="rect">
            <a:avLst/>
          </a:prstGeom>
          <a:noFill/>
        </p:spPr>
        <p:txBody>
          <a:bodyPr wrap="square" lIns="36000" tIns="0" rIns="0" bIns="0" rtlCol="0">
            <a:spAutoFit/>
          </a:bodyPr>
          <a:lstStyle/>
          <a:p>
            <a:r>
              <a:rPr kumimoji="1" lang="en-US" altLang="ja-JP" sz="2400" b="1" dirty="0"/>
              <a:t> </a:t>
            </a:r>
            <a:r>
              <a:rPr lang="en-US" altLang="ja-JP" sz="2400" b="1" dirty="0"/>
              <a:t>Column: Article 18 of the Water Supply Act</a:t>
            </a:r>
            <a:endParaRPr kumimoji="1" lang="ja-JP" altLang="en-US" sz="2400" b="1" dirty="0"/>
          </a:p>
        </p:txBody>
      </p:sp>
      <p:sp>
        <p:nvSpPr>
          <p:cNvPr id="6" name="角丸四角形 5"/>
          <p:cNvSpPr/>
          <p:nvPr/>
        </p:nvSpPr>
        <p:spPr>
          <a:xfrm>
            <a:off x="487741" y="1700808"/>
            <a:ext cx="2520280" cy="792088"/>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chemeClr val="tx1"/>
                </a:solidFill>
              </a:rPr>
              <a:t>Customers of water supply</a:t>
            </a:r>
          </a:p>
        </p:txBody>
      </p:sp>
      <p:sp>
        <p:nvSpPr>
          <p:cNvPr id="7" name="円/楕円 6"/>
          <p:cNvSpPr/>
          <p:nvPr/>
        </p:nvSpPr>
        <p:spPr>
          <a:xfrm>
            <a:off x="6262707" y="1700808"/>
            <a:ext cx="2232248" cy="720080"/>
          </a:xfrm>
          <a:prstGeom prst="ellipse">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Water utilities</a:t>
            </a:r>
            <a:endParaRPr kumimoji="1" lang="ja-JP" altLang="en-US" dirty="0">
              <a:solidFill>
                <a:schemeClr val="tx1"/>
              </a:solidFill>
            </a:endParaRPr>
          </a:p>
        </p:txBody>
      </p:sp>
      <p:sp>
        <p:nvSpPr>
          <p:cNvPr id="8" name="右矢印 7"/>
          <p:cNvSpPr/>
          <p:nvPr/>
        </p:nvSpPr>
        <p:spPr>
          <a:xfrm>
            <a:off x="3152037" y="1844824"/>
            <a:ext cx="3024336" cy="360040"/>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3238371" y="2204864"/>
            <a:ext cx="2880320" cy="720080"/>
          </a:xfrm>
          <a:prstGeom prst="roundRect">
            <a:avLst/>
          </a:prstGeom>
          <a:solidFill>
            <a:srgbClr val="FFFF99"/>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eligible for requesting water quality testing at tap</a:t>
            </a:r>
            <a:endParaRPr kumimoji="1" lang="ja-JP" altLang="en-US" b="1" dirty="0">
              <a:solidFill>
                <a:schemeClr val="tx1"/>
              </a:solidFill>
            </a:endParaRPr>
          </a:p>
        </p:txBody>
      </p:sp>
      <p:grpSp>
        <p:nvGrpSpPr>
          <p:cNvPr id="14" name="グループ化 13"/>
          <p:cNvGrpSpPr/>
          <p:nvPr/>
        </p:nvGrpSpPr>
        <p:grpSpPr>
          <a:xfrm>
            <a:off x="360000" y="3268892"/>
            <a:ext cx="8527888" cy="2952329"/>
            <a:chOff x="362055" y="3212975"/>
            <a:chExt cx="8527888" cy="2952329"/>
          </a:xfrm>
        </p:grpSpPr>
        <p:sp>
          <p:nvSpPr>
            <p:cNvPr id="15" name="フリーフォーム 14"/>
            <p:cNvSpPr/>
            <p:nvPr/>
          </p:nvSpPr>
          <p:spPr>
            <a:xfrm rot="21600000">
              <a:off x="362055" y="3212975"/>
              <a:ext cx="2018435" cy="295232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accent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1600" tIns="590466" rIns="104490" bIns="590466" numCol="1" spcCol="1270" anchor="ctr" anchorCtr="0">
              <a:noAutofit/>
            </a:bodyPr>
            <a:lstStyle/>
            <a:p>
              <a:pPr lvl="0" algn="l" defTabSz="711200">
                <a:lnSpc>
                  <a:spcPct val="90000"/>
                </a:lnSpc>
                <a:spcBef>
                  <a:spcPct val="0"/>
                </a:spcBef>
                <a:spcAft>
                  <a:spcPct val="35000"/>
                </a:spcAft>
              </a:pPr>
              <a:r>
                <a:rPr kumimoji="1" lang="en-US" altLang="ja-JP" b="1" kern="1200" dirty="0">
                  <a:solidFill>
                    <a:schemeClr val="tx1"/>
                  </a:solidFill>
                </a:rPr>
                <a:t>Emphasis on epidemiological safety of water supply</a:t>
              </a:r>
            </a:p>
            <a:p>
              <a:pPr marL="285750" lvl="0" indent="-285750" algn="l" defTabSz="711200">
                <a:lnSpc>
                  <a:spcPct val="90000"/>
                </a:lnSpc>
                <a:spcBef>
                  <a:spcPct val="0"/>
                </a:spcBef>
                <a:spcAft>
                  <a:spcPct val="35000"/>
                </a:spcAft>
                <a:buClr>
                  <a:schemeClr val="accent5">
                    <a:lumMod val="50000"/>
                  </a:schemeClr>
                </a:buClr>
                <a:buSzPct val="75000"/>
                <a:buFont typeface="Wingdings" panose="05000000000000000000" pitchFamily="2" charset="2"/>
                <a:buChar char="l"/>
              </a:pPr>
              <a:r>
                <a:rPr kumimoji="1" lang="en-US" altLang="ja-JP" sz="1600" kern="1200" dirty="0">
                  <a:solidFill>
                    <a:schemeClr val="tx1"/>
                  </a:solidFill>
                </a:rPr>
                <a:t>Water Supply Act</a:t>
              </a:r>
            </a:p>
            <a:p>
              <a:pPr marL="285750" lvl="0" indent="-285750" defTabSz="711200">
                <a:lnSpc>
                  <a:spcPct val="90000"/>
                </a:lnSpc>
                <a:spcBef>
                  <a:spcPct val="0"/>
                </a:spcBef>
                <a:spcAft>
                  <a:spcPct val="35000"/>
                </a:spcAft>
                <a:buClr>
                  <a:schemeClr val="accent5">
                    <a:lumMod val="50000"/>
                  </a:schemeClr>
                </a:buClr>
                <a:buSzPct val="75000"/>
                <a:buFont typeface="Wingdings" panose="05000000000000000000" pitchFamily="2" charset="2"/>
                <a:buChar char="l"/>
              </a:pPr>
              <a:r>
                <a:rPr lang="en-US" altLang="ja-JP" sz="1600" dirty="0">
                  <a:solidFill>
                    <a:schemeClr val="tx1"/>
                  </a:solidFill>
                </a:rPr>
                <a:t>Drinking Water Quality Standards</a:t>
              </a:r>
              <a:endParaRPr kumimoji="1" lang="ja-JP" altLang="en-US" sz="1600" kern="1200" dirty="0">
                <a:solidFill>
                  <a:schemeClr val="tx1"/>
                </a:solidFill>
              </a:endParaRPr>
            </a:p>
          </p:txBody>
        </p:sp>
        <p:sp>
          <p:nvSpPr>
            <p:cNvPr id="16" name="フリーフォーム 15"/>
            <p:cNvSpPr/>
            <p:nvPr/>
          </p:nvSpPr>
          <p:spPr>
            <a:xfrm rot="21600000">
              <a:off x="2489382" y="3212975"/>
              <a:ext cx="2018435" cy="295232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accent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1600" tIns="590466" rIns="104490" bIns="590466" numCol="1" spcCol="1270" anchor="ctr" anchorCtr="0">
              <a:noAutofit/>
            </a:bodyPr>
            <a:lstStyle/>
            <a:p>
              <a:pPr lvl="0" defTabSz="711200">
                <a:lnSpc>
                  <a:spcPct val="90000"/>
                </a:lnSpc>
                <a:spcBef>
                  <a:spcPct val="0"/>
                </a:spcBef>
                <a:spcAft>
                  <a:spcPct val="35000"/>
                </a:spcAft>
              </a:pPr>
              <a:r>
                <a:rPr kumimoji="1" lang="en-US" altLang="ja-JP" b="1" kern="1200" dirty="0">
                  <a:solidFill>
                    <a:schemeClr val="tx1"/>
                  </a:solidFill>
                </a:rPr>
                <a:t>Customer‘s right to request water quality testing</a:t>
              </a:r>
              <a:endParaRPr kumimoji="1" lang="ja-JP" altLang="en-US" b="1" kern="1200" dirty="0">
                <a:solidFill>
                  <a:schemeClr val="tx1"/>
                </a:solidFill>
              </a:endParaRPr>
            </a:p>
          </p:txBody>
        </p:sp>
        <p:sp>
          <p:nvSpPr>
            <p:cNvPr id="17" name="フリーフォーム 16"/>
            <p:cNvSpPr/>
            <p:nvPr/>
          </p:nvSpPr>
          <p:spPr>
            <a:xfrm rot="21600000">
              <a:off x="4701690" y="3212975"/>
              <a:ext cx="2018435" cy="295232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accent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1600" tIns="590466" rIns="104490" bIns="590466" numCol="1" spcCol="1270" anchor="ctr" anchorCtr="0">
              <a:noAutofit/>
            </a:bodyPr>
            <a:lstStyle/>
            <a:p>
              <a:pPr lvl="0" defTabSz="711200">
                <a:lnSpc>
                  <a:spcPct val="90000"/>
                </a:lnSpc>
                <a:spcBef>
                  <a:spcPct val="0"/>
                </a:spcBef>
                <a:spcAft>
                  <a:spcPct val="35000"/>
                </a:spcAft>
              </a:pPr>
              <a:r>
                <a:rPr lang="en-US" altLang="ja-JP" b="1" dirty="0">
                  <a:solidFill>
                    <a:schemeClr val="tx1"/>
                  </a:solidFill>
                </a:rPr>
                <a:t>Awareness of responsibility by water utilities to provide </a:t>
              </a:r>
              <a:r>
                <a:rPr lang="en-US" altLang="ja-JP" b="1">
                  <a:solidFill>
                    <a:schemeClr val="tx1"/>
                  </a:solidFill>
                </a:rPr>
                <a:t>safe water</a:t>
              </a:r>
              <a:r>
                <a:rPr kumimoji="1" lang="en-US" altLang="ja-JP" b="1" kern="1200">
                  <a:solidFill>
                    <a:schemeClr val="tx1"/>
                  </a:solidFill>
                </a:rPr>
                <a:t>.</a:t>
              </a:r>
              <a:endParaRPr kumimoji="1" lang="ja-JP" altLang="en-US" b="1" kern="1200" dirty="0">
                <a:solidFill>
                  <a:schemeClr val="tx1"/>
                </a:solidFill>
              </a:endParaRPr>
            </a:p>
          </p:txBody>
        </p:sp>
        <p:sp>
          <p:nvSpPr>
            <p:cNvPr id="18" name="フリーフォーム 17"/>
            <p:cNvSpPr/>
            <p:nvPr/>
          </p:nvSpPr>
          <p:spPr>
            <a:xfrm rot="21600000">
              <a:off x="6871508" y="3212975"/>
              <a:ext cx="2018435" cy="295232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accent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1600" tIns="590466" rIns="104490" bIns="590466" numCol="1" spcCol="1270" anchor="ctr" anchorCtr="0">
              <a:noAutofit/>
            </a:bodyPr>
            <a:lstStyle/>
            <a:p>
              <a:pPr lvl="0" defTabSz="711200">
                <a:lnSpc>
                  <a:spcPct val="90000"/>
                </a:lnSpc>
                <a:spcBef>
                  <a:spcPct val="0"/>
                </a:spcBef>
                <a:spcAft>
                  <a:spcPct val="35000"/>
                </a:spcAft>
              </a:pPr>
              <a:r>
                <a:rPr lang="en-US" altLang="ja-JP" b="1" dirty="0">
                  <a:solidFill>
                    <a:schemeClr val="tx1"/>
                  </a:solidFill>
                </a:rPr>
                <a:t>Integrated water quality management by water utilities</a:t>
              </a:r>
              <a:endParaRPr kumimoji="1" lang="ja-JP" altLang="en-US" b="1" kern="1200" dirty="0">
                <a:solidFill>
                  <a:schemeClr val="tx1"/>
                </a:solidFill>
              </a:endParaRPr>
            </a:p>
          </p:txBody>
        </p:sp>
      </p:grpSp>
      <p:sp>
        <p:nvSpPr>
          <p:cNvPr id="19" name="タイトル 1"/>
          <p:cNvSpPr>
            <a:spLocks noGrp="1"/>
          </p:cNvSpPr>
          <p:nvPr>
            <p:ph type="title"/>
          </p:nvPr>
        </p:nvSpPr>
        <p:spPr>
          <a:xfrm>
            <a:off x="360000" y="252000"/>
            <a:ext cx="8208000" cy="728728"/>
          </a:xfrm>
        </p:spPr>
        <p:txBody>
          <a:bodyPr>
            <a:normAutofit/>
          </a:bodyPr>
          <a:lstStyle/>
          <a:p>
            <a:r>
              <a:rPr kumimoji="1" lang="en-US" altLang="ja-JP" sz="2800" dirty="0"/>
              <a:t>2.</a:t>
            </a:r>
            <a:r>
              <a:rPr lang="ja-JP" altLang="en-US" sz="2800" dirty="0"/>
              <a:t> </a:t>
            </a:r>
            <a:r>
              <a:rPr kumimoji="1" lang="en-US" altLang="ja-JP" sz="2800" dirty="0"/>
              <a:t>Importance of Water Quality Management</a:t>
            </a:r>
            <a:endParaRPr kumimoji="1" lang="ja-JP" alt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360000" y="252000"/>
            <a:ext cx="8208000" cy="728728"/>
          </a:xfrm>
        </p:spPr>
        <p:txBody>
          <a:bodyPr>
            <a:normAutofit/>
          </a:bodyPr>
          <a:lstStyle/>
          <a:p>
            <a:r>
              <a:rPr kumimoji="1" lang="en-US" altLang="ja-JP" sz="2800" dirty="0"/>
              <a:t>2.</a:t>
            </a:r>
            <a:r>
              <a:rPr lang="ja-JP" altLang="en-US" sz="2800" dirty="0"/>
              <a:t> </a:t>
            </a:r>
            <a:r>
              <a:rPr kumimoji="1" lang="en-US" altLang="ja-JP" sz="2800" dirty="0"/>
              <a:t>Importance of Water Quality Management</a:t>
            </a:r>
            <a:endParaRPr kumimoji="1" lang="ja-JP" altLang="en-US" sz="2800" dirty="0"/>
          </a:p>
        </p:txBody>
      </p:sp>
      <p:sp>
        <p:nvSpPr>
          <p:cNvPr id="5" name="テキスト ボックス 4"/>
          <p:cNvSpPr txBox="1"/>
          <p:nvPr/>
        </p:nvSpPr>
        <p:spPr>
          <a:xfrm>
            <a:off x="360000" y="972000"/>
            <a:ext cx="8640000" cy="369332"/>
          </a:xfrm>
          <a:prstGeom prst="rect">
            <a:avLst/>
          </a:prstGeom>
          <a:noFill/>
        </p:spPr>
        <p:txBody>
          <a:bodyPr wrap="square" lIns="36000" tIns="0" rIns="0" bIns="0" rtlCol="0">
            <a:spAutoFit/>
          </a:bodyPr>
          <a:lstStyle/>
          <a:p>
            <a:r>
              <a:rPr kumimoji="1" lang="en-US" altLang="ja-JP" sz="2400" b="1" dirty="0"/>
              <a:t>(2) Water Quality Management System</a:t>
            </a:r>
            <a:endParaRPr kumimoji="1" lang="ja-JP" altLang="en-US" sz="2400" b="1" dirty="0"/>
          </a:p>
        </p:txBody>
      </p:sp>
      <p:sp>
        <p:nvSpPr>
          <p:cNvPr id="6" name="四角形: 角を丸くする 5"/>
          <p:cNvSpPr/>
          <p:nvPr/>
        </p:nvSpPr>
        <p:spPr>
          <a:xfrm>
            <a:off x="70964" y="1341332"/>
            <a:ext cx="5573923" cy="4680520"/>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en-US" altLang="ja-JP" dirty="0">
                <a:solidFill>
                  <a:schemeClr val="tx1"/>
                </a:solidFill>
              </a:rPr>
              <a:t>Water Utilities </a:t>
            </a:r>
          </a:p>
          <a:p>
            <a:pPr algn="ctr"/>
            <a:r>
              <a:rPr lang="en-US" altLang="ja-JP" dirty="0">
                <a:solidFill>
                  <a:schemeClr val="tx1"/>
                </a:solidFill>
              </a:rPr>
              <a:t>Utilize data for </a:t>
            </a:r>
            <a:r>
              <a:rPr lang="en-US" altLang="ja-JP" dirty="0">
                <a:solidFill>
                  <a:srgbClr val="FF0000"/>
                </a:solidFill>
              </a:rPr>
              <a:t>future water quality control</a:t>
            </a:r>
            <a:endParaRPr kumimoji="1" lang="ja-JP" altLang="en-US" dirty="0">
              <a:solidFill>
                <a:srgbClr val="FF0000"/>
              </a:solidFill>
            </a:endParaRPr>
          </a:p>
        </p:txBody>
      </p:sp>
      <p:sp>
        <p:nvSpPr>
          <p:cNvPr id="7" name="四角形: 角を丸くする 6"/>
          <p:cNvSpPr/>
          <p:nvPr/>
        </p:nvSpPr>
        <p:spPr>
          <a:xfrm>
            <a:off x="1565059" y="2088358"/>
            <a:ext cx="3388924" cy="764910"/>
          </a:xfrm>
          <a:prstGeom prst="roundRect">
            <a:avLst/>
          </a:prstGeom>
          <a:solidFill>
            <a:srgbClr val="FFFF99"/>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kumimoji="1" lang="en-US" altLang="ja-JP" sz="1600" dirty="0">
                <a:solidFill>
                  <a:schemeClr val="tx1"/>
                </a:solidFill>
              </a:rPr>
              <a:t>Automatic measurement </a:t>
            </a:r>
            <a:r>
              <a:rPr lang="en-US" altLang="ja-JP" sz="1600" dirty="0">
                <a:solidFill>
                  <a:schemeClr val="tx1"/>
                </a:solidFill>
              </a:rPr>
              <a:t>of </a:t>
            </a:r>
          </a:p>
          <a:p>
            <a:r>
              <a:rPr lang="en-US" altLang="ja-JP" sz="1600" dirty="0">
                <a:solidFill>
                  <a:schemeClr val="tx1"/>
                </a:solidFill>
              </a:rPr>
              <a:t>turbidity, electrical conductivity, etc.</a:t>
            </a:r>
          </a:p>
          <a:p>
            <a:r>
              <a:rPr kumimoji="1" lang="en-US" altLang="ja-JP" sz="1600" dirty="0">
                <a:solidFill>
                  <a:srgbClr val="FF0000"/>
                </a:solidFill>
              </a:rPr>
              <a:t>Detailed testing at least once a year</a:t>
            </a:r>
            <a:endParaRPr kumimoji="1" lang="ja-JP" altLang="en-US" sz="1600" dirty="0">
              <a:solidFill>
                <a:srgbClr val="FF0000"/>
              </a:solidFill>
            </a:endParaRPr>
          </a:p>
        </p:txBody>
      </p:sp>
      <p:sp>
        <p:nvSpPr>
          <p:cNvPr id="8" name="四角形: 角を丸くする 7"/>
          <p:cNvSpPr/>
          <p:nvPr/>
        </p:nvSpPr>
        <p:spPr>
          <a:xfrm>
            <a:off x="1573666" y="2982249"/>
            <a:ext cx="3417420" cy="780947"/>
          </a:xfrm>
          <a:prstGeom prst="roundRect">
            <a:avLst/>
          </a:prstGeom>
          <a:solidFill>
            <a:srgbClr val="FFFF99"/>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US" altLang="ja-JP" sz="1600" dirty="0">
                <a:solidFill>
                  <a:schemeClr val="tx1"/>
                </a:solidFill>
              </a:rPr>
              <a:t>Automatic measurement of each process for appropriate treatment.</a:t>
            </a:r>
          </a:p>
        </p:txBody>
      </p:sp>
      <p:sp>
        <p:nvSpPr>
          <p:cNvPr id="9" name="四角形: 角を丸くする 8"/>
          <p:cNvSpPr/>
          <p:nvPr/>
        </p:nvSpPr>
        <p:spPr>
          <a:xfrm>
            <a:off x="1621085" y="3902589"/>
            <a:ext cx="3375334" cy="778469"/>
          </a:xfrm>
          <a:prstGeom prst="roundRect">
            <a:avLst/>
          </a:prstGeom>
          <a:solidFill>
            <a:srgbClr val="FFFF99"/>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US" altLang="ja-JP" sz="1600" dirty="0">
                <a:solidFill>
                  <a:schemeClr val="tx1"/>
                </a:solidFill>
              </a:rPr>
              <a:t>Automatic measurement of </a:t>
            </a:r>
          </a:p>
          <a:p>
            <a:r>
              <a:rPr lang="en-US" altLang="ja-JP" sz="1600" dirty="0">
                <a:solidFill>
                  <a:schemeClr val="tx1"/>
                </a:solidFill>
              </a:rPr>
              <a:t>turbidity, color and residual chlorine.</a:t>
            </a:r>
          </a:p>
        </p:txBody>
      </p:sp>
      <p:sp>
        <p:nvSpPr>
          <p:cNvPr id="10" name="四角形: 角を丸くする 9"/>
          <p:cNvSpPr/>
          <p:nvPr/>
        </p:nvSpPr>
        <p:spPr>
          <a:xfrm>
            <a:off x="1594716" y="4780300"/>
            <a:ext cx="3384354" cy="1102523"/>
          </a:xfrm>
          <a:prstGeom prst="roundRect">
            <a:avLst/>
          </a:prstGeom>
          <a:solidFill>
            <a:srgbClr val="FFFF99"/>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US" altLang="ja-JP" sz="1600" dirty="0">
                <a:solidFill>
                  <a:schemeClr val="tx1"/>
                </a:solidFill>
              </a:rPr>
              <a:t>Daily testing for Turbidity, color and residual chlorine</a:t>
            </a:r>
            <a:endParaRPr lang="ja-JP" altLang="en-US" sz="1600" dirty="0">
              <a:solidFill>
                <a:schemeClr val="tx1"/>
              </a:solidFill>
            </a:endParaRPr>
          </a:p>
          <a:p>
            <a:r>
              <a:rPr lang="en-US" altLang="ja-JP" sz="1600" dirty="0">
                <a:solidFill>
                  <a:srgbClr val="FF0000"/>
                </a:solidFill>
              </a:rPr>
              <a:t>Detailed testing once a month</a:t>
            </a:r>
          </a:p>
          <a:p>
            <a:r>
              <a:rPr lang="en-US" altLang="ja-JP" sz="1600" dirty="0">
                <a:solidFill>
                  <a:srgbClr val="FF0000"/>
                </a:solidFill>
              </a:rPr>
              <a:t> or once in three months</a:t>
            </a:r>
            <a:endParaRPr lang="ja-JP" altLang="en-US" sz="1600" dirty="0">
              <a:solidFill>
                <a:srgbClr val="FF0000"/>
              </a:solidFill>
            </a:endParaRPr>
          </a:p>
        </p:txBody>
      </p:sp>
      <p:sp>
        <p:nvSpPr>
          <p:cNvPr id="12" name="四角形: 角を丸くする 11"/>
          <p:cNvSpPr/>
          <p:nvPr/>
        </p:nvSpPr>
        <p:spPr>
          <a:xfrm>
            <a:off x="176207" y="2150756"/>
            <a:ext cx="1338786" cy="665894"/>
          </a:xfrm>
          <a:prstGeom prst="roundRect">
            <a:avLst/>
          </a:prstGeom>
          <a:solidFill>
            <a:schemeClr val="accent2"/>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rPr>
              <a:t>Water source</a:t>
            </a:r>
            <a:endParaRPr kumimoji="1" lang="ja-JP" altLang="en-US" sz="1600" dirty="0">
              <a:solidFill>
                <a:schemeClr val="tx1"/>
              </a:solidFill>
            </a:endParaRPr>
          </a:p>
        </p:txBody>
      </p:sp>
      <p:sp>
        <p:nvSpPr>
          <p:cNvPr id="13" name="四角形: 角を丸くする 12"/>
          <p:cNvSpPr/>
          <p:nvPr/>
        </p:nvSpPr>
        <p:spPr>
          <a:xfrm>
            <a:off x="172088" y="2991546"/>
            <a:ext cx="1347024" cy="750295"/>
          </a:xfrm>
          <a:prstGeom prst="roundRect">
            <a:avLst/>
          </a:prstGeom>
          <a:solidFill>
            <a:schemeClr val="accent2"/>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rPr>
              <a:t>Water Treatment Plant</a:t>
            </a:r>
            <a:endParaRPr kumimoji="1" lang="ja-JP" altLang="en-US" sz="1600" dirty="0">
              <a:solidFill>
                <a:schemeClr val="tx1"/>
              </a:solidFill>
            </a:endParaRPr>
          </a:p>
        </p:txBody>
      </p:sp>
      <p:sp>
        <p:nvSpPr>
          <p:cNvPr id="14" name="四角形: 角を丸くする 13"/>
          <p:cNvSpPr/>
          <p:nvPr/>
        </p:nvSpPr>
        <p:spPr>
          <a:xfrm>
            <a:off x="179497" y="3909826"/>
            <a:ext cx="1366225" cy="763997"/>
          </a:xfrm>
          <a:prstGeom prst="roundRect">
            <a:avLst/>
          </a:prstGeom>
          <a:solidFill>
            <a:schemeClr val="accent2"/>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rPr>
              <a:t>Distribution Reservoir</a:t>
            </a:r>
          </a:p>
        </p:txBody>
      </p:sp>
      <p:sp>
        <p:nvSpPr>
          <p:cNvPr id="15" name="四角形: 角を丸くする 14"/>
          <p:cNvSpPr/>
          <p:nvPr/>
        </p:nvSpPr>
        <p:spPr>
          <a:xfrm>
            <a:off x="194162" y="4849883"/>
            <a:ext cx="1322075" cy="726737"/>
          </a:xfrm>
          <a:prstGeom prst="roundRect">
            <a:avLst/>
          </a:prstGeom>
          <a:solidFill>
            <a:schemeClr val="accent2"/>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rPr>
              <a:t>Taps</a:t>
            </a:r>
          </a:p>
        </p:txBody>
      </p:sp>
      <p:sp>
        <p:nvSpPr>
          <p:cNvPr id="17" name="矢印: 左カーブ 16"/>
          <p:cNvSpPr/>
          <p:nvPr/>
        </p:nvSpPr>
        <p:spPr>
          <a:xfrm>
            <a:off x="4979070" y="2719239"/>
            <a:ext cx="288032" cy="504056"/>
          </a:xfrm>
          <a:prstGeom prst="curvedLeftArrow">
            <a:avLst/>
          </a:prstGeom>
          <a:solidFill>
            <a:srgbClr val="FFCCCC"/>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19" name="矢印: 右カーブ 18"/>
          <p:cNvSpPr/>
          <p:nvPr/>
        </p:nvSpPr>
        <p:spPr>
          <a:xfrm rot="10800000">
            <a:off x="5005374" y="3401639"/>
            <a:ext cx="513070" cy="1881963"/>
          </a:xfrm>
          <a:prstGeom prst="curvedRightArrow">
            <a:avLst/>
          </a:prstGeom>
          <a:solidFill>
            <a:srgbClr val="FFCCCC"/>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22" name="四角形: 角を丸くする 21"/>
          <p:cNvSpPr/>
          <p:nvPr/>
        </p:nvSpPr>
        <p:spPr>
          <a:xfrm>
            <a:off x="6016054" y="4462760"/>
            <a:ext cx="3084935" cy="1774552"/>
          </a:xfrm>
          <a:prstGeom prst="roundRect">
            <a:avLst/>
          </a:prstGeom>
          <a:solidFill>
            <a:srgbClr val="FFFF99"/>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US" altLang="ja-JP" dirty="0">
                <a:solidFill>
                  <a:srgbClr val="FF0000"/>
                </a:solidFill>
              </a:rPr>
              <a:t>Testing organizations</a:t>
            </a:r>
            <a:endParaRPr kumimoji="1" lang="en-US" altLang="ja-JP" dirty="0">
              <a:solidFill>
                <a:srgbClr val="FF0000"/>
              </a:solidFill>
            </a:endParaRPr>
          </a:p>
          <a:p>
            <a:r>
              <a:rPr lang="en-US" altLang="ja-JP" dirty="0">
                <a:solidFill>
                  <a:schemeClr val="tx1"/>
                </a:solidFill>
              </a:rPr>
              <a:t>  </a:t>
            </a:r>
            <a:r>
              <a:rPr lang="ja-JP" altLang="en-US" dirty="0">
                <a:solidFill>
                  <a:schemeClr val="tx1"/>
                </a:solidFill>
              </a:rPr>
              <a:t>・</a:t>
            </a:r>
            <a:r>
              <a:rPr lang="en-US" altLang="ja-JP" dirty="0">
                <a:solidFill>
                  <a:schemeClr val="tx1"/>
                </a:solidFill>
              </a:rPr>
              <a:t>Water utilities</a:t>
            </a:r>
          </a:p>
          <a:p>
            <a:r>
              <a:rPr lang="en-US" altLang="ja-JP" dirty="0">
                <a:solidFill>
                  <a:schemeClr val="tx1"/>
                </a:solidFill>
              </a:rPr>
              <a:t>  </a:t>
            </a:r>
            <a:r>
              <a:rPr lang="ja-JP" altLang="en-US" dirty="0">
                <a:solidFill>
                  <a:schemeClr val="tx1"/>
                </a:solidFill>
              </a:rPr>
              <a:t>・</a:t>
            </a:r>
            <a:r>
              <a:rPr lang="en-US" altLang="ja-JP" dirty="0">
                <a:solidFill>
                  <a:schemeClr val="tx1"/>
                </a:solidFill>
              </a:rPr>
              <a:t>Prefectural government</a:t>
            </a:r>
          </a:p>
          <a:p>
            <a:r>
              <a:rPr kumimoji="1" lang="en-US" altLang="ja-JP" dirty="0">
                <a:solidFill>
                  <a:schemeClr val="tx1"/>
                </a:solidFill>
              </a:rPr>
              <a:t>  </a:t>
            </a:r>
            <a:r>
              <a:rPr kumimoji="1" lang="ja-JP" altLang="en-US" dirty="0">
                <a:solidFill>
                  <a:schemeClr val="tx1"/>
                </a:solidFill>
              </a:rPr>
              <a:t>・</a:t>
            </a:r>
            <a:r>
              <a:rPr lang="en-US" altLang="ja-JP" dirty="0">
                <a:solidFill>
                  <a:schemeClr val="tx1"/>
                </a:solidFill>
              </a:rPr>
              <a:t>Water quality testing organizations registered by MHLW</a:t>
            </a:r>
            <a:endParaRPr kumimoji="1" lang="ja-JP" altLang="en-US" dirty="0">
              <a:solidFill>
                <a:schemeClr val="tx1"/>
              </a:solidFill>
            </a:endParaRPr>
          </a:p>
        </p:txBody>
      </p:sp>
      <p:sp>
        <p:nvSpPr>
          <p:cNvPr id="23" name="矢印: 上 22"/>
          <p:cNvSpPr/>
          <p:nvPr/>
        </p:nvSpPr>
        <p:spPr>
          <a:xfrm rot="10800000">
            <a:off x="7186538" y="3919113"/>
            <a:ext cx="660473" cy="552934"/>
          </a:xfrm>
          <a:prstGeom prst="upArrow">
            <a:avLst/>
          </a:prstGeom>
          <a:solidFill>
            <a:schemeClr val="accent1">
              <a:lumMod val="75000"/>
            </a:schemeClr>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25" name="矢印: 右 24"/>
          <p:cNvSpPr/>
          <p:nvPr/>
        </p:nvSpPr>
        <p:spPr>
          <a:xfrm>
            <a:off x="5644212" y="1967859"/>
            <a:ext cx="433543" cy="496475"/>
          </a:xfrm>
          <a:prstGeom prst="rightArrow">
            <a:avLst/>
          </a:prstGeom>
          <a:solidFill>
            <a:schemeClr val="accent1">
              <a:lumMod val="75000"/>
            </a:schemeClr>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26" name="四角形: 角を丸くする 25"/>
          <p:cNvSpPr/>
          <p:nvPr/>
        </p:nvSpPr>
        <p:spPr>
          <a:xfrm>
            <a:off x="6066871" y="1302016"/>
            <a:ext cx="2933129" cy="2617097"/>
          </a:xfrm>
          <a:prstGeom prst="roundRect">
            <a:avLst/>
          </a:prstGeom>
          <a:solidFill>
            <a:srgbClr val="FFCCCC"/>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a:solidFill>
                  <a:schemeClr val="tx1"/>
                </a:solidFill>
              </a:rPr>
              <a:t>Ministry of Health, </a:t>
            </a:r>
            <a:r>
              <a:rPr kumimoji="1" lang="en-US" altLang="ja-JP" dirty="0" err="1">
                <a:solidFill>
                  <a:schemeClr val="tx1"/>
                </a:solidFill>
              </a:rPr>
              <a:t>Labour</a:t>
            </a:r>
            <a:r>
              <a:rPr kumimoji="1" lang="en-US" altLang="ja-JP" dirty="0">
                <a:solidFill>
                  <a:schemeClr val="tx1"/>
                </a:solidFill>
              </a:rPr>
              <a:t> and Welfare (MHLW) </a:t>
            </a:r>
            <a:r>
              <a:rPr lang="en-US" altLang="ja-JP" dirty="0">
                <a:solidFill>
                  <a:schemeClr val="tx1"/>
                </a:solidFill>
              </a:rPr>
              <a:t>utilizes data for </a:t>
            </a:r>
          </a:p>
          <a:p>
            <a:r>
              <a:rPr kumimoji="1" lang="ja-JP" altLang="en-US" dirty="0">
                <a:solidFill>
                  <a:schemeClr val="tx1"/>
                </a:solidFill>
              </a:rPr>
              <a:t>・</a:t>
            </a:r>
            <a:r>
              <a:rPr kumimoji="1" lang="en-US" altLang="ja-JP" dirty="0">
                <a:solidFill>
                  <a:srgbClr val="FF0000"/>
                </a:solidFill>
              </a:rPr>
              <a:t>Revising water quality standards</a:t>
            </a:r>
          </a:p>
          <a:p>
            <a:r>
              <a:rPr kumimoji="1" lang="ja-JP" altLang="en-US" dirty="0">
                <a:solidFill>
                  <a:schemeClr val="tx1"/>
                </a:solidFill>
              </a:rPr>
              <a:t>・</a:t>
            </a:r>
            <a:r>
              <a:rPr kumimoji="1" lang="en-US" altLang="ja-JP" dirty="0">
                <a:solidFill>
                  <a:srgbClr val="FF0000"/>
                </a:solidFill>
              </a:rPr>
              <a:t>Accuracy check</a:t>
            </a:r>
            <a:r>
              <a:rPr kumimoji="1" lang="en-US" altLang="ja-JP" dirty="0">
                <a:solidFill>
                  <a:schemeClr val="tx1"/>
                </a:solidFill>
              </a:rPr>
              <a:t> (evaluation and ranking) of testing organizations</a:t>
            </a:r>
          </a:p>
          <a:p>
            <a:endParaRPr kumimoji="1" lang="ja-JP" altLang="en-US" dirty="0">
              <a:solidFill>
                <a:schemeClr val="tx1"/>
              </a:solidFill>
            </a:endParaRPr>
          </a:p>
        </p:txBody>
      </p:sp>
      <p:sp>
        <p:nvSpPr>
          <p:cNvPr id="27" name="矢印: 左カーブ 26"/>
          <p:cNvSpPr/>
          <p:nvPr/>
        </p:nvSpPr>
        <p:spPr>
          <a:xfrm rot="10580514" flipH="1">
            <a:off x="5010180" y="3603527"/>
            <a:ext cx="237828" cy="606122"/>
          </a:xfrm>
          <a:prstGeom prst="curvedLeftArrow">
            <a:avLst/>
          </a:prstGeom>
          <a:solidFill>
            <a:srgbClr val="FFCCCC"/>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60000" y="972000"/>
            <a:ext cx="8640000" cy="369332"/>
          </a:xfrm>
          <a:prstGeom prst="rect">
            <a:avLst/>
          </a:prstGeom>
          <a:noFill/>
        </p:spPr>
        <p:txBody>
          <a:bodyPr wrap="square" lIns="36000" tIns="0" rIns="0" bIns="0" rtlCol="0">
            <a:spAutoFit/>
          </a:bodyPr>
          <a:lstStyle/>
          <a:p>
            <a:r>
              <a:rPr kumimoji="1" lang="en-US" altLang="ja-JP" sz="2400" b="1" dirty="0"/>
              <a:t>(3) Cost of Water </a:t>
            </a:r>
            <a:r>
              <a:rPr lang="en-US" altLang="ja-JP" sz="2400" b="1" dirty="0"/>
              <a:t>Q</a:t>
            </a:r>
            <a:r>
              <a:rPr kumimoji="1" lang="en-US" altLang="ja-JP" sz="2400" b="1" dirty="0"/>
              <a:t>uality </a:t>
            </a:r>
            <a:r>
              <a:rPr lang="en-US" altLang="ja-JP" sz="2400" b="1" dirty="0"/>
              <a:t>M</a:t>
            </a:r>
            <a:r>
              <a:rPr kumimoji="1" lang="en-US" altLang="ja-JP" sz="2400" b="1" dirty="0"/>
              <a:t>anagement</a:t>
            </a:r>
            <a:endParaRPr kumimoji="1" lang="ja-JP" altLang="en-US" sz="2400" b="1" dirty="0"/>
          </a:p>
        </p:txBody>
      </p:sp>
      <p:sp>
        <p:nvSpPr>
          <p:cNvPr id="7" name="タイトル 1"/>
          <p:cNvSpPr>
            <a:spLocks noGrp="1"/>
          </p:cNvSpPr>
          <p:nvPr>
            <p:ph type="title"/>
          </p:nvPr>
        </p:nvSpPr>
        <p:spPr>
          <a:xfrm>
            <a:off x="360000" y="252000"/>
            <a:ext cx="8208000" cy="720000"/>
          </a:xfrm>
        </p:spPr>
        <p:txBody>
          <a:bodyPr>
            <a:normAutofit/>
          </a:bodyPr>
          <a:lstStyle/>
          <a:p>
            <a:r>
              <a:rPr kumimoji="1" lang="en-US" altLang="ja-JP" sz="2800" dirty="0"/>
              <a:t>2.</a:t>
            </a:r>
            <a:r>
              <a:rPr lang="ja-JP" altLang="en-US" sz="2800" dirty="0"/>
              <a:t> </a:t>
            </a:r>
            <a:r>
              <a:rPr kumimoji="1" lang="en-US" altLang="ja-JP" sz="2800" dirty="0"/>
              <a:t>Importance of Water Quality Management</a:t>
            </a:r>
            <a:endParaRPr kumimoji="1" lang="ja-JP" altLang="en-US" sz="2800" dirty="0"/>
          </a:p>
        </p:txBody>
      </p:sp>
      <p:grpSp>
        <p:nvGrpSpPr>
          <p:cNvPr id="9" name="グループ化 8"/>
          <p:cNvGrpSpPr/>
          <p:nvPr/>
        </p:nvGrpSpPr>
        <p:grpSpPr>
          <a:xfrm>
            <a:off x="827584" y="1482171"/>
            <a:ext cx="6408712" cy="4558572"/>
            <a:chOff x="1242824" y="1479052"/>
            <a:chExt cx="6112808" cy="4558572"/>
          </a:xfrm>
        </p:grpSpPr>
        <p:graphicFrame>
          <p:nvGraphicFramePr>
            <p:cNvPr id="5" name="図表 4"/>
            <p:cNvGraphicFramePr/>
            <p:nvPr/>
          </p:nvGraphicFramePr>
          <p:xfrm>
            <a:off x="1242824" y="1479052"/>
            <a:ext cx="6096000" cy="3760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グループ化 7"/>
            <p:cNvGrpSpPr/>
            <p:nvPr/>
          </p:nvGrpSpPr>
          <p:grpSpPr>
            <a:xfrm>
              <a:off x="1242824" y="5360790"/>
              <a:ext cx="6112808" cy="676834"/>
              <a:chOff x="-1552640" y="20505"/>
              <a:chExt cx="6112808" cy="676834"/>
            </a:xfrm>
          </p:grpSpPr>
          <p:sp>
            <p:nvSpPr>
              <p:cNvPr id="10" name="角丸四角形 9"/>
              <p:cNvSpPr/>
              <p:nvPr/>
            </p:nvSpPr>
            <p:spPr>
              <a:xfrm>
                <a:off x="-1552640" y="20505"/>
                <a:ext cx="6112808" cy="676834"/>
              </a:xfrm>
              <a:prstGeom prst="roundRect">
                <a:avLst>
                  <a:gd name="adj" fmla="val 10000"/>
                </a:avLst>
              </a:prstGeom>
              <a:solidFill>
                <a:srgbClr val="FFCCCC"/>
              </a:solidFill>
              <a:ln w="19050">
                <a:solidFill>
                  <a:srgbClr val="FF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角丸四角形 4"/>
              <p:cNvSpPr/>
              <p:nvPr/>
            </p:nvSpPr>
            <p:spPr>
              <a:xfrm>
                <a:off x="-1480632" y="40329"/>
                <a:ext cx="5744468" cy="637186"/>
              </a:xfrm>
              <a:prstGeom prst="rect">
                <a:avLst/>
              </a:prstGeom>
              <a:solidFill>
                <a:srgbClr val="FFCCCC"/>
              </a:solidFill>
              <a:ln w="19050">
                <a:noFill/>
              </a:ln>
            </p:spPr>
            <p:style>
              <a:lnRef idx="0">
                <a:scrgbClr r="0" g="0" b="0"/>
              </a:lnRef>
              <a:fillRef idx="0">
                <a:scrgbClr r="0" g="0" b="0"/>
              </a:fillRef>
              <a:effectRef idx="0">
                <a:scrgbClr r="0" g="0" b="0"/>
              </a:effectRef>
              <a:fontRef idx="minor">
                <a:schemeClr val="lt1"/>
              </a:fontRef>
            </p:style>
            <p:txBody>
              <a:bodyPr spcFirstLastPara="0" vert="horz" wrap="square" lIns="68580" tIns="0" rIns="68580" bIns="0" numCol="1" spcCol="1270" anchor="ctr" anchorCtr="0">
                <a:noAutofit/>
              </a:bodyPr>
              <a:lstStyle/>
              <a:p>
                <a:pPr lvl="0" defTabSz="800100">
                  <a:lnSpc>
                    <a:spcPct val="90000"/>
                  </a:lnSpc>
                  <a:spcBef>
                    <a:spcPct val="0"/>
                  </a:spcBef>
                  <a:spcAft>
                    <a:spcPct val="35000"/>
                  </a:spcAft>
                </a:pPr>
                <a:r>
                  <a:rPr lang="en-US" altLang="ja-JP" sz="2000" dirty="0">
                    <a:solidFill>
                      <a:schemeClr val="tx1"/>
                    </a:solidFill>
                  </a:rPr>
                  <a:t>Water quality management costs</a:t>
                </a:r>
              </a:p>
              <a:p>
                <a:pPr lvl="0" defTabSz="800100">
                  <a:lnSpc>
                    <a:spcPct val="90000"/>
                  </a:lnSpc>
                  <a:spcBef>
                    <a:spcPct val="0"/>
                  </a:spcBef>
                  <a:spcAft>
                    <a:spcPct val="35000"/>
                  </a:spcAft>
                </a:pPr>
                <a:r>
                  <a:rPr lang="en-US" altLang="ja-JP" sz="2000" dirty="0">
                    <a:solidFill>
                      <a:schemeClr val="tx1"/>
                    </a:solidFill>
                  </a:rPr>
                  <a:t>Estimation of cost in drafting business plan</a:t>
                </a:r>
              </a:p>
            </p:txBody>
          </p:sp>
        </p:grpSp>
        <p:sp>
          <p:nvSpPr>
            <p:cNvPr id="2" name="下矢印 1"/>
            <p:cNvSpPr/>
            <p:nvPr/>
          </p:nvSpPr>
          <p:spPr>
            <a:xfrm>
              <a:off x="6411228" y="5031035"/>
              <a:ext cx="576064" cy="471125"/>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下矢印 9"/>
          <p:cNvSpPr/>
          <p:nvPr/>
        </p:nvSpPr>
        <p:spPr>
          <a:xfrm>
            <a:off x="1403648" y="3126317"/>
            <a:ext cx="1659671" cy="902681"/>
          </a:xfrm>
          <a:prstGeom prst="downArrow">
            <a:avLst>
              <a:gd name="adj1" fmla="val 56334"/>
              <a:gd name="adj2"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highlight>
                <a:srgbClr val="FFFF00"/>
              </a:highlight>
            </a:endParaRPr>
          </a:p>
        </p:txBody>
      </p:sp>
      <p:sp>
        <p:nvSpPr>
          <p:cNvPr id="5" name="テキスト ボックス 4"/>
          <p:cNvSpPr txBox="1"/>
          <p:nvPr/>
        </p:nvSpPr>
        <p:spPr>
          <a:xfrm>
            <a:off x="360000" y="972001"/>
            <a:ext cx="8784000" cy="415498"/>
          </a:xfrm>
          <a:prstGeom prst="rect">
            <a:avLst/>
          </a:prstGeom>
          <a:noFill/>
        </p:spPr>
        <p:txBody>
          <a:bodyPr wrap="square" lIns="36000" tIns="0" rIns="0" bIns="0" rtlCol="0">
            <a:noAutofit/>
          </a:bodyPr>
          <a:lstStyle/>
          <a:p>
            <a:r>
              <a:rPr kumimoji="1" lang="en-US" altLang="ja-JP" sz="2400" b="1" spc="-100" dirty="0"/>
              <a:t>Small Scale </a:t>
            </a:r>
            <a:r>
              <a:rPr lang="en-US" altLang="ja-JP" sz="2400" b="1" spc="-100" dirty="0"/>
              <a:t>Public Water </a:t>
            </a:r>
            <a:r>
              <a:rPr kumimoji="1" lang="en-US" altLang="ja-JP" sz="2400" b="1" spc="-100" dirty="0"/>
              <a:t>Supply</a:t>
            </a:r>
            <a:r>
              <a:rPr lang="ja-JP" altLang="en-US" sz="2400" b="1" spc="-100" dirty="0"/>
              <a:t> </a:t>
            </a:r>
            <a:r>
              <a:rPr lang="en-US" altLang="ja-JP" sz="2400" b="1" spc="-100" dirty="0"/>
              <a:t>Using Good Quality Water Sources</a:t>
            </a:r>
            <a:endParaRPr kumimoji="1" lang="ja-JP" altLang="en-US" sz="2400" b="1" spc="-100" dirty="0"/>
          </a:p>
        </p:txBody>
      </p:sp>
      <p:pic>
        <p:nvPicPr>
          <p:cNvPr id="6" name="図 5" descr="C:\Users\rei-y\Dropbox (水道技術経営パートナーズ(株))\プロジェクト研究「日本の水道事業の経験」（国契-15-054）共同企業体\素材写真\150918 箱根小規模水源\P120044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4342" y="1692000"/>
            <a:ext cx="5210810" cy="3907155"/>
          </a:xfrm>
          <a:prstGeom prst="rect">
            <a:avLst/>
          </a:prstGeom>
          <a:noFill/>
          <a:ln>
            <a:noFill/>
          </a:ln>
        </p:spPr>
      </p:pic>
      <p:sp>
        <p:nvSpPr>
          <p:cNvPr id="7" name="角丸四角形 6"/>
          <p:cNvSpPr/>
          <p:nvPr/>
        </p:nvSpPr>
        <p:spPr>
          <a:xfrm>
            <a:off x="5076056" y="3356992"/>
            <a:ext cx="2735580" cy="2095500"/>
          </a:xfrm>
          <a:prstGeom prst="roundRect">
            <a:avLst/>
          </a:prstGeom>
          <a:noFill/>
          <a:ln w="53975" cap="flat" cmpd="sng" algn="ctr">
            <a:solidFill>
              <a:schemeClr val="bg1"/>
            </a:solidFill>
            <a:prstDash val="solid"/>
          </a:ln>
          <a:effectLst/>
        </p:spPr>
        <p:txBody>
          <a:bodyPr rot="0" spcFirstLastPara="0" vert="horz" wrap="square" lIns="91440" tIns="45720" rIns="91440" bIns="4572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ja-JP" altLang="en-US" sz="1800" b="0" i="0" u="none" strike="noStrike" kern="0" cap="none" spc="0" normalizeH="0" baseline="0" noProof="0">
              <a:ln>
                <a:noFill/>
              </a:ln>
              <a:solidFill>
                <a:sysClr val="window" lastClr="FFFFFF"/>
              </a:solidFill>
              <a:effectLst/>
              <a:uLnTx/>
              <a:uFillTx/>
              <a:latin typeface="Century"/>
              <a:ea typeface="ＭＳ 明朝" panose="02020609040205080304" pitchFamily="17" charset="-128"/>
              <a:cs typeface="+mn-cs"/>
            </a:endParaRPr>
          </a:p>
        </p:txBody>
      </p:sp>
      <p:sp>
        <p:nvSpPr>
          <p:cNvPr id="8" name="角丸四角形吹き出し 7"/>
          <p:cNvSpPr/>
          <p:nvPr/>
        </p:nvSpPr>
        <p:spPr>
          <a:xfrm>
            <a:off x="4499992" y="1524749"/>
            <a:ext cx="3744416" cy="1472203"/>
          </a:xfrm>
          <a:prstGeom prst="wedgeRoundRectCallout">
            <a:avLst>
              <a:gd name="adj1" fmla="val 1427"/>
              <a:gd name="adj2" fmla="val 72269"/>
              <a:gd name="adj3" fmla="val 16667"/>
            </a:avLst>
          </a:prstGeom>
          <a:solidFill>
            <a:schemeClr val="accent2"/>
          </a:solidFill>
          <a:ln w="19050" cap="flat" cmpd="sng" algn="ctr">
            <a:solidFill>
              <a:schemeClr val="accent2">
                <a:lumMod val="50000"/>
              </a:schemeClr>
            </a:solidFill>
            <a:prstDash val="solid"/>
          </a:ln>
          <a:effectLst/>
        </p:spPr>
        <p:txBody>
          <a:bodyPr rot="0" spcFirstLastPara="0" vert="horz" wrap="square" lIns="91440" tIns="45720" rIns="91440" bIns="45720" numCol="1" spcCol="0" rtlCol="0" fromWordArt="0" anchor="ctr" anchorCtr="0" forceAA="0" compatLnSpc="1">
            <a:noAutofit/>
          </a:bodyPr>
          <a:lstStyle/>
          <a:p>
            <a:pPr lvl="0">
              <a:defRPr/>
            </a:pPr>
            <a:r>
              <a:rPr kumimoji="0" lang="en-US" altLang="ja-JP" kern="100" dirty="0">
                <a:solidFill>
                  <a:srgbClr val="000000"/>
                </a:solidFill>
                <a:ea typeface="ＭＳ 明朝" panose="02020609040205080304" pitchFamily="17" charset="-128"/>
                <a:cs typeface="Times New Roman" panose="02020603050405020304" pitchFamily="18" charset="0"/>
              </a:rPr>
              <a:t>By using pristine spring water</a:t>
            </a:r>
            <a:r>
              <a:rPr kumimoji="0" lang="ja-JP" altLang="en-US" kern="100" dirty="0">
                <a:solidFill>
                  <a:srgbClr val="000000"/>
                </a:solidFill>
                <a:ea typeface="ＭＳ 明朝" panose="02020609040205080304" pitchFamily="17" charset="-128"/>
                <a:cs typeface="Times New Roman" panose="02020603050405020304" pitchFamily="18" charset="0"/>
              </a:rPr>
              <a:t> </a:t>
            </a:r>
            <a:r>
              <a:rPr kumimoji="0" lang="en-US" altLang="ja-JP" kern="100" dirty="0">
                <a:solidFill>
                  <a:srgbClr val="000000"/>
                </a:solidFill>
                <a:ea typeface="ＭＳ 明朝" panose="02020609040205080304" pitchFamily="17" charset="-128"/>
                <a:cs typeface="Times New Roman" panose="02020603050405020304" pitchFamily="18" charset="0"/>
              </a:rPr>
              <a:t> sources  from the foot of </a:t>
            </a:r>
            <a:r>
              <a:rPr kumimoji="0" lang="en-US" altLang="ja-JP" kern="100" dirty="0">
                <a:ea typeface="ＭＳ 明朝" panose="02020609040205080304" pitchFamily="17" charset="-128"/>
                <a:cs typeface="Times New Roman" panose="02020603050405020304" pitchFamily="18" charset="0"/>
              </a:rPr>
              <a:t>the</a:t>
            </a:r>
            <a:r>
              <a:rPr kumimoji="0" lang="en-US" altLang="ja-JP" kern="100" dirty="0">
                <a:solidFill>
                  <a:srgbClr val="000000"/>
                </a:solidFill>
                <a:ea typeface="ＭＳ 明朝" panose="02020609040205080304" pitchFamily="17" charset="-128"/>
                <a:cs typeface="Times New Roman" panose="02020603050405020304" pitchFamily="18" charset="0"/>
              </a:rPr>
              <a:t> mountain, raw water is stored in an intake tank and only chlorinated </a:t>
            </a:r>
            <a:r>
              <a:rPr kumimoji="0" lang="en-US" altLang="ja-JP" kern="100" dirty="0">
                <a:ea typeface="ＭＳ 明朝" panose="02020609040205080304" pitchFamily="17" charset="-128"/>
                <a:cs typeface="Times New Roman" panose="02020603050405020304" pitchFamily="18" charset="0"/>
              </a:rPr>
              <a:t>before distribution.</a:t>
            </a:r>
          </a:p>
        </p:txBody>
      </p:sp>
      <p:sp>
        <p:nvSpPr>
          <p:cNvPr id="9" name="角丸四角形 8"/>
          <p:cNvSpPr/>
          <p:nvPr/>
        </p:nvSpPr>
        <p:spPr>
          <a:xfrm>
            <a:off x="320041" y="1786000"/>
            <a:ext cx="4032448" cy="1210952"/>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b="1" dirty="0">
                <a:solidFill>
                  <a:schemeClr val="tx1"/>
                </a:solidFill>
              </a:rPr>
              <a:t>Small Scale </a:t>
            </a:r>
            <a:r>
              <a:rPr lang="en-US" altLang="ja-JP" sz="2000" b="1" dirty="0">
                <a:solidFill>
                  <a:schemeClr val="tx1"/>
                </a:solidFill>
              </a:rPr>
              <a:t>Public Water S</a:t>
            </a:r>
            <a:r>
              <a:rPr kumimoji="1" lang="en-US" altLang="ja-JP" sz="2000" b="1" dirty="0">
                <a:solidFill>
                  <a:schemeClr val="tx1"/>
                </a:solidFill>
              </a:rPr>
              <a:t>upply</a:t>
            </a:r>
          </a:p>
          <a:p>
            <a:pPr marL="285750" indent="-285750">
              <a:buClr>
                <a:schemeClr val="accent5">
                  <a:lumMod val="50000"/>
                </a:schemeClr>
              </a:buClr>
              <a:buSzPct val="75000"/>
              <a:buFont typeface="Wingdings" panose="05000000000000000000" pitchFamily="2" charset="2"/>
              <a:buChar char="l"/>
            </a:pPr>
            <a:r>
              <a:rPr lang="en-US" altLang="ja-JP" dirty="0">
                <a:solidFill>
                  <a:schemeClr val="tx1"/>
                </a:solidFill>
              </a:rPr>
              <a:t>Limited financial capacity </a:t>
            </a:r>
          </a:p>
          <a:p>
            <a:pPr marL="285750" indent="-285750">
              <a:buClr>
                <a:schemeClr val="accent5">
                  <a:lumMod val="50000"/>
                </a:schemeClr>
              </a:buClr>
              <a:buSzPct val="75000"/>
              <a:buFont typeface="Wingdings" panose="05000000000000000000" pitchFamily="2" charset="2"/>
              <a:buChar char="l"/>
            </a:pPr>
            <a:r>
              <a:rPr lang="en-US" altLang="ja-JP" dirty="0">
                <a:solidFill>
                  <a:schemeClr val="tx1"/>
                </a:solidFill>
              </a:rPr>
              <a:t>Understaffing</a:t>
            </a:r>
            <a:endParaRPr kumimoji="1" lang="ja-JP" altLang="en-US" dirty="0">
              <a:solidFill>
                <a:schemeClr val="tx1"/>
              </a:solidFill>
            </a:endParaRPr>
          </a:p>
        </p:txBody>
      </p:sp>
      <p:sp>
        <p:nvSpPr>
          <p:cNvPr id="11" name="角丸四角形 10"/>
          <p:cNvSpPr/>
          <p:nvPr/>
        </p:nvSpPr>
        <p:spPr>
          <a:xfrm>
            <a:off x="320041" y="4158363"/>
            <a:ext cx="4035935" cy="1358869"/>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b="1" dirty="0">
                <a:solidFill>
                  <a:schemeClr val="tx1"/>
                </a:solidFill>
              </a:rPr>
              <a:t>Pristine  water source</a:t>
            </a:r>
            <a:endParaRPr kumimoji="1" lang="en-US" altLang="ja-JP" sz="2000" b="1" dirty="0">
              <a:solidFill>
                <a:schemeClr val="tx1"/>
              </a:solidFill>
            </a:endParaRPr>
          </a:p>
          <a:p>
            <a:pPr marL="342900" indent="-342900">
              <a:buClr>
                <a:schemeClr val="accent5">
                  <a:lumMod val="50000"/>
                </a:schemeClr>
              </a:buClr>
              <a:buSzPct val="75000"/>
              <a:buFont typeface="Wingdings" panose="05000000000000000000" pitchFamily="2" charset="2"/>
              <a:buChar char="l"/>
            </a:pPr>
            <a:r>
              <a:rPr lang="en-US" altLang="ja-JP" dirty="0">
                <a:solidFill>
                  <a:schemeClr val="tx1"/>
                </a:solidFill>
              </a:rPr>
              <a:t>Reduction of </a:t>
            </a:r>
            <a:r>
              <a:rPr kumimoji="1" lang="en-US" altLang="ja-JP" dirty="0">
                <a:solidFill>
                  <a:schemeClr val="tx1"/>
                </a:solidFill>
              </a:rPr>
              <a:t>water treatment cost</a:t>
            </a:r>
          </a:p>
          <a:p>
            <a:pPr marL="342900" indent="-342900">
              <a:buClr>
                <a:schemeClr val="accent5">
                  <a:lumMod val="50000"/>
                </a:schemeClr>
              </a:buClr>
              <a:buSzPct val="75000"/>
              <a:buFont typeface="Wingdings" panose="05000000000000000000" pitchFamily="2" charset="2"/>
              <a:buChar char="l"/>
            </a:pPr>
            <a:r>
              <a:rPr kumimoji="1" lang="en-US" altLang="ja-JP" dirty="0">
                <a:solidFill>
                  <a:schemeClr val="tx1"/>
                </a:solidFill>
              </a:rPr>
              <a:t>Easy water quality management</a:t>
            </a:r>
            <a:endParaRPr kumimoji="1" lang="ja-JP" altLang="en-US" dirty="0">
              <a:solidFill>
                <a:schemeClr val="tx1"/>
              </a:solidFill>
            </a:endParaRPr>
          </a:p>
        </p:txBody>
      </p:sp>
      <p:sp>
        <p:nvSpPr>
          <p:cNvPr id="13" name="タイトル 1"/>
          <p:cNvSpPr>
            <a:spLocks noGrp="1"/>
          </p:cNvSpPr>
          <p:nvPr>
            <p:ph type="title"/>
          </p:nvPr>
        </p:nvSpPr>
        <p:spPr>
          <a:xfrm>
            <a:off x="360000" y="252000"/>
            <a:ext cx="8208000" cy="720000"/>
          </a:xfrm>
        </p:spPr>
        <p:txBody>
          <a:bodyPr>
            <a:normAutofit/>
          </a:bodyPr>
          <a:lstStyle/>
          <a:p>
            <a:r>
              <a:rPr kumimoji="1" lang="en-US" altLang="ja-JP" sz="2800" dirty="0"/>
              <a:t>2.</a:t>
            </a:r>
            <a:r>
              <a:rPr lang="ja-JP" altLang="en-US" sz="2800" dirty="0"/>
              <a:t> </a:t>
            </a:r>
            <a:r>
              <a:rPr kumimoji="1" lang="en-US" altLang="ja-JP" sz="2800" dirty="0"/>
              <a:t>Importance of Water Quality Management</a:t>
            </a:r>
            <a:endParaRPr kumimoji="1" lang="ja-JP" altLang="en-US" sz="2800" dirty="0"/>
          </a:p>
        </p:txBody>
      </p:sp>
    </p:spTree>
  </p:cSld>
  <p:clrMapOvr>
    <a:masterClrMapping/>
  </p:clrMapOvr>
</p:sld>
</file>

<file path=ppt/theme/theme1.xml><?xml version="1.0" encoding="utf-8"?>
<a:theme xmlns:a="http://schemas.openxmlformats.org/drawingml/2006/main" name="2_X0-00">
  <a:themeElements>
    <a:clrScheme name="UDex0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X0">
      <a:majorFont>
        <a:latin typeface="Arial"/>
        <a:ea typeface="Meiryo UI"/>
        <a:cs typeface=""/>
      </a:majorFont>
      <a:minorFont>
        <a:latin typeface="Cambria"/>
        <a:ea typeface="Meiryo UI"/>
        <a:cs typeface=""/>
      </a:minorFont>
    </a:fontScheme>
    <a:fmtScheme name="アングル">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kumimoji="1"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TotalTime>
  <Words>2953</Words>
  <PresentationFormat>画面に合わせる (4:3)</PresentationFormat>
  <Paragraphs>370</Paragraphs>
  <Slides>31</Slides>
  <Notes>23</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31</vt:i4>
      </vt:variant>
    </vt:vector>
  </HeadingPairs>
  <TitlesOfParts>
    <vt:vector size="43" baseType="lpstr">
      <vt:lpstr>Arial Unicode MS</vt:lpstr>
      <vt:lpstr>Meiryo UI</vt:lpstr>
      <vt:lpstr>ＭＳ Ｐゴシック</vt:lpstr>
      <vt:lpstr>ＭＳ 明朝</vt:lpstr>
      <vt:lpstr>游ゴシック</vt:lpstr>
      <vt:lpstr>Arial</vt:lpstr>
      <vt:lpstr>Calibri</vt:lpstr>
      <vt:lpstr>Cambria</vt:lpstr>
      <vt:lpstr>Century</vt:lpstr>
      <vt:lpstr>Times New Roman</vt:lpstr>
      <vt:lpstr>Wingdings</vt:lpstr>
      <vt:lpstr>2_X0-00</vt:lpstr>
      <vt:lpstr>Water Quality Management</vt:lpstr>
      <vt:lpstr>Contents </vt:lpstr>
      <vt:lpstr>1. Introduction</vt:lpstr>
      <vt:lpstr>1. Introduction</vt:lpstr>
      <vt:lpstr>2. Importance of Water Quality Management</vt:lpstr>
      <vt:lpstr>2. Importance of Water Quality Management</vt:lpstr>
      <vt:lpstr>2. Importance of Water Quality Management</vt:lpstr>
      <vt:lpstr>2. Importance of Water Quality Management</vt:lpstr>
      <vt:lpstr>2. Importance of Water Quality Management</vt:lpstr>
      <vt:lpstr>2. Importance of Water Quality Management</vt:lpstr>
      <vt:lpstr>3. Drinking Water Quality Standards</vt:lpstr>
      <vt:lpstr>3. Drinking Water Quality Standards</vt:lpstr>
      <vt:lpstr>4. Drinking Water Quality Testing</vt:lpstr>
      <vt:lpstr>4. Drinking Water Quality Testing</vt:lpstr>
      <vt:lpstr>4. Drinking Water Quality Testing</vt:lpstr>
      <vt:lpstr>4. Drinking Water Quality Testing</vt:lpstr>
      <vt:lpstr>5. Standards for Materials and Equipment for Water Supply</vt:lpstr>
      <vt:lpstr>5. Standards for Materials and Equipment for Water Supply</vt:lpstr>
      <vt:lpstr>6. Preventing Deterioration of Source Water Quality</vt:lpstr>
      <vt:lpstr>PowerPoint プレゼンテーション</vt:lpstr>
      <vt:lpstr>PowerPoint プレゼンテーション</vt:lpstr>
      <vt:lpstr>6. Preventing Deterioration of Source Water Quality</vt:lpstr>
      <vt:lpstr>6. Preventing Deterioration of Source Water Quality</vt:lpstr>
      <vt:lpstr>6. Source Water Quality</vt:lpstr>
      <vt:lpstr>6. Source Water Quality</vt:lpstr>
      <vt:lpstr>6. Source Water Quality</vt:lpstr>
      <vt:lpstr>6. Source Water Quality</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2016-12-26T01:42:00Z</cp:lastPrinted>
  <dcterms:created xsi:type="dcterms:W3CDTF">2016-03-24T01:37:00Z</dcterms:created>
  <dcterms:modified xsi:type="dcterms:W3CDTF">2017-03-08T03:39:38Z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1041-10.8.0.5727</vt:lpwstr>
  </property>
</Properties>
</file>