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28"/>
  </p:notesMasterIdLst>
  <p:handoutMasterIdLst>
    <p:handoutMasterId r:id="rId29"/>
  </p:handoutMasterIdLst>
  <p:sldIdLst>
    <p:sldId id="256" r:id="rId2"/>
    <p:sldId id="329" r:id="rId3"/>
    <p:sldId id="331" r:id="rId4"/>
    <p:sldId id="369" r:id="rId5"/>
    <p:sldId id="370" r:id="rId6"/>
    <p:sldId id="376" r:id="rId7"/>
    <p:sldId id="377" r:id="rId8"/>
    <p:sldId id="378" r:id="rId9"/>
    <p:sldId id="373" r:id="rId10"/>
    <p:sldId id="360" r:id="rId11"/>
    <p:sldId id="384" r:id="rId12"/>
    <p:sldId id="385" r:id="rId13"/>
    <p:sldId id="380" r:id="rId14"/>
    <p:sldId id="391" r:id="rId15"/>
    <p:sldId id="358" r:id="rId16"/>
    <p:sldId id="359" r:id="rId17"/>
    <p:sldId id="342" r:id="rId18"/>
    <p:sldId id="355" r:id="rId19"/>
    <p:sldId id="362" r:id="rId20"/>
    <p:sldId id="388" r:id="rId21"/>
    <p:sldId id="387" r:id="rId22"/>
    <p:sldId id="389" r:id="rId23"/>
    <p:sldId id="364" r:id="rId24"/>
    <p:sldId id="383" r:id="rId25"/>
    <p:sldId id="365" r:id="rId26"/>
    <p:sldId id="330" r:id="rId2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D1D1"/>
    <a:srgbClr val="008080"/>
    <a:srgbClr val="00FFFF"/>
    <a:srgbClr val="FFFF99"/>
    <a:srgbClr val="993300"/>
    <a:srgbClr val="FF9900"/>
    <a:srgbClr val="A9E494"/>
    <a:srgbClr val="FF9933"/>
    <a:srgbClr val="A7D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81" autoAdjust="0"/>
    <p:restoredTop sz="84843" autoAdjust="0"/>
  </p:normalViewPr>
  <p:slideViewPr>
    <p:cSldViewPr>
      <p:cViewPr varScale="1">
        <p:scale>
          <a:sx n="73" d="100"/>
          <a:sy n="73" d="100"/>
        </p:scale>
        <p:origin x="1402" y="67"/>
      </p:cViewPr>
      <p:guideLst>
        <p:guide orient="horz" pos="981"/>
        <p:guide pos="2880"/>
      </p:guideLst>
    </p:cSldViewPr>
  </p:slideViewPr>
  <p:outlineViewPr>
    <p:cViewPr>
      <p:scale>
        <a:sx n="33" d="100"/>
        <a:sy n="33" d="100"/>
      </p:scale>
      <p:origin x="48"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60" d="100"/>
          <a:sy n="60" d="100"/>
        </p:scale>
        <p:origin x="3274" y="53"/>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50263" cy="496888"/>
          </a:xfrm>
          <a:prstGeom prst="rect">
            <a:avLst/>
          </a:prstGeom>
        </p:spPr>
        <p:txBody>
          <a:bodyPr vert="horz" lIns="91434" tIns="45717" rIns="91434" bIns="45717"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2" y="9440865"/>
            <a:ext cx="2950263" cy="496887"/>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50" y="9440865"/>
            <a:ext cx="2950263" cy="496887"/>
          </a:xfrm>
          <a:prstGeom prst="rect">
            <a:avLst/>
          </a:prstGeom>
        </p:spPr>
        <p:txBody>
          <a:bodyPr vert="horz" lIns="91434" tIns="45717" rIns="91434" bIns="45717" rtlCol="0" anchor="b"/>
          <a:lstStyle>
            <a:lvl1pPr algn="r">
              <a:defRPr sz="1200"/>
            </a:lvl1pPr>
          </a:lstStyle>
          <a:p>
            <a:r>
              <a:rPr kumimoji="1" lang="en-US" altLang="ja-JP" dirty="0"/>
              <a:t>C2-</a:t>
            </a:r>
            <a:fld id="{542A58DF-BAA8-4469-BA2D-AC8A439EF596}" type="slidenum">
              <a:rPr kumimoji="1" lang="ja-JP" altLang="en-US" smtClean="0"/>
              <a:t>‹#›</a:t>
            </a:fld>
            <a:endParaRPr kumimoji="1" lang="ja-JP" altLang="en-US" dirty="0"/>
          </a:p>
        </p:txBody>
      </p:sp>
    </p:spTree>
    <p:extLst>
      <p:ext uri="{BB962C8B-B14F-4D97-AF65-F5344CB8AC3E}">
        <p14:creationId xmlns:p14="http://schemas.microsoft.com/office/powerpoint/2010/main" val="2425651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6967"/>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6967"/>
          </a:xfrm>
          <a:prstGeom prst="rect">
            <a:avLst/>
          </a:prstGeom>
        </p:spPr>
        <p:txBody>
          <a:bodyPr vert="horz" lIns="91434" tIns="45717" rIns="91434" bIns="45717" rtlCol="0"/>
          <a:lstStyle>
            <a:lvl1pPr algn="r">
              <a:defRPr sz="1200"/>
            </a:lvl1pPr>
          </a:lstStyle>
          <a:p>
            <a:fld id="{FCD2423D-9EBC-40AE-B4DC-564BAC5C6197}" type="datetimeFigureOut">
              <a:rPr kumimoji="1" lang="ja-JP" altLang="en-US" smtClean="0"/>
              <a:t>2017/3/8</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6967"/>
          </a:xfrm>
          <a:prstGeom prst="rect">
            <a:avLst/>
          </a:prstGeom>
        </p:spPr>
        <p:txBody>
          <a:bodyPr vert="horz" lIns="91434" tIns="45717" rIns="91434" bIns="45717" rtlCol="0" anchor="b"/>
          <a:lstStyle>
            <a:lvl1pPr algn="r">
              <a:defRPr sz="1200"/>
            </a:lvl1pPr>
          </a:lstStyle>
          <a:p>
            <a:fld id="{8208B556-BF28-49CE-8564-E87885FA5E32}" type="slidenum">
              <a:rPr kumimoji="1" lang="ja-JP" altLang="en-US" smtClean="0"/>
              <a:t>‹#›</a:t>
            </a:fld>
            <a:endParaRPr kumimoji="1" lang="ja-JP" altLang="en-US"/>
          </a:p>
        </p:txBody>
      </p:sp>
    </p:spTree>
    <p:extLst>
      <p:ext uri="{BB962C8B-B14F-4D97-AF65-F5344CB8AC3E}">
        <p14:creationId xmlns:p14="http://schemas.microsoft.com/office/powerpoint/2010/main" val="2671840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14</a:t>
            </a:fld>
            <a:endParaRPr kumimoji="1" lang="ja-JP" altLang="en-US"/>
          </a:p>
        </p:txBody>
      </p:sp>
    </p:spTree>
    <p:extLst>
      <p:ext uri="{BB962C8B-B14F-4D97-AF65-F5344CB8AC3E}">
        <p14:creationId xmlns:p14="http://schemas.microsoft.com/office/powerpoint/2010/main" val="1695648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15</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17</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18</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19</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20</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21</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22</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23</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24</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25</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26</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5</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7</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8</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12</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13</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177347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413650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1303447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238369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1558649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43336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157715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767448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36230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26124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651351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315801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6309320"/>
            <a:ext cx="9144000" cy="5486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rotWithShape="1">
          <a:blip r:embed="rId24" cstate="print">
            <a:extLst>
              <a:ext uri="{28A0092B-C50C-407E-A947-70E740481C1C}">
                <a14:useLocalDpi xmlns:a14="http://schemas.microsoft.com/office/drawing/2010/main" val="0"/>
              </a:ext>
            </a:extLst>
          </a:blip>
          <a:srcRect l="11234" t="8034" b="6125"/>
          <a:stretch>
            <a:fillRect/>
          </a:stretch>
        </p:blipFill>
        <p:spPr>
          <a:xfrm>
            <a:off x="162000" y="6309320"/>
            <a:ext cx="645692" cy="548680"/>
          </a:xfrm>
          <a:prstGeom prst="rect">
            <a:avLst/>
          </a:prstGeom>
        </p:spPr>
      </p:pic>
      <p:sp>
        <p:nvSpPr>
          <p:cNvPr id="10" name="タイトル 1"/>
          <p:cNvSpPr txBox="1"/>
          <p:nvPr userDrawn="1"/>
        </p:nvSpPr>
        <p:spPr>
          <a:xfrm>
            <a:off x="648000" y="6506774"/>
            <a:ext cx="3028615" cy="306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100" b="1" dirty="0">
                <a:latin typeface="Arial" panose="020B0604020202020204" pitchFamily="34" charset="0"/>
                <a:ea typeface="Arial Unicode MS" panose="020B0604020202020204" pitchFamily="50" charset="-128"/>
                <a:cs typeface="Arial" panose="020B0604020202020204" pitchFamily="34" charset="0"/>
              </a:rPr>
              <a:t>Japan International Cooperation Agency</a:t>
            </a:r>
            <a:endParaRPr lang="ja-JP" altLang="en-US" sz="11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タイトル プレースホルダー 1"/>
          <p:cNvSpPr>
            <a:spLocks noGrp="1"/>
          </p:cNvSpPr>
          <p:nvPr>
            <p:ph type="title"/>
          </p:nvPr>
        </p:nvSpPr>
        <p:spPr>
          <a:xfrm>
            <a:off x="360000" y="252000"/>
            <a:ext cx="8208000" cy="1044000"/>
          </a:xfrm>
          <a:prstGeom prst="rect">
            <a:avLst/>
          </a:prstGeom>
        </p:spPr>
        <p:txBody>
          <a:bodyPr vert="horz" lIns="0" tIns="0" rIns="0" bIns="0" rtlCol="0" anchor="ctr">
            <a:normAutofit/>
          </a:bodyPr>
          <a:lstStyle/>
          <a:p>
            <a:r>
              <a:rPr kumimoji="1" lang="en-US" altLang="ja-JP" dirty="0"/>
              <a:t>Master Title_44pt</a:t>
            </a:r>
            <a:endParaRPr kumimoji="1" lang="ja-JP" altLang="en-US" dirty="0"/>
          </a:p>
        </p:txBody>
      </p:sp>
      <p:sp>
        <p:nvSpPr>
          <p:cNvPr id="3" name="テキスト プレースホルダー 2"/>
          <p:cNvSpPr>
            <a:spLocks noGrp="1"/>
          </p:cNvSpPr>
          <p:nvPr>
            <p:ph type="body" idx="1"/>
          </p:nvPr>
        </p:nvSpPr>
        <p:spPr>
          <a:xfrm>
            <a:off x="360000" y="1269280"/>
            <a:ext cx="8208000" cy="4680000"/>
          </a:xfrm>
          <a:prstGeom prst="rect">
            <a:avLst/>
          </a:prstGeom>
        </p:spPr>
        <p:txBody>
          <a:bodyPr vert="horz" lIns="0" tIns="0" rIns="0" bIns="0" rtlCol="0">
            <a:normAutofit/>
          </a:bodyPr>
          <a:lstStyle/>
          <a:p>
            <a:pPr lvl="1"/>
            <a:r>
              <a:rPr kumimoji="1" lang="en-US" altLang="ja-JP" dirty="0"/>
              <a:t>Body text1 _28pt</a:t>
            </a:r>
            <a:endParaRPr kumimoji="1" lang="ja-JP" altLang="en-US" dirty="0"/>
          </a:p>
          <a:p>
            <a:pPr lvl="3"/>
            <a:r>
              <a:rPr kumimoji="1" lang="en-US" altLang="ja-JP" dirty="0"/>
              <a:t>Body text2 _24pt</a:t>
            </a:r>
            <a:endParaRPr kumimoji="1" lang="ja-JP" altLang="en-US" dirty="0"/>
          </a:p>
          <a:p>
            <a:pPr lvl="4"/>
            <a:r>
              <a:rPr kumimoji="1" lang="en-US" altLang="ja-JP" dirty="0"/>
              <a:t>Body text3 _20pt</a:t>
            </a:r>
          </a:p>
          <a:p>
            <a:pPr lvl="4"/>
            <a:endParaRPr kumimoji="1" lang="ja-JP" altLang="en-US" dirty="0"/>
          </a:p>
        </p:txBody>
      </p:sp>
      <p:sp>
        <p:nvSpPr>
          <p:cNvPr id="4" name="日付プレースホルダー 3"/>
          <p:cNvSpPr>
            <a:spLocks noGrp="1"/>
          </p:cNvSpPr>
          <p:nvPr>
            <p:ph type="dt" sz="half" idx="2"/>
          </p:nvPr>
        </p:nvSpPr>
        <p:spPr>
          <a:xfrm>
            <a:off x="5940152" y="6480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563888" y="6480000"/>
            <a:ext cx="2520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480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32B3-990E-4D3E-99A6-FBD255F286FB}" type="slidenum">
              <a:rPr kumimoji="1" lang="ja-JP" altLang="en-US" smtClean="0"/>
              <a:t>‹#›</a:t>
            </a:fld>
            <a:endParaRPr kumimoji="1" lang="ja-JP" altLang="en-US" dirty="0"/>
          </a:p>
        </p:txBody>
      </p:sp>
      <p:sp>
        <p:nvSpPr>
          <p:cNvPr id="11" name="テキスト ボックス 27"/>
          <p:cNvSpPr txBox="1"/>
          <p:nvPr userDrawn="1"/>
        </p:nvSpPr>
        <p:spPr>
          <a:xfrm>
            <a:off x="2484000" y="116632"/>
            <a:ext cx="6388927"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r" hangingPunct="0">
              <a:lnSpc>
                <a:spcPts val="1800"/>
              </a:lnSpc>
              <a:spcAft>
                <a:spcPts val="0"/>
              </a:spcAft>
            </a:pPr>
            <a:r>
              <a:rPr lang="en-US" altLang="ja-JP" sz="1100" b="1" kern="1000" dirty="0">
                <a:solidFill>
                  <a:srgbClr val="548DD4"/>
                </a:solidFill>
                <a:effectLst/>
                <a:latin typeface="Arial" panose="020B0604020202020204" pitchFamily="34" charset="0"/>
                <a:cs typeface="Arial" panose="020B0604020202020204" pitchFamily="34" charset="0"/>
              </a:rPr>
              <a:t>Japan's Experiences on Water Supply Development</a:t>
            </a:r>
            <a:endParaRPr lang="ja-JP" sz="1800" kern="1000" dirty="0">
              <a:effectLst/>
              <a:latin typeface="Arial" panose="020B0604020202020204" pitchFamily="34" charset="0"/>
              <a:cs typeface="Arial" panose="020B0604020202020204" pitchFamily="34" charset="0"/>
            </a:endParaRPr>
          </a:p>
        </p:txBody>
      </p:sp>
      <p:sp>
        <p:nvSpPr>
          <p:cNvPr id="13" name="テキスト ボックス 12"/>
          <p:cNvSpPr txBox="1"/>
          <p:nvPr userDrawn="1"/>
        </p:nvSpPr>
        <p:spPr>
          <a:xfrm>
            <a:off x="7524328" y="6525344"/>
            <a:ext cx="1440160" cy="261610"/>
          </a:xfrm>
          <a:prstGeom prst="rect">
            <a:avLst/>
          </a:prstGeom>
          <a:noFill/>
        </p:spPr>
        <p:txBody>
          <a:bodyPr wrap="square" rtlCol="0">
            <a:spAutoFit/>
          </a:bodyPr>
          <a:lstStyle/>
          <a:p>
            <a:pPr algn="r"/>
            <a:r>
              <a:rPr kumimoji="1" lang="en-US" altLang="ja-JP" sz="1100" b="1" dirty="0">
                <a:latin typeface="+mj-lt"/>
              </a:rPr>
              <a:t>C2-</a:t>
            </a:r>
            <a:fld id="{8A0632B3-990E-4D3E-99A6-FBD255F286FB}" type="slidenum">
              <a:rPr kumimoji="1" lang="ja-JP" altLang="en-US" sz="1100" b="1" smtClean="0">
                <a:latin typeface="+mj-lt"/>
              </a:rPr>
              <a:t>‹#›</a:t>
            </a:fld>
            <a:endParaRPr kumimoji="1" lang="ja-JP" altLang="en-US" sz="1100" b="1" dirty="0">
              <a:latin typeface="+mj-lt"/>
            </a:endParaRPr>
          </a:p>
        </p:txBody>
      </p:sp>
    </p:spTree>
    <p:extLst>
      <p:ext uri="{BB962C8B-B14F-4D97-AF65-F5344CB8AC3E}">
        <p14:creationId xmlns:p14="http://schemas.microsoft.com/office/powerpoint/2010/main" val="17080040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 id="2147483650" r:id="rId14"/>
    <p:sldLayoutId id="2147483651" r:id="rId15"/>
    <p:sldLayoutId id="2147483652" r:id="rId16"/>
    <p:sldLayoutId id="2147483653" r:id="rId17"/>
    <p:sldLayoutId id="2147483656" r:id="rId18"/>
    <p:sldLayoutId id="2147483657" r:id="rId19"/>
    <p:sldLayoutId id="2147483658" r:id="rId20"/>
    <p:sldLayoutId id="2147483659" r:id="rId21"/>
    <p:sldLayoutId id="2147483660" r:id="rId22"/>
  </p:sldLayoutIdLst>
  <p:hf sldNum="0" hdr="0" ftr="0" dt="0"/>
  <p:txStyles>
    <p:title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p:titleStyle>
    <p:body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6004" y="788969"/>
            <a:ext cx="8697647" cy="1692771"/>
          </a:xfrm>
        </p:spPr>
        <p:txBody>
          <a:bodyPr/>
          <a:lstStyle/>
          <a:p>
            <a:r>
              <a:rPr lang="en-US" altLang="ja-JP" sz="4400" dirty="0"/>
              <a:t>Water Resources Development:</a:t>
            </a:r>
            <a:br>
              <a:rPr lang="en-US" altLang="ja-JP" sz="4800" dirty="0"/>
            </a:br>
            <a:r>
              <a:rPr lang="en-US" altLang="ja-JP" sz="3200" dirty="0" err="1"/>
              <a:t>Yodo</a:t>
            </a:r>
            <a:r>
              <a:rPr lang="ja-JP" altLang="en-US" sz="3200" dirty="0"/>
              <a:t> </a:t>
            </a:r>
            <a:r>
              <a:rPr lang="en-US" altLang="ja-JP" sz="3200" dirty="0"/>
              <a:t>River</a:t>
            </a:r>
            <a:r>
              <a:rPr lang="ja-JP" altLang="en-US" sz="3200" dirty="0"/>
              <a:t> </a:t>
            </a:r>
            <a:r>
              <a:rPr lang="en-US" altLang="ja-JP" sz="3200" dirty="0"/>
              <a:t>System, Okinawa Prefecture and Fukuoka City</a:t>
            </a:r>
            <a:endParaRPr lang="ja-JP" altLang="en-US" sz="3200" dirty="0"/>
          </a:p>
        </p:txBody>
      </p:sp>
      <p:pic>
        <p:nvPicPr>
          <p:cNvPr id="5" name="図プレースホルダー 4"/>
          <p:cNvPicPr>
            <a:picLocks noGrp="1" noChangeAspect="1"/>
          </p:cNvPicPr>
          <p:nvPr>
            <p:ph type="pic" sz="quarter" idx="13"/>
          </p:nvPr>
        </p:nvPicPr>
        <p:blipFill>
          <a:blip r:embed="rId3"/>
          <a:srcRect t="4988" b="4988"/>
          <a:stretch>
            <a:fillRect/>
          </a:stretch>
        </p:blipFill>
        <p:spPr>
          <a:xfrm>
            <a:off x="3742196" y="2277343"/>
            <a:ext cx="4968230" cy="3095873"/>
          </a:xfrm>
          <a:prstGeom prst="rect">
            <a:avLst/>
          </a:prstGeom>
        </p:spPr>
      </p:pic>
      <p:sp>
        <p:nvSpPr>
          <p:cNvPr id="13" name="テキスト プレースホルダー 12"/>
          <p:cNvSpPr>
            <a:spLocks noGrp="1"/>
          </p:cNvSpPr>
          <p:nvPr>
            <p:ph type="body" sz="quarter" idx="14"/>
          </p:nvPr>
        </p:nvSpPr>
        <p:spPr>
          <a:xfrm>
            <a:off x="360000" y="5627557"/>
            <a:ext cx="3492000" cy="492443"/>
          </a:xfrm>
        </p:spPr>
        <p:txBody>
          <a:bodyPr/>
          <a:lstStyle/>
          <a:p>
            <a:r>
              <a:rPr lang="en-US" altLang="ja-JP" sz="3200" dirty="0"/>
              <a:t>No. C2 Ver. 1</a:t>
            </a:r>
            <a:endParaRPr lang="ja-JP" altLang="en-US" sz="3200" dirty="0"/>
          </a:p>
        </p:txBody>
      </p:sp>
      <p:sp>
        <p:nvSpPr>
          <p:cNvPr id="9" name="コンテンツ プレースホルダー 3"/>
          <p:cNvSpPr txBox="1"/>
          <p:nvPr/>
        </p:nvSpPr>
        <p:spPr>
          <a:xfrm>
            <a:off x="3766480" y="5373216"/>
            <a:ext cx="5053992" cy="93437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600" dirty="0"/>
              <a:t>Water tanker for the drought of 1978</a:t>
            </a:r>
          </a:p>
          <a:p>
            <a:pPr marL="0" indent="0">
              <a:buNone/>
            </a:pPr>
            <a:r>
              <a:rPr lang="en-US" altLang="ja-JP" sz="1200" b="0" dirty="0"/>
              <a:t>Source: Fukuoka City Waterworks Bureau, "Waterworks Technologies of Fukuoka City; Overcoming Water Shortages"</a:t>
            </a:r>
          </a:p>
          <a:p>
            <a:pPr marL="0" indent="0">
              <a:buNone/>
            </a:pPr>
            <a:r>
              <a:rPr lang="en-US" altLang="ja-JP" sz="1200" b="0" dirty="0"/>
              <a:t>http://www.city.fukuoka.lg.jp/data/open/cnt/3/1796/1/English.pdf</a:t>
            </a:r>
            <a:endParaRPr lang="ja-JP" altLang="en-US" sz="12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リーフォーム 3"/>
          <p:cNvSpPr/>
          <p:nvPr/>
        </p:nvSpPr>
        <p:spPr>
          <a:xfrm>
            <a:off x="3528346" y="2755505"/>
            <a:ext cx="576436" cy="986391"/>
          </a:xfrm>
          <a:custGeom>
            <a:avLst/>
            <a:gdLst/>
            <a:ahLst/>
            <a:cxnLst/>
            <a:rect l="0" t="0" r="0" b="0"/>
            <a:pathLst>
              <a:path>
                <a:moveTo>
                  <a:pt x="0" y="0"/>
                </a:moveTo>
                <a:lnTo>
                  <a:pt x="281267" y="0"/>
                </a:lnTo>
                <a:lnTo>
                  <a:pt x="281267" y="986391"/>
                </a:lnTo>
                <a:lnTo>
                  <a:pt x="576436" y="986391"/>
                </a:lnTo>
              </a:path>
            </a:pathLst>
          </a:custGeom>
          <a:noFill/>
          <a:ln>
            <a:solidFill>
              <a:schemeClr val="accent5">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フリーフォーム 5"/>
          <p:cNvSpPr/>
          <p:nvPr/>
        </p:nvSpPr>
        <p:spPr>
          <a:xfrm>
            <a:off x="3528346" y="2709785"/>
            <a:ext cx="575078" cy="91440"/>
          </a:xfrm>
          <a:custGeom>
            <a:avLst/>
            <a:gdLst/>
            <a:ahLst/>
            <a:cxnLst/>
            <a:rect l="0" t="0" r="0" b="0"/>
            <a:pathLst>
              <a:path>
                <a:moveTo>
                  <a:pt x="0" y="45720"/>
                </a:moveTo>
                <a:lnTo>
                  <a:pt x="279909" y="45720"/>
                </a:lnTo>
                <a:lnTo>
                  <a:pt x="279909" y="52751"/>
                </a:lnTo>
                <a:lnTo>
                  <a:pt x="575078" y="52751"/>
                </a:lnTo>
              </a:path>
            </a:pathLst>
          </a:custGeom>
          <a:noFill/>
          <a:ln>
            <a:solidFill>
              <a:schemeClr val="accent5">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フリーフォーム 8"/>
          <p:cNvSpPr/>
          <p:nvPr/>
        </p:nvSpPr>
        <p:spPr>
          <a:xfrm>
            <a:off x="3528346" y="1794087"/>
            <a:ext cx="576436" cy="961418"/>
          </a:xfrm>
          <a:custGeom>
            <a:avLst/>
            <a:gdLst/>
            <a:ahLst/>
            <a:cxnLst/>
            <a:rect l="0" t="0" r="0" b="0"/>
            <a:pathLst>
              <a:path>
                <a:moveTo>
                  <a:pt x="0" y="961418"/>
                </a:moveTo>
                <a:lnTo>
                  <a:pt x="281267" y="961418"/>
                </a:lnTo>
                <a:lnTo>
                  <a:pt x="281267" y="0"/>
                </a:lnTo>
                <a:lnTo>
                  <a:pt x="576436" y="0"/>
                </a:lnTo>
              </a:path>
            </a:pathLst>
          </a:custGeom>
          <a:noFill/>
          <a:ln>
            <a:solidFill>
              <a:schemeClr val="accent5">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フリーフォーム 9"/>
          <p:cNvSpPr/>
          <p:nvPr/>
        </p:nvSpPr>
        <p:spPr>
          <a:xfrm>
            <a:off x="410647" y="2338675"/>
            <a:ext cx="3117698" cy="833663"/>
          </a:xfrm>
          <a:custGeom>
            <a:avLst/>
            <a:gdLst>
              <a:gd name="connsiteX0" fmla="*/ 0 w 3117698"/>
              <a:gd name="connsiteY0" fmla="*/ 0 h 802218"/>
              <a:gd name="connsiteX1" fmla="*/ 3117698 w 3117698"/>
              <a:gd name="connsiteY1" fmla="*/ 0 h 802218"/>
              <a:gd name="connsiteX2" fmla="*/ 3117698 w 3117698"/>
              <a:gd name="connsiteY2" fmla="*/ 802218 h 802218"/>
              <a:gd name="connsiteX3" fmla="*/ 0 w 3117698"/>
              <a:gd name="connsiteY3" fmla="*/ 802218 h 802218"/>
              <a:gd name="connsiteX4" fmla="*/ 0 w 3117698"/>
              <a:gd name="connsiteY4" fmla="*/ 0 h 80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698" h="802218">
                <a:moveTo>
                  <a:pt x="0" y="0"/>
                </a:moveTo>
                <a:lnTo>
                  <a:pt x="3117698" y="0"/>
                </a:lnTo>
                <a:lnTo>
                  <a:pt x="3117698" y="802218"/>
                </a:lnTo>
                <a:lnTo>
                  <a:pt x="0" y="802218"/>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0000" tIns="108000" rIns="12700" bIns="108000" numCol="1" spcCol="1270" anchor="ctr" anchorCtr="0">
            <a:spAutoFit/>
          </a:bodyPr>
          <a:lstStyle/>
          <a:p>
            <a:pPr lvl="0" algn="l" defTabSz="889000" rtl="0">
              <a:lnSpc>
                <a:spcPts val="2400"/>
              </a:lnSpc>
              <a:spcBef>
                <a:spcPct val="0"/>
              </a:spcBef>
              <a:spcAft>
                <a:spcPct val="35000"/>
              </a:spcAft>
            </a:pPr>
            <a:r>
              <a:rPr kumimoji="1" lang="en-US" altLang="ja-JP" sz="2000" b="1" kern="1200" baseline="0" dirty="0">
                <a:solidFill>
                  <a:schemeClr val="bg1"/>
                </a:solidFill>
              </a:rPr>
              <a:t>Water resources development in Japan</a:t>
            </a:r>
            <a:endParaRPr lang="ja-JP" sz="2000" b="1" kern="1200" dirty="0">
              <a:solidFill>
                <a:schemeClr val="bg1"/>
              </a:solidFill>
            </a:endParaRPr>
          </a:p>
        </p:txBody>
      </p:sp>
      <p:sp>
        <p:nvSpPr>
          <p:cNvPr id="11" name="フリーフォーム 10"/>
          <p:cNvSpPr/>
          <p:nvPr/>
        </p:nvSpPr>
        <p:spPr>
          <a:xfrm>
            <a:off x="4104782" y="1556792"/>
            <a:ext cx="4539707" cy="474590"/>
          </a:xfrm>
          <a:custGeom>
            <a:avLst/>
            <a:gdLst>
              <a:gd name="connsiteX0" fmla="*/ 0 w 4539707"/>
              <a:gd name="connsiteY0" fmla="*/ 0 h 901842"/>
              <a:gd name="connsiteX1" fmla="*/ 4539707 w 4539707"/>
              <a:gd name="connsiteY1" fmla="*/ 0 h 901842"/>
              <a:gd name="connsiteX2" fmla="*/ 4539707 w 4539707"/>
              <a:gd name="connsiteY2" fmla="*/ 901842 h 901842"/>
              <a:gd name="connsiteX3" fmla="*/ 0 w 4539707"/>
              <a:gd name="connsiteY3" fmla="*/ 901842 h 901842"/>
              <a:gd name="connsiteX4" fmla="*/ 0 w 4539707"/>
              <a:gd name="connsiteY4" fmla="*/ 0 h 90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9707" h="901842">
                <a:moveTo>
                  <a:pt x="0" y="0"/>
                </a:moveTo>
                <a:lnTo>
                  <a:pt x="4539707" y="0"/>
                </a:lnTo>
                <a:lnTo>
                  <a:pt x="4539707" y="901842"/>
                </a:lnTo>
                <a:lnTo>
                  <a:pt x="0" y="901842"/>
                </a:lnTo>
                <a:lnTo>
                  <a:pt x="0" y="0"/>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108000" rIns="11430" bIns="108000" numCol="1" spcCol="1270" anchor="ctr" anchorCtr="0">
            <a:spAutoFit/>
          </a:bodyPr>
          <a:lstStyle/>
          <a:p>
            <a:pPr lvl="0" algn="l" defTabSz="800100" rtl="0">
              <a:lnSpc>
                <a:spcPts val="2000"/>
              </a:lnSpc>
              <a:spcBef>
                <a:spcPct val="0"/>
              </a:spcBef>
              <a:spcAft>
                <a:spcPts val="0"/>
              </a:spcAft>
            </a:pPr>
            <a:r>
              <a:rPr kumimoji="1" lang="en-US" altLang="en-US" sz="2000" b="0" kern="1200" baseline="0" dirty="0">
                <a:solidFill>
                  <a:schemeClr val="tx1"/>
                </a:solidFill>
              </a:rPr>
              <a:t>Promotion of efficient use of water</a:t>
            </a:r>
            <a:endParaRPr lang="ja-JP" altLang="en-US" sz="2000" kern="1200" dirty="0">
              <a:solidFill>
                <a:schemeClr val="tx1"/>
              </a:solidFill>
            </a:endParaRPr>
          </a:p>
        </p:txBody>
      </p:sp>
      <p:sp>
        <p:nvSpPr>
          <p:cNvPr id="12" name="フリーフォーム 11"/>
          <p:cNvSpPr/>
          <p:nvPr/>
        </p:nvSpPr>
        <p:spPr>
          <a:xfrm>
            <a:off x="4103425" y="2392727"/>
            <a:ext cx="4541419" cy="739620"/>
          </a:xfrm>
          <a:custGeom>
            <a:avLst/>
            <a:gdLst>
              <a:gd name="connsiteX0" fmla="*/ 0 w 4541419"/>
              <a:gd name="connsiteY0" fmla="*/ 0 h 901842"/>
              <a:gd name="connsiteX1" fmla="*/ 4541419 w 4541419"/>
              <a:gd name="connsiteY1" fmla="*/ 0 h 901842"/>
              <a:gd name="connsiteX2" fmla="*/ 4541419 w 4541419"/>
              <a:gd name="connsiteY2" fmla="*/ 901842 h 901842"/>
              <a:gd name="connsiteX3" fmla="*/ 0 w 4541419"/>
              <a:gd name="connsiteY3" fmla="*/ 901842 h 901842"/>
              <a:gd name="connsiteX4" fmla="*/ 0 w 4541419"/>
              <a:gd name="connsiteY4" fmla="*/ 0 h 90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1419" h="901842">
                <a:moveTo>
                  <a:pt x="0" y="0"/>
                </a:moveTo>
                <a:lnTo>
                  <a:pt x="4541419" y="0"/>
                </a:lnTo>
                <a:lnTo>
                  <a:pt x="4541419" y="901842"/>
                </a:lnTo>
                <a:lnTo>
                  <a:pt x="0" y="901842"/>
                </a:lnTo>
                <a:lnTo>
                  <a:pt x="0" y="0"/>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108000" rIns="11430" bIns="108000" numCol="1" spcCol="1270" anchor="ctr" anchorCtr="0">
            <a:spAutoFit/>
          </a:bodyPr>
          <a:lstStyle/>
          <a:p>
            <a:pPr lvl="0" algn="l" defTabSz="800100" rtl="0">
              <a:lnSpc>
                <a:spcPts val="2000"/>
              </a:lnSpc>
              <a:spcBef>
                <a:spcPct val="0"/>
              </a:spcBef>
              <a:spcAft>
                <a:spcPts val="0"/>
              </a:spcAft>
            </a:pPr>
            <a:r>
              <a:rPr kumimoji="1" lang="en-US" altLang="en-US" sz="2000" b="0" kern="1200" baseline="0" dirty="0">
                <a:solidFill>
                  <a:schemeClr val="tx1"/>
                </a:solidFill>
              </a:rPr>
              <a:t>Improving efficiency of waterworks by reducing water leakage etc.</a:t>
            </a:r>
            <a:endParaRPr lang="ja-JP" altLang="en-US" sz="2000" kern="1200" dirty="0">
              <a:solidFill>
                <a:schemeClr val="tx1"/>
              </a:solidFill>
            </a:endParaRPr>
          </a:p>
        </p:txBody>
      </p:sp>
      <p:sp>
        <p:nvSpPr>
          <p:cNvPr id="13" name="フリーフォーム 12"/>
          <p:cNvSpPr/>
          <p:nvPr/>
        </p:nvSpPr>
        <p:spPr>
          <a:xfrm>
            <a:off x="4104782" y="3500328"/>
            <a:ext cx="4541419" cy="483139"/>
          </a:xfrm>
          <a:custGeom>
            <a:avLst/>
            <a:gdLst>
              <a:gd name="connsiteX0" fmla="*/ 0 w 4541419"/>
              <a:gd name="connsiteY0" fmla="*/ 0 h 901842"/>
              <a:gd name="connsiteX1" fmla="*/ 4541419 w 4541419"/>
              <a:gd name="connsiteY1" fmla="*/ 0 h 901842"/>
              <a:gd name="connsiteX2" fmla="*/ 4541419 w 4541419"/>
              <a:gd name="connsiteY2" fmla="*/ 901842 h 901842"/>
              <a:gd name="connsiteX3" fmla="*/ 0 w 4541419"/>
              <a:gd name="connsiteY3" fmla="*/ 901842 h 901842"/>
              <a:gd name="connsiteX4" fmla="*/ 0 w 4541419"/>
              <a:gd name="connsiteY4" fmla="*/ 0 h 90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1419" h="901842">
                <a:moveTo>
                  <a:pt x="0" y="0"/>
                </a:moveTo>
                <a:lnTo>
                  <a:pt x="4541419" y="0"/>
                </a:lnTo>
                <a:lnTo>
                  <a:pt x="4541419" y="901842"/>
                </a:lnTo>
                <a:lnTo>
                  <a:pt x="0" y="901842"/>
                </a:lnTo>
                <a:lnTo>
                  <a:pt x="0" y="0"/>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108000" rIns="11430" bIns="108000" numCol="1" spcCol="1270" anchor="ctr" anchorCtr="0">
            <a:spAutoFit/>
          </a:bodyPr>
          <a:lstStyle/>
          <a:p>
            <a:pPr lvl="0" defTabSz="800100">
              <a:lnSpc>
                <a:spcPts val="2000"/>
              </a:lnSpc>
              <a:spcBef>
                <a:spcPct val="0"/>
              </a:spcBef>
            </a:pPr>
            <a:r>
              <a:rPr lang="en-US" altLang="en-US" sz="2000" dirty="0">
                <a:solidFill>
                  <a:schemeClr val="tx1"/>
                </a:solidFill>
              </a:rPr>
              <a:t>Raising awareness for using water wise</a:t>
            </a:r>
            <a:endParaRPr lang="ja-JP" altLang="en-US" sz="2000" kern="1200" dirty="0">
              <a:solidFill>
                <a:schemeClr val="tx1"/>
              </a:solidFill>
            </a:endParaRPr>
          </a:p>
        </p:txBody>
      </p:sp>
      <p:sp>
        <p:nvSpPr>
          <p:cNvPr id="5" name="角丸四角形 4"/>
          <p:cNvSpPr/>
          <p:nvPr/>
        </p:nvSpPr>
        <p:spPr>
          <a:xfrm>
            <a:off x="1619672" y="4332687"/>
            <a:ext cx="6195019" cy="1806490"/>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chemeClr val="tx1"/>
                </a:solidFill>
              </a:rPr>
              <a:t>Efforts in areas where drought occurs frequently:</a:t>
            </a:r>
          </a:p>
          <a:p>
            <a:pPr marL="723900" lvl="5" indent="-342900">
              <a:buClr>
                <a:schemeClr val="accent1">
                  <a:lumMod val="50000"/>
                </a:schemeClr>
              </a:buClr>
              <a:buFont typeface="Wingdings" panose="05000000000000000000" pitchFamily="2" charset="2"/>
              <a:buChar char="l"/>
            </a:pPr>
            <a:r>
              <a:rPr lang="en-US" altLang="ja-JP" sz="2000" dirty="0">
                <a:solidFill>
                  <a:schemeClr val="tx1"/>
                </a:solidFill>
              </a:rPr>
              <a:t>Rainwater harvesting for non-potable water</a:t>
            </a:r>
          </a:p>
          <a:p>
            <a:pPr marL="723900" lvl="5" indent="-342900">
              <a:buClr>
                <a:schemeClr val="accent1">
                  <a:lumMod val="50000"/>
                </a:schemeClr>
              </a:buClr>
              <a:buFont typeface="Wingdings" panose="05000000000000000000" pitchFamily="2" charset="2"/>
              <a:buChar char="l"/>
            </a:pPr>
            <a:r>
              <a:rPr lang="en-US" altLang="ja-JP" sz="2000" dirty="0">
                <a:solidFill>
                  <a:schemeClr val="tx1"/>
                </a:solidFill>
              </a:rPr>
              <a:t>Water recycling for non-potable water</a:t>
            </a:r>
          </a:p>
          <a:p>
            <a:pPr marL="723900" lvl="5" indent="-342900">
              <a:buClr>
                <a:schemeClr val="accent1">
                  <a:lumMod val="50000"/>
                </a:schemeClr>
              </a:buClr>
              <a:buFont typeface="Wingdings" panose="05000000000000000000" pitchFamily="2" charset="2"/>
              <a:buChar char="l"/>
            </a:pPr>
            <a:r>
              <a:rPr lang="en-US" altLang="ja-JP" sz="2000" dirty="0">
                <a:solidFill>
                  <a:schemeClr val="tx1"/>
                </a:solidFill>
              </a:rPr>
              <a:t>Seawater desalination</a:t>
            </a:r>
            <a:endParaRPr kumimoji="1" lang="ja-JP" altLang="en-US" sz="2000" dirty="0">
              <a:solidFill>
                <a:schemeClr val="tx1"/>
              </a:solidFill>
            </a:endParaRPr>
          </a:p>
        </p:txBody>
      </p:sp>
      <p:sp>
        <p:nvSpPr>
          <p:cNvPr id="14" name="タイトル 3"/>
          <p:cNvSpPr>
            <a:spLocks noGrp="1"/>
          </p:cNvSpPr>
          <p:nvPr>
            <p:ph type="title"/>
          </p:nvPr>
        </p:nvSpPr>
        <p:spPr>
          <a:xfrm>
            <a:off x="360000" y="252000"/>
            <a:ext cx="8460472" cy="720000"/>
          </a:xfrm>
        </p:spPr>
        <p:txBody>
          <a:bodyPr>
            <a:noAutofit/>
          </a:bodyPr>
          <a:lstStyle/>
          <a:p>
            <a:r>
              <a:rPr lang="en-US" altLang="ja-JP" dirty="0"/>
              <a:t>2. Background of Water Resources Development</a:t>
            </a:r>
            <a:endParaRPr kumimoji="1" lang="ja-JP" altLang="en-US" dirty="0"/>
          </a:p>
        </p:txBody>
      </p:sp>
      <p:sp>
        <p:nvSpPr>
          <p:cNvPr id="15" name="テキスト ボックス 14"/>
          <p:cNvSpPr txBox="1"/>
          <p:nvPr/>
        </p:nvSpPr>
        <p:spPr>
          <a:xfrm>
            <a:off x="251520" y="972000"/>
            <a:ext cx="8640000" cy="830997"/>
          </a:xfrm>
          <a:prstGeom prst="rect">
            <a:avLst/>
          </a:prstGeom>
          <a:noFill/>
        </p:spPr>
        <p:txBody>
          <a:bodyPr wrap="square" rtlCol="0">
            <a:normAutofit/>
          </a:bodyPr>
          <a:lstStyle/>
          <a:p>
            <a:r>
              <a:rPr lang="en-US" altLang="ja-JP" sz="2400" b="1" dirty="0"/>
              <a:t>(6) “New” Water Sources </a:t>
            </a:r>
            <a:endParaRPr kumimoji="1" lang="ja-JP" altLang="en-US"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09958" y="1615271"/>
            <a:ext cx="4396345" cy="3023268"/>
          </a:xfrm>
          <a:prstGeom prst="rect">
            <a:avLst/>
          </a:prstGeom>
        </p:spPr>
      </p:pic>
      <p:sp>
        <p:nvSpPr>
          <p:cNvPr id="8" name="テキスト ボックス 7"/>
          <p:cNvSpPr txBox="1"/>
          <p:nvPr/>
        </p:nvSpPr>
        <p:spPr>
          <a:xfrm>
            <a:off x="251520" y="4661845"/>
            <a:ext cx="5484365" cy="1323439"/>
          </a:xfrm>
          <a:prstGeom prst="rect">
            <a:avLst/>
          </a:prstGeom>
          <a:noFill/>
        </p:spPr>
        <p:txBody>
          <a:bodyPr wrap="square" rtlCol="0">
            <a:spAutoFit/>
          </a:bodyPr>
          <a:lstStyle/>
          <a:p>
            <a:r>
              <a:rPr lang="en-US" altLang="ja-JP" sz="2000" b="1" dirty="0"/>
              <a:t>【 Purpose 】</a:t>
            </a:r>
            <a:endParaRPr kumimoji="1" lang="en-US" altLang="ja-JP" sz="2000" b="1" dirty="0"/>
          </a:p>
          <a:p>
            <a:pPr marL="285750" indent="-285750">
              <a:buClr>
                <a:schemeClr val="accent5">
                  <a:lumMod val="50000"/>
                </a:schemeClr>
              </a:buClr>
              <a:buSzPct val="75000"/>
              <a:buFont typeface="Wingdings" panose="05000000000000000000" pitchFamily="2" charset="2"/>
              <a:buChar char="l"/>
            </a:pPr>
            <a:r>
              <a:rPr lang="en-US" altLang="ja-JP" sz="2000" dirty="0"/>
              <a:t>Effective use of rainwater</a:t>
            </a:r>
            <a:endParaRPr kumimoji="1" lang="en-US" altLang="ja-JP" sz="2000" dirty="0"/>
          </a:p>
          <a:p>
            <a:pPr marL="285750" indent="-285750">
              <a:buClr>
                <a:schemeClr val="accent5">
                  <a:lumMod val="50000"/>
                </a:schemeClr>
              </a:buClr>
              <a:buSzPct val="75000"/>
              <a:buFont typeface="Wingdings" panose="05000000000000000000" pitchFamily="2" charset="2"/>
              <a:buChar char="l"/>
            </a:pPr>
            <a:r>
              <a:rPr lang="en-US" altLang="ja-JP" sz="2000" dirty="0"/>
              <a:t>Water supply in the event of a disaster</a:t>
            </a:r>
          </a:p>
          <a:p>
            <a:pPr marL="285750" indent="-285750">
              <a:buClr>
                <a:schemeClr val="accent5">
                  <a:lumMod val="50000"/>
                </a:schemeClr>
              </a:buClr>
              <a:buSzPct val="75000"/>
              <a:buFont typeface="Wingdings" panose="05000000000000000000" pitchFamily="2" charset="2"/>
              <a:buChar char="l"/>
            </a:pPr>
            <a:r>
              <a:rPr lang="en-US" altLang="ja-JP" sz="2000" dirty="0"/>
              <a:t>Urban flood control measures</a:t>
            </a:r>
            <a:endParaRPr kumimoji="1" lang="ja-JP" altLang="en-US" sz="2000" dirty="0"/>
          </a:p>
        </p:txBody>
      </p:sp>
      <p:sp>
        <p:nvSpPr>
          <p:cNvPr id="11" name="テキスト ボックス 10"/>
          <p:cNvSpPr txBox="1"/>
          <p:nvPr/>
        </p:nvSpPr>
        <p:spPr>
          <a:xfrm>
            <a:off x="251520" y="972000"/>
            <a:ext cx="8640000" cy="830997"/>
          </a:xfrm>
          <a:prstGeom prst="rect">
            <a:avLst/>
          </a:prstGeom>
          <a:noFill/>
        </p:spPr>
        <p:txBody>
          <a:bodyPr wrap="square" rtlCol="0">
            <a:normAutofit/>
          </a:bodyPr>
          <a:lstStyle/>
          <a:p>
            <a:pPr algn="ctr"/>
            <a:r>
              <a:rPr lang="en-US" altLang="ja-JP" sz="2000" b="1" dirty="0"/>
              <a:t>Rainwater Harvesting in Sumida City, Tokyo</a:t>
            </a:r>
            <a:endParaRPr kumimoji="1" lang="ja-JP" altLang="en-US" sz="2000" b="1" dirty="0"/>
          </a:p>
        </p:txBody>
      </p:sp>
      <p:sp>
        <p:nvSpPr>
          <p:cNvPr id="12" name="タイトル 3"/>
          <p:cNvSpPr>
            <a:spLocks noGrp="1"/>
          </p:cNvSpPr>
          <p:nvPr>
            <p:ph type="title"/>
          </p:nvPr>
        </p:nvSpPr>
        <p:spPr>
          <a:xfrm>
            <a:off x="360000" y="252000"/>
            <a:ext cx="8531520" cy="720000"/>
          </a:xfrm>
        </p:spPr>
        <p:txBody>
          <a:bodyPr>
            <a:noAutofit/>
          </a:bodyPr>
          <a:lstStyle/>
          <a:p>
            <a:r>
              <a:rPr lang="en-US" altLang="ja-JP" dirty="0"/>
              <a:t>2. Background of Water Resources Development</a:t>
            </a:r>
            <a:endParaRPr kumimoji="1" lang="ja-JP" altLang="en-US"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500" y="2373503"/>
            <a:ext cx="3838235" cy="2887700"/>
          </a:xfrm>
          <a:prstGeom prst="rect">
            <a:avLst/>
          </a:prstGeom>
        </p:spPr>
      </p:pic>
      <p:sp>
        <p:nvSpPr>
          <p:cNvPr id="9" name="テキスト ボックス 8"/>
          <p:cNvSpPr txBox="1"/>
          <p:nvPr/>
        </p:nvSpPr>
        <p:spPr>
          <a:xfrm>
            <a:off x="4788024" y="1484784"/>
            <a:ext cx="3840427" cy="1015663"/>
          </a:xfrm>
          <a:prstGeom prst="rect">
            <a:avLst/>
          </a:prstGeom>
          <a:noFill/>
        </p:spPr>
        <p:txBody>
          <a:bodyPr wrap="square" rtlCol="0">
            <a:spAutoFit/>
          </a:bodyPr>
          <a:lstStyle/>
          <a:p>
            <a:r>
              <a:rPr kumimoji="1" lang="en-US" altLang="ja-JP" sz="2000" dirty="0"/>
              <a:t>1981  </a:t>
            </a:r>
            <a:r>
              <a:rPr lang="en-US" altLang="ja-JP" sz="2000" dirty="0"/>
              <a:t>Start rainwater harvesting in</a:t>
            </a:r>
            <a:r>
              <a:rPr lang="ja-JP" altLang="en-US" sz="2000" dirty="0"/>
              <a:t> “</a:t>
            </a:r>
            <a:r>
              <a:rPr lang="en-US" altLang="ja-JP" sz="2000" dirty="0"/>
              <a:t>Ryogoku Kokugikan</a:t>
            </a:r>
            <a:r>
              <a:rPr lang="ja-JP" altLang="en-US" sz="2000" dirty="0"/>
              <a:t>” </a:t>
            </a:r>
            <a:r>
              <a:rPr lang="en-US" altLang="ja-JP" sz="2000" dirty="0"/>
              <a:t>the Sumo Stadium</a:t>
            </a:r>
            <a:endParaRPr kumimoji="1" lang="ja-JP" altLang="en-US" sz="2000" dirty="0"/>
          </a:p>
        </p:txBody>
      </p:sp>
      <p:sp>
        <p:nvSpPr>
          <p:cNvPr id="3" name="テキスト ボックス 2"/>
          <p:cNvSpPr txBox="1"/>
          <p:nvPr/>
        </p:nvSpPr>
        <p:spPr>
          <a:xfrm>
            <a:off x="899592" y="3082780"/>
            <a:ext cx="864096" cy="246221"/>
          </a:xfrm>
          <a:prstGeom prst="rect">
            <a:avLst/>
          </a:prstGeom>
          <a:noFill/>
        </p:spPr>
        <p:txBody>
          <a:bodyPr wrap="square" rtlCol="0">
            <a:spAutoFit/>
          </a:bodyPr>
          <a:lstStyle/>
          <a:p>
            <a:r>
              <a:rPr lang="en-US" altLang="ja-JP" sz="1000" dirty="0"/>
              <a:t>Flush toilet</a:t>
            </a:r>
            <a:endParaRPr kumimoji="1" lang="ja-JP" altLang="en-US" sz="1000" dirty="0"/>
          </a:p>
        </p:txBody>
      </p:sp>
      <p:sp>
        <p:nvSpPr>
          <p:cNvPr id="13" name="テキスト ボックス 12"/>
          <p:cNvSpPr txBox="1"/>
          <p:nvPr/>
        </p:nvSpPr>
        <p:spPr>
          <a:xfrm>
            <a:off x="611560" y="3883569"/>
            <a:ext cx="864096" cy="246221"/>
          </a:xfrm>
          <a:prstGeom prst="rect">
            <a:avLst/>
          </a:prstGeom>
          <a:noFill/>
        </p:spPr>
        <p:txBody>
          <a:bodyPr wrap="square" rtlCol="0">
            <a:spAutoFit/>
          </a:bodyPr>
          <a:lstStyle/>
          <a:p>
            <a:r>
              <a:rPr lang="en-US" altLang="ja-JP" sz="1000" dirty="0"/>
              <a:t>Flush toilet</a:t>
            </a:r>
            <a:endParaRPr kumimoji="1" lang="ja-JP" altLang="en-US" sz="1000" dirty="0"/>
          </a:p>
        </p:txBody>
      </p:sp>
      <p:sp>
        <p:nvSpPr>
          <p:cNvPr id="5" name="テキスト ボックス 4"/>
          <p:cNvSpPr txBox="1"/>
          <p:nvPr/>
        </p:nvSpPr>
        <p:spPr>
          <a:xfrm>
            <a:off x="356980" y="3498848"/>
            <a:ext cx="1296144" cy="400110"/>
          </a:xfrm>
          <a:prstGeom prst="rect">
            <a:avLst/>
          </a:prstGeom>
          <a:noFill/>
        </p:spPr>
        <p:txBody>
          <a:bodyPr wrap="square" rtlCol="0">
            <a:spAutoFit/>
          </a:bodyPr>
          <a:lstStyle/>
          <a:p>
            <a:r>
              <a:rPr lang="en-US" altLang="ja-JP" sz="1000" dirty="0"/>
              <a:t>Rainwater storage tank</a:t>
            </a:r>
            <a:endParaRPr kumimoji="1" lang="ja-JP" altLang="en-US" sz="1000" dirty="0"/>
          </a:p>
        </p:txBody>
      </p:sp>
      <p:sp>
        <p:nvSpPr>
          <p:cNvPr id="14" name="テキスト ボックス 13"/>
          <p:cNvSpPr txBox="1"/>
          <p:nvPr/>
        </p:nvSpPr>
        <p:spPr>
          <a:xfrm>
            <a:off x="1797221" y="4450813"/>
            <a:ext cx="1633397" cy="246221"/>
          </a:xfrm>
          <a:prstGeom prst="rect">
            <a:avLst/>
          </a:prstGeom>
          <a:noFill/>
        </p:spPr>
        <p:txBody>
          <a:bodyPr wrap="square" rtlCol="0">
            <a:spAutoFit/>
          </a:bodyPr>
          <a:lstStyle/>
          <a:p>
            <a:r>
              <a:rPr lang="en-US" altLang="ja-JP" sz="1000" dirty="0"/>
              <a:t>Rainwater storage tank</a:t>
            </a:r>
            <a:endParaRPr kumimoji="1" lang="ja-JP" altLang="en-US" sz="1000" dirty="0"/>
          </a:p>
        </p:txBody>
      </p:sp>
      <p:sp>
        <p:nvSpPr>
          <p:cNvPr id="7" name="テキスト ボックス 6"/>
          <p:cNvSpPr txBox="1"/>
          <p:nvPr/>
        </p:nvSpPr>
        <p:spPr>
          <a:xfrm>
            <a:off x="1259632" y="4110142"/>
            <a:ext cx="944607" cy="246221"/>
          </a:xfrm>
          <a:prstGeom prst="rect">
            <a:avLst/>
          </a:prstGeom>
          <a:noFill/>
        </p:spPr>
        <p:txBody>
          <a:bodyPr wrap="square" rtlCol="0">
            <a:spAutoFit/>
          </a:bodyPr>
          <a:lstStyle/>
          <a:p>
            <a:r>
              <a:rPr lang="en-US" altLang="ja-JP" sz="1000" dirty="0"/>
              <a:t>Lifting pump</a:t>
            </a:r>
            <a:endParaRPr kumimoji="1" lang="ja-JP" altLang="en-US" sz="1000" dirty="0"/>
          </a:p>
        </p:txBody>
      </p:sp>
      <p:sp>
        <p:nvSpPr>
          <p:cNvPr id="15" name="テキスト ボックス 14"/>
          <p:cNvSpPr txBox="1"/>
          <p:nvPr/>
        </p:nvSpPr>
        <p:spPr>
          <a:xfrm>
            <a:off x="2204239" y="3652737"/>
            <a:ext cx="783585" cy="246221"/>
          </a:xfrm>
          <a:prstGeom prst="rect">
            <a:avLst/>
          </a:prstGeom>
          <a:noFill/>
        </p:spPr>
        <p:txBody>
          <a:bodyPr wrap="square" rtlCol="0">
            <a:spAutoFit/>
          </a:bodyPr>
          <a:lstStyle/>
          <a:p>
            <a:r>
              <a:rPr lang="en-US" altLang="ja-JP" sz="1000" dirty="0"/>
              <a:t>filtration</a:t>
            </a:r>
            <a:endParaRPr kumimoji="1" lang="ja-JP" altLang="en-US" sz="1000" dirty="0"/>
          </a:p>
        </p:txBody>
      </p:sp>
      <p:sp>
        <p:nvSpPr>
          <p:cNvPr id="16" name="テキスト ボックス 15"/>
          <p:cNvSpPr txBox="1"/>
          <p:nvPr/>
        </p:nvSpPr>
        <p:spPr>
          <a:xfrm>
            <a:off x="2613919" y="3260342"/>
            <a:ext cx="733945" cy="246221"/>
          </a:xfrm>
          <a:prstGeom prst="rect">
            <a:avLst/>
          </a:prstGeom>
          <a:noFill/>
        </p:spPr>
        <p:txBody>
          <a:bodyPr wrap="square" rtlCol="0">
            <a:spAutoFit/>
          </a:bodyPr>
          <a:lstStyle/>
          <a:p>
            <a:r>
              <a:rPr lang="en-US" altLang="ja-JP" sz="1000" dirty="0"/>
              <a:t>Car wash</a:t>
            </a:r>
            <a:endParaRPr kumimoji="1" lang="ja-JP" altLang="en-US" sz="1000" dirty="0"/>
          </a:p>
        </p:txBody>
      </p:sp>
      <p:sp>
        <p:nvSpPr>
          <p:cNvPr id="17" name="テキスト ボックス 16"/>
          <p:cNvSpPr txBox="1"/>
          <p:nvPr/>
        </p:nvSpPr>
        <p:spPr>
          <a:xfrm>
            <a:off x="3647802" y="3311120"/>
            <a:ext cx="884603" cy="246221"/>
          </a:xfrm>
          <a:prstGeom prst="rect">
            <a:avLst/>
          </a:prstGeom>
          <a:noFill/>
        </p:spPr>
        <p:txBody>
          <a:bodyPr wrap="square" rtlCol="0">
            <a:spAutoFit/>
          </a:bodyPr>
          <a:lstStyle/>
          <a:p>
            <a:r>
              <a:rPr lang="en-US" altLang="ja-JP" sz="1000" dirty="0"/>
              <a:t>Watering</a:t>
            </a:r>
            <a:endParaRPr kumimoji="1" lang="ja-JP" altLang="en-US" sz="1000" dirty="0"/>
          </a:p>
        </p:txBody>
      </p:sp>
      <p:sp>
        <p:nvSpPr>
          <p:cNvPr id="18" name="テキスト ボックス 17"/>
          <p:cNvSpPr txBox="1"/>
          <p:nvPr/>
        </p:nvSpPr>
        <p:spPr>
          <a:xfrm>
            <a:off x="3007743" y="4204592"/>
            <a:ext cx="1102279" cy="246221"/>
          </a:xfrm>
          <a:prstGeom prst="rect">
            <a:avLst/>
          </a:prstGeom>
          <a:noFill/>
        </p:spPr>
        <p:txBody>
          <a:bodyPr wrap="square" rtlCol="0">
            <a:spAutoFit/>
          </a:bodyPr>
          <a:lstStyle/>
          <a:p>
            <a:r>
              <a:rPr lang="en-US" altLang="ja-JP" sz="1000" dirty="0"/>
              <a:t>Overflow water</a:t>
            </a:r>
            <a:endParaRPr kumimoji="1" lang="ja-JP" altLang="en-US" sz="1000" dirty="0"/>
          </a:p>
        </p:txBody>
      </p:sp>
      <p:sp>
        <p:nvSpPr>
          <p:cNvPr id="19" name="テキスト ボックス 18"/>
          <p:cNvSpPr txBox="1"/>
          <p:nvPr/>
        </p:nvSpPr>
        <p:spPr>
          <a:xfrm>
            <a:off x="3412674" y="4457725"/>
            <a:ext cx="1605207" cy="246221"/>
          </a:xfrm>
          <a:prstGeom prst="rect">
            <a:avLst/>
          </a:prstGeom>
          <a:noFill/>
        </p:spPr>
        <p:txBody>
          <a:bodyPr wrap="square" rtlCol="0">
            <a:spAutoFit/>
          </a:bodyPr>
          <a:lstStyle/>
          <a:p>
            <a:r>
              <a:rPr lang="en-US" altLang="ja-JP" sz="1000" dirty="0"/>
              <a:t>Impregnation vessel</a:t>
            </a:r>
            <a:endParaRPr kumimoji="1" lang="ja-JP" alt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515519" y="2207421"/>
            <a:ext cx="5126185" cy="3444362"/>
          </a:xfrm>
          <a:prstGeom prst="rect">
            <a:avLst/>
          </a:prstGeom>
        </p:spPr>
      </p:pic>
      <p:sp>
        <p:nvSpPr>
          <p:cNvPr id="7" name="コンテンツ プレースホルダー 3"/>
          <p:cNvSpPr txBox="1"/>
          <p:nvPr/>
        </p:nvSpPr>
        <p:spPr>
          <a:xfrm>
            <a:off x="312594" y="5651088"/>
            <a:ext cx="8783960" cy="703886"/>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a:t>Water use in the Yodo River Basin</a:t>
            </a:r>
          </a:p>
          <a:p>
            <a:pPr marL="0" indent="0">
              <a:spcBef>
                <a:spcPts val="0"/>
              </a:spcBef>
              <a:buNone/>
            </a:pPr>
            <a:r>
              <a:rPr lang="en-US" altLang="ja-JP" sz="1200" b="0" dirty="0"/>
              <a:t>Ministry of Land, Infrastructure and Transport Yodogawa River Office, "</a:t>
            </a:r>
            <a:r>
              <a:rPr lang="en-US" altLang="ja-JP" sz="1200" b="0" i="1" dirty="0"/>
              <a:t>Water use of the Yodo River</a:t>
            </a:r>
            <a:r>
              <a:rPr lang="en-US" altLang="ja-JP" sz="1200" b="0" dirty="0"/>
              <a:t>,"</a:t>
            </a:r>
          </a:p>
          <a:p>
            <a:pPr marL="0" indent="0">
              <a:spcBef>
                <a:spcPts val="0"/>
              </a:spcBef>
              <a:buNone/>
            </a:pPr>
            <a:r>
              <a:rPr lang="en-US" altLang="ja-JP" sz="1200" b="0" dirty="0"/>
              <a:t>http://www.yodogawa.kkr.mlit.go.jp/know/data/use/index.html</a:t>
            </a:r>
          </a:p>
        </p:txBody>
      </p:sp>
      <p:sp>
        <p:nvSpPr>
          <p:cNvPr id="8" name="タイトル 3"/>
          <p:cNvSpPr>
            <a:spLocks noGrp="1"/>
          </p:cNvSpPr>
          <p:nvPr>
            <p:ph type="title"/>
          </p:nvPr>
        </p:nvSpPr>
        <p:spPr>
          <a:xfrm>
            <a:off x="444254" y="364311"/>
            <a:ext cx="8208000" cy="720000"/>
          </a:xfrm>
        </p:spPr>
        <p:txBody>
          <a:bodyPr>
            <a:noAutofit/>
          </a:bodyPr>
          <a:lstStyle/>
          <a:p>
            <a:r>
              <a:rPr lang="en-US" altLang="ja-JP" dirty="0"/>
              <a:t>3. Case 1: </a:t>
            </a:r>
            <a:r>
              <a:rPr lang="en-US" altLang="ja-JP" dirty="0" err="1"/>
              <a:t>Yodo</a:t>
            </a:r>
            <a:r>
              <a:rPr lang="en-US" altLang="ja-JP" dirty="0"/>
              <a:t> River System Water Resources Development</a:t>
            </a:r>
          </a:p>
        </p:txBody>
      </p:sp>
      <p:sp>
        <p:nvSpPr>
          <p:cNvPr id="12" name="角丸四角形 11"/>
          <p:cNvSpPr/>
          <p:nvPr/>
        </p:nvSpPr>
        <p:spPr>
          <a:xfrm>
            <a:off x="322754" y="5141252"/>
            <a:ext cx="1440934" cy="442674"/>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Osaka</a:t>
            </a:r>
            <a:r>
              <a:rPr lang="ja-JP" altLang="en-US" sz="2000" dirty="0">
                <a:solidFill>
                  <a:schemeClr val="tx1"/>
                </a:solidFill>
              </a:rPr>
              <a:t> </a:t>
            </a:r>
            <a:r>
              <a:rPr lang="en-US" altLang="ja-JP" sz="2000" dirty="0">
                <a:solidFill>
                  <a:schemeClr val="tx1"/>
                </a:solidFill>
              </a:rPr>
              <a:t>City</a:t>
            </a:r>
          </a:p>
        </p:txBody>
      </p:sp>
      <p:sp>
        <p:nvSpPr>
          <p:cNvPr id="14" name="角丸四角形 13"/>
          <p:cNvSpPr/>
          <p:nvPr/>
        </p:nvSpPr>
        <p:spPr>
          <a:xfrm>
            <a:off x="807930" y="3381179"/>
            <a:ext cx="1359768" cy="442674"/>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Kobe</a:t>
            </a:r>
            <a:r>
              <a:rPr lang="ja-JP" altLang="en-US" sz="2000" dirty="0">
                <a:solidFill>
                  <a:schemeClr val="tx1"/>
                </a:solidFill>
              </a:rPr>
              <a:t> </a:t>
            </a:r>
            <a:r>
              <a:rPr lang="en-US" altLang="ja-JP" sz="2000" dirty="0">
                <a:solidFill>
                  <a:schemeClr val="tx1"/>
                </a:solidFill>
              </a:rPr>
              <a:t>City</a:t>
            </a:r>
          </a:p>
        </p:txBody>
      </p:sp>
      <p:sp>
        <p:nvSpPr>
          <p:cNvPr id="15" name="角丸四角形 14"/>
          <p:cNvSpPr/>
          <p:nvPr/>
        </p:nvSpPr>
        <p:spPr>
          <a:xfrm>
            <a:off x="4473223" y="2634600"/>
            <a:ext cx="1495383" cy="44267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Lake Biwa</a:t>
            </a:r>
          </a:p>
        </p:txBody>
      </p:sp>
      <p:sp>
        <p:nvSpPr>
          <p:cNvPr id="16" name="テキスト ボックス 15"/>
          <p:cNvSpPr txBox="1"/>
          <p:nvPr/>
        </p:nvSpPr>
        <p:spPr>
          <a:xfrm>
            <a:off x="313002" y="1082479"/>
            <a:ext cx="8640000" cy="461665"/>
          </a:xfrm>
          <a:prstGeom prst="rect">
            <a:avLst/>
          </a:prstGeom>
          <a:noFill/>
        </p:spPr>
        <p:txBody>
          <a:bodyPr wrap="square" rtlCol="0">
            <a:normAutofit/>
          </a:bodyPr>
          <a:lstStyle/>
          <a:p>
            <a:r>
              <a:rPr lang="en-US" altLang="ja-JP" sz="2400" b="1" dirty="0"/>
              <a:t>(1) Background on Development of </a:t>
            </a:r>
            <a:r>
              <a:rPr lang="en-US" altLang="ja-JP" sz="2400" b="1" dirty="0" err="1"/>
              <a:t>Yodo</a:t>
            </a:r>
            <a:r>
              <a:rPr lang="en-US" altLang="ja-JP" sz="2400" b="1" dirty="0"/>
              <a:t> River System</a:t>
            </a:r>
            <a:endParaRPr lang="ja-JP" altLang="en-US" sz="2400" b="1" dirty="0"/>
          </a:p>
        </p:txBody>
      </p:sp>
      <p:sp>
        <p:nvSpPr>
          <p:cNvPr id="18" name="角丸四角形 17"/>
          <p:cNvSpPr/>
          <p:nvPr/>
        </p:nvSpPr>
        <p:spPr>
          <a:xfrm>
            <a:off x="6085284" y="1679821"/>
            <a:ext cx="2867718" cy="994767"/>
          </a:xfrm>
          <a:prstGeom prst="roundRect">
            <a:avLst>
              <a:gd name="adj" fmla="val 13711"/>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dirty="0">
                <a:solidFill>
                  <a:schemeClr val="tx1"/>
                </a:solidFill>
              </a:rPr>
              <a:t>Catchment area 8,240km</a:t>
            </a:r>
            <a:r>
              <a:rPr lang="en-US" altLang="ja-JP" baseline="30000" dirty="0">
                <a:solidFill>
                  <a:schemeClr val="tx1"/>
                </a:solidFill>
              </a:rPr>
              <a:t>2</a:t>
            </a:r>
          </a:p>
          <a:p>
            <a:r>
              <a:rPr lang="en-US" altLang="ja-JP" dirty="0">
                <a:solidFill>
                  <a:schemeClr val="tx1"/>
                </a:solidFill>
              </a:rPr>
              <a:t>Population in the basin about 12 million</a:t>
            </a:r>
          </a:p>
        </p:txBody>
      </p:sp>
      <p:sp>
        <p:nvSpPr>
          <p:cNvPr id="19" name="角丸四角形 18"/>
          <p:cNvSpPr/>
          <p:nvPr/>
        </p:nvSpPr>
        <p:spPr>
          <a:xfrm>
            <a:off x="6085284" y="2844162"/>
            <a:ext cx="2885998" cy="728854"/>
          </a:xfrm>
          <a:prstGeom prst="roundRect">
            <a:avLst>
              <a:gd name="adj" fmla="val 22574"/>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wrap="square" tIns="36000" rtlCol="0" anchor="ctr">
            <a:spAutoFit/>
          </a:bodyPr>
          <a:lstStyle/>
          <a:p>
            <a:r>
              <a:rPr lang="en-US" altLang="ja-JP" dirty="0">
                <a:solidFill>
                  <a:schemeClr val="tx1"/>
                </a:solidFill>
              </a:rPr>
              <a:t>Kyoto city</a:t>
            </a:r>
            <a:r>
              <a:rPr lang="ja-JP" altLang="en-US" dirty="0">
                <a:solidFill>
                  <a:schemeClr val="tx1"/>
                </a:solidFill>
              </a:rPr>
              <a:t> </a:t>
            </a:r>
            <a:r>
              <a:rPr lang="en-US" altLang="ja-JP" dirty="0">
                <a:solidFill>
                  <a:schemeClr val="tx1"/>
                </a:solidFill>
              </a:rPr>
              <a:t>and</a:t>
            </a:r>
            <a:r>
              <a:rPr lang="ja-JP" altLang="en-US" dirty="0">
                <a:solidFill>
                  <a:schemeClr val="tx1"/>
                </a:solidFill>
              </a:rPr>
              <a:t> </a:t>
            </a:r>
            <a:r>
              <a:rPr lang="en-US" altLang="ja-JP" dirty="0">
                <a:solidFill>
                  <a:schemeClr val="tx1"/>
                </a:solidFill>
              </a:rPr>
              <a:t>many regional cities</a:t>
            </a:r>
          </a:p>
        </p:txBody>
      </p:sp>
      <p:sp>
        <p:nvSpPr>
          <p:cNvPr id="20" name="角丸四角形 19"/>
          <p:cNvSpPr/>
          <p:nvPr/>
        </p:nvSpPr>
        <p:spPr>
          <a:xfrm>
            <a:off x="6085283" y="4477241"/>
            <a:ext cx="2867719" cy="132802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dirty="0">
                <a:solidFill>
                  <a:schemeClr val="tx1"/>
                </a:solidFill>
              </a:rPr>
              <a:t>Pioneering role in comprehensive development for flood control and water use</a:t>
            </a:r>
          </a:p>
        </p:txBody>
      </p:sp>
      <p:sp>
        <p:nvSpPr>
          <p:cNvPr id="28" name="角丸四角形 27"/>
          <p:cNvSpPr/>
          <p:nvPr/>
        </p:nvSpPr>
        <p:spPr>
          <a:xfrm>
            <a:off x="6085283" y="3670108"/>
            <a:ext cx="2867719" cy="710386"/>
          </a:xfrm>
          <a:prstGeom prst="roundRect">
            <a:avLst>
              <a:gd name="adj" fmla="val 19168"/>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wrap="square" tIns="36000" rtlCol="0" anchor="ctr">
            <a:spAutoFit/>
          </a:bodyPr>
          <a:lstStyle/>
          <a:p>
            <a:r>
              <a:rPr lang="en-US" altLang="ja-JP" dirty="0">
                <a:solidFill>
                  <a:schemeClr val="tx1"/>
                </a:solidFill>
              </a:rPr>
              <a:t>High-density water use for various purposes</a:t>
            </a:r>
          </a:p>
        </p:txBody>
      </p:sp>
      <p:sp>
        <p:nvSpPr>
          <p:cNvPr id="29" name="角丸四角形 28"/>
          <p:cNvSpPr/>
          <p:nvPr/>
        </p:nvSpPr>
        <p:spPr>
          <a:xfrm>
            <a:off x="596104" y="1505242"/>
            <a:ext cx="5045600" cy="1112853"/>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spAutoFit/>
          </a:bodyPr>
          <a:lstStyle/>
          <a:p>
            <a:r>
              <a:rPr lang="en-US" altLang="ja-JP" sz="2000" dirty="0">
                <a:solidFill>
                  <a:schemeClr val="tx1"/>
                </a:solidFill>
              </a:rPr>
              <a:t>The majority of water used upstream is discharged back to the Yodo River and used again by multiple downstream users.</a:t>
            </a:r>
          </a:p>
        </p:txBody>
      </p:sp>
      <p:sp>
        <p:nvSpPr>
          <p:cNvPr id="13" name="角丸四角形 12"/>
          <p:cNvSpPr/>
          <p:nvPr/>
        </p:nvSpPr>
        <p:spPr>
          <a:xfrm>
            <a:off x="2620602" y="3077274"/>
            <a:ext cx="1359768" cy="442674"/>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Kyoto</a:t>
            </a:r>
            <a:r>
              <a:rPr lang="ja-JP" altLang="en-US" sz="2000" dirty="0">
                <a:solidFill>
                  <a:schemeClr val="tx1"/>
                </a:solidFill>
              </a:rPr>
              <a:t> </a:t>
            </a:r>
            <a:r>
              <a:rPr lang="en-US" altLang="ja-JP" sz="2000" dirty="0">
                <a:solidFill>
                  <a:schemeClr val="tx1"/>
                </a:solidFill>
              </a:rPr>
              <a:t>City</a:t>
            </a:r>
          </a:p>
        </p:txBody>
      </p:sp>
      <p:sp>
        <p:nvSpPr>
          <p:cNvPr id="34" name="角丸四角形 11"/>
          <p:cNvSpPr/>
          <p:nvPr/>
        </p:nvSpPr>
        <p:spPr>
          <a:xfrm>
            <a:off x="71941" y="4159157"/>
            <a:ext cx="1359768" cy="442674"/>
          </a:xfrm>
          <a:prstGeom prst="roundRect">
            <a:avLst/>
          </a:prstGeom>
          <a:solidFill>
            <a:schemeClr val="accent5"/>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Osaka</a:t>
            </a:r>
            <a:r>
              <a:rPr lang="ja-JP" altLang="en-US" sz="2000" dirty="0">
                <a:solidFill>
                  <a:schemeClr val="tx1"/>
                </a:solidFill>
              </a:rPr>
              <a:t> </a:t>
            </a:r>
            <a:r>
              <a:rPr lang="en-US" altLang="ja-JP" sz="2000" dirty="0">
                <a:solidFill>
                  <a:schemeClr val="tx1"/>
                </a:solidFill>
              </a:rPr>
              <a:t>Bay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3"/>
          <p:cNvSpPr>
            <a:spLocks noGrp="1"/>
          </p:cNvSpPr>
          <p:nvPr>
            <p:ph type="title"/>
          </p:nvPr>
        </p:nvSpPr>
        <p:spPr>
          <a:xfrm>
            <a:off x="324487" y="364223"/>
            <a:ext cx="8640000" cy="720000"/>
          </a:xfrm>
        </p:spPr>
        <p:txBody>
          <a:bodyPr>
            <a:noAutofit/>
          </a:bodyPr>
          <a:lstStyle/>
          <a:p>
            <a:r>
              <a:rPr lang="en-US" altLang="ja-JP" dirty="0"/>
              <a:t>3. Case 1: </a:t>
            </a:r>
            <a:r>
              <a:rPr lang="en-US" altLang="ja-JP" dirty="0" err="1"/>
              <a:t>Yodo</a:t>
            </a:r>
            <a:r>
              <a:rPr lang="en-US" altLang="ja-JP" dirty="0"/>
              <a:t> River System Water Resources Development</a:t>
            </a:r>
          </a:p>
        </p:txBody>
      </p:sp>
      <p:sp>
        <p:nvSpPr>
          <p:cNvPr id="6" name="テキスト ボックス 5"/>
          <p:cNvSpPr txBox="1"/>
          <p:nvPr/>
        </p:nvSpPr>
        <p:spPr>
          <a:xfrm>
            <a:off x="258359" y="1104020"/>
            <a:ext cx="9001000" cy="655623"/>
          </a:xfrm>
          <a:prstGeom prst="rect">
            <a:avLst/>
          </a:prstGeom>
          <a:noFill/>
        </p:spPr>
        <p:txBody>
          <a:bodyPr wrap="square" rtlCol="0">
            <a:normAutofit/>
          </a:bodyPr>
          <a:lstStyle/>
          <a:p>
            <a:r>
              <a:rPr lang="en-US" altLang="ja-JP" sz="2400" b="1" dirty="0"/>
              <a:t>(2) Securing Water Resources for Downstream Water Utilities</a:t>
            </a:r>
          </a:p>
        </p:txBody>
      </p:sp>
      <p:sp>
        <p:nvSpPr>
          <p:cNvPr id="9" name="フリーフォーム 8"/>
          <p:cNvSpPr/>
          <p:nvPr/>
        </p:nvSpPr>
        <p:spPr>
          <a:xfrm>
            <a:off x="4969335" y="2798616"/>
            <a:ext cx="3995151" cy="624956"/>
          </a:xfrm>
          <a:custGeom>
            <a:avLst/>
            <a:gdLst>
              <a:gd name="connsiteX0" fmla="*/ 91909 w 551440"/>
              <a:gd name="connsiteY0" fmla="*/ 0 h 3795394"/>
              <a:gd name="connsiteX1" fmla="*/ 459531 w 551440"/>
              <a:gd name="connsiteY1" fmla="*/ 0 h 3795394"/>
              <a:gd name="connsiteX2" fmla="*/ 551440 w 551440"/>
              <a:gd name="connsiteY2" fmla="*/ 91909 h 3795394"/>
              <a:gd name="connsiteX3" fmla="*/ 551440 w 551440"/>
              <a:gd name="connsiteY3" fmla="*/ 3795394 h 3795394"/>
              <a:gd name="connsiteX4" fmla="*/ 551440 w 551440"/>
              <a:gd name="connsiteY4" fmla="*/ 3795394 h 3795394"/>
              <a:gd name="connsiteX5" fmla="*/ 0 w 551440"/>
              <a:gd name="connsiteY5" fmla="*/ 3795394 h 3795394"/>
              <a:gd name="connsiteX6" fmla="*/ 0 w 551440"/>
              <a:gd name="connsiteY6" fmla="*/ 3795394 h 3795394"/>
              <a:gd name="connsiteX7" fmla="*/ 0 w 551440"/>
              <a:gd name="connsiteY7" fmla="*/ 91909 h 3795394"/>
              <a:gd name="connsiteX8" fmla="*/ 91909 w 551440"/>
              <a:gd name="connsiteY8" fmla="*/ 0 h 379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440" h="3795394">
                <a:moveTo>
                  <a:pt x="551440" y="632582"/>
                </a:moveTo>
                <a:lnTo>
                  <a:pt x="551440" y="3162812"/>
                </a:lnTo>
                <a:cubicBezTo>
                  <a:pt x="551440" y="3512178"/>
                  <a:pt x="545461" y="3795394"/>
                  <a:pt x="538086" y="3795394"/>
                </a:cubicBezTo>
                <a:lnTo>
                  <a:pt x="0" y="3795394"/>
                </a:lnTo>
                <a:lnTo>
                  <a:pt x="0" y="3795394"/>
                </a:lnTo>
                <a:lnTo>
                  <a:pt x="0" y="0"/>
                </a:lnTo>
                <a:lnTo>
                  <a:pt x="0" y="0"/>
                </a:lnTo>
                <a:lnTo>
                  <a:pt x="538086" y="0"/>
                </a:lnTo>
                <a:cubicBezTo>
                  <a:pt x="545461" y="0"/>
                  <a:pt x="551440" y="283216"/>
                  <a:pt x="551440" y="632582"/>
                </a:cubicBezTo>
                <a:close/>
              </a:path>
            </a:pathLst>
          </a:custGeom>
          <a:solidFill>
            <a:srgbClr val="CCECFF"/>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00" tIns="108000" rIns="72000" bIns="72000" numCol="1" spcCol="1270" anchor="ctr" anchorCtr="0">
            <a:spAutoFit/>
          </a:bodyPr>
          <a:lstStyle/>
          <a:p>
            <a:pPr marL="114300" lvl="1" indent="-114300" defTabSz="622300">
              <a:lnSpc>
                <a:spcPct val="90000"/>
              </a:lnSpc>
              <a:spcBef>
                <a:spcPct val="0"/>
              </a:spcBef>
              <a:spcAft>
                <a:spcPct val="15000"/>
              </a:spcAft>
              <a:buChar char="•"/>
            </a:pPr>
            <a:r>
              <a:rPr lang="en-US" altLang="ja-JP" sz="1600" dirty="0">
                <a:solidFill>
                  <a:schemeClr val="tx1"/>
                </a:solidFill>
              </a:rPr>
              <a:t>Reallocate flood control capacity to water  resources</a:t>
            </a:r>
            <a:r>
              <a:rPr kumimoji="1" lang="ja-JP" altLang="en-US" sz="1600" b="0" kern="1200" baseline="0" dirty="0">
                <a:solidFill>
                  <a:schemeClr val="tx1"/>
                </a:solidFill>
              </a:rPr>
              <a:t>　</a:t>
            </a:r>
            <a:endParaRPr lang="ja-JP" sz="1600" kern="1200" dirty="0">
              <a:solidFill>
                <a:schemeClr val="tx1"/>
              </a:solidFill>
            </a:endParaRPr>
          </a:p>
        </p:txBody>
      </p:sp>
      <p:sp>
        <p:nvSpPr>
          <p:cNvPr id="10" name="フリーフォーム 9"/>
          <p:cNvSpPr/>
          <p:nvPr/>
        </p:nvSpPr>
        <p:spPr>
          <a:xfrm>
            <a:off x="4969335" y="3979469"/>
            <a:ext cx="3995152" cy="883488"/>
          </a:xfrm>
          <a:custGeom>
            <a:avLst/>
            <a:gdLst>
              <a:gd name="connsiteX0" fmla="*/ 108771 w 652613"/>
              <a:gd name="connsiteY0" fmla="*/ 0 h 3473423"/>
              <a:gd name="connsiteX1" fmla="*/ 543842 w 652613"/>
              <a:gd name="connsiteY1" fmla="*/ 0 h 3473423"/>
              <a:gd name="connsiteX2" fmla="*/ 652613 w 652613"/>
              <a:gd name="connsiteY2" fmla="*/ 108771 h 3473423"/>
              <a:gd name="connsiteX3" fmla="*/ 652613 w 652613"/>
              <a:gd name="connsiteY3" fmla="*/ 3473423 h 3473423"/>
              <a:gd name="connsiteX4" fmla="*/ 652613 w 652613"/>
              <a:gd name="connsiteY4" fmla="*/ 3473423 h 3473423"/>
              <a:gd name="connsiteX5" fmla="*/ 0 w 652613"/>
              <a:gd name="connsiteY5" fmla="*/ 3473423 h 3473423"/>
              <a:gd name="connsiteX6" fmla="*/ 0 w 652613"/>
              <a:gd name="connsiteY6" fmla="*/ 3473423 h 3473423"/>
              <a:gd name="connsiteX7" fmla="*/ 0 w 652613"/>
              <a:gd name="connsiteY7" fmla="*/ 108771 h 3473423"/>
              <a:gd name="connsiteX8" fmla="*/ 108771 w 652613"/>
              <a:gd name="connsiteY8" fmla="*/ 0 h 347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613" h="3473423">
                <a:moveTo>
                  <a:pt x="652613" y="578917"/>
                </a:moveTo>
                <a:lnTo>
                  <a:pt x="652613" y="2894506"/>
                </a:lnTo>
                <a:cubicBezTo>
                  <a:pt x="652613" y="3214234"/>
                  <a:pt x="643463" y="3473420"/>
                  <a:pt x="632176" y="3473420"/>
                </a:cubicBezTo>
                <a:lnTo>
                  <a:pt x="0" y="3473420"/>
                </a:lnTo>
                <a:lnTo>
                  <a:pt x="0" y="3473420"/>
                </a:lnTo>
                <a:lnTo>
                  <a:pt x="0" y="3"/>
                </a:lnTo>
                <a:lnTo>
                  <a:pt x="0" y="3"/>
                </a:lnTo>
                <a:lnTo>
                  <a:pt x="632176" y="3"/>
                </a:lnTo>
                <a:cubicBezTo>
                  <a:pt x="643463" y="3"/>
                  <a:pt x="652613" y="259189"/>
                  <a:pt x="652613" y="578917"/>
                </a:cubicBezTo>
                <a:close/>
              </a:path>
            </a:pathLst>
          </a:custGeom>
          <a:solidFill>
            <a:srgbClr val="CCECFF"/>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00" tIns="108000" rIns="72000" bIns="72000" numCol="1" spcCol="1270" anchor="ctr" anchorCtr="0">
            <a:spAutoFit/>
          </a:bodyPr>
          <a:lstStyle/>
          <a:p>
            <a:pPr marL="114300" lvl="1" indent="-114300" algn="l" defTabSz="622300" rtl="0">
              <a:lnSpc>
                <a:spcPct val="90000"/>
              </a:lnSpc>
              <a:spcBef>
                <a:spcPct val="0"/>
              </a:spcBef>
              <a:spcAft>
                <a:spcPct val="15000"/>
              </a:spcAft>
              <a:buChar char="•"/>
            </a:pPr>
            <a:r>
              <a:rPr lang="en-US" altLang="ja-JP" sz="1600" dirty="0">
                <a:solidFill>
                  <a:schemeClr val="tx1"/>
                </a:solidFill>
              </a:rPr>
              <a:t>Using amount required for maintaining normal river function</a:t>
            </a:r>
            <a:endParaRPr lang="ja-JP" altLang="en-US" sz="1600" kern="1200" dirty="0">
              <a:solidFill>
                <a:schemeClr val="tx1"/>
              </a:solidFill>
            </a:endParaRPr>
          </a:p>
          <a:p>
            <a:pPr marL="114300" lvl="1" indent="-114300" algn="l" defTabSz="622300" rtl="0">
              <a:lnSpc>
                <a:spcPct val="90000"/>
              </a:lnSpc>
              <a:spcBef>
                <a:spcPct val="0"/>
              </a:spcBef>
              <a:spcAft>
                <a:spcPct val="15000"/>
              </a:spcAft>
              <a:buChar char="•"/>
            </a:pPr>
            <a:r>
              <a:rPr kumimoji="1" lang="en-US" altLang="ja-JP" sz="1600" b="0" kern="1200" baseline="0" dirty="0">
                <a:solidFill>
                  <a:schemeClr val="tx1"/>
                </a:solidFill>
              </a:rPr>
              <a:t>Construction of dams</a:t>
            </a:r>
            <a:endParaRPr lang="ja-JP" altLang="en-US" sz="1600" kern="1200" dirty="0">
              <a:solidFill>
                <a:schemeClr val="tx1"/>
              </a:solidFill>
            </a:endParaRPr>
          </a:p>
        </p:txBody>
      </p:sp>
      <p:sp>
        <p:nvSpPr>
          <p:cNvPr id="11" name="フリーフォーム 10"/>
          <p:cNvSpPr/>
          <p:nvPr/>
        </p:nvSpPr>
        <p:spPr>
          <a:xfrm>
            <a:off x="2221498" y="4944264"/>
            <a:ext cx="2878000" cy="403357"/>
          </a:xfrm>
          <a:custGeom>
            <a:avLst/>
            <a:gdLst>
              <a:gd name="connsiteX0" fmla="*/ 0 w 5562861"/>
              <a:gd name="connsiteY0" fmla="*/ 89549 h 537282"/>
              <a:gd name="connsiteX1" fmla="*/ 89549 w 5562861"/>
              <a:gd name="connsiteY1" fmla="*/ 0 h 537282"/>
              <a:gd name="connsiteX2" fmla="*/ 5473312 w 5562861"/>
              <a:gd name="connsiteY2" fmla="*/ 0 h 537282"/>
              <a:gd name="connsiteX3" fmla="*/ 5562861 w 5562861"/>
              <a:gd name="connsiteY3" fmla="*/ 89549 h 537282"/>
              <a:gd name="connsiteX4" fmla="*/ 5562861 w 5562861"/>
              <a:gd name="connsiteY4" fmla="*/ 447733 h 537282"/>
              <a:gd name="connsiteX5" fmla="*/ 5473312 w 5562861"/>
              <a:gd name="connsiteY5" fmla="*/ 537282 h 537282"/>
              <a:gd name="connsiteX6" fmla="*/ 89549 w 5562861"/>
              <a:gd name="connsiteY6" fmla="*/ 537282 h 537282"/>
              <a:gd name="connsiteX7" fmla="*/ 0 w 5562861"/>
              <a:gd name="connsiteY7" fmla="*/ 447733 h 537282"/>
              <a:gd name="connsiteX8" fmla="*/ 0 w 5562861"/>
              <a:gd name="connsiteY8" fmla="*/ 89549 h 53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861" h="537282">
                <a:moveTo>
                  <a:pt x="0" y="89549"/>
                </a:moveTo>
                <a:cubicBezTo>
                  <a:pt x="0" y="40092"/>
                  <a:pt x="40092" y="0"/>
                  <a:pt x="89549" y="0"/>
                </a:cubicBezTo>
                <a:lnTo>
                  <a:pt x="5473312" y="0"/>
                </a:lnTo>
                <a:cubicBezTo>
                  <a:pt x="5522769" y="0"/>
                  <a:pt x="5562861" y="40092"/>
                  <a:pt x="5562861" y="89549"/>
                </a:cubicBezTo>
                <a:lnTo>
                  <a:pt x="5562861" y="447733"/>
                </a:lnTo>
                <a:cubicBezTo>
                  <a:pt x="5562861" y="497190"/>
                  <a:pt x="5522769" y="537282"/>
                  <a:pt x="5473312" y="537282"/>
                </a:cubicBezTo>
                <a:lnTo>
                  <a:pt x="89549" y="537282"/>
                </a:lnTo>
                <a:cubicBezTo>
                  <a:pt x="40092" y="537282"/>
                  <a:pt x="0" y="497190"/>
                  <a:pt x="0" y="447733"/>
                </a:cubicBezTo>
                <a:lnTo>
                  <a:pt x="0" y="89549"/>
                </a:lnTo>
                <a:close/>
              </a:path>
            </a:pathLst>
          </a:custGeom>
          <a:solidFill>
            <a:srgbClr val="FFD1D1"/>
          </a:solidFill>
          <a:ln>
            <a:solidFill>
              <a:srgbClr val="FF28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108000" rIns="72000" bIns="72000" numCol="1" spcCol="1270" anchor="ctr" anchorCtr="0">
            <a:spAutoFit/>
          </a:bodyPr>
          <a:lstStyle/>
          <a:p>
            <a:pPr lvl="0" algn="ctr" defTabSz="622300" rtl="0">
              <a:lnSpc>
                <a:spcPct val="90000"/>
              </a:lnSpc>
              <a:spcBef>
                <a:spcPct val="0"/>
              </a:spcBef>
              <a:spcAft>
                <a:spcPct val="35000"/>
              </a:spcAft>
            </a:pPr>
            <a:r>
              <a:rPr kumimoji="1" lang="en-US" altLang="ja-JP" sz="1600" b="0" kern="1200" baseline="0" dirty="0">
                <a:solidFill>
                  <a:schemeClr val="tx1"/>
                </a:solidFill>
              </a:rPr>
              <a:t>Still demand exceeds </a:t>
            </a:r>
            <a:r>
              <a:rPr lang="en-US" altLang="ja-JP" sz="1600" dirty="0">
                <a:solidFill>
                  <a:schemeClr val="tx1"/>
                </a:solidFill>
              </a:rPr>
              <a:t>resource</a:t>
            </a:r>
            <a:endParaRPr lang="ja-JP" altLang="en-US" sz="1600" kern="1200" dirty="0">
              <a:solidFill>
                <a:schemeClr val="tx1"/>
              </a:solidFill>
            </a:endParaRPr>
          </a:p>
        </p:txBody>
      </p:sp>
      <p:sp>
        <p:nvSpPr>
          <p:cNvPr id="14" name="フリーフォーム 13"/>
          <p:cNvSpPr/>
          <p:nvPr/>
        </p:nvSpPr>
        <p:spPr>
          <a:xfrm>
            <a:off x="4969335" y="5398586"/>
            <a:ext cx="3995152" cy="846555"/>
          </a:xfrm>
          <a:custGeom>
            <a:avLst/>
            <a:gdLst>
              <a:gd name="connsiteX0" fmla="*/ 121976 w 731843"/>
              <a:gd name="connsiteY0" fmla="*/ 0 h 3592232"/>
              <a:gd name="connsiteX1" fmla="*/ 609867 w 731843"/>
              <a:gd name="connsiteY1" fmla="*/ 0 h 3592232"/>
              <a:gd name="connsiteX2" fmla="*/ 731843 w 731843"/>
              <a:gd name="connsiteY2" fmla="*/ 121976 h 3592232"/>
              <a:gd name="connsiteX3" fmla="*/ 731843 w 731843"/>
              <a:gd name="connsiteY3" fmla="*/ 3592232 h 3592232"/>
              <a:gd name="connsiteX4" fmla="*/ 731843 w 731843"/>
              <a:gd name="connsiteY4" fmla="*/ 3592232 h 3592232"/>
              <a:gd name="connsiteX5" fmla="*/ 0 w 731843"/>
              <a:gd name="connsiteY5" fmla="*/ 3592232 h 3592232"/>
              <a:gd name="connsiteX6" fmla="*/ 0 w 731843"/>
              <a:gd name="connsiteY6" fmla="*/ 3592232 h 3592232"/>
              <a:gd name="connsiteX7" fmla="*/ 0 w 731843"/>
              <a:gd name="connsiteY7" fmla="*/ 121976 h 3592232"/>
              <a:gd name="connsiteX8" fmla="*/ 121976 w 731843"/>
              <a:gd name="connsiteY8" fmla="*/ 0 h 359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843" h="3592232">
                <a:moveTo>
                  <a:pt x="731843" y="598718"/>
                </a:moveTo>
                <a:lnTo>
                  <a:pt x="731843" y="2993514"/>
                </a:lnTo>
                <a:cubicBezTo>
                  <a:pt x="731843" y="3324173"/>
                  <a:pt x="720717" y="3592230"/>
                  <a:pt x="706993" y="3592230"/>
                </a:cubicBezTo>
                <a:lnTo>
                  <a:pt x="0" y="3592230"/>
                </a:lnTo>
                <a:lnTo>
                  <a:pt x="0" y="3592230"/>
                </a:lnTo>
                <a:lnTo>
                  <a:pt x="0" y="2"/>
                </a:lnTo>
                <a:lnTo>
                  <a:pt x="0" y="2"/>
                </a:lnTo>
                <a:lnTo>
                  <a:pt x="706993" y="2"/>
                </a:lnTo>
                <a:cubicBezTo>
                  <a:pt x="720717" y="2"/>
                  <a:pt x="731843" y="268059"/>
                  <a:pt x="731843" y="598718"/>
                </a:cubicBezTo>
                <a:close/>
              </a:path>
            </a:pathLst>
          </a:custGeom>
          <a:solidFill>
            <a:srgbClr val="CCECFF"/>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00" tIns="108000" rIns="72000" bIns="72000" numCol="1" spcCol="1270" anchor="ctr" anchorCtr="0">
            <a:spAutoFit/>
          </a:bodyPr>
          <a:lstStyle/>
          <a:p>
            <a:pPr marL="114300" lvl="1" indent="-114300" defTabSz="622300">
              <a:lnSpc>
                <a:spcPct val="90000"/>
              </a:lnSpc>
              <a:spcBef>
                <a:spcPct val="0"/>
              </a:spcBef>
              <a:spcAft>
                <a:spcPct val="15000"/>
              </a:spcAft>
              <a:buChar char="•"/>
            </a:pPr>
            <a:r>
              <a:rPr lang="en-US" altLang="ja-JP" sz="1600" dirty="0">
                <a:solidFill>
                  <a:schemeClr val="tx1"/>
                </a:solidFill>
              </a:rPr>
              <a:t>N</a:t>
            </a:r>
            <a:r>
              <a:rPr kumimoji="1" lang="en-US" altLang="ja-JP" sz="1600" kern="1200" dirty="0">
                <a:solidFill>
                  <a:schemeClr val="tx1"/>
                </a:solidFill>
              </a:rPr>
              <a:t>ot only water use and flood control but also water quality management and conservation </a:t>
            </a:r>
            <a:r>
              <a:rPr lang="en-US" altLang="ja-JP" sz="1600" dirty="0">
                <a:solidFill>
                  <a:schemeClr val="tx1"/>
                </a:solidFill>
              </a:rPr>
              <a:t>of aquatic  environment</a:t>
            </a:r>
            <a:endParaRPr lang="ja-JP" altLang="en-US" sz="1600" kern="1200" dirty="0">
              <a:solidFill>
                <a:schemeClr val="tx1"/>
              </a:solidFill>
            </a:endParaRPr>
          </a:p>
        </p:txBody>
      </p:sp>
      <p:sp>
        <p:nvSpPr>
          <p:cNvPr id="15" name="下矢印 14"/>
          <p:cNvSpPr/>
          <p:nvPr/>
        </p:nvSpPr>
        <p:spPr>
          <a:xfrm>
            <a:off x="1609341" y="4843641"/>
            <a:ext cx="484632" cy="599103"/>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72000" rtlCol="0" anchor="ctr"/>
          <a:lstStyle/>
          <a:p>
            <a:pPr algn="ctr"/>
            <a:endParaRPr lang="ja-JP" altLang="en-US" sz="1600">
              <a:solidFill>
                <a:srgbClr val="FFFFFF"/>
              </a:solidFill>
            </a:endParaRPr>
          </a:p>
        </p:txBody>
      </p:sp>
      <p:sp>
        <p:nvSpPr>
          <p:cNvPr id="16" name="フリーフォーム 15"/>
          <p:cNvSpPr/>
          <p:nvPr/>
        </p:nvSpPr>
        <p:spPr>
          <a:xfrm>
            <a:off x="512411" y="1701792"/>
            <a:ext cx="879021" cy="330654"/>
          </a:xfrm>
          <a:custGeom>
            <a:avLst/>
            <a:gdLst>
              <a:gd name="connsiteX0" fmla="*/ 0 w 2570677"/>
              <a:gd name="connsiteY0" fmla="*/ 89549 h 537282"/>
              <a:gd name="connsiteX1" fmla="*/ 89549 w 2570677"/>
              <a:gd name="connsiteY1" fmla="*/ 0 h 537282"/>
              <a:gd name="connsiteX2" fmla="*/ 2481128 w 2570677"/>
              <a:gd name="connsiteY2" fmla="*/ 0 h 537282"/>
              <a:gd name="connsiteX3" fmla="*/ 2570677 w 2570677"/>
              <a:gd name="connsiteY3" fmla="*/ 89549 h 537282"/>
              <a:gd name="connsiteX4" fmla="*/ 2570677 w 2570677"/>
              <a:gd name="connsiteY4" fmla="*/ 447733 h 537282"/>
              <a:gd name="connsiteX5" fmla="*/ 2481128 w 2570677"/>
              <a:gd name="connsiteY5" fmla="*/ 537282 h 537282"/>
              <a:gd name="connsiteX6" fmla="*/ 89549 w 2570677"/>
              <a:gd name="connsiteY6" fmla="*/ 537282 h 537282"/>
              <a:gd name="connsiteX7" fmla="*/ 0 w 2570677"/>
              <a:gd name="connsiteY7" fmla="*/ 447733 h 537282"/>
              <a:gd name="connsiteX8" fmla="*/ 0 w 2570677"/>
              <a:gd name="connsiteY8" fmla="*/ 89549 h 53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677" h="537282">
                <a:moveTo>
                  <a:pt x="0" y="89549"/>
                </a:moveTo>
                <a:cubicBezTo>
                  <a:pt x="0" y="40092"/>
                  <a:pt x="40092" y="0"/>
                  <a:pt x="89549" y="0"/>
                </a:cubicBezTo>
                <a:lnTo>
                  <a:pt x="2481128" y="0"/>
                </a:lnTo>
                <a:cubicBezTo>
                  <a:pt x="2530585" y="0"/>
                  <a:pt x="2570677" y="40092"/>
                  <a:pt x="2570677" y="89549"/>
                </a:cubicBezTo>
                <a:lnTo>
                  <a:pt x="2570677" y="447733"/>
                </a:lnTo>
                <a:cubicBezTo>
                  <a:pt x="2570677" y="497190"/>
                  <a:pt x="2530585" y="537282"/>
                  <a:pt x="2481128" y="537282"/>
                </a:cubicBezTo>
                <a:lnTo>
                  <a:pt x="89549" y="537282"/>
                </a:lnTo>
                <a:cubicBezTo>
                  <a:pt x="40092" y="537282"/>
                  <a:pt x="0" y="497190"/>
                  <a:pt x="0" y="447733"/>
                </a:cubicBezTo>
                <a:lnTo>
                  <a:pt x="0" y="89549"/>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72000" rIns="72000" bIns="36000" numCol="1" spcCol="1270" anchor="ctr" anchorCtr="0">
            <a:spAutoFit/>
          </a:bodyPr>
          <a:lstStyle/>
          <a:p>
            <a:pPr lvl="0" algn="ctr" defTabSz="622300" rtl="0">
              <a:lnSpc>
                <a:spcPct val="90000"/>
              </a:lnSpc>
              <a:spcBef>
                <a:spcPct val="0"/>
              </a:spcBef>
              <a:spcAft>
                <a:spcPct val="35000"/>
              </a:spcAft>
            </a:pPr>
            <a:r>
              <a:rPr kumimoji="1" lang="en-US" altLang="ja-JP" sz="1600" b="0" kern="1200" baseline="0" dirty="0">
                <a:solidFill>
                  <a:schemeClr val="tx1"/>
                </a:solidFill>
              </a:rPr>
              <a:t>1942</a:t>
            </a:r>
          </a:p>
        </p:txBody>
      </p:sp>
      <p:sp>
        <p:nvSpPr>
          <p:cNvPr id="17" name="フリーフォーム 16"/>
          <p:cNvSpPr/>
          <p:nvPr/>
        </p:nvSpPr>
        <p:spPr>
          <a:xfrm>
            <a:off x="476874" y="3000743"/>
            <a:ext cx="879021" cy="330654"/>
          </a:xfrm>
          <a:custGeom>
            <a:avLst/>
            <a:gdLst>
              <a:gd name="connsiteX0" fmla="*/ 0 w 2570677"/>
              <a:gd name="connsiteY0" fmla="*/ 89549 h 537282"/>
              <a:gd name="connsiteX1" fmla="*/ 89549 w 2570677"/>
              <a:gd name="connsiteY1" fmla="*/ 0 h 537282"/>
              <a:gd name="connsiteX2" fmla="*/ 2481128 w 2570677"/>
              <a:gd name="connsiteY2" fmla="*/ 0 h 537282"/>
              <a:gd name="connsiteX3" fmla="*/ 2570677 w 2570677"/>
              <a:gd name="connsiteY3" fmla="*/ 89549 h 537282"/>
              <a:gd name="connsiteX4" fmla="*/ 2570677 w 2570677"/>
              <a:gd name="connsiteY4" fmla="*/ 447733 h 537282"/>
              <a:gd name="connsiteX5" fmla="*/ 2481128 w 2570677"/>
              <a:gd name="connsiteY5" fmla="*/ 537282 h 537282"/>
              <a:gd name="connsiteX6" fmla="*/ 89549 w 2570677"/>
              <a:gd name="connsiteY6" fmla="*/ 537282 h 537282"/>
              <a:gd name="connsiteX7" fmla="*/ 0 w 2570677"/>
              <a:gd name="connsiteY7" fmla="*/ 447733 h 537282"/>
              <a:gd name="connsiteX8" fmla="*/ 0 w 2570677"/>
              <a:gd name="connsiteY8" fmla="*/ 89549 h 53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677" h="537282">
                <a:moveTo>
                  <a:pt x="0" y="89549"/>
                </a:moveTo>
                <a:cubicBezTo>
                  <a:pt x="0" y="40092"/>
                  <a:pt x="40092" y="0"/>
                  <a:pt x="89549" y="0"/>
                </a:cubicBezTo>
                <a:lnTo>
                  <a:pt x="2481128" y="0"/>
                </a:lnTo>
                <a:cubicBezTo>
                  <a:pt x="2530585" y="0"/>
                  <a:pt x="2570677" y="40092"/>
                  <a:pt x="2570677" y="89549"/>
                </a:cubicBezTo>
                <a:lnTo>
                  <a:pt x="2570677" y="447733"/>
                </a:lnTo>
                <a:cubicBezTo>
                  <a:pt x="2570677" y="497190"/>
                  <a:pt x="2530585" y="537282"/>
                  <a:pt x="2481128" y="537282"/>
                </a:cubicBezTo>
                <a:lnTo>
                  <a:pt x="89549" y="537282"/>
                </a:lnTo>
                <a:cubicBezTo>
                  <a:pt x="40092" y="537282"/>
                  <a:pt x="0" y="497190"/>
                  <a:pt x="0" y="447733"/>
                </a:cubicBezTo>
                <a:lnTo>
                  <a:pt x="0" y="89549"/>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72000" rIns="72000" bIns="36000" numCol="1" spcCol="1270" anchor="ctr" anchorCtr="0">
            <a:spAutoFit/>
          </a:bodyPr>
          <a:lstStyle/>
          <a:p>
            <a:pPr lvl="0" algn="ctr" defTabSz="622300" rtl="0">
              <a:lnSpc>
                <a:spcPct val="90000"/>
              </a:lnSpc>
              <a:spcBef>
                <a:spcPct val="0"/>
              </a:spcBef>
              <a:spcAft>
                <a:spcPct val="35000"/>
              </a:spcAft>
            </a:pPr>
            <a:r>
              <a:rPr kumimoji="1" lang="en-US" altLang="ja-JP" sz="1600" b="0" kern="1200" baseline="0" dirty="0">
                <a:solidFill>
                  <a:schemeClr val="tx1"/>
                </a:solidFill>
              </a:rPr>
              <a:t>1952</a:t>
            </a:r>
          </a:p>
        </p:txBody>
      </p:sp>
      <p:sp>
        <p:nvSpPr>
          <p:cNvPr id="18" name="フリーフォーム 17"/>
          <p:cNvSpPr/>
          <p:nvPr/>
        </p:nvSpPr>
        <p:spPr>
          <a:xfrm>
            <a:off x="467543" y="4132519"/>
            <a:ext cx="879021" cy="330654"/>
          </a:xfrm>
          <a:custGeom>
            <a:avLst/>
            <a:gdLst>
              <a:gd name="connsiteX0" fmla="*/ 0 w 2570677"/>
              <a:gd name="connsiteY0" fmla="*/ 89549 h 537282"/>
              <a:gd name="connsiteX1" fmla="*/ 89549 w 2570677"/>
              <a:gd name="connsiteY1" fmla="*/ 0 h 537282"/>
              <a:gd name="connsiteX2" fmla="*/ 2481128 w 2570677"/>
              <a:gd name="connsiteY2" fmla="*/ 0 h 537282"/>
              <a:gd name="connsiteX3" fmla="*/ 2570677 w 2570677"/>
              <a:gd name="connsiteY3" fmla="*/ 89549 h 537282"/>
              <a:gd name="connsiteX4" fmla="*/ 2570677 w 2570677"/>
              <a:gd name="connsiteY4" fmla="*/ 447733 h 537282"/>
              <a:gd name="connsiteX5" fmla="*/ 2481128 w 2570677"/>
              <a:gd name="connsiteY5" fmla="*/ 537282 h 537282"/>
              <a:gd name="connsiteX6" fmla="*/ 89549 w 2570677"/>
              <a:gd name="connsiteY6" fmla="*/ 537282 h 537282"/>
              <a:gd name="connsiteX7" fmla="*/ 0 w 2570677"/>
              <a:gd name="connsiteY7" fmla="*/ 447733 h 537282"/>
              <a:gd name="connsiteX8" fmla="*/ 0 w 2570677"/>
              <a:gd name="connsiteY8" fmla="*/ 89549 h 53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677" h="537282">
                <a:moveTo>
                  <a:pt x="0" y="89549"/>
                </a:moveTo>
                <a:cubicBezTo>
                  <a:pt x="0" y="40092"/>
                  <a:pt x="40092" y="0"/>
                  <a:pt x="89549" y="0"/>
                </a:cubicBezTo>
                <a:lnTo>
                  <a:pt x="2481128" y="0"/>
                </a:lnTo>
                <a:cubicBezTo>
                  <a:pt x="2530585" y="0"/>
                  <a:pt x="2570677" y="40092"/>
                  <a:pt x="2570677" y="89549"/>
                </a:cubicBezTo>
                <a:lnTo>
                  <a:pt x="2570677" y="447733"/>
                </a:lnTo>
                <a:cubicBezTo>
                  <a:pt x="2570677" y="497190"/>
                  <a:pt x="2530585" y="537282"/>
                  <a:pt x="2481128" y="537282"/>
                </a:cubicBezTo>
                <a:lnTo>
                  <a:pt x="89549" y="537282"/>
                </a:lnTo>
                <a:cubicBezTo>
                  <a:pt x="40092" y="537282"/>
                  <a:pt x="0" y="497190"/>
                  <a:pt x="0" y="447733"/>
                </a:cubicBezTo>
                <a:lnTo>
                  <a:pt x="0" y="89549"/>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72000" rIns="72000" bIns="36000" numCol="1" spcCol="1270" anchor="ctr" anchorCtr="0">
            <a:spAutoFit/>
          </a:bodyPr>
          <a:lstStyle/>
          <a:p>
            <a:pPr lvl="0" algn="ctr" defTabSz="622300" rtl="0">
              <a:lnSpc>
                <a:spcPct val="90000"/>
              </a:lnSpc>
              <a:spcBef>
                <a:spcPct val="0"/>
              </a:spcBef>
              <a:spcAft>
                <a:spcPct val="35000"/>
              </a:spcAft>
            </a:pPr>
            <a:r>
              <a:rPr kumimoji="1" lang="en-US" altLang="ja-JP" sz="1600" b="0" kern="1200" baseline="0" dirty="0">
                <a:solidFill>
                  <a:schemeClr val="tx1"/>
                </a:solidFill>
              </a:rPr>
              <a:t>1962</a:t>
            </a:r>
          </a:p>
        </p:txBody>
      </p:sp>
      <p:sp>
        <p:nvSpPr>
          <p:cNvPr id="19" name="フリーフォーム 18"/>
          <p:cNvSpPr/>
          <p:nvPr/>
        </p:nvSpPr>
        <p:spPr>
          <a:xfrm>
            <a:off x="476874" y="5419629"/>
            <a:ext cx="879021" cy="330654"/>
          </a:xfrm>
          <a:custGeom>
            <a:avLst/>
            <a:gdLst>
              <a:gd name="connsiteX0" fmla="*/ 0 w 2570677"/>
              <a:gd name="connsiteY0" fmla="*/ 89549 h 537282"/>
              <a:gd name="connsiteX1" fmla="*/ 89549 w 2570677"/>
              <a:gd name="connsiteY1" fmla="*/ 0 h 537282"/>
              <a:gd name="connsiteX2" fmla="*/ 2481128 w 2570677"/>
              <a:gd name="connsiteY2" fmla="*/ 0 h 537282"/>
              <a:gd name="connsiteX3" fmla="*/ 2570677 w 2570677"/>
              <a:gd name="connsiteY3" fmla="*/ 89549 h 537282"/>
              <a:gd name="connsiteX4" fmla="*/ 2570677 w 2570677"/>
              <a:gd name="connsiteY4" fmla="*/ 447733 h 537282"/>
              <a:gd name="connsiteX5" fmla="*/ 2481128 w 2570677"/>
              <a:gd name="connsiteY5" fmla="*/ 537282 h 537282"/>
              <a:gd name="connsiteX6" fmla="*/ 89549 w 2570677"/>
              <a:gd name="connsiteY6" fmla="*/ 537282 h 537282"/>
              <a:gd name="connsiteX7" fmla="*/ 0 w 2570677"/>
              <a:gd name="connsiteY7" fmla="*/ 447733 h 537282"/>
              <a:gd name="connsiteX8" fmla="*/ 0 w 2570677"/>
              <a:gd name="connsiteY8" fmla="*/ 89549 h 53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677" h="537282">
                <a:moveTo>
                  <a:pt x="0" y="89549"/>
                </a:moveTo>
                <a:cubicBezTo>
                  <a:pt x="0" y="40092"/>
                  <a:pt x="40092" y="0"/>
                  <a:pt x="89549" y="0"/>
                </a:cubicBezTo>
                <a:lnTo>
                  <a:pt x="2481128" y="0"/>
                </a:lnTo>
                <a:cubicBezTo>
                  <a:pt x="2530585" y="0"/>
                  <a:pt x="2570677" y="40092"/>
                  <a:pt x="2570677" y="89549"/>
                </a:cubicBezTo>
                <a:lnTo>
                  <a:pt x="2570677" y="447733"/>
                </a:lnTo>
                <a:cubicBezTo>
                  <a:pt x="2570677" y="497190"/>
                  <a:pt x="2530585" y="537282"/>
                  <a:pt x="2481128" y="537282"/>
                </a:cubicBezTo>
                <a:lnTo>
                  <a:pt x="89549" y="537282"/>
                </a:lnTo>
                <a:cubicBezTo>
                  <a:pt x="40092" y="537282"/>
                  <a:pt x="0" y="497190"/>
                  <a:pt x="0" y="447733"/>
                </a:cubicBezTo>
                <a:lnTo>
                  <a:pt x="0" y="89549"/>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72000" rIns="72000" bIns="36000" numCol="1" spcCol="1270" anchor="ctr" anchorCtr="0">
            <a:spAutoFit/>
          </a:bodyPr>
          <a:lstStyle/>
          <a:p>
            <a:pPr lvl="0" algn="ctr" defTabSz="622300" rtl="0">
              <a:lnSpc>
                <a:spcPct val="90000"/>
              </a:lnSpc>
              <a:spcBef>
                <a:spcPct val="0"/>
              </a:spcBef>
              <a:spcAft>
                <a:spcPct val="35000"/>
              </a:spcAft>
            </a:pPr>
            <a:r>
              <a:rPr kumimoji="1" lang="en-US" altLang="ja-JP" sz="1600" b="0" kern="1200" baseline="0" dirty="0">
                <a:solidFill>
                  <a:schemeClr val="tx1"/>
                </a:solidFill>
              </a:rPr>
              <a:t>1972</a:t>
            </a:r>
          </a:p>
        </p:txBody>
      </p:sp>
      <p:sp>
        <p:nvSpPr>
          <p:cNvPr id="20" name="角丸四角形吹き出し 19"/>
          <p:cNvSpPr/>
          <p:nvPr/>
        </p:nvSpPr>
        <p:spPr>
          <a:xfrm>
            <a:off x="1475655" y="1666616"/>
            <a:ext cx="4884329" cy="365830"/>
          </a:xfrm>
          <a:prstGeom prst="wedgeRoundRectCallout">
            <a:avLst>
              <a:gd name="adj1" fmla="val 15044"/>
              <a:gd name="adj2" fmla="val 19484"/>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rIns="108000" bIns="36000" rtlCol="0" anchor="ctr">
            <a:spAutoFit/>
          </a:bodyPr>
          <a:lstStyle/>
          <a:p>
            <a:pPr defTabSz="622300">
              <a:lnSpc>
                <a:spcPct val="90000"/>
              </a:lnSpc>
              <a:spcBef>
                <a:spcPct val="0"/>
              </a:spcBef>
              <a:spcAft>
                <a:spcPct val="35000"/>
              </a:spcAft>
            </a:pPr>
            <a:r>
              <a:rPr lang="en-US" altLang="ja-JP" sz="1600" dirty="0">
                <a:solidFill>
                  <a:schemeClr val="tx1"/>
                </a:solidFill>
              </a:rPr>
              <a:t>Yodo Basin Flood Control Basic Plan</a:t>
            </a:r>
            <a:endParaRPr lang="ja-JP" altLang="ja-JP" sz="1600" dirty="0">
              <a:solidFill>
                <a:schemeClr val="tx1"/>
              </a:solidFill>
            </a:endParaRPr>
          </a:p>
        </p:txBody>
      </p:sp>
      <p:sp>
        <p:nvSpPr>
          <p:cNvPr id="21" name="角丸四角形吹き出し 20"/>
          <p:cNvSpPr/>
          <p:nvPr/>
        </p:nvSpPr>
        <p:spPr>
          <a:xfrm>
            <a:off x="1470245" y="2095250"/>
            <a:ext cx="4884329" cy="365830"/>
          </a:xfrm>
          <a:prstGeom prst="wedgeRoundRectCallout">
            <a:avLst>
              <a:gd name="adj1" fmla="val 16960"/>
              <a:gd name="adj2" fmla="val -26964"/>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rIns="108000" bIns="36000" rtlCol="0" anchor="ctr">
            <a:spAutoFit/>
          </a:bodyPr>
          <a:lstStyle/>
          <a:p>
            <a:pPr lvl="0" defTabSz="622300">
              <a:lnSpc>
                <a:spcPct val="90000"/>
              </a:lnSpc>
              <a:spcBef>
                <a:spcPct val="0"/>
              </a:spcBef>
              <a:spcAft>
                <a:spcPct val="35000"/>
              </a:spcAft>
            </a:pPr>
            <a:r>
              <a:rPr lang="en-US" altLang="ja-JP" sz="1600" dirty="0">
                <a:solidFill>
                  <a:schemeClr val="tx1"/>
                </a:solidFill>
              </a:rPr>
              <a:t>Yodo Basin Water Resource Development Basic Plan</a:t>
            </a:r>
            <a:endParaRPr lang="ja-JP" altLang="ja-JP" sz="1600" dirty="0">
              <a:solidFill>
                <a:schemeClr val="tx1"/>
              </a:solidFill>
            </a:endParaRPr>
          </a:p>
        </p:txBody>
      </p:sp>
      <p:sp>
        <p:nvSpPr>
          <p:cNvPr id="22" name="角丸四角形吹き出し 21"/>
          <p:cNvSpPr/>
          <p:nvPr/>
        </p:nvSpPr>
        <p:spPr>
          <a:xfrm>
            <a:off x="1475655" y="2804356"/>
            <a:ext cx="3285998" cy="611003"/>
          </a:xfrm>
          <a:prstGeom prst="wedgeRoundRectCallout">
            <a:avLst>
              <a:gd name="adj1" fmla="val 16960"/>
              <a:gd name="adj2" fmla="val -26964"/>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rIns="108000" bIns="36000" rtlCol="0" anchor="ctr">
            <a:spAutoFit/>
          </a:bodyPr>
          <a:lstStyle/>
          <a:p>
            <a:pPr lvl="0" defTabSz="622300">
              <a:lnSpc>
                <a:spcPct val="90000"/>
              </a:lnSpc>
              <a:spcBef>
                <a:spcPct val="0"/>
              </a:spcBef>
              <a:spcAft>
                <a:spcPct val="35000"/>
              </a:spcAft>
            </a:pPr>
            <a:r>
              <a:rPr lang="en-US" altLang="zh-TW" sz="1600" dirty="0">
                <a:solidFill>
                  <a:schemeClr val="tx1"/>
                </a:solidFill>
              </a:rPr>
              <a:t>Yodo Basin Consolidated Master Plan 1</a:t>
            </a:r>
            <a:r>
              <a:rPr lang="en-US" altLang="zh-TW" sz="1600" baseline="30000" dirty="0">
                <a:solidFill>
                  <a:schemeClr val="tx1"/>
                </a:solidFill>
              </a:rPr>
              <a:t>st</a:t>
            </a:r>
            <a:r>
              <a:rPr lang="en-US" altLang="zh-TW" sz="1600" dirty="0">
                <a:solidFill>
                  <a:schemeClr val="tx1"/>
                </a:solidFill>
              </a:rPr>
              <a:t> stage</a:t>
            </a:r>
            <a:r>
              <a:rPr lang="zh-TW" altLang="en-US" sz="1600" dirty="0">
                <a:solidFill>
                  <a:schemeClr val="tx1"/>
                </a:solidFill>
              </a:rPr>
              <a:t>（</a:t>
            </a:r>
            <a:r>
              <a:rPr lang="en-US" altLang="ja-JP" sz="1600" dirty="0">
                <a:solidFill>
                  <a:schemeClr val="tx1"/>
                </a:solidFill>
              </a:rPr>
              <a:t>1943</a:t>
            </a:r>
            <a:r>
              <a:rPr lang="zh-TW" altLang="en-US" sz="1600" dirty="0">
                <a:solidFill>
                  <a:schemeClr val="tx1"/>
                </a:solidFill>
              </a:rPr>
              <a:t>～</a:t>
            </a:r>
            <a:r>
              <a:rPr lang="en-US" altLang="zh-TW" sz="1600" dirty="0">
                <a:solidFill>
                  <a:schemeClr val="tx1"/>
                </a:solidFill>
              </a:rPr>
              <a:t>1952</a:t>
            </a:r>
            <a:r>
              <a:rPr lang="zh-TW" altLang="en-US" sz="1600" dirty="0">
                <a:solidFill>
                  <a:schemeClr val="tx1"/>
                </a:solidFill>
              </a:rPr>
              <a:t>）</a:t>
            </a:r>
          </a:p>
        </p:txBody>
      </p:sp>
      <p:sp>
        <p:nvSpPr>
          <p:cNvPr id="23" name="角丸四角形吹き出し 22"/>
          <p:cNvSpPr/>
          <p:nvPr/>
        </p:nvSpPr>
        <p:spPr>
          <a:xfrm>
            <a:off x="1475655" y="4002585"/>
            <a:ext cx="3285998" cy="856177"/>
          </a:xfrm>
          <a:prstGeom prst="wedgeRoundRectCallout">
            <a:avLst>
              <a:gd name="adj1" fmla="val 16960"/>
              <a:gd name="adj2" fmla="val -26964"/>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rIns="108000" bIns="36000" rtlCol="0" anchor="ctr">
            <a:spAutoFit/>
          </a:bodyPr>
          <a:lstStyle/>
          <a:p>
            <a:pPr lvl="0" defTabSz="622300">
              <a:lnSpc>
                <a:spcPct val="90000"/>
              </a:lnSpc>
              <a:spcBef>
                <a:spcPct val="0"/>
              </a:spcBef>
              <a:spcAft>
                <a:spcPct val="35000"/>
              </a:spcAft>
            </a:pPr>
            <a:r>
              <a:rPr lang="en-US" altLang="ja-JP" sz="1600" dirty="0">
                <a:solidFill>
                  <a:schemeClr val="tx1"/>
                </a:solidFill>
              </a:rPr>
              <a:t>Yodo Basin Water Resource Development Basic Plan (full plan) </a:t>
            </a:r>
            <a:r>
              <a:rPr lang="ja-JP" altLang="en-US" sz="1600" dirty="0">
                <a:solidFill>
                  <a:schemeClr val="tx1"/>
                </a:solidFill>
              </a:rPr>
              <a:t>（</a:t>
            </a:r>
            <a:r>
              <a:rPr lang="en-US" altLang="ja-JP" sz="1600" dirty="0">
                <a:solidFill>
                  <a:schemeClr val="tx1"/>
                </a:solidFill>
              </a:rPr>
              <a:t>1962</a:t>
            </a:r>
            <a:r>
              <a:rPr lang="ja-JP" altLang="en-US" sz="1600" dirty="0">
                <a:solidFill>
                  <a:schemeClr val="tx1"/>
                </a:solidFill>
              </a:rPr>
              <a:t>）</a:t>
            </a:r>
          </a:p>
        </p:txBody>
      </p:sp>
      <p:sp>
        <p:nvSpPr>
          <p:cNvPr id="24" name="角丸四角形吹き出し 23"/>
          <p:cNvSpPr/>
          <p:nvPr/>
        </p:nvSpPr>
        <p:spPr>
          <a:xfrm>
            <a:off x="1475655" y="5456698"/>
            <a:ext cx="3283204" cy="611003"/>
          </a:xfrm>
          <a:prstGeom prst="wedgeRoundRectCallout">
            <a:avLst>
              <a:gd name="adj1" fmla="val 16960"/>
              <a:gd name="adj2" fmla="val -26964"/>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rIns="108000" bIns="36000" rtlCol="0" anchor="ctr">
            <a:spAutoFit/>
          </a:bodyPr>
          <a:lstStyle/>
          <a:p>
            <a:pPr lvl="0" defTabSz="622300">
              <a:lnSpc>
                <a:spcPct val="90000"/>
              </a:lnSpc>
              <a:spcBef>
                <a:spcPct val="0"/>
              </a:spcBef>
              <a:spcAft>
                <a:spcPct val="35000"/>
              </a:spcAft>
            </a:pPr>
            <a:r>
              <a:rPr lang="en-US" altLang="zh-TW" sz="1600" dirty="0">
                <a:solidFill>
                  <a:schemeClr val="tx1"/>
                </a:solidFill>
              </a:rPr>
              <a:t>Lake Biwa Comprehensive Development Plan (</a:t>
            </a:r>
            <a:r>
              <a:rPr lang="en-US" altLang="ja-JP" sz="1600" dirty="0">
                <a:solidFill>
                  <a:schemeClr val="tx1"/>
                </a:solidFill>
              </a:rPr>
              <a:t>1972</a:t>
            </a:r>
            <a:r>
              <a:rPr lang="ja-JP" altLang="en-US" sz="1600" dirty="0">
                <a:solidFill>
                  <a:schemeClr val="tx1"/>
                </a:solidFill>
              </a:rPr>
              <a:t>）</a:t>
            </a:r>
            <a:endParaRPr lang="zh-TW" altLang="en-US" sz="1600" dirty="0">
              <a:solidFill>
                <a:schemeClr val="tx1"/>
              </a:solidFill>
            </a:endParaRPr>
          </a:p>
        </p:txBody>
      </p:sp>
      <p:sp>
        <p:nvSpPr>
          <p:cNvPr id="25" name="フリーフォーム 24"/>
          <p:cNvSpPr/>
          <p:nvPr/>
        </p:nvSpPr>
        <p:spPr>
          <a:xfrm>
            <a:off x="2133060" y="3516464"/>
            <a:ext cx="2966438" cy="403357"/>
          </a:xfrm>
          <a:custGeom>
            <a:avLst/>
            <a:gdLst>
              <a:gd name="connsiteX0" fmla="*/ 0 w 5562861"/>
              <a:gd name="connsiteY0" fmla="*/ 89549 h 537282"/>
              <a:gd name="connsiteX1" fmla="*/ 89549 w 5562861"/>
              <a:gd name="connsiteY1" fmla="*/ 0 h 537282"/>
              <a:gd name="connsiteX2" fmla="*/ 5473312 w 5562861"/>
              <a:gd name="connsiteY2" fmla="*/ 0 h 537282"/>
              <a:gd name="connsiteX3" fmla="*/ 5562861 w 5562861"/>
              <a:gd name="connsiteY3" fmla="*/ 89549 h 537282"/>
              <a:gd name="connsiteX4" fmla="*/ 5562861 w 5562861"/>
              <a:gd name="connsiteY4" fmla="*/ 447733 h 537282"/>
              <a:gd name="connsiteX5" fmla="*/ 5473312 w 5562861"/>
              <a:gd name="connsiteY5" fmla="*/ 537282 h 537282"/>
              <a:gd name="connsiteX6" fmla="*/ 89549 w 5562861"/>
              <a:gd name="connsiteY6" fmla="*/ 537282 h 537282"/>
              <a:gd name="connsiteX7" fmla="*/ 0 w 5562861"/>
              <a:gd name="connsiteY7" fmla="*/ 447733 h 537282"/>
              <a:gd name="connsiteX8" fmla="*/ 0 w 5562861"/>
              <a:gd name="connsiteY8" fmla="*/ 89549 h 53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861" h="537282">
                <a:moveTo>
                  <a:pt x="0" y="89549"/>
                </a:moveTo>
                <a:cubicBezTo>
                  <a:pt x="0" y="40092"/>
                  <a:pt x="40092" y="0"/>
                  <a:pt x="89549" y="0"/>
                </a:cubicBezTo>
                <a:lnTo>
                  <a:pt x="5473312" y="0"/>
                </a:lnTo>
                <a:cubicBezTo>
                  <a:pt x="5522769" y="0"/>
                  <a:pt x="5562861" y="40092"/>
                  <a:pt x="5562861" y="89549"/>
                </a:cubicBezTo>
                <a:lnTo>
                  <a:pt x="5562861" y="447733"/>
                </a:lnTo>
                <a:cubicBezTo>
                  <a:pt x="5562861" y="497190"/>
                  <a:pt x="5522769" y="537282"/>
                  <a:pt x="5473312" y="537282"/>
                </a:cubicBezTo>
                <a:lnTo>
                  <a:pt x="89549" y="537282"/>
                </a:lnTo>
                <a:cubicBezTo>
                  <a:pt x="40092" y="537282"/>
                  <a:pt x="0" y="497190"/>
                  <a:pt x="0" y="447733"/>
                </a:cubicBezTo>
                <a:lnTo>
                  <a:pt x="0" y="89549"/>
                </a:lnTo>
                <a:close/>
              </a:path>
            </a:pathLst>
          </a:custGeom>
          <a:solidFill>
            <a:srgbClr val="FFD1D1"/>
          </a:solidFill>
          <a:ln>
            <a:solidFill>
              <a:srgbClr val="FF28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108000" rIns="72000" bIns="72000" numCol="1" spcCol="1270" anchor="ctr" anchorCtr="0">
            <a:spAutoFit/>
          </a:bodyPr>
          <a:lstStyle/>
          <a:p>
            <a:pPr lvl="0" algn="ctr" defTabSz="622300">
              <a:lnSpc>
                <a:spcPct val="90000"/>
              </a:lnSpc>
              <a:spcBef>
                <a:spcPct val="0"/>
              </a:spcBef>
              <a:spcAft>
                <a:spcPct val="35000"/>
              </a:spcAft>
            </a:pPr>
            <a:r>
              <a:rPr lang="en-US" altLang="ja-JP" sz="1600" dirty="0">
                <a:solidFill>
                  <a:schemeClr val="tx1"/>
                </a:solidFill>
              </a:rPr>
              <a:t>Rapid demand growth</a:t>
            </a:r>
            <a:endParaRPr lang="ja-JP" altLang="en-US" sz="1600" kern="1200" dirty="0">
              <a:solidFill>
                <a:schemeClr val="tx1"/>
              </a:solidFill>
            </a:endParaRPr>
          </a:p>
        </p:txBody>
      </p:sp>
      <p:sp>
        <p:nvSpPr>
          <p:cNvPr id="26" name="下矢印 25"/>
          <p:cNvSpPr/>
          <p:nvPr/>
        </p:nvSpPr>
        <p:spPr>
          <a:xfrm>
            <a:off x="1609341" y="3423572"/>
            <a:ext cx="484632" cy="555897"/>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72000" rtlCol="0" anchor="ctr"/>
          <a:lstStyle/>
          <a:p>
            <a:pPr algn="ctr"/>
            <a:endParaRPr lang="ja-JP" altLang="en-US" sz="1600">
              <a:solidFill>
                <a:srgbClr val="FFFFFF"/>
              </a:solidFill>
            </a:endParaRPr>
          </a:p>
        </p:txBody>
      </p:sp>
      <p:sp>
        <p:nvSpPr>
          <p:cNvPr id="27" name="下矢印 26"/>
          <p:cNvSpPr/>
          <p:nvPr/>
        </p:nvSpPr>
        <p:spPr>
          <a:xfrm>
            <a:off x="1609341" y="2461080"/>
            <a:ext cx="484632" cy="343276"/>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72000" rtlCol="0" anchor="ctr"/>
          <a:lstStyle/>
          <a:p>
            <a:pPr algn="ctr"/>
            <a:endParaRPr lang="ja-JP" altLang="en-US" sz="1600">
              <a:solidFill>
                <a:srgbClr val="FFFFFF"/>
              </a:solidFill>
            </a:endParaRPr>
          </a:p>
        </p:txBody>
      </p:sp>
      <p:sp>
        <p:nvSpPr>
          <p:cNvPr id="35" name="フリーフォーム 34"/>
          <p:cNvSpPr/>
          <p:nvPr/>
        </p:nvSpPr>
        <p:spPr>
          <a:xfrm>
            <a:off x="6444207" y="1603205"/>
            <a:ext cx="2521128" cy="846555"/>
          </a:xfrm>
          <a:custGeom>
            <a:avLst/>
            <a:gdLst>
              <a:gd name="connsiteX0" fmla="*/ 91909 w 551440"/>
              <a:gd name="connsiteY0" fmla="*/ 0 h 3795394"/>
              <a:gd name="connsiteX1" fmla="*/ 459531 w 551440"/>
              <a:gd name="connsiteY1" fmla="*/ 0 h 3795394"/>
              <a:gd name="connsiteX2" fmla="*/ 551440 w 551440"/>
              <a:gd name="connsiteY2" fmla="*/ 91909 h 3795394"/>
              <a:gd name="connsiteX3" fmla="*/ 551440 w 551440"/>
              <a:gd name="connsiteY3" fmla="*/ 3795394 h 3795394"/>
              <a:gd name="connsiteX4" fmla="*/ 551440 w 551440"/>
              <a:gd name="connsiteY4" fmla="*/ 3795394 h 3795394"/>
              <a:gd name="connsiteX5" fmla="*/ 0 w 551440"/>
              <a:gd name="connsiteY5" fmla="*/ 3795394 h 3795394"/>
              <a:gd name="connsiteX6" fmla="*/ 0 w 551440"/>
              <a:gd name="connsiteY6" fmla="*/ 3795394 h 3795394"/>
              <a:gd name="connsiteX7" fmla="*/ 0 w 551440"/>
              <a:gd name="connsiteY7" fmla="*/ 91909 h 3795394"/>
              <a:gd name="connsiteX8" fmla="*/ 91909 w 551440"/>
              <a:gd name="connsiteY8" fmla="*/ 0 h 379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440" h="3795394">
                <a:moveTo>
                  <a:pt x="551440" y="632582"/>
                </a:moveTo>
                <a:lnTo>
                  <a:pt x="551440" y="3162812"/>
                </a:lnTo>
                <a:cubicBezTo>
                  <a:pt x="551440" y="3512178"/>
                  <a:pt x="545461" y="3795394"/>
                  <a:pt x="538086" y="3795394"/>
                </a:cubicBezTo>
                <a:lnTo>
                  <a:pt x="0" y="3795394"/>
                </a:lnTo>
                <a:lnTo>
                  <a:pt x="0" y="3795394"/>
                </a:lnTo>
                <a:lnTo>
                  <a:pt x="0" y="0"/>
                </a:lnTo>
                <a:lnTo>
                  <a:pt x="0" y="0"/>
                </a:lnTo>
                <a:lnTo>
                  <a:pt x="538086" y="0"/>
                </a:lnTo>
                <a:cubicBezTo>
                  <a:pt x="545461" y="0"/>
                  <a:pt x="551440" y="283216"/>
                  <a:pt x="551440" y="632582"/>
                </a:cubicBezTo>
                <a:close/>
              </a:path>
            </a:pathLst>
          </a:custGeom>
          <a:solidFill>
            <a:srgbClr val="CCECFF"/>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00" tIns="108000" rIns="72000" bIns="72000" numCol="1" spcCol="1270" anchor="ctr" anchorCtr="0">
            <a:spAutoFit/>
          </a:bodyPr>
          <a:lstStyle/>
          <a:p>
            <a:pPr marL="114300" lvl="1" indent="-114300" defTabSz="622300">
              <a:lnSpc>
                <a:spcPct val="90000"/>
              </a:lnSpc>
              <a:spcBef>
                <a:spcPct val="0"/>
              </a:spcBef>
              <a:spcAft>
                <a:spcPct val="15000"/>
              </a:spcAft>
              <a:buChar char="•"/>
            </a:pPr>
            <a:r>
              <a:rPr lang="en-US" altLang="ja-JP" sz="1600" kern="1200" dirty="0">
                <a:solidFill>
                  <a:schemeClr val="tx1"/>
                </a:solidFill>
              </a:rPr>
              <a:t>Flood control and water use were considered separately</a:t>
            </a:r>
            <a:endParaRPr lang="ja-JP" sz="1600" kern="12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491641" y="5198145"/>
            <a:ext cx="8300684" cy="1065989"/>
          </a:xfrm>
          <a:prstGeom prst="roundRect">
            <a:avLst/>
          </a:prstGeom>
          <a:solidFill>
            <a:schemeClr val="accent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p:cNvSpPr>
            <a:spLocks noGrp="1"/>
          </p:cNvSpPr>
          <p:nvPr>
            <p:ph idx="14"/>
          </p:nvPr>
        </p:nvSpPr>
        <p:spPr>
          <a:xfrm>
            <a:off x="169605" y="4293096"/>
            <a:ext cx="8784976" cy="648072"/>
          </a:xfrm>
        </p:spPr>
        <p:txBody>
          <a:bodyPr>
            <a:normAutofit fontScale="85000" lnSpcReduction="10000"/>
          </a:bodyPr>
          <a:lstStyle/>
          <a:p>
            <a:pPr marL="1343025" lvl="1" indent="-342900">
              <a:lnSpc>
                <a:spcPts val="1800"/>
              </a:lnSpc>
              <a:spcBef>
                <a:spcPts val="600"/>
              </a:spcBef>
              <a:buFont typeface="Wingdings" panose="05000000000000000000" pitchFamily="2" charset="2"/>
              <a:buChar char="l"/>
            </a:pPr>
            <a:r>
              <a:rPr lang="en-US" altLang="ja-JP" sz="1800" b="0" dirty="0"/>
              <a:t>- 2.0 m below normal level: Estimated </a:t>
            </a:r>
            <a:r>
              <a:rPr lang="fr-CA" altLang="ja-JP" sz="1800" b="0" dirty="0"/>
              <a:t>water level for water control and utilization</a:t>
            </a:r>
            <a:endParaRPr lang="en-US" altLang="ja-JP" sz="1800" b="0" dirty="0"/>
          </a:p>
          <a:p>
            <a:pPr marL="1343025" lvl="1" indent="-342900">
              <a:lnSpc>
                <a:spcPts val="1800"/>
              </a:lnSpc>
              <a:spcBef>
                <a:spcPts val="600"/>
              </a:spcBef>
              <a:buFont typeface="Wingdings" panose="05000000000000000000" pitchFamily="2" charset="2"/>
              <a:buChar char="l"/>
            </a:pPr>
            <a:r>
              <a:rPr lang="en-US" altLang="ja-JP" sz="1800" b="0" dirty="0"/>
              <a:t>Water intake below </a:t>
            </a:r>
            <a:r>
              <a:rPr lang="fr-CA" altLang="ja-JP" sz="1800" b="0" dirty="0"/>
              <a:t>- </a:t>
            </a:r>
            <a:r>
              <a:rPr lang="en-US" altLang="ja-JP" sz="1800" b="0" dirty="0"/>
              <a:t>1.5 m </a:t>
            </a:r>
            <a:r>
              <a:rPr lang="fr-CA" altLang="ja-JP" sz="1800" b="0" dirty="0"/>
              <a:t>: Requires the approval of the Ministry of Construction</a:t>
            </a:r>
            <a:endParaRPr lang="en-US" altLang="ja-JP" sz="1800" b="0" dirty="0"/>
          </a:p>
        </p:txBody>
      </p:sp>
      <p:sp>
        <p:nvSpPr>
          <p:cNvPr id="32" name="タイトル 3"/>
          <p:cNvSpPr>
            <a:spLocks noGrp="1"/>
          </p:cNvSpPr>
          <p:nvPr>
            <p:ph type="title"/>
          </p:nvPr>
        </p:nvSpPr>
        <p:spPr>
          <a:xfrm>
            <a:off x="348379" y="441526"/>
            <a:ext cx="8640000" cy="720000"/>
          </a:xfrm>
        </p:spPr>
        <p:txBody>
          <a:bodyPr>
            <a:noAutofit/>
          </a:bodyPr>
          <a:lstStyle/>
          <a:p>
            <a:r>
              <a:rPr lang="en-US" altLang="ja-JP" dirty="0"/>
              <a:t>3. Case 1: </a:t>
            </a:r>
            <a:r>
              <a:rPr lang="en-US" altLang="ja-JP" dirty="0" err="1"/>
              <a:t>Yodo</a:t>
            </a:r>
            <a:r>
              <a:rPr lang="en-US" altLang="ja-JP" dirty="0"/>
              <a:t> River System Water Resources Development</a:t>
            </a:r>
          </a:p>
        </p:txBody>
      </p:sp>
      <p:grpSp>
        <p:nvGrpSpPr>
          <p:cNvPr id="3" name="グループ化 2"/>
          <p:cNvGrpSpPr/>
          <p:nvPr/>
        </p:nvGrpSpPr>
        <p:grpSpPr>
          <a:xfrm>
            <a:off x="491641" y="2207661"/>
            <a:ext cx="8127063" cy="1926691"/>
            <a:chOff x="841506" y="2936888"/>
            <a:chExt cx="7782695" cy="2595316"/>
          </a:xfrm>
        </p:grpSpPr>
        <p:sp>
          <p:nvSpPr>
            <p:cNvPr id="108" name="テキスト ボックス 107"/>
            <p:cNvSpPr txBox="1"/>
            <p:nvPr/>
          </p:nvSpPr>
          <p:spPr>
            <a:xfrm>
              <a:off x="1691680" y="4954843"/>
              <a:ext cx="2880319" cy="577361"/>
            </a:xfrm>
            <a:prstGeom prst="rect">
              <a:avLst/>
            </a:prstGeom>
            <a:noFill/>
          </p:spPr>
          <p:txBody>
            <a:bodyPr wrap="square" rtlCol="0">
              <a:spAutoFit/>
            </a:bodyPr>
            <a:lstStyle/>
            <a:p>
              <a:r>
                <a:rPr kumimoji="1" lang="fr-CA" altLang="ja-JP" sz="1100" dirty="0"/>
                <a:t>The proposal of Lake Biwa Comprehensive Development Project</a:t>
              </a:r>
              <a:endParaRPr kumimoji="1" lang="ja-JP" altLang="en-US" sz="1100" dirty="0"/>
            </a:p>
          </p:txBody>
        </p:sp>
        <p:sp>
          <p:nvSpPr>
            <p:cNvPr id="109" name="テキスト ボックス 108"/>
            <p:cNvSpPr txBox="1"/>
            <p:nvPr/>
          </p:nvSpPr>
          <p:spPr>
            <a:xfrm>
              <a:off x="6084169" y="4941168"/>
              <a:ext cx="2522791" cy="577361"/>
            </a:xfrm>
            <a:prstGeom prst="rect">
              <a:avLst/>
            </a:prstGeom>
            <a:noFill/>
          </p:spPr>
          <p:txBody>
            <a:bodyPr wrap="square" rtlCol="0">
              <a:spAutoFit/>
            </a:bodyPr>
            <a:lstStyle/>
            <a:p>
              <a:r>
                <a:rPr kumimoji="1" lang="fr-CA" altLang="ja-JP" sz="1100" dirty="0"/>
                <a:t>The objection </a:t>
              </a:r>
              <a:r>
                <a:rPr lang="fr-CA" altLang="ja-JP" sz="1100" dirty="0"/>
                <a:t>from</a:t>
              </a:r>
              <a:r>
                <a:rPr kumimoji="1" lang="fr-CA" altLang="ja-JP" sz="1100" dirty="0"/>
                <a:t> Shiga Prefecture</a:t>
              </a:r>
              <a:r>
                <a:rPr lang="fr-CA" altLang="ja-JP" sz="1100" dirty="0"/>
                <a:t>, local authority of Lake Biwa</a:t>
              </a:r>
              <a:endParaRPr kumimoji="1" lang="ja-JP" altLang="en-US" sz="1100" dirty="0"/>
            </a:p>
          </p:txBody>
        </p:sp>
        <p:sp>
          <p:nvSpPr>
            <p:cNvPr id="110" name="テキスト ボックス 109"/>
            <p:cNvSpPr txBox="1"/>
            <p:nvPr/>
          </p:nvSpPr>
          <p:spPr>
            <a:xfrm>
              <a:off x="4499992" y="2996952"/>
              <a:ext cx="1767438" cy="577361"/>
            </a:xfrm>
            <a:prstGeom prst="rect">
              <a:avLst/>
            </a:prstGeom>
            <a:noFill/>
          </p:spPr>
          <p:txBody>
            <a:bodyPr wrap="square" rtlCol="0">
              <a:spAutoFit/>
            </a:bodyPr>
            <a:lstStyle/>
            <a:p>
              <a:r>
                <a:rPr lang="fr-CA" altLang="ja-JP" sz="1100" dirty="0"/>
                <a:t>Lake Biwa</a:t>
              </a:r>
            </a:p>
            <a:p>
              <a:r>
                <a:rPr lang="fr-CA" altLang="ja-JP" sz="1100" dirty="0"/>
                <a:t>Normal water </a:t>
              </a:r>
              <a:r>
                <a:rPr lang="en-US" altLang="ja-JP" sz="1100" dirty="0"/>
                <a:t>level</a:t>
              </a:r>
              <a:endParaRPr lang="ja-JP" altLang="en-US" sz="1100" dirty="0"/>
            </a:p>
          </p:txBody>
        </p:sp>
        <p:sp>
          <p:nvSpPr>
            <p:cNvPr id="111" name="テキスト ボックス 110"/>
            <p:cNvSpPr txBox="1"/>
            <p:nvPr/>
          </p:nvSpPr>
          <p:spPr>
            <a:xfrm>
              <a:off x="841506" y="2996951"/>
              <a:ext cx="1656184" cy="577361"/>
            </a:xfrm>
            <a:prstGeom prst="rect">
              <a:avLst/>
            </a:prstGeom>
            <a:noFill/>
          </p:spPr>
          <p:txBody>
            <a:bodyPr wrap="square" rtlCol="0">
              <a:spAutoFit/>
            </a:bodyPr>
            <a:lstStyle/>
            <a:p>
              <a:r>
                <a:rPr lang="fr-CA" altLang="ja-JP" sz="1100" dirty="0"/>
                <a:t>Lake Biwa</a:t>
              </a:r>
            </a:p>
            <a:p>
              <a:r>
                <a:rPr kumimoji="1" lang="fr-CA" altLang="ja-JP" sz="1100" dirty="0"/>
                <a:t>Normal water level</a:t>
              </a:r>
              <a:endParaRPr kumimoji="1" lang="ja-JP" altLang="en-US" sz="1100" dirty="0"/>
            </a:p>
          </p:txBody>
        </p:sp>
        <p:sp>
          <p:nvSpPr>
            <p:cNvPr id="112" name="テキスト ボックス 111"/>
            <p:cNvSpPr txBox="1"/>
            <p:nvPr/>
          </p:nvSpPr>
          <p:spPr>
            <a:xfrm>
              <a:off x="4648184" y="4455053"/>
              <a:ext cx="639785" cy="350540"/>
            </a:xfrm>
            <a:prstGeom prst="rect">
              <a:avLst/>
            </a:prstGeom>
            <a:noFill/>
          </p:spPr>
          <p:txBody>
            <a:bodyPr wrap="square" rtlCol="0">
              <a:spAutoFit/>
            </a:bodyPr>
            <a:lstStyle/>
            <a:p>
              <a:r>
                <a:rPr kumimoji="1" lang="fr-CA" altLang="ja-JP" sz="1100" dirty="0"/>
                <a:t>conflict</a:t>
              </a:r>
              <a:endParaRPr kumimoji="1" lang="ja-JP" altLang="en-US" sz="1100" dirty="0"/>
            </a:p>
          </p:txBody>
        </p:sp>
        <p:grpSp>
          <p:nvGrpSpPr>
            <p:cNvPr id="113" name="グループ化 112"/>
            <p:cNvGrpSpPr/>
            <p:nvPr/>
          </p:nvGrpSpPr>
          <p:grpSpPr>
            <a:xfrm>
              <a:off x="2375854" y="2936888"/>
              <a:ext cx="1672614" cy="1964643"/>
              <a:chOff x="2419375" y="3212976"/>
              <a:chExt cx="1296144" cy="1228500"/>
            </a:xfrm>
          </p:grpSpPr>
          <p:sp>
            <p:nvSpPr>
              <p:cNvPr id="114" name="正方形/長方形 113"/>
              <p:cNvSpPr/>
              <p:nvPr/>
            </p:nvSpPr>
            <p:spPr>
              <a:xfrm>
                <a:off x="2419375" y="3356992"/>
                <a:ext cx="1296144" cy="10844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5" name="直線コネクタ 114"/>
              <p:cNvCxnSpPr/>
              <p:nvPr/>
            </p:nvCxnSpPr>
            <p:spPr>
              <a:xfrm>
                <a:off x="2587140" y="3400027"/>
                <a:ext cx="13616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2607072" y="3433364"/>
                <a:ext cx="97631"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2635647" y="3469368"/>
                <a:ext cx="40481"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2419375" y="3356992"/>
                <a:ext cx="1296144"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9" name="二等辺三角形 118"/>
              <p:cNvSpPr/>
              <p:nvPr/>
            </p:nvSpPr>
            <p:spPr>
              <a:xfrm flipV="1">
                <a:off x="2563391" y="3212976"/>
                <a:ext cx="167059" cy="144016"/>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0" name="テキスト ボックス 119"/>
            <p:cNvSpPr txBox="1"/>
            <p:nvPr/>
          </p:nvSpPr>
          <p:spPr>
            <a:xfrm>
              <a:off x="2904033" y="3674213"/>
              <a:ext cx="1450886" cy="804181"/>
            </a:xfrm>
            <a:prstGeom prst="rect">
              <a:avLst/>
            </a:prstGeom>
            <a:noFill/>
          </p:spPr>
          <p:txBody>
            <a:bodyPr wrap="square" rtlCol="0">
              <a:spAutoFit/>
            </a:bodyPr>
            <a:lstStyle/>
            <a:p>
              <a:r>
                <a:rPr kumimoji="1" lang="en-US" altLang="ja-JP" sz="1100" dirty="0"/>
                <a:t>Possible to withdraw </a:t>
              </a:r>
            </a:p>
            <a:p>
              <a:r>
                <a:rPr kumimoji="1" lang="en-US" altLang="ja-JP" sz="1100" dirty="0"/>
                <a:t>- 2.0</a:t>
              </a:r>
              <a:r>
                <a:rPr lang="fr-CA" altLang="en-US" sz="1100" dirty="0"/>
                <a:t> meter below the normal level</a:t>
              </a:r>
              <a:endParaRPr kumimoji="1" lang="ja-JP" altLang="en-US" sz="1100" dirty="0"/>
            </a:p>
          </p:txBody>
        </p:sp>
        <p:cxnSp>
          <p:nvCxnSpPr>
            <p:cNvPr id="121" name="直線矢印コネクタ 120"/>
            <p:cNvCxnSpPr/>
            <p:nvPr/>
          </p:nvCxnSpPr>
          <p:spPr>
            <a:xfrm>
              <a:off x="2887134" y="3167201"/>
              <a:ext cx="0" cy="1497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左右矢印 121"/>
            <p:cNvSpPr/>
            <p:nvPr/>
          </p:nvSpPr>
          <p:spPr>
            <a:xfrm>
              <a:off x="4499992" y="3897276"/>
              <a:ext cx="864096" cy="575784"/>
            </a:xfrm>
            <a:prstGeom prst="lef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3" name="直線矢印コネクタ 122"/>
            <p:cNvCxnSpPr/>
            <p:nvPr/>
          </p:nvCxnSpPr>
          <p:spPr>
            <a:xfrm>
              <a:off x="1926862" y="3167201"/>
              <a:ext cx="324020" cy="0"/>
            </a:xfrm>
            <a:prstGeom prst="straightConnector1">
              <a:avLst/>
            </a:prstGeom>
            <a:ln w="28575" cmpd="sng">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25" name="グループ化 124"/>
            <p:cNvGrpSpPr/>
            <p:nvPr/>
          </p:nvGrpSpPr>
          <p:grpSpPr>
            <a:xfrm>
              <a:off x="6055491" y="2936888"/>
              <a:ext cx="1672614" cy="1964643"/>
              <a:chOff x="2419375" y="3212976"/>
              <a:chExt cx="1296144" cy="1228500"/>
            </a:xfrm>
          </p:grpSpPr>
          <p:sp>
            <p:nvSpPr>
              <p:cNvPr id="126" name="正方形/長方形 125"/>
              <p:cNvSpPr/>
              <p:nvPr/>
            </p:nvSpPr>
            <p:spPr>
              <a:xfrm>
                <a:off x="2419375" y="3356992"/>
                <a:ext cx="1296144" cy="10844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7" name="直線コネクタ 126"/>
              <p:cNvCxnSpPr/>
              <p:nvPr/>
            </p:nvCxnSpPr>
            <p:spPr>
              <a:xfrm>
                <a:off x="2587140" y="3400027"/>
                <a:ext cx="13616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2607072" y="3433364"/>
                <a:ext cx="97631"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2635647" y="3469368"/>
                <a:ext cx="40481"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2419375" y="3356992"/>
                <a:ext cx="1296144"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1" name="二等辺三角形 130"/>
              <p:cNvSpPr/>
              <p:nvPr/>
            </p:nvSpPr>
            <p:spPr>
              <a:xfrm flipV="1">
                <a:off x="2563391" y="3212976"/>
                <a:ext cx="167059" cy="144016"/>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2" name="テキスト ボックス 131"/>
            <p:cNvSpPr txBox="1"/>
            <p:nvPr/>
          </p:nvSpPr>
          <p:spPr>
            <a:xfrm>
              <a:off x="6751994" y="3318125"/>
              <a:ext cx="1872207" cy="804181"/>
            </a:xfrm>
            <a:prstGeom prst="rect">
              <a:avLst/>
            </a:prstGeom>
            <a:noFill/>
          </p:spPr>
          <p:txBody>
            <a:bodyPr wrap="square" rtlCol="0">
              <a:spAutoFit/>
            </a:bodyPr>
            <a:lstStyle/>
            <a:p>
              <a:r>
                <a:rPr kumimoji="1" lang="en-US" altLang="ja-JP" sz="1100" dirty="0"/>
                <a:t>Withdrawal must be limited  - 1.5</a:t>
              </a:r>
              <a:r>
                <a:rPr lang="fr-CA" altLang="en-US" sz="1100" dirty="0"/>
                <a:t> meters below the normal level</a:t>
              </a:r>
              <a:endParaRPr kumimoji="1" lang="ja-JP" altLang="en-US" sz="1100" dirty="0"/>
            </a:p>
          </p:txBody>
        </p:sp>
      </p:grpSp>
      <p:cxnSp>
        <p:nvCxnSpPr>
          <p:cNvPr id="15" name="直線矢印コネクタ 14"/>
          <p:cNvCxnSpPr/>
          <p:nvPr/>
        </p:nvCxnSpPr>
        <p:spPr>
          <a:xfrm>
            <a:off x="6588224" y="2401295"/>
            <a:ext cx="0" cy="7025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1057650" y="4221088"/>
            <a:ext cx="7512138" cy="6860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122"/>
          <p:cNvCxnSpPr/>
          <p:nvPr/>
        </p:nvCxnSpPr>
        <p:spPr>
          <a:xfrm>
            <a:off x="5504074" y="2395796"/>
            <a:ext cx="324020" cy="0"/>
          </a:xfrm>
          <a:prstGeom prst="straightConnector1">
            <a:avLst/>
          </a:prstGeom>
          <a:ln w="28575" cmpd="sng">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コンテンツ プレースホルダー 4"/>
          <p:cNvSpPr txBox="1">
            <a:spLocks/>
          </p:cNvSpPr>
          <p:nvPr/>
        </p:nvSpPr>
        <p:spPr>
          <a:xfrm>
            <a:off x="331861" y="1197139"/>
            <a:ext cx="8460464" cy="923330"/>
          </a:xfrm>
          <a:prstGeom prst="rect">
            <a:avLst/>
          </a:prstGeom>
        </p:spPr>
        <p:txBody>
          <a:bodyPr vert="horz" lIns="0" tIns="0" rIns="0" bIns="0" rtlCol="0">
            <a:sp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56515" indent="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None/>
              <a:defRPr kumimoji="1" sz="2400" b="1"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b="0" kern="1200" baseline="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1">
              <a:lnSpc>
                <a:spcPct val="100000"/>
              </a:lnSpc>
              <a:spcBef>
                <a:spcPts val="0"/>
              </a:spcBef>
            </a:pPr>
            <a:r>
              <a:rPr lang="en-US" altLang="ja-JP" sz="2000" b="0" dirty="0"/>
              <a:t>To secure water sources to meet water demands and control floods, </a:t>
            </a:r>
            <a:r>
              <a:rPr lang="en-US" altLang="ja-JP" sz="2000" b="0" dirty="0">
                <a:solidFill>
                  <a:srgbClr val="FF0000"/>
                </a:solidFill>
              </a:rPr>
              <a:t>Act on Special Measures concerning Development of Lake Biwa</a:t>
            </a:r>
            <a:r>
              <a:rPr lang="ja-JP" altLang="en-US" sz="2000" b="0" dirty="0">
                <a:solidFill>
                  <a:srgbClr val="FF0000"/>
                </a:solidFill>
              </a:rPr>
              <a:t> </a:t>
            </a:r>
            <a:r>
              <a:rPr lang="en-US" altLang="ja-JP" sz="2000" b="0" dirty="0"/>
              <a:t>was enacted in 1972. Under the law stakeholders made a compromise deal. </a:t>
            </a:r>
          </a:p>
        </p:txBody>
      </p:sp>
      <p:sp>
        <p:nvSpPr>
          <p:cNvPr id="34" name="コンテンツ プレースホルダー 4"/>
          <p:cNvSpPr txBox="1">
            <a:spLocks/>
          </p:cNvSpPr>
          <p:nvPr/>
        </p:nvSpPr>
        <p:spPr>
          <a:xfrm>
            <a:off x="523487" y="5315642"/>
            <a:ext cx="8268838" cy="830997"/>
          </a:xfrm>
          <a:prstGeom prst="rect">
            <a:avLst/>
          </a:prstGeom>
          <a:noFill/>
          <a:ln>
            <a:noFill/>
          </a:ln>
        </p:spPr>
        <p:txBody>
          <a:bodyPr vert="horz" wrap="square" lIns="0" tIns="0" rIns="0" bIns="0" rtlCol="0">
            <a:sp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56515" indent="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None/>
              <a:defRPr kumimoji="1" sz="2400" b="1"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b="0" kern="1200" baseline="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1">
              <a:lnSpc>
                <a:spcPct val="100000"/>
              </a:lnSpc>
              <a:spcBef>
                <a:spcPts val="600"/>
              </a:spcBef>
            </a:pPr>
            <a:r>
              <a:rPr lang="en-US" altLang="ja-JP" sz="1800" b="0" dirty="0"/>
              <a:t>Such efforts successfully secured water resources to meet the demand in the large cities located downstream such as Osaka and Kobe. In the 1990s, the water demand reached a peak, and since then, water demand in those cities has been stable.</a:t>
            </a:r>
          </a:p>
        </p:txBody>
      </p:sp>
    </p:spTree>
    <p:extLst>
      <p:ext uri="{BB962C8B-B14F-4D97-AF65-F5344CB8AC3E}">
        <p14:creationId xmlns:p14="http://schemas.microsoft.com/office/powerpoint/2010/main" val="291590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5345326" y="4723298"/>
            <a:ext cx="3475146" cy="1464231"/>
          </a:xfrm>
          <a:prstGeom prst="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000" dirty="0">
                <a:solidFill>
                  <a:schemeClr val="tx1"/>
                </a:solidFill>
              </a:rPr>
              <a:t>There has been no water service suspension related to water resource shortage since March 1994.</a:t>
            </a:r>
            <a:endParaRPr kumimoji="1" lang="ja-JP" altLang="en-US" sz="2000" dirty="0">
              <a:solidFill>
                <a:schemeClr val="tx1"/>
              </a:solidFill>
            </a:endParaRPr>
          </a:p>
        </p:txBody>
      </p:sp>
      <p:sp>
        <p:nvSpPr>
          <p:cNvPr id="21" name="下矢印 20"/>
          <p:cNvSpPr/>
          <p:nvPr/>
        </p:nvSpPr>
        <p:spPr>
          <a:xfrm>
            <a:off x="6718101" y="3795062"/>
            <a:ext cx="808781" cy="1002090"/>
          </a:xfrm>
          <a:prstGeom prst="downArrow">
            <a:avLst>
              <a:gd name="adj1" fmla="val 37320"/>
              <a:gd name="adj2" fmla="val 32559"/>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p:cNvSpPr>
            <a:spLocks noGrp="1"/>
          </p:cNvSpPr>
          <p:nvPr>
            <p:ph idx="14"/>
          </p:nvPr>
        </p:nvSpPr>
        <p:spPr>
          <a:xfrm>
            <a:off x="228538" y="1151651"/>
            <a:ext cx="8892000" cy="432048"/>
          </a:xfrm>
          <a:ln>
            <a:noFill/>
          </a:ln>
        </p:spPr>
        <p:txBody>
          <a:bodyPr>
            <a:normAutofit fontScale="25000" lnSpcReduction="20000"/>
          </a:bodyPr>
          <a:lstStyle/>
          <a:p>
            <a:pPr lvl="1"/>
            <a:r>
              <a:rPr lang="en-US" altLang="ja-JP" sz="9600" dirty="0"/>
              <a:t>(1) History of Okinawa Prefecture and its Water Shortage</a:t>
            </a:r>
          </a:p>
          <a:p>
            <a:pPr lvl="1">
              <a:lnSpc>
                <a:spcPts val="2200"/>
              </a:lnSpc>
            </a:pPr>
            <a:endParaRPr lang="en-US" altLang="ja-JP" sz="7200" b="0" dirty="0"/>
          </a:p>
          <a:p>
            <a:pPr lvl="1">
              <a:lnSpc>
                <a:spcPts val="2200"/>
              </a:lnSpc>
            </a:pPr>
            <a:r>
              <a:rPr lang="ja-JP" altLang="en-US" sz="2000" b="0" dirty="0"/>
              <a:t>　　　　　　　　　　　　　　　　　　</a:t>
            </a:r>
            <a:endParaRPr lang="en-US" altLang="ja-JP" sz="2000" b="0" dirty="0"/>
          </a:p>
        </p:txBody>
      </p:sp>
      <p:sp>
        <p:nvSpPr>
          <p:cNvPr id="15" name="タイトル 3"/>
          <p:cNvSpPr>
            <a:spLocks noGrp="1"/>
          </p:cNvSpPr>
          <p:nvPr>
            <p:ph type="title"/>
          </p:nvPr>
        </p:nvSpPr>
        <p:spPr>
          <a:xfrm>
            <a:off x="377520" y="402401"/>
            <a:ext cx="8640000" cy="720000"/>
          </a:xfrm>
        </p:spPr>
        <p:txBody>
          <a:bodyPr>
            <a:noAutofit/>
          </a:bodyPr>
          <a:lstStyle/>
          <a:p>
            <a:r>
              <a:rPr lang="en-US" altLang="ja-JP" dirty="0"/>
              <a:t>4.</a:t>
            </a:r>
            <a:r>
              <a:rPr lang="ja-JP" altLang="en-US" dirty="0"/>
              <a:t> </a:t>
            </a:r>
            <a:r>
              <a:rPr lang="en-US" altLang="ja-JP" dirty="0"/>
              <a:t>Case 2: Securing Water Resource in Okinawa Prefecture</a:t>
            </a:r>
          </a:p>
        </p:txBody>
      </p:sp>
      <p:sp>
        <p:nvSpPr>
          <p:cNvPr id="8" name="角丸四角形 7"/>
          <p:cNvSpPr/>
          <p:nvPr/>
        </p:nvSpPr>
        <p:spPr>
          <a:xfrm>
            <a:off x="284388" y="1678426"/>
            <a:ext cx="4719660" cy="783193"/>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000" dirty="0">
                <a:solidFill>
                  <a:schemeClr val="tx1"/>
                </a:solidFill>
              </a:rPr>
              <a:t>Per capita water resources potential is only 60% of the national average.</a:t>
            </a:r>
          </a:p>
        </p:txBody>
      </p:sp>
      <p:sp>
        <p:nvSpPr>
          <p:cNvPr id="12" name="角丸四角形 11"/>
          <p:cNvSpPr/>
          <p:nvPr/>
        </p:nvSpPr>
        <p:spPr>
          <a:xfrm>
            <a:off x="5298662" y="3064792"/>
            <a:ext cx="3521810" cy="783193"/>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000" dirty="0">
                <a:solidFill>
                  <a:schemeClr val="tx1"/>
                </a:solidFill>
              </a:rPr>
              <a:t>Frequent water service suspension until 1994</a:t>
            </a:r>
          </a:p>
        </p:txBody>
      </p:sp>
      <p:sp>
        <p:nvSpPr>
          <p:cNvPr id="20" name="角丸四角形吹き出し 19"/>
          <p:cNvSpPr/>
          <p:nvPr/>
        </p:nvSpPr>
        <p:spPr>
          <a:xfrm>
            <a:off x="5298663" y="2564904"/>
            <a:ext cx="3521810" cy="420956"/>
          </a:xfrm>
          <a:prstGeom prst="wedgeRoundRectCallout">
            <a:avLst>
              <a:gd name="adj1" fmla="val 17866"/>
              <a:gd name="adj2" fmla="val -23183"/>
              <a:gd name="adj3" fmla="val 16667"/>
            </a:avLst>
          </a:prstGeom>
          <a:solidFill>
            <a:srgbClr val="FFD1D1"/>
          </a:solid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b="1" dirty="0">
                <a:solidFill>
                  <a:schemeClr val="tx1"/>
                </a:solidFill>
              </a:rPr>
              <a:t>Scarce water resources</a:t>
            </a:r>
          </a:p>
        </p:txBody>
      </p:sp>
      <p:sp>
        <p:nvSpPr>
          <p:cNvPr id="6" name="下矢印 5"/>
          <p:cNvSpPr/>
          <p:nvPr/>
        </p:nvSpPr>
        <p:spPr>
          <a:xfrm>
            <a:off x="6660232" y="2281599"/>
            <a:ext cx="808781" cy="360040"/>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マイル 22"/>
          <p:cNvSpPr/>
          <p:nvPr/>
        </p:nvSpPr>
        <p:spPr>
          <a:xfrm>
            <a:off x="4679653" y="5524307"/>
            <a:ext cx="792088" cy="79208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マイル 23"/>
          <p:cNvSpPr/>
          <p:nvPr/>
        </p:nvSpPr>
        <p:spPr>
          <a:xfrm>
            <a:off x="4656175" y="3245545"/>
            <a:ext cx="792088" cy="792088"/>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292081" y="1583699"/>
            <a:ext cx="1728192" cy="783193"/>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ja-JP" sz="2000" dirty="0">
                <a:solidFill>
                  <a:schemeClr val="tx1"/>
                </a:solidFill>
              </a:rPr>
              <a:t>Steep short rivers</a:t>
            </a:r>
            <a:endParaRPr kumimoji="1" lang="ja-JP" altLang="en-US" sz="2000" dirty="0">
              <a:solidFill>
                <a:schemeClr val="tx1"/>
              </a:solidFill>
            </a:endParaRPr>
          </a:p>
        </p:txBody>
      </p:sp>
      <p:sp>
        <p:nvSpPr>
          <p:cNvPr id="10" name="角丸四角形 9"/>
          <p:cNvSpPr/>
          <p:nvPr/>
        </p:nvSpPr>
        <p:spPr>
          <a:xfrm>
            <a:off x="7122492" y="1583699"/>
            <a:ext cx="1691399" cy="783193"/>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000" dirty="0">
                <a:solidFill>
                  <a:schemeClr val="tx1"/>
                </a:solidFill>
              </a:rPr>
              <a:t>Small watersheds</a:t>
            </a:r>
            <a:endParaRPr kumimoji="1" lang="ja-JP" altLang="en-US" sz="2000" dirty="0">
              <a:solidFill>
                <a:schemeClr val="tx1"/>
              </a:solidFill>
            </a:endParaRPr>
          </a:p>
        </p:txBody>
      </p:sp>
      <p:sp>
        <p:nvSpPr>
          <p:cNvPr id="3" name="角丸四角形 2"/>
          <p:cNvSpPr/>
          <p:nvPr/>
        </p:nvSpPr>
        <p:spPr>
          <a:xfrm>
            <a:off x="5334173" y="4054188"/>
            <a:ext cx="3479718" cy="358089"/>
          </a:xfrm>
          <a:prstGeom prst="roundRect">
            <a:avLst/>
          </a:prstGeom>
          <a:solidFill>
            <a:srgbClr val="FFFF99"/>
          </a:solidFill>
          <a:ln w="190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Various activities</a:t>
            </a:r>
          </a:p>
        </p:txBody>
      </p:sp>
      <p:pic>
        <p:nvPicPr>
          <p:cNvPr id="14" name="図 13"/>
          <p:cNvPicPr>
            <a:picLocks noChangeAspect="1"/>
          </p:cNvPicPr>
          <p:nvPr/>
        </p:nvPicPr>
        <p:blipFill>
          <a:blip r:embed="rId3"/>
          <a:stretch>
            <a:fillRect/>
          </a:stretch>
        </p:blipFill>
        <p:spPr>
          <a:xfrm>
            <a:off x="539552" y="2715535"/>
            <a:ext cx="3648075" cy="3476625"/>
          </a:xfrm>
          <a:prstGeom prst="rect">
            <a:avLst/>
          </a:prstGeom>
          <a:ln w="19050">
            <a:solidFill>
              <a:schemeClr val="accent2">
                <a:lumMod val="50000"/>
              </a:schemeClr>
            </a:solidFill>
          </a:ln>
        </p:spPr>
      </p:pic>
      <p:sp>
        <p:nvSpPr>
          <p:cNvPr id="19" name="線吹き出し 2 (枠付き) 18"/>
          <p:cNvSpPr/>
          <p:nvPr/>
        </p:nvSpPr>
        <p:spPr>
          <a:xfrm>
            <a:off x="2432646" y="5612550"/>
            <a:ext cx="1333996" cy="434477"/>
          </a:xfrm>
          <a:prstGeom prst="borderCallout2">
            <a:avLst>
              <a:gd name="adj1" fmla="val 18750"/>
              <a:gd name="adj2" fmla="val 608"/>
              <a:gd name="adj3" fmla="val 18750"/>
              <a:gd name="adj4" fmla="val -16667"/>
              <a:gd name="adj5" fmla="val 16421"/>
              <a:gd name="adj6" fmla="val -64549"/>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n w="0"/>
                <a:solidFill>
                  <a:schemeClr val="tx1"/>
                </a:solidFill>
                <a:effectLst>
                  <a:outerShdw blurRad="38100" dist="19050" dir="2700000" algn="tl" rotWithShape="0">
                    <a:schemeClr val="dk1">
                      <a:alpha val="40000"/>
                    </a:schemeClr>
                  </a:outerShdw>
                </a:effectLst>
              </a:rPr>
              <a:t>Okinawa</a:t>
            </a:r>
          </a:p>
        </p:txBody>
      </p:sp>
      <p:sp>
        <p:nvSpPr>
          <p:cNvPr id="27" name="角丸四角形 26"/>
          <p:cNvSpPr/>
          <p:nvPr/>
        </p:nvSpPr>
        <p:spPr>
          <a:xfrm>
            <a:off x="683568" y="2879591"/>
            <a:ext cx="1800200" cy="576797"/>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Japan</a:t>
            </a:r>
            <a:endParaRPr kumimoji="1" lang="ja-JP" altLang="en-US" sz="240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3"/>
          <p:cNvSpPr>
            <a:spLocks noGrp="1"/>
          </p:cNvSpPr>
          <p:nvPr>
            <p:ph type="title"/>
          </p:nvPr>
        </p:nvSpPr>
        <p:spPr>
          <a:xfrm>
            <a:off x="396496" y="383987"/>
            <a:ext cx="8640000" cy="720000"/>
          </a:xfrm>
        </p:spPr>
        <p:txBody>
          <a:bodyPr>
            <a:noAutofit/>
          </a:bodyPr>
          <a:lstStyle/>
          <a:p>
            <a:r>
              <a:rPr lang="en-US" altLang="ja-JP" dirty="0"/>
              <a:t>4. Case 2: Securing Water Resource in Okinawa Prefecture</a:t>
            </a:r>
          </a:p>
        </p:txBody>
      </p:sp>
      <p:sp>
        <p:nvSpPr>
          <p:cNvPr id="15" name="コンテンツ プレースホルダー 4"/>
          <p:cNvSpPr txBox="1"/>
          <p:nvPr/>
        </p:nvSpPr>
        <p:spPr>
          <a:xfrm>
            <a:off x="179992" y="1124726"/>
            <a:ext cx="8640000" cy="432084"/>
          </a:xfrm>
          <a:prstGeom prst="rect">
            <a:avLst/>
          </a:prstGeom>
        </p:spPr>
        <p:txBody>
          <a:bodyPr vert="horz" lIns="36000" tIns="0" rIns="0" bIns="0" rtlCol="0">
            <a:norm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56515" indent="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None/>
              <a:defRPr kumimoji="1" sz="2400" b="1"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b="0" kern="1200" baseline="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1"/>
            <a:r>
              <a:rPr lang="en-US" altLang="ja-JP" dirty="0"/>
              <a:t>(2) Dam Development</a:t>
            </a:r>
          </a:p>
        </p:txBody>
      </p:sp>
      <p:sp>
        <p:nvSpPr>
          <p:cNvPr id="21" name="コンテンツ プレースホルダー 3"/>
          <p:cNvSpPr txBox="1"/>
          <p:nvPr/>
        </p:nvSpPr>
        <p:spPr>
          <a:xfrm>
            <a:off x="4314519" y="5201654"/>
            <a:ext cx="4908422" cy="944507"/>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800" dirty="0"/>
              <a:t>Dams in Okinawa Prefecture</a:t>
            </a:r>
          </a:p>
          <a:p>
            <a:pPr marL="0" indent="0">
              <a:buNone/>
            </a:pPr>
            <a:r>
              <a:rPr lang="en-US" altLang="ja-JP" sz="1400" b="0" dirty="0"/>
              <a:t>Okinawa Prefectural government,</a:t>
            </a:r>
          </a:p>
          <a:p>
            <a:pPr marL="0" indent="0">
              <a:buNone/>
            </a:pPr>
            <a:r>
              <a:rPr lang="en-US" altLang="ja-JP" sz="1400" b="0" dirty="0"/>
              <a:t> http://www.pref.okinawa.jp/site/doboku/damu/kanri/ken-damu.html</a:t>
            </a:r>
          </a:p>
        </p:txBody>
      </p:sp>
      <p:sp>
        <p:nvSpPr>
          <p:cNvPr id="20" name="フリーフォーム 19"/>
          <p:cNvSpPr/>
          <p:nvPr/>
        </p:nvSpPr>
        <p:spPr>
          <a:xfrm>
            <a:off x="232089" y="2803623"/>
            <a:ext cx="3812221" cy="2215991"/>
          </a:xfrm>
          <a:custGeom>
            <a:avLst/>
            <a:gdLst>
              <a:gd name="connsiteX0" fmla="*/ 0 w 7776864"/>
              <a:gd name="connsiteY0" fmla="*/ 104067 h 624389"/>
              <a:gd name="connsiteX1" fmla="*/ 104067 w 7776864"/>
              <a:gd name="connsiteY1" fmla="*/ 0 h 624389"/>
              <a:gd name="connsiteX2" fmla="*/ 7672797 w 7776864"/>
              <a:gd name="connsiteY2" fmla="*/ 0 h 624389"/>
              <a:gd name="connsiteX3" fmla="*/ 7776864 w 7776864"/>
              <a:gd name="connsiteY3" fmla="*/ 104067 h 624389"/>
              <a:gd name="connsiteX4" fmla="*/ 7776864 w 7776864"/>
              <a:gd name="connsiteY4" fmla="*/ 520322 h 624389"/>
              <a:gd name="connsiteX5" fmla="*/ 7672797 w 7776864"/>
              <a:gd name="connsiteY5" fmla="*/ 624389 h 624389"/>
              <a:gd name="connsiteX6" fmla="*/ 104067 w 7776864"/>
              <a:gd name="connsiteY6" fmla="*/ 624389 h 624389"/>
              <a:gd name="connsiteX7" fmla="*/ 0 w 7776864"/>
              <a:gd name="connsiteY7" fmla="*/ 520322 h 624389"/>
              <a:gd name="connsiteX8" fmla="*/ 0 w 7776864"/>
              <a:gd name="connsiteY8" fmla="*/ 104067 h 62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6864" h="624389">
                <a:moveTo>
                  <a:pt x="0" y="104067"/>
                </a:moveTo>
                <a:cubicBezTo>
                  <a:pt x="0" y="46592"/>
                  <a:pt x="46592" y="0"/>
                  <a:pt x="104067" y="0"/>
                </a:cubicBezTo>
                <a:lnTo>
                  <a:pt x="7672797" y="0"/>
                </a:lnTo>
                <a:cubicBezTo>
                  <a:pt x="7730272" y="0"/>
                  <a:pt x="7776864" y="46592"/>
                  <a:pt x="7776864" y="104067"/>
                </a:cubicBezTo>
                <a:lnTo>
                  <a:pt x="7776864" y="520322"/>
                </a:lnTo>
                <a:cubicBezTo>
                  <a:pt x="7776864" y="577797"/>
                  <a:pt x="7730272" y="624389"/>
                  <a:pt x="7672797" y="624389"/>
                </a:cubicBezTo>
                <a:lnTo>
                  <a:pt x="104067" y="624389"/>
                </a:lnTo>
                <a:cubicBezTo>
                  <a:pt x="46592" y="624389"/>
                  <a:pt x="0" y="577797"/>
                  <a:pt x="0" y="520322"/>
                </a:cubicBezTo>
                <a:lnTo>
                  <a:pt x="0" y="104067"/>
                </a:lnTo>
                <a:close/>
              </a:path>
            </a:pathLst>
          </a:custGeom>
          <a:solidFill>
            <a:srgbClr val="FFFF99"/>
          </a:solidFill>
          <a:ln>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0" rIns="36000" bIns="0" numCol="1" spcCol="1270" anchor="ctr" anchorCtr="0">
            <a:spAutoFit/>
          </a:bodyPr>
          <a:lstStyle/>
          <a:p>
            <a:pPr lvl="0" defTabSz="622300">
              <a:spcBef>
                <a:spcPct val="0"/>
              </a:spcBef>
              <a:spcAft>
                <a:spcPct val="35000"/>
              </a:spcAft>
            </a:pPr>
            <a:r>
              <a:rPr lang="en-US" altLang="ja-JP" dirty="0">
                <a:solidFill>
                  <a:schemeClr val="tx1"/>
                </a:solidFill>
              </a:rPr>
              <a:t>In 1971, </a:t>
            </a:r>
            <a:r>
              <a:rPr lang="en-US" altLang="ja-JP" dirty="0">
                <a:solidFill>
                  <a:srgbClr val="FF0000"/>
                </a:solidFill>
              </a:rPr>
              <a:t>Act on Special Measures for the Promotion and Development of Okinawa </a:t>
            </a:r>
            <a:r>
              <a:rPr lang="en-US" altLang="ja-JP" dirty="0">
                <a:solidFill>
                  <a:schemeClr val="tx1"/>
                </a:solidFill>
              </a:rPr>
              <a:t>was enforced and it included a special provision of the River Act to allow the state government to construct dams, in order to promote water resources development in Okinawa.</a:t>
            </a:r>
            <a:endParaRPr kumimoji="1" lang="ja-JP" altLang="en-US" b="0" kern="1200" baseline="0" dirty="0">
              <a:solidFill>
                <a:schemeClr val="tx1"/>
              </a:solidFill>
            </a:endParaRPr>
          </a:p>
        </p:txBody>
      </p:sp>
      <p:sp>
        <p:nvSpPr>
          <p:cNvPr id="22" name="フリーフォーム 21"/>
          <p:cNvSpPr/>
          <p:nvPr/>
        </p:nvSpPr>
        <p:spPr>
          <a:xfrm>
            <a:off x="223909" y="1555167"/>
            <a:ext cx="3809097" cy="1107996"/>
          </a:xfrm>
          <a:custGeom>
            <a:avLst/>
            <a:gdLst>
              <a:gd name="connsiteX0" fmla="*/ 0 w 7776864"/>
              <a:gd name="connsiteY0" fmla="*/ 104067 h 624389"/>
              <a:gd name="connsiteX1" fmla="*/ 104067 w 7776864"/>
              <a:gd name="connsiteY1" fmla="*/ 0 h 624389"/>
              <a:gd name="connsiteX2" fmla="*/ 7672797 w 7776864"/>
              <a:gd name="connsiteY2" fmla="*/ 0 h 624389"/>
              <a:gd name="connsiteX3" fmla="*/ 7776864 w 7776864"/>
              <a:gd name="connsiteY3" fmla="*/ 104067 h 624389"/>
              <a:gd name="connsiteX4" fmla="*/ 7776864 w 7776864"/>
              <a:gd name="connsiteY4" fmla="*/ 520322 h 624389"/>
              <a:gd name="connsiteX5" fmla="*/ 7672797 w 7776864"/>
              <a:gd name="connsiteY5" fmla="*/ 624389 h 624389"/>
              <a:gd name="connsiteX6" fmla="*/ 104067 w 7776864"/>
              <a:gd name="connsiteY6" fmla="*/ 624389 h 624389"/>
              <a:gd name="connsiteX7" fmla="*/ 0 w 7776864"/>
              <a:gd name="connsiteY7" fmla="*/ 520322 h 624389"/>
              <a:gd name="connsiteX8" fmla="*/ 0 w 7776864"/>
              <a:gd name="connsiteY8" fmla="*/ 104067 h 62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6864" h="624389">
                <a:moveTo>
                  <a:pt x="0" y="104067"/>
                </a:moveTo>
                <a:cubicBezTo>
                  <a:pt x="0" y="46592"/>
                  <a:pt x="46592" y="0"/>
                  <a:pt x="104067" y="0"/>
                </a:cubicBezTo>
                <a:lnTo>
                  <a:pt x="7672797" y="0"/>
                </a:lnTo>
                <a:cubicBezTo>
                  <a:pt x="7730272" y="0"/>
                  <a:pt x="7776864" y="46592"/>
                  <a:pt x="7776864" y="104067"/>
                </a:cubicBezTo>
                <a:lnTo>
                  <a:pt x="7776864" y="520322"/>
                </a:lnTo>
                <a:cubicBezTo>
                  <a:pt x="7776864" y="577797"/>
                  <a:pt x="7730272" y="624389"/>
                  <a:pt x="7672797" y="624389"/>
                </a:cubicBezTo>
                <a:lnTo>
                  <a:pt x="104067" y="624389"/>
                </a:lnTo>
                <a:cubicBezTo>
                  <a:pt x="46592" y="624389"/>
                  <a:pt x="0" y="577797"/>
                  <a:pt x="0" y="520322"/>
                </a:cubicBezTo>
                <a:lnTo>
                  <a:pt x="0" y="104067"/>
                </a:lnTo>
                <a:close/>
              </a:path>
            </a:pathLst>
          </a:custGeom>
          <a:solidFill>
            <a:schemeClr val="accent5"/>
          </a:solidFill>
          <a:ln>
            <a:solidFill>
              <a:schemeClr val="accent5">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0" rIns="83820" bIns="0" numCol="1" spcCol="1270" anchor="ctr" anchorCtr="0">
            <a:spAutoFit/>
          </a:bodyPr>
          <a:lstStyle/>
          <a:p>
            <a:pPr lvl="0" defTabSz="622300">
              <a:spcBef>
                <a:spcPct val="0"/>
              </a:spcBef>
              <a:spcAft>
                <a:spcPct val="35000"/>
              </a:spcAft>
            </a:pPr>
            <a:r>
              <a:rPr lang="en-US" altLang="ja-JP" dirty="0">
                <a:solidFill>
                  <a:srgbClr val="FF0000"/>
                </a:solidFill>
              </a:rPr>
              <a:t>The River Act</a:t>
            </a:r>
            <a:r>
              <a:rPr lang="en-US" altLang="ja-JP" dirty="0">
                <a:solidFill>
                  <a:schemeClr val="tx1"/>
                </a:solidFill>
              </a:rPr>
              <a:t>, enacted in 1964, stipulated that the rivers in Okinawa should be governed by the prefecture.</a:t>
            </a:r>
            <a:endParaRPr kumimoji="1" lang="ja-JP" altLang="en-US" b="0" kern="1200" baseline="0" dirty="0">
              <a:solidFill>
                <a:schemeClr val="tx1"/>
              </a:solidFill>
            </a:endParaRPr>
          </a:p>
        </p:txBody>
      </p:sp>
      <p:sp>
        <p:nvSpPr>
          <p:cNvPr id="23" name="フリーフォーム 22"/>
          <p:cNvSpPr/>
          <p:nvPr/>
        </p:nvSpPr>
        <p:spPr>
          <a:xfrm>
            <a:off x="262600" y="5300535"/>
            <a:ext cx="3809097" cy="830997"/>
          </a:xfrm>
          <a:custGeom>
            <a:avLst/>
            <a:gdLst>
              <a:gd name="connsiteX0" fmla="*/ 0 w 7776864"/>
              <a:gd name="connsiteY0" fmla="*/ 104067 h 624389"/>
              <a:gd name="connsiteX1" fmla="*/ 104067 w 7776864"/>
              <a:gd name="connsiteY1" fmla="*/ 0 h 624389"/>
              <a:gd name="connsiteX2" fmla="*/ 7672797 w 7776864"/>
              <a:gd name="connsiteY2" fmla="*/ 0 h 624389"/>
              <a:gd name="connsiteX3" fmla="*/ 7776864 w 7776864"/>
              <a:gd name="connsiteY3" fmla="*/ 104067 h 624389"/>
              <a:gd name="connsiteX4" fmla="*/ 7776864 w 7776864"/>
              <a:gd name="connsiteY4" fmla="*/ 520322 h 624389"/>
              <a:gd name="connsiteX5" fmla="*/ 7672797 w 7776864"/>
              <a:gd name="connsiteY5" fmla="*/ 624389 h 624389"/>
              <a:gd name="connsiteX6" fmla="*/ 104067 w 7776864"/>
              <a:gd name="connsiteY6" fmla="*/ 624389 h 624389"/>
              <a:gd name="connsiteX7" fmla="*/ 0 w 7776864"/>
              <a:gd name="connsiteY7" fmla="*/ 520322 h 624389"/>
              <a:gd name="connsiteX8" fmla="*/ 0 w 7776864"/>
              <a:gd name="connsiteY8" fmla="*/ 104067 h 62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6864" h="624389">
                <a:moveTo>
                  <a:pt x="0" y="104067"/>
                </a:moveTo>
                <a:cubicBezTo>
                  <a:pt x="0" y="46592"/>
                  <a:pt x="46592" y="0"/>
                  <a:pt x="104067" y="0"/>
                </a:cubicBezTo>
                <a:lnTo>
                  <a:pt x="7672797" y="0"/>
                </a:lnTo>
                <a:cubicBezTo>
                  <a:pt x="7730272" y="0"/>
                  <a:pt x="7776864" y="46592"/>
                  <a:pt x="7776864" y="104067"/>
                </a:cubicBezTo>
                <a:lnTo>
                  <a:pt x="7776864" y="520322"/>
                </a:lnTo>
                <a:cubicBezTo>
                  <a:pt x="7776864" y="577797"/>
                  <a:pt x="7730272" y="624389"/>
                  <a:pt x="7672797" y="624389"/>
                </a:cubicBezTo>
                <a:lnTo>
                  <a:pt x="104067" y="624389"/>
                </a:lnTo>
                <a:cubicBezTo>
                  <a:pt x="46592" y="624389"/>
                  <a:pt x="0" y="577797"/>
                  <a:pt x="0" y="520322"/>
                </a:cubicBezTo>
                <a:lnTo>
                  <a:pt x="0" y="104067"/>
                </a:lnTo>
                <a:close/>
              </a:path>
            </a:pathLst>
          </a:custGeom>
          <a:solidFill>
            <a:schemeClr val="accent2"/>
          </a:solidFill>
          <a:ln>
            <a:solidFill>
              <a:schemeClr val="accent2">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0" rIns="36000" bIns="0" numCol="1" spcCol="1270" anchor="ctr" anchorCtr="0">
            <a:spAutoFit/>
          </a:bodyPr>
          <a:lstStyle/>
          <a:p>
            <a:pPr lvl="0" defTabSz="622300">
              <a:spcBef>
                <a:spcPct val="0"/>
              </a:spcBef>
              <a:spcAft>
                <a:spcPct val="35000"/>
              </a:spcAft>
            </a:pPr>
            <a:r>
              <a:rPr lang="en-US" altLang="ja-JP" b="1" dirty="0">
                <a:solidFill>
                  <a:schemeClr val="tx1"/>
                </a:solidFill>
              </a:rPr>
              <a:t>1974</a:t>
            </a:r>
            <a:r>
              <a:rPr lang="ja-JP" altLang="en-US" dirty="0">
                <a:solidFill>
                  <a:schemeClr val="tx1"/>
                </a:solidFill>
              </a:rPr>
              <a:t>　</a:t>
            </a:r>
            <a:r>
              <a:rPr lang="en-US" altLang="ja-JP" dirty="0">
                <a:solidFill>
                  <a:schemeClr val="tx1"/>
                </a:solidFill>
              </a:rPr>
              <a:t>Completion of Fukuchi Dam; </a:t>
            </a:r>
            <a:br>
              <a:rPr lang="en-US" altLang="ja-JP" dirty="0">
                <a:solidFill>
                  <a:schemeClr val="tx1"/>
                </a:solidFill>
              </a:rPr>
            </a:br>
            <a:r>
              <a:rPr lang="en-US" altLang="ja-JP" dirty="0">
                <a:solidFill>
                  <a:schemeClr val="tx1"/>
                </a:solidFill>
              </a:rPr>
              <a:t>Construction of another nine dams in the north</a:t>
            </a:r>
            <a:r>
              <a:rPr lang="ja-JP" altLang="en-US" dirty="0">
                <a:solidFill>
                  <a:schemeClr val="tx1"/>
                </a:solidFill>
              </a:rPr>
              <a:t>　</a:t>
            </a:r>
            <a:endParaRPr kumimoji="1" lang="ja-JP" altLang="en-US" b="0" kern="1200" baseline="0" dirty="0">
              <a:solidFill>
                <a:schemeClr val="tx1"/>
              </a:solidFill>
            </a:endParaRPr>
          </a:p>
        </p:txBody>
      </p:sp>
      <p:sp>
        <p:nvSpPr>
          <p:cNvPr id="6" name="下矢印 5"/>
          <p:cNvSpPr/>
          <p:nvPr/>
        </p:nvSpPr>
        <p:spPr>
          <a:xfrm>
            <a:off x="2989489" y="2444661"/>
            <a:ext cx="898133" cy="450988"/>
          </a:xfrm>
          <a:prstGeom prst="downArrow">
            <a:avLst>
              <a:gd name="adj1" fmla="val 37320"/>
              <a:gd name="adj2" fmla="val 56614"/>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23"/>
          <p:cNvSpPr/>
          <p:nvPr/>
        </p:nvSpPr>
        <p:spPr>
          <a:xfrm>
            <a:off x="2959633" y="4879587"/>
            <a:ext cx="898133" cy="450988"/>
          </a:xfrm>
          <a:prstGeom prst="downArrow">
            <a:avLst>
              <a:gd name="adj1" fmla="val 37320"/>
              <a:gd name="adj2" fmla="val 56614"/>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4234917" y="1755553"/>
            <a:ext cx="4639763" cy="3297917"/>
            <a:chOff x="4164692" y="1340768"/>
            <a:chExt cx="4639763" cy="3297917"/>
          </a:xfrm>
        </p:grpSpPr>
        <p:pic>
          <p:nvPicPr>
            <p:cNvPr id="3" name="図 2"/>
            <p:cNvPicPr>
              <a:picLocks noChangeAspect="1"/>
            </p:cNvPicPr>
            <p:nvPr/>
          </p:nvPicPr>
          <p:blipFill>
            <a:blip r:embed="rId2"/>
            <a:stretch>
              <a:fillRect/>
            </a:stretch>
          </p:blipFill>
          <p:spPr>
            <a:xfrm>
              <a:off x="4164692" y="1340768"/>
              <a:ext cx="4639763" cy="3297917"/>
            </a:xfrm>
            <a:prstGeom prst="rect">
              <a:avLst/>
            </a:prstGeom>
          </p:spPr>
        </p:pic>
        <p:sp>
          <p:nvSpPr>
            <p:cNvPr id="25" name="角丸四角形 13"/>
            <p:cNvSpPr/>
            <p:nvPr/>
          </p:nvSpPr>
          <p:spPr>
            <a:xfrm>
              <a:off x="6948264" y="3930827"/>
              <a:ext cx="756000" cy="255389"/>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900" dirty="0">
                  <a:solidFill>
                    <a:schemeClr val="tx1"/>
                  </a:solidFill>
                </a:rPr>
                <a:t>Okinawa Is.</a:t>
              </a:r>
            </a:p>
          </p:txBody>
        </p:sp>
        <p:sp>
          <p:nvSpPr>
            <p:cNvPr id="26" name="角丸四角形 13"/>
            <p:cNvSpPr/>
            <p:nvPr/>
          </p:nvSpPr>
          <p:spPr>
            <a:xfrm>
              <a:off x="4428064" y="2607806"/>
              <a:ext cx="720000" cy="255389"/>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900" dirty="0">
                  <a:solidFill>
                    <a:schemeClr val="tx1"/>
                  </a:solidFill>
                </a:rPr>
                <a:t>Ishigaki Is.</a:t>
              </a:r>
            </a:p>
          </p:txBody>
        </p:sp>
        <p:sp>
          <p:nvSpPr>
            <p:cNvPr id="27" name="角丸四角形 13"/>
            <p:cNvSpPr/>
            <p:nvPr/>
          </p:nvSpPr>
          <p:spPr>
            <a:xfrm>
              <a:off x="4499992" y="3675438"/>
              <a:ext cx="612000" cy="255389"/>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900" dirty="0">
                  <a:solidFill>
                    <a:schemeClr val="tx1"/>
                  </a:solidFill>
                </a:rPr>
                <a:t>Kume Is.</a:t>
              </a:r>
            </a:p>
          </p:txBody>
        </p:sp>
        <p:sp>
          <p:nvSpPr>
            <p:cNvPr id="28" name="角丸四角形 13"/>
            <p:cNvSpPr/>
            <p:nvPr/>
          </p:nvSpPr>
          <p:spPr>
            <a:xfrm>
              <a:off x="5436096" y="4299595"/>
              <a:ext cx="720000" cy="255389"/>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900" dirty="0">
                  <a:solidFill>
                    <a:schemeClr val="tx1"/>
                  </a:solidFill>
                </a:rPr>
                <a:t>Zamami Is.</a:t>
              </a:r>
            </a:p>
          </p:txBody>
        </p:sp>
        <p:sp>
          <p:nvSpPr>
            <p:cNvPr id="29" name="角丸四角形 13"/>
            <p:cNvSpPr/>
            <p:nvPr/>
          </p:nvSpPr>
          <p:spPr>
            <a:xfrm>
              <a:off x="7438111" y="1505095"/>
              <a:ext cx="612000" cy="255389"/>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900" dirty="0">
                  <a:solidFill>
                    <a:schemeClr val="tx1"/>
                  </a:solidFill>
                </a:rPr>
                <a:t>Iheya Is.</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3"/>
          <p:cNvSpPr>
            <a:spLocks noGrp="1"/>
          </p:cNvSpPr>
          <p:nvPr>
            <p:ph type="title"/>
          </p:nvPr>
        </p:nvSpPr>
        <p:spPr>
          <a:xfrm>
            <a:off x="341776" y="365762"/>
            <a:ext cx="8640000" cy="720000"/>
          </a:xfrm>
        </p:spPr>
        <p:txBody>
          <a:bodyPr>
            <a:noAutofit/>
          </a:bodyPr>
          <a:lstStyle/>
          <a:p>
            <a:r>
              <a:rPr lang="en-US" altLang="ja-JP" dirty="0"/>
              <a:t>4. Case 2: Securing Water Resource in Okinawa Prefecture</a:t>
            </a:r>
          </a:p>
        </p:txBody>
      </p:sp>
      <p:sp>
        <p:nvSpPr>
          <p:cNvPr id="10" name="コンテンツ プレースホルダー 3"/>
          <p:cNvSpPr txBox="1"/>
          <p:nvPr/>
        </p:nvSpPr>
        <p:spPr>
          <a:xfrm>
            <a:off x="360000" y="4886696"/>
            <a:ext cx="4932079" cy="472253"/>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400" dirty="0"/>
              <a:t>Rooftop tank in Okinawa Prefecture</a:t>
            </a:r>
            <a:endParaRPr lang="ja-JP" altLang="en-US" sz="1400" dirty="0"/>
          </a:p>
        </p:txBody>
      </p:sp>
      <p:sp>
        <p:nvSpPr>
          <p:cNvPr id="9" name="コンテンツ プレースホルダー 4"/>
          <p:cNvSpPr txBox="1"/>
          <p:nvPr/>
        </p:nvSpPr>
        <p:spPr>
          <a:xfrm>
            <a:off x="334644" y="1186512"/>
            <a:ext cx="8640000" cy="432084"/>
          </a:xfrm>
          <a:prstGeom prst="rect">
            <a:avLst/>
          </a:prstGeom>
        </p:spPr>
        <p:txBody>
          <a:bodyPr vert="horz" lIns="36000" tIns="0" rIns="0" bIns="0" rtlCol="0">
            <a:norm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56515" indent="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None/>
              <a:defRPr kumimoji="1" sz="2400" b="1"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b="0" kern="1200" baseline="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1"/>
            <a:r>
              <a:rPr lang="en-US" altLang="ja-JP" dirty="0"/>
              <a:t>(3) Rainwater Utilization </a:t>
            </a:r>
            <a:endParaRPr lang="ja-JP" altLang="en-US" dirty="0"/>
          </a:p>
        </p:txBody>
      </p:sp>
      <p:sp>
        <p:nvSpPr>
          <p:cNvPr id="16" name="角丸四角形 15"/>
          <p:cNvSpPr/>
          <p:nvPr/>
        </p:nvSpPr>
        <p:spPr>
          <a:xfrm>
            <a:off x="5101646" y="976650"/>
            <a:ext cx="3491921" cy="3028414"/>
          </a:xfrm>
          <a:prstGeom prst="roundRect">
            <a:avLst>
              <a:gd name="adj" fmla="val 10892"/>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nSpc>
                <a:spcPct val="90000"/>
              </a:lnSpc>
            </a:pPr>
            <a:r>
              <a:rPr lang="en-US" altLang="ja-JP" sz="2000" dirty="0">
                <a:solidFill>
                  <a:schemeClr val="tx1"/>
                </a:solidFill>
              </a:rPr>
              <a:t>Countermeasure against frequent droughts</a:t>
            </a:r>
          </a:p>
          <a:p>
            <a:pPr marL="342900" indent="-342900">
              <a:lnSpc>
                <a:spcPct val="90000"/>
              </a:lnSpc>
              <a:buClr>
                <a:schemeClr val="accent5">
                  <a:lumMod val="50000"/>
                </a:schemeClr>
              </a:buClr>
              <a:buSzPct val="75000"/>
              <a:buFont typeface="Wingdings" panose="05000000000000000000" pitchFamily="2" charset="2"/>
              <a:buChar char="l"/>
            </a:pPr>
            <a:r>
              <a:rPr lang="en-US" altLang="ja-JP" sz="2000" dirty="0">
                <a:solidFill>
                  <a:schemeClr val="tx1"/>
                </a:solidFill>
              </a:rPr>
              <a:t>Residents installed rainwater reservoirs on the rooftop</a:t>
            </a:r>
          </a:p>
          <a:p>
            <a:pPr marL="342900" indent="-342900">
              <a:lnSpc>
                <a:spcPct val="90000"/>
              </a:lnSpc>
              <a:buClr>
                <a:schemeClr val="accent5">
                  <a:lumMod val="50000"/>
                </a:schemeClr>
              </a:buClr>
              <a:buSzPct val="75000"/>
              <a:buFont typeface="Wingdings" panose="05000000000000000000" pitchFamily="2" charset="2"/>
              <a:buChar char="l"/>
            </a:pPr>
            <a:r>
              <a:rPr lang="en-US" altLang="ja-JP" sz="2000" dirty="0">
                <a:solidFill>
                  <a:schemeClr val="tx1"/>
                </a:solidFill>
              </a:rPr>
              <a:t>Rooftop tanks were used to store tap water and rainwater until  stable water resources were developed.</a:t>
            </a:r>
          </a:p>
        </p:txBody>
      </p:sp>
      <p:sp>
        <p:nvSpPr>
          <p:cNvPr id="17" name="角丸四角形 16"/>
          <p:cNvSpPr/>
          <p:nvPr/>
        </p:nvSpPr>
        <p:spPr>
          <a:xfrm>
            <a:off x="5140287" y="4504571"/>
            <a:ext cx="3491921" cy="1804749"/>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The custom of installing a storage tank still remains even now.</a:t>
            </a:r>
          </a:p>
          <a:p>
            <a:endParaRPr lang="en-US" altLang="ja-JP" sz="2000" dirty="0">
              <a:solidFill>
                <a:schemeClr val="tx1"/>
              </a:solidFill>
            </a:endParaRPr>
          </a:p>
          <a:p>
            <a:endParaRPr lang="en-US" altLang="ja-JP" sz="2000" dirty="0">
              <a:solidFill>
                <a:schemeClr val="tx1"/>
              </a:solidFill>
            </a:endParaRPr>
          </a:p>
        </p:txBody>
      </p:sp>
      <p:sp>
        <p:nvSpPr>
          <p:cNvPr id="2" name="下矢印 1"/>
          <p:cNvSpPr/>
          <p:nvPr/>
        </p:nvSpPr>
        <p:spPr>
          <a:xfrm>
            <a:off x="6487566" y="4005064"/>
            <a:ext cx="720080" cy="407632"/>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a:off x="7308304" y="5265538"/>
            <a:ext cx="1098550" cy="1003142"/>
          </a:xfrm>
          <a:prstGeom prst="rect">
            <a:avLst/>
          </a:prstGeom>
        </p:spPr>
      </p:pic>
      <p:pic>
        <p:nvPicPr>
          <p:cNvPr id="12" name="図 11" descr="C:\Users\Osamu Fukomoto\AppData\Local\Microsoft\Windows\INetCacheContent.Word\image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419" y="1618596"/>
            <a:ext cx="4295140" cy="32213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G_19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1620" y="2986718"/>
            <a:ext cx="3696843" cy="2769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コンテンツ プレースホルダー 3"/>
          <p:cNvSpPr txBox="1"/>
          <p:nvPr/>
        </p:nvSpPr>
        <p:spPr>
          <a:xfrm>
            <a:off x="4861809" y="5767980"/>
            <a:ext cx="4104456" cy="650336"/>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400" dirty="0"/>
              <a:t>Seawater Desalination Facility </a:t>
            </a:r>
          </a:p>
          <a:p>
            <a:pPr marL="0" indent="0" algn="ctr">
              <a:buNone/>
            </a:pPr>
            <a:r>
              <a:rPr lang="en-US" altLang="ja-JP" sz="1400" dirty="0"/>
              <a:t>in </a:t>
            </a:r>
            <a:r>
              <a:rPr lang="en-US" altLang="ja-JP" sz="1400" dirty="0" err="1"/>
              <a:t>Chatan</a:t>
            </a:r>
            <a:r>
              <a:rPr lang="en-US" altLang="ja-JP" sz="1400" dirty="0"/>
              <a:t> Water Treatment Plant</a:t>
            </a:r>
            <a:endParaRPr lang="ja-JP" altLang="en-US" sz="1400" dirty="0"/>
          </a:p>
        </p:txBody>
      </p:sp>
      <p:sp>
        <p:nvSpPr>
          <p:cNvPr id="17" name="コンテンツ プレースホルダー 4"/>
          <p:cNvSpPr>
            <a:spLocks noGrp="1"/>
          </p:cNvSpPr>
          <p:nvPr>
            <p:ph idx="14"/>
          </p:nvPr>
        </p:nvSpPr>
        <p:spPr>
          <a:xfrm>
            <a:off x="432016" y="1484784"/>
            <a:ext cx="8460464" cy="923330"/>
          </a:xfrm>
        </p:spPr>
        <p:txBody>
          <a:bodyPr lIns="0">
            <a:spAutoFit/>
          </a:bodyPr>
          <a:lstStyle/>
          <a:p>
            <a:pPr lvl="1">
              <a:lnSpc>
                <a:spcPct val="100000"/>
              </a:lnSpc>
              <a:spcBef>
                <a:spcPts val="600"/>
              </a:spcBef>
            </a:pPr>
            <a:r>
              <a:rPr lang="en-US" altLang="ja-JP" sz="2000" b="0" dirty="0"/>
              <a:t>The development of a seawater desalination system, which was planned in the time when Okinawa suffered from repeated drought, was completed in 1996. </a:t>
            </a:r>
          </a:p>
        </p:txBody>
      </p:sp>
      <p:sp>
        <p:nvSpPr>
          <p:cNvPr id="9" name="タイトル 3"/>
          <p:cNvSpPr>
            <a:spLocks noGrp="1"/>
          </p:cNvSpPr>
          <p:nvPr>
            <p:ph type="title"/>
          </p:nvPr>
        </p:nvSpPr>
        <p:spPr>
          <a:xfrm>
            <a:off x="409161" y="402200"/>
            <a:ext cx="8640000" cy="720000"/>
          </a:xfrm>
        </p:spPr>
        <p:txBody>
          <a:bodyPr>
            <a:noAutofit/>
          </a:bodyPr>
          <a:lstStyle/>
          <a:p>
            <a:r>
              <a:rPr lang="en-US" altLang="ja-JP" dirty="0"/>
              <a:t>4. Case 2: Securing Water Resource in Okinawa Prefecture</a:t>
            </a:r>
          </a:p>
        </p:txBody>
      </p:sp>
      <p:sp>
        <p:nvSpPr>
          <p:cNvPr id="6" name="コンテンツ プレースホルダー 4"/>
          <p:cNvSpPr txBox="1"/>
          <p:nvPr/>
        </p:nvSpPr>
        <p:spPr>
          <a:xfrm>
            <a:off x="286354" y="1139285"/>
            <a:ext cx="8640000" cy="432084"/>
          </a:xfrm>
          <a:prstGeom prst="rect">
            <a:avLst/>
          </a:prstGeom>
        </p:spPr>
        <p:txBody>
          <a:bodyPr vert="horz" lIns="36000" tIns="0" rIns="0" bIns="0" rtlCol="0">
            <a:norm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56515" indent="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None/>
              <a:defRPr kumimoji="1" sz="2400" b="1"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b="0" kern="1200" baseline="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1"/>
            <a:r>
              <a:rPr lang="en-US" altLang="ja-JP" dirty="0"/>
              <a:t>(4) Seawater Desalination</a:t>
            </a:r>
            <a:endParaRPr lang="ja-JP" altLang="en-US" dirty="0"/>
          </a:p>
        </p:txBody>
      </p:sp>
      <p:sp>
        <p:nvSpPr>
          <p:cNvPr id="10" name="角丸四角形 9"/>
          <p:cNvSpPr/>
          <p:nvPr/>
        </p:nvSpPr>
        <p:spPr>
          <a:xfrm>
            <a:off x="423321" y="2437298"/>
            <a:ext cx="4420728" cy="442674"/>
          </a:xfrm>
          <a:prstGeom prst="roundRect">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000" dirty="0">
                <a:solidFill>
                  <a:schemeClr val="tx1"/>
                </a:solidFill>
              </a:rPr>
              <a:t>1980 – 1990s</a:t>
            </a:r>
            <a:r>
              <a:rPr lang="ja-JP" altLang="en-US" sz="2000" dirty="0">
                <a:solidFill>
                  <a:schemeClr val="tx1"/>
                </a:solidFill>
              </a:rPr>
              <a:t>　 </a:t>
            </a:r>
            <a:r>
              <a:rPr lang="en-US" altLang="ja-JP" sz="2000" dirty="0">
                <a:solidFill>
                  <a:schemeClr val="tx1"/>
                </a:solidFill>
              </a:rPr>
              <a:t>Repeated drought </a:t>
            </a:r>
            <a:endParaRPr lang="ja-JP" altLang="en-US" sz="2000" dirty="0">
              <a:solidFill>
                <a:schemeClr val="tx1"/>
              </a:solidFill>
            </a:endParaRPr>
          </a:p>
        </p:txBody>
      </p:sp>
      <p:sp>
        <p:nvSpPr>
          <p:cNvPr id="11" name="角丸四角形 10"/>
          <p:cNvSpPr/>
          <p:nvPr/>
        </p:nvSpPr>
        <p:spPr>
          <a:xfrm>
            <a:off x="423320" y="3068960"/>
            <a:ext cx="4420729" cy="783193"/>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000" dirty="0">
                <a:solidFill>
                  <a:schemeClr val="tx1"/>
                </a:solidFill>
              </a:rPr>
              <a:t>Seawater desalination plant</a:t>
            </a:r>
            <a:r>
              <a:rPr lang="ja-JP" altLang="en-US" sz="2000" dirty="0">
                <a:solidFill>
                  <a:schemeClr val="tx1"/>
                </a:solidFill>
              </a:rPr>
              <a:t> </a:t>
            </a:r>
            <a:br>
              <a:rPr lang="en-US" altLang="ja-JP" sz="2000" dirty="0">
                <a:solidFill>
                  <a:schemeClr val="tx1"/>
                </a:solidFill>
              </a:rPr>
            </a:br>
            <a:r>
              <a:rPr lang="en-US" altLang="ja-JP" sz="2000" dirty="0">
                <a:solidFill>
                  <a:schemeClr val="tx1"/>
                </a:solidFill>
              </a:rPr>
              <a:t>Completed in 1996</a:t>
            </a:r>
            <a:endParaRPr lang="ja-JP" altLang="en-US" sz="2000" dirty="0">
              <a:solidFill>
                <a:schemeClr val="tx1"/>
              </a:solidFill>
            </a:endParaRPr>
          </a:p>
        </p:txBody>
      </p:sp>
      <p:sp>
        <p:nvSpPr>
          <p:cNvPr id="12" name="下矢印 11"/>
          <p:cNvSpPr/>
          <p:nvPr/>
        </p:nvSpPr>
        <p:spPr>
          <a:xfrm>
            <a:off x="2245921" y="2852936"/>
            <a:ext cx="775525" cy="346113"/>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6084168" y="2436573"/>
            <a:ext cx="2516655" cy="44267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000" dirty="0">
                <a:solidFill>
                  <a:schemeClr val="tx1"/>
                </a:solidFill>
              </a:rPr>
              <a:t>40,000m</a:t>
            </a:r>
            <a:r>
              <a:rPr lang="en-US" altLang="ja-JP" sz="2000" baseline="30000" dirty="0">
                <a:solidFill>
                  <a:schemeClr val="tx1"/>
                </a:solidFill>
              </a:rPr>
              <a:t>3</a:t>
            </a:r>
            <a:r>
              <a:rPr lang="en-US" altLang="ja-JP" sz="2000" dirty="0">
                <a:solidFill>
                  <a:schemeClr val="tx1"/>
                </a:solidFill>
              </a:rPr>
              <a:t>/day</a:t>
            </a:r>
            <a:endParaRPr lang="ja-JP" altLang="en-US" sz="2000" dirty="0">
              <a:solidFill>
                <a:schemeClr val="tx1"/>
              </a:solidFill>
            </a:endParaRPr>
          </a:p>
        </p:txBody>
      </p:sp>
      <p:sp>
        <p:nvSpPr>
          <p:cNvPr id="19" name="角丸四角形 18"/>
          <p:cNvSpPr/>
          <p:nvPr/>
        </p:nvSpPr>
        <p:spPr>
          <a:xfrm>
            <a:off x="407336" y="4159532"/>
            <a:ext cx="4436713" cy="2109907"/>
          </a:xfrm>
          <a:prstGeom prst="roundRect">
            <a:avLst>
              <a:gd name="adj" fmla="val 7675"/>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altLang="ja-JP" sz="2000" dirty="0">
                <a:solidFill>
                  <a:schemeClr val="tx1"/>
                </a:solidFill>
              </a:rPr>
              <a:t>Today, dam construction has been completed and demand has stabilized. The desalination plant does not run at its full capacity. But this  system ensures stable water supply even in an emergency situation such as serious drought.</a:t>
            </a:r>
          </a:p>
        </p:txBody>
      </p:sp>
      <p:sp>
        <p:nvSpPr>
          <p:cNvPr id="20" name="下矢印 19"/>
          <p:cNvSpPr/>
          <p:nvPr/>
        </p:nvSpPr>
        <p:spPr>
          <a:xfrm>
            <a:off x="2245921" y="3789040"/>
            <a:ext cx="775525" cy="346113"/>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251520" y="3441362"/>
            <a:ext cx="8712056" cy="286403"/>
          </a:xfrm>
        </p:spPr>
        <p:txBody>
          <a:bodyPr wrap="square">
            <a:spAutoFit/>
          </a:bodyPr>
          <a:lstStyle/>
          <a:p>
            <a:pPr lvl="1">
              <a:lnSpc>
                <a:spcPts val="2200"/>
              </a:lnSpc>
            </a:pPr>
            <a:r>
              <a:rPr lang="ja-JP" altLang="en-US" sz="2000" dirty="0"/>
              <a:t>　　</a:t>
            </a:r>
            <a:r>
              <a:rPr lang="en-US" altLang="ja-JP" sz="2000" dirty="0"/>
              <a:t>【 Methods of calling for water conservation in times of drought 】</a:t>
            </a:r>
          </a:p>
        </p:txBody>
      </p:sp>
      <p:sp>
        <p:nvSpPr>
          <p:cNvPr id="9" name="タイトル 3"/>
          <p:cNvSpPr>
            <a:spLocks noGrp="1"/>
          </p:cNvSpPr>
          <p:nvPr>
            <p:ph type="title"/>
          </p:nvPr>
        </p:nvSpPr>
        <p:spPr>
          <a:xfrm>
            <a:off x="318701" y="404664"/>
            <a:ext cx="8640000" cy="720000"/>
          </a:xfrm>
        </p:spPr>
        <p:txBody>
          <a:bodyPr>
            <a:noAutofit/>
          </a:bodyPr>
          <a:lstStyle/>
          <a:p>
            <a:r>
              <a:rPr lang="en-US" altLang="ja-JP" dirty="0"/>
              <a:t>4. Case 2: Securing Water Resource in Okinawa Prefecture</a:t>
            </a:r>
          </a:p>
        </p:txBody>
      </p:sp>
      <p:sp>
        <p:nvSpPr>
          <p:cNvPr id="6" name="角丸四角形 5"/>
          <p:cNvSpPr/>
          <p:nvPr/>
        </p:nvSpPr>
        <p:spPr>
          <a:xfrm>
            <a:off x="395536" y="3861359"/>
            <a:ext cx="2756934" cy="2088232"/>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The message of water saving </a:t>
            </a:r>
            <a:r>
              <a:rPr lang="en-US" altLang="ja-JP" sz="2400" dirty="0">
                <a:solidFill>
                  <a:srgbClr val="FF0000"/>
                </a:solidFill>
              </a:rPr>
              <a:t>on</a:t>
            </a:r>
            <a:r>
              <a:rPr lang="en-US" altLang="ja-JP" sz="2400" dirty="0">
                <a:solidFill>
                  <a:schemeClr val="tx1"/>
                </a:solidFill>
              </a:rPr>
              <a:t> </a:t>
            </a:r>
            <a:r>
              <a:rPr lang="en-US" altLang="ja-JP" sz="2400" dirty="0">
                <a:solidFill>
                  <a:srgbClr val="FF0000"/>
                </a:solidFill>
              </a:rPr>
              <a:t>sign boards along the roads</a:t>
            </a:r>
          </a:p>
        </p:txBody>
      </p:sp>
      <p:sp>
        <p:nvSpPr>
          <p:cNvPr id="10" name="角丸四角形 9"/>
          <p:cNvSpPr/>
          <p:nvPr/>
        </p:nvSpPr>
        <p:spPr>
          <a:xfrm>
            <a:off x="3347864" y="3851890"/>
            <a:ext cx="2520280" cy="2088232"/>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Daily announcement of water levels of dams </a:t>
            </a:r>
            <a:r>
              <a:rPr lang="en-US" altLang="ja-JP" sz="2400" dirty="0">
                <a:solidFill>
                  <a:srgbClr val="FF0000"/>
                </a:solidFill>
              </a:rPr>
              <a:t>in the newspaper</a:t>
            </a:r>
            <a:r>
              <a:rPr lang="en-US" altLang="ja-JP" sz="2400" dirty="0">
                <a:solidFill>
                  <a:schemeClr val="tx1"/>
                </a:solidFill>
              </a:rPr>
              <a:t> </a:t>
            </a:r>
          </a:p>
        </p:txBody>
      </p:sp>
      <p:sp>
        <p:nvSpPr>
          <p:cNvPr id="11" name="角丸四角形 10"/>
          <p:cNvSpPr/>
          <p:nvPr/>
        </p:nvSpPr>
        <p:spPr>
          <a:xfrm>
            <a:off x="6063538" y="3851890"/>
            <a:ext cx="2627848" cy="2088232"/>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Call for water saving </a:t>
            </a:r>
            <a:r>
              <a:rPr lang="en-US" altLang="ja-JP" sz="2400" dirty="0">
                <a:solidFill>
                  <a:srgbClr val="FF0000"/>
                </a:solidFill>
              </a:rPr>
              <a:t>by radio and television</a:t>
            </a:r>
            <a:endParaRPr lang="ja-JP" altLang="en-US" sz="2400" dirty="0">
              <a:solidFill>
                <a:srgbClr val="FF0000"/>
              </a:solidFill>
            </a:endParaRPr>
          </a:p>
        </p:txBody>
      </p:sp>
      <p:sp>
        <p:nvSpPr>
          <p:cNvPr id="7" name="コンテンツ プレースホルダー 4"/>
          <p:cNvSpPr txBox="1"/>
          <p:nvPr/>
        </p:nvSpPr>
        <p:spPr>
          <a:xfrm>
            <a:off x="305314" y="1225729"/>
            <a:ext cx="8640000" cy="432084"/>
          </a:xfrm>
          <a:prstGeom prst="rect">
            <a:avLst/>
          </a:prstGeom>
        </p:spPr>
        <p:txBody>
          <a:bodyPr vert="horz" lIns="36000" tIns="0" rIns="0" bIns="0" rtlCol="0">
            <a:norm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56515" indent="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None/>
              <a:defRPr kumimoji="1" sz="2400" b="1"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b="0" kern="1200" baseline="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1"/>
            <a:r>
              <a:rPr lang="en-US" altLang="ja-JP" dirty="0"/>
              <a:t>(5) Promoting Water Conservation in Times of Drought</a:t>
            </a:r>
            <a:endParaRPr lang="ja-JP" altLang="en-US" dirty="0"/>
          </a:p>
        </p:txBody>
      </p:sp>
      <p:sp>
        <p:nvSpPr>
          <p:cNvPr id="8" name="角丸四角形 7"/>
          <p:cNvSpPr/>
          <p:nvPr/>
        </p:nvSpPr>
        <p:spPr>
          <a:xfrm>
            <a:off x="1195478" y="1921229"/>
            <a:ext cx="2516655" cy="442674"/>
          </a:xfrm>
          <a:prstGeom prst="roundRect">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2000" dirty="0">
                <a:solidFill>
                  <a:schemeClr val="tx1"/>
                </a:solidFill>
              </a:rPr>
              <a:t>Repeated drought </a:t>
            </a:r>
            <a:endParaRPr lang="ja-JP" altLang="en-US" sz="2000" dirty="0">
              <a:solidFill>
                <a:schemeClr val="tx1"/>
              </a:solidFill>
            </a:endParaRPr>
          </a:p>
        </p:txBody>
      </p:sp>
      <p:sp>
        <p:nvSpPr>
          <p:cNvPr id="12" name="角丸四角形 11"/>
          <p:cNvSpPr/>
          <p:nvPr/>
        </p:nvSpPr>
        <p:spPr>
          <a:xfrm>
            <a:off x="4163982" y="1645092"/>
            <a:ext cx="3977748" cy="1123712"/>
          </a:xfrm>
          <a:prstGeom prst="roundRect">
            <a:avLst/>
          </a:prstGeom>
          <a:solidFill>
            <a:srgbClr val="FFD1D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chemeClr val="tx1"/>
                </a:solidFill>
              </a:rPr>
              <a:t>High awareness of the people to prepare for interruptions in water service</a:t>
            </a:r>
          </a:p>
        </p:txBody>
      </p:sp>
      <p:pic>
        <p:nvPicPr>
          <p:cNvPr id="2050" name="Picture 2" descr="フリーイラスト, ベクトルデータ, EPS, 拡声器, "/>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720" y="2333815"/>
            <a:ext cx="1080120" cy="1074411"/>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下矢印 12"/>
          <p:cNvSpPr/>
          <p:nvPr/>
        </p:nvSpPr>
        <p:spPr>
          <a:xfrm rot="16200000">
            <a:off x="3567614" y="1924272"/>
            <a:ext cx="775525" cy="486487"/>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76000" y="972000"/>
            <a:ext cx="8208000" cy="677108"/>
          </a:xfrm>
        </p:spPr>
        <p:txBody>
          <a:bodyPr/>
          <a:lstStyle/>
          <a:p>
            <a:r>
              <a:rPr lang="en-US" altLang="ja-JP" dirty="0"/>
              <a:t>Contents</a:t>
            </a:r>
            <a:endParaRPr lang="ja-JP" altLang="en-US" dirty="0"/>
          </a:p>
        </p:txBody>
      </p:sp>
      <p:sp>
        <p:nvSpPr>
          <p:cNvPr id="5" name="テキスト プレースホルダー 4"/>
          <p:cNvSpPr>
            <a:spLocks noGrp="1"/>
          </p:cNvSpPr>
          <p:nvPr>
            <p:ph type="body" sz="quarter" idx="13"/>
          </p:nvPr>
        </p:nvSpPr>
        <p:spPr>
          <a:xfrm>
            <a:off x="1152000" y="1980000"/>
            <a:ext cx="7092408" cy="3385542"/>
          </a:xfrm>
        </p:spPr>
        <p:txBody>
          <a:bodyPr/>
          <a:lstStyle/>
          <a:p>
            <a:pPr lvl="3"/>
            <a:r>
              <a:rPr lang="en-US" altLang="ja-JP" dirty="0"/>
              <a:t>Introduction</a:t>
            </a:r>
          </a:p>
          <a:p>
            <a:pPr lvl="3"/>
            <a:r>
              <a:rPr lang="en-US" altLang="ja-JP" dirty="0"/>
              <a:t>Background of Water Resources Development</a:t>
            </a:r>
          </a:p>
          <a:p>
            <a:pPr lvl="3"/>
            <a:r>
              <a:rPr lang="en-US" altLang="ja-JP" dirty="0"/>
              <a:t>Case 1: </a:t>
            </a:r>
            <a:r>
              <a:rPr lang="en-US" altLang="ja-JP" dirty="0" err="1"/>
              <a:t>Yodo</a:t>
            </a:r>
            <a:r>
              <a:rPr lang="en-US" altLang="ja-JP" dirty="0"/>
              <a:t> River System Water Resources Development</a:t>
            </a:r>
          </a:p>
          <a:p>
            <a:pPr lvl="3"/>
            <a:r>
              <a:rPr lang="en-US" altLang="ja-JP" dirty="0"/>
              <a:t>Case 2: Securing Water Resource in Okinawa Prefecture</a:t>
            </a:r>
          </a:p>
          <a:p>
            <a:pPr lvl="3"/>
            <a:r>
              <a:rPr lang="en-US" altLang="ja-JP" dirty="0"/>
              <a:t>Case 3: Water Resources Development and Developing Fukuoka into a Water-Wise City</a:t>
            </a:r>
          </a:p>
          <a:p>
            <a:pPr lvl="3"/>
            <a:r>
              <a:rPr lang="en-US" altLang="ja-JP" dirty="0"/>
              <a:t>Lessons Learned</a:t>
            </a:r>
            <a:endParaRPr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4136575" y="1917521"/>
            <a:ext cx="4560553" cy="4346219"/>
          </a:xfrm>
          <a:prstGeom prst="rect">
            <a:avLst/>
          </a:prstGeom>
          <a:ln w="19050">
            <a:solidFill>
              <a:schemeClr val="accent2">
                <a:lumMod val="50000"/>
              </a:schemeClr>
            </a:solidFill>
          </a:ln>
        </p:spPr>
      </p:pic>
      <p:sp>
        <p:nvSpPr>
          <p:cNvPr id="21" name="タイトル 3"/>
          <p:cNvSpPr>
            <a:spLocks noGrp="1"/>
          </p:cNvSpPr>
          <p:nvPr>
            <p:ph type="title"/>
          </p:nvPr>
        </p:nvSpPr>
        <p:spPr>
          <a:xfrm>
            <a:off x="502579" y="422897"/>
            <a:ext cx="8640000" cy="720000"/>
          </a:xfrm>
        </p:spPr>
        <p:txBody>
          <a:bodyPr>
            <a:noAutofit/>
          </a:bodyPr>
          <a:lstStyle/>
          <a:p>
            <a:r>
              <a:rPr lang="en-US" altLang="ja-JP" dirty="0"/>
              <a:t>5. Case 3: Water Resources Development and Water Conservation-Conscious City; Fukuoka</a:t>
            </a:r>
          </a:p>
        </p:txBody>
      </p:sp>
      <p:sp>
        <p:nvSpPr>
          <p:cNvPr id="19" name="コンテンツ プレースホルダー 4"/>
          <p:cNvSpPr txBox="1"/>
          <p:nvPr/>
        </p:nvSpPr>
        <p:spPr>
          <a:xfrm>
            <a:off x="289856" y="1304165"/>
            <a:ext cx="8640000" cy="592846"/>
          </a:xfrm>
          <a:prstGeom prst="rect">
            <a:avLst/>
          </a:prstGeom>
        </p:spPr>
        <p:txBody>
          <a:bodyPr vert="horz" lIns="36000" tIns="0" rIns="0" bIns="0" rtlCol="0">
            <a:no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56515" indent="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None/>
              <a:defRPr kumimoji="1" sz="2400" b="1"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b="0" kern="1200" baseline="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1">
              <a:lnSpc>
                <a:spcPct val="100000"/>
              </a:lnSpc>
            </a:pPr>
            <a:r>
              <a:rPr lang="en-US" altLang="ja-JP" dirty="0"/>
              <a:t>(1) History of Various Water Resources Development</a:t>
            </a:r>
            <a:endParaRPr lang="ja-JP" altLang="en-US" dirty="0"/>
          </a:p>
        </p:txBody>
      </p:sp>
      <p:sp>
        <p:nvSpPr>
          <p:cNvPr id="39" name="角丸四角形 38"/>
          <p:cNvSpPr/>
          <p:nvPr/>
        </p:nvSpPr>
        <p:spPr>
          <a:xfrm>
            <a:off x="285636" y="1994248"/>
            <a:ext cx="3641943" cy="2247424"/>
          </a:xfrm>
          <a:prstGeom prst="roundRect">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altLang="ja-JP" sz="2200" dirty="0">
                <a:solidFill>
                  <a:schemeClr val="tx1"/>
                </a:solidFill>
              </a:rPr>
              <a:t>Fukuoka</a:t>
            </a:r>
            <a:r>
              <a:rPr lang="ja-JP" altLang="en-US" sz="2200" dirty="0">
                <a:solidFill>
                  <a:schemeClr val="tx1"/>
                </a:solidFill>
              </a:rPr>
              <a:t> </a:t>
            </a:r>
            <a:r>
              <a:rPr lang="en-US" altLang="ja-JP" sz="2200" dirty="0">
                <a:solidFill>
                  <a:schemeClr val="tx1"/>
                </a:solidFill>
              </a:rPr>
              <a:t>City</a:t>
            </a:r>
            <a:r>
              <a:rPr lang="ja-JP" altLang="en-US" sz="2200" dirty="0">
                <a:solidFill>
                  <a:schemeClr val="tx1"/>
                </a:solidFill>
              </a:rPr>
              <a:t> </a:t>
            </a:r>
            <a:r>
              <a:rPr lang="en-US" altLang="ja-JP" sz="2200" dirty="0">
                <a:solidFill>
                  <a:schemeClr val="tx1"/>
                </a:solidFill>
              </a:rPr>
              <a:t>was chronically suffering from shortage of water source.</a:t>
            </a:r>
          </a:p>
          <a:p>
            <a:r>
              <a:rPr lang="en-US" altLang="ja-JP" sz="2200" dirty="0">
                <a:solidFill>
                  <a:srgbClr val="FF0000"/>
                </a:solidFill>
              </a:rPr>
              <a:t>Water restriction </a:t>
            </a:r>
            <a:r>
              <a:rPr lang="en-US" altLang="ja-JP" sz="2200" dirty="0">
                <a:solidFill>
                  <a:schemeClr val="tx1"/>
                </a:solidFill>
              </a:rPr>
              <a:t>continued </a:t>
            </a:r>
            <a:r>
              <a:rPr lang="en-US" altLang="ja-JP" sz="2200" dirty="0">
                <a:solidFill>
                  <a:srgbClr val="FF0000"/>
                </a:solidFill>
              </a:rPr>
              <a:t>287 days </a:t>
            </a:r>
            <a:r>
              <a:rPr lang="en-US" altLang="ja-JP" sz="2200" dirty="0">
                <a:solidFill>
                  <a:schemeClr val="tx1"/>
                </a:solidFill>
              </a:rPr>
              <a:t>under </a:t>
            </a:r>
            <a:r>
              <a:rPr lang="en-US" altLang="ja-JP" sz="2200" dirty="0">
                <a:solidFill>
                  <a:srgbClr val="FF0000"/>
                </a:solidFill>
              </a:rPr>
              <a:t>severe drought in 1978</a:t>
            </a:r>
            <a:r>
              <a:rPr lang="en-US" altLang="ja-JP" sz="2200" dirty="0">
                <a:solidFill>
                  <a:schemeClr val="tx1"/>
                </a:solidFill>
              </a:rPr>
              <a:t>.</a:t>
            </a:r>
            <a:endParaRPr lang="en-US" altLang="ja-JP" sz="2200" dirty="0">
              <a:solidFill>
                <a:schemeClr val="tx1"/>
              </a:solidFill>
              <a:highlight>
                <a:srgbClr val="FFFF00"/>
              </a:highlight>
            </a:endParaRPr>
          </a:p>
        </p:txBody>
      </p:sp>
      <p:sp>
        <p:nvSpPr>
          <p:cNvPr id="40" name="角丸四角形 39"/>
          <p:cNvSpPr/>
          <p:nvPr/>
        </p:nvSpPr>
        <p:spPr>
          <a:xfrm>
            <a:off x="285636" y="4338909"/>
            <a:ext cx="3641943" cy="1921966"/>
          </a:xfrm>
          <a:prstGeom prst="roundRect">
            <a:avLst>
              <a:gd name="adj" fmla="val 21506"/>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p>
            <a:pPr marL="342900" indent="-342900">
              <a:buClr>
                <a:schemeClr val="accent2">
                  <a:lumMod val="75000"/>
                </a:schemeClr>
              </a:buClr>
              <a:buSzPct val="75000"/>
              <a:buFont typeface="Wingdings" panose="05000000000000000000" pitchFamily="2" charset="2"/>
              <a:buChar char="l"/>
            </a:pPr>
            <a:r>
              <a:rPr lang="en-US" altLang="ja-JP" sz="2200" dirty="0">
                <a:solidFill>
                  <a:schemeClr val="tx1"/>
                </a:solidFill>
              </a:rPr>
              <a:t>Only small rivers in the area</a:t>
            </a:r>
            <a:endParaRPr lang="ja-JP" altLang="en-US" sz="2200" dirty="0">
              <a:solidFill>
                <a:schemeClr val="tx1"/>
              </a:solidFill>
            </a:endParaRPr>
          </a:p>
          <a:p>
            <a:pPr marL="342900" indent="-342900">
              <a:buClr>
                <a:schemeClr val="accent2">
                  <a:lumMod val="75000"/>
                </a:schemeClr>
              </a:buClr>
              <a:buSzPct val="75000"/>
              <a:buFont typeface="Wingdings" panose="05000000000000000000" pitchFamily="2" charset="2"/>
              <a:buChar char="l"/>
            </a:pPr>
            <a:r>
              <a:rPr lang="en-US" altLang="ja-JP" sz="2200" dirty="0">
                <a:solidFill>
                  <a:schemeClr val="tx1"/>
                </a:solidFill>
              </a:rPr>
              <a:t>Population growth and increased water demand</a:t>
            </a:r>
          </a:p>
        </p:txBody>
      </p:sp>
      <p:sp>
        <p:nvSpPr>
          <p:cNvPr id="12" name="角丸四角形 11"/>
          <p:cNvSpPr/>
          <p:nvPr/>
        </p:nvSpPr>
        <p:spPr>
          <a:xfrm>
            <a:off x="5004460" y="2734458"/>
            <a:ext cx="1800200" cy="576797"/>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Japan</a:t>
            </a:r>
            <a:endParaRPr kumimoji="1" lang="ja-JP" altLang="en-US" sz="2400" dirty="0">
              <a:solidFill>
                <a:schemeClr val="tx1"/>
              </a:solidFill>
            </a:endParaRPr>
          </a:p>
        </p:txBody>
      </p:sp>
      <p:sp>
        <p:nvSpPr>
          <p:cNvPr id="23" name="線吹き出し 2 (枠付き) 18"/>
          <p:cNvSpPr/>
          <p:nvPr/>
        </p:nvSpPr>
        <p:spPr>
          <a:xfrm>
            <a:off x="6734120" y="5013176"/>
            <a:ext cx="2195736" cy="434477"/>
          </a:xfrm>
          <a:prstGeom prst="borderCallout2">
            <a:avLst>
              <a:gd name="adj1" fmla="val 18750"/>
              <a:gd name="adj2" fmla="val 608"/>
              <a:gd name="adj3" fmla="val 18750"/>
              <a:gd name="adj4" fmla="val -16667"/>
              <a:gd name="adj5" fmla="val -124232"/>
              <a:gd name="adj6" fmla="val -48830"/>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n w="0"/>
                <a:solidFill>
                  <a:schemeClr val="tx1"/>
                </a:solidFill>
                <a:effectLst>
                  <a:outerShdw blurRad="38100" dist="19050" dir="2700000" algn="tl" rotWithShape="0">
                    <a:schemeClr val="dk1">
                      <a:alpha val="40000"/>
                    </a:schemeClr>
                  </a:outerShdw>
                </a:effectLst>
              </a:rPr>
              <a:t>Fukuoka City</a:t>
            </a:r>
          </a:p>
        </p:txBody>
      </p:sp>
      <p:sp>
        <p:nvSpPr>
          <p:cNvPr id="2" name="円/楕円 1"/>
          <p:cNvSpPr/>
          <p:nvPr/>
        </p:nvSpPr>
        <p:spPr>
          <a:xfrm>
            <a:off x="5636281" y="4379087"/>
            <a:ext cx="87847" cy="1485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3"/>
          <p:cNvSpPr>
            <a:spLocks noGrp="1"/>
          </p:cNvSpPr>
          <p:nvPr>
            <p:ph type="title"/>
          </p:nvPr>
        </p:nvSpPr>
        <p:spPr>
          <a:xfrm>
            <a:off x="371200" y="512604"/>
            <a:ext cx="8640000" cy="720000"/>
          </a:xfrm>
        </p:spPr>
        <p:txBody>
          <a:bodyPr>
            <a:noAutofit/>
          </a:bodyPr>
          <a:lstStyle/>
          <a:p>
            <a:r>
              <a:rPr lang="en-US" altLang="ja-JP" dirty="0"/>
              <a:t>5. Case 3: Water Resources Development and Water Conservation-Conscious City; Fukuoka</a:t>
            </a:r>
          </a:p>
        </p:txBody>
      </p:sp>
      <p:grpSp>
        <p:nvGrpSpPr>
          <p:cNvPr id="2" name="グループ化 1"/>
          <p:cNvGrpSpPr/>
          <p:nvPr/>
        </p:nvGrpSpPr>
        <p:grpSpPr>
          <a:xfrm>
            <a:off x="180761" y="2117104"/>
            <a:ext cx="8782478" cy="4062783"/>
            <a:chOff x="337904" y="1873870"/>
            <a:chExt cx="8782478" cy="4062783"/>
          </a:xfrm>
        </p:grpSpPr>
        <p:pic>
          <p:nvPicPr>
            <p:cNvPr id="16" name="図 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58" y="2001022"/>
              <a:ext cx="8528919" cy="3935631"/>
            </a:xfrm>
            <a:prstGeom prst="rect">
              <a:avLst/>
            </a:prstGeom>
            <a:noFill/>
            <a:ln>
              <a:noFill/>
            </a:ln>
          </p:spPr>
        </p:pic>
        <p:sp>
          <p:nvSpPr>
            <p:cNvPr id="5" name="テキスト ボックス 4"/>
            <p:cNvSpPr txBox="1"/>
            <p:nvPr/>
          </p:nvSpPr>
          <p:spPr>
            <a:xfrm>
              <a:off x="590733" y="1905011"/>
              <a:ext cx="3187044" cy="769441"/>
            </a:xfrm>
            <a:prstGeom prst="rect">
              <a:avLst/>
            </a:prstGeom>
            <a:solidFill>
              <a:schemeClr val="bg1"/>
            </a:solidFill>
          </p:spPr>
          <p:txBody>
            <a:bodyPr wrap="square" rtlCol="0">
              <a:spAutoFit/>
            </a:bodyPr>
            <a:lstStyle/>
            <a:p>
              <a:r>
                <a:rPr lang="en-US" altLang="ja-JP" sz="2200" b="1" dirty="0">
                  <a:solidFill>
                    <a:srgbClr val="FF0000"/>
                  </a:solidFill>
                </a:rPr>
                <a:t>Open-channel Type</a:t>
              </a:r>
            </a:p>
            <a:p>
              <a:r>
                <a:rPr lang="en-US" altLang="ja-JP" sz="2200" b="1" dirty="0"/>
                <a:t>(cross section)</a:t>
              </a:r>
              <a:endParaRPr kumimoji="1" lang="ja-JP" altLang="en-US" sz="2200" b="1" dirty="0"/>
            </a:p>
          </p:txBody>
        </p:sp>
        <p:sp>
          <p:nvSpPr>
            <p:cNvPr id="18" name="テキスト ボックス 17"/>
            <p:cNvSpPr txBox="1"/>
            <p:nvPr/>
          </p:nvSpPr>
          <p:spPr>
            <a:xfrm>
              <a:off x="4734638" y="1873870"/>
              <a:ext cx="3605946" cy="769441"/>
            </a:xfrm>
            <a:prstGeom prst="rect">
              <a:avLst/>
            </a:prstGeom>
            <a:solidFill>
              <a:schemeClr val="bg1"/>
            </a:solidFill>
          </p:spPr>
          <p:txBody>
            <a:bodyPr wrap="square" rtlCol="0">
              <a:spAutoFit/>
            </a:bodyPr>
            <a:lstStyle/>
            <a:p>
              <a:r>
                <a:rPr lang="en-US" altLang="ja-JP" sz="2200" b="1" dirty="0">
                  <a:solidFill>
                    <a:srgbClr val="FF0000"/>
                  </a:solidFill>
                </a:rPr>
                <a:t>Iron Pipeline Type</a:t>
              </a:r>
            </a:p>
            <a:p>
              <a:r>
                <a:rPr lang="en-US" altLang="ja-JP" sz="2200" b="1" dirty="0"/>
                <a:t>(cross section)</a:t>
              </a:r>
              <a:endParaRPr lang="ja-JP" altLang="en-US" sz="2200" b="1" dirty="0"/>
            </a:p>
          </p:txBody>
        </p:sp>
        <p:sp>
          <p:nvSpPr>
            <p:cNvPr id="20" name="テキスト ボックス 19"/>
            <p:cNvSpPr txBox="1"/>
            <p:nvPr/>
          </p:nvSpPr>
          <p:spPr>
            <a:xfrm>
              <a:off x="1403648" y="2629848"/>
              <a:ext cx="1755812" cy="400110"/>
            </a:xfrm>
            <a:prstGeom prst="rect">
              <a:avLst/>
            </a:prstGeom>
            <a:solidFill>
              <a:schemeClr val="bg1"/>
            </a:solidFill>
          </p:spPr>
          <p:txBody>
            <a:bodyPr wrap="square" rtlCol="0">
              <a:spAutoFit/>
            </a:bodyPr>
            <a:lstStyle/>
            <a:p>
              <a:r>
                <a:rPr lang="en-US" altLang="ja-JP" sz="2000" b="1" dirty="0">
                  <a:solidFill>
                    <a:srgbClr val="FF9900"/>
                  </a:solidFill>
                </a:rPr>
                <a:t>Evaporation</a:t>
              </a:r>
              <a:r>
                <a:rPr lang="ja-JP" altLang="en-US" sz="2000" b="1" dirty="0">
                  <a:solidFill>
                    <a:srgbClr val="FF9900"/>
                  </a:solidFill>
                </a:rPr>
                <a:t>　　 </a:t>
              </a:r>
              <a:endParaRPr kumimoji="1" lang="ja-JP" altLang="en-US" sz="2000" b="1" dirty="0">
                <a:solidFill>
                  <a:srgbClr val="FF9900"/>
                </a:solidFill>
              </a:endParaRPr>
            </a:p>
          </p:txBody>
        </p:sp>
        <p:sp>
          <p:nvSpPr>
            <p:cNvPr id="23" name="テキスト ボックス 22"/>
            <p:cNvSpPr txBox="1"/>
            <p:nvPr/>
          </p:nvSpPr>
          <p:spPr>
            <a:xfrm>
              <a:off x="1403648" y="4828696"/>
              <a:ext cx="1755812" cy="400110"/>
            </a:xfrm>
            <a:prstGeom prst="rect">
              <a:avLst/>
            </a:prstGeom>
            <a:solidFill>
              <a:schemeClr val="bg1"/>
            </a:solidFill>
          </p:spPr>
          <p:txBody>
            <a:bodyPr wrap="square" rtlCol="0">
              <a:spAutoFit/>
            </a:bodyPr>
            <a:lstStyle/>
            <a:p>
              <a:r>
                <a:rPr lang="en-US" altLang="ja-JP" sz="2000" b="1" dirty="0">
                  <a:solidFill>
                    <a:srgbClr val="FF9900"/>
                  </a:solidFill>
                </a:rPr>
                <a:t>Percolation</a:t>
              </a:r>
              <a:endParaRPr kumimoji="1" lang="ja-JP" altLang="en-US" sz="2000" b="1" dirty="0">
                <a:solidFill>
                  <a:srgbClr val="FF9900"/>
                </a:solidFill>
              </a:endParaRPr>
            </a:p>
          </p:txBody>
        </p:sp>
        <p:sp>
          <p:nvSpPr>
            <p:cNvPr id="24" name="テキスト ボックス 23"/>
            <p:cNvSpPr txBox="1"/>
            <p:nvPr/>
          </p:nvSpPr>
          <p:spPr>
            <a:xfrm rot="5400000">
              <a:off x="2374201" y="3722460"/>
              <a:ext cx="1570517" cy="553998"/>
            </a:xfrm>
            <a:prstGeom prst="rect">
              <a:avLst/>
            </a:prstGeom>
            <a:solidFill>
              <a:srgbClr val="993300"/>
            </a:solidFill>
          </p:spPr>
          <p:txBody>
            <a:bodyPr wrap="square" rtlCol="0">
              <a:spAutoFit/>
            </a:bodyPr>
            <a:lstStyle/>
            <a:p>
              <a:pPr>
                <a:lnSpc>
                  <a:spcPct val="150000"/>
                </a:lnSpc>
              </a:pPr>
              <a:r>
                <a:rPr lang="en-US" altLang="ja-JP" sz="2000" b="1" dirty="0">
                  <a:solidFill>
                    <a:srgbClr val="FF9900"/>
                  </a:solidFill>
                </a:rPr>
                <a:t>Percolation</a:t>
              </a:r>
              <a:endParaRPr kumimoji="1" lang="ja-JP" altLang="en-US" sz="2000" b="1" dirty="0">
                <a:solidFill>
                  <a:srgbClr val="FF9900"/>
                </a:solidFill>
              </a:endParaRPr>
            </a:p>
          </p:txBody>
        </p:sp>
        <p:sp>
          <p:nvSpPr>
            <p:cNvPr id="25" name="テキスト ボックス 24"/>
            <p:cNvSpPr txBox="1"/>
            <p:nvPr/>
          </p:nvSpPr>
          <p:spPr>
            <a:xfrm>
              <a:off x="337904" y="4337532"/>
              <a:ext cx="1253712" cy="523220"/>
            </a:xfrm>
            <a:prstGeom prst="rect">
              <a:avLst/>
            </a:prstGeom>
            <a:solidFill>
              <a:srgbClr val="993300"/>
            </a:solidFill>
          </p:spPr>
          <p:txBody>
            <a:bodyPr wrap="square" rtlCol="0">
              <a:spAutoFit/>
            </a:bodyPr>
            <a:lstStyle/>
            <a:p>
              <a:r>
                <a:rPr lang="en-US" altLang="ja-JP" sz="1400" b="1" dirty="0">
                  <a:solidFill>
                    <a:schemeClr val="accent1"/>
                  </a:solidFill>
                </a:rPr>
                <a:t>Water-filled Paddy</a:t>
              </a:r>
              <a:endParaRPr kumimoji="1" lang="ja-JP" altLang="en-US" sz="1400" b="1" dirty="0">
                <a:solidFill>
                  <a:schemeClr val="accent1"/>
                </a:solidFill>
              </a:endParaRPr>
            </a:p>
          </p:txBody>
        </p:sp>
        <p:sp>
          <p:nvSpPr>
            <p:cNvPr id="26" name="テキスト ボックス 25"/>
            <p:cNvSpPr txBox="1"/>
            <p:nvPr/>
          </p:nvSpPr>
          <p:spPr>
            <a:xfrm>
              <a:off x="4604285" y="4305476"/>
              <a:ext cx="1253712" cy="523220"/>
            </a:xfrm>
            <a:prstGeom prst="rect">
              <a:avLst/>
            </a:prstGeom>
            <a:solidFill>
              <a:srgbClr val="993300"/>
            </a:solidFill>
          </p:spPr>
          <p:txBody>
            <a:bodyPr wrap="square" rtlCol="0">
              <a:spAutoFit/>
            </a:bodyPr>
            <a:lstStyle/>
            <a:p>
              <a:r>
                <a:rPr lang="en-US" altLang="ja-JP" sz="1400" b="1" dirty="0">
                  <a:solidFill>
                    <a:schemeClr val="accent1"/>
                  </a:solidFill>
                </a:rPr>
                <a:t>Water-filled Paddy</a:t>
              </a:r>
              <a:endParaRPr kumimoji="1" lang="ja-JP" altLang="en-US" sz="1400" b="1" dirty="0">
                <a:solidFill>
                  <a:schemeClr val="accent1"/>
                </a:solidFill>
              </a:endParaRPr>
            </a:p>
          </p:txBody>
        </p:sp>
        <p:sp>
          <p:nvSpPr>
            <p:cNvPr id="28" name="テキスト ボックス 27"/>
            <p:cNvSpPr txBox="1"/>
            <p:nvPr/>
          </p:nvSpPr>
          <p:spPr>
            <a:xfrm>
              <a:off x="7741172" y="2652896"/>
              <a:ext cx="1379210" cy="400110"/>
            </a:xfrm>
            <a:prstGeom prst="rect">
              <a:avLst/>
            </a:prstGeom>
            <a:solidFill>
              <a:schemeClr val="bg1"/>
            </a:solidFill>
          </p:spPr>
          <p:txBody>
            <a:bodyPr wrap="square" rtlCol="0">
              <a:spAutoFit/>
            </a:bodyPr>
            <a:lstStyle/>
            <a:p>
              <a:r>
                <a:rPr lang="en-US" altLang="ja-JP" sz="2000" b="1" dirty="0"/>
                <a:t>Iron Pipe</a:t>
              </a:r>
              <a:endParaRPr kumimoji="1" lang="ja-JP" altLang="en-US" sz="2000" b="1" dirty="0"/>
            </a:p>
          </p:txBody>
        </p:sp>
        <p:sp>
          <p:nvSpPr>
            <p:cNvPr id="30" name="テキスト ボックス 29"/>
            <p:cNvSpPr txBox="1"/>
            <p:nvPr/>
          </p:nvSpPr>
          <p:spPr>
            <a:xfrm>
              <a:off x="7032106" y="4828696"/>
              <a:ext cx="879007" cy="400110"/>
            </a:xfrm>
            <a:prstGeom prst="rect">
              <a:avLst/>
            </a:prstGeom>
            <a:solidFill>
              <a:schemeClr val="bg1"/>
            </a:solidFill>
          </p:spPr>
          <p:txBody>
            <a:bodyPr wrap="square" rtlCol="0">
              <a:spAutoFit/>
            </a:bodyPr>
            <a:lstStyle/>
            <a:p>
              <a:r>
                <a:rPr lang="en-US" altLang="ja-JP" sz="2000" b="1" dirty="0"/>
                <a:t>Valve</a:t>
              </a:r>
              <a:endParaRPr kumimoji="1" lang="ja-JP" altLang="en-US" sz="2000" b="1" dirty="0"/>
            </a:p>
          </p:txBody>
        </p:sp>
        <p:sp>
          <p:nvSpPr>
            <p:cNvPr id="6" name="テキスト ボックス 5"/>
            <p:cNvSpPr txBox="1"/>
            <p:nvPr/>
          </p:nvSpPr>
          <p:spPr>
            <a:xfrm>
              <a:off x="1979712" y="2305120"/>
              <a:ext cx="184731" cy="369332"/>
            </a:xfrm>
            <a:prstGeom prst="rect">
              <a:avLst/>
            </a:prstGeom>
            <a:noFill/>
          </p:spPr>
          <p:txBody>
            <a:bodyPr wrap="none" rtlCol="0">
              <a:spAutoFit/>
            </a:bodyPr>
            <a:lstStyle/>
            <a:p>
              <a:endParaRPr kumimoji="1" lang="ja-JP" altLang="en-US" dirty="0"/>
            </a:p>
          </p:txBody>
        </p:sp>
        <p:sp>
          <p:nvSpPr>
            <p:cNvPr id="31" name="テキスト ボックス 30"/>
            <p:cNvSpPr txBox="1"/>
            <p:nvPr/>
          </p:nvSpPr>
          <p:spPr>
            <a:xfrm>
              <a:off x="1264819" y="5264963"/>
              <a:ext cx="2646984" cy="461665"/>
            </a:xfrm>
            <a:prstGeom prst="rect">
              <a:avLst/>
            </a:prstGeom>
            <a:solidFill>
              <a:srgbClr val="FFFF99"/>
            </a:solidFill>
            <a:effectLst>
              <a:outerShdw blurRad="50800" dist="38100" dir="2700000" algn="tl" rotWithShape="0">
                <a:prstClr val="black">
                  <a:alpha val="40000"/>
                </a:prstClr>
              </a:outerShdw>
            </a:effectLst>
          </p:spPr>
          <p:txBody>
            <a:bodyPr wrap="square" rtlCol="0">
              <a:spAutoFit/>
            </a:bodyPr>
            <a:lstStyle/>
            <a:p>
              <a:pPr>
                <a:spcBef>
                  <a:spcPts val="1800"/>
                </a:spcBef>
                <a:spcAft>
                  <a:spcPts val="1800"/>
                </a:spcAft>
              </a:pPr>
              <a:r>
                <a:rPr lang="en-US" altLang="ja-JP" sz="2400" b="1" dirty="0">
                  <a:solidFill>
                    <a:srgbClr val="FF0000"/>
                  </a:solidFill>
                </a:rPr>
                <a:t>Much</a:t>
              </a:r>
              <a:r>
                <a:rPr lang="en-US" altLang="ja-JP" sz="2400" b="1" dirty="0"/>
                <a:t> Water Loss</a:t>
              </a:r>
              <a:endParaRPr kumimoji="1" lang="ja-JP" altLang="en-US" sz="2400" b="1" dirty="0"/>
            </a:p>
          </p:txBody>
        </p:sp>
        <p:sp>
          <p:nvSpPr>
            <p:cNvPr id="32" name="テキスト ボックス 31"/>
            <p:cNvSpPr txBox="1"/>
            <p:nvPr/>
          </p:nvSpPr>
          <p:spPr>
            <a:xfrm>
              <a:off x="4526139" y="5264964"/>
              <a:ext cx="2646984" cy="461665"/>
            </a:xfrm>
            <a:prstGeom prst="rect">
              <a:avLst/>
            </a:prstGeom>
            <a:solidFill>
              <a:srgbClr val="FFFF99"/>
            </a:solidFill>
            <a:effectLst>
              <a:outerShdw blurRad="50800" dist="38100" dir="2700000" algn="tl" rotWithShape="0">
                <a:prstClr val="black">
                  <a:alpha val="40000"/>
                </a:prstClr>
              </a:outerShdw>
            </a:effectLst>
          </p:spPr>
          <p:txBody>
            <a:bodyPr wrap="square" rtlCol="0">
              <a:spAutoFit/>
            </a:bodyPr>
            <a:lstStyle/>
            <a:p>
              <a:r>
                <a:rPr lang="en-US" altLang="ja-JP" sz="2400" b="1" dirty="0">
                  <a:solidFill>
                    <a:srgbClr val="FF0000"/>
                  </a:solidFill>
                </a:rPr>
                <a:t>Less </a:t>
              </a:r>
              <a:r>
                <a:rPr lang="en-US" altLang="ja-JP" sz="2400" b="1" dirty="0"/>
                <a:t>Water Loss</a:t>
              </a:r>
              <a:endParaRPr kumimoji="1" lang="ja-JP" altLang="en-US" sz="2400" b="1" dirty="0"/>
            </a:p>
          </p:txBody>
        </p:sp>
        <p:sp>
          <p:nvSpPr>
            <p:cNvPr id="33" name="テキスト ボックス 32"/>
            <p:cNvSpPr txBox="1"/>
            <p:nvPr/>
          </p:nvSpPr>
          <p:spPr>
            <a:xfrm>
              <a:off x="5673020" y="2866588"/>
              <a:ext cx="977932" cy="461665"/>
            </a:xfrm>
            <a:prstGeom prst="rect">
              <a:avLst/>
            </a:prstGeom>
            <a:solidFill>
              <a:schemeClr val="bg1"/>
            </a:solidFill>
          </p:spPr>
          <p:txBody>
            <a:bodyPr wrap="square" rtlCol="0">
              <a:spAutoFit/>
            </a:bodyPr>
            <a:lstStyle/>
            <a:p>
              <a:endParaRPr kumimoji="1" lang="ja-JP" altLang="en-US" sz="2400" b="1" dirty="0"/>
            </a:p>
          </p:txBody>
        </p:sp>
        <p:sp>
          <p:nvSpPr>
            <p:cNvPr id="34" name="テキスト ボックス 33"/>
            <p:cNvSpPr txBox="1"/>
            <p:nvPr/>
          </p:nvSpPr>
          <p:spPr>
            <a:xfrm>
              <a:off x="7971269" y="3180245"/>
              <a:ext cx="977932" cy="461665"/>
            </a:xfrm>
            <a:prstGeom prst="rect">
              <a:avLst/>
            </a:prstGeom>
            <a:solidFill>
              <a:schemeClr val="bg1"/>
            </a:solidFill>
          </p:spPr>
          <p:txBody>
            <a:bodyPr wrap="square" rtlCol="0">
              <a:spAutoFit/>
            </a:bodyPr>
            <a:lstStyle/>
            <a:p>
              <a:endParaRPr kumimoji="1" lang="ja-JP" altLang="en-US" sz="2400" b="1" dirty="0"/>
            </a:p>
          </p:txBody>
        </p:sp>
      </p:grpSp>
      <p:sp>
        <p:nvSpPr>
          <p:cNvPr id="42" name="コンテンツ プレースホルダー 3"/>
          <p:cNvSpPr txBox="1"/>
          <p:nvPr/>
        </p:nvSpPr>
        <p:spPr>
          <a:xfrm>
            <a:off x="1107676" y="5987968"/>
            <a:ext cx="6556447" cy="472299"/>
          </a:xfrm>
          <a:prstGeom prst="rect">
            <a:avLst/>
          </a:prstGeom>
          <a:noFill/>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2000" dirty="0"/>
              <a:t>Efficient Use of Agricultural Water</a:t>
            </a:r>
          </a:p>
        </p:txBody>
      </p:sp>
      <p:sp>
        <p:nvSpPr>
          <p:cNvPr id="22" name="コンテンツ プレースホルダー 4"/>
          <p:cNvSpPr txBox="1"/>
          <p:nvPr/>
        </p:nvSpPr>
        <p:spPr>
          <a:xfrm>
            <a:off x="323239" y="1402864"/>
            <a:ext cx="8640000" cy="592846"/>
          </a:xfrm>
          <a:prstGeom prst="rect">
            <a:avLst/>
          </a:prstGeom>
        </p:spPr>
        <p:txBody>
          <a:bodyPr vert="horz" lIns="36000" tIns="0" rIns="0" bIns="0" rtlCol="0">
            <a:no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56515" indent="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None/>
              <a:defRPr kumimoji="1" sz="2400" b="1"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b="0" kern="1200" baseline="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1">
              <a:lnSpc>
                <a:spcPct val="100000"/>
              </a:lnSpc>
            </a:pPr>
            <a:r>
              <a:rPr lang="en-US" altLang="ja-JP" dirty="0"/>
              <a:t>(1) History of Various Water Resources Development</a:t>
            </a:r>
            <a:endParaRPr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3"/>
          <p:cNvSpPr>
            <a:spLocks noGrp="1"/>
          </p:cNvSpPr>
          <p:nvPr>
            <p:ph type="title"/>
          </p:nvPr>
        </p:nvSpPr>
        <p:spPr>
          <a:xfrm>
            <a:off x="371200" y="512604"/>
            <a:ext cx="8640000" cy="720000"/>
          </a:xfrm>
        </p:spPr>
        <p:txBody>
          <a:bodyPr>
            <a:noAutofit/>
          </a:bodyPr>
          <a:lstStyle/>
          <a:p>
            <a:r>
              <a:rPr lang="en-US" altLang="ja-JP" dirty="0"/>
              <a:t>5. Case 3: Water Resources Development and Water Conservation-Conscious City; Fukuoka</a:t>
            </a:r>
          </a:p>
        </p:txBody>
      </p:sp>
      <p:sp>
        <p:nvSpPr>
          <p:cNvPr id="37" name="角丸四角形 36"/>
          <p:cNvSpPr/>
          <p:nvPr/>
        </p:nvSpPr>
        <p:spPr>
          <a:xfrm>
            <a:off x="193413" y="1953498"/>
            <a:ext cx="4459542" cy="3779758"/>
          </a:xfrm>
          <a:prstGeom prst="roundRect">
            <a:avLst/>
          </a:prstGeom>
          <a:solidFill>
            <a:srgbClr val="FFD1D1"/>
          </a:solid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400" dirty="0">
                <a:solidFill>
                  <a:schemeClr val="tx1"/>
                </a:solidFill>
              </a:rPr>
              <a:t>Conveyance from </a:t>
            </a:r>
            <a:r>
              <a:rPr lang="en-US" altLang="ja-JP" sz="2400" dirty="0" err="1">
                <a:solidFill>
                  <a:schemeClr val="tx1"/>
                </a:solidFill>
              </a:rPr>
              <a:t>Chikugo</a:t>
            </a:r>
            <a:r>
              <a:rPr lang="en-US" altLang="ja-JP" sz="2400" dirty="0">
                <a:solidFill>
                  <a:schemeClr val="tx1"/>
                </a:solidFill>
              </a:rPr>
              <a:t> River, which flows </a:t>
            </a:r>
            <a:r>
              <a:rPr lang="en-US" altLang="ja-JP" sz="2400" dirty="0">
                <a:solidFill>
                  <a:srgbClr val="FF0000"/>
                </a:solidFill>
              </a:rPr>
              <a:t>outside of Fukuoka City</a:t>
            </a:r>
            <a:r>
              <a:rPr lang="en-US" altLang="ja-JP" sz="2400" dirty="0">
                <a:solidFill>
                  <a:schemeClr val="tx1"/>
                </a:solidFill>
              </a:rPr>
              <a:t>,  to mitigate the shortage of water resources was realized by understanding and corporation with residents and related entities in watershed. </a:t>
            </a:r>
          </a:p>
        </p:txBody>
      </p:sp>
      <p:sp>
        <p:nvSpPr>
          <p:cNvPr id="42" name="コンテンツ プレースホルダー 3"/>
          <p:cNvSpPr txBox="1"/>
          <p:nvPr/>
        </p:nvSpPr>
        <p:spPr>
          <a:xfrm>
            <a:off x="4732184" y="5547712"/>
            <a:ext cx="4411816" cy="780352"/>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600" dirty="0"/>
              <a:t>Conveyance from outside of the watershed</a:t>
            </a:r>
          </a:p>
          <a:p>
            <a:pPr marL="0" indent="0">
              <a:buNone/>
            </a:pPr>
            <a:r>
              <a:rPr lang="en-US" altLang="ja-JP" sz="1200" b="0" dirty="0"/>
              <a:t>Fukuoka District Waterworks Agency, http://www.f-suiki.or.jp/facility/ushikubi-placement/placement-shikumi</a:t>
            </a:r>
            <a:r>
              <a:rPr lang="en-US" altLang="ja-JP" sz="1400" b="0" dirty="0"/>
              <a:t>/</a:t>
            </a:r>
          </a:p>
        </p:txBody>
      </p:sp>
      <p:grpSp>
        <p:nvGrpSpPr>
          <p:cNvPr id="4" name="グループ化 3"/>
          <p:cNvGrpSpPr/>
          <p:nvPr/>
        </p:nvGrpSpPr>
        <p:grpSpPr>
          <a:xfrm>
            <a:off x="4751091" y="1861318"/>
            <a:ext cx="3986135" cy="3641668"/>
            <a:chOff x="5265905" y="2678804"/>
            <a:chExt cx="3626095" cy="2690794"/>
          </a:xfrm>
        </p:grpSpPr>
        <p:pic>
          <p:nvPicPr>
            <p:cNvPr id="41" name="Picture 4" descr="http://www.f-suiki.or.jp/ushikubi/mechanism_img/img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905" y="2678804"/>
              <a:ext cx="3587724" cy="2690794"/>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テキスト ボックス 42"/>
            <p:cNvSpPr txBox="1"/>
            <p:nvPr/>
          </p:nvSpPr>
          <p:spPr>
            <a:xfrm>
              <a:off x="5390668" y="3537729"/>
              <a:ext cx="1104925" cy="574961"/>
            </a:xfrm>
            <a:prstGeom prst="rect">
              <a:avLst/>
            </a:prstGeom>
            <a:solidFill>
              <a:srgbClr val="FFCC99"/>
            </a:solidFill>
          </p:spPr>
          <p:txBody>
            <a:bodyPr wrap="square" lIns="18000" tIns="18000" rIns="18000" bIns="18000" rtlCol="0">
              <a:spAutoFit/>
            </a:bodyPr>
            <a:lstStyle/>
            <a:p>
              <a:pPr>
                <a:lnSpc>
                  <a:spcPts val="1440"/>
                </a:lnSpc>
              </a:pPr>
              <a:r>
                <a:rPr lang="en-US" altLang="ja-JP" sz="1200" dirty="0"/>
                <a:t>Fukuoka metropolitan area</a:t>
              </a:r>
              <a:endParaRPr kumimoji="1" lang="ja-JP" altLang="en-US" sz="1200" dirty="0"/>
            </a:p>
          </p:txBody>
        </p:sp>
        <p:sp>
          <p:nvSpPr>
            <p:cNvPr id="44" name="テキスト ボックス 43"/>
            <p:cNvSpPr txBox="1"/>
            <p:nvPr/>
          </p:nvSpPr>
          <p:spPr>
            <a:xfrm>
              <a:off x="5809028" y="3924584"/>
              <a:ext cx="1373130" cy="437491"/>
            </a:xfrm>
            <a:prstGeom prst="roundRect">
              <a:avLst/>
            </a:prstGeom>
            <a:solidFill>
              <a:schemeClr val="accent5">
                <a:lumMod val="50000"/>
              </a:schemeClr>
            </a:solidFill>
            <a:ln>
              <a:solidFill>
                <a:schemeClr val="bg1"/>
              </a:solidFill>
            </a:ln>
          </p:spPr>
          <p:txBody>
            <a:bodyPr wrap="square" lIns="18000" tIns="18000" rIns="18000" bIns="18000" rtlCol="0">
              <a:spAutoFit/>
            </a:bodyPr>
            <a:lstStyle/>
            <a:p>
              <a:pPr algn="ctr">
                <a:lnSpc>
                  <a:spcPts val="1440"/>
                </a:lnSpc>
              </a:pPr>
              <a:r>
                <a:rPr lang="en-US" altLang="ja-JP" sz="1200" b="1" dirty="0">
                  <a:solidFill>
                    <a:schemeClr val="bg1"/>
                  </a:solidFill>
                </a:rPr>
                <a:t>Fukuoka Water Conveyance </a:t>
              </a:r>
              <a:endParaRPr kumimoji="1" lang="ja-JP" altLang="en-US" sz="1200" b="1" dirty="0">
                <a:solidFill>
                  <a:schemeClr val="bg1"/>
                </a:solidFill>
              </a:endParaRPr>
            </a:p>
          </p:txBody>
        </p:sp>
        <p:sp>
          <p:nvSpPr>
            <p:cNvPr id="45" name="テキスト ボックス 44"/>
            <p:cNvSpPr txBox="1"/>
            <p:nvPr/>
          </p:nvSpPr>
          <p:spPr>
            <a:xfrm>
              <a:off x="7786120" y="4438342"/>
              <a:ext cx="995436" cy="218342"/>
            </a:xfrm>
            <a:prstGeom prst="rect">
              <a:avLst/>
            </a:prstGeom>
            <a:solidFill>
              <a:srgbClr val="FFCC99"/>
            </a:solidFill>
          </p:spPr>
          <p:txBody>
            <a:bodyPr wrap="square" lIns="18000" tIns="18000" rIns="18000" bIns="18000" rtlCol="0">
              <a:spAutoFit/>
            </a:bodyPr>
            <a:lstStyle/>
            <a:p>
              <a:pPr>
                <a:lnSpc>
                  <a:spcPts val="1440"/>
                </a:lnSpc>
              </a:pPr>
              <a:r>
                <a:rPr lang="en-US" altLang="ja-JP" sz="1200" dirty="0"/>
                <a:t>Chikugo River</a:t>
              </a:r>
              <a:endParaRPr kumimoji="1" lang="ja-JP" altLang="en-US" sz="1200" dirty="0"/>
            </a:p>
          </p:txBody>
        </p:sp>
        <p:sp>
          <p:nvSpPr>
            <p:cNvPr id="46" name="テキスト ボックス 45"/>
            <p:cNvSpPr txBox="1"/>
            <p:nvPr/>
          </p:nvSpPr>
          <p:spPr>
            <a:xfrm>
              <a:off x="5907855" y="4504033"/>
              <a:ext cx="1371022" cy="215888"/>
            </a:xfrm>
            <a:prstGeom prst="rect">
              <a:avLst/>
            </a:prstGeom>
            <a:solidFill>
              <a:srgbClr val="FFCC99"/>
            </a:solidFill>
          </p:spPr>
          <p:txBody>
            <a:bodyPr wrap="square" lIns="18000" tIns="18000" rIns="18000" bIns="18000" rtlCol="0">
              <a:spAutoFit/>
            </a:bodyPr>
            <a:lstStyle/>
            <a:p>
              <a:pPr>
                <a:lnSpc>
                  <a:spcPts val="1440"/>
                </a:lnSpc>
              </a:pPr>
              <a:r>
                <a:rPr lang="en-US" altLang="ja-JP" sz="1200" dirty="0"/>
                <a:t>Chikugo Ozeki</a:t>
              </a:r>
              <a:r>
                <a:rPr lang="ja-JP" altLang="en-US" sz="1200" dirty="0"/>
                <a:t> </a:t>
              </a:r>
              <a:r>
                <a:rPr lang="en-US" altLang="ja-JP" sz="1200" dirty="0"/>
                <a:t>Weir</a:t>
              </a:r>
              <a:endParaRPr kumimoji="1" lang="ja-JP" altLang="en-US" sz="1200" dirty="0"/>
            </a:p>
          </p:txBody>
        </p:sp>
        <p:sp>
          <p:nvSpPr>
            <p:cNvPr id="2" name="テキスト ボックス 1"/>
            <p:cNvSpPr txBox="1"/>
            <p:nvPr/>
          </p:nvSpPr>
          <p:spPr>
            <a:xfrm>
              <a:off x="6871598" y="3143596"/>
              <a:ext cx="1584176" cy="204672"/>
            </a:xfrm>
            <a:prstGeom prst="rect">
              <a:avLst/>
            </a:prstGeom>
            <a:solidFill>
              <a:srgbClr val="FFCC99"/>
            </a:solidFill>
          </p:spPr>
          <p:txBody>
            <a:bodyPr wrap="square" rtlCol="0">
              <a:spAutoFit/>
            </a:bodyPr>
            <a:lstStyle/>
            <a:p>
              <a:r>
                <a:rPr lang="en-US" altLang="ja-JP" sz="1200" dirty="0"/>
                <a:t>Water Treatment Plant</a:t>
              </a:r>
            </a:p>
          </p:txBody>
        </p:sp>
        <p:sp>
          <p:nvSpPr>
            <p:cNvPr id="3" name="テキスト ボックス 2"/>
            <p:cNvSpPr txBox="1"/>
            <p:nvPr/>
          </p:nvSpPr>
          <p:spPr>
            <a:xfrm>
              <a:off x="7786120" y="3928086"/>
              <a:ext cx="1105880" cy="461665"/>
            </a:xfrm>
            <a:prstGeom prst="rect">
              <a:avLst/>
            </a:prstGeom>
            <a:solidFill>
              <a:srgbClr val="FFCC99"/>
            </a:solidFill>
          </p:spPr>
          <p:txBody>
            <a:bodyPr wrap="square" rtlCol="0">
              <a:spAutoFit/>
            </a:bodyPr>
            <a:lstStyle/>
            <a:p>
              <a:r>
                <a:rPr lang="en-US" altLang="ja-JP" sz="1200" dirty="0"/>
                <a:t>Regulating reservoir</a:t>
              </a:r>
              <a:endParaRPr kumimoji="1" lang="ja-JP" altLang="en-US" sz="1200" dirty="0"/>
            </a:p>
          </p:txBody>
        </p:sp>
      </p:grpSp>
      <p:sp>
        <p:nvSpPr>
          <p:cNvPr id="14" name="コンテンツ プレースホルダー 4"/>
          <p:cNvSpPr txBox="1"/>
          <p:nvPr/>
        </p:nvSpPr>
        <p:spPr>
          <a:xfrm>
            <a:off x="332955" y="1356397"/>
            <a:ext cx="8640000" cy="592846"/>
          </a:xfrm>
          <a:prstGeom prst="rect">
            <a:avLst/>
          </a:prstGeom>
        </p:spPr>
        <p:txBody>
          <a:bodyPr vert="horz" lIns="36000" tIns="0" rIns="0" bIns="0" rtlCol="0">
            <a:no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56515" indent="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None/>
              <a:defRPr kumimoji="1" sz="2400" b="1"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b="0" kern="1200" baseline="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1">
              <a:lnSpc>
                <a:spcPct val="100000"/>
              </a:lnSpc>
            </a:pPr>
            <a:r>
              <a:rPr lang="en-US" altLang="ja-JP" dirty="0"/>
              <a:t>(1) History of Various Water Resources Development</a:t>
            </a:r>
            <a:endParaRPr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3"/>
          <p:cNvSpPr txBox="1"/>
          <p:nvPr/>
        </p:nvSpPr>
        <p:spPr>
          <a:xfrm>
            <a:off x="4680269" y="5481693"/>
            <a:ext cx="4518281" cy="611603"/>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800" dirty="0" err="1"/>
              <a:t>Uminonakamichi</a:t>
            </a:r>
            <a:r>
              <a:rPr lang="en-US" altLang="ja-JP" sz="1800" dirty="0"/>
              <a:t> Nata Sea Water Desalination Center</a:t>
            </a:r>
            <a:endParaRPr lang="ja-JP" altLang="en-US" sz="1800" dirty="0"/>
          </a:p>
        </p:txBody>
      </p:sp>
      <p:sp>
        <p:nvSpPr>
          <p:cNvPr id="11" name="タイトル 3"/>
          <p:cNvSpPr>
            <a:spLocks noGrp="1"/>
          </p:cNvSpPr>
          <p:nvPr>
            <p:ph type="title"/>
          </p:nvPr>
        </p:nvSpPr>
        <p:spPr>
          <a:xfrm>
            <a:off x="239755" y="383974"/>
            <a:ext cx="8640000" cy="720000"/>
          </a:xfrm>
        </p:spPr>
        <p:txBody>
          <a:bodyPr>
            <a:noAutofit/>
          </a:bodyPr>
          <a:lstStyle/>
          <a:p>
            <a:r>
              <a:rPr lang="en-US" altLang="ja-JP" dirty="0"/>
              <a:t>5. Case 3: Water Resources Development and Water Conservation-Conscious City; Fukuoka</a:t>
            </a:r>
          </a:p>
        </p:txBody>
      </p:sp>
      <p:sp>
        <p:nvSpPr>
          <p:cNvPr id="15" name="角丸四角形 14"/>
          <p:cNvSpPr/>
          <p:nvPr/>
        </p:nvSpPr>
        <p:spPr>
          <a:xfrm>
            <a:off x="395536" y="2358327"/>
            <a:ext cx="4270737" cy="2573447"/>
          </a:xfrm>
          <a:prstGeom prst="roundRect">
            <a:avLst>
              <a:gd name="adj" fmla="val 7806"/>
            </a:avLst>
          </a:prstGeom>
          <a:solidFill>
            <a:schemeClr val="accent5"/>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nSpc>
                <a:spcPts val="2400"/>
              </a:lnSpc>
              <a:spcAft>
                <a:spcPts val="600"/>
              </a:spcAft>
              <a:buClr>
                <a:schemeClr val="accent2">
                  <a:lumMod val="75000"/>
                </a:schemeClr>
              </a:buClr>
              <a:buSzPct val="75000"/>
            </a:pPr>
            <a:r>
              <a:rPr lang="en-US" altLang="ja-JP" sz="2400" dirty="0" err="1">
                <a:solidFill>
                  <a:schemeClr val="tx1"/>
                </a:solidFill>
              </a:rPr>
              <a:t>Uminonakamichi</a:t>
            </a:r>
            <a:r>
              <a:rPr lang="en-US" altLang="ja-JP" sz="2400" dirty="0">
                <a:solidFill>
                  <a:schemeClr val="tx1"/>
                </a:solidFill>
              </a:rPr>
              <a:t> Nata Sea Water Desalination Center</a:t>
            </a:r>
          </a:p>
          <a:p>
            <a:pPr marL="342900" indent="-342900">
              <a:lnSpc>
                <a:spcPts val="2400"/>
              </a:lnSpc>
              <a:spcAft>
                <a:spcPts val="600"/>
              </a:spcAft>
              <a:buClr>
                <a:schemeClr val="accent2">
                  <a:lumMod val="75000"/>
                </a:schemeClr>
              </a:buClr>
              <a:buSzPct val="75000"/>
              <a:buFont typeface="Wingdings" panose="05000000000000000000" pitchFamily="2" charset="2"/>
              <a:buChar char="l"/>
            </a:pPr>
            <a:r>
              <a:rPr lang="en-US" altLang="ja-JP" sz="2400" dirty="0">
                <a:solidFill>
                  <a:schemeClr val="tx1"/>
                </a:solidFill>
              </a:rPr>
              <a:t>2005 in service</a:t>
            </a:r>
          </a:p>
          <a:p>
            <a:pPr marL="342900" indent="-342900">
              <a:lnSpc>
                <a:spcPts val="2400"/>
              </a:lnSpc>
              <a:spcAft>
                <a:spcPts val="600"/>
              </a:spcAft>
              <a:buClr>
                <a:schemeClr val="accent2">
                  <a:lumMod val="75000"/>
                </a:schemeClr>
              </a:buClr>
              <a:buSzPct val="75000"/>
              <a:buFont typeface="Wingdings" panose="05000000000000000000" pitchFamily="2" charset="2"/>
              <a:buChar char="l"/>
            </a:pPr>
            <a:r>
              <a:rPr lang="en-US" altLang="ja-JP" sz="2400" dirty="0">
                <a:solidFill>
                  <a:schemeClr val="tx1"/>
                </a:solidFill>
              </a:rPr>
              <a:t>Capacity of facility is 50,000 m</a:t>
            </a:r>
            <a:r>
              <a:rPr lang="en-US" altLang="ja-JP" sz="2400" baseline="30000" dirty="0">
                <a:solidFill>
                  <a:schemeClr val="tx1"/>
                </a:solidFill>
              </a:rPr>
              <a:t>3</a:t>
            </a:r>
            <a:r>
              <a:rPr lang="en-US" altLang="ja-JP" sz="2400" dirty="0">
                <a:solidFill>
                  <a:schemeClr val="tx1"/>
                </a:solidFill>
              </a:rPr>
              <a:t>/day.</a:t>
            </a:r>
            <a:endParaRPr lang="ja-JP" altLang="en-US" sz="2400" dirty="0">
              <a:solidFill>
                <a:schemeClr val="tx1"/>
              </a:solidFill>
            </a:endParaRPr>
          </a:p>
          <a:p>
            <a:pPr marL="342900" indent="-342900">
              <a:lnSpc>
                <a:spcPts val="2400"/>
              </a:lnSpc>
              <a:spcAft>
                <a:spcPts val="600"/>
              </a:spcAft>
              <a:buClr>
                <a:schemeClr val="accent2">
                  <a:lumMod val="75000"/>
                </a:schemeClr>
              </a:buClr>
              <a:buSzPct val="75000"/>
              <a:buFont typeface="Wingdings" panose="05000000000000000000" pitchFamily="2" charset="2"/>
              <a:buChar char="l"/>
            </a:pPr>
            <a:r>
              <a:rPr lang="en-US" altLang="ja-JP" sz="2400" dirty="0">
                <a:solidFill>
                  <a:schemeClr val="tx1"/>
                </a:solidFill>
              </a:rPr>
              <a:t>Fukuoka City receives 16,400 m</a:t>
            </a:r>
            <a:r>
              <a:rPr lang="en-US" altLang="ja-JP" sz="2400" baseline="30000" dirty="0">
                <a:solidFill>
                  <a:schemeClr val="tx1"/>
                </a:solidFill>
              </a:rPr>
              <a:t>3</a:t>
            </a:r>
            <a:r>
              <a:rPr lang="en-US" altLang="ja-JP" sz="2400" dirty="0">
                <a:solidFill>
                  <a:schemeClr val="tx1"/>
                </a:solidFill>
              </a:rPr>
              <a:t>/ day.</a:t>
            </a:r>
          </a:p>
        </p:txBody>
      </p:sp>
      <p:pic>
        <p:nvPicPr>
          <p:cNvPr id="10" name="図 9" descr="DSCN217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0341" y="2331676"/>
            <a:ext cx="3960525" cy="3150017"/>
          </a:xfrm>
          <a:prstGeom prst="rect">
            <a:avLst/>
          </a:prstGeom>
          <a:noFill/>
          <a:ln>
            <a:noFill/>
          </a:ln>
        </p:spPr>
      </p:pic>
      <p:sp>
        <p:nvSpPr>
          <p:cNvPr id="7" name="コンテンツ プレースホルダー 4"/>
          <p:cNvSpPr txBox="1"/>
          <p:nvPr/>
        </p:nvSpPr>
        <p:spPr>
          <a:xfrm>
            <a:off x="277648" y="1491846"/>
            <a:ext cx="8640000" cy="592846"/>
          </a:xfrm>
          <a:prstGeom prst="rect">
            <a:avLst/>
          </a:prstGeom>
        </p:spPr>
        <p:txBody>
          <a:bodyPr vert="horz" lIns="36000" tIns="0" rIns="0" bIns="0" rtlCol="0">
            <a:no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56515" indent="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None/>
              <a:defRPr kumimoji="1" sz="2400" b="1"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b="0" kern="1200" baseline="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1">
              <a:lnSpc>
                <a:spcPct val="100000"/>
              </a:lnSpc>
            </a:pPr>
            <a:r>
              <a:rPr lang="en-US" altLang="ja-JP" dirty="0"/>
              <a:t>(1) History of Various Water Resources Development</a:t>
            </a:r>
            <a:endParaRPr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566283" y="5135692"/>
            <a:ext cx="2681626" cy="1140196"/>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ja-JP" sz="2200" dirty="0">
                <a:solidFill>
                  <a:srgbClr val="FF0000"/>
                </a:solidFill>
              </a:rPr>
              <a:t>Improvement of Water Distribution System</a:t>
            </a:r>
            <a:endParaRPr lang="ja-JP" altLang="en-US" sz="2200" dirty="0">
              <a:solidFill>
                <a:schemeClr val="tx1"/>
              </a:solidFill>
            </a:endParaRPr>
          </a:p>
        </p:txBody>
      </p:sp>
      <p:sp>
        <p:nvSpPr>
          <p:cNvPr id="21" name="タイトル 3"/>
          <p:cNvSpPr>
            <a:spLocks noGrp="1"/>
          </p:cNvSpPr>
          <p:nvPr>
            <p:ph type="title"/>
          </p:nvPr>
        </p:nvSpPr>
        <p:spPr>
          <a:xfrm>
            <a:off x="305864" y="460839"/>
            <a:ext cx="8640000" cy="720000"/>
          </a:xfrm>
        </p:spPr>
        <p:txBody>
          <a:bodyPr>
            <a:noAutofit/>
          </a:bodyPr>
          <a:lstStyle/>
          <a:p>
            <a:r>
              <a:rPr lang="en-US" altLang="ja-JP" dirty="0"/>
              <a:t>5. Case 3: Water Resources Development and Water Conservation-Conscious City; Fukuoka</a:t>
            </a:r>
          </a:p>
        </p:txBody>
      </p:sp>
      <p:sp>
        <p:nvSpPr>
          <p:cNvPr id="29" name="角丸四角形 28"/>
          <p:cNvSpPr/>
          <p:nvPr/>
        </p:nvSpPr>
        <p:spPr>
          <a:xfrm>
            <a:off x="6397289" y="5135692"/>
            <a:ext cx="2483758" cy="1114758"/>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ja-JP" sz="2200" dirty="0">
                <a:solidFill>
                  <a:schemeClr val="tx1"/>
                </a:solidFill>
              </a:rPr>
              <a:t>Diffusion of </a:t>
            </a:r>
            <a:r>
              <a:rPr lang="en-US" altLang="ja-JP" sz="2200" dirty="0">
                <a:solidFill>
                  <a:srgbClr val="FF0000"/>
                </a:solidFill>
              </a:rPr>
              <a:t>Water Saving Device</a:t>
            </a:r>
            <a:endParaRPr lang="en-US" altLang="ja-JP" sz="2200" dirty="0">
              <a:solidFill>
                <a:schemeClr val="tx1"/>
              </a:solidFill>
            </a:endParaRPr>
          </a:p>
        </p:txBody>
      </p:sp>
      <p:sp>
        <p:nvSpPr>
          <p:cNvPr id="40" name="角丸四角形 39"/>
          <p:cNvSpPr/>
          <p:nvPr/>
        </p:nvSpPr>
        <p:spPr>
          <a:xfrm>
            <a:off x="528599" y="1862838"/>
            <a:ext cx="8099220" cy="1782187"/>
          </a:xfrm>
          <a:prstGeom prst="roundRect">
            <a:avLst>
              <a:gd name="adj" fmla="val 20619"/>
            </a:avLst>
          </a:prstGeom>
          <a:solidFill>
            <a:srgbClr val="FFD1D1"/>
          </a:solid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buClr>
                <a:schemeClr val="accent2">
                  <a:lumMod val="75000"/>
                </a:schemeClr>
              </a:buClr>
              <a:buSzPct val="75000"/>
            </a:pPr>
            <a:r>
              <a:rPr lang="en-US" altLang="ja-JP" sz="2400" dirty="0">
                <a:solidFill>
                  <a:schemeClr val="tx1"/>
                </a:solidFill>
              </a:rPr>
              <a:t>Water-Wise City</a:t>
            </a:r>
          </a:p>
          <a:p>
            <a:pPr marL="342900" indent="-342900">
              <a:buClr>
                <a:schemeClr val="accent2">
                  <a:lumMod val="75000"/>
                </a:schemeClr>
              </a:buClr>
              <a:buSzPct val="75000"/>
              <a:buFont typeface="Wingdings" panose="05000000000000000000" pitchFamily="2" charset="2"/>
              <a:buChar char="l"/>
            </a:pPr>
            <a:r>
              <a:rPr lang="en-US" altLang="ja-JP" sz="2400" dirty="0">
                <a:solidFill>
                  <a:schemeClr val="tx1"/>
                </a:solidFill>
              </a:rPr>
              <a:t>Non-revenue water rate: 3.9% in 2015</a:t>
            </a:r>
          </a:p>
          <a:p>
            <a:pPr marL="342900" indent="-342900">
              <a:buClr>
                <a:schemeClr val="accent2">
                  <a:lumMod val="75000"/>
                </a:schemeClr>
              </a:buClr>
              <a:buSzPct val="75000"/>
              <a:buFont typeface="Wingdings" panose="05000000000000000000" pitchFamily="2" charset="2"/>
              <a:buChar char="l"/>
            </a:pPr>
            <a:r>
              <a:rPr lang="en-US" altLang="ja-JP" sz="2400" dirty="0">
                <a:solidFill>
                  <a:schemeClr val="tx1"/>
                </a:solidFill>
              </a:rPr>
              <a:t>Water Consumption: 194 L/person/</a:t>
            </a:r>
            <a:r>
              <a:rPr lang="en-US" altLang="ja-JP" sz="2000" dirty="0">
                <a:solidFill>
                  <a:schemeClr val="tx1"/>
                </a:solidFill>
              </a:rPr>
              <a:t>day (the lowest among large cities in Japan)</a:t>
            </a:r>
          </a:p>
        </p:txBody>
      </p:sp>
      <p:sp>
        <p:nvSpPr>
          <p:cNvPr id="42" name="角丸四角形 41"/>
          <p:cNvSpPr/>
          <p:nvPr/>
        </p:nvSpPr>
        <p:spPr>
          <a:xfrm>
            <a:off x="3544599" y="5135692"/>
            <a:ext cx="2556000" cy="1104191"/>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ja-JP" sz="2200" dirty="0">
                <a:solidFill>
                  <a:srgbClr val="FF0000"/>
                </a:solidFill>
              </a:rPr>
              <a:t>Public Relation </a:t>
            </a:r>
            <a:r>
              <a:rPr lang="en-US" altLang="ja-JP" sz="2200" dirty="0">
                <a:solidFill>
                  <a:schemeClr val="tx1"/>
                </a:solidFill>
              </a:rPr>
              <a:t>Activities, etc.</a:t>
            </a:r>
            <a:endParaRPr lang="ja-JP" altLang="en-US" sz="2200" dirty="0">
              <a:solidFill>
                <a:schemeClr val="tx1"/>
              </a:solidFill>
            </a:endParaRPr>
          </a:p>
        </p:txBody>
      </p:sp>
      <p:sp>
        <p:nvSpPr>
          <p:cNvPr id="43" name="下矢印 42"/>
          <p:cNvSpPr/>
          <p:nvPr/>
        </p:nvSpPr>
        <p:spPr>
          <a:xfrm rot="10800000">
            <a:off x="4056991" y="3447014"/>
            <a:ext cx="968550" cy="360040"/>
          </a:xfrm>
          <a:prstGeom prst="downArrow">
            <a:avLst>
              <a:gd name="adj1" fmla="val 37320"/>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コンテンツ プレースホルダー 4"/>
          <p:cNvSpPr txBox="1"/>
          <p:nvPr/>
        </p:nvSpPr>
        <p:spPr>
          <a:xfrm>
            <a:off x="202739" y="1372571"/>
            <a:ext cx="8640000" cy="761665"/>
          </a:xfrm>
          <a:prstGeom prst="rect">
            <a:avLst/>
          </a:prstGeom>
        </p:spPr>
        <p:txBody>
          <a:bodyPr vert="horz" lIns="36000" tIns="0" rIns="0" bIns="0" rtlCol="0">
            <a:no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56515" indent="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None/>
              <a:defRPr kumimoji="1" sz="2400" b="1"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b="0" kern="1200" baseline="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1">
              <a:lnSpc>
                <a:spcPct val="100000"/>
              </a:lnSpc>
            </a:pPr>
            <a:r>
              <a:rPr lang="en-US" altLang="ja-JP" dirty="0"/>
              <a:t>(2) Water Conservation-Conscious City</a:t>
            </a:r>
            <a:endParaRPr lang="en-US" altLang="ja-JP" dirty="0">
              <a:highlight>
                <a:srgbClr val="FFFF00"/>
              </a:highlight>
            </a:endParaRPr>
          </a:p>
        </p:txBody>
      </p:sp>
      <p:sp>
        <p:nvSpPr>
          <p:cNvPr id="11" name="角丸四角形 41"/>
          <p:cNvSpPr/>
          <p:nvPr/>
        </p:nvSpPr>
        <p:spPr>
          <a:xfrm>
            <a:off x="6325047" y="3822794"/>
            <a:ext cx="2556000" cy="1104191"/>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ja-JP" sz="2200" dirty="0">
                <a:solidFill>
                  <a:schemeClr val="tx1"/>
                </a:solidFill>
              </a:rPr>
              <a:t>Proactive Promotion of </a:t>
            </a:r>
            <a:r>
              <a:rPr lang="en-US" altLang="ja-JP" sz="2200" dirty="0">
                <a:solidFill>
                  <a:srgbClr val="FF0000"/>
                </a:solidFill>
              </a:rPr>
              <a:t>Leakage Reduction</a:t>
            </a:r>
            <a:endParaRPr lang="ja-JP" altLang="en-US" sz="2200" dirty="0">
              <a:solidFill>
                <a:srgbClr val="FF0000"/>
              </a:solidFill>
            </a:endParaRPr>
          </a:p>
        </p:txBody>
      </p:sp>
      <p:sp>
        <p:nvSpPr>
          <p:cNvPr id="12" name="角丸四角形 41"/>
          <p:cNvSpPr/>
          <p:nvPr/>
        </p:nvSpPr>
        <p:spPr>
          <a:xfrm>
            <a:off x="3544599" y="3822794"/>
            <a:ext cx="2556000" cy="1104191"/>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ja-JP" sz="2200" dirty="0">
                <a:solidFill>
                  <a:schemeClr val="tx1"/>
                </a:solidFill>
              </a:rPr>
              <a:t>Introduce of </a:t>
            </a:r>
            <a:r>
              <a:rPr lang="en-US" altLang="ja-JP" sz="2200" dirty="0">
                <a:solidFill>
                  <a:srgbClr val="FF0000"/>
                </a:solidFill>
              </a:rPr>
              <a:t>Water Distribution Control System</a:t>
            </a:r>
            <a:endParaRPr lang="ja-JP" altLang="en-US" sz="2200" dirty="0">
              <a:solidFill>
                <a:srgbClr val="FF0000"/>
              </a:solidFill>
            </a:endParaRPr>
          </a:p>
        </p:txBody>
      </p:sp>
      <p:sp>
        <p:nvSpPr>
          <p:cNvPr id="13" name="角丸四角形 41"/>
          <p:cNvSpPr/>
          <p:nvPr/>
        </p:nvSpPr>
        <p:spPr>
          <a:xfrm>
            <a:off x="633287" y="3822794"/>
            <a:ext cx="2556000" cy="1104191"/>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ja-JP" sz="2200" dirty="0">
                <a:solidFill>
                  <a:schemeClr val="tx1"/>
                </a:solidFill>
              </a:rPr>
              <a:t>Promotion of </a:t>
            </a:r>
            <a:r>
              <a:rPr lang="en-US" altLang="ja-JP" sz="2200" dirty="0">
                <a:solidFill>
                  <a:srgbClr val="FF0000"/>
                </a:solidFill>
              </a:rPr>
              <a:t>Water Reuse</a:t>
            </a:r>
            <a:endParaRPr lang="ja-JP" altLang="en-US" sz="2200"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360000" y="972000"/>
            <a:ext cx="8316456" cy="4968552"/>
          </a:xfrm>
        </p:spPr>
        <p:txBody>
          <a:bodyPr lIns="0">
            <a:normAutofit/>
          </a:bodyPr>
          <a:lstStyle/>
          <a:p>
            <a:pPr marL="399415" lvl="1" indent="-342900">
              <a:lnSpc>
                <a:spcPts val="2200"/>
              </a:lnSpc>
              <a:buFont typeface="Wingdings" panose="05000000000000000000" pitchFamily="2" charset="2"/>
              <a:buChar char="l"/>
            </a:pPr>
            <a:r>
              <a:rPr lang="en-US" altLang="ja-JP" sz="2000" dirty="0"/>
              <a:t>(Comprehensive River Development) </a:t>
            </a:r>
            <a:r>
              <a:rPr lang="en-US" altLang="ja-JP" sz="2000" b="0" dirty="0"/>
              <a:t>While securing water resources is a top priority for utilities, the use of river water must be well planned and controlled in a fair and equitable manner. The Japanese system takes great efforts in this regard,  by </a:t>
            </a:r>
            <a:r>
              <a:rPr lang="en-US" altLang="ja-JP" sz="2000" b="0" dirty="0">
                <a:solidFill>
                  <a:srgbClr val="FF0000"/>
                </a:solidFill>
              </a:rPr>
              <a:t>allocating water rights</a:t>
            </a:r>
            <a:r>
              <a:rPr lang="en-US" altLang="ja-JP" sz="2000" b="0" dirty="0"/>
              <a:t> and implementing </a:t>
            </a:r>
            <a:r>
              <a:rPr lang="en-US" altLang="ja-JP" sz="2000" b="0" dirty="0">
                <a:solidFill>
                  <a:srgbClr val="FF0000"/>
                </a:solidFill>
              </a:rPr>
              <a:t>comprehensive river development</a:t>
            </a:r>
            <a:r>
              <a:rPr lang="en-US" altLang="ja-JP" sz="2000" b="0" dirty="0"/>
              <a:t>. </a:t>
            </a:r>
            <a:r>
              <a:rPr lang="en-US" altLang="ja-JP" sz="2000" b="0" dirty="0">
                <a:solidFill>
                  <a:srgbClr val="FF0000"/>
                </a:solidFill>
              </a:rPr>
              <a:t>The Water Resources Development Public Corporation </a:t>
            </a:r>
            <a:r>
              <a:rPr lang="en-US" altLang="ja-JP" sz="2000" b="0" dirty="0">
                <a:solidFill>
                  <a:schemeClr val="tx2"/>
                </a:solidFill>
              </a:rPr>
              <a:t>(now</a:t>
            </a:r>
            <a:r>
              <a:rPr lang="en-US" altLang="ja-JP" sz="2000" b="0" dirty="0">
                <a:solidFill>
                  <a:srgbClr val="FF0000"/>
                </a:solidFill>
              </a:rPr>
              <a:t> Japan Water Agency</a:t>
            </a:r>
            <a:r>
              <a:rPr lang="en-US" altLang="ja-JP" sz="2000" b="0" dirty="0">
                <a:solidFill>
                  <a:schemeClr val="tx2"/>
                </a:solidFill>
              </a:rPr>
              <a:t>) </a:t>
            </a:r>
            <a:r>
              <a:rPr lang="en-US" altLang="ja-JP" sz="2000" b="0" dirty="0"/>
              <a:t>balances the needs for flood control and water utilization.</a:t>
            </a:r>
          </a:p>
          <a:p>
            <a:pPr marL="399415" lvl="1" indent="-342900">
              <a:lnSpc>
                <a:spcPts val="2200"/>
              </a:lnSpc>
              <a:buFont typeface="Wingdings" panose="05000000000000000000" pitchFamily="2" charset="2"/>
              <a:buChar char="l"/>
            </a:pPr>
            <a:r>
              <a:rPr lang="en-US" altLang="ja-JP" sz="2000" dirty="0"/>
              <a:t>(Multipurpose Dam) </a:t>
            </a:r>
            <a:r>
              <a:rPr lang="en-US" altLang="ja-JP" sz="2000" b="0" dirty="0"/>
              <a:t>Dam development is expensive and must be carried out with a </a:t>
            </a:r>
            <a:r>
              <a:rPr lang="en-US" altLang="ja-JP" sz="2000" b="0" dirty="0">
                <a:solidFill>
                  <a:srgbClr val="FF0000"/>
                </a:solidFill>
              </a:rPr>
              <a:t>multi-purpose concept</a:t>
            </a:r>
            <a:r>
              <a:rPr lang="en-US" altLang="ja-JP" sz="2000" b="0" dirty="0"/>
              <a:t> to be cost effective. This requires </a:t>
            </a:r>
            <a:r>
              <a:rPr lang="en-US" altLang="ja-JP" sz="2000" b="0" dirty="0">
                <a:solidFill>
                  <a:srgbClr val="FF0000"/>
                </a:solidFill>
              </a:rPr>
              <a:t>cost sharing </a:t>
            </a:r>
            <a:r>
              <a:rPr lang="en-US" altLang="ja-JP" sz="2000" b="0" dirty="0"/>
              <a:t>and </a:t>
            </a:r>
            <a:r>
              <a:rPr lang="en-US" altLang="ja-JP" sz="2000" b="0" dirty="0">
                <a:solidFill>
                  <a:srgbClr val="FF0000"/>
                </a:solidFill>
              </a:rPr>
              <a:t>coordination among government organizations </a:t>
            </a:r>
            <a:r>
              <a:rPr lang="en-US" altLang="ja-JP" sz="2000" b="0" dirty="0"/>
              <a:t>and</a:t>
            </a:r>
            <a:r>
              <a:rPr lang="en-US" altLang="ja-JP" sz="2000" b="0" dirty="0">
                <a:solidFill>
                  <a:srgbClr val="FF0000"/>
                </a:solidFill>
              </a:rPr>
              <a:t> dam reservoir users</a:t>
            </a:r>
            <a:r>
              <a:rPr lang="en-US" altLang="ja-JP" sz="2000" b="0" dirty="0"/>
              <a:t>. </a:t>
            </a:r>
          </a:p>
          <a:p>
            <a:pPr marL="399415" lvl="1" indent="-342900">
              <a:lnSpc>
                <a:spcPts val="2200"/>
              </a:lnSpc>
              <a:buFont typeface="Wingdings" panose="05000000000000000000" pitchFamily="2" charset="2"/>
              <a:buChar char="l"/>
            </a:pPr>
            <a:r>
              <a:rPr lang="en-US" altLang="ja-JP" sz="2000" dirty="0"/>
              <a:t>(Bulk Water Supply) </a:t>
            </a:r>
            <a:r>
              <a:rPr lang="en-US" altLang="ja-JP" sz="2000" b="0" dirty="0"/>
              <a:t>Water utilities can cooperate to utilize </a:t>
            </a:r>
            <a:r>
              <a:rPr lang="en-US" altLang="ja-JP" sz="2000" b="0" dirty="0">
                <a:solidFill>
                  <a:srgbClr val="FF0000"/>
                </a:solidFill>
              </a:rPr>
              <a:t>Bulk Water Supply</a:t>
            </a:r>
            <a:r>
              <a:rPr lang="en-US" altLang="ja-JP" sz="2000" b="0" dirty="0"/>
              <a:t> as their water source. They also benefit from integrated management by joining efforts from resource development to water distribution to end users.</a:t>
            </a:r>
          </a:p>
        </p:txBody>
      </p:sp>
      <p:sp>
        <p:nvSpPr>
          <p:cNvPr id="4" name="タイトル 3"/>
          <p:cNvSpPr>
            <a:spLocks noGrp="1"/>
          </p:cNvSpPr>
          <p:nvPr>
            <p:ph type="title"/>
          </p:nvPr>
        </p:nvSpPr>
        <p:spPr>
          <a:xfrm>
            <a:off x="360000" y="252000"/>
            <a:ext cx="8640000" cy="720000"/>
          </a:xfrm>
        </p:spPr>
        <p:txBody>
          <a:bodyPr/>
          <a:lstStyle/>
          <a:p>
            <a:r>
              <a:rPr lang="en-US" altLang="ja-JP" dirty="0"/>
              <a:t>6. Lessons Learned (1)</a:t>
            </a:r>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360045" y="972185"/>
            <a:ext cx="8316411" cy="5170805"/>
          </a:xfrm>
        </p:spPr>
        <p:txBody>
          <a:bodyPr lIns="0">
            <a:normAutofit/>
          </a:bodyPr>
          <a:lstStyle/>
          <a:p>
            <a:pPr marL="399415" lvl="1" indent="-342900">
              <a:lnSpc>
                <a:spcPts val="2200"/>
              </a:lnSpc>
              <a:buFont typeface="Wingdings" panose="05000000000000000000" pitchFamily="2" charset="2"/>
              <a:buChar char="l"/>
            </a:pPr>
            <a:r>
              <a:rPr lang="en-US" altLang="ja-JP" sz="2000" dirty="0"/>
              <a:t>(Other Means to Secure Water Resource) </a:t>
            </a:r>
            <a:r>
              <a:rPr lang="en-US" altLang="ja-JP" sz="2000" b="0" dirty="0"/>
              <a:t>Dam construction takes a long time to complete; therefore, other means to secure water resource must be implemented at the same time. The combined efforts in </a:t>
            </a:r>
            <a:r>
              <a:rPr lang="en-US" altLang="ja-JP" sz="2000" b="0" dirty="0">
                <a:solidFill>
                  <a:srgbClr val="FF0000"/>
                </a:solidFill>
              </a:rPr>
              <a:t>rainwater utilization</a:t>
            </a:r>
            <a:r>
              <a:rPr lang="en-US" altLang="ja-JP" sz="2000" b="0" dirty="0"/>
              <a:t>, </a:t>
            </a:r>
            <a:r>
              <a:rPr lang="en-US" altLang="ja-JP" sz="2000" b="0" dirty="0">
                <a:solidFill>
                  <a:srgbClr val="FF0000"/>
                </a:solidFill>
              </a:rPr>
              <a:t>leakage reduction</a:t>
            </a:r>
            <a:r>
              <a:rPr lang="en-US" altLang="ja-JP" sz="2000" b="0" dirty="0"/>
              <a:t>, </a:t>
            </a:r>
            <a:r>
              <a:rPr lang="en-US" altLang="ja-JP" sz="2000" b="0" dirty="0">
                <a:solidFill>
                  <a:srgbClr val="FF0000"/>
                </a:solidFill>
              </a:rPr>
              <a:t>reuse</a:t>
            </a:r>
            <a:r>
              <a:rPr lang="en-US" altLang="ja-JP" sz="2000" b="0" dirty="0"/>
              <a:t> and </a:t>
            </a:r>
            <a:r>
              <a:rPr lang="en-US" altLang="ja-JP" sz="2000" b="0" dirty="0">
                <a:solidFill>
                  <a:srgbClr val="FF0000"/>
                </a:solidFill>
              </a:rPr>
              <a:t>water saving campaign</a:t>
            </a:r>
            <a:r>
              <a:rPr lang="en-US" altLang="ja-JP" sz="2000" b="0" dirty="0"/>
              <a:t> have all helped to make lower water consumption in Fukuoka City to than the national average. Seawater desalination is much more expensive than the use of surface water, so it is still only a supplemental method to obtain additional water resources.</a:t>
            </a:r>
          </a:p>
        </p:txBody>
      </p:sp>
      <p:sp>
        <p:nvSpPr>
          <p:cNvPr id="4" name="タイトル 3"/>
          <p:cNvSpPr>
            <a:spLocks noGrp="1"/>
          </p:cNvSpPr>
          <p:nvPr>
            <p:ph type="title"/>
          </p:nvPr>
        </p:nvSpPr>
        <p:spPr>
          <a:xfrm>
            <a:off x="360000" y="252000"/>
            <a:ext cx="8640000" cy="720000"/>
          </a:xfrm>
        </p:spPr>
        <p:txBody>
          <a:bodyPr/>
          <a:lstStyle/>
          <a:p>
            <a:r>
              <a:rPr lang="en-US" altLang="ja-JP" dirty="0"/>
              <a:t>6. Lessons Learned</a:t>
            </a:r>
            <a:r>
              <a:rPr lang="ja-JP" altLang="en-US" dirty="0"/>
              <a:t> </a:t>
            </a:r>
            <a:r>
              <a:rPr lang="en-US" altLang="ja-JP" dirty="0"/>
              <a:t>(2)</a:t>
            </a: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60000" y="252000"/>
            <a:ext cx="8640000" cy="720000"/>
          </a:xfrm>
        </p:spPr>
        <p:txBody>
          <a:bodyPr/>
          <a:lstStyle/>
          <a:p>
            <a:r>
              <a:rPr lang="en-US" altLang="ja-JP" dirty="0"/>
              <a:t>1. Introduction</a:t>
            </a:r>
            <a:endParaRPr lang="ja-JP" altLang="en-US" dirty="0"/>
          </a:p>
        </p:txBody>
      </p:sp>
      <p:sp>
        <p:nvSpPr>
          <p:cNvPr id="29" name="コンテンツ プレースホルダー 3"/>
          <p:cNvSpPr txBox="1"/>
          <p:nvPr/>
        </p:nvSpPr>
        <p:spPr>
          <a:xfrm>
            <a:off x="1054350" y="5517232"/>
            <a:ext cx="7561728" cy="840035"/>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600" dirty="0"/>
              <a:t>Breakdown of water sources in Japan(2014)</a:t>
            </a:r>
          </a:p>
          <a:p>
            <a:pPr marL="0" indent="0" algn="ctr">
              <a:buNone/>
            </a:pPr>
            <a:r>
              <a:rPr lang="en-US" altLang="zh-TW" sz="1600" b="0" dirty="0"/>
              <a:t>Source : Japan Water Works Association </a:t>
            </a:r>
            <a:r>
              <a:rPr lang="en-US" altLang="ja-JP" sz="1600" b="0" dirty="0"/>
              <a:t>http://www.jwwa.or.jp/shiryou/water/water02.html</a:t>
            </a:r>
            <a:endParaRPr lang="en-US" altLang="zh-TW" sz="1600" b="0" dirty="0"/>
          </a:p>
        </p:txBody>
      </p:sp>
      <p:grpSp>
        <p:nvGrpSpPr>
          <p:cNvPr id="2" name="グループ化 1"/>
          <p:cNvGrpSpPr/>
          <p:nvPr/>
        </p:nvGrpSpPr>
        <p:grpSpPr>
          <a:xfrm>
            <a:off x="754678" y="1193500"/>
            <a:ext cx="8389321" cy="4117161"/>
            <a:chOff x="754678" y="1193500"/>
            <a:chExt cx="8389321" cy="4117161"/>
          </a:xfrm>
        </p:grpSpPr>
        <p:cxnSp>
          <p:nvCxnSpPr>
            <p:cNvPr id="30" name="直線コネクタ 29"/>
            <p:cNvCxnSpPr/>
            <p:nvPr/>
          </p:nvCxnSpPr>
          <p:spPr>
            <a:xfrm flipV="1">
              <a:off x="3048771" y="1408494"/>
              <a:ext cx="350715" cy="4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57" idx="3"/>
              <a:endCxn id="59" idx="1"/>
            </p:cNvCxnSpPr>
            <p:nvPr/>
          </p:nvCxnSpPr>
          <p:spPr>
            <a:xfrm>
              <a:off x="3084215" y="1849207"/>
              <a:ext cx="325540" cy="212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a:stCxn id="57" idx="3"/>
              <a:endCxn id="60" idx="1"/>
            </p:cNvCxnSpPr>
            <p:nvPr/>
          </p:nvCxnSpPr>
          <p:spPr>
            <a:xfrm>
              <a:off x="3084215" y="1849207"/>
              <a:ext cx="315271" cy="432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62" idx="3"/>
              <a:endCxn id="64" idx="1"/>
            </p:cNvCxnSpPr>
            <p:nvPr/>
          </p:nvCxnSpPr>
          <p:spPr>
            <a:xfrm>
              <a:off x="3084215" y="3663706"/>
              <a:ext cx="315270" cy="3171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62" idx="3"/>
              <a:endCxn id="63" idx="1"/>
            </p:cNvCxnSpPr>
            <p:nvPr/>
          </p:nvCxnSpPr>
          <p:spPr>
            <a:xfrm flipV="1">
              <a:off x="3084215" y="3346604"/>
              <a:ext cx="315270" cy="317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754678" y="1262922"/>
              <a:ext cx="4742364" cy="3494411"/>
              <a:chOff x="1125779" y="1285750"/>
              <a:chExt cx="4742364" cy="3494411"/>
            </a:xfrm>
          </p:grpSpPr>
          <p:sp>
            <p:nvSpPr>
              <p:cNvPr id="56" name="テキスト ボックス 55"/>
              <p:cNvSpPr txBox="1"/>
              <p:nvPr/>
            </p:nvSpPr>
            <p:spPr>
              <a:xfrm>
                <a:off x="1125779" y="1285750"/>
                <a:ext cx="1122478" cy="3494411"/>
              </a:xfrm>
              <a:prstGeom prst="rect">
                <a:avLst/>
              </a:prstGeom>
              <a:solidFill>
                <a:schemeClr val="accent5">
                  <a:lumMod val="50000"/>
                </a:schemeClr>
              </a:solidFill>
              <a:ln>
                <a:noFill/>
              </a:ln>
            </p:spPr>
            <p:txBody>
              <a:bodyPr wrap="square" rtlCol="0" anchor="ctr" anchorCtr="0">
                <a:noAutofit/>
              </a:bodyPr>
              <a:lstStyle/>
              <a:p>
                <a:r>
                  <a:rPr lang="en-US" altLang="ja-JP" sz="2400" b="1" dirty="0">
                    <a:solidFill>
                      <a:schemeClr val="bg1"/>
                    </a:solidFill>
                  </a:rPr>
                  <a:t>Water source</a:t>
                </a:r>
                <a:endParaRPr kumimoji="1" lang="ja-JP" altLang="en-US" sz="2400" b="1" dirty="0">
                  <a:solidFill>
                    <a:schemeClr val="bg1"/>
                  </a:solidFill>
                </a:endParaRPr>
              </a:p>
            </p:txBody>
          </p:sp>
          <p:sp>
            <p:nvSpPr>
              <p:cNvPr id="57" name="テキスト ボックス 56"/>
              <p:cNvSpPr txBox="1"/>
              <p:nvPr/>
            </p:nvSpPr>
            <p:spPr>
              <a:xfrm>
                <a:off x="2447316" y="1285751"/>
                <a:ext cx="1008000" cy="1172568"/>
              </a:xfrm>
              <a:prstGeom prst="rect">
                <a:avLst/>
              </a:prstGeom>
              <a:solidFill>
                <a:schemeClr val="accent5">
                  <a:lumMod val="90000"/>
                </a:schemeClr>
              </a:solidFill>
              <a:ln>
                <a:noFill/>
              </a:ln>
            </p:spPr>
            <p:txBody>
              <a:bodyPr wrap="square" rtlCol="0" anchor="ctr" anchorCtr="0">
                <a:noAutofit/>
              </a:bodyPr>
              <a:lstStyle/>
              <a:p>
                <a:pPr algn="ctr"/>
                <a:r>
                  <a:rPr lang="en-US" altLang="ja-JP" b="1" dirty="0"/>
                  <a:t>Surface water</a:t>
                </a:r>
                <a:endParaRPr kumimoji="1" lang="ja-JP" altLang="en-US" b="1" dirty="0"/>
              </a:p>
            </p:txBody>
          </p:sp>
          <p:sp>
            <p:nvSpPr>
              <p:cNvPr id="58" name="テキスト ボックス 57"/>
              <p:cNvSpPr txBox="1"/>
              <p:nvPr/>
            </p:nvSpPr>
            <p:spPr>
              <a:xfrm>
                <a:off x="3770587" y="1291588"/>
                <a:ext cx="2097556" cy="288032"/>
              </a:xfrm>
              <a:prstGeom prst="rect">
                <a:avLst/>
              </a:prstGeom>
              <a:solidFill>
                <a:schemeClr val="accent5">
                  <a:lumMod val="90000"/>
                </a:schemeClr>
              </a:solidFill>
              <a:ln>
                <a:noFill/>
              </a:ln>
            </p:spPr>
            <p:txBody>
              <a:bodyPr wrap="square" rtlCol="0" anchor="ctr" anchorCtr="0">
                <a:noAutofit/>
              </a:bodyPr>
              <a:lstStyle/>
              <a:p>
                <a:pPr algn="ctr"/>
                <a:r>
                  <a:rPr lang="en-US" altLang="ja-JP" b="1" dirty="0"/>
                  <a:t>Rivers</a:t>
                </a:r>
                <a:endParaRPr kumimoji="1" lang="ja-JP" altLang="en-US" b="1" dirty="0"/>
              </a:p>
            </p:txBody>
          </p:sp>
          <p:sp>
            <p:nvSpPr>
              <p:cNvPr id="59" name="テキスト ボックス 58"/>
              <p:cNvSpPr txBox="1"/>
              <p:nvPr/>
            </p:nvSpPr>
            <p:spPr>
              <a:xfrm>
                <a:off x="3780856" y="1749252"/>
                <a:ext cx="2086142" cy="288032"/>
              </a:xfrm>
              <a:prstGeom prst="rect">
                <a:avLst/>
              </a:prstGeom>
              <a:solidFill>
                <a:schemeClr val="accent5">
                  <a:lumMod val="90000"/>
                </a:schemeClr>
              </a:solidFill>
              <a:ln>
                <a:noFill/>
              </a:ln>
            </p:spPr>
            <p:txBody>
              <a:bodyPr wrap="square" rtlCol="0" anchor="ctr" anchorCtr="0">
                <a:noAutofit/>
              </a:bodyPr>
              <a:lstStyle/>
              <a:p>
                <a:pPr algn="ctr"/>
                <a:r>
                  <a:rPr lang="en-US" altLang="ja-JP" b="1" dirty="0"/>
                  <a:t>Dam reservoirs</a:t>
                </a:r>
                <a:endParaRPr kumimoji="1" lang="ja-JP" altLang="en-US" b="1" dirty="0"/>
              </a:p>
            </p:txBody>
          </p:sp>
          <p:sp>
            <p:nvSpPr>
              <p:cNvPr id="60" name="テキスト ボックス 59"/>
              <p:cNvSpPr txBox="1"/>
              <p:nvPr/>
            </p:nvSpPr>
            <p:spPr>
              <a:xfrm>
                <a:off x="3770587" y="2160280"/>
                <a:ext cx="2097556" cy="288032"/>
              </a:xfrm>
              <a:prstGeom prst="rect">
                <a:avLst/>
              </a:prstGeom>
              <a:solidFill>
                <a:schemeClr val="accent5">
                  <a:lumMod val="90000"/>
                </a:schemeClr>
              </a:solidFill>
              <a:ln>
                <a:noFill/>
              </a:ln>
            </p:spPr>
            <p:txBody>
              <a:bodyPr wrap="square" rtlCol="0" anchor="ctr" anchorCtr="0">
                <a:noAutofit/>
              </a:bodyPr>
              <a:lstStyle/>
              <a:p>
                <a:pPr algn="ctr"/>
                <a:r>
                  <a:rPr lang="en-US" altLang="ja-JP" b="1" dirty="0"/>
                  <a:t>Lakes</a:t>
                </a:r>
                <a:endParaRPr kumimoji="1" lang="ja-JP" altLang="en-US" b="1" dirty="0"/>
              </a:p>
            </p:txBody>
          </p:sp>
          <p:sp>
            <p:nvSpPr>
              <p:cNvPr id="61" name="テキスト ボックス 60"/>
              <p:cNvSpPr txBox="1"/>
              <p:nvPr/>
            </p:nvSpPr>
            <p:spPr>
              <a:xfrm>
                <a:off x="2447315" y="2744924"/>
                <a:ext cx="3420828" cy="288032"/>
              </a:xfrm>
              <a:prstGeom prst="rect">
                <a:avLst/>
              </a:prstGeom>
              <a:solidFill>
                <a:srgbClr val="92D050"/>
              </a:solidFill>
              <a:ln>
                <a:noFill/>
              </a:ln>
            </p:spPr>
            <p:txBody>
              <a:bodyPr wrap="square" rtlCol="0" anchor="ctr" anchorCtr="0">
                <a:noAutofit/>
              </a:bodyPr>
              <a:lstStyle/>
              <a:p>
                <a:pPr algn="ctr"/>
                <a:r>
                  <a:rPr lang="en-US" altLang="ja-JP" b="1" dirty="0"/>
                  <a:t>Riverbank infiltration</a:t>
                </a:r>
                <a:endParaRPr kumimoji="1" lang="ja-JP" altLang="en-US" b="1" dirty="0"/>
              </a:p>
            </p:txBody>
          </p:sp>
          <p:sp>
            <p:nvSpPr>
              <p:cNvPr id="62" name="テキスト ボックス 61"/>
              <p:cNvSpPr txBox="1"/>
              <p:nvPr/>
            </p:nvSpPr>
            <p:spPr>
              <a:xfrm>
                <a:off x="2447316" y="3225415"/>
                <a:ext cx="1008000" cy="922237"/>
              </a:xfrm>
              <a:prstGeom prst="rect">
                <a:avLst/>
              </a:prstGeom>
              <a:solidFill>
                <a:schemeClr val="accent6">
                  <a:lumMod val="75000"/>
                </a:schemeClr>
              </a:solidFill>
              <a:ln>
                <a:noFill/>
              </a:ln>
            </p:spPr>
            <p:txBody>
              <a:bodyPr wrap="square" rtlCol="0" anchor="ctr" anchorCtr="0">
                <a:noAutofit/>
              </a:bodyPr>
              <a:lstStyle/>
              <a:p>
                <a:pPr algn="ctr"/>
                <a:r>
                  <a:rPr lang="en-US" altLang="ja-JP" b="1" dirty="0">
                    <a:solidFill>
                      <a:schemeClr val="bg1"/>
                    </a:solidFill>
                  </a:rPr>
                  <a:t>Ground water</a:t>
                </a:r>
                <a:endParaRPr kumimoji="1" lang="ja-JP" altLang="en-US" b="1" dirty="0">
                  <a:solidFill>
                    <a:schemeClr val="bg1"/>
                  </a:solidFill>
                </a:endParaRPr>
              </a:p>
            </p:txBody>
          </p:sp>
          <p:sp>
            <p:nvSpPr>
              <p:cNvPr id="63" name="テキスト ボックス 62"/>
              <p:cNvSpPr txBox="1"/>
              <p:nvPr/>
            </p:nvSpPr>
            <p:spPr>
              <a:xfrm>
                <a:off x="3770586" y="3225416"/>
                <a:ext cx="2097557" cy="288032"/>
              </a:xfrm>
              <a:prstGeom prst="rect">
                <a:avLst/>
              </a:prstGeom>
              <a:solidFill>
                <a:schemeClr val="accent6">
                  <a:lumMod val="75000"/>
                </a:schemeClr>
              </a:solidFill>
              <a:ln>
                <a:noFill/>
              </a:ln>
            </p:spPr>
            <p:txBody>
              <a:bodyPr wrap="square" lIns="36000" rIns="36000" rtlCol="0" anchor="ctr" anchorCtr="0">
                <a:noAutofit/>
              </a:bodyPr>
              <a:lstStyle/>
              <a:p>
                <a:pPr algn="ctr"/>
                <a:r>
                  <a:rPr lang="en-US" altLang="ja-JP" b="1" dirty="0">
                    <a:solidFill>
                      <a:schemeClr val="bg1"/>
                    </a:solidFill>
                  </a:rPr>
                  <a:t>Shallow wells</a:t>
                </a:r>
                <a:endParaRPr kumimoji="1" lang="ja-JP" altLang="en-US" b="1" dirty="0">
                  <a:solidFill>
                    <a:schemeClr val="bg1"/>
                  </a:solidFill>
                </a:endParaRPr>
              </a:p>
            </p:txBody>
          </p:sp>
          <p:sp>
            <p:nvSpPr>
              <p:cNvPr id="64" name="テキスト ボックス 63"/>
              <p:cNvSpPr txBox="1"/>
              <p:nvPr/>
            </p:nvSpPr>
            <p:spPr>
              <a:xfrm>
                <a:off x="3770586" y="3859621"/>
                <a:ext cx="2096411" cy="288032"/>
              </a:xfrm>
              <a:prstGeom prst="rect">
                <a:avLst/>
              </a:prstGeom>
              <a:solidFill>
                <a:schemeClr val="accent6">
                  <a:lumMod val="75000"/>
                </a:schemeClr>
              </a:solidFill>
              <a:ln>
                <a:noFill/>
              </a:ln>
            </p:spPr>
            <p:txBody>
              <a:bodyPr wrap="square" rtlCol="0" anchor="ctr" anchorCtr="0">
                <a:noAutofit/>
              </a:bodyPr>
              <a:lstStyle/>
              <a:p>
                <a:pPr algn="ctr"/>
                <a:r>
                  <a:rPr lang="en-US" altLang="ja-JP" b="1" dirty="0">
                    <a:solidFill>
                      <a:schemeClr val="bg1"/>
                    </a:solidFill>
                  </a:rPr>
                  <a:t>Deep wells</a:t>
                </a:r>
                <a:endParaRPr kumimoji="1" lang="ja-JP" altLang="en-US" b="1" dirty="0">
                  <a:solidFill>
                    <a:schemeClr val="bg1"/>
                  </a:solidFill>
                </a:endParaRPr>
              </a:p>
            </p:txBody>
          </p:sp>
          <p:sp>
            <p:nvSpPr>
              <p:cNvPr id="65" name="テキスト ボックス 64"/>
              <p:cNvSpPr txBox="1"/>
              <p:nvPr/>
            </p:nvSpPr>
            <p:spPr>
              <a:xfrm>
                <a:off x="2447315" y="4492129"/>
                <a:ext cx="3420828" cy="288032"/>
              </a:xfrm>
              <a:prstGeom prst="rect">
                <a:avLst/>
              </a:prstGeom>
              <a:solidFill>
                <a:schemeClr val="bg2">
                  <a:lumMod val="60000"/>
                  <a:lumOff val="40000"/>
                </a:schemeClr>
              </a:solidFill>
              <a:ln>
                <a:noFill/>
              </a:ln>
            </p:spPr>
            <p:txBody>
              <a:bodyPr wrap="square" rtlCol="0" anchor="ctr" anchorCtr="0">
                <a:noAutofit/>
              </a:bodyPr>
              <a:lstStyle/>
              <a:p>
                <a:pPr algn="ctr"/>
                <a:r>
                  <a:rPr lang="en-US" altLang="ja-JP" dirty="0"/>
                  <a:t>Others</a:t>
                </a:r>
                <a:endParaRPr kumimoji="1" lang="ja-JP" altLang="en-US" dirty="0"/>
              </a:p>
            </p:txBody>
          </p:sp>
        </p:grpSp>
        <p:sp>
          <p:nvSpPr>
            <p:cNvPr id="38" name="テキスト ボックス 37"/>
            <p:cNvSpPr txBox="1"/>
            <p:nvPr/>
          </p:nvSpPr>
          <p:spPr>
            <a:xfrm>
              <a:off x="5693579" y="1193500"/>
              <a:ext cx="3054886" cy="369332"/>
            </a:xfrm>
            <a:prstGeom prst="rect">
              <a:avLst/>
            </a:prstGeom>
            <a:noFill/>
          </p:spPr>
          <p:txBody>
            <a:bodyPr wrap="square" rtlCol="0">
              <a:spAutoFit/>
            </a:bodyPr>
            <a:lstStyle/>
            <a:p>
              <a:r>
                <a:rPr kumimoji="1" lang="en-US" altLang="ja-JP" dirty="0">
                  <a:solidFill>
                    <a:schemeClr val="accent5">
                      <a:lumMod val="25000"/>
                    </a:schemeClr>
                  </a:solidFill>
                </a:rPr>
                <a:t>25.5%</a:t>
              </a:r>
              <a:r>
                <a:rPr kumimoji="1" lang="ja-JP" altLang="en-US" dirty="0">
                  <a:solidFill>
                    <a:schemeClr val="accent5">
                      <a:lumMod val="25000"/>
                    </a:schemeClr>
                  </a:solidFill>
                </a:rPr>
                <a:t>　</a:t>
              </a:r>
              <a:r>
                <a:rPr kumimoji="1" lang="en-US" altLang="ja-JP" dirty="0">
                  <a:solidFill>
                    <a:schemeClr val="accent5">
                      <a:lumMod val="25000"/>
                    </a:schemeClr>
                  </a:solidFill>
                </a:rPr>
                <a:t>(3.91</a:t>
              </a:r>
              <a:r>
                <a:rPr lang="ja-JP" altLang="en-US" dirty="0">
                  <a:solidFill>
                    <a:schemeClr val="accent5">
                      <a:lumMod val="25000"/>
                    </a:schemeClr>
                  </a:solidFill>
                </a:rPr>
                <a:t> </a:t>
              </a:r>
              <a:r>
                <a:rPr kumimoji="1" lang="en-US" altLang="ja-JP" dirty="0">
                  <a:solidFill>
                    <a:schemeClr val="accent5">
                      <a:lumMod val="25000"/>
                    </a:schemeClr>
                  </a:solidFill>
                </a:rPr>
                <a:t>billon m</a:t>
              </a:r>
              <a:r>
                <a:rPr kumimoji="1" lang="en-US" altLang="ja-JP" baseline="30000" dirty="0">
                  <a:solidFill>
                    <a:schemeClr val="accent5">
                      <a:lumMod val="25000"/>
                    </a:schemeClr>
                  </a:solidFill>
                </a:rPr>
                <a:t>3</a:t>
              </a:r>
              <a:r>
                <a:rPr kumimoji="1" lang="en-US" altLang="ja-JP" dirty="0">
                  <a:solidFill>
                    <a:schemeClr val="accent5">
                      <a:lumMod val="25000"/>
                    </a:schemeClr>
                  </a:solidFill>
                </a:rPr>
                <a:t>/year)</a:t>
              </a:r>
              <a:endParaRPr kumimoji="1" lang="ja-JP" altLang="en-US" dirty="0">
                <a:solidFill>
                  <a:schemeClr val="accent5">
                    <a:lumMod val="25000"/>
                  </a:schemeClr>
                </a:solidFill>
              </a:endParaRPr>
            </a:p>
          </p:txBody>
        </p:sp>
        <p:sp>
          <p:nvSpPr>
            <p:cNvPr id="39" name="テキスト ボックス 38"/>
            <p:cNvSpPr txBox="1"/>
            <p:nvPr/>
          </p:nvSpPr>
          <p:spPr>
            <a:xfrm>
              <a:off x="5693578" y="1682859"/>
              <a:ext cx="3450421" cy="369332"/>
            </a:xfrm>
            <a:prstGeom prst="rect">
              <a:avLst/>
            </a:prstGeom>
            <a:noFill/>
          </p:spPr>
          <p:txBody>
            <a:bodyPr wrap="square" rtlCol="0">
              <a:spAutoFit/>
            </a:bodyPr>
            <a:lstStyle/>
            <a:p>
              <a:r>
                <a:rPr kumimoji="1" lang="en-US" altLang="ja-JP" dirty="0">
                  <a:solidFill>
                    <a:schemeClr val="accent5">
                      <a:lumMod val="25000"/>
                    </a:schemeClr>
                  </a:solidFill>
                </a:rPr>
                <a:t>47.3%</a:t>
              </a:r>
              <a:r>
                <a:rPr kumimoji="1" lang="ja-JP" altLang="en-US" dirty="0">
                  <a:solidFill>
                    <a:schemeClr val="accent5">
                      <a:lumMod val="25000"/>
                    </a:schemeClr>
                  </a:solidFill>
                </a:rPr>
                <a:t>　</a:t>
              </a:r>
              <a:r>
                <a:rPr kumimoji="1" lang="en-US" altLang="ja-JP" dirty="0">
                  <a:solidFill>
                    <a:schemeClr val="accent5">
                      <a:lumMod val="25000"/>
                    </a:schemeClr>
                  </a:solidFill>
                </a:rPr>
                <a:t>(7.25</a:t>
              </a:r>
              <a:r>
                <a:rPr lang="ja-JP" altLang="en-US" dirty="0">
                  <a:solidFill>
                    <a:schemeClr val="accent5">
                      <a:lumMod val="25000"/>
                    </a:schemeClr>
                  </a:solidFill>
                </a:rPr>
                <a:t> </a:t>
              </a:r>
              <a:r>
                <a:rPr kumimoji="1" lang="en-US" altLang="ja-JP" dirty="0">
                  <a:solidFill>
                    <a:schemeClr val="accent5">
                      <a:lumMod val="25000"/>
                    </a:schemeClr>
                  </a:solidFill>
                </a:rPr>
                <a:t>billon m</a:t>
              </a:r>
              <a:r>
                <a:rPr kumimoji="1" lang="en-US" altLang="ja-JP" baseline="30000" dirty="0">
                  <a:solidFill>
                    <a:schemeClr val="accent5">
                      <a:lumMod val="25000"/>
                    </a:schemeClr>
                  </a:solidFill>
                </a:rPr>
                <a:t>3</a:t>
              </a:r>
              <a:r>
                <a:rPr lang="en-US" altLang="ja-JP" dirty="0">
                  <a:solidFill>
                    <a:schemeClr val="accent5">
                      <a:lumMod val="25000"/>
                    </a:schemeClr>
                  </a:solidFill>
                </a:rPr>
                <a:t>/year)</a:t>
              </a:r>
              <a:endParaRPr kumimoji="1" lang="ja-JP" altLang="en-US" dirty="0">
                <a:solidFill>
                  <a:schemeClr val="accent5">
                    <a:lumMod val="25000"/>
                  </a:schemeClr>
                </a:solidFill>
              </a:endParaRPr>
            </a:p>
          </p:txBody>
        </p:sp>
        <p:sp>
          <p:nvSpPr>
            <p:cNvPr id="50" name="テキスト ボックス 49"/>
            <p:cNvSpPr txBox="1"/>
            <p:nvPr/>
          </p:nvSpPr>
          <p:spPr>
            <a:xfrm>
              <a:off x="5693578" y="2119553"/>
              <a:ext cx="3306421" cy="369332"/>
            </a:xfrm>
            <a:prstGeom prst="rect">
              <a:avLst/>
            </a:prstGeom>
            <a:noFill/>
          </p:spPr>
          <p:txBody>
            <a:bodyPr wrap="square" rtlCol="0">
              <a:spAutoFit/>
            </a:bodyPr>
            <a:lstStyle/>
            <a:p>
              <a:r>
                <a:rPr kumimoji="1" lang="ja-JP" altLang="en-US" dirty="0">
                  <a:solidFill>
                    <a:schemeClr val="accent5">
                      <a:lumMod val="25000"/>
                    </a:schemeClr>
                  </a:solidFill>
                </a:rPr>
                <a:t>　</a:t>
              </a:r>
              <a:r>
                <a:rPr kumimoji="1" lang="en-US" altLang="ja-JP" dirty="0">
                  <a:solidFill>
                    <a:schemeClr val="accent5">
                      <a:lumMod val="25000"/>
                    </a:schemeClr>
                  </a:solidFill>
                </a:rPr>
                <a:t>1.4%</a:t>
              </a:r>
              <a:r>
                <a:rPr kumimoji="1" lang="ja-JP" altLang="en-US" dirty="0">
                  <a:solidFill>
                    <a:schemeClr val="accent5">
                      <a:lumMod val="25000"/>
                    </a:schemeClr>
                  </a:solidFill>
                </a:rPr>
                <a:t>　</a:t>
              </a:r>
              <a:r>
                <a:rPr kumimoji="1" lang="en-US" altLang="ja-JP" dirty="0">
                  <a:solidFill>
                    <a:schemeClr val="accent5">
                      <a:lumMod val="25000"/>
                    </a:schemeClr>
                  </a:solidFill>
                </a:rPr>
                <a:t>(</a:t>
              </a:r>
              <a:r>
                <a:rPr lang="en-US" altLang="ja-JP" dirty="0">
                  <a:solidFill>
                    <a:schemeClr val="accent5">
                      <a:lumMod val="25000"/>
                    </a:schemeClr>
                  </a:solidFill>
                </a:rPr>
                <a:t>0</a:t>
              </a:r>
              <a:r>
                <a:rPr kumimoji="1" lang="en-US" altLang="ja-JP" dirty="0">
                  <a:solidFill>
                    <a:schemeClr val="accent5">
                      <a:lumMod val="25000"/>
                    </a:schemeClr>
                  </a:solidFill>
                </a:rPr>
                <a:t>.22</a:t>
              </a:r>
              <a:r>
                <a:rPr lang="ja-JP" altLang="en-US" dirty="0">
                  <a:solidFill>
                    <a:schemeClr val="accent5">
                      <a:lumMod val="25000"/>
                    </a:schemeClr>
                  </a:solidFill>
                </a:rPr>
                <a:t> </a:t>
              </a:r>
              <a:r>
                <a:rPr kumimoji="1" lang="en-US" altLang="ja-JP" dirty="0">
                  <a:solidFill>
                    <a:schemeClr val="accent5">
                      <a:lumMod val="25000"/>
                    </a:schemeClr>
                  </a:solidFill>
                </a:rPr>
                <a:t>billon m</a:t>
              </a:r>
              <a:r>
                <a:rPr kumimoji="1" lang="en-US" altLang="ja-JP" baseline="30000" dirty="0">
                  <a:solidFill>
                    <a:schemeClr val="accent5">
                      <a:lumMod val="25000"/>
                    </a:schemeClr>
                  </a:solidFill>
                </a:rPr>
                <a:t>3</a:t>
              </a:r>
              <a:r>
                <a:rPr lang="en-US" altLang="ja-JP" dirty="0">
                  <a:solidFill>
                    <a:schemeClr val="accent5">
                      <a:lumMod val="25000"/>
                    </a:schemeClr>
                  </a:solidFill>
                </a:rPr>
                <a:t>/year)</a:t>
              </a:r>
              <a:endParaRPr kumimoji="1" lang="ja-JP" altLang="en-US" dirty="0">
                <a:solidFill>
                  <a:schemeClr val="accent5">
                    <a:lumMod val="25000"/>
                  </a:schemeClr>
                </a:solidFill>
              </a:endParaRPr>
            </a:p>
          </p:txBody>
        </p:sp>
        <p:sp>
          <p:nvSpPr>
            <p:cNvPr id="51" name="テキスト ボックス 50"/>
            <p:cNvSpPr txBox="1"/>
            <p:nvPr/>
          </p:nvSpPr>
          <p:spPr>
            <a:xfrm>
              <a:off x="5693578" y="2681446"/>
              <a:ext cx="3198901" cy="369332"/>
            </a:xfrm>
            <a:prstGeom prst="rect">
              <a:avLst/>
            </a:prstGeom>
            <a:noFill/>
          </p:spPr>
          <p:txBody>
            <a:bodyPr wrap="square" rtlCol="0">
              <a:spAutoFit/>
            </a:bodyPr>
            <a:lstStyle/>
            <a:p>
              <a:r>
                <a:rPr kumimoji="1" lang="ja-JP" altLang="en-US" dirty="0">
                  <a:solidFill>
                    <a:schemeClr val="accent5">
                      <a:lumMod val="25000"/>
                    </a:schemeClr>
                  </a:solidFill>
                </a:rPr>
                <a:t>　</a:t>
              </a:r>
              <a:r>
                <a:rPr kumimoji="1" lang="en-US" altLang="ja-JP" dirty="0">
                  <a:solidFill>
                    <a:srgbClr val="00B050"/>
                  </a:solidFill>
                </a:rPr>
                <a:t>3.6%</a:t>
              </a:r>
              <a:r>
                <a:rPr kumimoji="1" lang="ja-JP" altLang="en-US" dirty="0">
                  <a:solidFill>
                    <a:srgbClr val="00B050"/>
                  </a:solidFill>
                </a:rPr>
                <a:t>　</a:t>
              </a:r>
              <a:r>
                <a:rPr kumimoji="1" lang="en-US" altLang="ja-JP" dirty="0">
                  <a:solidFill>
                    <a:srgbClr val="00B050"/>
                  </a:solidFill>
                </a:rPr>
                <a:t>(0.54</a:t>
              </a:r>
              <a:r>
                <a:rPr lang="ja-JP" altLang="en-US" dirty="0">
                  <a:solidFill>
                    <a:srgbClr val="00B050"/>
                  </a:solidFill>
                </a:rPr>
                <a:t> </a:t>
              </a:r>
              <a:r>
                <a:rPr kumimoji="1" lang="en-US" altLang="ja-JP" dirty="0">
                  <a:solidFill>
                    <a:srgbClr val="00B050"/>
                  </a:solidFill>
                </a:rPr>
                <a:t>billon m</a:t>
              </a:r>
              <a:r>
                <a:rPr kumimoji="1" lang="en-US" altLang="ja-JP" baseline="30000" dirty="0">
                  <a:solidFill>
                    <a:srgbClr val="00B050"/>
                  </a:solidFill>
                </a:rPr>
                <a:t>3</a:t>
              </a:r>
              <a:r>
                <a:rPr lang="en-US" altLang="ja-JP" dirty="0">
                  <a:solidFill>
                    <a:srgbClr val="00B050"/>
                  </a:solidFill>
                </a:rPr>
                <a:t>/year)</a:t>
              </a:r>
              <a:endParaRPr kumimoji="1" lang="ja-JP" altLang="en-US" dirty="0">
                <a:solidFill>
                  <a:srgbClr val="00B050"/>
                </a:solidFill>
              </a:endParaRPr>
            </a:p>
          </p:txBody>
        </p:sp>
        <p:sp>
          <p:nvSpPr>
            <p:cNvPr id="52" name="テキスト ボックス 51"/>
            <p:cNvSpPr txBox="1"/>
            <p:nvPr/>
          </p:nvSpPr>
          <p:spPr>
            <a:xfrm>
              <a:off x="5693579" y="3159748"/>
              <a:ext cx="3306420" cy="369332"/>
            </a:xfrm>
            <a:prstGeom prst="rect">
              <a:avLst/>
            </a:prstGeom>
            <a:noFill/>
          </p:spPr>
          <p:txBody>
            <a:bodyPr wrap="square" rtlCol="0">
              <a:spAutoFit/>
            </a:bodyPr>
            <a:lstStyle/>
            <a:p>
              <a:r>
                <a:rPr kumimoji="1" lang="ja-JP" altLang="en-US" dirty="0">
                  <a:solidFill>
                    <a:schemeClr val="accent6">
                      <a:lumMod val="50000"/>
                    </a:schemeClr>
                  </a:solidFill>
                </a:rPr>
                <a:t>　</a:t>
              </a:r>
              <a:r>
                <a:rPr kumimoji="1" lang="en-US" altLang="ja-JP" dirty="0">
                  <a:solidFill>
                    <a:schemeClr val="accent6">
                      <a:lumMod val="50000"/>
                    </a:schemeClr>
                  </a:solidFill>
                </a:rPr>
                <a:t>6.6%</a:t>
              </a:r>
              <a:r>
                <a:rPr kumimoji="1" lang="ja-JP" altLang="en-US" dirty="0">
                  <a:solidFill>
                    <a:schemeClr val="accent6">
                      <a:lumMod val="50000"/>
                    </a:schemeClr>
                  </a:solidFill>
                </a:rPr>
                <a:t>　</a:t>
              </a:r>
              <a:r>
                <a:rPr kumimoji="1" lang="en-US" altLang="ja-JP" dirty="0">
                  <a:solidFill>
                    <a:schemeClr val="accent6">
                      <a:lumMod val="50000"/>
                    </a:schemeClr>
                  </a:solidFill>
                </a:rPr>
                <a:t>(1.01</a:t>
              </a:r>
              <a:r>
                <a:rPr lang="ja-JP" altLang="en-US" dirty="0">
                  <a:solidFill>
                    <a:schemeClr val="accent6">
                      <a:lumMod val="50000"/>
                    </a:schemeClr>
                  </a:solidFill>
                </a:rPr>
                <a:t> </a:t>
              </a:r>
              <a:r>
                <a:rPr kumimoji="1" lang="en-US" altLang="ja-JP" dirty="0">
                  <a:solidFill>
                    <a:schemeClr val="accent6">
                      <a:lumMod val="50000"/>
                    </a:schemeClr>
                  </a:solidFill>
                </a:rPr>
                <a:t>billon m</a:t>
              </a:r>
              <a:r>
                <a:rPr kumimoji="1" lang="en-US" altLang="ja-JP" baseline="30000" dirty="0">
                  <a:solidFill>
                    <a:schemeClr val="accent6">
                      <a:lumMod val="50000"/>
                    </a:schemeClr>
                  </a:solidFill>
                </a:rPr>
                <a:t>3</a:t>
              </a:r>
              <a:r>
                <a:rPr lang="en-US" altLang="ja-JP" dirty="0">
                  <a:solidFill>
                    <a:schemeClr val="accent6">
                      <a:lumMod val="50000"/>
                    </a:schemeClr>
                  </a:solidFill>
                </a:rPr>
                <a:t>/year)</a:t>
              </a:r>
              <a:endParaRPr kumimoji="1" lang="ja-JP" altLang="en-US" dirty="0">
                <a:solidFill>
                  <a:schemeClr val="accent6">
                    <a:lumMod val="50000"/>
                  </a:schemeClr>
                </a:solidFill>
              </a:endParaRPr>
            </a:p>
          </p:txBody>
        </p:sp>
        <p:sp>
          <p:nvSpPr>
            <p:cNvPr id="53" name="テキスト ボックス 52"/>
            <p:cNvSpPr txBox="1"/>
            <p:nvPr/>
          </p:nvSpPr>
          <p:spPr>
            <a:xfrm>
              <a:off x="5693578" y="3804960"/>
              <a:ext cx="3450421" cy="369332"/>
            </a:xfrm>
            <a:prstGeom prst="rect">
              <a:avLst/>
            </a:prstGeom>
            <a:noFill/>
          </p:spPr>
          <p:txBody>
            <a:bodyPr wrap="square" rtlCol="0">
              <a:spAutoFit/>
            </a:bodyPr>
            <a:lstStyle/>
            <a:p>
              <a:r>
                <a:rPr kumimoji="1" lang="en-US" altLang="ja-JP" dirty="0">
                  <a:solidFill>
                    <a:schemeClr val="accent6">
                      <a:lumMod val="50000"/>
                    </a:schemeClr>
                  </a:solidFill>
                </a:rPr>
                <a:t>12.7%</a:t>
              </a:r>
              <a:r>
                <a:rPr kumimoji="1" lang="ja-JP" altLang="en-US" dirty="0">
                  <a:solidFill>
                    <a:schemeClr val="accent6">
                      <a:lumMod val="50000"/>
                    </a:schemeClr>
                  </a:solidFill>
                </a:rPr>
                <a:t>　</a:t>
              </a:r>
              <a:r>
                <a:rPr kumimoji="1" lang="en-US" altLang="ja-JP" dirty="0">
                  <a:solidFill>
                    <a:schemeClr val="accent6">
                      <a:lumMod val="50000"/>
                    </a:schemeClr>
                  </a:solidFill>
                </a:rPr>
                <a:t>(</a:t>
              </a:r>
              <a:r>
                <a:rPr lang="ja-JP" altLang="en-US" dirty="0">
                  <a:solidFill>
                    <a:schemeClr val="accent6">
                      <a:lumMod val="50000"/>
                    </a:schemeClr>
                  </a:solidFill>
                </a:rPr>
                <a:t> </a:t>
              </a:r>
              <a:r>
                <a:rPr lang="en-US" altLang="ja-JP" dirty="0">
                  <a:solidFill>
                    <a:schemeClr val="accent6">
                      <a:lumMod val="50000"/>
                    </a:schemeClr>
                  </a:solidFill>
                </a:rPr>
                <a:t>1.95</a:t>
              </a:r>
              <a:r>
                <a:rPr kumimoji="1" lang="en-US" altLang="ja-JP" dirty="0">
                  <a:solidFill>
                    <a:schemeClr val="accent6">
                      <a:lumMod val="50000"/>
                    </a:schemeClr>
                  </a:solidFill>
                </a:rPr>
                <a:t>billon m</a:t>
              </a:r>
              <a:r>
                <a:rPr kumimoji="1" lang="en-US" altLang="ja-JP" baseline="30000" dirty="0">
                  <a:solidFill>
                    <a:schemeClr val="accent6">
                      <a:lumMod val="50000"/>
                    </a:schemeClr>
                  </a:solidFill>
                </a:rPr>
                <a:t>3</a:t>
              </a:r>
              <a:r>
                <a:rPr lang="en-US" altLang="ja-JP" dirty="0">
                  <a:solidFill>
                    <a:schemeClr val="accent6">
                      <a:lumMod val="50000"/>
                    </a:schemeClr>
                  </a:solidFill>
                </a:rPr>
                <a:t>/year)</a:t>
              </a:r>
              <a:endParaRPr kumimoji="1" lang="ja-JP" altLang="en-US" dirty="0">
                <a:solidFill>
                  <a:schemeClr val="accent6">
                    <a:lumMod val="50000"/>
                  </a:schemeClr>
                </a:solidFill>
              </a:endParaRPr>
            </a:p>
          </p:txBody>
        </p:sp>
        <p:sp>
          <p:nvSpPr>
            <p:cNvPr id="54" name="テキスト ボックス 53"/>
            <p:cNvSpPr txBox="1"/>
            <p:nvPr/>
          </p:nvSpPr>
          <p:spPr>
            <a:xfrm>
              <a:off x="5693579" y="4428651"/>
              <a:ext cx="3306420" cy="369332"/>
            </a:xfrm>
            <a:prstGeom prst="rect">
              <a:avLst/>
            </a:prstGeom>
            <a:noFill/>
          </p:spPr>
          <p:txBody>
            <a:bodyPr wrap="square" rtlCol="0">
              <a:spAutoFit/>
            </a:bodyPr>
            <a:lstStyle/>
            <a:p>
              <a:r>
                <a:rPr kumimoji="1" lang="ja-JP" altLang="en-US" dirty="0">
                  <a:solidFill>
                    <a:schemeClr val="accent5">
                      <a:lumMod val="25000"/>
                    </a:schemeClr>
                  </a:solidFill>
                </a:rPr>
                <a:t>　</a:t>
              </a:r>
              <a:r>
                <a:rPr kumimoji="1" lang="en-US" altLang="ja-JP" dirty="0">
                  <a:solidFill>
                    <a:schemeClr val="tx1">
                      <a:lumMod val="65000"/>
                      <a:lumOff val="35000"/>
                    </a:schemeClr>
                  </a:solidFill>
                </a:rPr>
                <a:t>2.9%</a:t>
              </a:r>
              <a:r>
                <a:rPr kumimoji="1" lang="ja-JP" altLang="en-US" dirty="0">
                  <a:solidFill>
                    <a:schemeClr val="tx1">
                      <a:lumMod val="65000"/>
                      <a:lumOff val="35000"/>
                    </a:schemeClr>
                  </a:solidFill>
                </a:rPr>
                <a:t>　</a:t>
              </a:r>
              <a:r>
                <a:rPr kumimoji="1" lang="en-US" altLang="ja-JP" dirty="0">
                  <a:solidFill>
                    <a:schemeClr val="tx1">
                      <a:lumMod val="65000"/>
                      <a:lumOff val="35000"/>
                    </a:schemeClr>
                  </a:solidFill>
                </a:rPr>
                <a:t>(0.45</a:t>
              </a:r>
              <a:r>
                <a:rPr lang="ja-JP" altLang="en-US" dirty="0">
                  <a:solidFill>
                    <a:schemeClr val="tx1">
                      <a:lumMod val="65000"/>
                      <a:lumOff val="35000"/>
                    </a:schemeClr>
                  </a:solidFill>
                </a:rPr>
                <a:t> </a:t>
              </a:r>
              <a:r>
                <a:rPr kumimoji="1" lang="en-US" altLang="ja-JP" dirty="0">
                  <a:solidFill>
                    <a:schemeClr val="tx1">
                      <a:lumMod val="65000"/>
                      <a:lumOff val="35000"/>
                    </a:schemeClr>
                  </a:solidFill>
                </a:rPr>
                <a:t>billon m</a:t>
              </a:r>
              <a:r>
                <a:rPr kumimoji="1" lang="en-US" altLang="ja-JP" baseline="30000" dirty="0">
                  <a:solidFill>
                    <a:schemeClr val="tx1">
                      <a:lumMod val="65000"/>
                      <a:lumOff val="35000"/>
                    </a:schemeClr>
                  </a:solidFill>
                </a:rPr>
                <a:t>3</a:t>
              </a:r>
              <a:r>
                <a:rPr lang="en-US" altLang="ja-JP" dirty="0">
                  <a:solidFill>
                    <a:schemeClr val="tx1">
                      <a:lumMod val="65000"/>
                      <a:lumOff val="35000"/>
                    </a:schemeClr>
                  </a:solidFill>
                </a:rPr>
                <a:t>/year)</a:t>
              </a:r>
              <a:endParaRPr kumimoji="1" lang="ja-JP" altLang="en-US" dirty="0">
                <a:solidFill>
                  <a:schemeClr val="tx1">
                    <a:lumMod val="65000"/>
                    <a:lumOff val="35000"/>
                  </a:schemeClr>
                </a:solidFill>
              </a:endParaRPr>
            </a:p>
          </p:txBody>
        </p:sp>
        <p:sp>
          <p:nvSpPr>
            <p:cNvPr id="55" name="テキスト ボックス 54"/>
            <p:cNvSpPr txBox="1"/>
            <p:nvPr/>
          </p:nvSpPr>
          <p:spPr>
            <a:xfrm>
              <a:off x="4644007" y="4941329"/>
              <a:ext cx="4355991" cy="369332"/>
            </a:xfrm>
            <a:prstGeom prst="rect">
              <a:avLst/>
            </a:prstGeom>
            <a:noFill/>
          </p:spPr>
          <p:txBody>
            <a:bodyPr wrap="square" rtlCol="0">
              <a:spAutoFit/>
            </a:bodyPr>
            <a:lstStyle/>
            <a:p>
              <a:r>
                <a:rPr kumimoji="1" lang="ja-JP" altLang="en-US" dirty="0">
                  <a:solidFill>
                    <a:schemeClr val="accent5">
                      <a:lumMod val="25000"/>
                    </a:schemeClr>
                  </a:solidFill>
                </a:rPr>
                <a:t>　</a:t>
              </a:r>
              <a:r>
                <a:rPr kumimoji="1" lang="en-US" altLang="ja-JP" dirty="0"/>
                <a:t>Total </a:t>
              </a:r>
              <a:r>
                <a:rPr kumimoji="1" lang="ja-JP" altLang="en-US" dirty="0"/>
                <a:t>　　</a:t>
              </a:r>
              <a:r>
                <a:rPr kumimoji="1" lang="en-US" altLang="ja-JP" dirty="0"/>
                <a:t>100.0%</a:t>
              </a:r>
              <a:r>
                <a:rPr kumimoji="1" lang="ja-JP" altLang="en-US" dirty="0"/>
                <a:t>　</a:t>
              </a:r>
              <a:r>
                <a:rPr kumimoji="1" lang="en-US" altLang="ja-JP" dirty="0"/>
                <a:t>(15.33</a:t>
              </a:r>
              <a:r>
                <a:rPr lang="ja-JP" altLang="en-US" dirty="0"/>
                <a:t> </a:t>
              </a:r>
              <a:r>
                <a:rPr kumimoji="1" lang="en-US" altLang="ja-JP" dirty="0"/>
                <a:t>billon m</a:t>
              </a:r>
              <a:r>
                <a:rPr kumimoji="1" lang="en-US" altLang="ja-JP" baseline="30000" dirty="0"/>
                <a:t>3</a:t>
              </a:r>
              <a:r>
                <a:rPr lang="en-US" altLang="ja-JP" dirty="0"/>
                <a:t>/year)</a:t>
              </a:r>
              <a:endParaRPr kumimoji="1" lang="ja-JP" altLang="en-US"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60000" y="252000"/>
            <a:ext cx="8640000" cy="720000"/>
          </a:xfrm>
        </p:spPr>
        <p:txBody>
          <a:bodyPr>
            <a:normAutofit/>
          </a:bodyPr>
          <a:lstStyle/>
          <a:p>
            <a:r>
              <a:rPr lang="en-US" altLang="ja-JP" dirty="0"/>
              <a:t>2. Background of Water Resources Development</a:t>
            </a:r>
            <a:endParaRPr kumimoji="1" lang="ja-JP" altLang="en-US" dirty="0"/>
          </a:p>
        </p:txBody>
      </p:sp>
      <p:sp>
        <p:nvSpPr>
          <p:cNvPr id="9" name="テキスト ボックス 8"/>
          <p:cNvSpPr txBox="1"/>
          <p:nvPr/>
        </p:nvSpPr>
        <p:spPr>
          <a:xfrm>
            <a:off x="252000" y="972000"/>
            <a:ext cx="8640000" cy="461665"/>
          </a:xfrm>
          <a:prstGeom prst="rect">
            <a:avLst/>
          </a:prstGeom>
          <a:noFill/>
        </p:spPr>
        <p:txBody>
          <a:bodyPr wrap="none" rtlCol="0">
            <a:normAutofit/>
          </a:bodyPr>
          <a:lstStyle/>
          <a:p>
            <a:pPr marL="0" lvl="1"/>
            <a:r>
              <a:rPr lang="en-US" altLang="ja-JP" sz="2400" b="1" dirty="0"/>
              <a:t>(1) Water</a:t>
            </a:r>
            <a:r>
              <a:rPr lang="ja-JP" altLang="en-US" sz="2400" b="1" dirty="0"/>
              <a:t> </a:t>
            </a:r>
            <a:r>
              <a:rPr lang="en-US" altLang="ja-JP" sz="2400" b="1" dirty="0"/>
              <a:t>Rights</a:t>
            </a:r>
          </a:p>
        </p:txBody>
      </p:sp>
      <p:sp>
        <p:nvSpPr>
          <p:cNvPr id="10" name="角丸四角形吹き出し 9"/>
          <p:cNvSpPr/>
          <p:nvPr/>
        </p:nvSpPr>
        <p:spPr>
          <a:xfrm>
            <a:off x="4590804" y="2278287"/>
            <a:ext cx="3932373" cy="761475"/>
          </a:xfrm>
          <a:prstGeom prst="wedgeRoundRectCallout">
            <a:avLst>
              <a:gd name="adj1" fmla="val 35392"/>
              <a:gd name="adj2" fmla="val 3646"/>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lvl="0"/>
            <a:r>
              <a:rPr lang="en-US" altLang="ja-JP" sz="2000" dirty="0">
                <a:solidFill>
                  <a:schemeClr val="tx1"/>
                </a:solidFill>
              </a:rPr>
              <a:t>Conflict with agricultural water use</a:t>
            </a:r>
            <a:r>
              <a:rPr lang="ja-JP" altLang="en-US" sz="2000" dirty="0">
                <a:solidFill>
                  <a:schemeClr val="tx1"/>
                </a:solidFill>
              </a:rPr>
              <a:t> </a:t>
            </a:r>
          </a:p>
        </p:txBody>
      </p:sp>
      <p:sp>
        <p:nvSpPr>
          <p:cNvPr id="11" name="角丸四角形吹き出し 10"/>
          <p:cNvSpPr/>
          <p:nvPr/>
        </p:nvSpPr>
        <p:spPr>
          <a:xfrm>
            <a:off x="4586003" y="3233105"/>
            <a:ext cx="3968827" cy="1101994"/>
          </a:xfrm>
          <a:prstGeom prst="wedgeRoundRectCallout">
            <a:avLst>
              <a:gd name="adj1" fmla="val 35126"/>
              <a:gd name="adj2" fmla="val -46870"/>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lvl="0"/>
            <a:r>
              <a:rPr lang="en-US" altLang="ja-JP" sz="2000" dirty="0">
                <a:solidFill>
                  <a:schemeClr val="tx1"/>
                </a:solidFill>
              </a:rPr>
              <a:t>Early understanding of the importance of well-ordered water allocation</a:t>
            </a:r>
          </a:p>
        </p:txBody>
      </p:sp>
      <p:sp>
        <p:nvSpPr>
          <p:cNvPr id="12" name="角丸四角形吹き出し 11"/>
          <p:cNvSpPr/>
          <p:nvPr/>
        </p:nvSpPr>
        <p:spPr>
          <a:xfrm>
            <a:off x="4572000" y="4581128"/>
            <a:ext cx="3960440" cy="761475"/>
          </a:xfrm>
          <a:prstGeom prst="wedgeRoundRectCallout">
            <a:avLst>
              <a:gd name="adj1" fmla="val 35126"/>
              <a:gd name="adj2" fmla="val -46870"/>
              <a:gd name="adj3" fmla="val 16667"/>
            </a:avLst>
          </a:prstGeom>
          <a:solidFill>
            <a:schemeClr val="accent6">
              <a:lumMod val="90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lvl="0"/>
            <a:r>
              <a:rPr lang="en-US" altLang="en-US" sz="2000" dirty="0">
                <a:solidFill>
                  <a:schemeClr val="tx1"/>
                </a:solidFill>
              </a:rPr>
              <a:t>1896　Former River Act →The concept of licenses</a:t>
            </a:r>
            <a:r>
              <a:rPr lang="ja-JP" altLang="en-US" sz="2000" dirty="0">
                <a:solidFill>
                  <a:schemeClr val="tx1"/>
                </a:solidFill>
              </a:rPr>
              <a:t> </a:t>
            </a:r>
            <a:r>
              <a:rPr lang="en-US" altLang="en-US" sz="2000" dirty="0">
                <a:solidFill>
                  <a:schemeClr val="tx1"/>
                </a:solidFill>
              </a:rPr>
              <a:t>for water use </a:t>
            </a:r>
          </a:p>
        </p:txBody>
      </p:sp>
      <p:sp>
        <p:nvSpPr>
          <p:cNvPr id="14" name="角丸四角形吹き出し 13"/>
          <p:cNvSpPr/>
          <p:nvPr/>
        </p:nvSpPr>
        <p:spPr>
          <a:xfrm>
            <a:off x="1907704" y="5661248"/>
            <a:ext cx="6696744" cy="761475"/>
          </a:xfrm>
          <a:prstGeom prst="wedgeRoundRectCallout">
            <a:avLst>
              <a:gd name="adj1" fmla="val 35126"/>
              <a:gd name="adj2" fmla="val -46870"/>
              <a:gd name="adj3" fmla="val 16667"/>
            </a:avLst>
          </a:prstGeom>
          <a:solidFill>
            <a:schemeClr val="accent6">
              <a:lumMod val="90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lvl="0"/>
            <a:r>
              <a:rPr lang="en-US" altLang="en-US" sz="2000" dirty="0">
                <a:solidFill>
                  <a:schemeClr val="tx1"/>
                </a:solidFill>
              </a:rPr>
              <a:t>1961　Maturity of  water rights with enactment of Act on Advancement of Water Resources Development</a:t>
            </a:r>
          </a:p>
        </p:txBody>
      </p:sp>
      <p:sp>
        <p:nvSpPr>
          <p:cNvPr id="7" name="下矢印 6"/>
          <p:cNvSpPr/>
          <p:nvPr/>
        </p:nvSpPr>
        <p:spPr>
          <a:xfrm>
            <a:off x="7939538" y="2873065"/>
            <a:ext cx="515532" cy="360040"/>
          </a:xfrm>
          <a:prstGeom prst="downArrow">
            <a:avLst>
              <a:gd name="adj1" fmla="val 51650"/>
              <a:gd name="adj2" fmla="val 5661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7956376" y="4221088"/>
            <a:ext cx="484632" cy="360040"/>
          </a:xfrm>
          <a:prstGeom prst="downArrow">
            <a:avLst>
              <a:gd name="adj1" fmla="val 51650"/>
              <a:gd name="adj2" fmla="val 5661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350305" y="1794493"/>
            <a:ext cx="4090771" cy="3066554"/>
          </a:xfrm>
          <a:prstGeom prst="rect">
            <a:avLst/>
          </a:prstGeom>
        </p:spPr>
      </p:pic>
      <p:sp>
        <p:nvSpPr>
          <p:cNvPr id="19" name="テキスト ボックス 18"/>
          <p:cNvSpPr txBox="1"/>
          <p:nvPr/>
        </p:nvSpPr>
        <p:spPr>
          <a:xfrm>
            <a:off x="330883" y="4984720"/>
            <a:ext cx="4090771" cy="707886"/>
          </a:xfrm>
          <a:prstGeom prst="rect">
            <a:avLst/>
          </a:prstGeom>
          <a:noFill/>
        </p:spPr>
        <p:txBody>
          <a:bodyPr wrap="square" rtlCol="0">
            <a:spAutoFit/>
          </a:bodyPr>
          <a:lstStyle/>
          <a:p>
            <a:r>
              <a:rPr lang="en-US" altLang="ja-JP" sz="1400" b="1" dirty="0"/>
              <a:t>Cylindrical Siphon to allocate water equally,  built in 1938 at Rokugou town, Akita Prefecture</a:t>
            </a:r>
          </a:p>
          <a:p>
            <a:r>
              <a:rPr lang="en-US" altLang="ja-JP" sz="1200" dirty="0"/>
              <a:t>http://www.pref.akita.jp/fpd/tuchi/nanataki.htm</a:t>
            </a:r>
            <a:endParaRPr lang="ja-JP" altLang="en-US" sz="1200" dirty="0"/>
          </a:p>
        </p:txBody>
      </p:sp>
      <p:sp>
        <p:nvSpPr>
          <p:cNvPr id="2" name="角丸四角形 1"/>
          <p:cNvSpPr/>
          <p:nvPr/>
        </p:nvSpPr>
        <p:spPr>
          <a:xfrm>
            <a:off x="4618264" y="825042"/>
            <a:ext cx="3932372" cy="1328023"/>
          </a:xfrm>
          <a:prstGeom prst="roundRect">
            <a:avLst/>
          </a:prstGeom>
          <a:solidFill>
            <a:srgbClr val="FFFF99"/>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ja-JP" dirty="0">
                <a:solidFill>
                  <a:schemeClr val="tx1"/>
                </a:solidFill>
              </a:rPr>
              <a:t>Early Japanese society depended on rice crops so it was a serious problem to allocate water resources to drinking water use</a:t>
            </a:r>
          </a:p>
        </p:txBody>
      </p:sp>
      <p:sp>
        <p:nvSpPr>
          <p:cNvPr id="5" name="ストライプ矢印 4"/>
          <p:cNvSpPr/>
          <p:nvPr/>
        </p:nvSpPr>
        <p:spPr>
          <a:xfrm rot="5400000">
            <a:off x="7931658" y="1833502"/>
            <a:ext cx="507857" cy="492097"/>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7956376" y="5373216"/>
            <a:ext cx="484632" cy="360040"/>
          </a:xfrm>
          <a:prstGeom prst="downArrow">
            <a:avLst>
              <a:gd name="adj1" fmla="val 51650"/>
              <a:gd name="adj2" fmla="val 5661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288000" y="1556793"/>
            <a:ext cx="8460464" cy="1231106"/>
          </a:xfrm>
        </p:spPr>
        <p:txBody>
          <a:bodyPr lIns="0">
            <a:spAutoFit/>
          </a:bodyPr>
          <a:lstStyle/>
          <a:p>
            <a:pPr lvl="1">
              <a:lnSpc>
                <a:spcPct val="100000"/>
              </a:lnSpc>
              <a:spcBef>
                <a:spcPts val="600"/>
              </a:spcBef>
            </a:pPr>
            <a:r>
              <a:rPr lang="en-US" altLang="ja-JP" sz="2000" b="0" dirty="0"/>
              <a:t>In Japan, in order to increase the capacity for water supply to meet increasing demand, water resources development was implemented centering on multipurpose dams under the Comprehensive River Development Project, which took a holistic approach to water use and flood control.</a:t>
            </a:r>
          </a:p>
        </p:txBody>
      </p:sp>
      <p:sp>
        <p:nvSpPr>
          <p:cNvPr id="21" name="タイトル 3"/>
          <p:cNvSpPr>
            <a:spLocks noGrp="1"/>
          </p:cNvSpPr>
          <p:nvPr>
            <p:ph type="title"/>
          </p:nvPr>
        </p:nvSpPr>
        <p:spPr>
          <a:xfrm>
            <a:off x="360000" y="252000"/>
            <a:ext cx="8640000" cy="720000"/>
          </a:xfrm>
        </p:spPr>
        <p:txBody>
          <a:bodyPr>
            <a:noAutofit/>
          </a:bodyPr>
          <a:lstStyle/>
          <a:p>
            <a:r>
              <a:rPr lang="en-US" altLang="ja-JP" dirty="0"/>
              <a:t>2. Background of Water Resources Development</a:t>
            </a:r>
            <a:endParaRPr kumimoji="1" lang="ja-JP" altLang="en-US" dirty="0"/>
          </a:p>
        </p:txBody>
      </p:sp>
      <p:sp>
        <p:nvSpPr>
          <p:cNvPr id="13" name="テキスト ボックス 12"/>
          <p:cNvSpPr txBox="1"/>
          <p:nvPr/>
        </p:nvSpPr>
        <p:spPr>
          <a:xfrm>
            <a:off x="251520" y="972000"/>
            <a:ext cx="8640000" cy="461665"/>
          </a:xfrm>
          <a:prstGeom prst="rect">
            <a:avLst/>
          </a:prstGeom>
          <a:noFill/>
        </p:spPr>
        <p:txBody>
          <a:bodyPr wrap="none" rtlCol="0">
            <a:normAutofit/>
          </a:bodyPr>
          <a:lstStyle/>
          <a:p>
            <a:pPr marL="0" lvl="1"/>
            <a:r>
              <a:rPr lang="en-US" altLang="ja-JP" sz="2400" b="1" dirty="0"/>
              <a:t>(2) Comprehensive River Development </a:t>
            </a:r>
            <a:endParaRPr lang="ja-JP" altLang="en-US" sz="2400" b="1" dirty="0"/>
          </a:p>
        </p:txBody>
      </p:sp>
      <p:grpSp>
        <p:nvGrpSpPr>
          <p:cNvPr id="2" name="グループ化 1"/>
          <p:cNvGrpSpPr/>
          <p:nvPr/>
        </p:nvGrpSpPr>
        <p:grpSpPr>
          <a:xfrm>
            <a:off x="290952" y="2836503"/>
            <a:ext cx="8647567" cy="3293691"/>
            <a:chOff x="290952" y="2836503"/>
            <a:chExt cx="8647567" cy="3293691"/>
          </a:xfrm>
        </p:grpSpPr>
        <p:grpSp>
          <p:nvGrpSpPr>
            <p:cNvPr id="6" name="グループ化 5"/>
            <p:cNvGrpSpPr/>
            <p:nvPr/>
          </p:nvGrpSpPr>
          <p:grpSpPr>
            <a:xfrm>
              <a:off x="290952" y="2836503"/>
              <a:ext cx="2088233" cy="3168352"/>
              <a:chOff x="744" y="1"/>
              <a:chExt cx="1934765" cy="4064000"/>
            </a:xfrm>
          </p:grpSpPr>
          <p:sp>
            <p:nvSpPr>
              <p:cNvPr id="7" name="フローチャート: 手作業 6"/>
              <p:cNvSpPr/>
              <p:nvPr/>
            </p:nvSpPr>
            <p:spPr>
              <a:xfrm rot="16200000">
                <a:off x="-1063873" y="1064618"/>
                <a:ext cx="4064000" cy="1934765"/>
              </a:xfrm>
              <a:prstGeom prst="flowChartManualOperation">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フローチャート: 手作業 4"/>
              <p:cNvSpPr/>
              <p:nvPr/>
            </p:nvSpPr>
            <p:spPr>
              <a:xfrm>
                <a:off x="744" y="646545"/>
                <a:ext cx="1934765" cy="2438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0" tIns="0" rIns="141860" bIns="0" numCol="1" spcCol="1270" anchor="t" anchorCtr="0">
                <a:noAutofit/>
              </a:bodyPr>
              <a:lstStyle/>
              <a:p>
                <a:pPr lvl="0" algn="ctr" defTabSz="977900">
                  <a:lnSpc>
                    <a:spcPct val="90000"/>
                  </a:lnSpc>
                  <a:spcBef>
                    <a:spcPct val="0"/>
                  </a:spcBef>
                  <a:spcAft>
                    <a:spcPct val="35000"/>
                  </a:spcAft>
                </a:pPr>
                <a:r>
                  <a:rPr lang="en-US" altLang="ja-JP" sz="2200" b="1" dirty="0">
                    <a:solidFill>
                      <a:schemeClr val="tx1"/>
                    </a:solidFill>
                  </a:rPr>
                  <a:t>1930s</a:t>
                </a:r>
              </a:p>
              <a:p>
                <a:pPr lvl="0" algn="ctr" defTabSz="977900">
                  <a:lnSpc>
                    <a:spcPct val="90000"/>
                  </a:lnSpc>
                  <a:spcBef>
                    <a:spcPct val="0"/>
                  </a:spcBef>
                  <a:spcAft>
                    <a:spcPct val="35000"/>
                  </a:spcAft>
                </a:pPr>
                <a:r>
                  <a:rPr lang="en-US" altLang="ja-JP" sz="2200" b="1" dirty="0">
                    <a:solidFill>
                      <a:schemeClr val="tx1"/>
                    </a:solidFill>
                  </a:rPr>
                  <a:t>River Water Control Plan</a:t>
                </a:r>
              </a:p>
              <a:p>
                <a:pPr lvl="0" algn="ctr" defTabSz="977900">
                  <a:lnSpc>
                    <a:spcPct val="90000"/>
                  </a:lnSpc>
                  <a:spcBef>
                    <a:spcPct val="0"/>
                  </a:spcBef>
                  <a:spcAft>
                    <a:spcPct val="35000"/>
                  </a:spcAft>
                </a:pPr>
                <a:r>
                  <a:rPr lang="en-US" altLang="ja-JP" sz="1600" dirty="0">
                    <a:solidFill>
                      <a:schemeClr val="tx1"/>
                    </a:solidFill>
                  </a:rPr>
                  <a:t>Flood control, </a:t>
                </a:r>
                <a:r>
                  <a:rPr lang="en-US" altLang="ja-JP" sz="1700" dirty="0">
                    <a:solidFill>
                      <a:schemeClr val="tx1"/>
                    </a:solidFill>
                  </a:rPr>
                  <a:t>Irrigation and Power generation</a:t>
                </a:r>
                <a:endParaRPr kumimoji="1" lang="ja-JP" altLang="en-US" sz="1700" kern="1200" dirty="0">
                  <a:solidFill>
                    <a:schemeClr val="tx1"/>
                  </a:solidFill>
                </a:endParaRPr>
              </a:p>
            </p:txBody>
          </p:sp>
        </p:grpSp>
        <p:grpSp>
          <p:nvGrpSpPr>
            <p:cNvPr id="15" name="グループ化 14"/>
            <p:cNvGrpSpPr/>
            <p:nvPr/>
          </p:nvGrpSpPr>
          <p:grpSpPr>
            <a:xfrm>
              <a:off x="2483288" y="2871281"/>
              <a:ext cx="2088232" cy="3168352"/>
              <a:chOff x="744" y="0"/>
              <a:chExt cx="1934765" cy="4064000"/>
            </a:xfrm>
          </p:grpSpPr>
          <p:sp>
            <p:nvSpPr>
              <p:cNvPr id="16" name="フローチャート: 手作業 15"/>
              <p:cNvSpPr/>
              <p:nvPr/>
            </p:nvSpPr>
            <p:spPr>
              <a:xfrm rot="16200000">
                <a:off x="-1063873" y="1064617"/>
                <a:ext cx="4064000" cy="1934765"/>
              </a:xfrm>
              <a:prstGeom prst="flowChartManualOperation">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フローチャート: 手作業 4"/>
              <p:cNvSpPr/>
              <p:nvPr/>
            </p:nvSpPr>
            <p:spPr>
              <a:xfrm>
                <a:off x="744" y="646545"/>
                <a:ext cx="1934765" cy="2438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0" tIns="0" rIns="141860" bIns="0" numCol="1" spcCol="1270" anchor="t" anchorCtr="0">
                <a:noAutofit/>
              </a:bodyPr>
              <a:lstStyle/>
              <a:p>
                <a:pPr lvl="0" algn="ctr" defTabSz="977900">
                  <a:lnSpc>
                    <a:spcPct val="90000"/>
                  </a:lnSpc>
                  <a:spcBef>
                    <a:spcPct val="0"/>
                  </a:spcBef>
                  <a:spcAft>
                    <a:spcPct val="35000"/>
                  </a:spcAft>
                </a:pPr>
                <a:r>
                  <a:rPr kumimoji="1" lang="en-US" altLang="ja-JP" sz="2200" b="1" kern="1200" dirty="0">
                    <a:solidFill>
                      <a:schemeClr val="tx1"/>
                    </a:solidFill>
                  </a:rPr>
                  <a:t>1937</a:t>
                </a:r>
              </a:p>
              <a:p>
                <a:pPr lvl="0" algn="ctr" defTabSz="977900">
                  <a:lnSpc>
                    <a:spcPct val="90000"/>
                  </a:lnSpc>
                  <a:spcBef>
                    <a:spcPct val="0"/>
                  </a:spcBef>
                  <a:spcAft>
                    <a:spcPct val="35000"/>
                  </a:spcAft>
                </a:pPr>
                <a:r>
                  <a:rPr lang="en-US" altLang="ja-JP" sz="2200" b="1" dirty="0">
                    <a:solidFill>
                      <a:schemeClr val="tx1"/>
                    </a:solidFill>
                  </a:rPr>
                  <a:t>River Water Control Project</a:t>
                </a:r>
              </a:p>
              <a:p>
                <a:pPr lvl="0" algn="ctr" defTabSz="977900">
                  <a:lnSpc>
                    <a:spcPct val="90000"/>
                  </a:lnSpc>
                  <a:spcBef>
                    <a:spcPct val="0"/>
                  </a:spcBef>
                  <a:spcAft>
                    <a:spcPct val="35000"/>
                  </a:spcAft>
                </a:pPr>
                <a:r>
                  <a:rPr lang="en-US" altLang="ja-JP" sz="1700" dirty="0">
                    <a:solidFill>
                      <a:schemeClr val="tx1"/>
                    </a:solidFill>
                  </a:rPr>
                  <a:t>Target the seven rivers</a:t>
                </a:r>
                <a:endParaRPr kumimoji="1" lang="ja-JP" altLang="en-US" sz="1700" kern="1200" dirty="0">
                  <a:solidFill>
                    <a:schemeClr val="tx1"/>
                  </a:solidFill>
                </a:endParaRPr>
              </a:p>
            </p:txBody>
          </p:sp>
        </p:grpSp>
        <p:grpSp>
          <p:nvGrpSpPr>
            <p:cNvPr id="18" name="グループ化 17"/>
            <p:cNvGrpSpPr/>
            <p:nvPr/>
          </p:nvGrpSpPr>
          <p:grpSpPr>
            <a:xfrm>
              <a:off x="4675623" y="2891024"/>
              <a:ext cx="2088232" cy="3168353"/>
              <a:chOff x="744" y="0"/>
              <a:chExt cx="1934765" cy="4064000"/>
            </a:xfrm>
          </p:grpSpPr>
          <p:sp>
            <p:nvSpPr>
              <p:cNvPr id="19" name="フローチャート: 手作業 18"/>
              <p:cNvSpPr/>
              <p:nvPr/>
            </p:nvSpPr>
            <p:spPr>
              <a:xfrm rot="16200000">
                <a:off x="-1063873" y="1064617"/>
                <a:ext cx="4064000" cy="1934765"/>
              </a:xfrm>
              <a:prstGeom prst="flowChartManualOperation">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フローチャート: 手作業 4"/>
              <p:cNvSpPr/>
              <p:nvPr/>
            </p:nvSpPr>
            <p:spPr>
              <a:xfrm>
                <a:off x="744" y="646548"/>
                <a:ext cx="1934765" cy="2438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0" tIns="0" rIns="141860" bIns="0" numCol="1" spcCol="1270" anchor="t" anchorCtr="0">
                <a:noAutofit/>
              </a:bodyPr>
              <a:lstStyle/>
              <a:p>
                <a:pPr lvl="0" algn="ctr" defTabSz="977900">
                  <a:lnSpc>
                    <a:spcPct val="90000"/>
                  </a:lnSpc>
                  <a:spcBef>
                    <a:spcPct val="0"/>
                  </a:spcBef>
                  <a:spcAft>
                    <a:spcPct val="35000"/>
                  </a:spcAft>
                </a:pPr>
                <a:r>
                  <a:rPr kumimoji="1" lang="en-US" altLang="ja-JP" sz="2200" b="1" kern="1200" dirty="0">
                    <a:solidFill>
                      <a:schemeClr val="tx1"/>
                    </a:solidFill>
                  </a:rPr>
                  <a:t>1951</a:t>
                </a:r>
              </a:p>
              <a:p>
                <a:pPr lvl="0" algn="ctr" defTabSz="977900">
                  <a:lnSpc>
                    <a:spcPct val="90000"/>
                  </a:lnSpc>
                  <a:spcBef>
                    <a:spcPct val="0"/>
                  </a:spcBef>
                  <a:spcAft>
                    <a:spcPct val="35000"/>
                  </a:spcAft>
                </a:pPr>
                <a:r>
                  <a:rPr lang="en-US" altLang="ja-JP" sz="2000" b="1" dirty="0">
                    <a:solidFill>
                      <a:schemeClr val="tx1"/>
                    </a:solidFill>
                  </a:rPr>
                  <a:t>Comprehensive River Development</a:t>
                </a:r>
                <a:r>
                  <a:rPr lang="ja-JP" altLang="en-US" sz="2000" b="1" dirty="0">
                    <a:solidFill>
                      <a:schemeClr val="tx1"/>
                    </a:solidFill>
                  </a:rPr>
                  <a:t>　</a:t>
                </a:r>
                <a:r>
                  <a:rPr lang="en-US" altLang="ja-JP" sz="2000" b="1" dirty="0">
                    <a:solidFill>
                      <a:schemeClr val="tx1"/>
                    </a:solidFill>
                  </a:rPr>
                  <a:t>Project</a:t>
                </a:r>
              </a:p>
              <a:p>
                <a:pPr lvl="0" algn="ctr" defTabSz="977900">
                  <a:lnSpc>
                    <a:spcPct val="90000"/>
                  </a:lnSpc>
                  <a:spcBef>
                    <a:spcPct val="0"/>
                  </a:spcBef>
                  <a:spcAft>
                    <a:spcPct val="35000"/>
                  </a:spcAft>
                </a:pPr>
                <a:r>
                  <a:rPr lang="en-US" altLang="ja-JP" sz="1700" dirty="0">
                    <a:solidFill>
                      <a:schemeClr val="tx1"/>
                    </a:solidFill>
                  </a:rPr>
                  <a:t>Develop the relevant laws</a:t>
                </a:r>
                <a:endParaRPr kumimoji="1" lang="ja-JP" altLang="en-US" sz="1700" kern="1200" dirty="0">
                  <a:solidFill>
                    <a:schemeClr val="tx1"/>
                  </a:solidFill>
                </a:endParaRPr>
              </a:p>
            </p:txBody>
          </p:sp>
        </p:grpSp>
        <p:grpSp>
          <p:nvGrpSpPr>
            <p:cNvPr id="24" name="グループ化 23"/>
            <p:cNvGrpSpPr/>
            <p:nvPr/>
          </p:nvGrpSpPr>
          <p:grpSpPr>
            <a:xfrm>
              <a:off x="6850286" y="2961841"/>
              <a:ext cx="2088233" cy="3168353"/>
              <a:chOff x="744" y="0"/>
              <a:chExt cx="1934766" cy="4064000"/>
            </a:xfrm>
          </p:grpSpPr>
          <p:sp>
            <p:nvSpPr>
              <p:cNvPr id="25" name="フローチャート: 手作業 24"/>
              <p:cNvSpPr/>
              <p:nvPr/>
            </p:nvSpPr>
            <p:spPr>
              <a:xfrm rot="16200000">
                <a:off x="-1063872" y="1064617"/>
                <a:ext cx="4064000" cy="1934765"/>
              </a:xfrm>
              <a:prstGeom prst="flowChartManualOperation">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フローチャート: 手作業 4"/>
              <p:cNvSpPr/>
              <p:nvPr/>
            </p:nvSpPr>
            <p:spPr>
              <a:xfrm>
                <a:off x="744" y="646548"/>
                <a:ext cx="1934765" cy="2438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0" tIns="0" rIns="141860" bIns="0" numCol="1" spcCol="1270" anchor="t" anchorCtr="0">
                <a:noAutofit/>
              </a:bodyPr>
              <a:lstStyle/>
              <a:p>
                <a:pPr lvl="0" algn="ctr" defTabSz="977900">
                  <a:lnSpc>
                    <a:spcPct val="90000"/>
                  </a:lnSpc>
                  <a:spcBef>
                    <a:spcPct val="0"/>
                  </a:spcBef>
                  <a:spcAft>
                    <a:spcPct val="35000"/>
                  </a:spcAft>
                </a:pPr>
                <a:r>
                  <a:rPr kumimoji="1" lang="en-US" altLang="ja-JP" sz="2200" b="1" kern="1200" dirty="0">
                    <a:solidFill>
                      <a:schemeClr val="tx1"/>
                    </a:solidFill>
                  </a:rPr>
                  <a:t>1962</a:t>
                </a:r>
              </a:p>
              <a:p>
                <a:pPr lvl="0" algn="ctr" defTabSz="977900">
                  <a:lnSpc>
                    <a:spcPct val="90000"/>
                  </a:lnSpc>
                  <a:spcBef>
                    <a:spcPct val="0"/>
                  </a:spcBef>
                  <a:spcAft>
                    <a:spcPct val="35000"/>
                  </a:spcAft>
                </a:pPr>
                <a:r>
                  <a:rPr lang="en-US" altLang="ja-JP" sz="2000" b="1" dirty="0">
                    <a:solidFill>
                      <a:schemeClr val="tx1"/>
                    </a:solidFill>
                  </a:rPr>
                  <a:t>Japan Water Agency inaugurated</a:t>
                </a:r>
              </a:p>
              <a:p>
                <a:pPr lvl="0" algn="ctr" defTabSz="977900">
                  <a:lnSpc>
                    <a:spcPct val="90000"/>
                  </a:lnSpc>
                  <a:spcBef>
                    <a:spcPct val="0"/>
                  </a:spcBef>
                  <a:spcAft>
                    <a:spcPct val="35000"/>
                  </a:spcAft>
                </a:pPr>
                <a:r>
                  <a:rPr lang="en-US" altLang="ja-JP" sz="1700" dirty="0">
                    <a:solidFill>
                      <a:schemeClr val="tx1"/>
                    </a:solidFill>
                  </a:rPr>
                  <a:t>Basic Plan for Water Resources Development created</a:t>
                </a:r>
                <a:endParaRPr kumimoji="1" lang="en-US" altLang="ja-JP" sz="1700" kern="1200" dirty="0">
                  <a:solidFill>
                    <a:schemeClr val="tx1"/>
                  </a:solidFill>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下矢印 8"/>
          <p:cNvSpPr/>
          <p:nvPr/>
        </p:nvSpPr>
        <p:spPr>
          <a:xfrm>
            <a:off x="4166139" y="3429000"/>
            <a:ext cx="1008112" cy="554026"/>
          </a:xfrm>
          <a:prstGeom prst="downArrow">
            <a:avLst>
              <a:gd name="adj1" fmla="val 53394"/>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4139951" y="2453760"/>
            <a:ext cx="1008112" cy="554026"/>
          </a:xfrm>
          <a:prstGeom prst="downArrow">
            <a:avLst>
              <a:gd name="adj1" fmla="val 53394"/>
              <a:gd name="adj2" fmla="val 566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19581" y="972000"/>
            <a:ext cx="8640000" cy="461665"/>
          </a:xfrm>
          <a:prstGeom prst="rect">
            <a:avLst/>
          </a:prstGeom>
          <a:noFill/>
        </p:spPr>
        <p:txBody>
          <a:bodyPr wrap="none" rtlCol="0">
            <a:normAutofit/>
          </a:bodyPr>
          <a:lstStyle/>
          <a:p>
            <a:pPr marL="0" lvl="1"/>
            <a:r>
              <a:rPr lang="en-US" altLang="ja-JP" sz="2400" b="1" dirty="0"/>
              <a:t>(3) High Economic Growth and Drought in Urban Areas</a:t>
            </a:r>
            <a:endParaRPr lang="ja-JP" altLang="en-US" sz="2400" b="1" dirty="0"/>
          </a:p>
        </p:txBody>
      </p:sp>
      <p:sp>
        <p:nvSpPr>
          <p:cNvPr id="11" name="角丸四角形吹き出し 10"/>
          <p:cNvSpPr/>
          <p:nvPr/>
        </p:nvSpPr>
        <p:spPr>
          <a:xfrm>
            <a:off x="993304" y="1718152"/>
            <a:ext cx="7344816" cy="761475"/>
          </a:xfrm>
          <a:prstGeom prst="wedgeRoundRectCallout">
            <a:avLst>
              <a:gd name="adj1" fmla="val 35126"/>
              <a:gd name="adj2" fmla="val -46870"/>
              <a:gd name="adj3" fmla="val 16667"/>
            </a:avLst>
          </a:prstGeom>
          <a:solidFill>
            <a:srgbClr val="FFFFCC"/>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 1950-1970s </a:t>
            </a:r>
            <a:r>
              <a:rPr lang="ja-JP" altLang="en-US" sz="2000" dirty="0">
                <a:solidFill>
                  <a:schemeClr val="tx1"/>
                </a:solidFill>
              </a:rPr>
              <a:t> </a:t>
            </a:r>
            <a:r>
              <a:rPr lang="en-US" altLang="ja-JP" sz="2000" dirty="0">
                <a:solidFill>
                  <a:schemeClr val="tx1"/>
                </a:solidFill>
              </a:rPr>
              <a:t>Rapid increase in the demand for municipal water supply because of the rapid growth of population and economy</a:t>
            </a:r>
          </a:p>
        </p:txBody>
      </p:sp>
      <p:sp>
        <p:nvSpPr>
          <p:cNvPr id="12" name="角丸四角形吹き出し 11"/>
          <p:cNvSpPr/>
          <p:nvPr/>
        </p:nvSpPr>
        <p:spPr>
          <a:xfrm>
            <a:off x="971600" y="3066700"/>
            <a:ext cx="7344815" cy="420956"/>
          </a:xfrm>
          <a:prstGeom prst="wedgeRoundRectCallout">
            <a:avLst>
              <a:gd name="adj1" fmla="val 35126"/>
              <a:gd name="adj2" fmla="val -46870"/>
              <a:gd name="adj3" fmla="val 16667"/>
            </a:avLst>
          </a:prstGeom>
          <a:solidFill>
            <a:srgbClr val="FFC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lvl="0" algn="ctr"/>
            <a:r>
              <a:rPr lang="en-US" altLang="ja-JP" sz="2000" dirty="0">
                <a:solidFill>
                  <a:schemeClr val="tx1"/>
                </a:solidFill>
              </a:rPr>
              <a:t>Frequent water shortages</a:t>
            </a:r>
          </a:p>
        </p:txBody>
      </p:sp>
      <p:sp>
        <p:nvSpPr>
          <p:cNvPr id="13" name="コンテンツ プレースホルダー 4"/>
          <p:cNvSpPr txBox="1"/>
          <p:nvPr/>
        </p:nvSpPr>
        <p:spPr>
          <a:xfrm>
            <a:off x="993305" y="4051662"/>
            <a:ext cx="7323110" cy="2088515"/>
          </a:xfrm>
          <a:prstGeom prst="roundRect">
            <a:avLst/>
          </a:prstGeom>
          <a:solidFill>
            <a:schemeClr val="accent5"/>
          </a:solidFill>
          <a:ln>
            <a:solidFill>
              <a:schemeClr val="accent1">
                <a:lumMod val="9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1">
              <a:lnSpc>
                <a:spcPts val="2200"/>
              </a:lnSpc>
              <a:buSzPct val="75000"/>
              <a:buFont typeface="Wingdings" panose="05000000000000000000" pitchFamily="2" charset="2"/>
              <a:buChar char="l"/>
            </a:pPr>
            <a:r>
              <a:rPr lang="en-US" altLang="ja-JP" sz="2000" dirty="0"/>
              <a:t>Water resource development (multipurpose dams etc.)</a:t>
            </a:r>
            <a:endParaRPr lang="ja-JP" altLang="en-US" sz="2000" dirty="0"/>
          </a:p>
          <a:p>
            <a:pPr lvl="1">
              <a:lnSpc>
                <a:spcPts val="2200"/>
              </a:lnSpc>
              <a:buSzPct val="75000"/>
              <a:buFont typeface="Wingdings" panose="05000000000000000000" pitchFamily="2" charset="2"/>
              <a:buChar char="l"/>
            </a:pPr>
            <a:r>
              <a:rPr lang="en-US" altLang="ja-JP" sz="2000" dirty="0"/>
              <a:t>Water saving</a:t>
            </a:r>
          </a:p>
          <a:p>
            <a:pPr lvl="1">
              <a:lnSpc>
                <a:spcPts val="2200"/>
              </a:lnSpc>
              <a:buSzPct val="75000"/>
              <a:buFont typeface="Wingdings" panose="05000000000000000000" pitchFamily="2" charset="2"/>
              <a:buChar char="l"/>
            </a:pPr>
            <a:r>
              <a:rPr lang="en-US" altLang="ja-JP" sz="2000" dirty="0"/>
              <a:t>Smooth</a:t>
            </a:r>
            <a:r>
              <a:rPr lang="ja-JP" altLang="en-US" sz="2000" dirty="0"/>
              <a:t> </a:t>
            </a:r>
            <a:r>
              <a:rPr lang="en-US" altLang="ja-JP" sz="2000" dirty="0"/>
              <a:t>adjustment of water allocation during drought</a:t>
            </a:r>
          </a:p>
          <a:p>
            <a:pPr lvl="1">
              <a:lnSpc>
                <a:spcPts val="2200"/>
              </a:lnSpc>
              <a:buSzPct val="75000"/>
              <a:buFont typeface="Wingdings" panose="05000000000000000000" pitchFamily="2" charset="2"/>
              <a:buChar char="l"/>
            </a:pPr>
            <a:r>
              <a:rPr lang="en-US" altLang="ja-JP" sz="2000" dirty="0"/>
              <a:t>Support for upstream reservoir areas from downstream users</a:t>
            </a:r>
          </a:p>
        </p:txBody>
      </p:sp>
      <p:sp>
        <p:nvSpPr>
          <p:cNvPr id="14" name="タイトル 3"/>
          <p:cNvSpPr>
            <a:spLocks noGrp="1"/>
          </p:cNvSpPr>
          <p:nvPr>
            <p:ph type="title"/>
          </p:nvPr>
        </p:nvSpPr>
        <p:spPr>
          <a:xfrm>
            <a:off x="359999" y="252000"/>
            <a:ext cx="8359165" cy="720000"/>
          </a:xfrm>
        </p:spPr>
        <p:txBody>
          <a:bodyPr>
            <a:noAutofit/>
          </a:bodyPr>
          <a:lstStyle/>
          <a:p>
            <a:r>
              <a:rPr lang="en-US" altLang="ja-JP" dirty="0"/>
              <a:t>2. Background of Water Resources Development</a:t>
            </a: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52000" y="972001"/>
            <a:ext cx="8640000" cy="761282"/>
          </a:xfrm>
          <a:prstGeom prst="rect">
            <a:avLst/>
          </a:prstGeom>
          <a:noFill/>
        </p:spPr>
        <p:txBody>
          <a:bodyPr wrap="square" rtlCol="0">
            <a:noAutofit/>
          </a:bodyPr>
          <a:lstStyle/>
          <a:p>
            <a:pPr marL="0" lvl="1"/>
            <a:r>
              <a:rPr lang="en-US" altLang="ja-JP" sz="2400" b="1" dirty="0"/>
              <a:t>(4) Act on Advancement of Water Resources Development and Water Resources Development Public Corporation</a:t>
            </a:r>
            <a:endParaRPr lang="ja-JP" altLang="en-US" sz="2400" b="1" dirty="0"/>
          </a:p>
        </p:txBody>
      </p:sp>
      <p:sp>
        <p:nvSpPr>
          <p:cNvPr id="16" name="タイトル 3"/>
          <p:cNvSpPr>
            <a:spLocks noGrp="1"/>
          </p:cNvSpPr>
          <p:nvPr>
            <p:ph type="title"/>
          </p:nvPr>
        </p:nvSpPr>
        <p:spPr>
          <a:xfrm>
            <a:off x="360000" y="252000"/>
            <a:ext cx="8532000" cy="720000"/>
          </a:xfrm>
        </p:spPr>
        <p:txBody>
          <a:bodyPr>
            <a:noAutofit/>
          </a:bodyPr>
          <a:lstStyle/>
          <a:p>
            <a:r>
              <a:rPr lang="en-US" altLang="ja-JP" dirty="0"/>
              <a:t>2. Background of Water Resources Development</a:t>
            </a:r>
            <a:endParaRPr kumimoji="1" lang="ja-JP" altLang="en-US" dirty="0"/>
          </a:p>
        </p:txBody>
      </p:sp>
      <p:grpSp>
        <p:nvGrpSpPr>
          <p:cNvPr id="2" name="グループ化 1"/>
          <p:cNvGrpSpPr/>
          <p:nvPr/>
        </p:nvGrpSpPr>
        <p:grpSpPr>
          <a:xfrm>
            <a:off x="252000" y="1798779"/>
            <a:ext cx="8452935" cy="4272901"/>
            <a:chOff x="251520" y="1887215"/>
            <a:chExt cx="8452935" cy="4272901"/>
          </a:xfrm>
        </p:grpSpPr>
        <p:sp>
          <p:nvSpPr>
            <p:cNvPr id="7" name="下矢印 6"/>
            <p:cNvSpPr/>
            <p:nvPr/>
          </p:nvSpPr>
          <p:spPr>
            <a:xfrm>
              <a:off x="3843751" y="2264393"/>
              <a:ext cx="936104" cy="3028043"/>
            </a:xfrm>
            <a:prstGeom prst="downArrow">
              <a:avLst>
                <a:gd name="adj1" fmla="val 50000"/>
                <a:gd name="adj2" fmla="val 36464"/>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51520" y="1887215"/>
              <a:ext cx="1008112" cy="461665"/>
            </a:xfrm>
            <a:prstGeom prst="rect">
              <a:avLst/>
            </a:prstGeom>
            <a:noFill/>
          </p:spPr>
          <p:txBody>
            <a:bodyPr wrap="square" rtlCol="0">
              <a:spAutoFit/>
            </a:bodyPr>
            <a:lstStyle/>
            <a:p>
              <a:r>
                <a:rPr kumimoji="1" lang="en-US" altLang="ja-JP" sz="2400" b="1" dirty="0"/>
                <a:t>1961</a:t>
              </a:r>
              <a:endParaRPr kumimoji="1" lang="ja-JP" altLang="en-US" sz="2400" b="1" dirty="0"/>
            </a:p>
          </p:txBody>
        </p:sp>
        <p:sp>
          <p:nvSpPr>
            <p:cNvPr id="6" name="角丸四角形 5"/>
            <p:cNvSpPr/>
            <p:nvPr/>
          </p:nvSpPr>
          <p:spPr>
            <a:xfrm>
              <a:off x="1129255" y="1906206"/>
              <a:ext cx="7575200" cy="44267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ja-JP" sz="2000" dirty="0">
                  <a:solidFill>
                    <a:schemeClr val="tx1"/>
                  </a:solidFill>
                </a:rPr>
                <a:t>Act on Advancement of Water Resources Development</a:t>
              </a:r>
              <a:endParaRPr kumimoji="1" lang="ja-JP" altLang="en-US" sz="2000" dirty="0">
                <a:solidFill>
                  <a:schemeClr val="tx1"/>
                </a:solidFill>
              </a:endParaRPr>
            </a:p>
          </p:txBody>
        </p:sp>
        <p:sp>
          <p:nvSpPr>
            <p:cNvPr id="12" name="テキスト ボックス 11"/>
            <p:cNvSpPr txBox="1"/>
            <p:nvPr/>
          </p:nvSpPr>
          <p:spPr>
            <a:xfrm>
              <a:off x="251520" y="5559623"/>
              <a:ext cx="936104" cy="461665"/>
            </a:xfrm>
            <a:prstGeom prst="rect">
              <a:avLst/>
            </a:prstGeom>
            <a:noFill/>
          </p:spPr>
          <p:txBody>
            <a:bodyPr wrap="square" rtlCol="0">
              <a:spAutoFit/>
            </a:bodyPr>
            <a:lstStyle/>
            <a:p>
              <a:r>
                <a:rPr kumimoji="1" lang="en-US" altLang="ja-JP" sz="2400" b="1" dirty="0"/>
                <a:t>1962</a:t>
              </a:r>
              <a:endParaRPr kumimoji="1" lang="ja-JP" altLang="en-US" sz="2400" b="1" dirty="0"/>
            </a:p>
          </p:txBody>
        </p:sp>
        <p:sp>
          <p:nvSpPr>
            <p:cNvPr id="15" name="角丸四角形 14"/>
            <p:cNvSpPr/>
            <p:nvPr/>
          </p:nvSpPr>
          <p:spPr>
            <a:xfrm>
              <a:off x="1187624" y="5376923"/>
              <a:ext cx="7516831" cy="78319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ja-JP" sz="2000" dirty="0">
                  <a:solidFill>
                    <a:schemeClr val="tx1"/>
                  </a:solidFill>
                </a:rPr>
                <a:t>The establishment of Water Resources Development Public Corporation (later renamed to the </a:t>
              </a:r>
              <a:r>
                <a:rPr lang="en-US" altLang="ja-JP" sz="2000" dirty="0">
                  <a:solidFill>
                    <a:srgbClr val="FF0000"/>
                  </a:solidFill>
                </a:rPr>
                <a:t>Japan Water Agency</a:t>
              </a:r>
              <a:r>
                <a:rPr lang="en-US" altLang="ja-JP" sz="2000" dirty="0">
                  <a:solidFill>
                    <a:schemeClr val="tx1"/>
                  </a:solidFill>
                </a:rPr>
                <a:t>)</a:t>
              </a:r>
              <a:endParaRPr lang="ja-JP" altLang="en-US" sz="2000" dirty="0">
                <a:solidFill>
                  <a:schemeClr val="tx1"/>
                </a:solidFill>
              </a:endParaRPr>
            </a:p>
          </p:txBody>
        </p:sp>
        <p:sp>
          <p:nvSpPr>
            <p:cNvPr id="10" name="角丸四角形 9"/>
            <p:cNvSpPr/>
            <p:nvPr/>
          </p:nvSpPr>
          <p:spPr>
            <a:xfrm>
              <a:off x="1101256" y="2555579"/>
              <a:ext cx="2742495" cy="2510783"/>
            </a:xfrm>
            <a:prstGeom prst="roundRect">
              <a:avLst>
                <a:gd name="adj" fmla="val 11171"/>
              </a:avLst>
            </a:prstGeom>
            <a:solidFill>
              <a:srgbClr val="FFFF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en-US" altLang="ja-JP" b="1" dirty="0">
                  <a:solidFill>
                    <a:schemeClr val="tx1"/>
                  </a:solidFill>
                </a:rPr>
                <a:t>【 Purpose 】</a:t>
              </a:r>
            </a:p>
            <a:p>
              <a:pPr marL="285750" indent="-285750">
                <a:lnSpc>
                  <a:spcPts val="1900"/>
                </a:lnSpc>
                <a:spcAft>
                  <a:spcPts val="600"/>
                </a:spcAft>
                <a:buClr>
                  <a:schemeClr val="accent5">
                    <a:lumMod val="50000"/>
                  </a:schemeClr>
                </a:buClr>
                <a:buSzPct val="75000"/>
                <a:buFont typeface="Wingdings" panose="05000000000000000000" pitchFamily="2" charset="2"/>
                <a:buChar char="l"/>
              </a:pPr>
              <a:r>
                <a:rPr lang="en-US" altLang="ja-JP" dirty="0">
                  <a:solidFill>
                    <a:schemeClr val="tx1"/>
                  </a:solidFill>
                </a:rPr>
                <a:t>Comprehensive water resources development</a:t>
              </a:r>
            </a:p>
            <a:p>
              <a:pPr marL="285750" indent="-285750">
                <a:lnSpc>
                  <a:spcPts val="1900"/>
                </a:lnSpc>
                <a:spcAft>
                  <a:spcPts val="600"/>
                </a:spcAft>
                <a:buClr>
                  <a:schemeClr val="accent5">
                    <a:lumMod val="50000"/>
                  </a:schemeClr>
                </a:buClr>
                <a:buSzPct val="75000"/>
                <a:buFont typeface="Wingdings" panose="05000000000000000000" pitchFamily="2" charset="2"/>
                <a:buChar char="l"/>
              </a:pPr>
              <a:r>
                <a:rPr lang="en-US" altLang="ja-JP" dirty="0">
                  <a:solidFill>
                    <a:schemeClr val="tx1"/>
                  </a:solidFill>
                </a:rPr>
                <a:t>Rationalization of water use</a:t>
              </a:r>
            </a:p>
          </p:txBody>
        </p:sp>
        <p:sp>
          <p:nvSpPr>
            <p:cNvPr id="11" name="角丸四角形 10"/>
            <p:cNvSpPr/>
            <p:nvPr/>
          </p:nvSpPr>
          <p:spPr>
            <a:xfrm>
              <a:off x="4779855" y="2461100"/>
              <a:ext cx="3924600" cy="2831336"/>
            </a:xfrm>
            <a:prstGeom prst="roundRect">
              <a:avLst>
                <a:gd name="adj" fmla="val 8932"/>
              </a:avLst>
            </a:prstGeom>
            <a:solidFill>
              <a:srgbClr val="FFFF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spAutoFit/>
            </a:bodyPr>
            <a:lstStyle/>
            <a:p>
              <a:r>
                <a:rPr lang="en-US" altLang="ja-JP" b="1" dirty="0">
                  <a:solidFill>
                    <a:schemeClr val="tx1"/>
                  </a:solidFill>
                </a:rPr>
                <a:t>【</a:t>
              </a:r>
              <a:r>
                <a:rPr lang="ja-JP" altLang="en-US" b="1" dirty="0">
                  <a:solidFill>
                    <a:schemeClr val="tx1"/>
                  </a:solidFill>
                </a:rPr>
                <a:t> </a:t>
              </a:r>
              <a:r>
                <a:rPr lang="en-US" altLang="ja-JP" b="1" dirty="0">
                  <a:solidFill>
                    <a:schemeClr val="tx1"/>
                  </a:solidFill>
                </a:rPr>
                <a:t>Role 】</a:t>
              </a:r>
            </a:p>
            <a:p>
              <a:pPr marL="285750" indent="-285750">
                <a:lnSpc>
                  <a:spcPts val="1900"/>
                </a:lnSpc>
                <a:spcAft>
                  <a:spcPts val="600"/>
                </a:spcAft>
                <a:buClr>
                  <a:schemeClr val="accent5">
                    <a:lumMod val="50000"/>
                  </a:schemeClr>
                </a:buClr>
                <a:buSzPct val="75000"/>
                <a:buFont typeface="Wingdings" panose="05000000000000000000" pitchFamily="2" charset="2"/>
                <a:buChar char="l"/>
              </a:pPr>
              <a:r>
                <a:rPr lang="en-US" altLang="ja-JP" dirty="0">
                  <a:solidFill>
                    <a:schemeClr val="tx1"/>
                  </a:solidFill>
                </a:rPr>
                <a:t>Designation of priority river basins</a:t>
              </a:r>
            </a:p>
            <a:p>
              <a:pPr marL="285750" indent="-285750">
                <a:lnSpc>
                  <a:spcPts val="1900"/>
                </a:lnSpc>
                <a:spcAft>
                  <a:spcPts val="600"/>
                </a:spcAft>
                <a:buClr>
                  <a:schemeClr val="accent5">
                    <a:lumMod val="50000"/>
                  </a:schemeClr>
                </a:buClr>
                <a:buSzPct val="75000"/>
                <a:buFont typeface="Wingdings" panose="05000000000000000000" pitchFamily="2" charset="2"/>
                <a:buChar char="l"/>
              </a:pPr>
              <a:r>
                <a:rPr lang="en-US" altLang="ja-JP" dirty="0">
                  <a:solidFill>
                    <a:schemeClr val="tx1"/>
                  </a:solidFill>
                </a:rPr>
                <a:t>Determination of the Basic Plan for Water Resources Development</a:t>
              </a:r>
            </a:p>
            <a:p>
              <a:pPr marL="285750" indent="-285750">
                <a:lnSpc>
                  <a:spcPts val="1900"/>
                </a:lnSpc>
                <a:spcAft>
                  <a:spcPts val="600"/>
                </a:spcAft>
                <a:buClr>
                  <a:schemeClr val="accent5">
                    <a:lumMod val="50000"/>
                  </a:schemeClr>
                </a:buClr>
                <a:buSzPct val="75000"/>
                <a:buFont typeface="Wingdings" panose="05000000000000000000" pitchFamily="2" charset="2"/>
                <a:buChar char="l"/>
              </a:pPr>
              <a:r>
                <a:rPr lang="en-US" altLang="ja-JP" dirty="0">
                  <a:solidFill>
                    <a:schemeClr val="tx1"/>
                  </a:solidFill>
                </a:rPr>
                <a:t>Installation of the advisory committee</a:t>
              </a:r>
            </a:p>
            <a:p>
              <a:pPr marL="285750" indent="-285750">
                <a:lnSpc>
                  <a:spcPts val="1900"/>
                </a:lnSpc>
                <a:spcAft>
                  <a:spcPts val="600"/>
                </a:spcAft>
                <a:buClr>
                  <a:schemeClr val="accent5">
                    <a:lumMod val="50000"/>
                  </a:schemeClr>
                </a:buClr>
                <a:buSzPct val="75000"/>
                <a:buFont typeface="Wingdings" panose="05000000000000000000" pitchFamily="2" charset="2"/>
                <a:buChar char="l"/>
              </a:pPr>
              <a:r>
                <a:rPr lang="en-US" altLang="ja-JP" dirty="0">
                  <a:solidFill>
                    <a:schemeClr val="tx1"/>
                  </a:solidFill>
                </a:rPr>
                <a:t>Designation of responsible organizations to implement the basic plans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右矢印 6"/>
          <p:cNvSpPr/>
          <p:nvPr/>
        </p:nvSpPr>
        <p:spPr>
          <a:xfrm>
            <a:off x="252000" y="2348881"/>
            <a:ext cx="8784496" cy="4032448"/>
          </a:xfrm>
          <a:prstGeom prst="rightArrow">
            <a:avLst>
              <a:gd name="adj1" fmla="val 81850"/>
              <a:gd name="adj2" fmla="val 24930"/>
            </a:avLst>
          </a:prstGeom>
          <a:solidFill>
            <a:schemeClr val="accent1">
              <a:lumMod val="9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フリーフォーム 9"/>
          <p:cNvSpPr/>
          <p:nvPr/>
        </p:nvSpPr>
        <p:spPr>
          <a:xfrm>
            <a:off x="5758000" y="2852937"/>
            <a:ext cx="2270384" cy="2952328"/>
          </a:xfrm>
          <a:custGeom>
            <a:avLst/>
            <a:gdLst>
              <a:gd name="connsiteX0" fmla="*/ 0 w 2167184"/>
              <a:gd name="connsiteY0" fmla="*/ 361205 h 2232251"/>
              <a:gd name="connsiteX1" fmla="*/ 361205 w 2167184"/>
              <a:gd name="connsiteY1" fmla="*/ 0 h 2232251"/>
              <a:gd name="connsiteX2" fmla="*/ 1805979 w 2167184"/>
              <a:gd name="connsiteY2" fmla="*/ 0 h 2232251"/>
              <a:gd name="connsiteX3" fmla="*/ 2167184 w 2167184"/>
              <a:gd name="connsiteY3" fmla="*/ 361205 h 2232251"/>
              <a:gd name="connsiteX4" fmla="*/ 2167184 w 2167184"/>
              <a:gd name="connsiteY4" fmla="*/ 1871046 h 2232251"/>
              <a:gd name="connsiteX5" fmla="*/ 1805979 w 2167184"/>
              <a:gd name="connsiteY5" fmla="*/ 2232251 h 2232251"/>
              <a:gd name="connsiteX6" fmla="*/ 361205 w 2167184"/>
              <a:gd name="connsiteY6" fmla="*/ 2232251 h 2232251"/>
              <a:gd name="connsiteX7" fmla="*/ 0 w 2167184"/>
              <a:gd name="connsiteY7" fmla="*/ 1871046 h 2232251"/>
              <a:gd name="connsiteX8" fmla="*/ 0 w 2167184"/>
              <a:gd name="connsiteY8" fmla="*/ 361205 h 223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184" h="2232251">
                <a:moveTo>
                  <a:pt x="0" y="361205"/>
                </a:moveTo>
                <a:cubicBezTo>
                  <a:pt x="0" y="161717"/>
                  <a:pt x="161717" y="0"/>
                  <a:pt x="361205" y="0"/>
                </a:cubicBezTo>
                <a:lnTo>
                  <a:pt x="1805979" y="0"/>
                </a:lnTo>
                <a:cubicBezTo>
                  <a:pt x="2005467" y="0"/>
                  <a:pt x="2167184" y="161717"/>
                  <a:pt x="2167184" y="361205"/>
                </a:cubicBezTo>
                <a:lnTo>
                  <a:pt x="2167184" y="1871046"/>
                </a:lnTo>
                <a:cubicBezTo>
                  <a:pt x="2167184" y="2070534"/>
                  <a:pt x="2005467" y="2232251"/>
                  <a:pt x="1805979" y="2232251"/>
                </a:cubicBezTo>
                <a:lnTo>
                  <a:pt x="361205" y="2232251"/>
                </a:lnTo>
                <a:cubicBezTo>
                  <a:pt x="161717" y="2232251"/>
                  <a:pt x="0" y="2070534"/>
                  <a:pt x="0" y="1871046"/>
                </a:cubicBezTo>
                <a:lnTo>
                  <a:pt x="0" y="361205"/>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993" tIns="181993" rIns="181993" bIns="181993" numCol="1" spcCol="1270" anchor="t" anchorCtr="0">
            <a:normAutofit/>
          </a:bodyPr>
          <a:lstStyle/>
          <a:p>
            <a:pPr lvl="0" defTabSz="889000">
              <a:lnSpc>
                <a:spcPct val="90000"/>
              </a:lnSpc>
              <a:spcBef>
                <a:spcPct val="0"/>
              </a:spcBef>
              <a:spcAft>
                <a:spcPct val="35000"/>
              </a:spcAft>
            </a:pPr>
            <a:r>
              <a:rPr lang="en-US" altLang="ja-JP" sz="2000" b="1" dirty="0">
                <a:solidFill>
                  <a:schemeClr val="tx1"/>
                </a:solidFill>
              </a:rPr>
              <a:t>Prioritize the securement of water sources</a:t>
            </a:r>
            <a:r>
              <a:rPr kumimoji="1" lang="ja-JP" sz="2000" b="1" kern="1200" baseline="0" dirty="0">
                <a:solidFill>
                  <a:schemeClr val="tx1"/>
                </a:solidFill>
              </a:rPr>
              <a:t>　</a:t>
            </a:r>
            <a:endParaRPr kumimoji="1" lang="en-US" altLang="ja-JP" sz="2000" b="1" kern="1200" baseline="0" dirty="0">
              <a:solidFill>
                <a:schemeClr val="tx1"/>
              </a:solidFill>
            </a:endParaRPr>
          </a:p>
          <a:p>
            <a:pPr lvl="0" algn="l" defTabSz="889000" rtl="0">
              <a:lnSpc>
                <a:spcPct val="90000"/>
              </a:lnSpc>
              <a:spcBef>
                <a:spcPct val="0"/>
              </a:spcBef>
              <a:spcAft>
                <a:spcPct val="35000"/>
              </a:spcAft>
            </a:pPr>
            <a:r>
              <a:rPr kumimoji="1" lang="ja-JP" b="0" kern="1200" baseline="0" dirty="0">
                <a:solidFill>
                  <a:schemeClr val="tx1"/>
                </a:solidFill>
              </a:rPr>
              <a:t>→　</a:t>
            </a:r>
            <a:r>
              <a:rPr kumimoji="1" lang="en-US" altLang="ja-JP" b="0" kern="1200" baseline="0" dirty="0">
                <a:solidFill>
                  <a:schemeClr val="tx1"/>
                </a:solidFill>
              </a:rPr>
              <a:t>The start of Bulk Water Supply Utilities</a:t>
            </a:r>
            <a:endParaRPr lang="ja-JP" kern="1200" dirty="0">
              <a:solidFill>
                <a:schemeClr val="tx1"/>
              </a:solidFill>
            </a:endParaRPr>
          </a:p>
        </p:txBody>
      </p:sp>
      <p:sp>
        <p:nvSpPr>
          <p:cNvPr id="3" name="テキスト ボックス 2"/>
          <p:cNvSpPr txBox="1"/>
          <p:nvPr/>
        </p:nvSpPr>
        <p:spPr>
          <a:xfrm>
            <a:off x="252000" y="972000"/>
            <a:ext cx="8640000" cy="830997"/>
          </a:xfrm>
          <a:prstGeom prst="rect">
            <a:avLst/>
          </a:prstGeom>
          <a:noFill/>
        </p:spPr>
        <p:txBody>
          <a:bodyPr wrap="square" rtlCol="0">
            <a:normAutofit/>
          </a:bodyPr>
          <a:lstStyle/>
          <a:p>
            <a:r>
              <a:rPr lang="en-US" altLang="ja-JP" sz="2400" b="1" dirty="0"/>
              <a:t>(5) Bulk Water Supply</a:t>
            </a:r>
            <a:endParaRPr kumimoji="1" lang="ja-JP" altLang="en-US" sz="2400" b="1" dirty="0"/>
          </a:p>
        </p:txBody>
      </p:sp>
      <p:sp>
        <p:nvSpPr>
          <p:cNvPr id="19" name="コンテンツ プレースホルダー 4"/>
          <p:cNvSpPr>
            <a:spLocks noGrp="1"/>
          </p:cNvSpPr>
          <p:nvPr>
            <p:ph idx="14"/>
          </p:nvPr>
        </p:nvSpPr>
        <p:spPr>
          <a:xfrm>
            <a:off x="252000" y="1425686"/>
            <a:ext cx="8460464" cy="923330"/>
          </a:xfrm>
        </p:spPr>
        <p:txBody>
          <a:bodyPr lIns="0">
            <a:spAutoFit/>
          </a:bodyPr>
          <a:lstStyle/>
          <a:p>
            <a:pPr lvl="1">
              <a:lnSpc>
                <a:spcPct val="100000"/>
              </a:lnSpc>
              <a:spcBef>
                <a:spcPts val="600"/>
              </a:spcBef>
            </a:pPr>
            <a:r>
              <a:rPr lang="en-US" altLang="ja-JP" sz="2000" b="0" dirty="0"/>
              <a:t>In Japan, the bulk water supply project provided the large-scale development of water resources for bulk treated water supply to large regional areas. The project contributed to securing water sources and reducing investment costs.</a:t>
            </a:r>
          </a:p>
        </p:txBody>
      </p:sp>
      <p:sp>
        <p:nvSpPr>
          <p:cNvPr id="11" name="タイトル 3"/>
          <p:cNvSpPr>
            <a:spLocks noGrp="1"/>
          </p:cNvSpPr>
          <p:nvPr>
            <p:ph type="title"/>
          </p:nvPr>
        </p:nvSpPr>
        <p:spPr>
          <a:xfrm>
            <a:off x="360000" y="252000"/>
            <a:ext cx="8532000" cy="720000"/>
          </a:xfrm>
        </p:spPr>
        <p:txBody>
          <a:bodyPr>
            <a:noAutofit/>
          </a:bodyPr>
          <a:lstStyle/>
          <a:p>
            <a:r>
              <a:rPr lang="en-US" altLang="ja-JP" dirty="0"/>
              <a:t>2. Background of Water Resources Development</a:t>
            </a:r>
            <a:endParaRPr kumimoji="1" lang="ja-JP" altLang="en-US" dirty="0"/>
          </a:p>
        </p:txBody>
      </p:sp>
      <p:sp>
        <p:nvSpPr>
          <p:cNvPr id="13" name="フリーフォーム 12"/>
          <p:cNvSpPr/>
          <p:nvPr/>
        </p:nvSpPr>
        <p:spPr>
          <a:xfrm>
            <a:off x="467544" y="2852935"/>
            <a:ext cx="2375984" cy="2952329"/>
          </a:xfrm>
          <a:custGeom>
            <a:avLst/>
            <a:gdLst>
              <a:gd name="connsiteX0" fmla="*/ 0 w 2166330"/>
              <a:gd name="connsiteY0" fmla="*/ 361062 h 2231992"/>
              <a:gd name="connsiteX1" fmla="*/ 361062 w 2166330"/>
              <a:gd name="connsiteY1" fmla="*/ 0 h 2231992"/>
              <a:gd name="connsiteX2" fmla="*/ 1805268 w 2166330"/>
              <a:gd name="connsiteY2" fmla="*/ 0 h 2231992"/>
              <a:gd name="connsiteX3" fmla="*/ 2166330 w 2166330"/>
              <a:gd name="connsiteY3" fmla="*/ 361062 h 2231992"/>
              <a:gd name="connsiteX4" fmla="*/ 2166330 w 2166330"/>
              <a:gd name="connsiteY4" fmla="*/ 1870930 h 2231992"/>
              <a:gd name="connsiteX5" fmla="*/ 1805268 w 2166330"/>
              <a:gd name="connsiteY5" fmla="*/ 2231992 h 2231992"/>
              <a:gd name="connsiteX6" fmla="*/ 361062 w 2166330"/>
              <a:gd name="connsiteY6" fmla="*/ 2231992 h 2231992"/>
              <a:gd name="connsiteX7" fmla="*/ 0 w 2166330"/>
              <a:gd name="connsiteY7" fmla="*/ 1870930 h 2231992"/>
              <a:gd name="connsiteX8" fmla="*/ 0 w 2166330"/>
              <a:gd name="connsiteY8" fmla="*/ 361062 h 223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330" h="2231992">
                <a:moveTo>
                  <a:pt x="0" y="361062"/>
                </a:moveTo>
                <a:cubicBezTo>
                  <a:pt x="0" y="161653"/>
                  <a:pt x="161653" y="0"/>
                  <a:pt x="361062" y="0"/>
                </a:cubicBezTo>
                <a:lnTo>
                  <a:pt x="1805268" y="0"/>
                </a:lnTo>
                <a:cubicBezTo>
                  <a:pt x="2004677" y="0"/>
                  <a:pt x="2166330" y="161653"/>
                  <a:pt x="2166330" y="361062"/>
                </a:cubicBezTo>
                <a:lnTo>
                  <a:pt x="2166330" y="1870930"/>
                </a:lnTo>
                <a:cubicBezTo>
                  <a:pt x="2166330" y="2070339"/>
                  <a:pt x="2004677" y="2231992"/>
                  <a:pt x="1805268" y="2231992"/>
                </a:cubicBezTo>
                <a:lnTo>
                  <a:pt x="361062" y="2231992"/>
                </a:lnTo>
                <a:cubicBezTo>
                  <a:pt x="161653" y="2231992"/>
                  <a:pt x="0" y="2070339"/>
                  <a:pt x="0" y="1870930"/>
                </a:cubicBezTo>
                <a:lnTo>
                  <a:pt x="0" y="361062"/>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952" tIns="181952" rIns="181952" bIns="181952" numCol="1" spcCol="1270" anchor="t" anchorCtr="0">
            <a:normAutofit/>
          </a:bodyPr>
          <a:lstStyle/>
          <a:p>
            <a:pPr lvl="0" defTabSz="889000">
              <a:lnSpc>
                <a:spcPct val="90000"/>
              </a:lnSpc>
              <a:spcBef>
                <a:spcPct val="0"/>
              </a:spcBef>
              <a:spcAft>
                <a:spcPct val="35000"/>
              </a:spcAft>
            </a:pPr>
            <a:r>
              <a:rPr lang="en-US" altLang="ja-JP" dirty="0">
                <a:solidFill>
                  <a:schemeClr val="tx1"/>
                </a:solidFill>
              </a:rPr>
              <a:t>It was difficult for </a:t>
            </a:r>
            <a:r>
              <a:rPr lang="en-US" altLang="ja-JP" b="1" dirty="0">
                <a:solidFill>
                  <a:schemeClr val="tx1"/>
                </a:solidFill>
              </a:rPr>
              <a:t>small </a:t>
            </a:r>
            <a:r>
              <a:rPr lang="en-US" altLang="ja-JP" dirty="0">
                <a:solidFill>
                  <a:schemeClr val="tx1"/>
                </a:solidFill>
              </a:rPr>
              <a:t>water utilities to </a:t>
            </a:r>
            <a:r>
              <a:rPr lang="en-US" altLang="ja-JP" b="1" dirty="0">
                <a:solidFill>
                  <a:schemeClr val="tx1"/>
                </a:solidFill>
              </a:rPr>
              <a:t>secure water sources</a:t>
            </a:r>
            <a:r>
              <a:rPr lang="en-US" altLang="ja-JP" dirty="0">
                <a:solidFill>
                  <a:schemeClr val="tx1"/>
                </a:solidFill>
              </a:rPr>
              <a:t>.</a:t>
            </a:r>
          </a:p>
          <a:p>
            <a:pPr marL="285750" lvl="0" indent="-285750" defTabSz="889000">
              <a:lnSpc>
                <a:spcPct val="90000"/>
              </a:lnSpc>
              <a:spcBef>
                <a:spcPct val="0"/>
              </a:spcBef>
              <a:spcAft>
                <a:spcPct val="35000"/>
              </a:spcAft>
              <a:buFontTx/>
              <a:buChar char="-"/>
            </a:pPr>
            <a:r>
              <a:rPr lang="en-US" altLang="ja-JP" dirty="0">
                <a:solidFill>
                  <a:schemeClr val="tx1"/>
                </a:solidFill>
              </a:rPr>
              <a:t>High cost</a:t>
            </a:r>
          </a:p>
          <a:p>
            <a:pPr marL="285750" indent="-285750" defTabSz="889000">
              <a:lnSpc>
                <a:spcPct val="90000"/>
              </a:lnSpc>
              <a:spcBef>
                <a:spcPct val="0"/>
              </a:spcBef>
              <a:spcAft>
                <a:spcPct val="35000"/>
              </a:spcAft>
              <a:buFontTx/>
              <a:buChar char="-"/>
            </a:pPr>
            <a:r>
              <a:rPr lang="en-US" altLang="ja-JP" dirty="0">
                <a:solidFill>
                  <a:schemeClr val="tx1"/>
                </a:solidFill>
              </a:rPr>
              <a:t>Unstable sources</a:t>
            </a:r>
          </a:p>
          <a:p>
            <a:pPr marL="285750" indent="-285750" defTabSz="889000">
              <a:lnSpc>
                <a:spcPct val="90000"/>
              </a:lnSpc>
              <a:spcBef>
                <a:spcPct val="0"/>
              </a:spcBef>
              <a:spcAft>
                <a:spcPct val="35000"/>
              </a:spcAft>
              <a:buFontTx/>
              <a:buChar char="-"/>
            </a:pPr>
            <a:r>
              <a:rPr lang="en-US" altLang="ja-JP" dirty="0">
                <a:solidFill>
                  <a:schemeClr val="tx1"/>
                </a:solidFill>
              </a:rPr>
              <a:t>Disparity of water sources among utilities</a:t>
            </a:r>
          </a:p>
        </p:txBody>
      </p:sp>
      <p:sp>
        <p:nvSpPr>
          <p:cNvPr id="15" name="フリーフォーム 14"/>
          <p:cNvSpPr/>
          <p:nvPr/>
        </p:nvSpPr>
        <p:spPr>
          <a:xfrm>
            <a:off x="3040764" y="2852935"/>
            <a:ext cx="2467340" cy="2952329"/>
          </a:xfrm>
          <a:custGeom>
            <a:avLst/>
            <a:gdLst>
              <a:gd name="connsiteX0" fmla="*/ 0 w 2166330"/>
              <a:gd name="connsiteY0" fmla="*/ 361062 h 2231992"/>
              <a:gd name="connsiteX1" fmla="*/ 361062 w 2166330"/>
              <a:gd name="connsiteY1" fmla="*/ 0 h 2231992"/>
              <a:gd name="connsiteX2" fmla="*/ 1805268 w 2166330"/>
              <a:gd name="connsiteY2" fmla="*/ 0 h 2231992"/>
              <a:gd name="connsiteX3" fmla="*/ 2166330 w 2166330"/>
              <a:gd name="connsiteY3" fmla="*/ 361062 h 2231992"/>
              <a:gd name="connsiteX4" fmla="*/ 2166330 w 2166330"/>
              <a:gd name="connsiteY4" fmla="*/ 1870930 h 2231992"/>
              <a:gd name="connsiteX5" fmla="*/ 1805268 w 2166330"/>
              <a:gd name="connsiteY5" fmla="*/ 2231992 h 2231992"/>
              <a:gd name="connsiteX6" fmla="*/ 361062 w 2166330"/>
              <a:gd name="connsiteY6" fmla="*/ 2231992 h 2231992"/>
              <a:gd name="connsiteX7" fmla="*/ 0 w 2166330"/>
              <a:gd name="connsiteY7" fmla="*/ 1870930 h 2231992"/>
              <a:gd name="connsiteX8" fmla="*/ 0 w 2166330"/>
              <a:gd name="connsiteY8" fmla="*/ 361062 h 223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6330" h="2231992">
                <a:moveTo>
                  <a:pt x="0" y="361062"/>
                </a:moveTo>
                <a:cubicBezTo>
                  <a:pt x="0" y="161653"/>
                  <a:pt x="161653" y="0"/>
                  <a:pt x="361062" y="0"/>
                </a:cubicBezTo>
                <a:lnTo>
                  <a:pt x="1805268" y="0"/>
                </a:lnTo>
                <a:cubicBezTo>
                  <a:pt x="2004677" y="0"/>
                  <a:pt x="2166330" y="161653"/>
                  <a:pt x="2166330" y="361062"/>
                </a:cubicBezTo>
                <a:lnTo>
                  <a:pt x="2166330" y="1870930"/>
                </a:lnTo>
                <a:cubicBezTo>
                  <a:pt x="2166330" y="2070339"/>
                  <a:pt x="2004677" y="2231992"/>
                  <a:pt x="1805268" y="2231992"/>
                </a:cubicBezTo>
                <a:lnTo>
                  <a:pt x="361062" y="2231992"/>
                </a:lnTo>
                <a:cubicBezTo>
                  <a:pt x="161653" y="2231992"/>
                  <a:pt x="0" y="2070339"/>
                  <a:pt x="0" y="1870930"/>
                </a:cubicBezTo>
                <a:lnTo>
                  <a:pt x="0" y="361062"/>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952" tIns="181952" rIns="181952" bIns="181952" numCol="1" spcCol="1270" anchor="t" anchorCtr="0">
            <a:normAutofit/>
          </a:bodyPr>
          <a:lstStyle/>
          <a:p>
            <a:pPr lvl="0" defTabSz="889000">
              <a:lnSpc>
                <a:spcPct val="90000"/>
              </a:lnSpc>
              <a:spcBef>
                <a:spcPct val="0"/>
              </a:spcBef>
              <a:spcAft>
                <a:spcPct val="35000"/>
              </a:spcAft>
            </a:pPr>
            <a:r>
              <a:rPr lang="en-US" altLang="ja-JP" b="1" dirty="0">
                <a:solidFill>
                  <a:schemeClr val="tx1"/>
                </a:solidFill>
              </a:rPr>
              <a:t>Consolidation</a:t>
            </a:r>
            <a:r>
              <a:rPr lang="en-US" altLang="ja-JP" dirty="0">
                <a:solidFill>
                  <a:schemeClr val="tx1"/>
                </a:solidFill>
              </a:rPr>
              <a:t> of the whole utilities was </a:t>
            </a:r>
            <a:r>
              <a:rPr lang="en-US" altLang="ja-JP" b="1" dirty="0">
                <a:solidFill>
                  <a:schemeClr val="tx1"/>
                </a:solidFill>
              </a:rPr>
              <a:t>difficult</a:t>
            </a:r>
            <a:r>
              <a:rPr lang="en-US" altLang="ja-JP" dirty="0">
                <a:solidFill>
                  <a:schemeClr val="tx1"/>
                </a:solidFill>
              </a:rPr>
              <a:t>.</a:t>
            </a:r>
          </a:p>
          <a:p>
            <a:pPr marL="285750" lvl="0" indent="-285750" defTabSz="889000">
              <a:lnSpc>
                <a:spcPct val="90000"/>
              </a:lnSpc>
              <a:spcBef>
                <a:spcPct val="0"/>
              </a:spcBef>
              <a:spcAft>
                <a:spcPct val="35000"/>
              </a:spcAft>
              <a:buFontTx/>
              <a:buChar char="-"/>
            </a:pPr>
            <a:r>
              <a:rPr lang="en-US" altLang="ja-JP" dirty="0">
                <a:solidFill>
                  <a:schemeClr val="tx1"/>
                </a:solidFill>
              </a:rPr>
              <a:t>Long process </a:t>
            </a:r>
          </a:p>
          <a:p>
            <a:pPr marL="285750" lvl="0" indent="-285750" defTabSz="889000">
              <a:lnSpc>
                <a:spcPct val="90000"/>
              </a:lnSpc>
              <a:spcBef>
                <a:spcPct val="0"/>
              </a:spcBef>
              <a:spcAft>
                <a:spcPct val="35000"/>
              </a:spcAft>
              <a:buFontTx/>
              <a:buChar char="-"/>
            </a:pPr>
            <a:r>
              <a:rPr lang="en-US" altLang="ja-JP" dirty="0">
                <a:solidFill>
                  <a:schemeClr val="tx1"/>
                </a:solidFill>
              </a:rPr>
              <a:t>Conflict of interests</a:t>
            </a:r>
          </a:p>
          <a:p>
            <a:pPr marL="285750" indent="-285750" defTabSz="889000">
              <a:lnSpc>
                <a:spcPct val="90000"/>
              </a:lnSpc>
              <a:spcBef>
                <a:spcPct val="0"/>
              </a:spcBef>
              <a:spcAft>
                <a:spcPct val="35000"/>
              </a:spcAft>
              <a:buFontTx/>
              <a:buChar char="-"/>
            </a:pPr>
            <a:r>
              <a:rPr lang="en-US" altLang="ja-JP" dirty="0">
                <a:solidFill>
                  <a:schemeClr val="tx1"/>
                </a:solidFill>
              </a:rPr>
              <a:t>Principle of municipal management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リーフォーム 3"/>
          <p:cNvSpPr/>
          <p:nvPr/>
        </p:nvSpPr>
        <p:spPr>
          <a:xfrm>
            <a:off x="3502621" y="4840108"/>
            <a:ext cx="948498" cy="591614"/>
          </a:xfrm>
          <a:custGeom>
            <a:avLst/>
            <a:gdLst/>
            <a:ahLst/>
            <a:cxnLst/>
            <a:rect l="0" t="0" r="0" b="0"/>
            <a:pathLst>
              <a:path>
                <a:moveTo>
                  <a:pt x="0" y="0"/>
                </a:moveTo>
                <a:lnTo>
                  <a:pt x="696927" y="0"/>
                </a:lnTo>
                <a:lnTo>
                  <a:pt x="696927" y="591614"/>
                </a:lnTo>
                <a:lnTo>
                  <a:pt x="948498" y="591614"/>
                </a:lnTo>
              </a:path>
            </a:pathLst>
          </a:custGeom>
          <a:noFill/>
          <a:ln>
            <a:solidFill>
              <a:schemeClr val="accent5">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フリーフォーム 4"/>
          <p:cNvSpPr/>
          <p:nvPr/>
        </p:nvSpPr>
        <p:spPr>
          <a:xfrm>
            <a:off x="3502621" y="4349297"/>
            <a:ext cx="948498" cy="490811"/>
          </a:xfrm>
          <a:custGeom>
            <a:avLst/>
            <a:gdLst/>
            <a:ahLst/>
            <a:cxnLst/>
            <a:rect l="0" t="0" r="0" b="0"/>
            <a:pathLst>
              <a:path>
                <a:moveTo>
                  <a:pt x="0" y="490811"/>
                </a:moveTo>
                <a:lnTo>
                  <a:pt x="696927" y="490811"/>
                </a:lnTo>
                <a:lnTo>
                  <a:pt x="696927" y="0"/>
                </a:lnTo>
                <a:lnTo>
                  <a:pt x="948498" y="0"/>
                </a:lnTo>
              </a:path>
            </a:pathLst>
          </a:custGeom>
          <a:noFill/>
          <a:ln>
            <a:solidFill>
              <a:schemeClr val="accent5">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フリーフォーム 10"/>
          <p:cNvSpPr/>
          <p:nvPr/>
        </p:nvSpPr>
        <p:spPr>
          <a:xfrm>
            <a:off x="467544" y="2114146"/>
            <a:ext cx="3035102" cy="833663"/>
          </a:xfrm>
          <a:custGeom>
            <a:avLst/>
            <a:gdLst>
              <a:gd name="connsiteX0" fmla="*/ 0 w 3035102"/>
              <a:gd name="connsiteY0" fmla="*/ 0 h 1282512"/>
              <a:gd name="connsiteX1" fmla="*/ 3035102 w 3035102"/>
              <a:gd name="connsiteY1" fmla="*/ 0 h 1282512"/>
              <a:gd name="connsiteX2" fmla="*/ 3035102 w 3035102"/>
              <a:gd name="connsiteY2" fmla="*/ 1282512 h 1282512"/>
              <a:gd name="connsiteX3" fmla="*/ 0 w 3035102"/>
              <a:gd name="connsiteY3" fmla="*/ 1282512 h 1282512"/>
              <a:gd name="connsiteX4" fmla="*/ 0 w 3035102"/>
              <a:gd name="connsiteY4" fmla="*/ 0 h 128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5102" h="1282512">
                <a:moveTo>
                  <a:pt x="0" y="0"/>
                </a:moveTo>
                <a:lnTo>
                  <a:pt x="3035102" y="0"/>
                </a:lnTo>
                <a:lnTo>
                  <a:pt x="3035102" y="1282512"/>
                </a:lnTo>
                <a:lnTo>
                  <a:pt x="0" y="1282512"/>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108000" rIns="72000" bIns="108000" numCol="1" spcCol="1270" anchor="ctr" anchorCtr="0">
            <a:spAutoFit/>
          </a:bodyPr>
          <a:lstStyle/>
          <a:p>
            <a:pPr lvl="0" algn="l" defTabSz="889000" rtl="0">
              <a:lnSpc>
                <a:spcPts val="2400"/>
              </a:lnSpc>
              <a:spcBef>
                <a:spcPct val="0"/>
              </a:spcBef>
              <a:spcAft>
                <a:spcPct val="35000"/>
              </a:spcAft>
            </a:pPr>
            <a:r>
              <a:rPr kumimoji="1" lang="en-US" altLang="ja-JP" sz="2000" b="1" kern="1200" baseline="0" dirty="0">
                <a:solidFill>
                  <a:schemeClr val="bg1"/>
                </a:solidFill>
              </a:rPr>
              <a:t>The advantage of Bulk Water Supply Utilities</a:t>
            </a:r>
            <a:endParaRPr lang="ja-JP" sz="2000" b="1" kern="1200" dirty="0">
              <a:solidFill>
                <a:schemeClr val="bg1"/>
              </a:solidFill>
            </a:endParaRPr>
          </a:p>
        </p:txBody>
      </p:sp>
      <p:sp>
        <p:nvSpPr>
          <p:cNvPr id="12" name="フリーフォーム 11"/>
          <p:cNvSpPr/>
          <p:nvPr/>
        </p:nvSpPr>
        <p:spPr>
          <a:xfrm>
            <a:off x="4438768" y="1412776"/>
            <a:ext cx="4212001" cy="731070"/>
          </a:xfrm>
          <a:custGeom>
            <a:avLst/>
            <a:gdLst>
              <a:gd name="connsiteX0" fmla="*/ 0 w 4212001"/>
              <a:gd name="connsiteY0" fmla="*/ 0 h 768634"/>
              <a:gd name="connsiteX1" fmla="*/ 4212001 w 4212001"/>
              <a:gd name="connsiteY1" fmla="*/ 0 h 768634"/>
              <a:gd name="connsiteX2" fmla="*/ 4212001 w 4212001"/>
              <a:gd name="connsiteY2" fmla="*/ 768634 h 768634"/>
              <a:gd name="connsiteX3" fmla="*/ 0 w 4212001"/>
              <a:gd name="connsiteY3" fmla="*/ 768634 h 768634"/>
              <a:gd name="connsiteX4" fmla="*/ 0 w 4212001"/>
              <a:gd name="connsiteY4" fmla="*/ 0 h 768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1" h="768634">
                <a:moveTo>
                  <a:pt x="0" y="0"/>
                </a:moveTo>
                <a:lnTo>
                  <a:pt x="4212001" y="0"/>
                </a:lnTo>
                <a:lnTo>
                  <a:pt x="4212001" y="768634"/>
                </a:lnTo>
                <a:lnTo>
                  <a:pt x="0" y="768634"/>
                </a:lnTo>
                <a:lnTo>
                  <a:pt x="0" y="0"/>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08000" rIns="72000" bIns="108000" numCol="1" spcCol="1270" anchor="ctr" anchorCtr="0">
            <a:spAutoFit/>
          </a:bodyPr>
          <a:lstStyle/>
          <a:p>
            <a:pPr lvl="0" algn="l" defTabSz="800100" rtl="0">
              <a:lnSpc>
                <a:spcPts val="2000"/>
              </a:lnSpc>
              <a:spcBef>
                <a:spcPct val="0"/>
              </a:spcBef>
              <a:spcAft>
                <a:spcPts val="0"/>
              </a:spcAft>
            </a:pPr>
            <a:r>
              <a:rPr kumimoji="1" lang="en-US" altLang="en-US" sz="2000" b="0" kern="1200" baseline="0" dirty="0">
                <a:solidFill>
                  <a:schemeClr val="tx1"/>
                </a:solidFill>
              </a:rPr>
              <a:t>Sharing of cost for securing water resources</a:t>
            </a:r>
            <a:endParaRPr lang="ja-JP" altLang="en-US" sz="2000" kern="1200" dirty="0">
              <a:solidFill>
                <a:schemeClr val="tx1"/>
              </a:solidFill>
            </a:endParaRPr>
          </a:p>
        </p:txBody>
      </p:sp>
      <p:sp>
        <p:nvSpPr>
          <p:cNvPr id="13" name="フリーフォーム 12"/>
          <p:cNvSpPr/>
          <p:nvPr/>
        </p:nvSpPr>
        <p:spPr>
          <a:xfrm>
            <a:off x="4438768" y="2287862"/>
            <a:ext cx="4212001" cy="474590"/>
          </a:xfrm>
          <a:custGeom>
            <a:avLst/>
            <a:gdLst>
              <a:gd name="connsiteX0" fmla="*/ 0 w 4212001"/>
              <a:gd name="connsiteY0" fmla="*/ 0 h 768634"/>
              <a:gd name="connsiteX1" fmla="*/ 4212001 w 4212001"/>
              <a:gd name="connsiteY1" fmla="*/ 0 h 768634"/>
              <a:gd name="connsiteX2" fmla="*/ 4212001 w 4212001"/>
              <a:gd name="connsiteY2" fmla="*/ 768634 h 768634"/>
              <a:gd name="connsiteX3" fmla="*/ 0 w 4212001"/>
              <a:gd name="connsiteY3" fmla="*/ 768634 h 768634"/>
              <a:gd name="connsiteX4" fmla="*/ 0 w 4212001"/>
              <a:gd name="connsiteY4" fmla="*/ 0 h 768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1" h="768634">
                <a:moveTo>
                  <a:pt x="0" y="0"/>
                </a:moveTo>
                <a:lnTo>
                  <a:pt x="4212001" y="0"/>
                </a:lnTo>
                <a:lnTo>
                  <a:pt x="4212001" y="768634"/>
                </a:lnTo>
                <a:lnTo>
                  <a:pt x="0" y="768634"/>
                </a:lnTo>
                <a:lnTo>
                  <a:pt x="0" y="0"/>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08000" rIns="72000" bIns="108000" numCol="1" spcCol="1270" anchor="ctr" anchorCtr="0">
            <a:spAutoFit/>
          </a:bodyPr>
          <a:lstStyle/>
          <a:p>
            <a:pPr lvl="0" algn="l" defTabSz="800100" rtl="0">
              <a:lnSpc>
                <a:spcPts val="2000"/>
              </a:lnSpc>
              <a:spcBef>
                <a:spcPct val="0"/>
              </a:spcBef>
              <a:spcAft>
                <a:spcPts val="0"/>
              </a:spcAft>
            </a:pPr>
            <a:r>
              <a:rPr kumimoji="1" lang="en-US" altLang="en-US" sz="2000" b="0" kern="1200" baseline="0" dirty="0">
                <a:solidFill>
                  <a:schemeClr val="tx1"/>
                </a:solidFill>
              </a:rPr>
              <a:t>Reduction in maintenance costs</a:t>
            </a:r>
            <a:endParaRPr lang="ja-JP" altLang="en-US" sz="2000" kern="1200" dirty="0">
              <a:solidFill>
                <a:schemeClr val="tx1"/>
              </a:solidFill>
            </a:endParaRPr>
          </a:p>
        </p:txBody>
      </p:sp>
      <p:sp>
        <p:nvSpPr>
          <p:cNvPr id="14" name="フリーフォーム 13"/>
          <p:cNvSpPr/>
          <p:nvPr/>
        </p:nvSpPr>
        <p:spPr>
          <a:xfrm>
            <a:off x="4438768" y="2938941"/>
            <a:ext cx="4212001" cy="474590"/>
          </a:xfrm>
          <a:custGeom>
            <a:avLst/>
            <a:gdLst>
              <a:gd name="connsiteX0" fmla="*/ 0 w 4212001"/>
              <a:gd name="connsiteY0" fmla="*/ 0 h 768634"/>
              <a:gd name="connsiteX1" fmla="*/ 4212001 w 4212001"/>
              <a:gd name="connsiteY1" fmla="*/ 0 h 768634"/>
              <a:gd name="connsiteX2" fmla="*/ 4212001 w 4212001"/>
              <a:gd name="connsiteY2" fmla="*/ 768634 h 768634"/>
              <a:gd name="connsiteX3" fmla="*/ 0 w 4212001"/>
              <a:gd name="connsiteY3" fmla="*/ 768634 h 768634"/>
              <a:gd name="connsiteX4" fmla="*/ 0 w 4212001"/>
              <a:gd name="connsiteY4" fmla="*/ 0 h 768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1" h="768634">
                <a:moveTo>
                  <a:pt x="0" y="0"/>
                </a:moveTo>
                <a:lnTo>
                  <a:pt x="4212001" y="0"/>
                </a:lnTo>
                <a:lnTo>
                  <a:pt x="4212001" y="768634"/>
                </a:lnTo>
                <a:lnTo>
                  <a:pt x="0" y="768634"/>
                </a:lnTo>
                <a:lnTo>
                  <a:pt x="0" y="0"/>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08000" rIns="72000" bIns="108000" numCol="1" spcCol="1270" anchor="ctr" anchorCtr="0">
            <a:spAutoFit/>
          </a:bodyPr>
          <a:lstStyle/>
          <a:p>
            <a:pPr lvl="0" algn="l" defTabSz="800100" rtl="0">
              <a:lnSpc>
                <a:spcPts val="2000"/>
              </a:lnSpc>
              <a:spcBef>
                <a:spcPct val="0"/>
              </a:spcBef>
              <a:spcAft>
                <a:spcPts val="0"/>
              </a:spcAft>
            </a:pPr>
            <a:r>
              <a:rPr kumimoji="1" lang="en-US" altLang="en-US" sz="2000" b="0" kern="1200" baseline="0" dirty="0">
                <a:solidFill>
                  <a:schemeClr val="tx1"/>
                </a:solidFill>
              </a:rPr>
              <a:t>Stabilization of water resources</a:t>
            </a:r>
            <a:endParaRPr lang="ja-JP" altLang="en-US" sz="2000" kern="1200" dirty="0">
              <a:solidFill>
                <a:schemeClr val="tx1"/>
              </a:solidFill>
            </a:endParaRPr>
          </a:p>
        </p:txBody>
      </p:sp>
      <p:sp>
        <p:nvSpPr>
          <p:cNvPr id="15" name="フリーフォーム 14"/>
          <p:cNvSpPr/>
          <p:nvPr/>
        </p:nvSpPr>
        <p:spPr>
          <a:xfrm>
            <a:off x="467544" y="4269390"/>
            <a:ext cx="3035077" cy="1141439"/>
          </a:xfrm>
          <a:custGeom>
            <a:avLst/>
            <a:gdLst>
              <a:gd name="connsiteX0" fmla="*/ 0 w 3035077"/>
              <a:gd name="connsiteY0" fmla="*/ 0 h 1293576"/>
              <a:gd name="connsiteX1" fmla="*/ 3035077 w 3035077"/>
              <a:gd name="connsiteY1" fmla="*/ 0 h 1293576"/>
              <a:gd name="connsiteX2" fmla="*/ 3035077 w 3035077"/>
              <a:gd name="connsiteY2" fmla="*/ 1293576 h 1293576"/>
              <a:gd name="connsiteX3" fmla="*/ 0 w 3035077"/>
              <a:gd name="connsiteY3" fmla="*/ 1293576 h 1293576"/>
              <a:gd name="connsiteX4" fmla="*/ 0 w 3035077"/>
              <a:gd name="connsiteY4" fmla="*/ 0 h 129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5077" h="1293576">
                <a:moveTo>
                  <a:pt x="0" y="0"/>
                </a:moveTo>
                <a:lnTo>
                  <a:pt x="3035077" y="0"/>
                </a:lnTo>
                <a:lnTo>
                  <a:pt x="3035077" y="1293576"/>
                </a:lnTo>
                <a:lnTo>
                  <a:pt x="0" y="1293576"/>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000" tIns="108000" rIns="72000" bIns="108000" numCol="1" spcCol="1270" anchor="ctr" anchorCtr="0">
            <a:spAutoFit/>
          </a:bodyPr>
          <a:lstStyle/>
          <a:p>
            <a:pPr lvl="0" algn="l" defTabSz="889000" rtl="0">
              <a:lnSpc>
                <a:spcPts val="2400"/>
              </a:lnSpc>
              <a:spcBef>
                <a:spcPct val="0"/>
              </a:spcBef>
              <a:spcAft>
                <a:spcPct val="35000"/>
              </a:spcAft>
            </a:pPr>
            <a:r>
              <a:rPr kumimoji="1" lang="en-US" altLang="ja-JP" sz="2000" b="1" kern="1200" baseline="0" dirty="0">
                <a:solidFill>
                  <a:schemeClr val="bg1"/>
                </a:solidFill>
              </a:rPr>
              <a:t>The disadvantage of  Bulk Water Supply Utilities</a:t>
            </a:r>
            <a:r>
              <a:rPr kumimoji="1" lang="ja-JP" sz="2000" b="1" kern="1200" baseline="0" dirty="0">
                <a:solidFill>
                  <a:schemeClr val="bg1"/>
                </a:solidFill>
              </a:rPr>
              <a:t>　　　　</a:t>
            </a:r>
            <a:endParaRPr lang="ja-JP" sz="2000" b="1" kern="1200" dirty="0">
              <a:solidFill>
                <a:schemeClr val="bg1"/>
              </a:solidFill>
            </a:endParaRPr>
          </a:p>
        </p:txBody>
      </p:sp>
      <p:sp>
        <p:nvSpPr>
          <p:cNvPr id="16" name="フリーフォーム 15"/>
          <p:cNvSpPr/>
          <p:nvPr/>
        </p:nvSpPr>
        <p:spPr>
          <a:xfrm>
            <a:off x="4451120" y="3599043"/>
            <a:ext cx="4212001" cy="1500512"/>
          </a:xfrm>
          <a:custGeom>
            <a:avLst/>
            <a:gdLst>
              <a:gd name="connsiteX0" fmla="*/ 0 w 4212001"/>
              <a:gd name="connsiteY0" fmla="*/ 0 h 768634"/>
              <a:gd name="connsiteX1" fmla="*/ 4212001 w 4212001"/>
              <a:gd name="connsiteY1" fmla="*/ 0 h 768634"/>
              <a:gd name="connsiteX2" fmla="*/ 4212001 w 4212001"/>
              <a:gd name="connsiteY2" fmla="*/ 768634 h 768634"/>
              <a:gd name="connsiteX3" fmla="*/ 0 w 4212001"/>
              <a:gd name="connsiteY3" fmla="*/ 768634 h 768634"/>
              <a:gd name="connsiteX4" fmla="*/ 0 w 4212001"/>
              <a:gd name="connsiteY4" fmla="*/ 0 h 768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1" h="768634">
                <a:moveTo>
                  <a:pt x="0" y="0"/>
                </a:moveTo>
                <a:lnTo>
                  <a:pt x="4212001" y="0"/>
                </a:lnTo>
                <a:lnTo>
                  <a:pt x="4212001" y="768634"/>
                </a:lnTo>
                <a:lnTo>
                  <a:pt x="0" y="768634"/>
                </a:lnTo>
                <a:lnTo>
                  <a:pt x="0" y="0"/>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08000" rIns="72000" bIns="108000" numCol="1" spcCol="1270" anchor="ctr" anchorCtr="0">
            <a:spAutoFit/>
          </a:bodyPr>
          <a:lstStyle/>
          <a:p>
            <a:pPr lvl="0" defTabSz="800100">
              <a:lnSpc>
                <a:spcPts val="2000"/>
              </a:lnSpc>
              <a:spcBef>
                <a:spcPct val="0"/>
              </a:spcBef>
            </a:pPr>
            <a:r>
              <a:rPr lang="en-US" altLang="en-US" sz="2000" dirty="0">
                <a:solidFill>
                  <a:schemeClr val="tx1"/>
                </a:solidFill>
              </a:rPr>
              <a:t>Bulk water purchase contracts are for long-term  fixed amounts which limits the ability to pass on any cost benefits for water saving to end users.</a:t>
            </a:r>
          </a:p>
        </p:txBody>
      </p:sp>
      <p:sp>
        <p:nvSpPr>
          <p:cNvPr id="17" name="フリーフォーム 16"/>
          <p:cNvSpPr/>
          <p:nvPr/>
        </p:nvSpPr>
        <p:spPr>
          <a:xfrm>
            <a:off x="4419624" y="5193072"/>
            <a:ext cx="4212001" cy="987551"/>
          </a:xfrm>
          <a:custGeom>
            <a:avLst/>
            <a:gdLst>
              <a:gd name="connsiteX0" fmla="*/ 0 w 4212001"/>
              <a:gd name="connsiteY0" fmla="*/ 0 h 767291"/>
              <a:gd name="connsiteX1" fmla="*/ 4212001 w 4212001"/>
              <a:gd name="connsiteY1" fmla="*/ 0 h 767291"/>
              <a:gd name="connsiteX2" fmla="*/ 4212001 w 4212001"/>
              <a:gd name="connsiteY2" fmla="*/ 767291 h 767291"/>
              <a:gd name="connsiteX3" fmla="*/ 0 w 4212001"/>
              <a:gd name="connsiteY3" fmla="*/ 767291 h 767291"/>
              <a:gd name="connsiteX4" fmla="*/ 0 w 4212001"/>
              <a:gd name="connsiteY4" fmla="*/ 0 h 767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1" h="767291">
                <a:moveTo>
                  <a:pt x="0" y="0"/>
                </a:moveTo>
                <a:lnTo>
                  <a:pt x="4212001" y="0"/>
                </a:lnTo>
                <a:lnTo>
                  <a:pt x="4212001" y="767291"/>
                </a:lnTo>
                <a:lnTo>
                  <a:pt x="0" y="767291"/>
                </a:lnTo>
                <a:lnTo>
                  <a:pt x="0" y="0"/>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08000" rIns="72000" bIns="108000" numCol="1" spcCol="1270" anchor="ctr" anchorCtr="0">
            <a:spAutoFit/>
          </a:bodyPr>
          <a:lstStyle/>
          <a:p>
            <a:pPr lvl="0" defTabSz="800100">
              <a:lnSpc>
                <a:spcPts val="2000"/>
              </a:lnSpc>
              <a:spcBef>
                <a:spcPct val="0"/>
              </a:spcBef>
            </a:pPr>
            <a:r>
              <a:rPr lang="en-US" altLang="en-US" sz="2000" dirty="0">
                <a:solidFill>
                  <a:schemeClr val="tx1"/>
                </a:solidFill>
              </a:rPr>
              <a:t>Scaling-down</a:t>
            </a:r>
            <a:r>
              <a:rPr kumimoji="1" lang="en-US" altLang="en-US" sz="2000" b="0" kern="1200" baseline="0" dirty="0">
                <a:solidFill>
                  <a:schemeClr val="tx1"/>
                </a:solidFill>
              </a:rPr>
              <a:t> of end user utilities</a:t>
            </a:r>
            <a:r>
              <a:rPr kumimoji="1" lang="ja-JP" altLang="en-US" sz="2000" b="0" kern="1200" baseline="0" dirty="0">
                <a:solidFill>
                  <a:schemeClr val="tx1"/>
                </a:solidFill>
              </a:rPr>
              <a:t>　</a:t>
            </a:r>
            <a:endParaRPr kumimoji="1" lang="en-US" altLang="ja-JP" sz="2000" b="0" kern="1200" baseline="0" dirty="0">
              <a:solidFill>
                <a:schemeClr val="tx1"/>
              </a:solidFill>
            </a:endParaRPr>
          </a:p>
          <a:p>
            <a:pPr lvl="0" algn="l" defTabSz="800100" rtl="0">
              <a:lnSpc>
                <a:spcPts val="2000"/>
              </a:lnSpc>
              <a:spcBef>
                <a:spcPct val="0"/>
              </a:spcBef>
              <a:spcAft>
                <a:spcPts val="0"/>
              </a:spcAft>
            </a:pPr>
            <a:r>
              <a:rPr kumimoji="1" lang="ja-JP" altLang="en-US" sz="2000" b="0" kern="1200" baseline="0" dirty="0">
                <a:solidFill>
                  <a:schemeClr val="tx1"/>
                </a:solidFill>
              </a:rPr>
              <a:t>→　</a:t>
            </a:r>
            <a:r>
              <a:rPr kumimoji="1" lang="en-US" altLang="en-US" sz="2000" b="0" kern="1200" baseline="0" dirty="0">
                <a:solidFill>
                  <a:schemeClr val="tx1"/>
                </a:solidFill>
              </a:rPr>
              <a:t>Decrease in technical capabilities </a:t>
            </a:r>
            <a:r>
              <a:rPr kumimoji="1" lang="en-US" altLang="ja-JP" sz="2000" b="0" kern="1200" baseline="0" dirty="0">
                <a:solidFill>
                  <a:schemeClr val="tx1"/>
                </a:solidFill>
              </a:rPr>
              <a:t>and s</a:t>
            </a:r>
            <a:r>
              <a:rPr kumimoji="1" lang="en-US" altLang="en-US" sz="2000" b="0" kern="1200" baseline="0" dirty="0">
                <a:solidFill>
                  <a:schemeClr val="tx1"/>
                </a:solidFill>
              </a:rPr>
              <a:t>hortfall in human resources</a:t>
            </a:r>
            <a:endParaRPr lang="ja-JP" altLang="en-US" sz="2000" kern="1200" dirty="0">
              <a:solidFill>
                <a:schemeClr val="tx1"/>
              </a:solidFill>
            </a:endParaRPr>
          </a:p>
        </p:txBody>
      </p:sp>
      <p:sp>
        <p:nvSpPr>
          <p:cNvPr id="18" name="フリーフォーム 17"/>
          <p:cNvSpPr/>
          <p:nvPr/>
        </p:nvSpPr>
        <p:spPr>
          <a:xfrm>
            <a:off x="3471126" y="2468191"/>
            <a:ext cx="948498" cy="591614"/>
          </a:xfrm>
          <a:custGeom>
            <a:avLst/>
            <a:gdLst/>
            <a:ahLst/>
            <a:cxnLst/>
            <a:rect l="0" t="0" r="0" b="0"/>
            <a:pathLst>
              <a:path>
                <a:moveTo>
                  <a:pt x="0" y="0"/>
                </a:moveTo>
                <a:lnTo>
                  <a:pt x="696927" y="0"/>
                </a:lnTo>
                <a:lnTo>
                  <a:pt x="696927" y="591614"/>
                </a:lnTo>
                <a:lnTo>
                  <a:pt x="948498" y="591614"/>
                </a:lnTo>
              </a:path>
            </a:pathLst>
          </a:custGeom>
          <a:noFill/>
          <a:ln>
            <a:solidFill>
              <a:schemeClr val="accent5">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フリーフォーム 18"/>
          <p:cNvSpPr/>
          <p:nvPr/>
        </p:nvSpPr>
        <p:spPr>
          <a:xfrm>
            <a:off x="3471126" y="1977380"/>
            <a:ext cx="948498" cy="490811"/>
          </a:xfrm>
          <a:custGeom>
            <a:avLst/>
            <a:gdLst/>
            <a:ahLst/>
            <a:cxnLst/>
            <a:rect l="0" t="0" r="0" b="0"/>
            <a:pathLst>
              <a:path>
                <a:moveTo>
                  <a:pt x="0" y="490811"/>
                </a:moveTo>
                <a:lnTo>
                  <a:pt x="696927" y="490811"/>
                </a:lnTo>
                <a:lnTo>
                  <a:pt x="696927" y="0"/>
                </a:lnTo>
                <a:lnTo>
                  <a:pt x="948498" y="0"/>
                </a:lnTo>
              </a:path>
            </a:pathLst>
          </a:custGeom>
          <a:noFill/>
          <a:ln>
            <a:solidFill>
              <a:schemeClr val="accent5">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タイトル 3"/>
          <p:cNvSpPr>
            <a:spLocks noGrp="1"/>
          </p:cNvSpPr>
          <p:nvPr>
            <p:ph type="title"/>
          </p:nvPr>
        </p:nvSpPr>
        <p:spPr>
          <a:xfrm>
            <a:off x="360000" y="252000"/>
            <a:ext cx="8532480" cy="720000"/>
          </a:xfrm>
        </p:spPr>
        <p:txBody>
          <a:bodyPr>
            <a:noAutofit/>
          </a:bodyPr>
          <a:lstStyle/>
          <a:p>
            <a:r>
              <a:rPr lang="en-US" altLang="ja-JP" dirty="0"/>
              <a:t>2. Background of Water Resources Development</a:t>
            </a:r>
            <a:endParaRPr kumimoji="1" lang="ja-JP" altLang="en-US" dirty="0"/>
          </a:p>
        </p:txBody>
      </p:sp>
    </p:spTree>
  </p:cSld>
  <p:clrMapOvr>
    <a:masterClrMapping/>
  </p:clrMapOvr>
</p:sld>
</file>

<file path=ppt/theme/theme1.xml><?xml version="1.0" encoding="utf-8"?>
<a:theme xmlns:a="http://schemas.openxmlformats.org/drawingml/2006/main" name="2_X0-00">
  <a:themeElements>
    <a:clrScheme name="UDex0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X0">
      <a:majorFont>
        <a:latin typeface="Arial"/>
        <a:ea typeface="Meiryo UI"/>
        <a:cs typeface=""/>
      </a:majorFont>
      <a:minorFont>
        <a:latin typeface="Cambria"/>
        <a:ea typeface="Meiryo UI"/>
        <a:cs typeface=""/>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404</TotalTime>
  <Words>2257</Words>
  <PresentationFormat>画面に合わせる (4:3)</PresentationFormat>
  <Paragraphs>307</Paragraphs>
  <Slides>26</Slides>
  <Notes>21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26</vt:i4>
      </vt:variant>
    </vt:vector>
  </HeadingPairs>
  <TitlesOfParts>
    <vt:vector size="34" baseType="lpstr">
      <vt:lpstr>Arial Unicode MS</vt:lpstr>
      <vt:lpstr>Meiryo UI</vt:lpstr>
      <vt:lpstr>ＭＳ Ｐゴシック</vt:lpstr>
      <vt:lpstr>Arial</vt:lpstr>
      <vt:lpstr>Calibri</vt:lpstr>
      <vt:lpstr>Cambria</vt:lpstr>
      <vt:lpstr>Wingdings</vt:lpstr>
      <vt:lpstr>2_X0-00</vt:lpstr>
      <vt:lpstr>Water Resources Development: Yodo River System, Okinawa Prefecture and Fukuoka City</vt:lpstr>
      <vt:lpstr>Contents</vt:lpstr>
      <vt:lpstr>1. Introduction</vt:lpstr>
      <vt:lpstr>2. Background of Water Resources Development</vt:lpstr>
      <vt:lpstr>2. Background of Water Resources Development</vt:lpstr>
      <vt:lpstr>2. Background of Water Resources Development</vt:lpstr>
      <vt:lpstr>2. Background of Water Resources Development</vt:lpstr>
      <vt:lpstr>2. Background of Water Resources Development</vt:lpstr>
      <vt:lpstr>2. Background of Water Resources Development</vt:lpstr>
      <vt:lpstr>2. Background of Water Resources Development</vt:lpstr>
      <vt:lpstr>2. Background of Water Resources Development</vt:lpstr>
      <vt:lpstr>3. Case 1: Yodo River System Water Resources Development</vt:lpstr>
      <vt:lpstr>3. Case 1: Yodo River System Water Resources Development</vt:lpstr>
      <vt:lpstr>3. Case 1: Yodo River System Water Resources Development</vt:lpstr>
      <vt:lpstr>4. Case 2: Securing Water Resource in Okinawa Prefecture</vt:lpstr>
      <vt:lpstr>4. Case 2: Securing Water Resource in Okinawa Prefecture</vt:lpstr>
      <vt:lpstr>4. Case 2: Securing Water Resource in Okinawa Prefecture</vt:lpstr>
      <vt:lpstr>4. Case 2: Securing Water Resource in Okinawa Prefecture</vt:lpstr>
      <vt:lpstr>4. Case 2: Securing Water Resource in Okinawa Prefecture</vt:lpstr>
      <vt:lpstr>5. Case 3: Water Resources Development and Water Conservation-Conscious City; Fukuoka</vt:lpstr>
      <vt:lpstr>5. Case 3: Water Resources Development and Water Conservation-Conscious City; Fukuoka</vt:lpstr>
      <vt:lpstr>5. Case 3: Water Resources Development and Water Conservation-Conscious City; Fukuoka</vt:lpstr>
      <vt:lpstr>5. Case 3: Water Resources Development and Water Conservation-Conscious City; Fukuoka</vt:lpstr>
      <vt:lpstr>5. Case 3: Water Resources Development and Water Conservation-Conscious City; Fukuoka</vt:lpstr>
      <vt:lpstr>6. Lessons Learned (1)</vt:lpstr>
      <vt:lpstr>6. Lessons Learned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2017-01-23T11:05:00Z</cp:lastPrinted>
  <dcterms:created xsi:type="dcterms:W3CDTF">2016-03-24T01:37:00Z</dcterms:created>
  <dcterms:modified xsi:type="dcterms:W3CDTF">2017-03-08T03:46:23Z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1041-10.8.0.5727</vt:lpwstr>
  </property>
</Properties>
</file>