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23"/>
  </p:notesMasterIdLst>
  <p:handoutMasterIdLst>
    <p:handoutMasterId r:id="rId24"/>
  </p:handoutMasterIdLst>
  <p:sldIdLst>
    <p:sldId id="256" r:id="rId2"/>
    <p:sldId id="325" r:id="rId3"/>
    <p:sldId id="328" r:id="rId4"/>
    <p:sldId id="329" r:id="rId5"/>
    <p:sldId id="351" r:id="rId6"/>
    <p:sldId id="330" r:id="rId7"/>
    <p:sldId id="341" r:id="rId8"/>
    <p:sldId id="352" r:id="rId9"/>
    <p:sldId id="345" r:id="rId10"/>
    <p:sldId id="344" r:id="rId11"/>
    <p:sldId id="331" r:id="rId12"/>
    <p:sldId id="333" r:id="rId13"/>
    <p:sldId id="348" r:id="rId14"/>
    <p:sldId id="347" r:id="rId15"/>
    <p:sldId id="334" r:id="rId16"/>
    <p:sldId id="335" r:id="rId17"/>
    <p:sldId id="336" r:id="rId18"/>
    <p:sldId id="350" r:id="rId19"/>
    <p:sldId id="337" r:id="rId20"/>
    <p:sldId id="353" r:id="rId21"/>
    <p:sldId id="338" r:id="rId2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800"/>
    <a:srgbClr val="A9E494"/>
    <a:srgbClr val="FF9900"/>
    <a:srgbClr val="FFFF99"/>
    <a:srgbClr val="FFD1D1"/>
    <a:srgbClr val="CCFFCC"/>
    <a:srgbClr val="79A2CB"/>
    <a:srgbClr val="003399"/>
    <a:srgbClr val="E6E6E6"/>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60591" autoAdjust="0"/>
  </p:normalViewPr>
  <p:slideViewPr>
    <p:cSldViewPr>
      <p:cViewPr varScale="1">
        <p:scale>
          <a:sx n="52" d="100"/>
          <a:sy n="52" d="100"/>
        </p:scale>
        <p:origin x="2232" y="53"/>
      </p:cViewPr>
      <p:guideLst>
        <p:guide orient="horz" pos="981"/>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3274" y="53"/>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EFEE5E3-9522-44F6-AFDD-1AB0957047B3}" type="doc">
      <dgm:prSet loTypeId="urn:microsoft.com/office/officeart/2005/8/layout/hList6" loCatId="list" qsTypeId="urn:microsoft.com/office/officeart/2005/8/quickstyle/simple1#3" qsCatId="simple" csTypeId="urn:microsoft.com/office/officeart/2005/8/colors/accent1_2#3" csCatId="accent1" phldr="1"/>
      <dgm:spPr/>
      <dgm:t>
        <a:bodyPr/>
        <a:lstStyle/>
        <a:p>
          <a:endParaRPr kumimoji="1" lang="ja-JP" altLang="en-US"/>
        </a:p>
      </dgm:t>
    </dgm:pt>
    <dgm:pt modelId="{A62E4796-0D9E-4F9A-B525-6406D182D93A}">
      <dgm:prSet custT="1"/>
      <dgm:spPr>
        <a:solidFill>
          <a:schemeClr val="accent5"/>
        </a:solidFill>
      </dgm:spPr>
      <dgm:t>
        <a:bodyPr/>
        <a:lstStyle/>
        <a:p>
          <a:pPr algn="l" rtl="0"/>
          <a:r>
            <a:rPr kumimoji="1" lang="en-US" altLang="ja-JP" sz="1600" b="0" baseline="0" dirty="0">
              <a:solidFill>
                <a:schemeClr val="tx1"/>
              </a:solidFill>
            </a:rPr>
            <a:t>Discharge standards restrict </a:t>
          </a:r>
          <a:r>
            <a:rPr kumimoji="1" lang="en-US" altLang="ja-JP" sz="1600" b="0" baseline="0" dirty="0">
              <a:solidFill>
                <a:srgbClr val="FF0000"/>
              </a:solidFill>
            </a:rPr>
            <a:t>the concentration </a:t>
          </a:r>
          <a:r>
            <a:rPr kumimoji="1" lang="en-US" altLang="ja-JP" sz="1600" b="0" baseline="0" dirty="0">
              <a:solidFill>
                <a:schemeClr val="tx1"/>
              </a:solidFill>
            </a:rPr>
            <a:t>of pollutant load in the  effluent</a:t>
          </a:r>
          <a:endParaRPr lang="ja-JP" sz="1600" dirty="0">
            <a:solidFill>
              <a:schemeClr val="tx1"/>
            </a:solidFill>
          </a:endParaRPr>
        </a:p>
      </dgm:t>
    </dgm:pt>
    <dgm:pt modelId="{536E4216-9FCC-4C5F-AF7B-EC6E6047798A}" type="parTrans" cxnId="{A664EB81-7CE8-47CE-9C99-946CF2CC9B65}">
      <dgm:prSet/>
      <dgm:spPr/>
      <dgm:t>
        <a:bodyPr/>
        <a:lstStyle/>
        <a:p>
          <a:pPr algn="l"/>
          <a:endParaRPr kumimoji="1" lang="ja-JP" altLang="en-US" sz="1600"/>
        </a:p>
      </dgm:t>
    </dgm:pt>
    <dgm:pt modelId="{6847BF3A-072E-44D9-A31E-B898C2551029}" type="sibTrans" cxnId="{A664EB81-7CE8-47CE-9C99-946CF2CC9B65}">
      <dgm:prSet/>
      <dgm:spPr/>
      <dgm:t>
        <a:bodyPr/>
        <a:lstStyle/>
        <a:p>
          <a:pPr algn="l"/>
          <a:endParaRPr kumimoji="1" lang="ja-JP" altLang="en-US" sz="1600"/>
        </a:p>
      </dgm:t>
    </dgm:pt>
    <dgm:pt modelId="{6408CB52-04D3-425E-8ABD-E72293382984}">
      <dgm:prSet custT="1"/>
      <dgm:spPr>
        <a:solidFill>
          <a:schemeClr val="accent5"/>
        </a:solidFill>
      </dgm:spPr>
      <dgm:t>
        <a:bodyPr/>
        <a:lstStyle/>
        <a:p>
          <a:pPr algn="l" rtl="0"/>
          <a:r>
            <a:rPr kumimoji="1" lang="en-US" altLang="ja-JP" sz="1600" b="0" baseline="0" dirty="0">
              <a:solidFill>
                <a:schemeClr val="tx1"/>
              </a:solidFill>
            </a:rPr>
            <a:t>Meaningless approach to achieve the standards by diluting with water.</a:t>
          </a:r>
          <a:endParaRPr lang="ja-JP" sz="1600" dirty="0">
            <a:solidFill>
              <a:schemeClr val="tx1"/>
            </a:solidFill>
          </a:endParaRPr>
        </a:p>
      </dgm:t>
    </dgm:pt>
    <dgm:pt modelId="{27B011C0-E746-4AFF-8609-BE369F743AF5}" type="parTrans" cxnId="{091108C7-49A8-41D8-A331-43D063892DC7}">
      <dgm:prSet/>
      <dgm:spPr/>
      <dgm:t>
        <a:bodyPr/>
        <a:lstStyle/>
        <a:p>
          <a:pPr algn="l"/>
          <a:endParaRPr kumimoji="1" lang="ja-JP" altLang="en-US" sz="1600"/>
        </a:p>
      </dgm:t>
    </dgm:pt>
    <dgm:pt modelId="{324A9592-8544-471C-9749-229FFC8D081A}" type="sibTrans" cxnId="{091108C7-49A8-41D8-A331-43D063892DC7}">
      <dgm:prSet/>
      <dgm:spPr/>
      <dgm:t>
        <a:bodyPr/>
        <a:lstStyle/>
        <a:p>
          <a:pPr algn="l"/>
          <a:endParaRPr kumimoji="1" lang="ja-JP" altLang="en-US" sz="1600"/>
        </a:p>
      </dgm:t>
    </dgm:pt>
    <dgm:pt modelId="{06460A80-8E24-44F4-9D2E-B252F90A1343}">
      <dgm:prSet custT="1"/>
      <dgm:spPr>
        <a:solidFill>
          <a:schemeClr val="accent5"/>
        </a:solidFill>
      </dgm:spPr>
      <dgm:t>
        <a:bodyPr/>
        <a:lstStyle/>
        <a:p>
          <a:pPr algn="l" rtl="0"/>
          <a:r>
            <a:rPr kumimoji="1" lang="en-US" altLang="en-US" sz="1600" b="0" baseline="0" dirty="0">
              <a:solidFill>
                <a:srgbClr val="FF0000"/>
              </a:solidFill>
            </a:rPr>
            <a:t>Reduction in the amount of wastewater </a:t>
          </a:r>
          <a:r>
            <a:rPr kumimoji="1" lang="en-US" altLang="en-US" sz="1600" b="0" baseline="0" dirty="0">
              <a:solidFill>
                <a:schemeClr val="tx1"/>
              </a:solidFill>
            </a:rPr>
            <a:t>and</a:t>
          </a:r>
          <a:r>
            <a:rPr kumimoji="1" lang="en-US" altLang="en-US" sz="1600" b="0" baseline="0" dirty="0">
              <a:solidFill>
                <a:srgbClr val="FF0000"/>
              </a:solidFill>
            </a:rPr>
            <a:t> introduction of wastewater treatment </a:t>
          </a:r>
        </a:p>
        <a:p>
          <a:pPr algn="l" rtl="0"/>
          <a:r>
            <a:rPr kumimoji="1" lang="en-US" altLang="en-US" sz="1600" b="0" baseline="0" dirty="0">
              <a:solidFill>
                <a:schemeClr val="tx1"/>
              </a:solidFill>
            </a:rPr>
            <a:t>(Large consumers)</a:t>
          </a:r>
          <a:endParaRPr lang="ja-JP" sz="1600" dirty="0">
            <a:solidFill>
              <a:schemeClr val="tx1"/>
            </a:solidFill>
          </a:endParaRPr>
        </a:p>
      </dgm:t>
    </dgm:pt>
    <dgm:pt modelId="{3FC83B16-77AA-4955-8C91-033FDCA35397}" type="parTrans" cxnId="{4BBEEB10-F977-43D0-8ECB-1CA7E2F0812F}">
      <dgm:prSet/>
      <dgm:spPr/>
      <dgm:t>
        <a:bodyPr/>
        <a:lstStyle/>
        <a:p>
          <a:pPr algn="l"/>
          <a:endParaRPr kumimoji="1" lang="ja-JP" altLang="en-US" sz="1600"/>
        </a:p>
      </dgm:t>
    </dgm:pt>
    <dgm:pt modelId="{74741CB7-CEA9-4624-B76C-9FA5002F3720}" type="sibTrans" cxnId="{4BBEEB10-F977-43D0-8ECB-1CA7E2F0812F}">
      <dgm:prSet/>
      <dgm:spPr/>
      <dgm:t>
        <a:bodyPr/>
        <a:lstStyle/>
        <a:p>
          <a:pPr algn="l"/>
          <a:endParaRPr kumimoji="1" lang="ja-JP" altLang="en-US" sz="1600"/>
        </a:p>
      </dgm:t>
    </dgm:pt>
    <dgm:pt modelId="{88778798-9201-4428-84BE-E1CAFCD9D88E}">
      <dgm:prSet custT="1"/>
      <dgm:spPr>
        <a:solidFill>
          <a:schemeClr val="accent5"/>
        </a:solidFill>
      </dgm:spPr>
      <dgm:t>
        <a:bodyPr/>
        <a:lstStyle/>
        <a:p>
          <a:pPr rtl="0"/>
          <a:r>
            <a:rPr kumimoji="1" lang="en-US" altLang="ja-JP" sz="1600" b="0" baseline="0" dirty="0">
              <a:solidFill>
                <a:srgbClr val="FF0000"/>
              </a:solidFill>
            </a:rPr>
            <a:t>Water saving and promotion of reuse</a:t>
          </a:r>
          <a:endParaRPr kumimoji="1" lang="ja-JP" altLang="ja-JP" sz="1600" b="0" baseline="0" dirty="0">
            <a:solidFill>
              <a:srgbClr val="FF0000"/>
            </a:solidFill>
          </a:endParaRPr>
        </a:p>
      </dgm:t>
    </dgm:pt>
    <dgm:pt modelId="{5C7ECECF-4366-41D4-8A79-B000E93D85A8}" type="parTrans" cxnId="{B0A4E7CC-9CE0-48F4-9675-893AA58879E6}">
      <dgm:prSet/>
      <dgm:spPr/>
      <dgm:t>
        <a:bodyPr/>
        <a:lstStyle/>
        <a:p>
          <a:pPr algn="l"/>
          <a:endParaRPr kumimoji="1" lang="ja-JP" altLang="en-US" sz="1600"/>
        </a:p>
      </dgm:t>
    </dgm:pt>
    <dgm:pt modelId="{8AF1AE57-B051-4740-BF84-3C0DF0BD9CA1}" type="sibTrans" cxnId="{B0A4E7CC-9CE0-48F4-9675-893AA58879E6}">
      <dgm:prSet/>
      <dgm:spPr/>
      <dgm:t>
        <a:bodyPr/>
        <a:lstStyle/>
        <a:p>
          <a:pPr algn="l"/>
          <a:endParaRPr kumimoji="1" lang="ja-JP" altLang="en-US" sz="1600"/>
        </a:p>
      </dgm:t>
    </dgm:pt>
    <dgm:pt modelId="{AFDFF2CC-6D40-4392-9BFE-F172192EA367}">
      <dgm:prSet custT="1"/>
      <dgm:spPr>
        <a:solidFill>
          <a:schemeClr val="accent5"/>
        </a:solidFill>
      </dgm:spPr>
      <dgm:t>
        <a:bodyPr/>
        <a:lstStyle/>
        <a:p>
          <a:pPr rtl="0"/>
          <a:r>
            <a:rPr kumimoji="1" lang="en-US" altLang="ja-JP" sz="1600" b="0" baseline="0" dirty="0">
              <a:solidFill>
                <a:srgbClr val="FF0000"/>
              </a:solidFill>
            </a:rPr>
            <a:t>Reduction of water intake for industrial water</a:t>
          </a:r>
          <a:endParaRPr kumimoji="1" lang="ja-JP" altLang="ja-JP" sz="1600" b="0" baseline="0" dirty="0">
            <a:solidFill>
              <a:srgbClr val="FF0000"/>
            </a:solidFill>
          </a:endParaRPr>
        </a:p>
      </dgm:t>
    </dgm:pt>
    <dgm:pt modelId="{CA47F82E-4981-45A9-BCDD-FCE6A7F22F61}" type="parTrans" cxnId="{5BD43C14-0FD0-4039-B603-BE4F05EEB492}">
      <dgm:prSet/>
      <dgm:spPr/>
      <dgm:t>
        <a:bodyPr/>
        <a:lstStyle/>
        <a:p>
          <a:pPr algn="l"/>
          <a:endParaRPr kumimoji="1" lang="ja-JP" altLang="en-US" sz="1600"/>
        </a:p>
      </dgm:t>
    </dgm:pt>
    <dgm:pt modelId="{96818133-A4BC-4FD1-B923-844987F319AA}" type="sibTrans" cxnId="{5BD43C14-0FD0-4039-B603-BE4F05EEB492}">
      <dgm:prSet/>
      <dgm:spPr/>
      <dgm:t>
        <a:bodyPr/>
        <a:lstStyle/>
        <a:p>
          <a:pPr algn="l"/>
          <a:endParaRPr kumimoji="1" lang="ja-JP" altLang="en-US" sz="1600"/>
        </a:p>
      </dgm:t>
    </dgm:pt>
    <dgm:pt modelId="{88F24AC2-48BA-4BAC-8DAB-AD46FF694B24}">
      <dgm:prSet custT="1"/>
      <dgm:spPr>
        <a:solidFill>
          <a:schemeClr val="accent5"/>
        </a:solidFill>
      </dgm:spPr>
      <dgm:t>
        <a:bodyPr/>
        <a:lstStyle/>
        <a:p>
          <a:pPr rtl="0"/>
          <a:r>
            <a:rPr kumimoji="1" lang="en-US" altLang="ja-JP" sz="1600" b="0" baseline="0" dirty="0">
              <a:solidFill>
                <a:schemeClr val="tx1"/>
              </a:solidFill>
            </a:rPr>
            <a:t>Reduction in the amount of groundwater withdrawal</a:t>
          </a:r>
          <a:endParaRPr kumimoji="1" lang="ja-JP" altLang="ja-JP" sz="1600" b="0" baseline="0" dirty="0">
            <a:solidFill>
              <a:schemeClr val="tx1"/>
            </a:solidFill>
          </a:endParaRPr>
        </a:p>
        <a:p>
          <a:r>
            <a:rPr kumimoji="1" lang="en-US" altLang="ja-JP" sz="1600" b="0" baseline="0" dirty="0">
              <a:solidFill>
                <a:schemeClr val="tx1"/>
              </a:solidFill>
            </a:rPr>
            <a:t>(Unexpected benefit)</a:t>
          </a:r>
          <a:endParaRPr kumimoji="1" lang="ja-JP" altLang="ja-JP" sz="1600" b="0" baseline="0" dirty="0">
            <a:solidFill>
              <a:schemeClr val="tx1"/>
            </a:solidFill>
          </a:endParaRPr>
        </a:p>
      </dgm:t>
    </dgm:pt>
    <dgm:pt modelId="{E35228F6-93BD-452F-BD68-1F31C3D9A137}" type="parTrans" cxnId="{29911A5E-BB56-4C60-AE01-6C090F8DA0EF}">
      <dgm:prSet/>
      <dgm:spPr/>
      <dgm:t>
        <a:bodyPr/>
        <a:lstStyle/>
        <a:p>
          <a:pPr algn="l"/>
          <a:endParaRPr kumimoji="1" lang="ja-JP" altLang="en-US" sz="1600"/>
        </a:p>
      </dgm:t>
    </dgm:pt>
    <dgm:pt modelId="{F05B6D14-59E1-4A1E-B4C7-EE21E825FF08}" type="sibTrans" cxnId="{29911A5E-BB56-4C60-AE01-6C090F8DA0EF}">
      <dgm:prSet/>
      <dgm:spPr/>
      <dgm:t>
        <a:bodyPr/>
        <a:lstStyle/>
        <a:p>
          <a:pPr algn="l"/>
          <a:endParaRPr kumimoji="1" lang="ja-JP" altLang="en-US" sz="1600"/>
        </a:p>
      </dgm:t>
    </dgm:pt>
    <dgm:pt modelId="{C927A788-053E-4F90-BEBF-C59703DBE42E}" type="pres">
      <dgm:prSet presAssocID="{2EFEE5E3-9522-44F6-AFDD-1AB0957047B3}" presName="Name0" presStyleCnt="0">
        <dgm:presLayoutVars>
          <dgm:dir/>
          <dgm:resizeHandles val="exact"/>
        </dgm:presLayoutVars>
      </dgm:prSet>
      <dgm:spPr/>
    </dgm:pt>
    <dgm:pt modelId="{87DF2448-44ED-4023-B3DE-404770D65C40}" type="pres">
      <dgm:prSet presAssocID="{A62E4796-0D9E-4F9A-B525-6406D182D93A}" presName="node" presStyleLbl="node1" presStyleIdx="0" presStyleCnt="6" custScaleX="143178" custLinFactNeighborX="-41102">
        <dgm:presLayoutVars>
          <dgm:bulletEnabled val="1"/>
        </dgm:presLayoutVars>
      </dgm:prSet>
      <dgm:spPr/>
    </dgm:pt>
    <dgm:pt modelId="{2889377F-B5C0-4FDD-90B7-18DB568347D6}" type="pres">
      <dgm:prSet presAssocID="{6847BF3A-072E-44D9-A31E-B898C2551029}" presName="sibTrans" presStyleCnt="0"/>
      <dgm:spPr/>
    </dgm:pt>
    <dgm:pt modelId="{2320AB99-74DB-4E0D-950A-9F5D86F91FD6}" type="pres">
      <dgm:prSet presAssocID="{6408CB52-04D3-425E-8ABD-E72293382984}" presName="node" presStyleLbl="node1" presStyleIdx="1" presStyleCnt="6" custScaleX="130532" custLinFactNeighborX="-41102">
        <dgm:presLayoutVars>
          <dgm:bulletEnabled val="1"/>
        </dgm:presLayoutVars>
      </dgm:prSet>
      <dgm:spPr/>
    </dgm:pt>
    <dgm:pt modelId="{766A64E2-9A20-49FC-8F10-A1072960D278}" type="pres">
      <dgm:prSet presAssocID="{324A9592-8544-471C-9749-229FFC8D081A}" presName="sibTrans" presStyleCnt="0"/>
      <dgm:spPr/>
    </dgm:pt>
    <dgm:pt modelId="{3599DEDF-FC34-4AA0-AC2F-63CCF724DD0A}" type="pres">
      <dgm:prSet presAssocID="{06460A80-8E24-44F4-9D2E-B252F90A1343}" presName="node" presStyleLbl="node1" presStyleIdx="2" presStyleCnt="6" custScaleX="135782" custLinFactNeighborX="-41102">
        <dgm:presLayoutVars>
          <dgm:bulletEnabled val="1"/>
        </dgm:presLayoutVars>
      </dgm:prSet>
      <dgm:spPr/>
    </dgm:pt>
    <dgm:pt modelId="{951E0742-1E36-4BE2-8999-C2BC637FD8EB}" type="pres">
      <dgm:prSet presAssocID="{74741CB7-CEA9-4624-B76C-9FA5002F3720}" presName="sibTrans" presStyleCnt="0"/>
      <dgm:spPr/>
    </dgm:pt>
    <dgm:pt modelId="{CF678B39-9C26-4F7F-8B9F-9BB39CDA203A}" type="pres">
      <dgm:prSet presAssocID="{88778798-9201-4428-84BE-E1CAFCD9D88E}" presName="node" presStyleLbl="node1" presStyleIdx="3" presStyleCnt="6" custScaleX="125568" custLinFactNeighborX="-41102">
        <dgm:presLayoutVars>
          <dgm:bulletEnabled val="1"/>
        </dgm:presLayoutVars>
      </dgm:prSet>
      <dgm:spPr/>
    </dgm:pt>
    <dgm:pt modelId="{D399E0C2-E645-4B1F-98CA-0C601F6CCBD9}" type="pres">
      <dgm:prSet presAssocID="{8AF1AE57-B051-4740-BF84-3C0DF0BD9CA1}" presName="sibTrans" presStyleCnt="0"/>
      <dgm:spPr/>
    </dgm:pt>
    <dgm:pt modelId="{4B3AE27F-FD16-40BE-9B88-4224DCF119CA}" type="pres">
      <dgm:prSet presAssocID="{AFDFF2CC-6D40-4392-9BFE-F172192EA367}" presName="node" presStyleLbl="node1" presStyleIdx="4" presStyleCnt="6" custScaleX="111190" custLinFactNeighborX="-41102">
        <dgm:presLayoutVars>
          <dgm:bulletEnabled val="1"/>
        </dgm:presLayoutVars>
      </dgm:prSet>
      <dgm:spPr/>
    </dgm:pt>
    <dgm:pt modelId="{3C860273-568F-4595-8A25-B8CF481B5C86}" type="pres">
      <dgm:prSet presAssocID="{96818133-A4BC-4FD1-B923-844987F319AA}" presName="sibTrans" presStyleCnt="0"/>
      <dgm:spPr/>
    </dgm:pt>
    <dgm:pt modelId="{575B14FB-602B-4F78-B343-B063FE3EA969}" type="pres">
      <dgm:prSet presAssocID="{88F24AC2-48BA-4BAC-8DAB-AD46FF694B24}" presName="node" presStyleLbl="node1" presStyleIdx="5" presStyleCnt="6" custScaleX="147031">
        <dgm:presLayoutVars>
          <dgm:bulletEnabled val="1"/>
        </dgm:presLayoutVars>
      </dgm:prSet>
      <dgm:spPr/>
    </dgm:pt>
  </dgm:ptLst>
  <dgm:cxnLst>
    <dgm:cxn modelId="{F39D510D-3DD9-4531-AB27-32C2B5311A00}" type="presOf" srcId="{06460A80-8E24-44F4-9D2E-B252F90A1343}" destId="{3599DEDF-FC34-4AA0-AC2F-63CCF724DD0A}" srcOrd="0" destOrd="0" presId="urn:microsoft.com/office/officeart/2005/8/layout/hList6"/>
    <dgm:cxn modelId="{4BBEEB10-F977-43D0-8ECB-1CA7E2F0812F}" srcId="{2EFEE5E3-9522-44F6-AFDD-1AB0957047B3}" destId="{06460A80-8E24-44F4-9D2E-B252F90A1343}" srcOrd="2" destOrd="0" parTransId="{3FC83B16-77AA-4955-8C91-033FDCA35397}" sibTransId="{74741CB7-CEA9-4624-B76C-9FA5002F3720}"/>
    <dgm:cxn modelId="{5BD43C14-0FD0-4039-B603-BE4F05EEB492}" srcId="{2EFEE5E3-9522-44F6-AFDD-1AB0957047B3}" destId="{AFDFF2CC-6D40-4392-9BFE-F172192EA367}" srcOrd="4" destOrd="0" parTransId="{CA47F82E-4981-45A9-BCDD-FCE6A7F22F61}" sibTransId="{96818133-A4BC-4FD1-B923-844987F319AA}"/>
    <dgm:cxn modelId="{29911A5E-BB56-4C60-AE01-6C090F8DA0EF}" srcId="{2EFEE5E3-9522-44F6-AFDD-1AB0957047B3}" destId="{88F24AC2-48BA-4BAC-8DAB-AD46FF694B24}" srcOrd="5" destOrd="0" parTransId="{E35228F6-93BD-452F-BD68-1F31C3D9A137}" sibTransId="{F05B6D14-59E1-4A1E-B4C7-EE21E825FF08}"/>
    <dgm:cxn modelId="{A664EB81-7CE8-47CE-9C99-946CF2CC9B65}" srcId="{2EFEE5E3-9522-44F6-AFDD-1AB0957047B3}" destId="{A62E4796-0D9E-4F9A-B525-6406D182D93A}" srcOrd="0" destOrd="0" parTransId="{536E4216-9FCC-4C5F-AF7B-EC6E6047798A}" sibTransId="{6847BF3A-072E-44D9-A31E-B898C2551029}"/>
    <dgm:cxn modelId="{647DB9AB-713E-4D96-AD5D-33ABD6B58215}" type="presOf" srcId="{88F24AC2-48BA-4BAC-8DAB-AD46FF694B24}" destId="{575B14FB-602B-4F78-B343-B063FE3EA969}" srcOrd="0" destOrd="0" presId="urn:microsoft.com/office/officeart/2005/8/layout/hList6"/>
    <dgm:cxn modelId="{3E4F91BA-7C01-4831-ABDC-ED50C610B502}" type="presOf" srcId="{6408CB52-04D3-425E-8ABD-E72293382984}" destId="{2320AB99-74DB-4E0D-950A-9F5D86F91FD6}" srcOrd="0" destOrd="0" presId="urn:microsoft.com/office/officeart/2005/8/layout/hList6"/>
    <dgm:cxn modelId="{091108C7-49A8-41D8-A331-43D063892DC7}" srcId="{2EFEE5E3-9522-44F6-AFDD-1AB0957047B3}" destId="{6408CB52-04D3-425E-8ABD-E72293382984}" srcOrd="1" destOrd="0" parTransId="{27B011C0-E746-4AFF-8609-BE369F743AF5}" sibTransId="{324A9592-8544-471C-9749-229FFC8D081A}"/>
    <dgm:cxn modelId="{B0A4E7CC-9CE0-48F4-9675-893AA58879E6}" srcId="{2EFEE5E3-9522-44F6-AFDD-1AB0957047B3}" destId="{88778798-9201-4428-84BE-E1CAFCD9D88E}" srcOrd="3" destOrd="0" parTransId="{5C7ECECF-4366-41D4-8A79-B000E93D85A8}" sibTransId="{8AF1AE57-B051-4740-BF84-3C0DF0BD9CA1}"/>
    <dgm:cxn modelId="{556395E3-6528-4E03-A14F-41D19A1F8AF8}" type="presOf" srcId="{88778798-9201-4428-84BE-E1CAFCD9D88E}" destId="{CF678B39-9C26-4F7F-8B9F-9BB39CDA203A}" srcOrd="0" destOrd="0" presId="urn:microsoft.com/office/officeart/2005/8/layout/hList6"/>
    <dgm:cxn modelId="{F5C862F2-7A20-441C-8EA0-7BAC4F51D40D}" type="presOf" srcId="{2EFEE5E3-9522-44F6-AFDD-1AB0957047B3}" destId="{C927A788-053E-4F90-BEBF-C59703DBE42E}" srcOrd="0" destOrd="0" presId="urn:microsoft.com/office/officeart/2005/8/layout/hList6"/>
    <dgm:cxn modelId="{A4E006F5-F6F5-4A01-B4E2-41A17DE7AC3C}" type="presOf" srcId="{AFDFF2CC-6D40-4392-9BFE-F172192EA367}" destId="{4B3AE27F-FD16-40BE-9B88-4224DCF119CA}" srcOrd="0" destOrd="0" presId="urn:microsoft.com/office/officeart/2005/8/layout/hList6"/>
    <dgm:cxn modelId="{850634F5-388E-42AC-860A-15EE271DDBC5}" type="presOf" srcId="{A62E4796-0D9E-4F9A-B525-6406D182D93A}" destId="{87DF2448-44ED-4023-B3DE-404770D65C40}" srcOrd="0" destOrd="0" presId="urn:microsoft.com/office/officeart/2005/8/layout/hList6"/>
    <dgm:cxn modelId="{2A0B8C03-71B7-4A81-8000-61A344B08D74}" type="presParOf" srcId="{C927A788-053E-4F90-BEBF-C59703DBE42E}" destId="{87DF2448-44ED-4023-B3DE-404770D65C40}" srcOrd="0" destOrd="0" presId="urn:microsoft.com/office/officeart/2005/8/layout/hList6"/>
    <dgm:cxn modelId="{8B1496B0-C505-4892-AAEA-636BC4816723}" type="presParOf" srcId="{C927A788-053E-4F90-BEBF-C59703DBE42E}" destId="{2889377F-B5C0-4FDD-90B7-18DB568347D6}" srcOrd="1" destOrd="0" presId="urn:microsoft.com/office/officeart/2005/8/layout/hList6"/>
    <dgm:cxn modelId="{5E6E66A0-26BA-4372-9595-B88868A0C803}" type="presParOf" srcId="{C927A788-053E-4F90-BEBF-C59703DBE42E}" destId="{2320AB99-74DB-4E0D-950A-9F5D86F91FD6}" srcOrd="2" destOrd="0" presId="urn:microsoft.com/office/officeart/2005/8/layout/hList6"/>
    <dgm:cxn modelId="{DB2EC50E-538F-4B9C-BEE7-7F9975261614}" type="presParOf" srcId="{C927A788-053E-4F90-BEBF-C59703DBE42E}" destId="{766A64E2-9A20-49FC-8F10-A1072960D278}" srcOrd="3" destOrd="0" presId="urn:microsoft.com/office/officeart/2005/8/layout/hList6"/>
    <dgm:cxn modelId="{C1B4CC57-4D73-4A92-845A-15DFE8C1DA8C}" type="presParOf" srcId="{C927A788-053E-4F90-BEBF-C59703DBE42E}" destId="{3599DEDF-FC34-4AA0-AC2F-63CCF724DD0A}" srcOrd="4" destOrd="0" presId="urn:microsoft.com/office/officeart/2005/8/layout/hList6"/>
    <dgm:cxn modelId="{1AB56CE8-8C88-43C9-AE37-45ECFC3FFFAB}" type="presParOf" srcId="{C927A788-053E-4F90-BEBF-C59703DBE42E}" destId="{951E0742-1E36-4BE2-8999-C2BC637FD8EB}" srcOrd="5" destOrd="0" presId="urn:microsoft.com/office/officeart/2005/8/layout/hList6"/>
    <dgm:cxn modelId="{10CFBFCD-6F0B-4CFA-A1FC-B897429815C1}" type="presParOf" srcId="{C927A788-053E-4F90-BEBF-C59703DBE42E}" destId="{CF678B39-9C26-4F7F-8B9F-9BB39CDA203A}" srcOrd="6" destOrd="0" presId="urn:microsoft.com/office/officeart/2005/8/layout/hList6"/>
    <dgm:cxn modelId="{4C44D828-8D3C-4E49-BBD9-EC39DDF2B8F8}" type="presParOf" srcId="{C927A788-053E-4F90-BEBF-C59703DBE42E}" destId="{D399E0C2-E645-4B1F-98CA-0C601F6CCBD9}" srcOrd="7" destOrd="0" presId="urn:microsoft.com/office/officeart/2005/8/layout/hList6"/>
    <dgm:cxn modelId="{A94650C0-6705-4F65-9252-F6F6DD905DB6}" type="presParOf" srcId="{C927A788-053E-4F90-BEBF-C59703DBE42E}" destId="{4B3AE27F-FD16-40BE-9B88-4224DCF119CA}" srcOrd="8" destOrd="0" presId="urn:microsoft.com/office/officeart/2005/8/layout/hList6"/>
    <dgm:cxn modelId="{52840B71-3802-4581-8BB3-254C589C1A0B}" type="presParOf" srcId="{C927A788-053E-4F90-BEBF-C59703DBE42E}" destId="{3C860273-568F-4595-8A25-B8CF481B5C86}" srcOrd="9" destOrd="0" presId="urn:microsoft.com/office/officeart/2005/8/layout/hList6"/>
    <dgm:cxn modelId="{DAE06AC0-B48B-4E8C-91B8-650BA087FD71}" type="presParOf" srcId="{C927A788-053E-4F90-BEBF-C59703DBE42E}" destId="{575B14FB-602B-4F78-B343-B063FE3EA969}" srcOrd="1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3F7424-8991-4546-B22D-2B74F5EF0654}" type="doc">
      <dgm:prSet loTypeId="urn:microsoft.com/office/officeart/2005/8/layout/hList6" loCatId="list" qsTypeId="urn:microsoft.com/office/officeart/2005/8/quickstyle/simple1#4" qsCatId="simple" csTypeId="urn:microsoft.com/office/officeart/2005/8/colors/accent1_2#4" csCatId="accent1" phldr="1"/>
      <dgm:spPr/>
      <dgm:t>
        <a:bodyPr/>
        <a:lstStyle/>
        <a:p>
          <a:endParaRPr kumimoji="1" lang="ja-JP" altLang="en-US"/>
        </a:p>
      </dgm:t>
    </dgm:pt>
    <dgm:pt modelId="{DCA5B423-71A5-4A03-A370-E950029008BC}">
      <dgm:prSet custT="1"/>
      <dgm:spPr>
        <a:solidFill>
          <a:schemeClr val="accent5"/>
        </a:solidFill>
        <a:ln>
          <a:noFill/>
        </a:ln>
      </dgm:spPr>
      <dgm:t>
        <a:bodyPr/>
        <a:lstStyle/>
        <a:p>
          <a:pPr rtl="0"/>
          <a:r>
            <a:rPr kumimoji="1" lang="en-US" altLang="ja-JP" sz="1800" b="0" baseline="0" dirty="0">
              <a:solidFill>
                <a:schemeClr val="tx1"/>
              </a:solidFill>
            </a:rPr>
            <a:t>In Japan, the land owner has  right to use groundwater defined by the Civil Code. This caused difficulties for implementing groundwater regulation.</a:t>
          </a:r>
          <a:endParaRPr kumimoji="1" lang="ja-JP" altLang="ja-JP" sz="1800" b="0" baseline="0" dirty="0">
            <a:solidFill>
              <a:schemeClr val="tx1"/>
            </a:solidFill>
          </a:endParaRPr>
        </a:p>
      </dgm:t>
    </dgm:pt>
    <dgm:pt modelId="{29488D2A-56E8-48B2-A2C0-AFEA6EF1DBA1}" type="parTrans" cxnId="{07672FE2-4B52-4820-A62F-BAE406D996CA}">
      <dgm:prSet/>
      <dgm:spPr/>
      <dgm:t>
        <a:bodyPr/>
        <a:lstStyle/>
        <a:p>
          <a:endParaRPr kumimoji="1" lang="ja-JP" altLang="en-US" sz="1800"/>
        </a:p>
      </dgm:t>
    </dgm:pt>
    <dgm:pt modelId="{8D6AEE95-5E58-4A09-9F6F-835E6E746443}" type="sibTrans" cxnId="{07672FE2-4B52-4820-A62F-BAE406D996CA}">
      <dgm:prSet/>
      <dgm:spPr/>
      <dgm:t>
        <a:bodyPr/>
        <a:lstStyle/>
        <a:p>
          <a:endParaRPr kumimoji="1" lang="ja-JP" altLang="en-US" sz="1800"/>
        </a:p>
      </dgm:t>
    </dgm:pt>
    <dgm:pt modelId="{6B1BBD90-BDFE-4B6A-AE14-C864465B5FB4}">
      <dgm:prSet custT="1"/>
      <dgm:spPr>
        <a:solidFill>
          <a:srgbClr val="FFD1D1"/>
        </a:solidFill>
      </dgm:spPr>
      <dgm:t>
        <a:bodyPr/>
        <a:lstStyle/>
        <a:p>
          <a:pPr rtl="0"/>
          <a:r>
            <a:rPr kumimoji="1" lang="en-US" altLang="ja-JP" sz="1800" b="0" baseline="0" dirty="0">
              <a:solidFill>
                <a:schemeClr val="tx1"/>
              </a:solidFill>
            </a:rPr>
            <a:t>Establishment of the </a:t>
          </a:r>
          <a:r>
            <a:rPr lang="en-US" sz="1800" dirty="0">
              <a:solidFill>
                <a:schemeClr val="tx1"/>
              </a:solidFill>
            </a:rPr>
            <a:t>Basic Act on Water Cycle</a:t>
          </a:r>
          <a:r>
            <a:rPr lang="ja-JP" altLang="en-US" sz="1800" dirty="0">
              <a:solidFill>
                <a:schemeClr val="tx1"/>
              </a:solidFill>
            </a:rPr>
            <a:t>　</a:t>
          </a:r>
          <a:r>
            <a:rPr kumimoji="1" lang="en-US" altLang="ja-JP" sz="1800" b="0" baseline="0" dirty="0">
              <a:solidFill>
                <a:schemeClr val="tx1"/>
              </a:solidFill>
            </a:rPr>
            <a:t>in 2014</a:t>
          </a:r>
        </a:p>
      </dgm:t>
    </dgm:pt>
    <dgm:pt modelId="{52D82AA3-A4B5-47D3-A746-958356657467}" type="parTrans" cxnId="{CB5F7507-9233-421C-8EF9-61236A8A803F}">
      <dgm:prSet/>
      <dgm:spPr/>
      <dgm:t>
        <a:bodyPr/>
        <a:lstStyle/>
        <a:p>
          <a:endParaRPr kumimoji="1" lang="ja-JP" altLang="en-US" sz="1800"/>
        </a:p>
      </dgm:t>
    </dgm:pt>
    <dgm:pt modelId="{6DB85847-A24B-4B2B-927D-53BE094EA7F5}" type="sibTrans" cxnId="{CB5F7507-9233-421C-8EF9-61236A8A803F}">
      <dgm:prSet/>
      <dgm:spPr/>
      <dgm:t>
        <a:bodyPr/>
        <a:lstStyle/>
        <a:p>
          <a:endParaRPr kumimoji="1" lang="ja-JP" altLang="en-US" sz="1800"/>
        </a:p>
      </dgm:t>
    </dgm:pt>
    <dgm:pt modelId="{2CE36DAF-1149-4B55-A9F0-0EA7717E0074}">
      <dgm:prSet custT="1"/>
      <dgm:spPr>
        <a:solidFill>
          <a:schemeClr val="accent5"/>
        </a:solidFill>
        <a:ln>
          <a:noFill/>
        </a:ln>
      </dgm:spPr>
      <dgm:t>
        <a:bodyPr/>
        <a:lstStyle/>
        <a:p>
          <a:pPr rtl="0"/>
          <a:r>
            <a:rPr kumimoji="1" lang="en-US" altLang="ja-JP" sz="1800" b="0" baseline="0" dirty="0">
              <a:solidFill>
                <a:schemeClr val="tx1"/>
              </a:solidFill>
            </a:rPr>
            <a:t>Groundwater is regarded as  a precious public commodity. </a:t>
          </a:r>
          <a:endParaRPr kumimoji="1" lang="ja-JP" altLang="ja-JP" sz="1800" b="0" baseline="0" dirty="0">
            <a:solidFill>
              <a:schemeClr val="tx1"/>
            </a:solidFill>
          </a:endParaRPr>
        </a:p>
      </dgm:t>
    </dgm:pt>
    <dgm:pt modelId="{C94CEB12-CD8B-43D0-9F2C-240E2ABF98BB}" type="parTrans" cxnId="{B3D62A07-6F7C-413A-BC16-E94648CA0C5B}">
      <dgm:prSet/>
      <dgm:spPr/>
      <dgm:t>
        <a:bodyPr/>
        <a:lstStyle/>
        <a:p>
          <a:endParaRPr kumimoji="1" lang="ja-JP" altLang="en-US" sz="1800"/>
        </a:p>
      </dgm:t>
    </dgm:pt>
    <dgm:pt modelId="{45D4F3A2-6D67-47AA-B283-6FEF5DF76F2D}" type="sibTrans" cxnId="{B3D62A07-6F7C-413A-BC16-E94648CA0C5B}">
      <dgm:prSet/>
      <dgm:spPr/>
      <dgm:t>
        <a:bodyPr/>
        <a:lstStyle/>
        <a:p>
          <a:endParaRPr kumimoji="1" lang="ja-JP" altLang="en-US" sz="1800"/>
        </a:p>
      </dgm:t>
    </dgm:pt>
    <dgm:pt modelId="{5B3C31F5-182A-4687-A84A-FC6604AE1688}" type="pres">
      <dgm:prSet presAssocID="{7A3F7424-8991-4546-B22D-2B74F5EF0654}" presName="Name0" presStyleCnt="0">
        <dgm:presLayoutVars>
          <dgm:dir/>
          <dgm:resizeHandles val="exact"/>
        </dgm:presLayoutVars>
      </dgm:prSet>
      <dgm:spPr/>
    </dgm:pt>
    <dgm:pt modelId="{FC6ADF0A-65A8-4851-AF4A-F56CA025F025}" type="pres">
      <dgm:prSet presAssocID="{DCA5B423-71A5-4A03-A370-E950029008BC}" presName="node" presStyleLbl="node1" presStyleIdx="0" presStyleCnt="3">
        <dgm:presLayoutVars>
          <dgm:bulletEnabled val="1"/>
        </dgm:presLayoutVars>
      </dgm:prSet>
      <dgm:spPr/>
    </dgm:pt>
    <dgm:pt modelId="{D3FAE496-3E1B-428E-9D8C-FFCF15AC99E3}" type="pres">
      <dgm:prSet presAssocID="{8D6AEE95-5E58-4A09-9F6F-835E6E746443}" presName="sibTrans" presStyleCnt="0"/>
      <dgm:spPr/>
    </dgm:pt>
    <dgm:pt modelId="{601C5837-4D11-4BBC-9D1E-902090C00275}" type="pres">
      <dgm:prSet presAssocID="{6B1BBD90-BDFE-4B6A-AE14-C864465B5FB4}" presName="node" presStyleLbl="node1" presStyleIdx="1" presStyleCnt="3">
        <dgm:presLayoutVars>
          <dgm:bulletEnabled val="1"/>
        </dgm:presLayoutVars>
      </dgm:prSet>
      <dgm:spPr/>
    </dgm:pt>
    <dgm:pt modelId="{9D4529A3-20EC-4752-8583-5FE2522B8A9A}" type="pres">
      <dgm:prSet presAssocID="{6DB85847-A24B-4B2B-927D-53BE094EA7F5}" presName="sibTrans" presStyleCnt="0"/>
      <dgm:spPr/>
    </dgm:pt>
    <dgm:pt modelId="{5A9112F5-D44B-47B6-8A1F-85A587DF9AEB}" type="pres">
      <dgm:prSet presAssocID="{2CE36DAF-1149-4B55-A9F0-0EA7717E0074}" presName="node" presStyleLbl="node1" presStyleIdx="2" presStyleCnt="3">
        <dgm:presLayoutVars>
          <dgm:bulletEnabled val="1"/>
        </dgm:presLayoutVars>
      </dgm:prSet>
      <dgm:spPr/>
    </dgm:pt>
  </dgm:ptLst>
  <dgm:cxnLst>
    <dgm:cxn modelId="{B3D62A07-6F7C-413A-BC16-E94648CA0C5B}" srcId="{7A3F7424-8991-4546-B22D-2B74F5EF0654}" destId="{2CE36DAF-1149-4B55-A9F0-0EA7717E0074}" srcOrd="2" destOrd="0" parTransId="{C94CEB12-CD8B-43D0-9F2C-240E2ABF98BB}" sibTransId="{45D4F3A2-6D67-47AA-B283-6FEF5DF76F2D}"/>
    <dgm:cxn modelId="{CB5F7507-9233-421C-8EF9-61236A8A803F}" srcId="{7A3F7424-8991-4546-B22D-2B74F5EF0654}" destId="{6B1BBD90-BDFE-4B6A-AE14-C864465B5FB4}" srcOrd="1" destOrd="0" parTransId="{52D82AA3-A4B5-47D3-A746-958356657467}" sibTransId="{6DB85847-A24B-4B2B-927D-53BE094EA7F5}"/>
    <dgm:cxn modelId="{96697D5F-3553-4332-87F1-D7CC88F58C11}" type="presOf" srcId="{DCA5B423-71A5-4A03-A370-E950029008BC}" destId="{FC6ADF0A-65A8-4851-AF4A-F56CA025F025}" srcOrd="0" destOrd="0" presId="urn:microsoft.com/office/officeart/2005/8/layout/hList6"/>
    <dgm:cxn modelId="{EA340B85-A9D6-46AA-B847-FAC2D7822861}" type="presOf" srcId="{6B1BBD90-BDFE-4B6A-AE14-C864465B5FB4}" destId="{601C5837-4D11-4BBC-9D1E-902090C00275}" srcOrd="0" destOrd="0" presId="urn:microsoft.com/office/officeart/2005/8/layout/hList6"/>
    <dgm:cxn modelId="{8B267587-0F22-4C8E-BE9D-4A24C8DF2F70}" type="presOf" srcId="{2CE36DAF-1149-4B55-A9F0-0EA7717E0074}" destId="{5A9112F5-D44B-47B6-8A1F-85A587DF9AEB}" srcOrd="0" destOrd="0" presId="urn:microsoft.com/office/officeart/2005/8/layout/hList6"/>
    <dgm:cxn modelId="{07672FE2-4B52-4820-A62F-BAE406D996CA}" srcId="{7A3F7424-8991-4546-B22D-2B74F5EF0654}" destId="{DCA5B423-71A5-4A03-A370-E950029008BC}" srcOrd="0" destOrd="0" parTransId="{29488D2A-56E8-48B2-A2C0-AFEA6EF1DBA1}" sibTransId="{8D6AEE95-5E58-4A09-9F6F-835E6E746443}"/>
    <dgm:cxn modelId="{BBA20AEC-B124-4CF1-A263-CE03D55F4686}" type="presOf" srcId="{7A3F7424-8991-4546-B22D-2B74F5EF0654}" destId="{5B3C31F5-182A-4687-A84A-FC6604AE1688}" srcOrd="0" destOrd="0" presId="urn:microsoft.com/office/officeart/2005/8/layout/hList6"/>
    <dgm:cxn modelId="{47BF191B-67A9-4655-A22D-66A18CE9A188}" type="presParOf" srcId="{5B3C31F5-182A-4687-A84A-FC6604AE1688}" destId="{FC6ADF0A-65A8-4851-AF4A-F56CA025F025}" srcOrd="0" destOrd="0" presId="urn:microsoft.com/office/officeart/2005/8/layout/hList6"/>
    <dgm:cxn modelId="{BF6081FD-5635-4022-8BCF-55C7278CEB0E}" type="presParOf" srcId="{5B3C31F5-182A-4687-A84A-FC6604AE1688}" destId="{D3FAE496-3E1B-428E-9D8C-FFCF15AC99E3}" srcOrd="1" destOrd="0" presId="urn:microsoft.com/office/officeart/2005/8/layout/hList6"/>
    <dgm:cxn modelId="{3FB416C4-C171-4596-8548-9027AE3642B6}" type="presParOf" srcId="{5B3C31F5-182A-4687-A84A-FC6604AE1688}" destId="{601C5837-4D11-4BBC-9D1E-902090C00275}" srcOrd="2" destOrd="0" presId="urn:microsoft.com/office/officeart/2005/8/layout/hList6"/>
    <dgm:cxn modelId="{D8493BB4-30F0-43E0-984E-300D6BC46A54}" type="presParOf" srcId="{5B3C31F5-182A-4687-A84A-FC6604AE1688}" destId="{9D4529A3-20EC-4752-8583-5FE2522B8A9A}" srcOrd="3" destOrd="0" presId="urn:microsoft.com/office/officeart/2005/8/layout/hList6"/>
    <dgm:cxn modelId="{71E9947B-119C-4F58-9208-0B76B3947CCD}" type="presParOf" srcId="{5B3C31F5-182A-4687-A84A-FC6604AE1688}" destId="{5A9112F5-D44B-47B6-8A1F-85A587DF9AEB}"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F2448-44ED-4023-B3DE-404770D65C40}">
      <dsp:nvSpPr>
        <dsp:cNvPr id="0" name=""/>
        <dsp:cNvSpPr/>
      </dsp:nvSpPr>
      <dsp:spPr>
        <a:xfrm rot="16200000">
          <a:off x="-1066177" y="1066177"/>
          <a:ext cx="3599836" cy="1467481"/>
        </a:xfrm>
        <a:prstGeom prst="flowChartManualOperati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l" defTabSz="711200" rtl="0">
            <a:lnSpc>
              <a:spcPct val="90000"/>
            </a:lnSpc>
            <a:spcBef>
              <a:spcPct val="0"/>
            </a:spcBef>
            <a:spcAft>
              <a:spcPct val="35000"/>
            </a:spcAft>
            <a:buNone/>
          </a:pPr>
          <a:r>
            <a:rPr kumimoji="1" lang="en-US" altLang="ja-JP" sz="1600" b="0" kern="1200" baseline="0" dirty="0">
              <a:solidFill>
                <a:schemeClr val="tx1"/>
              </a:solidFill>
            </a:rPr>
            <a:t>Discharge standards restrict </a:t>
          </a:r>
          <a:r>
            <a:rPr kumimoji="1" lang="en-US" altLang="ja-JP" sz="1600" b="0" kern="1200" baseline="0" dirty="0">
              <a:solidFill>
                <a:srgbClr val="FF0000"/>
              </a:solidFill>
            </a:rPr>
            <a:t>the concentration </a:t>
          </a:r>
          <a:r>
            <a:rPr kumimoji="1" lang="en-US" altLang="ja-JP" sz="1600" b="0" kern="1200" baseline="0" dirty="0">
              <a:solidFill>
                <a:schemeClr val="tx1"/>
              </a:solidFill>
            </a:rPr>
            <a:t>of pollutant load in the  effluent</a:t>
          </a:r>
          <a:endParaRPr lang="ja-JP" sz="1600" kern="1200" dirty="0">
            <a:solidFill>
              <a:schemeClr val="tx1"/>
            </a:solidFill>
          </a:endParaRPr>
        </a:p>
      </dsp:txBody>
      <dsp:txXfrm rot="5400000">
        <a:off x="0" y="719967"/>
        <a:ext cx="1467481" cy="2159902"/>
      </dsp:txXfrm>
    </dsp:sp>
    <dsp:sp modelId="{2320AB99-74DB-4E0D-950A-9F5D86F91FD6}">
      <dsp:nvSpPr>
        <dsp:cNvPr id="0" name=""/>
        <dsp:cNvSpPr/>
      </dsp:nvSpPr>
      <dsp:spPr>
        <a:xfrm rot="16200000">
          <a:off x="382031" y="1130984"/>
          <a:ext cx="3599836" cy="1337867"/>
        </a:xfrm>
        <a:prstGeom prst="flowChartManualOperati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l" defTabSz="711200" rtl="0">
            <a:lnSpc>
              <a:spcPct val="90000"/>
            </a:lnSpc>
            <a:spcBef>
              <a:spcPct val="0"/>
            </a:spcBef>
            <a:spcAft>
              <a:spcPct val="35000"/>
            </a:spcAft>
            <a:buNone/>
          </a:pPr>
          <a:r>
            <a:rPr kumimoji="1" lang="en-US" altLang="ja-JP" sz="1600" b="0" kern="1200" baseline="0" dirty="0">
              <a:solidFill>
                <a:schemeClr val="tx1"/>
              </a:solidFill>
            </a:rPr>
            <a:t>Meaningless approach to achieve the standards by diluting with water.</a:t>
          </a:r>
          <a:endParaRPr lang="ja-JP" sz="1600" kern="1200" dirty="0">
            <a:solidFill>
              <a:schemeClr val="tx1"/>
            </a:solidFill>
          </a:endParaRPr>
        </a:p>
      </dsp:txBody>
      <dsp:txXfrm rot="5400000">
        <a:off x="1513015" y="719967"/>
        <a:ext cx="1337867" cy="2159902"/>
      </dsp:txXfrm>
    </dsp:sp>
    <dsp:sp modelId="{3599DEDF-FC34-4AA0-AC2F-63CCF724DD0A}">
      <dsp:nvSpPr>
        <dsp:cNvPr id="0" name=""/>
        <dsp:cNvSpPr/>
      </dsp:nvSpPr>
      <dsp:spPr>
        <a:xfrm rot="16200000">
          <a:off x="1823674" y="1104079"/>
          <a:ext cx="3599836" cy="1391677"/>
        </a:xfrm>
        <a:prstGeom prst="flowChartManualOperati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l" defTabSz="711200" rtl="0">
            <a:lnSpc>
              <a:spcPct val="90000"/>
            </a:lnSpc>
            <a:spcBef>
              <a:spcPct val="0"/>
            </a:spcBef>
            <a:spcAft>
              <a:spcPct val="35000"/>
            </a:spcAft>
            <a:buNone/>
          </a:pPr>
          <a:r>
            <a:rPr kumimoji="1" lang="en-US" altLang="en-US" sz="1600" b="0" kern="1200" baseline="0" dirty="0">
              <a:solidFill>
                <a:srgbClr val="FF0000"/>
              </a:solidFill>
            </a:rPr>
            <a:t>Reduction in the amount of wastewater </a:t>
          </a:r>
          <a:r>
            <a:rPr kumimoji="1" lang="en-US" altLang="en-US" sz="1600" b="0" kern="1200" baseline="0" dirty="0">
              <a:solidFill>
                <a:schemeClr val="tx1"/>
              </a:solidFill>
            </a:rPr>
            <a:t>and</a:t>
          </a:r>
          <a:r>
            <a:rPr kumimoji="1" lang="en-US" altLang="en-US" sz="1600" b="0" kern="1200" baseline="0" dirty="0">
              <a:solidFill>
                <a:srgbClr val="FF0000"/>
              </a:solidFill>
            </a:rPr>
            <a:t> introduction of wastewater treatment </a:t>
          </a:r>
        </a:p>
        <a:p>
          <a:pPr marL="0" lvl="0" indent="0" algn="l" defTabSz="711200" rtl="0">
            <a:lnSpc>
              <a:spcPct val="90000"/>
            </a:lnSpc>
            <a:spcBef>
              <a:spcPct val="0"/>
            </a:spcBef>
            <a:spcAft>
              <a:spcPct val="35000"/>
            </a:spcAft>
            <a:buNone/>
          </a:pPr>
          <a:r>
            <a:rPr kumimoji="1" lang="en-US" altLang="en-US" sz="1600" b="0" kern="1200" baseline="0" dirty="0">
              <a:solidFill>
                <a:schemeClr val="tx1"/>
              </a:solidFill>
            </a:rPr>
            <a:t>(Large consumers)</a:t>
          </a:r>
          <a:endParaRPr lang="ja-JP" sz="1600" kern="1200" dirty="0">
            <a:solidFill>
              <a:schemeClr val="tx1"/>
            </a:solidFill>
          </a:endParaRPr>
        </a:p>
      </dsp:txBody>
      <dsp:txXfrm rot="5400000">
        <a:off x="2927753" y="719967"/>
        <a:ext cx="1391677" cy="2159902"/>
      </dsp:txXfrm>
    </dsp:sp>
    <dsp:sp modelId="{CF678B39-9C26-4F7F-8B9F-9BB39CDA203A}">
      <dsp:nvSpPr>
        <dsp:cNvPr id="0" name=""/>
        <dsp:cNvSpPr/>
      </dsp:nvSpPr>
      <dsp:spPr>
        <a:xfrm rot="16200000">
          <a:off x="3239877" y="1156422"/>
          <a:ext cx="3599836" cy="1286990"/>
        </a:xfrm>
        <a:prstGeom prst="flowChartManualOperati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rtl="0">
            <a:lnSpc>
              <a:spcPct val="90000"/>
            </a:lnSpc>
            <a:spcBef>
              <a:spcPct val="0"/>
            </a:spcBef>
            <a:spcAft>
              <a:spcPct val="35000"/>
            </a:spcAft>
            <a:buNone/>
          </a:pPr>
          <a:r>
            <a:rPr kumimoji="1" lang="en-US" altLang="ja-JP" sz="1600" b="0" kern="1200" baseline="0" dirty="0">
              <a:solidFill>
                <a:srgbClr val="FF0000"/>
              </a:solidFill>
            </a:rPr>
            <a:t>Water saving and promotion of reuse</a:t>
          </a:r>
          <a:endParaRPr kumimoji="1" lang="ja-JP" altLang="ja-JP" sz="1600" b="0" kern="1200" baseline="0" dirty="0">
            <a:solidFill>
              <a:srgbClr val="FF0000"/>
            </a:solidFill>
          </a:endParaRPr>
        </a:p>
      </dsp:txBody>
      <dsp:txXfrm rot="5400000">
        <a:off x="4396300" y="719966"/>
        <a:ext cx="1286990" cy="2159902"/>
      </dsp:txXfrm>
    </dsp:sp>
    <dsp:sp modelId="{4B3AE27F-FD16-40BE-9B88-4224DCF119CA}">
      <dsp:nvSpPr>
        <dsp:cNvPr id="0" name=""/>
        <dsp:cNvSpPr/>
      </dsp:nvSpPr>
      <dsp:spPr>
        <a:xfrm rot="16200000">
          <a:off x="4530055" y="1230105"/>
          <a:ext cx="3599836" cy="1139625"/>
        </a:xfrm>
        <a:prstGeom prst="flowChartManualOperati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rtl="0">
            <a:lnSpc>
              <a:spcPct val="90000"/>
            </a:lnSpc>
            <a:spcBef>
              <a:spcPct val="0"/>
            </a:spcBef>
            <a:spcAft>
              <a:spcPct val="35000"/>
            </a:spcAft>
            <a:buNone/>
          </a:pPr>
          <a:r>
            <a:rPr kumimoji="1" lang="en-US" altLang="ja-JP" sz="1600" b="0" kern="1200" baseline="0" dirty="0">
              <a:solidFill>
                <a:srgbClr val="FF0000"/>
              </a:solidFill>
            </a:rPr>
            <a:t>Reduction of water intake for industrial water</a:t>
          </a:r>
          <a:endParaRPr kumimoji="1" lang="ja-JP" altLang="ja-JP" sz="1600" b="0" kern="1200" baseline="0" dirty="0">
            <a:solidFill>
              <a:srgbClr val="FF0000"/>
            </a:solidFill>
          </a:endParaRPr>
        </a:p>
      </dsp:txBody>
      <dsp:txXfrm rot="5400000">
        <a:off x="5760160" y="719967"/>
        <a:ext cx="1139625" cy="2159902"/>
      </dsp:txXfrm>
    </dsp:sp>
    <dsp:sp modelId="{575B14FB-602B-4F78-B343-B063FE3EA969}">
      <dsp:nvSpPr>
        <dsp:cNvPr id="0" name=""/>
        <dsp:cNvSpPr/>
      </dsp:nvSpPr>
      <dsp:spPr>
        <a:xfrm rot="16200000">
          <a:off x="5961819" y="1046432"/>
          <a:ext cx="3599836" cy="1506971"/>
        </a:xfrm>
        <a:prstGeom prst="flowChartManualOperati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rtl="0">
            <a:lnSpc>
              <a:spcPct val="90000"/>
            </a:lnSpc>
            <a:spcBef>
              <a:spcPct val="0"/>
            </a:spcBef>
            <a:spcAft>
              <a:spcPct val="35000"/>
            </a:spcAft>
            <a:buNone/>
          </a:pPr>
          <a:r>
            <a:rPr kumimoji="1" lang="en-US" altLang="ja-JP" sz="1600" b="0" kern="1200" baseline="0" dirty="0">
              <a:solidFill>
                <a:schemeClr val="tx1"/>
              </a:solidFill>
            </a:rPr>
            <a:t>Reduction in the amount of groundwater withdrawal</a:t>
          </a:r>
          <a:endParaRPr kumimoji="1" lang="ja-JP" altLang="ja-JP" sz="1600" b="0" kern="1200" baseline="0" dirty="0">
            <a:solidFill>
              <a:schemeClr val="tx1"/>
            </a:solidFill>
          </a:endParaRPr>
        </a:p>
        <a:p>
          <a:pPr marL="0" lvl="0" indent="0" algn="ctr" defTabSz="711200">
            <a:lnSpc>
              <a:spcPct val="90000"/>
            </a:lnSpc>
            <a:spcBef>
              <a:spcPct val="0"/>
            </a:spcBef>
            <a:spcAft>
              <a:spcPct val="35000"/>
            </a:spcAft>
            <a:buNone/>
          </a:pPr>
          <a:r>
            <a:rPr kumimoji="1" lang="en-US" altLang="ja-JP" sz="1600" b="0" kern="1200" baseline="0" dirty="0">
              <a:solidFill>
                <a:schemeClr val="tx1"/>
              </a:solidFill>
            </a:rPr>
            <a:t>(Unexpected benefit)</a:t>
          </a:r>
          <a:endParaRPr kumimoji="1" lang="ja-JP" altLang="ja-JP" sz="1600" b="0" kern="1200" baseline="0" dirty="0">
            <a:solidFill>
              <a:schemeClr val="tx1"/>
            </a:solidFill>
          </a:endParaRPr>
        </a:p>
      </dsp:txBody>
      <dsp:txXfrm rot="5400000">
        <a:off x="7008251" y="719967"/>
        <a:ext cx="1506971" cy="21599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ADF0A-65A8-4851-AF4A-F56CA025F025}">
      <dsp:nvSpPr>
        <dsp:cNvPr id="0" name=""/>
        <dsp:cNvSpPr/>
      </dsp:nvSpPr>
      <dsp:spPr>
        <a:xfrm rot="16200000">
          <a:off x="-540208" y="541232"/>
          <a:ext cx="3744416" cy="2661951"/>
        </a:xfrm>
        <a:prstGeom prst="flowChartManualOperation">
          <a:avLst/>
        </a:prstGeom>
        <a:solidFill>
          <a:schemeClr val="accent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rtl="0">
            <a:lnSpc>
              <a:spcPct val="90000"/>
            </a:lnSpc>
            <a:spcBef>
              <a:spcPct val="0"/>
            </a:spcBef>
            <a:spcAft>
              <a:spcPct val="35000"/>
            </a:spcAft>
            <a:buNone/>
          </a:pPr>
          <a:r>
            <a:rPr kumimoji="1" lang="en-US" altLang="ja-JP" sz="1800" b="0" kern="1200" baseline="0" dirty="0">
              <a:solidFill>
                <a:schemeClr val="tx1"/>
              </a:solidFill>
            </a:rPr>
            <a:t>In Japan, the land owner has  right to use groundwater defined by the Civil Code. This caused difficulties for implementing groundwater regulation.</a:t>
          </a:r>
          <a:endParaRPr kumimoji="1" lang="ja-JP" altLang="ja-JP" sz="1800" b="0" kern="1200" baseline="0" dirty="0">
            <a:solidFill>
              <a:schemeClr val="tx1"/>
            </a:solidFill>
          </a:endParaRPr>
        </a:p>
      </dsp:txBody>
      <dsp:txXfrm rot="5400000">
        <a:off x="1025" y="748882"/>
        <a:ext cx="2661951" cy="2246650"/>
      </dsp:txXfrm>
    </dsp:sp>
    <dsp:sp modelId="{601C5837-4D11-4BBC-9D1E-902090C00275}">
      <dsp:nvSpPr>
        <dsp:cNvPr id="0" name=""/>
        <dsp:cNvSpPr/>
      </dsp:nvSpPr>
      <dsp:spPr>
        <a:xfrm rot="16200000">
          <a:off x="2321389" y="541232"/>
          <a:ext cx="3744416" cy="2661951"/>
        </a:xfrm>
        <a:prstGeom prst="flowChartManualOperation">
          <a:avLst/>
        </a:prstGeom>
        <a:solidFill>
          <a:srgbClr val="FFD1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rtl="0">
            <a:lnSpc>
              <a:spcPct val="90000"/>
            </a:lnSpc>
            <a:spcBef>
              <a:spcPct val="0"/>
            </a:spcBef>
            <a:spcAft>
              <a:spcPct val="35000"/>
            </a:spcAft>
            <a:buNone/>
          </a:pPr>
          <a:r>
            <a:rPr kumimoji="1" lang="en-US" altLang="ja-JP" sz="1800" b="0" kern="1200" baseline="0" dirty="0">
              <a:solidFill>
                <a:schemeClr val="tx1"/>
              </a:solidFill>
            </a:rPr>
            <a:t>Establishment of the </a:t>
          </a:r>
          <a:r>
            <a:rPr lang="en-US" sz="1800" kern="1200" dirty="0">
              <a:solidFill>
                <a:schemeClr val="tx1"/>
              </a:solidFill>
            </a:rPr>
            <a:t>Basic Act on Water Cycle</a:t>
          </a:r>
          <a:r>
            <a:rPr lang="ja-JP" altLang="en-US" sz="1800" kern="1200" dirty="0">
              <a:solidFill>
                <a:schemeClr val="tx1"/>
              </a:solidFill>
            </a:rPr>
            <a:t>　</a:t>
          </a:r>
          <a:r>
            <a:rPr kumimoji="1" lang="en-US" altLang="ja-JP" sz="1800" b="0" kern="1200" baseline="0" dirty="0">
              <a:solidFill>
                <a:schemeClr val="tx1"/>
              </a:solidFill>
            </a:rPr>
            <a:t>in 2014</a:t>
          </a:r>
        </a:p>
      </dsp:txBody>
      <dsp:txXfrm rot="5400000">
        <a:off x="2862622" y="748882"/>
        <a:ext cx="2661951" cy="2246650"/>
      </dsp:txXfrm>
    </dsp:sp>
    <dsp:sp modelId="{5A9112F5-D44B-47B6-8A1F-85A587DF9AEB}">
      <dsp:nvSpPr>
        <dsp:cNvPr id="0" name=""/>
        <dsp:cNvSpPr/>
      </dsp:nvSpPr>
      <dsp:spPr>
        <a:xfrm rot="16200000">
          <a:off x="5182986" y="541232"/>
          <a:ext cx="3744416" cy="2661951"/>
        </a:xfrm>
        <a:prstGeom prst="flowChartManualOperation">
          <a:avLst/>
        </a:prstGeom>
        <a:solidFill>
          <a:schemeClr val="accent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rtl="0">
            <a:lnSpc>
              <a:spcPct val="90000"/>
            </a:lnSpc>
            <a:spcBef>
              <a:spcPct val="0"/>
            </a:spcBef>
            <a:spcAft>
              <a:spcPct val="35000"/>
            </a:spcAft>
            <a:buNone/>
          </a:pPr>
          <a:r>
            <a:rPr kumimoji="1" lang="en-US" altLang="ja-JP" sz="1800" b="0" kern="1200" baseline="0" dirty="0">
              <a:solidFill>
                <a:schemeClr val="tx1"/>
              </a:solidFill>
            </a:rPr>
            <a:t>Groundwater is regarded as  a precious public commodity. </a:t>
          </a:r>
          <a:endParaRPr kumimoji="1" lang="ja-JP" altLang="ja-JP" sz="1800" b="0" kern="1200" baseline="0" dirty="0">
            <a:solidFill>
              <a:schemeClr val="tx1"/>
            </a:solidFill>
          </a:endParaRPr>
        </a:p>
      </dsp:txBody>
      <dsp:txXfrm rot="5400000">
        <a:off x="5724219" y="748882"/>
        <a:ext cx="2661951" cy="224665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フッター プレースホルダー 3"/>
          <p:cNvSpPr>
            <a:spLocks noGrp="1"/>
          </p:cNvSpPr>
          <p:nvPr>
            <p:ph type="ftr" sz="quarter" idx="2"/>
          </p:nvPr>
        </p:nvSpPr>
        <p:spPr>
          <a:xfrm>
            <a:off x="2" y="9440864"/>
            <a:ext cx="2950263" cy="496887"/>
          </a:xfrm>
          <a:prstGeom prst="rect">
            <a:avLst/>
          </a:prstGeom>
        </p:spPr>
        <p:txBody>
          <a:bodyPr vert="horz" lIns="91437" tIns="45719" rIns="91437" bIns="4571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350" y="9440864"/>
            <a:ext cx="2950263" cy="496887"/>
          </a:xfrm>
          <a:prstGeom prst="rect">
            <a:avLst/>
          </a:prstGeom>
        </p:spPr>
        <p:txBody>
          <a:bodyPr vert="horz" lIns="91437" tIns="45719" rIns="91437" bIns="45719" rtlCol="0" anchor="b"/>
          <a:lstStyle>
            <a:lvl1pPr algn="r">
              <a:defRPr sz="1200"/>
            </a:lvl1pPr>
          </a:lstStyle>
          <a:p>
            <a:r>
              <a:rPr kumimoji="1" lang="en-US" altLang="ja-JP" dirty="0"/>
              <a:t>C3-</a:t>
            </a:r>
            <a:fld id="{542A58DF-BAA8-4469-BA2D-AC8A439EF596}" type="slidenum">
              <a:rPr kumimoji="1" lang="ja-JP" altLang="en-US" smtClean="0"/>
              <a:t>‹#›</a:t>
            </a:fld>
            <a:endParaRPr kumimoji="1" lang="ja-JP" altLang="en-US" dirty="0"/>
          </a:p>
        </p:txBody>
      </p:sp>
      <p:sp>
        <p:nvSpPr>
          <p:cNvPr id="6" name="ヘッダー プレースホルダー 5"/>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Tree>
    <p:extLst>
      <p:ext uri="{BB962C8B-B14F-4D97-AF65-F5344CB8AC3E}">
        <p14:creationId xmlns:p14="http://schemas.microsoft.com/office/powerpoint/2010/main" val="2190206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2949787" cy="496967"/>
          </a:xfrm>
          <a:prstGeom prst="rect">
            <a:avLst/>
          </a:prstGeom>
        </p:spPr>
        <p:txBody>
          <a:bodyPr vert="horz" lIns="91437" tIns="45719" rIns="91437" bIns="4571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3"/>
            <a:ext cx="2949787" cy="496967"/>
          </a:xfrm>
          <a:prstGeom prst="rect">
            <a:avLst/>
          </a:prstGeom>
        </p:spPr>
        <p:txBody>
          <a:bodyPr vert="horz" lIns="91437" tIns="45719" rIns="91437" bIns="45719" rtlCol="0"/>
          <a:lstStyle>
            <a:lvl1pPr algn="r">
              <a:defRPr sz="1200"/>
            </a:lvl1pPr>
          </a:lstStyle>
          <a:p>
            <a:fld id="{FCD2423D-9EBC-40AE-B4DC-564BAC5C6197}" type="datetimeFigureOut">
              <a:rPr kumimoji="1" lang="ja-JP" altLang="en-US" smtClean="0"/>
              <a:t>2017/3/8</a:t>
            </a:fld>
            <a:endParaRPr kumimoji="1" lang="ja-JP" altLang="en-US"/>
          </a:p>
        </p:txBody>
      </p:sp>
      <p:sp>
        <p:nvSpPr>
          <p:cNvPr id="4" name="スライド イメージ プレースホルダー 3"/>
          <p:cNvSpPr>
            <a:spLocks noGrp="1" noRot="1" noChangeAspect="1"/>
          </p:cNvSpPr>
          <p:nvPr>
            <p:ph type="sldImg" idx="2"/>
          </p:nvPr>
        </p:nvSpPr>
        <p:spPr>
          <a:xfrm>
            <a:off x="922338" y="747713"/>
            <a:ext cx="4964112" cy="3724275"/>
          </a:xfrm>
          <a:prstGeom prst="rect">
            <a:avLst/>
          </a:prstGeom>
          <a:noFill/>
          <a:ln w="12700">
            <a:solidFill>
              <a:prstClr val="black"/>
            </a:solidFill>
          </a:ln>
        </p:spPr>
        <p:txBody>
          <a:bodyPr vert="horz" lIns="91437" tIns="45719" rIns="91437" bIns="45719"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37" tIns="45719" rIns="91437" bIns="4571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8"/>
            <a:ext cx="2949787" cy="496967"/>
          </a:xfrm>
          <a:prstGeom prst="rect">
            <a:avLst/>
          </a:prstGeom>
        </p:spPr>
        <p:txBody>
          <a:bodyPr vert="horz" lIns="91437" tIns="45719" rIns="91437" bIns="4571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7" cy="496967"/>
          </a:xfrm>
          <a:prstGeom prst="rect">
            <a:avLst/>
          </a:prstGeom>
        </p:spPr>
        <p:txBody>
          <a:bodyPr vert="horz" lIns="91437" tIns="45719" rIns="91437" bIns="45719" rtlCol="0" anchor="b"/>
          <a:lstStyle>
            <a:lvl1pPr algn="r">
              <a:defRPr sz="1200"/>
            </a:lvl1pPr>
          </a:lstStyle>
          <a:p>
            <a:fld id="{8208B556-BF28-49CE-8564-E87885FA5E32}" type="slidenum">
              <a:rPr kumimoji="1" lang="ja-JP" altLang="en-US" smtClean="0"/>
              <a:t>‹#›</a:t>
            </a:fld>
            <a:endParaRPr kumimoji="1" lang="ja-JP" altLang="en-US"/>
          </a:p>
        </p:txBody>
      </p:sp>
    </p:spTree>
    <p:extLst>
      <p:ext uri="{BB962C8B-B14F-4D97-AF65-F5344CB8AC3E}">
        <p14:creationId xmlns:p14="http://schemas.microsoft.com/office/powerpoint/2010/main" val="17810437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08B556-BF28-49CE-8564-E87885FA5E32}" type="slidenum">
              <a:rPr kumimoji="1" lang="ja-JP" altLang="en-US" smtClean="0"/>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08B556-BF28-49CE-8564-E87885FA5E32}" type="slidenum">
              <a:rPr kumimoji="1" lang="ja-JP" altLang="en-US" smtClean="0"/>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08B556-BF28-49CE-8564-E87885FA5E32}" type="slidenum">
              <a:rPr kumimoji="1" lang="ja-JP" altLang="en-US" smtClean="0"/>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08B556-BF28-49CE-8564-E87885FA5E32}" type="slidenum">
              <a:rPr kumimoji="1" lang="ja-JP" altLang="en-US" smtClean="0"/>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1"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21</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08B556-BF28-49CE-8564-E87885FA5E32}" type="slidenum">
              <a:rPr kumimoji="1" lang="ja-JP" altLang="en-US" smtClean="0"/>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08B556-BF28-49CE-8564-E87885FA5E32}" type="slidenum">
              <a:rPr kumimoji="1" lang="ja-JP" altLang="en-US" smtClean="0"/>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08B556-BF28-49CE-8564-E87885FA5E32}" type="slidenum">
              <a:rPr kumimoji="1" lang="ja-JP" altLang="en-US" smtClean="0"/>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08B556-BF28-49CE-8564-E87885FA5E32}" type="slidenum">
              <a:rPr kumimoji="1" lang="ja-JP" altLang="en-US" smtClean="0"/>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3522759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317503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3629815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1669517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2720426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3950598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58233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2573655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1196200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440342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4223226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1055608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6309320"/>
            <a:ext cx="9144000" cy="5486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rotWithShape="1">
          <a:blip r:embed="rId24" cstate="print">
            <a:extLst>
              <a:ext uri="{28A0092B-C50C-407E-A947-70E740481C1C}">
                <a14:useLocalDpi xmlns:a14="http://schemas.microsoft.com/office/drawing/2010/main" val="0"/>
              </a:ext>
            </a:extLst>
          </a:blip>
          <a:srcRect l="11234" t="8034" b="6125"/>
          <a:stretch>
            <a:fillRect/>
          </a:stretch>
        </p:blipFill>
        <p:spPr>
          <a:xfrm>
            <a:off x="162000" y="6309320"/>
            <a:ext cx="645692" cy="548680"/>
          </a:xfrm>
          <a:prstGeom prst="rect">
            <a:avLst/>
          </a:prstGeom>
        </p:spPr>
      </p:pic>
      <p:sp>
        <p:nvSpPr>
          <p:cNvPr id="10" name="タイトル 1"/>
          <p:cNvSpPr txBox="1"/>
          <p:nvPr userDrawn="1"/>
        </p:nvSpPr>
        <p:spPr>
          <a:xfrm>
            <a:off x="648000" y="6506774"/>
            <a:ext cx="3028615" cy="3066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100" b="1" dirty="0">
                <a:latin typeface="Arial" panose="020B0604020202020204" pitchFamily="34" charset="0"/>
                <a:ea typeface="Arial Unicode MS" panose="020B0604020202020204" pitchFamily="50" charset="-128"/>
                <a:cs typeface="Arial" panose="020B0604020202020204" pitchFamily="34" charset="0"/>
              </a:rPr>
              <a:t>Japan International Cooperation Agency</a:t>
            </a:r>
            <a:endParaRPr lang="ja-JP" altLang="en-US" sz="1100" b="1" dirty="0">
              <a:latin typeface="Arial" panose="020B0604020202020204" pitchFamily="34" charset="0"/>
              <a:ea typeface="Arial Unicode MS" panose="020B0604020202020204" pitchFamily="50" charset="-128"/>
              <a:cs typeface="Arial" panose="020B0604020202020204" pitchFamily="34" charset="0"/>
            </a:endParaRPr>
          </a:p>
        </p:txBody>
      </p:sp>
      <p:sp>
        <p:nvSpPr>
          <p:cNvPr id="2" name="タイトル プレースホルダー 1"/>
          <p:cNvSpPr>
            <a:spLocks noGrp="1"/>
          </p:cNvSpPr>
          <p:nvPr>
            <p:ph type="title"/>
          </p:nvPr>
        </p:nvSpPr>
        <p:spPr>
          <a:xfrm>
            <a:off x="360000" y="252000"/>
            <a:ext cx="8208000" cy="1044000"/>
          </a:xfrm>
          <a:prstGeom prst="rect">
            <a:avLst/>
          </a:prstGeom>
        </p:spPr>
        <p:txBody>
          <a:bodyPr vert="horz" lIns="0" tIns="0" rIns="0" bIns="0" rtlCol="0" anchor="ctr">
            <a:normAutofit/>
          </a:bodyPr>
          <a:lstStyle/>
          <a:p>
            <a:r>
              <a:rPr kumimoji="1" lang="en-US" altLang="ja-JP" dirty="0"/>
              <a:t>Master Title_44pt</a:t>
            </a:r>
            <a:endParaRPr kumimoji="1" lang="ja-JP" altLang="en-US" dirty="0"/>
          </a:p>
        </p:txBody>
      </p:sp>
      <p:sp>
        <p:nvSpPr>
          <p:cNvPr id="3" name="テキスト プレースホルダー 2"/>
          <p:cNvSpPr>
            <a:spLocks noGrp="1"/>
          </p:cNvSpPr>
          <p:nvPr>
            <p:ph type="body" idx="1"/>
          </p:nvPr>
        </p:nvSpPr>
        <p:spPr>
          <a:xfrm>
            <a:off x="360000" y="1269280"/>
            <a:ext cx="8208000" cy="4680000"/>
          </a:xfrm>
          <a:prstGeom prst="rect">
            <a:avLst/>
          </a:prstGeom>
        </p:spPr>
        <p:txBody>
          <a:bodyPr vert="horz" lIns="0" tIns="0" rIns="0" bIns="0" rtlCol="0">
            <a:normAutofit/>
          </a:bodyPr>
          <a:lstStyle/>
          <a:p>
            <a:pPr lvl="1"/>
            <a:r>
              <a:rPr kumimoji="1" lang="en-US" altLang="ja-JP" dirty="0"/>
              <a:t>Body text1 _28pt</a:t>
            </a:r>
            <a:endParaRPr kumimoji="1" lang="ja-JP" altLang="en-US" dirty="0"/>
          </a:p>
          <a:p>
            <a:pPr lvl="3"/>
            <a:r>
              <a:rPr kumimoji="1" lang="en-US" altLang="ja-JP" dirty="0"/>
              <a:t>Body text2 _24pt</a:t>
            </a:r>
            <a:endParaRPr kumimoji="1" lang="ja-JP" altLang="en-US" dirty="0"/>
          </a:p>
          <a:p>
            <a:pPr lvl="4"/>
            <a:r>
              <a:rPr kumimoji="1" lang="en-US" altLang="ja-JP" dirty="0"/>
              <a:t>Body text3 _20pt</a:t>
            </a:r>
          </a:p>
          <a:p>
            <a:pPr lvl="4"/>
            <a:endParaRPr kumimoji="1" lang="ja-JP" altLang="en-US" dirty="0"/>
          </a:p>
        </p:txBody>
      </p:sp>
      <p:sp>
        <p:nvSpPr>
          <p:cNvPr id="4" name="日付プレースホルダー 3"/>
          <p:cNvSpPr>
            <a:spLocks noGrp="1"/>
          </p:cNvSpPr>
          <p:nvPr>
            <p:ph type="dt" sz="half" idx="2"/>
          </p:nvPr>
        </p:nvSpPr>
        <p:spPr>
          <a:xfrm>
            <a:off x="5940152" y="64800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フッター プレースホルダー 4"/>
          <p:cNvSpPr>
            <a:spLocks noGrp="1"/>
          </p:cNvSpPr>
          <p:nvPr>
            <p:ph type="ftr" sz="quarter" idx="3"/>
          </p:nvPr>
        </p:nvSpPr>
        <p:spPr>
          <a:xfrm>
            <a:off x="3563888" y="6480000"/>
            <a:ext cx="25202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4800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632B3-990E-4D3E-99A6-FBD255F286FB}" type="slidenum">
              <a:rPr kumimoji="1" lang="ja-JP" altLang="en-US" smtClean="0"/>
              <a:t>‹#›</a:t>
            </a:fld>
            <a:endParaRPr kumimoji="1" lang="ja-JP" altLang="en-US" dirty="0"/>
          </a:p>
        </p:txBody>
      </p:sp>
      <p:sp>
        <p:nvSpPr>
          <p:cNvPr id="11" name="テキスト ボックス 27"/>
          <p:cNvSpPr txBox="1"/>
          <p:nvPr userDrawn="1"/>
        </p:nvSpPr>
        <p:spPr>
          <a:xfrm>
            <a:off x="2484000" y="116632"/>
            <a:ext cx="6388927"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r" hangingPunct="0">
              <a:lnSpc>
                <a:spcPts val="1800"/>
              </a:lnSpc>
              <a:spcAft>
                <a:spcPts val="0"/>
              </a:spcAft>
            </a:pPr>
            <a:r>
              <a:rPr lang="en-US" altLang="ja-JP" sz="1100" b="1" kern="1000" dirty="0">
                <a:solidFill>
                  <a:srgbClr val="548DD4"/>
                </a:solidFill>
                <a:effectLst/>
                <a:latin typeface="Arial" panose="020B0604020202020204" pitchFamily="34" charset="0"/>
                <a:cs typeface="Arial" panose="020B0604020202020204" pitchFamily="34" charset="0"/>
              </a:rPr>
              <a:t>Japan's Experiences on Water Supply Development</a:t>
            </a:r>
            <a:endParaRPr lang="ja-JP" sz="1800" kern="1000" dirty="0">
              <a:effectLst/>
              <a:latin typeface="Arial" panose="020B0604020202020204" pitchFamily="34" charset="0"/>
              <a:cs typeface="Arial" panose="020B0604020202020204" pitchFamily="34" charset="0"/>
            </a:endParaRPr>
          </a:p>
        </p:txBody>
      </p:sp>
      <p:sp>
        <p:nvSpPr>
          <p:cNvPr id="13" name="テキスト ボックス 12"/>
          <p:cNvSpPr txBox="1"/>
          <p:nvPr userDrawn="1"/>
        </p:nvSpPr>
        <p:spPr>
          <a:xfrm>
            <a:off x="7524328" y="6525344"/>
            <a:ext cx="1440160" cy="261610"/>
          </a:xfrm>
          <a:prstGeom prst="rect">
            <a:avLst/>
          </a:prstGeom>
          <a:noFill/>
        </p:spPr>
        <p:txBody>
          <a:bodyPr wrap="square" rtlCol="0">
            <a:spAutoFit/>
          </a:bodyPr>
          <a:lstStyle/>
          <a:p>
            <a:pPr algn="r"/>
            <a:r>
              <a:rPr kumimoji="1" lang="en-US" altLang="ja-JP" sz="1100" b="1" dirty="0">
                <a:latin typeface="+mj-lt"/>
              </a:rPr>
              <a:t>C3-</a:t>
            </a:r>
            <a:fld id="{8A0632B3-990E-4D3E-99A6-FBD255F286FB}" type="slidenum">
              <a:rPr kumimoji="1" lang="ja-JP" altLang="en-US" sz="1100" b="1" smtClean="0">
                <a:latin typeface="+mj-lt"/>
              </a:rPr>
              <a:t>‹#›</a:t>
            </a:fld>
            <a:endParaRPr kumimoji="1" lang="ja-JP" altLang="en-US" sz="1100" b="1" dirty="0">
              <a:latin typeface="+mj-lt"/>
            </a:endParaRPr>
          </a:p>
        </p:txBody>
      </p:sp>
    </p:spTree>
    <p:extLst>
      <p:ext uri="{BB962C8B-B14F-4D97-AF65-F5344CB8AC3E}">
        <p14:creationId xmlns:p14="http://schemas.microsoft.com/office/powerpoint/2010/main" val="1355112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49" r:id="rId13"/>
    <p:sldLayoutId id="2147483650" r:id="rId14"/>
    <p:sldLayoutId id="2147483651" r:id="rId15"/>
    <p:sldLayoutId id="2147483652" r:id="rId16"/>
    <p:sldLayoutId id="2147483653" r:id="rId17"/>
    <p:sldLayoutId id="2147483656" r:id="rId18"/>
    <p:sldLayoutId id="2147483657" r:id="rId19"/>
    <p:sldLayoutId id="2147483658" r:id="rId20"/>
    <p:sldLayoutId id="2147483659" r:id="rId21"/>
    <p:sldLayoutId id="2147483660" r:id="rId22"/>
  </p:sldLayoutIdLst>
  <p:hf sldNum="0" hdr="0" ftr="0" dt="0"/>
  <p:txStyles>
    <p:title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p:titleStyle>
    <p:body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4440" y="1076042"/>
            <a:ext cx="8208000" cy="3323987"/>
          </a:xfrm>
        </p:spPr>
        <p:txBody>
          <a:bodyPr/>
          <a:lstStyle/>
          <a:p>
            <a:r>
              <a:rPr lang="en-US" altLang="ja-JP" sz="4800" dirty="0"/>
              <a:t>Sustainable Groundwater Use and Prevention of Land Subsidence:</a:t>
            </a:r>
            <a:br>
              <a:rPr lang="en-US" altLang="ja-JP" sz="4800" dirty="0"/>
            </a:br>
            <a:r>
              <a:rPr lang="en-US" altLang="ja-JP" sz="3600" dirty="0"/>
              <a:t>Osaka City and </a:t>
            </a:r>
            <a:br>
              <a:rPr lang="en-US" altLang="ja-JP" sz="3600" dirty="0"/>
            </a:br>
            <a:r>
              <a:rPr lang="en-US" altLang="ja-JP" sz="3600" dirty="0"/>
              <a:t>Saitama Prefecture</a:t>
            </a:r>
            <a:endParaRPr lang="ja-JP" altLang="en-US" sz="3600" dirty="0"/>
          </a:p>
        </p:txBody>
      </p:sp>
      <p:pic>
        <p:nvPicPr>
          <p:cNvPr id="8" name="図プレースホルダー 7"/>
          <p:cNvPicPr>
            <a:picLocks noGrp="1" noChangeAspect="1"/>
          </p:cNvPicPr>
          <p:nvPr>
            <p:ph type="pic" sz="quarter" idx="13"/>
          </p:nvPr>
        </p:nvPicPr>
        <p:blipFill>
          <a:blip r:embed="rId3"/>
          <a:srcRect t="4414" b="4414"/>
          <a:stretch>
            <a:fillRect/>
          </a:stretch>
        </p:blipFill>
        <p:spPr>
          <a:xfrm>
            <a:off x="4608004" y="2993247"/>
            <a:ext cx="4073011" cy="2538032"/>
          </a:xfrm>
          <a:prstGeom prst="rect">
            <a:avLst/>
          </a:prstGeom>
        </p:spPr>
      </p:pic>
      <p:sp>
        <p:nvSpPr>
          <p:cNvPr id="13" name="テキスト プレースホルダー 12"/>
          <p:cNvSpPr>
            <a:spLocks noGrp="1"/>
          </p:cNvSpPr>
          <p:nvPr>
            <p:ph type="body" sz="quarter" idx="14"/>
          </p:nvPr>
        </p:nvSpPr>
        <p:spPr>
          <a:xfrm>
            <a:off x="360000" y="5627557"/>
            <a:ext cx="3492000" cy="492443"/>
          </a:xfrm>
        </p:spPr>
        <p:txBody>
          <a:bodyPr/>
          <a:lstStyle/>
          <a:p>
            <a:r>
              <a:rPr lang="en-US" altLang="ja-JP" sz="3200" dirty="0"/>
              <a:t>No. C3 Ver. 1</a:t>
            </a:r>
            <a:endParaRPr lang="ja-JP" altLang="en-US" sz="3200" dirty="0"/>
          </a:p>
        </p:txBody>
      </p:sp>
      <p:sp>
        <p:nvSpPr>
          <p:cNvPr id="5" name="テキスト ボックス 4"/>
          <p:cNvSpPr txBox="1"/>
          <p:nvPr/>
        </p:nvSpPr>
        <p:spPr>
          <a:xfrm>
            <a:off x="4586748" y="5517232"/>
            <a:ext cx="4089708" cy="73866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400" b="1" dirty="0"/>
              <a:t>Depression caused by land subsidence </a:t>
            </a:r>
            <a:r>
              <a:rPr lang="en-US" altLang="ja-JP" sz="1400" dirty="0"/>
              <a:t>https://www.pref.saitama.lg.jp/a0505/901-20091202-17.html</a:t>
            </a:r>
          </a:p>
        </p:txBody>
      </p:sp>
      <p:sp>
        <p:nvSpPr>
          <p:cNvPr id="3" name="テキスト ボックス 2"/>
          <p:cNvSpPr txBox="1"/>
          <p:nvPr/>
        </p:nvSpPr>
        <p:spPr>
          <a:xfrm>
            <a:off x="6516216" y="3875334"/>
            <a:ext cx="2016224" cy="276999"/>
          </a:xfrm>
          <a:prstGeom prst="rect">
            <a:avLst/>
          </a:prstGeom>
          <a:solidFill>
            <a:schemeClr val="accent3"/>
          </a:solidFill>
        </p:spPr>
        <p:txBody>
          <a:bodyPr wrap="square" rtlCol="0">
            <a:spAutoFit/>
          </a:bodyPr>
          <a:lstStyle/>
          <a:p>
            <a:r>
              <a:rPr kumimoji="1" lang="en-US" altLang="ja-JP" sz="1200" dirty="0"/>
              <a:t>Original</a:t>
            </a:r>
            <a:r>
              <a:rPr kumimoji="1" lang="ja-JP" altLang="en-US" sz="1200" dirty="0"/>
              <a:t>　</a:t>
            </a:r>
            <a:r>
              <a:rPr lang="en-US" altLang="ja-JP" sz="1200" dirty="0"/>
              <a:t>ground elevation</a:t>
            </a:r>
            <a:endParaRPr kumimoji="1" lang="ja-JP" altLang="en-US" sz="1200" dirty="0"/>
          </a:p>
        </p:txBody>
      </p:sp>
      <p:cxnSp>
        <p:nvCxnSpPr>
          <p:cNvPr id="7" name="直線コネクタ 6"/>
          <p:cNvCxnSpPr/>
          <p:nvPr/>
        </p:nvCxnSpPr>
        <p:spPr>
          <a:xfrm>
            <a:off x="6300192" y="4221088"/>
            <a:ext cx="1728192"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6269827" y="4581128"/>
            <a:ext cx="1728192"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7133923" y="4725144"/>
            <a:ext cx="1470525" cy="461665"/>
          </a:xfrm>
          <a:prstGeom prst="rect">
            <a:avLst/>
          </a:prstGeom>
          <a:solidFill>
            <a:schemeClr val="accent3"/>
          </a:solidFill>
        </p:spPr>
        <p:txBody>
          <a:bodyPr wrap="square" rtlCol="0">
            <a:spAutoFit/>
          </a:bodyPr>
          <a:lstStyle/>
          <a:p>
            <a:r>
              <a:rPr kumimoji="1" lang="en-US" altLang="ja-JP" sz="1200" dirty="0"/>
              <a:t>Elevation after land subsidence</a:t>
            </a:r>
            <a:endParaRPr kumimoji="1" lang="ja-JP" altLang="en-US" sz="1200" dirty="0"/>
          </a:p>
        </p:txBody>
      </p:sp>
      <p:sp>
        <p:nvSpPr>
          <p:cNvPr id="12" name="下矢印 11"/>
          <p:cNvSpPr/>
          <p:nvPr/>
        </p:nvSpPr>
        <p:spPr>
          <a:xfrm>
            <a:off x="6804248" y="4262263"/>
            <a:ext cx="216024" cy="24685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58737" y="989972"/>
            <a:ext cx="8754096" cy="738664"/>
          </a:xfrm>
          <a:prstGeom prst="rect">
            <a:avLst/>
          </a:prstGeom>
        </p:spPr>
        <p:txBody>
          <a:bodyPr wrap="square" lIns="36000" tIns="0" rIns="0" bIns="0">
            <a:spAutoFit/>
          </a:bodyPr>
          <a:lstStyle/>
          <a:p>
            <a:pPr marL="57785">
              <a:spcBef>
                <a:spcPts val="1000"/>
              </a:spcBef>
            </a:pPr>
            <a:r>
              <a:rPr lang="en-US" altLang="ja-JP" sz="2400" b="1" dirty="0"/>
              <a:t>Prevention of </a:t>
            </a:r>
            <a:r>
              <a:rPr lang="ja-JP" altLang="ja-JP" sz="2400" b="1" dirty="0"/>
              <a:t>L</a:t>
            </a:r>
            <a:r>
              <a:rPr lang="en-US" altLang="ja-JP" sz="2400" b="1" dirty="0"/>
              <a:t>and</a:t>
            </a:r>
            <a:r>
              <a:rPr lang="ja-JP" altLang="en-US" sz="2400" b="1" dirty="0"/>
              <a:t> </a:t>
            </a:r>
            <a:r>
              <a:rPr lang="en-US" altLang="ja-JP" sz="2400" b="1" dirty="0"/>
              <a:t>Subsidence</a:t>
            </a:r>
            <a:r>
              <a:rPr lang="ja-JP" altLang="en-US" sz="2400" b="1" dirty="0"/>
              <a:t> </a:t>
            </a:r>
            <a:r>
              <a:rPr lang="en-US" altLang="ja-JP" sz="2400" b="1" dirty="0"/>
              <a:t>through</a:t>
            </a:r>
            <a:r>
              <a:rPr lang="ja-JP" altLang="en-US" sz="2400" b="1" dirty="0"/>
              <a:t> </a:t>
            </a:r>
            <a:r>
              <a:rPr lang="en-US" altLang="ja-JP" sz="2400" b="1" dirty="0"/>
              <a:t>the</a:t>
            </a:r>
            <a:r>
              <a:rPr lang="ja-JP" altLang="en-US" sz="2400" b="1" dirty="0"/>
              <a:t> </a:t>
            </a:r>
            <a:r>
              <a:rPr lang="en-US" altLang="ja-JP" sz="2400" b="1" dirty="0"/>
              <a:t>Industrial</a:t>
            </a:r>
            <a:r>
              <a:rPr lang="ja-JP" altLang="en-US" sz="2400" b="1" dirty="0"/>
              <a:t> </a:t>
            </a:r>
            <a:r>
              <a:rPr lang="en-US" altLang="ja-JP" sz="2400" b="1" dirty="0"/>
              <a:t>Wastewater</a:t>
            </a:r>
            <a:r>
              <a:rPr lang="ja-JP" altLang="en-US" sz="2400" b="1" dirty="0"/>
              <a:t> </a:t>
            </a:r>
            <a:r>
              <a:rPr lang="en-US" altLang="ja-JP" sz="2400" b="1" dirty="0"/>
              <a:t>Regulation</a:t>
            </a:r>
          </a:p>
        </p:txBody>
      </p:sp>
      <p:graphicFrame>
        <p:nvGraphicFramePr>
          <p:cNvPr id="12" name="コンテンツ プレースホルダー 11"/>
          <p:cNvGraphicFramePr>
            <a:graphicFrameLocks noGrp="1"/>
          </p:cNvGraphicFramePr>
          <p:nvPr>
            <p:ph idx="14"/>
            <p:extLst>
              <p:ext uri="{D42A27DB-BD31-4B8C-83A1-F6EECF244321}">
                <p14:modId xmlns:p14="http://schemas.microsoft.com/office/powerpoint/2010/main" val="2758295340"/>
              </p:ext>
            </p:extLst>
          </p:nvPr>
        </p:nvGraphicFramePr>
        <p:xfrm>
          <a:off x="261431" y="2492896"/>
          <a:ext cx="8515483" cy="3599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テキスト ボックス 13"/>
          <p:cNvSpPr txBox="1"/>
          <p:nvPr/>
        </p:nvSpPr>
        <p:spPr>
          <a:xfrm>
            <a:off x="358737" y="1743806"/>
            <a:ext cx="8661871" cy="707886"/>
          </a:xfrm>
          <a:prstGeom prst="rect">
            <a:avLst/>
          </a:prstGeom>
          <a:noFill/>
        </p:spPr>
        <p:txBody>
          <a:bodyPr wrap="square" rtlCol="0">
            <a:spAutoFit/>
          </a:bodyPr>
          <a:lstStyle/>
          <a:p>
            <a:r>
              <a:rPr lang="en-US" altLang="ja-JP" sz="2000" dirty="0">
                <a:solidFill>
                  <a:srgbClr val="FF0000"/>
                </a:solidFill>
              </a:rPr>
              <a:t>The Water Pollution Control Act </a:t>
            </a:r>
            <a:r>
              <a:rPr lang="en-US" altLang="ja-JP" sz="2000" dirty="0"/>
              <a:t>enacted in 1970</a:t>
            </a:r>
            <a:r>
              <a:rPr lang="ja-JP" altLang="en-US" sz="2000" dirty="0"/>
              <a:t> </a:t>
            </a:r>
            <a:r>
              <a:rPr lang="en-CA" altLang="ja-JP" sz="2000" dirty="0"/>
              <a:t>inadvertently </a:t>
            </a:r>
            <a:r>
              <a:rPr lang="en-US" altLang="ja-JP" sz="2000" dirty="0"/>
              <a:t>contributed to decreasing the volume of groundwater withdrawn. </a:t>
            </a:r>
          </a:p>
        </p:txBody>
      </p:sp>
      <p:sp>
        <p:nvSpPr>
          <p:cNvPr id="6" name="タイトル 3"/>
          <p:cNvSpPr txBox="1"/>
          <p:nvPr/>
        </p:nvSpPr>
        <p:spPr>
          <a:xfrm>
            <a:off x="343633" y="367660"/>
            <a:ext cx="8676496" cy="720000"/>
          </a:xfrm>
          <a:prstGeom prst="rect">
            <a:avLst/>
          </a:prstGeom>
        </p:spPr>
        <p:txBody>
          <a:bodyPr vert="horz" lIns="0" tIns="0" rIns="0" bIns="0" rtlCol="0" anchor="ctr">
            <a:no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sz="2700" dirty="0"/>
              <a:t>2. Land Subsidence and Preventive Measures</a:t>
            </a:r>
          </a:p>
        </p:txBody>
      </p:sp>
      <p:sp>
        <p:nvSpPr>
          <p:cNvPr id="2" name="Rectangle 1"/>
          <p:cNvSpPr/>
          <p:nvPr/>
        </p:nvSpPr>
        <p:spPr>
          <a:xfrm>
            <a:off x="837016" y="5930517"/>
            <a:ext cx="7920880" cy="369332"/>
          </a:xfrm>
          <a:prstGeom prst="rect">
            <a:avLst/>
          </a:prstGeom>
        </p:spPr>
        <p:txBody>
          <a:bodyPr wrap="square">
            <a:spAutoFit/>
          </a:bodyPr>
          <a:lstStyle/>
          <a:p>
            <a:pPr algn="ctr"/>
            <a:r>
              <a:rPr lang="en-US" dirty="0"/>
              <a:t>Effect of the Water Pollution Control Act </a:t>
            </a:r>
            <a:r>
              <a:rPr lang="en-US" altLang="ja-JP" dirty="0"/>
              <a:t>(1970)</a:t>
            </a:r>
            <a:r>
              <a:rPr lang="en-US"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右矢印 2"/>
          <p:cNvSpPr/>
          <p:nvPr/>
        </p:nvSpPr>
        <p:spPr>
          <a:xfrm rot="1285577" flipV="1">
            <a:off x="3257788" y="2646418"/>
            <a:ext cx="945273" cy="469416"/>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50000"/>
                </a:schemeClr>
              </a:solidFill>
            </a:endParaRPr>
          </a:p>
        </p:txBody>
      </p:sp>
      <p:sp>
        <p:nvSpPr>
          <p:cNvPr id="6" name="正方形/長方形 5"/>
          <p:cNvSpPr/>
          <p:nvPr/>
        </p:nvSpPr>
        <p:spPr>
          <a:xfrm>
            <a:off x="3218456" y="2576837"/>
            <a:ext cx="921496" cy="74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707904" y="4028973"/>
            <a:ext cx="2291879" cy="294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p:cNvSpPr>
            <a:spLocks noGrp="1"/>
          </p:cNvSpPr>
          <p:nvPr>
            <p:ph idx="14"/>
          </p:nvPr>
        </p:nvSpPr>
        <p:spPr>
          <a:xfrm>
            <a:off x="234632" y="1361859"/>
            <a:ext cx="8802556" cy="4924425"/>
          </a:xfrm>
        </p:spPr>
        <p:txBody>
          <a:bodyPr wrap="square">
            <a:spAutoFit/>
          </a:bodyPr>
          <a:lstStyle/>
          <a:p>
            <a:pPr lvl="1"/>
            <a:endParaRPr lang="en-US" altLang="ja-JP" sz="2000" dirty="0"/>
          </a:p>
          <a:p>
            <a:pPr lvl="1">
              <a:lnSpc>
                <a:spcPts val="2200"/>
              </a:lnSpc>
            </a:pPr>
            <a:endParaRPr lang="en-US" altLang="ja-JP" sz="2000" b="0" dirty="0"/>
          </a:p>
          <a:p>
            <a:pPr lvl="1">
              <a:lnSpc>
                <a:spcPts val="2200"/>
              </a:lnSpc>
            </a:pPr>
            <a:r>
              <a:rPr lang="ja-JP" altLang="en-US" sz="2000" b="0" dirty="0"/>
              <a:t>　　</a:t>
            </a:r>
            <a:r>
              <a:rPr lang="en-US" altLang="ja-JP" sz="2000" b="0" dirty="0"/>
              <a:t> </a:t>
            </a:r>
            <a:r>
              <a:rPr lang="ja-JP" altLang="en-US" sz="2000" b="0" dirty="0"/>
              <a:t>　　</a:t>
            </a:r>
            <a:endParaRPr lang="en-US" altLang="ja-JP" sz="2000" b="0" dirty="0"/>
          </a:p>
          <a:p>
            <a:pPr lvl="1">
              <a:lnSpc>
                <a:spcPts val="2200"/>
              </a:lnSpc>
            </a:pPr>
            <a:r>
              <a:rPr lang="ja-JP" altLang="en-US" sz="2000" b="0" dirty="0"/>
              <a:t>　　　　　　　　　　　　　　　　　　　　　</a:t>
            </a:r>
            <a:endParaRPr lang="en-US" altLang="ja-JP" sz="2000" b="0" dirty="0"/>
          </a:p>
          <a:p>
            <a:pPr lvl="1">
              <a:lnSpc>
                <a:spcPts val="2200"/>
              </a:lnSpc>
            </a:pPr>
            <a:endParaRPr lang="en-US" altLang="ja-JP" sz="2000" b="0" dirty="0"/>
          </a:p>
          <a:p>
            <a:pPr lvl="1">
              <a:lnSpc>
                <a:spcPts val="2200"/>
              </a:lnSpc>
            </a:pPr>
            <a:endParaRPr lang="en-US" altLang="ja-JP" sz="2000" b="0" dirty="0"/>
          </a:p>
          <a:p>
            <a:pPr lvl="1">
              <a:lnSpc>
                <a:spcPts val="2200"/>
              </a:lnSpc>
            </a:pPr>
            <a:r>
              <a:rPr lang="en-US" altLang="ja-JP" sz="2000" dirty="0"/>
              <a:t>【The comprehensive countermeasures 】</a:t>
            </a:r>
          </a:p>
          <a:p>
            <a:pPr marL="447675" lvl="1" indent="-342900" defTabSz="985520">
              <a:lnSpc>
                <a:spcPts val="2200"/>
              </a:lnSpc>
              <a:buFont typeface="Wingdings" panose="05000000000000000000" pitchFamily="2" charset="2"/>
              <a:buChar char="l"/>
            </a:pPr>
            <a:r>
              <a:rPr lang="en-US" altLang="ja-JP" sz="2000" b="0" dirty="0"/>
              <a:t>Regulation to prevent over pumping</a:t>
            </a:r>
          </a:p>
          <a:p>
            <a:pPr marL="447675" lvl="1" indent="-342900" defTabSz="985520">
              <a:lnSpc>
                <a:spcPts val="2200"/>
              </a:lnSpc>
              <a:buFont typeface="Wingdings" panose="05000000000000000000" pitchFamily="2" charset="2"/>
              <a:buChar char="l"/>
            </a:pPr>
            <a:r>
              <a:rPr lang="en-US" altLang="ja-JP" sz="2000" b="0" dirty="0"/>
              <a:t>Ensure alternative water source</a:t>
            </a:r>
          </a:p>
          <a:p>
            <a:pPr marL="104775" lvl="1" defTabSz="985520">
              <a:lnSpc>
                <a:spcPts val="2200"/>
              </a:lnSpc>
            </a:pPr>
            <a:endParaRPr lang="en-US" altLang="ja-JP" sz="2000" b="0" dirty="0"/>
          </a:p>
          <a:p>
            <a:pPr marL="447675" lvl="1" indent="-342900" defTabSz="985520">
              <a:lnSpc>
                <a:spcPts val="2200"/>
              </a:lnSpc>
              <a:buFont typeface="Wingdings" panose="05000000000000000000" pitchFamily="2" charset="2"/>
              <a:buChar char="l"/>
            </a:pPr>
            <a:r>
              <a:rPr lang="en-US" altLang="ja-JP" sz="2000" b="0" dirty="0"/>
              <a:t>Prevention of disasters </a:t>
            </a:r>
          </a:p>
          <a:p>
            <a:pPr marL="447675" lvl="1" indent="-342900" defTabSz="985520">
              <a:lnSpc>
                <a:spcPts val="2200"/>
              </a:lnSpc>
              <a:buFont typeface="Wingdings" panose="05000000000000000000" pitchFamily="2" charset="2"/>
              <a:buChar char="l"/>
            </a:pPr>
            <a:r>
              <a:rPr lang="en-US" altLang="ja-JP" sz="2000" b="0" dirty="0"/>
              <a:t>Restoration after damage</a:t>
            </a:r>
          </a:p>
        </p:txBody>
      </p:sp>
      <p:grpSp>
        <p:nvGrpSpPr>
          <p:cNvPr id="20" name="グループ化 19"/>
          <p:cNvGrpSpPr/>
          <p:nvPr/>
        </p:nvGrpSpPr>
        <p:grpSpPr>
          <a:xfrm>
            <a:off x="3503023" y="5714706"/>
            <a:ext cx="834834" cy="442469"/>
            <a:chOff x="4105275" y="4885128"/>
            <a:chExt cx="673106" cy="400111"/>
          </a:xfrm>
        </p:grpSpPr>
        <p:sp>
          <p:nvSpPr>
            <p:cNvPr id="16" name="フリーフォーム 15"/>
            <p:cNvSpPr/>
            <p:nvPr/>
          </p:nvSpPr>
          <p:spPr>
            <a:xfrm>
              <a:off x="4105275" y="4885128"/>
              <a:ext cx="352425" cy="400111"/>
            </a:xfrm>
            <a:custGeom>
              <a:avLst/>
              <a:gdLst>
                <a:gd name="connsiteX0" fmla="*/ 0 w 352425"/>
                <a:gd name="connsiteY0" fmla="*/ 0 h 838200"/>
                <a:gd name="connsiteX1" fmla="*/ 352425 w 352425"/>
                <a:gd name="connsiteY1" fmla="*/ 0 h 838200"/>
                <a:gd name="connsiteX2" fmla="*/ 352425 w 352425"/>
                <a:gd name="connsiteY2" fmla="*/ 838200 h 838200"/>
                <a:gd name="connsiteX3" fmla="*/ 9525 w 352425"/>
                <a:gd name="connsiteY3" fmla="*/ 838200 h 838200"/>
              </a:gdLst>
              <a:ahLst/>
              <a:cxnLst>
                <a:cxn ang="0">
                  <a:pos x="connsiteX0" y="connsiteY0"/>
                </a:cxn>
                <a:cxn ang="0">
                  <a:pos x="connsiteX1" y="connsiteY1"/>
                </a:cxn>
                <a:cxn ang="0">
                  <a:pos x="connsiteX2" y="connsiteY2"/>
                </a:cxn>
                <a:cxn ang="0">
                  <a:pos x="connsiteX3" y="connsiteY3"/>
                </a:cxn>
              </a:cxnLst>
              <a:rect l="l" t="t" r="r" b="b"/>
              <a:pathLst>
                <a:path w="352425" h="838200">
                  <a:moveTo>
                    <a:pt x="0" y="0"/>
                  </a:moveTo>
                  <a:lnTo>
                    <a:pt x="352425" y="0"/>
                  </a:lnTo>
                  <a:lnTo>
                    <a:pt x="352425" y="838200"/>
                  </a:lnTo>
                  <a:lnTo>
                    <a:pt x="9525" y="838200"/>
                  </a:lnTo>
                </a:path>
              </a:pathLst>
            </a:cu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a:endCxn id="24" idx="1"/>
            </p:cNvCxnSpPr>
            <p:nvPr/>
          </p:nvCxnSpPr>
          <p:spPr>
            <a:xfrm flipV="1">
              <a:off x="4457700" y="5101931"/>
              <a:ext cx="320681" cy="6754"/>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 name="角丸四角形 1"/>
          <p:cNvSpPr/>
          <p:nvPr/>
        </p:nvSpPr>
        <p:spPr>
          <a:xfrm>
            <a:off x="4080047" y="1887789"/>
            <a:ext cx="4444934" cy="783193"/>
          </a:xfrm>
          <a:prstGeom prst="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2000" i="1" dirty="0">
                <a:solidFill>
                  <a:schemeClr val="tx1"/>
                </a:solidFill>
              </a:rPr>
              <a:t>Guidelines for Prevention of Land Subsidence</a:t>
            </a:r>
            <a:endParaRPr kumimoji="1" lang="ja-JP" altLang="en-US" sz="2000" i="1" dirty="0">
              <a:solidFill>
                <a:schemeClr val="tx1"/>
              </a:solidFill>
            </a:endParaRPr>
          </a:p>
        </p:txBody>
      </p:sp>
      <p:sp>
        <p:nvSpPr>
          <p:cNvPr id="14" name="角丸四角形 13"/>
          <p:cNvSpPr/>
          <p:nvPr/>
        </p:nvSpPr>
        <p:spPr>
          <a:xfrm>
            <a:off x="4080047" y="2735533"/>
            <a:ext cx="4444934" cy="1123712"/>
          </a:xfrm>
          <a:prstGeom prst="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altLang="ja-JP" sz="2000" dirty="0">
                <a:solidFill>
                  <a:schemeClr val="tx1"/>
                </a:solidFill>
              </a:rPr>
              <a:t>Establishment of coordination mechanism among the relevant ministries and agencies</a:t>
            </a:r>
          </a:p>
        </p:txBody>
      </p:sp>
      <p:sp>
        <p:nvSpPr>
          <p:cNvPr id="7" name="角丸四角形 6"/>
          <p:cNvSpPr/>
          <p:nvPr/>
        </p:nvSpPr>
        <p:spPr>
          <a:xfrm>
            <a:off x="5999780" y="4338121"/>
            <a:ext cx="2400190" cy="783193"/>
          </a:xfrm>
          <a:prstGeom prst="roundRect">
            <a:avLst/>
          </a:prstGeom>
          <a:solidFill>
            <a:srgbClr val="FFFF99"/>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2000" dirty="0">
                <a:solidFill>
                  <a:schemeClr val="tx1"/>
                </a:solidFill>
              </a:rPr>
              <a:t>Conservation of groundwater</a:t>
            </a:r>
            <a:endParaRPr kumimoji="1" lang="ja-JP" altLang="en-US" sz="2000" dirty="0">
              <a:solidFill>
                <a:schemeClr val="tx1"/>
              </a:solidFill>
            </a:endParaRPr>
          </a:p>
        </p:txBody>
      </p:sp>
      <p:sp>
        <p:nvSpPr>
          <p:cNvPr id="24" name="角丸四角形 23"/>
          <p:cNvSpPr/>
          <p:nvPr/>
        </p:nvSpPr>
        <p:spPr>
          <a:xfrm>
            <a:off x="4337854" y="5562864"/>
            <a:ext cx="4510173" cy="783193"/>
          </a:xfrm>
          <a:prstGeom prst="roundRect">
            <a:avLst/>
          </a:prstGeom>
          <a:solidFill>
            <a:srgbClr val="FFFF99"/>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2000" dirty="0">
                <a:solidFill>
                  <a:schemeClr val="tx1"/>
                </a:solidFill>
              </a:rPr>
              <a:t>Comprehensive measures in response to actual situation of the region</a:t>
            </a:r>
            <a:endParaRPr kumimoji="1" lang="ja-JP" altLang="en-US" sz="2000" dirty="0">
              <a:solidFill>
                <a:schemeClr val="tx1"/>
              </a:solidFill>
            </a:endParaRPr>
          </a:p>
        </p:txBody>
      </p:sp>
      <p:sp>
        <p:nvSpPr>
          <p:cNvPr id="21" name="正方形/長方形 20"/>
          <p:cNvSpPr/>
          <p:nvPr/>
        </p:nvSpPr>
        <p:spPr>
          <a:xfrm>
            <a:off x="115514" y="1168241"/>
            <a:ext cx="8123006" cy="615553"/>
          </a:xfrm>
          <a:prstGeom prst="rect">
            <a:avLst/>
          </a:prstGeom>
        </p:spPr>
        <p:txBody>
          <a:bodyPr wrap="square" lIns="36000" tIns="0" rIns="0" bIns="0">
            <a:spAutoFit/>
          </a:bodyPr>
          <a:lstStyle/>
          <a:p>
            <a:pPr marL="57785">
              <a:spcBef>
                <a:spcPts val="1000"/>
              </a:spcBef>
            </a:pPr>
            <a:r>
              <a:rPr lang="en-US" altLang="ja-JP" sz="2000" b="1" dirty="0"/>
              <a:t>(4) Comprehensive Preventive Measures: </a:t>
            </a:r>
            <a:r>
              <a:rPr lang="en-US" altLang="ja-JP" sz="2000" b="1" i="1" dirty="0"/>
              <a:t>Guidelines for Prevention of Land Subsidence</a:t>
            </a:r>
          </a:p>
        </p:txBody>
      </p:sp>
      <p:pic>
        <p:nvPicPr>
          <p:cNvPr id="4" name="図 3"/>
          <p:cNvPicPr>
            <a:picLocks noChangeAspect="1"/>
          </p:cNvPicPr>
          <p:nvPr/>
        </p:nvPicPr>
        <p:blipFill>
          <a:blip r:embed="rId3"/>
          <a:stretch>
            <a:fillRect/>
          </a:stretch>
        </p:blipFill>
        <p:spPr>
          <a:xfrm rot="3355658">
            <a:off x="3183825" y="2833519"/>
            <a:ext cx="963251" cy="634039"/>
          </a:xfrm>
          <a:prstGeom prst="rect">
            <a:avLst/>
          </a:prstGeom>
        </p:spPr>
      </p:pic>
      <p:grpSp>
        <p:nvGrpSpPr>
          <p:cNvPr id="30" name="グループ化 29"/>
          <p:cNvGrpSpPr/>
          <p:nvPr/>
        </p:nvGrpSpPr>
        <p:grpSpPr>
          <a:xfrm>
            <a:off x="5063678" y="4525996"/>
            <a:ext cx="936105" cy="400111"/>
            <a:chOff x="4105275" y="4885128"/>
            <a:chExt cx="754759" cy="400111"/>
          </a:xfrm>
        </p:grpSpPr>
        <p:sp>
          <p:nvSpPr>
            <p:cNvPr id="31" name="フリーフォーム 30"/>
            <p:cNvSpPr/>
            <p:nvPr/>
          </p:nvSpPr>
          <p:spPr>
            <a:xfrm>
              <a:off x="4105275" y="4885128"/>
              <a:ext cx="352425" cy="400111"/>
            </a:xfrm>
            <a:custGeom>
              <a:avLst/>
              <a:gdLst>
                <a:gd name="connsiteX0" fmla="*/ 0 w 352425"/>
                <a:gd name="connsiteY0" fmla="*/ 0 h 838200"/>
                <a:gd name="connsiteX1" fmla="*/ 352425 w 352425"/>
                <a:gd name="connsiteY1" fmla="*/ 0 h 838200"/>
                <a:gd name="connsiteX2" fmla="*/ 352425 w 352425"/>
                <a:gd name="connsiteY2" fmla="*/ 838200 h 838200"/>
                <a:gd name="connsiteX3" fmla="*/ 9525 w 352425"/>
                <a:gd name="connsiteY3" fmla="*/ 838200 h 838200"/>
              </a:gdLst>
              <a:ahLst/>
              <a:cxnLst>
                <a:cxn ang="0">
                  <a:pos x="connsiteX0" y="connsiteY0"/>
                </a:cxn>
                <a:cxn ang="0">
                  <a:pos x="connsiteX1" y="connsiteY1"/>
                </a:cxn>
                <a:cxn ang="0">
                  <a:pos x="connsiteX2" y="connsiteY2"/>
                </a:cxn>
                <a:cxn ang="0">
                  <a:pos x="connsiteX3" y="connsiteY3"/>
                </a:cxn>
              </a:cxnLst>
              <a:rect l="l" t="t" r="r" b="b"/>
              <a:pathLst>
                <a:path w="352425" h="838200">
                  <a:moveTo>
                    <a:pt x="0" y="0"/>
                  </a:moveTo>
                  <a:lnTo>
                    <a:pt x="352425" y="0"/>
                  </a:lnTo>
                  <a:lnTo>
                    <a:pt x="352425" y="838200"/>
                  </a:lnTo>
                  <a:lnTo>
                    <a:pt x="9525" y="838200"/>
                  </a:lnTo>
                </a:path>
              </a:pathLst>
            </a:cu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矢印コネクタ 31"/>
            <p:cNvCxnSpPr/>
            <p:nvPr/>
          </p:nvCxnSpPr>
          <p:spPr>
            <a:xfrm>
              <a:off x="4457700" y="5108685"/>
              <a:ext cx="402332" cy="0"/>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2" name="タイトル 3"/>
          <p:cNvSpPr txBox="1"/>
          <p:nvPr/>
        </p:nvSpPr>
        <p:spPr>
          <a:xfrm>
            <a:off x="343633" y="367660"/>
            <a:ext cx="8676496" cy="720000"/>
          </a:xfrm>
          <a:prstGeom prst="rect">
            <a:avLst/>
          </a:prstGeom>
        </p:spPr>
        <p:txBody>
          <a:bodyPr vert="horz" lIns="0" tIns="0" rIns="0" bIns="0" rtlCol="0" anchor="ctr">
            <a:no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sz="2700" dirty="0"/>
              <a:t>2. Land Subsidence and Preventive Measures</a:t>
            </a:r>
          </a:p>
        </p:txBody>
      </p:sp>
      <p:pic>
        <p:nvPicPr>
          <p:cNvPr id="25" name="図 24"/>
          <p:cNvPicPr>
            <a:picLocks noChangeAspect="1"/>
          </p:cNvPicPr>
          <p:nvPr/>
        </p:nvPicPr>
        <p:blipFill>
          <a:blip r:embed="rId3"/>
          <a:stretch>
            <a:fillRect/>
          </a:stretch>
        </p:blipFill>
        <p:spPr>
          <a:xfrm rot="20965156">
            <a:off x="3080081" y="2236739"/>
            <a:ext cx="1055141" cy="634039"/>
          </a:xfrm>
          <a:prstGeom prst="rect">
            <a:avLst/>
          </a:prstGeom>
        </p:spPr>
      </p:pic>
      <p:sp>
        <p:nvSpPr>
          <p:cNvPr id="23" name="角丸四角形 22"/>
          <p:cNvSpPr/>
          <p:nvPr/>
        </p:nvSpPr>
        <p:spPr>
          <a:xfrm>
            <a:off x="393715" y="2284959"/>
            <a:ext cx="2824741" cy="1002708"/>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Especially intense land subsidence;</a:t>
            </a:r>
          </a:p>
          <a:p>
            <a:pPr algn="ctr"/>
            <a:r>
              <a:rPr kumimoji="1" lang="en-US" altLang="ja-JP" sz="2000" dirty="0">
                <a:solidFill>
                  <a:schemeClr val="tx1"/>
                </a:solidFill>
              </a:rPr>
              <a:t>3 regions</a:t>
            </a:r>
            <a:endParaRPr kumimoji="1" lang="ja-JP" altLang="en-US" sz="200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316847" y="1068506"/>
            <a:ext cx="8660129" cy="615553"/>
          </a:xfrm>
          <a:prstGeom prst="rect">
            <a:avLst/>
          </a:prstGeom>
        </p:spPr>
        <p:txBody>
          <a:bodyPr wrap="square" lIns="36000" tIns="0" rIns="0" bIns="0">
            <a:spAutoFit/>
          </a:bodyPr>
          <a:lstStyle/>
          <a:p>
            <a:pPr marL="57785">
              <a:spcBef>
                <a:spcPts val="1000"/>
              </a:spcBef>
            </a:pPr>
            <a:r>
              <a:rPr lang="en-US" altLang="ja-JP" sz="2000" b="1" dirty="0"/>
              <a:t>(4) Comprehensive Preventive Measures: </a:t>
            </a:r>
            <a:r>
              <a:rPr lang="en-US" altLang="ja-JP" sz="2000" b="1" i="1" dirty="0"/>
              <a:t>Guidelines for Prevention of Land Subsidence</a:t>
            </a:r>
          </a:p>
        </p:txBody>
      </p:sp>
      <p:sp>
        <p:nvSpPr>
          <p:cNvPr id="24" name="テキスト ボックス 23"/>
          <p:cNvSpPr txBox="1"/>
          <p:nvPr/>
        </p:nvSpPr>
        <p:spPr>
          <a:xfrm>
            <a:off x="482129" y="1754802"/>
            <a:ext cx="8661871" cy="707886"/>
          </a:xfrm>
          <a:prstGeom prst="rect">
            <a:avLst/>
          </a:prstGeom>
          <a:noFill/>
        </p:spPr>
        <p:txBody>
          <a:bodyPr wrap="square" rtlCol="0">
            <a:spAutoFit/>
          </a:bodyPr>
          <a:lstStyle/>
          <a:p>
            <a:r>
              <a:rPr lang="en-US" altLang="ja-JP" sz="2000" dirty="0"/>
              <a:t>The monitoring of land subsidence and ground water levels is important to formulate appropriate regulations and analyze their impact. </a:t>
            </a:r>
            <a:endParaRPr lang="en-US" altLang="ja-JP" sz="2000" b="1" dirty="0">
              <a:solidFill>
                <a:srgbClr val="FF0000"/>
              </a:solidFill>
            </a:endParaRPr>
          </a:p>
        </p:txBody>
      </p:sp>
      <p:sp>
        <p:nvSpPr>
          <p:cNvPr id="28" name="角丸四角形 27"/>
          <p:cNvSpPr/>
          <p:nvPr/>
        </p:nvSpPr>
        <p:spPr>
          <a:xfrm>
            <a:off x="503495" y="4528653"/>
            <a:ext cx="4330767" cy="1863469"/>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72000" bIns="72000" rtlCol="0" anchor="ctr">
            <a:spAutoFit/>
          </a:bodyPr>
          <a:lstStyle/>
          <a:p>
            <a:pPr lvl="0"/>
            <a:r>
              <a:rPr lang="en-US" altLang="ja-JP" sz="2000" dirty="0">
                <a:solidFill>
                  <a:schemeClr val="tx1"/>
                </a:solidFill>
              </a:rPr>
              <a:t>Information disclosure on the Ministry of the Environment website</a:t>
            </a:r>
          </a:p>
          <a:p>
            <a:pPr marL="342900" lvl="0" indent="-342900">
              <a:buClr>
                <a:schemeClr val="accent5">
                  <a:lumMod val="50000"/>
                </a:schemeClr>
              </a:buClr>
              <a:buSzPct val="75000"/>
              <a:buFont typeface="Wingdings" panose="05000000000000000000" pitchFamily="2" charset="2"/>
              <a:buChar char="l"/>
            </a:pPr>
            <a:r>
              <a:rPr lang="en-US" altLang="ja-JP" sz="2000" dirty="0">
                <a:solidFill>
                  <a:schemeClr val="tx1"/>
                </a:solidFill>
              </a:rPr>
              <a:t>Usage of groundwater</a:t>
            </a:r>
          </a:p>
          <a:p>
            <a:pPr marL="342900" indent="-342900">
              <a:buClr>
                <a:schemeClr val="accent5">
                  <a:lumMod val="50000"/>
                </a:schemeClr>
              </a:buClr>
              <a:buSzPct val="75000"/>
              <a:buFont typeface="Wingdings" panose="05000000000000000000" pitchFamily="2" charset="2"/>
              <a:buChar char="l"/>
            </a:pPr>
            <a:r>
              <a:rPr lang="en-US" altLang="ja-JP" sz="2000" dirty="0">
                <a:solidFill>
                  <a:schemeClr val="tx1"/>
                </a:solidFill>
              </a:rPr>
              <a:t>Land subsidence situation</a:t>
            </a:r>
            <a:endParaRPr lang="ja-JP" altLang="ja-JP" sz="2000" dirty="0">
              <a:solidFill>
                <a:schemeClr val="tx1"/>
              </a:solidFill>
            </a:endParaRPr>
          </a:p>
        </p:txBody>
      </p:sp>
      <p:sp>
        <p:nvSpPr>
          <p:cNvPr id="29" name="角丸四角形 28"/>
          <p:cNvSpPr/>
          <p:nvPr/>
        </p:nvSpPr>
        <p:spPr>
          <a:xfrm>
            <a:off x="503495" y="2515136"/>
            <a:ext cx="4330767" cy="1914547"/>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72000" bIns="72000" rtlCol="0" anchor="ctr">
            <a:spAutoFit/>
          </a:bodyPr>
          <a:lstStyle/>
          <a:p>
            <a:pPr lvl="0" defTabSz="889000">
              <a:lnSpc>
                <a:spcPct val="90000"/>
              </a:lnSpc>
              <a:spcBef>
                <a:spcPct val="0"/>
              </a:spcBef>
              <a:spcAft>
                <a:spcPct val="35000"/>
              </a:spcAft>
            </a:pPr>
            <a:r>
              <a:rPr lang="en-US" altLang="en-US" sz="2000" dirty="0">
                <a:solidFill>
                  <a:schemeClr val="tx1"/>
                </a:solidFill>
              </a:rPr>
              <a:t>Construction of nationwide broad-based observation network</a:t>
            </a:r>
            <a:endParaRPr lang="en-US" altLang="ja-JP" sz="2000" dirty="0">
              <a:solidFill>
                <a:schemeClr val="tx1"/>
              </a:solidFill>
            </a:endParaRPr>
          </a:p>
          <a:p>
            <a:pPr marL="342900" lvl="0" indent="-342900">
              <a:buClr>
                <a:schemeClr val="accent5">
                  <a:lumMod val="50000"/>
                </a:schemeClr>
              </a:buClr>
              <a:buSzPct val="75000"/>
              <a:buFont typeface="Wingdings" panose="05000000000000000000" pitchFamily="2" charset="2"/>
              <a:buChar char="l"/>
            </a:pPr>
            <a:r>
              <a:rPr lang="en-US" altLang="ja-JP" sz="2000" dirty="0">
                <a:solidFill>
                  <a:schemeClr val="tx1"/>
                </a:solidFill>
              </a:rPr>
              <a:t>Regular monitoring of the effects of regulation</a:t>
            </a:r>
            <a:r>
              <a:rPr lang="ja-JP" altLang="en-US" sz="2000" dirty="0">
                <a:solidFill>
                  <a:schemeClr val="tx1"/>
                </a:solidFill>
              </a:rPr>
              <a:t> </a:t>
            </a:r>
            <a:r>
              <a:rPr lang="en-US" altLang="ja-JP" sz="2000" dirty="0">
                <a:solidFill>
                  <a:schemeClr val="tx1"/>
                </a:solidFill>
              </a:rPr>
              <a:t>and </a:t>
            </a:r>
            <a:r>
              <a:rPr lang="en-US" altLang="en-US" sz="2000" dirty="0">
                <a:solidFill>
                  <a:schemeClr val="tx1"/>
                </a:solidFill>
              </a:rPr>
              <a:t>alternative water supply</a:t>
            </a:r>
          </a:p>
        </p:txBody>
      </p:sp>
      <p:sp>
        <p:nvSpPr>
          <p:cNvPr id="25" name="角丸四角形吹き出し 24"/>
          <p:cNvSpPr/>
          <p:nvPr/>
        </p:nvSpPr>
        <p:spPr>
          <a:xfrm>
            <a:off x="4681881" y="2665184"/>
            <a:ext cx="4155445" cy="1863469"/>
          </a:xfrm>
          <a:prstGeom prst="wedgeRoundRectCallout">
            <a:avLst>
              <a:gd name="adj1" fmla="val -65807"/>
              <a:gd name="adj2" fmla="val 3231"/>
              <a:gd name="adj3" fmla="val 16667"/>
            </a:avLst>
          </a:prstGeom>
          <a:solidFill>
            <a:srgbClr val="FFFF99"/>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spAutoFit/>
          </a:bodyPr>
          <a:lstStyle/>
          <a:p>
            <a:pPr marL="342900" indent="-342900">
              <a:buClr>
                <a:schemeClr val="accent5">
                  <a:lumMod val="50000"/>
                </a:schemeClr>
              </a:buClr>
              <a:buSzPct val="75000"/>
              <a:buFont typeface="Wingdings" panose="05000000000000000000" pitchFamily="2" charset="2"/>
              <a:buChar char="l"/>
            </a:pPr>
            <a:r>
              <a:rPr lang="en-US" altLang="ja-JP" sz="2000" dirty="0">
                <a:solidFill>
                  <a:schemeClr val="tx1"/>
                </a:solidFill>
              </a:rPr>
              <a:t>Hydrogeology</a:t>
            </a:r>
          </a:p>
          <a:p>
            <a:pPr marL="342900" indent="-342900">
              <a:buClr>
                <a:schemeClr val="accent5">
                  <a:lumMod val="50000"/>
                </a:schemeClr>
              </a:buClr>
              <a:buSzPct val="75000"/>
              <a:buFont typeface="Wingdings" panose="05000000000000000000" pitchFamily="2" charset="2"/>
              <a:buChar char="l"/>
            </a:pPr>
            <a:r>
              <a:rPr lang="en-US" altLang="ja-JP" sz="2000" dirty="0">
                <a:solidFill>
                  <a:schemeClr val="tx1"/>
                </a:solidFill>
              </a:rPr>
              <a:t>Land subsidence</a:t>
            </a:r>
          </a:p>
          <a:p>
            <a:pPr marL="342900" indent="-342900">
              <a:buClr>
                <a:schemeClr val="accent5">
                  <a:lumMod val="50000"/>
                </a:schemeClr>
              </a:buClr>
              <a:buSzPct val="75000"/>
              <a:buFont typeface="Wingdings" panose="05000000000000000000" pitchFamily="2" charset="2"/>
              <a:buChar char="l"/>
            </a:pPr>
            <a:r>
              <a:rPr lang="en-US" altLang="ja-JP" sz="2000" dirty="0">
                <a:solidFill>
                  <a:schemeClr val="tx1"/>
                </a:solidFill>
              </a:rPr>
              <a:t>Quantity of groundwater usage</a:t>
            </a:r>
          </a:p>
          <a:p>
            <a:pPr marL="342900" indent="-342900">
              <a:buClr>
                <a:schemeClr val="accent5">
                  <a:lumMod val="50000"/>
                </a:schemeClr>
              </a:buClr>
              <a:buSzPct val="75000"/>
              <a:buFont typeface="Wingdings" panose="05000000000000000000" pitchFamily="2" charset="2"/>
              <a:buChar char="l"/>
            </a:pPr>
            <a:r>
              <a:rPr lang="en-US" altLang="ja-JP" sz="2000" dirty="0">
                <a:solidFill>
                  <a:schemeClr val="tx1"/>
                </a:solidFill>
              </a:rPr>
              <a:t>Groundwater level</a:t>
            </a:r>
          </a:p>
          <a:p>
            <a:pPr marL="342900" indent="-342900">
              <a:buClr>
                <a:schemeClr val="accent5">
                  <a:lumMod val="50000"/>
                </a:schemeClr>
              </a:buClr>
              <a:buSzPct val="75000"/>
              <a:buFont typeface="Wingdings" panose="05000000000000000000" pitchFamily="2" charset="2"/>
              <a:buChar char="l"/>
            </a:pPr>
            <a:r>
              <a:rPr lang="en-US" altLang="ja-JP" sz="2000" dirty="0">
                <a:solidFill>
                  <a:schemeClr val="tx1"/>
                </a:solidFill>
              </a:rPr>
              <a:t>Groundwater quality </a:t>
            </a:r>
          </a:p>
        </p:txBody>
      </p:sp>
      <p:sp>
        <p:nvSpPr>
          <p:cNvPr id="14" name="下矢印 13"/>
          <p:cNvSpPr/>
          <p:nvPr/>
        </p:nvSpPr>
        <p:spPr>
          <a:xfrm flipH="1">
            <a:off x="2355867" y="4265620"/>
            <a:ext cx="626022" cy="474015"/>
          </a:xfrm>
          <a:prstGeom prst="downArrow">
            <a:avLst>
              <a:gd name="adj1" fmla="val 37320"/>
              <a:gd name="adj2" fmla="val 566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3"/>
          <p:cNvSpPr txBox="1"/>
          <p:nvPr/>
        </p:nvSpPr>
        <p:spPr>
          <a:xfrm>
            <a:off x="343633" y="367660"/>
            <a:ext cx="8676496" cy="720000"/>
          </a:xfrm>
          <a:prstGeom prst="rect">
            <a:avLst/>
          </a:prstGeom>
        </p:spPr>
        <p:txBody>
          <a:bodyPr vert="horz" lIns="0" tIns="0" rIns="0" bIns="0" rtlCol="0" anchor="ctr">
            <a:no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sz="2700" dirty="0"/>
              <a:t>2. Land Subsidence and Preventive Measures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510456" y="1523241"/>
            <a:ext cx="6403301" cy="4347226"/>
          </a:xfrm>
          <a:prstGeom prst="rect">
            <a:avLst/>
          </a:prstGeom>
        </p:spPr>
      </p:pic>
      <p:sp>
        <p:nvSpPr>
          <p:cNvPr id="18" name="下矢印 17"/>
          <p:cNvSpPr/>
          <p:nvPr/>
        </p:nvSpPr>
        <p:spPr>
          <a:xfrm>
            <a:off x="1618099" y="3696854"/>
            <a:ext cx="973125" cy="447243"/>
          </a:xfrm>
          <a:prstGeom prst="downArrow">
            <a:avLst>
              <a:gd name="adj1" fmla="val 37320"/>
              <a:gd name="adj2" fmla="val 566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440777" y="1588378"/>
            <a:ext cx="3474336" cy="2145268"/>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000" dirty="0">
                <a:solidFill>
                  <a:schemeClr val="tx1"/>
                </a:solidFill>
              </a:rPr>
              <a:t>Land subsidence has almost stopped in Japan, but</a:t>
            </a:r>
            <a:r>
              <a:rPr lang="ja-JP" altLang="en-US" sz="2000" dirty="0">
                <a:solidFill>
                  <a:schemeClr val="tx1"/>
                </a:solidFill>
              </a:rPr>
              <a:t> </a:t>
            </a:r>
            <a:r>
              <a:rPr lang="en-US" altLang="ja-JP" sz="2000" dirty="0">
                <a:solidFill>
                  <a:schemeClr val="tx1"/>
                </a:solidFill>
              </a:rPr>
              <a:t>the ground levels shall never come back to the levels before land subsidence took place.</a:t>
            </a:r>
          </a:p>
        </p:txBody>
      </p:sp>
      <p:sp>
        <p:nvSpPr>
          <p:cNvPr id="34" name="角丸四角形 33"/>
          <p:cNvSpPr/>
          <p:nvPr/>
        </p:nvSpPr>
        <p:spPr>
          <a:xfrm>
            <a:off x="367494" y="4102941"/>
            <a:ext cx="3348287" cy="1464231"/>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000" dirty="0">
                <a:solidFill>
                  <a:schemeClr val="tx1"/>
                </a:solidFill>
              </a:rPr>
              <a:t>Early countermeasures are important to prevent land subsidence from causing</a:t>
            </a:r>
            <a:br>
              <a:rPr lang="en-US" altLang="ja-JP" sz="2000" dirty="0">
                <a:solidFill>
                  <a:schemeClr val="tx1"/>
                </a:solidFill>
              </a:rPr>
            </a:br>
            <a:r>
              <a:rPr lang="en-US" altLang="ja-JP" sz="2000" dirty="0">
                <a:solidFill>
                  <a:schemeClr val="tx1"/>
                </a:solidFill>
              </a:rPr>
              <a:t> serious problems.</a:t>
            </a:r>
          </a:p>
        </p:txBody>
      </p:sp>
      <p:grpSp>
        <p:nvGrpSpPr>
          <p:cNvPr id="8" name="グループ化 7"/>
          <p:cNvGrpSpPr/>
          <p:nvPr/>
        </p:nvGrpSpPr>
        <p:grpSpPr>
          <a:xfrm>
            <a:off x="2782404" y="4780851"/>
            <a:ext cx="1224136" cy="1538216"/>
            <a:chOff x="2987824" y="4336124"/>
            <a:chExt cx="1224136" cy="1538216"/>
          </a:xfrm>
        </p:grpSpPr>
        <p:sp>
          <p:nvSpPr>
            <p:cNvPr id="5" name="円柱 4"/>
            <p:cNvSpPr/>
            <p:nvPr/>
          </p:nvSpPr>
          <p:spPr>
            <a:xfrm>
              <a:off x="2987824" y="5122445"/>
              <a:ext cx="1224136" cy="751895"/>
            </a:xfrm>
            <a:prstGeom prst="can">
              <a:avLst>
                <a:gd name="adj" fmla="val 408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3115234" y="5187567"/>
              <a:ext cx="1006751" cy="184227"/>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4"/>
            <a:stretch>
              <a:fillRect/>
            </a:stretch>
          </p:blipFill>
          <p:spPr>
            <a:xfrm rot="5400000">
              <a:off x="3257724" y="4712572"/>
              <a:ext cx="1023514" cy="270618"/>
            </a:xfrm>
            <a:prstGeom prst="rect">
              <a:avLst/>
            </a:prstGeom>
          </p:spPr>
        </p:pic>
      </p:grpSp>
      <p:sp>
        <p:nvSpPr>
          <p:cNvPr id="35" name="角丸四角形吹き出し 34"/>
          <p:cNvSpPr/>
          <p:nvPr/>
        </p:nvSpPr>
        <p:spPr>
          <a:xfrm>
            <a:off x="4355976" y="1760249"/>
            <a:ext cx="2106199" cy="625268"/>
          </a:xfrm>
          <a:prstGeom prst="wedgeRoundRectCallout">
            <a:avLst>
              <a:gd name="adj1" fmla="val 31733"/>
              <a:gd name="adj2" fmla="val 97157"/>
              <a:gd name="adj3" fmla="val 16667"/>
            </a:avLst>
          </a:prstGeom>
          <a:solidFill>
            <a:schemeClr val="accent1">
              <a:lumMod val="90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r>
              <a:rPr lang="en-US" altLang="ja-JP" sz="1600" dirty="0">
                <a:solidFill>
                  <a:schemeClr val="tx1"/>
                </a:solidFill>
              </a:rPr>
              <a:t>Monitoring points for land subsidence</a:t>
            </a:r>
          </a:p>
        </p:txBody>
      </p:sp>
      <p:sp>
        <p:nvSpPr>
          <p:cNvPr id="19" name="コンテンツ プレースホルダー 3"/>
          <p:cNvSpPr txBox="1"/>
          <p:nvPr/>
        </p:nvSpPr>
        <p:spPr>
          <a:xfrm>
            <a:off x="4355976" y="5816521"/>
            <a:ext cx="4464496" cy="582096"/>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1400" b="0" dirty="0"/>
              <a:t>Ministry of the Environment </a:t>
            </a:r>
            <a:r>
              <a:rPr lang="en-US" altLang="ja-JP" sz="1400" b="0" i="1" dirty="0"/>
              <a:t>, Monitoring points directory</a:t>
            </a:r>
          </a:p>
          <a:p>
            <a:pPr marL="0" indent="0" algn="ctr">
              <a:buNone/>
            </a:pPr>
            <a:r>
              <a:rPr lang="en-US" altLang="ja-JP" sz="1400" b="0" dirty="0"/>
              <a:t> http://www.env.go.jp/water/jiban/directory/index.html</a:t>
            </a:r>
          </a:p>
          <a:p>
            <a:pPr marL="0" indent="0" algn="ctr">
              <a:buNone/>
            </a:pPr>
            <a:endParaRPr lang="ja-JP" altLang="en-US" sz="1400" b="0" dirty="0"/>
          </a:p>
        </p:txBody>
      </p:sp>
      <p:sp>
        <p:nvSpPr>
          <p:cNvPr id="14" name="正方形/長方形 13"/>
          <p:cNvSpPr/>
          <p:nvPr/>
        </p:nvSpPr>
        <p:spPr>
          <a:xfrm>
            <a:off x="294473" y="1003145"/>
            <a:ext cx="8123006" cy="366126"/>
          </a:xfrm>
          <a:prstGeom prst="rect">
            <a:avLst/>
          </a:prstGeom>
        </p:spPr>
        <p:txBody>
          <a:bodyPr wrap="square" lIns="36000" tIns="0" rIns="0" bIns="0">
            <a:spAutoFit/>
          </a:bodyPr>
          <a:lstStyle/>
          <a:p>
            <a:pPr marL="57785">
              <a:lnSpc>
                <a:spcPts val="3200"/>
              </a:lnSpc>
              <a:spcBef>
                <a:spcPts val="1000"/>
              </a:spcBef>
            </a:pPr>
            <a:r>
              <a:rPr lang="en-US" altLang="ja-JP" sz="2000" b="1" dirty="0"/>
              <a:t>(5) Monitoring of Groundwater Level and Land Subsidence</a:t>
            </a:r>
          </a:p>
        </p:txBody>
      </p:sp>
      <p:sp>
        <p:nvSpPr>
          <p:cNvPr id="15" name="タイトル 3"/>
          <p:cNvSpPr txBox="1"/>
          <p:nvPr/>
        </p:nvSpPr>
        <p:spPr>
          <a:xfrm>
            <a:off x="343633" y="367660"/>
            <a:ext cx="8676496" cy="720000"/>
          </a:xfrm>
          <a:prstGeom prst="rect">
            <a:avLst/>
          </a:prstGeom>
        </p:spPr>
        <p:txBody>
          <a:bodyPr vert="horz" lIns="0" tIns="0" rIns="0" bIns="0" rtlCol="0" anchor="ctr">
            <a:no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sz="2700" dirty="0"/>
              <a:t>2. Land Subsidence and Preventive Measures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コンテンツ プレースホルダー 2"/>
          <p:cNvGraphicFramePr>
            <a:graphicFrameLocks noGrp="1"/>
          </p:cNvGraphicFramePr>
          <p:nvPr>
            <p:ph idx="14"/>
            <p:extLst>
              <p:ext uri="{D42A27DB-BD31-4B8C-83A1-F6EECF244321}">
                <p14:modId xmlns:p14="http://schemas.microsoft.com/office/powerpoint/2010/main" val="3800510308"/>
              </p:ext>
            </p:extLst>
          </p:nvPr>
        </p:nvGraphicFramePr>
        <p:xfrm>
          <a:off x="361270" y="1556743"/>
          <a:ext cx="8387194"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タイトル 3"/>
          <p:cNvSpPr txBox="1"/>
          <p:nvPr/>
        </p:nvSpPr>
        <p:spPr>
          <a:xfrm>
            <a:off x="343633" y="367660"/>
            <a:ext cx="8676496" cy="720000"/>
          </a:xfrm>
          <a:prstGeom prst="rect">
            <a:avLst/>
          </a:prstGeom>
        </p:spPr>
        <p:txBody>
          <a:bodyPr vert="horz" lIns="0" tIns="0" rIns="0" bIns="0" rtlCol="0" anchor="ctr">
            <a:no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sz="2700" dirty="0"/>
              <a:t>2. Land Subsidence and Preventive Measures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51520" y="972000"/>
            <a:ext cx="7558219" cy="410369"/>
          </a:xfrm>
          <a:prstGeom prst="rect">
            <a:avLst/>
          </a:prstGeom>
        </p:spPr>
        <p:txBody>
          <a:bodyPr wrap="none" lIns="36000" tIns="0" rIns="0" bIns="0">
            <a:spAutoFit/>
          </a:bodyPr>
          <a:lstStyle/>
          <a:p>
            <a:pPr marL="57785">
              <a:lnSpc>
                <a:spcPts val="3200"/>
              </a:lnSpc>
              <a:spcBef>
                <a:spcPts val="1000"/>
              </a:spcBef>
            </a:pPr>
            <a:r>
              <a:rPr lang="en-US" altLang="ja-JP" sz="2400" b="1" dirty="0"/>
              <a:t>(1) History of Groundwater Use and Land Subsidence</a:t>
            </a:r>
          </a:p>
        </p:txBody>
      </p:sp>
      <p:sp>
        <p:nvSpPr>
          <p:cNvPr id="7" name="タイトル 3"/>
          <p:cNvSpPr>
            <a:spLocks noGrp="1"/>
          </p:cNvSpPr>
          <p:nvPr>
            <p:ph type="title"/>
          </p:nvPr>
        </p:nvSpPr>
        <p:spPr/>
        <p:txBody>
          <a:bodyPr>
            <a:normAutofit/>
          </a:bodyPr>
          <a:lstStyle/>
          <a:p>
            <a:r>
              <a:rPr lang="en-US" altLang="ja-JP" dirty="0"/>
              <a:t>3. Case 1 : Osaka City</a:t>
            </a:r>
          </a:p>
        </p:txBody>
      </p:sp>
      <p:grpSp>
        <p:nvGrpSpPr>
          <p:cNvPr id="2" name="グループ化 1"/>
          <p:cNvGrpSpPr/>
          <p:nvPr/>
        </p:nvGrpSpPr>
        <p:grpSpPr>
          <a:xfrm>
            <a:off x="179512" y="1539444"/>
            <a:ext cx="8712968" cy="4479672"/>
            <a:chOff x="179512" y="1539444"/>
            <a:chExt cx="8712968" cy="4479672"/>
          </a:xfrm>
        </p:grpSpPr>
        <p:sp>
          <p:nvSpPr>
            <p:cNvPr id="13" name="角丸四角形 12"/>
            <p:cNvSpPr/>
            <p:nvPr/>
          </p:nvSpPr>
          <p:spPr>
            <a:xfrm>
              <a:off x="2088168" y="1539444"/>
              <a:ext cx="6804312" cy="1123712"/>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sz="2000" dirty="0">
                  <a:solidFill>
                    <a:schemeClr val="tx1"/>
                  </a:solidFill>
                </a:rPr>
                <a:t>Land subsidence became a serious social issue.</a:t>
              </a:r>
              <a:r>
                <a:rPr lang="ja-JP" altLang="en-US" sz="2000" dirty="0">
                  <a:solidFill>
                    <a:schemeClr val="tx1"/>
                  </a:solidFill>
                </a:rPr>
                <a:t> </a:t>
              </a:r>
              <a:endParaRPr lang="en-US" altLang="ja-JP" sz="2000" dirty="0">
                <a:solidFill>
                  <a:schemeClr val="tx1"/>
                </a:solidFill>
              </a:endParaRPr>
            </a:p>
            <a:p>
              <a:pPr marL="342900" indent="-342900">
                <a:buClr>
                  <a:schemeClr val="accent1">
                    <a:lumMod val="75000"/>
                  </a:schemeClr>
                </a:buClr>
                <a:buSzPct val="90000"/>
                <a:buFont typeface="Wingdings" panose="05000000000000000000" pitchFamily="2" charset="2"/>
                <a:buChar char="l"/>
              </a:pPr>
              <a:r>
                <a:rPr lang="en-US" altLang="ja-JP" sz="2000" dirty="0">
                  <a:solidFill>
                    <a:schemeClr val="tx1"/>
                  </a:solidFill>
                </a:rPr>
                <a:t>Damage to buildings by uneven settlement</a:t>
              </a:r>
            </a:p>
            <a:p>
              <a:pPr marL="342900" indent="-342900">
                <a:buClr>
                  <a:schemeClr val="accent1">
                    <a:lumMod val="75000"/>
                  </a:schemeClr>
                </a:buClr>
                <a:buSzPct val="90000"/>
                <a:buFont typeface="Wingdings" panose="05000000000000000000" pitchFamily="2" charset="2"/>
                <a:buChar char="l"/>
              </a:pPr>
              <a:r>
                <a:rPr lang="en-US" altLang="ja-JP" sz="2000" dirty="0">
                  <a:solidFill>
                    <a:schemeClr val="tx1"/>
                  </a:solidFill>
                </a:rPr>
                <a:t>Inundation by storm surge</a:t>
              </a:r>
            </a:p>
          </p:txBody>
        </p:sp>
        <p:sp>
          <p:nvSpPr>
            <p:cNvPr id="14" name="フリーフォーム 13"/>
            <p:cNvSpPr/>
            <p:nvPr/>
          </p:nvSpPr>
          <p:spPr>
            <a:xfrm>
              <a:off x="179512" y="1746802"/>
              <a:ext cx="1800200" cy="386054"/>
            </a:xfrm>
            <a:custGeom>
              <a:avLst/>
              <a:gdLst>
                <a:gd name="connsiteX0" fmla="*/ 0 w 2570677"/>
                <a:gd name="connsiteY0" fmla="*/ 89549 h 537282"/>
                <a:gd name="connsiteX1" fmla="*/ 89549 w 2570677"/>
                <a:gd name="connsiteY1" fmla="*/ 0 h 537282"/>
                <a:gd name="connsiteX2" fmla="*/ 2481128 w 2570677"/>
                <a:gd name="connsiteY2" fmla="*/ 0 h 537282"/>
                <a:gd name="connsiteX3" fmla="*/ 2570677 w 2570677"/>
                <a:gd name="connsiteY3" fmla="*/ 89549 h 537282"/>
                <a:gd name="connsiteX4" fmla="*/ 2570677 w 2570677"/>
                <a:gd name="connsiteY4" fmla="*/ 447733 h 537282"/>
                <a:gd name="connsiteX5" fmla="*/ 2481128 w 2570677"/>
                <a:gd name="connsiteY5" fmla="*/ 537282 h 537282"/>
                <a:gd name="connsiteX6" fmla="*/ 89549 w 2570677"/>
                <a:gd name="connsiteY6" fmla="*/ 537282 h 537282"/>
                <a:gd name="connsiteX7" fmla="*/ 0 w 2570677"/>
                <a:gd name="connsiteY7" fmla="*/ 447733 h 537282"/>
                <a:gd name="connsiteX8" fmla="*/ 0 w 2570677"/>
                <a:gd name="connsiteY8" fmla="*/ 89549 h 53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677" h="537282">
                  <a:moveTo>
                    <a:pt x="0" y="89549"/>
                  </a:moveTo>
                  <a:cubicBezTo>
                    <a:pt x="0" y="40092"/>
                    <a:pt x="40092" y="0"/>
                    <a:pt x="89549" y="0"/>
                  </a:cubicBezTo>
                  <a:lnTo>
                    <a:pt x="2481128" y="0"/>
                  </a:lnTo>
                  <a:cubicBezTo>
                    <a:pt x="2530585" y="0"/>
                    <a:pt x="2570677" y="40092"/>
                    <a:pt x="2570677" y="89549"/>
                  </a:cubicBezTo>
                  <a:lnTo>
                    <a:pt x="2570677" y="447733"/>
                  </a:lnTo>
                  <a:cubicBezTo>
                    <a:pt x="2570677" y="497190"/>
                    <a:pt x="2530585" y="537282"/>
                    <a:pt x="2481128" y="537282"/>
                  </a:cubicBezTo>
                  <a:lnTo>
                    <a:pt x="89549" y="537282"/>
                  </a:lnTo>
                  <a:cubicBezTo>
                    <a:pt x="40092" y="537282"/>
                    <a:pt x="0" y="497190"/>
                    <a:pt x="0" y="447733"/>
                  </a:cubicBezTo>
                  <a:lnTo>
                    <a:pt x="0" y="89549"/>
                  </a:lnTo>
                  <a:close/>
                </a:path>
              </a:pathLst>
            </a:custGeom>
            <a:solidFill>
              <a:srgbClr val="FFF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000" tIns="72000" rIns="72000" bIns="36000" numCol="1" spcCol="1270" anchor="ctr" anchorCtr="0">
              <a:spAutoFit/>
            </a:bodyPr>
            <a:lstStyle/>
            <a:p>
              <a:pPr lvl="0" algn="ctr" defTabSz="622300">
                <a:lnSpc>
                  <a:spcPct val="90000"/>
                </a:lnSpc>
                <a:spcBef>
                  <a:spcPct val="0"/>
                </a:spcBef>
                <a:spcAft>
                  <a:spcPct val="35000"/>
                </a:spcAft>
              </a:pPr>
              <a:r>
                <a:rPr lang="en-US" altLang="ja-JP" sz="2000" dirty="0">
                  <a:solidFill>
                    <a:schemeClr val="tx1"/>
                  </a:solidFill>
                </a:rPr>
                <a:t>1930 - 1940s</a:t>
              </a:r>
              <a:endParaRPr kumimoji="1" lang="en-US" altLang="ja-JP" sz="2000" b="0" kern="1200" baseline="0" dirty="0">
                <a:solidFill>
                  <a:schemeClr val="tx1"/>
                </a:solidFill>
              </a:endParaRPr>
            </a:p>
          </p:txBody>
        </p:sp>
        <p:sp>
          <p:nvSpPr>
            <p:cNvPr id="16" name="角丸四角形 15"/>
            <p:cNvSpPr/>
            <p:nvPr/>
          </p:nvSpPr>
          <p:spPr>
            <a:xfrm>
              <a:off x="2088168" y="2924944"/>
              <a:ext cx="6804312" cy="783193"/>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sz="2000" dirty="0">
                  <a:solidFill>
                    <a:schemeClr val="tx1"/>
                  </a:solidFill>
                </a:rPr>
                <a:t>Decrease in economic activity due to war.</a:t>
              </a:r>
              <a:r>
                <a:rPr lang="ja-JP" altLang="en-US" sz="2000" dirty="0">
                  <a:solidFill>
                    <a:schemeClr val="tx1"/>
                  </a:solidFill>
                </a:rPr>
                <a:t> </a:t>
              </a:r>
              <a:r>
                <a:rPr lang="en-US" altLang="ja-JP" sz="2000" dirty="0">
                  <a:solidFill>
                    <a:schemeClr val="tx1"/>
                  </a:solidFill>
                </a:rPr>
                <a:t>Land subsidence temporarily halted.</a:t>
              </a:r>
            </a:p>
          </p:txBody>
        </p:sp>
        <p:sp>
          <p:nvSpPr>
            <p:cNvPr id="17" name="フリーフォーム 16"/>
            <p:cNvSpPr/>
            <p:nvPr/>
          </p:nvSpPr>
          <p:spPr>
            <a:xfrm>
              <a:off x="185324" y="2967157"/>
              <a:ext cx="1800200" cy="386054"/>
            </a:xfrm>
            <a:custGeom>
              <a:avLst/>
              <a:gdLst>
                <a:gd name="connsiteX0" fmla="*/ 0 w 2570677"/>
                <a:gd name="connsiteY0" fmla="*/ 89549 h 537282"/>
                <a:gd name="connsiteX1" fmla="*/ 89549 w 2570677"/>
                <a:gd name="connsiteY1" fmla="*/ 0 h 537282"/>
                <a:gd name="connsiteX2" fmla="*/ 2481128 w 2570677"/>
                <a:gd name="connsiteY2" fmla="*/ 0 h 537282"/>
                <a:gd name="connsiteX3" fmla="*/ 2570677 w 2570677"/>
                <a:gd name="connsiteY3" fmla="*/ 89549 h 537282"/>
                <a:gd name="connsiteX4" fmla="*/ 2570677 w 2570677"/>
                <a:gd name="connsiteY4" fmla="*/ 447733 h 537282"/>
                <a:gd name="connsiteX5" fmla="*/ 2481128 w 2570677"/>
                <a:gd name="connsiteY5" fmla="*/ 537282 h 537282"/>
                <a:gd name="connsiteX6" fmla="*/ 89549 w 2570677"/>
                <a:gd name="connsiteY6" fmla="*/ 537282 h 537282"/>
                <a:gd name="connsiteX7" fmla="*/ 0 w 2570677"/>
                <a:gd name="connsiteY7" fmla="*/ 447733 h 537282"/>
                <a:gd name="connsiteX8" fmla="*/ 0 w 2570677"/>
                <a:gd name="connsiteY8" fmla="*/ 89549 h 53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677" h="537282">
                  <a:moveTo>
                    <a:pt x="0" y="89549"/>
                  </a:moveTo>
                  <a:cubicBezTo>
                    <a:pt x="0" y="40092"/>
                    <a:pt x="40092" y="0"/>
                    <a:pt x="89549" y="0"/>
                  </a:cubicBezTo>
                  <a:lnTo>
                    <a:pt x="2481128" y="0"/>
                  </a:lnTo>
                  <a:cubicBezTo>
                    <a:pt x="2530585" y="0"/>
                    <a:pt x="2570677" y="40092"/>
                    <a:pt x="2570677" y="89549"/>
                  </a:cubicBezTo>
                  <a:lnTo>
                    <a:pt x="2570677" y="447733"/>
                  </a:lnTo>
                  <a:cubicBezTo>
                    <a:pt x="2570677" y="497190"/>
                    <a:pt x="2530585" y="537282"/>
                    <a:pt x="2481128" y="537282"/>
                  </a:cubicBezTo>
                  <a:lnTo>
                    <a:pt x="89549" y="537282"/>
                  </a:lnTo>
                  <a:cubicBezTo>
                    <a:pt x="40092" y="537282"/>
                    <a:pt x="0" y="497190"/>
                    <a:pt x="0" y="447733"/>
                  </a:cubicBezTo>
                  <a:lnTo>
                    <a:pt x="0" y="89549"/>
                  </a:lnTo>
                  <a:close/>
                </a:path>
              </a:pathLst>
            </a:custGeom>
            <a:solidFill>
              <a:srgbClr val="FFF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000" tIns="72000" rIns="72000" bIns="36000" numCol="1" spcCol="1270" anchor="ctr" anchorCtr="0">
              <a:spAutoFit/>
            </a:bodyPr>
            <a:lstStyle/>
            <a:p>
              <a:pPr lvl="0" algn="ctr" defTabSz="622300">
                <a:lnSpc>
                  <a:spcPct val="90000"/>
                </a:lnSpc>
                <a:spcBef>
                  <a:spcPct val="0"/>
                </a:spcBef>
                <a:spcAft>
                  <a:spcPct val="35000"/>
                </a:spcAft>
              </a:pPr>
              <a:r>
                <a:rPr lang="en-US" altLang="ja-JP" sz="2000" dirty="0">
                  <a:solidFill>
                    <a:schemeClr val="tx1"/>
                  </a:solidFill>
                </a:rPr>
                <a:t>ca. 1945</a:t>
              </a:r>
              <a:endParaRPr kumimoji="1" lang="en-US" altLang="ja-JP" sz="2000" b="0" kern="1200" baseline="0" dirty="0">
                <a:solidFill>
                  <a:schemeClr val="tx1"/>
                </a:solidFill>
              </a:endParaRPr>
            </a:p>
          </p:txBody>
        </p:sp>
        <p:sp>
          <p:nvSpPr>
            <p:cNvPr id="18" name="角丸四角形 17"/>
            <p:cNvSpPr/>
            <p:nvPr/>
          </p:nvSpPr>
          <p:spPr>
            <a:xfrm>
              <a:off x="2088168" y="3994438"/>
              <a:ext cx="6804312" cy="442674"/>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sz="2000" dirty="0">
                  <a:solidFill>
                    <a:schemeClr val="tx1"/>
                  </a:solidFill>
                </a:rPr>
                <a:t>Resumption of land subsidence</a:t>
              </a:r>
            </a:p>
          </p:txBody>
        </p:sp>
        <p:sp>
          <p:nvSpPr>
            <p:cNvPr id="19" name="フリーフォーム 18"/>
            <p:cNvSpPr/>
            <p:nvPr/>
          </p:nvSpPr>
          <p:spPr>
            <a:xfrm>
              <a:off x="179512" y="3969757"/>
              <a:ext cx="1800200" cy="386054"/>
            </a:xfrm>
            <a:custGeom>
              <a:avLst/>
              <a:gdLst>
                <a:gd name="connsiteX0" fmla="*/ 0 w 2570677"/>
                <a:gd name="connsiteY0" fmla="*/ 89549 h 537282"/>
                <a:gd name="connsiteX1" fmla="*/ 89549 w 2570677"/>
                <a:gd name="connsiteY1" fmla="*/ 0 h 537282"/>
                <a:gd name="connsiteX2" fmla="*/ 2481128 w 2570677"/>
                <a:gd name="connsiteY2" fmla="*/ 0 h 537282"/>
                <a:gd name="connsiteX3" fmla="*/ 2570677 w 2570677"/>
                <a:gd name="connsiteY3" fmla="*/ 89549 h 537282"/>
                <a:gd name="connsiteX4" fmla="*/ 2570677 w 2570677"/>
                <a:gd name="connsiteY4" fmla="*/ 447733 h 537282"/>
                <a:gd name="connsiteX5" fmla="*/ 2481128 w 2570677"/>
                <a:gd name="connsiteY5" fmla="*/ 537282 h 537282"/>
                <a:gd name="connsiteX6" fmla="*/ 89549 w 2570677"/>
                <a:gd name="connsiteY6" fmla="*/ 537282 h 537282"/>
                <a:gd name="connsiteX7" fmla="*/ 0 w 2570677"/>
                <a:gd name="connsiteY7" fmla="*/ 447733 h 537282"/>
                <a:gd name="connsiteX8" fmla="*/ 0 w 2570677"/>
                <a:gd name="connsiteY8" fmla="*/ 89549 h 53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677" h="537282">
                  <a:moveTo>
                    <a:pt x="0" y="89549"/>
                  </a:moveTo>
                  <a:cubicBezTo>
                    <a:pt x="0" y="40092"/>
                    <a:pt x="40092" y="0"/>
                    <a:pt x="89549" y="0"/>
                  </a:cubicBezTo>
                  <a:lnTo>
                    <a:pt x="2481128" y="0"/>
                  </a:lnTo>
                  <a:cubicBezTo>
                    <a:pt x="2530585" y="0"/>
                    <a:pt x="2570677" y="40092"/>
                    <a:pt x="2570677" y="89549"/>
                  </a:cubicBezTo>
                  <a:lnTo>
                    <a:pt x="2570677" y="447733"/>
                  </a:lnTo>
                  <a:cubicBezTo>
                    <a:pt x="2570677" y="497190"/>
                    <a:pt x="2530585" y="537282"/>
                    <a:pt x="2481128" y="537282"/>
                  </a:cubicBezTo>
                  <a:lnTo>
                    <a:pt x="89549" y="537282"/>
                  </a:lnTo>
                  <a:cubicBezTo>
                    <a:pt x="40092" y="537282"/>
                    <a:pt x="0" y="497190"/>
                    <a:pt x="0" y="447733"/>
                  </a:cubicBezTo>
                  <a:lnTo>
                    <a:pt x="0" y="89549"/>
                  </a:lnTo>
                  <a:close/>
                </a:path>
              </a:pathLst>
            </a:custGeom>
            <a:solidFill>
              <a:srgbClr val="FFF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000" tIns="72000" rIns="72000" bIns="36000" numCol="1" spcCol="1270" anchor="ctr" anchorCtr="0">
              <a:spAutoFit/>
            </a:bodyPr>
            <a:lstStyle/>
            <a:p>
              <a:pPr lvl="0" algn="ctr" defTabSz="622300">
                <a:lnSpc>
                  <a:spcPct val="90000"/>
                </a:lnSpc>
                <a:spcBef>
                  <a:spcPct val="0"/>
                </a:spcBef>
                <a:spcAft>
                  <a:spcPct val="35000"/>
                </a:spcAft>
              </a:pPr>
              <a:r>
                <a:rPr lang="en-US" altLang="ja-JP" sz="2000" dirty="0">
                  <a:solidFill>
                    <a:schemeClr val="tx1"/>
                  </a:solidFill>
                </a:rPr>
                <a:t>ca. 1950</a:t>
              </a:r>
              <a:endParaRPr kumimoji="1" lang="en-US" altLang="ja-JP" sz="2000" b="0" kern="1200" baseline="0" dirty="0">
                <a:solidFill>
                  <a:schemeClr val="tx1"/>
                </a:solidFill>
              </a:endParaRPr>
            </a:p>
          </p:txBody>
        </p:sp>
        <p:sp>
          <p:nvSpPr>
            <p:cNvPr id="20" name="角丸四角形 19"/>
            <p:cNvSpPr/>
            <p:nvPr/>
          </p:nvSpPr>
          <p:spPr>
            <a:xfrm>
              <a:off x="1475656" y="4554885"/>
              <a:ext cx="6266757" cy="1464231"/>
            </a:xfrm>
            <a:prstGeom prst="roundRect">
              <a:avLst/>
            </a:prstGeom>
            <a:solidFill>
              <a:srgbClr val="FFD1D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000" dirty="0">
                  <a:solidFill>
                    <a:schemeClr val="tx1"/>
                  </a:solidFill>
                </a:rPr>
                <a:t>The first recorded occurrence of land subsidence in Konohana Ward, Osaka City </a:t>
              </a:r>
            </a:p>
            <a:p>
              <a:r>
                <a:rPr lang="en-US" altLang="ja-JP" sz="2000" dirty="0">
                  <a:solidFill>
                    <a:schemeClr val="tx1"/>
                  </a:solidFill>
                </a:rPr>
                <a:t>	The cumulative amount of land subsidence</a:t>
              </a:r>
            </a:p>
            <a:p>
              <a:r>
                <a:rPr lang="en-US" altLang="ja-JP" sz="2000" dirty="0">
                  <a:solidFill>
                    <a:schemeClr val="tx1"/>
                  </a:solidFill>
                </a:rPr>
                <a:t>	</a:t>
              </a:r>
              <a:r>
                <a:rPr lang="ja-JP" altLang="en-US" sz="2000" dirty="0">
                  <a:solidFill>
                    <a:schemeClr val="tx1"/>
                  </a:solidFill>
                </a:rPr>
                <a:t>＝　</a:t>
              </a:r>
              <a:r>
                <a:rPr lang="en-US" altLang="ja-JP" sz="2000" dirty="0">
                  <a:solidFill>
                    <a:schemeClr val="tx1"/>
                  </a:solidFill>
                </a:rPr>
                <a:t>More than 270cm (by 1964)</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3"/>
          <p:cNvSpPr>
            <a:spLocks noGrp="1"/>
          </p:cNvSpPr>
          <p:nvPr>
            <p:ph type="title"/>
          </p:nvPr>
        </p:nvSpPr>
        <p:spPr/>
        <p:txBody>
          <a:bodyPr>
            <a:normAutofit/>
          </a:bodyPr>
          <a:lstStyle/>
          <a:p>
            <a:r>
              <a:rPr lang="en-US" altLang="ja-JP" dirty="0"/>
              <a:t>3. Case 1 : Osaka City</a:t>
            </a:r>
          </a:p>
        </p:txBody>
      </p:sp>
      <p:grpSp>
        <p:nvGrpSpPr>
          <p:cNvPr id="2" name="グループ化 1"/>
          <p:cNvGrpSpPr/>
          <p:nvPr/>
        </p:nvGrpSpPr>
        <p:grpSpPr>
          <a:xfrm>
            <a:off x="179512" y="1879962"/>
            <a:ext cx="8634894" cy="3833265"/>
            <a:chOff x="179512" y="1879962"/>
            <a:chExt cx="8634894" cy="3833265"/>
          </a:xfrm>
        </p:grpSpPr>
        <p:sp>
          <p:nvSpPr>
            <p:cNvPr id="18" name="フリーフォーム 17"/>
            <p:cNvSpPr/>
            <p:nvPr/>
          </p:nvSpPr>
          <p:spPr>
            <a:xfrm>
              <a:off x="179512" y="2042644"/>
              <a:ext cx="1800200" cy="386054"/>
            </a:xfrm>
            <a:custGeom>
              <a:avLst/>
              <a:gdLst>
                <a:gd name="connsiteX0" fmla="*/ 0 w 2570677"/>
                <a:gd name="connsiteY0" fmla="*/ 89549 h 537282"/>
                <a:gd name="connsiteX1" fmla="*/ 89549 w 2570677"/>
                <a:gd name="connsiteY1" fmla="*/ 0 h 537282"/>
                <a:gd name="connsiteX2" fmla="*/ 2481128 w 2570677"/>
                <a:gd name="connsiteY2" fmla="*/ 0 h 537282"/>
                <a:gd name="connsiteX3" fmla="*/ 2570677 w 2570677"/>
                <a:gd name="connsiteY3" fmla="*/ 89549 h 537282"/>
                <a:gd name="connsiteX4" fmla="*/ 2570677 w 2570677"/>
                <a:gd name="connsiteY4" fmla="*/ 447733 h 537282"/>
                <a:gd name="connsiteX5" fmla="*/ 2481128 w 2570677"/>
                <a:gd name="connsiteY5" fmla="*/ 537282 h 537282"/>
                <a:gd name="connsiteX6" fmla="*/ 89549 w 2570677"/>
                <a:gd name="connsiteY6" fmla="*/ 537282 h 537282"/>
                <a:gd name="connsiteX7" fmla="*/ 0 w 2570677"/>
                <a:gd name="connsiteY7" fmla="*/ 447733 h 537282"/>
                <a:gd name="connsiteX8" fmla="*/ 0 w 2570677"/>
                <a:gd name="connsiteY8" fmla="*/ 89549 h 53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677" h="537282">
                  <a:moveTo>
                    <a:pt x="0" y="89549"/>
                  </a:moveTo>
                  <a:cubicBezTo>
                    <a:pt x="0" y="40092"/>
                    <a:pt x="40092" y="0"/>
                    <a:pt x="89549" y="0"/>
                  </a:cubicBezTo>
                  <a:lnTo>
                    <a:pt x="2481128" y="0"/>
                  </a:lnTo>
                  <a:cubicBezTo>
                    <a:pt x="2530585" y="0"/>
                    <a:pt x="2570677" y="40092"/>
                    <a:pt x="2570677" y="89549"/>
                  </a:cubicBezTo>
                  <a:lnTo>
                    <a:pt x="2570677" y="447733"/>
                  </a:lnTo>
                  <a:cubicBezTo>
                    <a:pt x="2570677" y="497190"/>
                    <a:pt x="2530585" y="537282"/>
                    <a:pt x="2481128" y="537282"/>
                  </a:cubicBezTo>
                  <a:lnTo>
                    <a:pt x="89549" y="537282"/>
                  </a:lnTo>
                  <a:cubicBezTo>
                    <a:pt x="40092" y="537282"/>
                    <a:pt x="0" y="497190"/>
                    <a:pt x="0" y="447733"/>
                  </a:cubicBezTo>
                  <a:lnTo>
                    <a:pt x="0" y="89549"/>
                  </a:lnTo>
                  <a:close/>
                </a:path>
              </a:pathLst>
            </a:custGeom>
            <a:solidFill>
              <a:srgbClr val="FFF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000" tIns="72000" rIns="72000" bIns="36000" numCol="1" spcCol="1270" anchor="ctr" anchorCtr="0">
              <a:spAutoFit/>
            </a:bodyPr>
            <a:lstStyle/>
            <a:p>
              <a:pPr lvl="0" algn="ctr" defTabSz="622300">
                <a:lnSpc>
                  <a:spcPct val="90000"/>
                </a:lnSpc>
                <a:spcBef>
                  <a:spcPct val="0"/>
                </a:spcBef>
                <a:spcAft>
                  <a:spcPct val="35000"/>
                </a:spcAft>
              </a:pPr>
              <a:r>
                <a:rPr lang="en-US" altLang="ja-JP" sz="2000" dirty="0">
                  <a:solidFill>
                    <a:schemeClr val="tx1"/>
                  </a:solidFill>
                </a:rPr>
                <a:t>1954</a:t>
              </a:r>
              <a:endParaRPr kumimoji="1" lang="en-US" altLang="ja-JP" sz="2000" b="0" kern="1200" baseline="0" dirty="0">
                <a:solidFill>
                  <a:schemeClr val="tx1"/>
                </a:solidFill>
              </a:endParaRPr>
            </a:p>
          </p:txBody>
        </p:sp>
        <p:sp>
          <p:nvSpPr>
            <p:cNvPr id="20" name="フリーフォーム 19"/>
            <p:cNvSpPr/>
            <p:nvPr/>
          </p:nvSpPr>
          <p:spPr>
            <a:xfrm>
              <a:off x="179512" y="2794866"/>
              <a:ext cx="1800200" cy="386054"/>
            </a:xfrm>
            <a:custGeom>
              <a:avLst/>
              <a:gdLst>
                <a:gd name="connsiteX0" fmla="*/ 0 w 2570677"/>
                <a:gd name="connsiteY0" fmla="*/ 89549 h 537282"/>
                <a:gd name="connsiteX1" fmla="*/ 89549 w 2570677"/>
                <a:gd name="connsiteY1" fmla="*/ 0 h 537282"/>
                <a:gd name="connsiteX2" fmla="*/ 2481128 w 2570677"/>
                <a:gd name="connsiteY2" fmla="*/ 0 h 537282"/>
                <a:gd name="connsiteX3" fmla="*/ 2570677 w 2570677"/>
                <a:gd name="connsiteY3" fmla="*/ 89549 h 537282"/>
                <a:gd name="connsiteX4" fmla="*/ 2570677 w 2570677"/>
                <a:gd name="connsiteY4" fmla="*/ 447733 h 537282"/>
                <a:gd name="connsiteX5" fmla="*/ 2481128 w 2570677"/>
                <a:gd name="connsiteY5" fmla="*/ 537282 h 537282"/>
                <a:gd name="connsiteX6" fmla="*/ 89549 w 2570677"/>
                <a:gd name="connsiteY6" fmla="*/ 537282 h 537282"/>
                <a:gd name="connsiteX7" fmla="*/ 0 w 2570677"/>
                <a:gd name="connsiteY7" fmla="*/ 447733 h 537282"/>
                <a:gd name="connsiteX8" fmla="*/ 0 w 2570677"/>
                <a:gd name="connsiteY8" fmla="*/ 89549 h 53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677" h="537282">
                  <a:moveTo>
                    <a:pt x="0" y="89549"/>
                  </a:moveTo>
                  <a:cubicBezTo>
                    <a:pt x="0" y="40092"/>
                    <a:pt x="40092" y="0"/>
                    <a:pt x="89549" y="0"/>
                  </a:cubicBezTo>
                  <a:lnTo>
                    <a:pt x="2481128" y="0"/>
                  </a:lnTo>
                  <a:cubicBezTo>
                    <a:pt x="2530585" y="0"/>
                    <a:pt x="2570677" y="40092"/>
                    <a:pt x="2570677" y="89549"/>
                  </a:cubicBezTo>
                  <a:lnTo>
                    <a:pt x="2570677" y="447733"/>
                  </a:lnTo>
                  <a:cubicBezTo>
                    <a:pt x="2570677" y="497190"/>
                    <a:pt x="2530585" y="537282"/>
                    <a:pt x="2481128" y="537282"/>
                  </a:cubicBezTo>
                  <a:lnTo>
                    <a:pt x="89549" y="537282"/>
                  </a:lnTo>
                  <a:cubicBezTo>
                    <a:pt x="40092" y="537282"/>
                    <a:pt x="0" y="497190"/>
                    <a:pt x="0" y="447733"/>
                  </a:cubicBezTo>
                  <a:lnTo>
                    <a:pt x="0" y="89549"/>
                  </a:lnTo>
                  <a:close/>
                </a:path>
              </a:pathLst>
            </a:custGeom>
            <a:solidFill>
              <a:srgbClr val="FFF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000" tIns="72000" rIns="72000" bIns="36000" numCol="1" spcCol="1270" anchor="ctr" anchorCtr="0">
              <a:spAutoFit/>
            </a:bodyPr>
            <a:lstStyle/>
            <a:p>
              <a:pPr lvl="0" algn="ctr" defTabSz="622300">
                <a:lnSpc>
                  <a:spcPct val="90000"/>
                </a:lnSpc>
                <a:spcBef>
                  <a:spcPct val="0"/>
                </a:spcBef>
                <a:spcAft>
                  <a:spcPct val="35000"/>
                </a:spcAft>
              </a:pPr>
              <a:r>
                <a:rPr lang="en-US" altLang="ja-JP" sz="2000" dirty="0">
                  <a:solidFill>
                    <a:schemeClr val="tx1"/>
                  </a:solidFill>
                </a:rPr>
                <a:t>1956</a:t>
              </a:r>
              <a:endParaRPr kumimoji="1" lang="en-US" altLang="ja-JP" sz="2000" b="0" kern="1200" baseline="0" dirty="0">
                <a:solidFill>
                  <a:schemeClr val="tx1"/>
                </a:solidFill>
              </a:endParaRPr>
            </a:p>
          </p:txBody>
        </p:sp>
        <p:sp>
          <p:nvSpPr>
            <p:cNvPr id="22" name="フリーフォーム 21"/>
            <p:cNvSpPr/>
            <p:nvPr/>
          </p:nvSpPr>
          <p:spPr>
            <a:xfrm>
              <a:off x="179512" y="3717032"/>
              <a:ext cx="1800200" cy="386054"/>
            </a:xfrm>
            <a:custGeom>
              <a:avLst/>
              <a:gdLst>
                <a:gd name="connsiteX0" fmla="*/ 0 w 2570677"/>
                <a:gd name="connsiteY0" fmla="*/ 89549 h 537282"/>
                <a:gd name="connsiteX1" fmla="*/ 89549 w 2570677"/>
                <a:gd name="connsiteY1" fmla="*/ 0 h 537282"/>
                <a:gd name="connsiteX2" fmla="*/ 2481128 w 2570677"/>
                <a:gd name="connsiteY2" fmla="*/ 0 h 537282"/>
                <a:gd name="connsiteX3" fmla="*/ 2570677 w 2570677"/>
                <a:gd name="connsiteY3" fmla="*/ 89549 h 537282"/>
                <a:gd name="connsiteX4" fmla="*/ 2570677 w 2570677"/>
                <a:gd name="connsiteY4" fmla="*/ 447733 h 537282"/>
                <a:gd name="connsiteX5" fmla="*/ 2481128 w 2570677"/>
                <a:gd name="connsiteY5" fmla="*/ 537282 h 537282"/>
                <a:gd name="connsiteX6" fmla="*/ 89549 w 2570677"/>
                <a:gd name="connsiteY6" fmla="*/ 537282 h 537282"/>
                <a:gd name="connsiteX7" fmla="*/ 0 w 2570677"/>
                <a:gd name="connsiteY7" fmla="*/ 447733 h 537282"/>
                <a:gd name="connsiteX8" fmla="*/ 0 w 2570677"/>
                <a:gd name="connsiteY8" fmla="*/ 89549 h 53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677" h="537282">
                  <a:moveTo>
                    <a:pt x="0" y="89549"/>
                  </a:moveTo>
                  <a:cubicBezTo>
                    <a:pt x="0" y="40092"/>
                    <a:pt x="40092" y="0"/>
                    <a:pt x="89549" y="0"/>
                  </a:cubicBezTo>
                  <a:lnTo>
                    <a:pt x="2481128" y="0"/>
                  </a:lnTo>
                  <a:cubicBezTo>
                    <a:pt x="2530585" y="0"/>
                    <a:pt x="2570677" y="40092"/>
                    <a:pt x="2570677" y="89549"/>
                  </a:cubicBezTo>
                  <a:lnTo>
                    <a:pt x="2570677" y="447733"/>
                  </a:lnTo>
                  <a:cubicBezTo>
                    <a:pt x="2570677" y="497190"/>
                    <a:pt x="2530585" y="537282"/>
                    <a:pt x="2481128" y="537282"/>
                  </a:cubicBezTo>
                  <a:lnTo>
                    <a:pt x="89549" y="537282"/>
                  </a:lnTo>
                  <a:cubicBezTo>
                    <a:pt x="40092" y="537282"/>
                    <a:pt x="0" y="497190"/>
                    <a:pt x="0" y="447733"/>
                  </a:cubicBezTo>
                  <a:lnTo>
                    <a:pt x="0" y="89549"/>
                  </a:lnTo>
                  <a:close/>
                </a:path>
              </a:pathLst>
            </a:custGeom>
            <a:solidFill>
              <a:srgbClr val="FFF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000" tIns="72000" rIns="72000" bIns="36000" numCol="1" spcCol="1270" anchor="ctr" anchorCtr="0">
              <a:spAutoFit/>
            </a:bodyPr>
            <a:lstStyle/>
            <a:p>
              <a:pPr lvl="0" algn="ctr" defTabSz="622300">
                <a:lnSpc>
                  <a:spcPct val="90000"/>
                </a:lnSpc>
                <a:spcBef>
                  <a:spcPct val="0"/>
                </a:spcBef>
                <a:spcAft>
                  <a:spcPct val="35000"/>
                </a:spcAft>
              </a:pPr>
              <a:r>
                <a:rPr lang="en-US" altLang="ja-JP" sz="2000" dirty="0">
                  <a:solidFill>
                    <a:schemeClr val="tx1"/>
                  </a:solidFill>
                </a:rPr>
                <a:t>1959</a:t>
              </a:r>
              <a:endParaRPr kumimoji="1" lang="en-US" altLang="ja-JP" sz="2000" b="0" kern="1200" baseline="0" dirty="0">
                <a:solidFill>
                  <a:schemeClr val="tx1"/>
                </a:solidFill>
              </a:endParaRPr>
            </a:p>
          </p:txBody>
        </p:sp>
        <p:sp>
          <p:nvSpPr>
            <p:cNvPr id="24" name="角丸四角形 23"/>
            <p:cNvSpPr/>
            <p:nvPr/>
          </p:nvSpPr>
          <p:spPr>
            <a:xfrm>
              <a:off x="1703262" y="5270553"/>
              <a:ext cx="6266757" cy="442674"/>
            </a:xfrm>
            <a:prstGeom prst="roundRect">
              <a:avLst/>
            </a:prstGeom>
            <a:solidFill>
              <a:srgbClr val="FFD1D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000" dirty="0">
                  <a:solidFill>
                    <a:schemeClr val="tx1"/>
                  </a:solidFill>
                </a:rPr>
                <a:t>Land subsidence has been almost stopped today.</a:t>
              </a:r>
            </a:p>
          </p:txBody>
        </p:sp>
        <p:sp>
          <p:nvSpPr>
            <p:cNvPr id="25" name="角丸四角形 24"/>
            <p:cNvSpPr/>
            <p:nvPr/>
          </p:nvSpPr>
          <p:spPr>
            <a:xfrm>
              <a:off x="2010094" y="4570502"/>
              <a:ext cx="6804312" cy="442674"/>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sz="2000" dirty="0">
                  <a:solidFill>
                    <a:schemeClr val="tx1"/>
                  </a:solidFill>
                </a:rPr>
                <a:t>A ban on groundwater withdrawal</a:t>
              </a:r>
            </a:p>
          </p:txBody>
        </p:sp>
        <p:sp>
          <p:nvSpPr>
            <p:cNvPr id="26" name="フリーフォーム 25"/>
            <p:cNvSpPr/>
            <p:nvPr/>
          </p:nvSpPr>
          <p:spPr>
            <a:xfrm>
              <a:off x="179512" y="4544488"/>
              <a:ext cx="1800200" cy="386054"/>
            </a:xfrm>
            <a:custGeom>
              <a:avLst/>
              <a:gdLst>
                <a:gd name="connsiteX0" fmla="*/ 0 w 2570677"/>
                <a:gd name="connsiteY0" fmla="*/ 89549 h 537282"/>
                <a:gd name="connsiteX1" fmla="*/ 89549 w 2570677"/>
                <a:gd name="connsiteY1" fmla="*/ 0 h 537282"/>
                <a:gd name="connsiteX2" fmla="*/ 2481128 w 2570677"/>
                <a:gd name="connsiteY2" fmla="*/ 0 h 537282"/>
                <a:gd name="connsiteX3" fmla="*/ 2570677 w 2570677"/>
                <a:gd name="connsiteY3" fmla="*/ 89549 h 537282"/>
                <a:gd name="connsiteX4" fmla="*/ 2570677 w 2570677"/>
                <a:gd name="connsiteY4" fmla="*/ 447733 h 537282"/>
                <a:gd name="connsiteX5" fmla="*/ 2481128 w 2570677"/>
                <a:gd name="connsiteY5" fmla="*/ 537282 h 537282"/>
                <a:gd name="connsiteX6" fmla="*/ 89549 w 2570677"/>
                <a:gd name="connsiteY6" fmla="*/ 537282 h 537282"/>
                <a:gd name="connsiteX7" fmla="*/ 0 w 2570677"/>
                <a:gd name="connsiteY7" fmla="*/ 447733 h 537282"/>
                <a:gd name="connsiteX8" fmla="*/ 0 w 2570677"/>
                <a:gd name="connsiteY8" fmla="*/ 89549 h 53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677" h="537282">
                  <a:moveTo>
                    <a:pt x="0" y="89549"/>
                  </a:moveTo>
                  <a:cubicBezTo>
                    <a:pt x="0" y="40092"/>
                    <a:pt x="40092" y="0"/>
                    <a:pt x="89549" y="0"/>
                  </a:cubicBezTo>
                  <a:lnTo>
                    <a:pt x="2481128" y="0"/>
                  </a:lnTo>
                  <a:cubicBezTo>
                    <a:pt x="2530585" y="0"/>
                    <a:pt x="2570677" y="40092"/>
                    <a:pt x="2570677" y="89549"/>
                  </a:cubicBezTo>
                  <a:lnTo>
                    <a:pt x="2570677" y="447733"/>
                  </a:lnTo>
                  <a:cubicBezTo>
                    <a:pt x="2570677" y="497190"/>
                    <a:pt x="2530585" y="537282"/>
                    <a:pt x="2481128" y="537282"/>
                  </a:cubicBezTo>
                  <a:lnTo>
                    <a:pt x="89549" y="537282"/>
                  </a:lnTo>
                  <a:cubicBezTo>
                    <a:pt x="40092" y="537282"/>
                    <a:pt x="0" y="497190"/>
                    <a:pt x="0" y="447733"/>
                  </a:cubicBezTo>
                  <a:lnTo>
                    <a:pt x="0" y="89549"/>
                  </a:lnTo>
                  <a:close/>
                </a:path>
              </a:pathLst>
            </a:custGeom>
            <a:solidFill>
              <a:srgbClr val="FFF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000" tIns="72000" rIns="72000" bIns="36000" numCol="1" spcCol="1270" anchor="ctr" anchorCtr="0">
              <a:spAutoFit/>
            </a:bodyPr>
            <a:lstStyle/>
            <a:p>
              <a:pPr lvl="0" algn="ctr" defTabSz="622300">
                <a:lnSpc>
                  <a:spcPct val="90000"/>
                </a:lnSpc>
                <a:spcBef>
                  <a:spcPct val="0"/>
                </a:spcBef>
                <a:spcAft>
                  <a:spcPct val="35000"/>
                </a:spcAft>
              </a:pPr>
              <a:r>
                <a:rPr lang="en-US" altLang="ja-JP" sz="2000" dirty="0">
                  <a:solidFill>
                    <a:schemeClr val="tx1"/>
                  </a:solidFill>
                </a:rPr>
                <a:t>1968</a:t>
              </a:r>
              <a:endParaRPr kumimoji="1" lang="en-US" altLang="ja-JP" sz="2000" b="0" kern="1200" baseline="0" dirty="0">
                <a:solidFill>
                  <a:schemeClr val="tx1"/>
                </a:solidFill>
              </a:endParaRPr>
            </a:p>
          </p:txBody>
        </p:sp>
        <p:sp>
          <p:nvSpPr>
            <p:cNvPr id="23" name="角丸四角形 22"/>
            <p:cNvSpPr/>
            <p:nvPr/>
          </p:nvSpPr>
          <p:spPr>
            <a:xfrm>
              <a:off x="2001779" y="3333137"/>
              <a:ext cx="6804312" cy="1123712"/>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sz="2000" dirty="0">
                  <a:solidFill>
                    <a:schemeClr val="tx1"/>
                  </a:solidFill>
                </a:rPr>
                <a:t>Establishment of the Osaka Coastal Industrial Water Supply Authority to accelerate the supply of water distribution system for Industry.</a:t>
              </a:r>
            </a:p>
          </p:txBody>
        </p:sp>
        <p:sp>
          <p:nvSpPr>
            <p:cNvPr id="16" name="角丸四角形 16"/>
            <p:cNvSpPr/>
            <p:nvPr/>
          </p:nvSpPr>
          <p:spPr>
            <a:xfrm>
              <a:off x="2001779" y="1879962"/>
              <a:ext cx="6804312" cy="783193"/>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sz="2000" dirty="0">
                  <a:solidFill>
                    <a:schemeClr val="tx1"/>
                  </a:solidFill>
                </a:rPr>
                <a:t>Start of industrial water supply system, before legislation is enacted</a:t>
              </a:r>
            </a:p>
          </p:txBody>
        </p:sp>
        <p:sp>
          <p:nvSpPr>
            <p:cNvPr id="29" name="角丸四角形 18"/>
            <p:cNvSpPr/>
            <p:nvPr/>
          </p:nvSpPr>
          <p:spPr>
            <a:xfrm>
              <a:off x="2010094" y="2776809"/>
              <a:ext cx="6804312" cy="442674"/>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sz="2000" dirty="0">
                  <a:solidFill>
                    <a:schemeClr val="tx1"/>
                  </a:solidFill>
                </a:rPr>
                <a:t>Enactment of the </a:t>
              </a:r>
              <a:r>
                <a:rPr lang="en-US" altLang="ja-JP" sz="2000" i="1" dirty="0">
                  <a:solidFill>
                    <a:schemeClr val="tx1"/>
                  </a:solidFill>
                </a:rPr>
                <a:t>Industrial Water Act</a:t>
              </a:r>
            </a:p>
          </p:txBody>
        </p:sp>
        <p:sp>
          <p:nvSpPr>
            <p:cNvPr id="30" name="角丸四角形 22"/>
            <p:cNvSpPr/>
            <p:nvPr/>
          </p:nvSpPr>
          <p:spPr>
            <a:xfrm>
              <a:off x="2010094" y="3333137"/>
              <a:ext cx="6804312" cy="1123712"/>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sz="2000" dirty="0">
                  <a:solidFill>
                    <a:schemeClr val="tx1"/>
                  </a:solidFill>
                </a:rPr>
                <a:t>Establishment of the Osaka Coastal Industrial Water Supply Authority to accelerate the supply of water distribution system for Industry.</a:t>
              </a:r>
            </a:p>
          </p:txBody>
        </p:sp>
      </p:grpSp>
      <p:sp>
        <p:nvSpPr>
          <p:cNvPr id="15" name="正方形/長方形 14"/>
          <p:cNvSpPr/>
          <p:nvPr/>
        </p:nvSpPr>
        <p:spPr>
          <a:xfrm>
            <a:off x="374917" y="964532"/>
            <a:ext cx="8667528" cy="410369"/>
          </a:xfrm>
          <a:prstGeom prst="rect">
            <a:avLst/>
          </a:prstGeom>
        </p:spPr>
        <p:txBody>
          <a:bodyPr wrap="square" lIns="36000" tIns="0" rIns="0" bIns="0">
            <a:spAutoFit/>
          </a:bodyPr>
          <a:lstStyle/>
          <a:p>
            <a:pPr marL="57785">
              <a:lnSpc>
                <a:spcPts val="3200"/>
              </a:lnSpc>
              <a:spcBef>
                <a:spcPts val="1000"/>
              </a:spcBef>
            </a:pPr>
            <a:r>
              <a:rPr lang="en-US" altLang="ja-JP" sz="2400" b="1" spc="-40" dirty="0"/>
              <a:t>(2) Industrial Water Supply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3"/>
          <p:cNvSpPr>
            <a:spLocks noGrp="1"/>
          </p:cNvSpPr>
          <p:nvPr>
            <p:ph type="title"/>
          </p:nvPr>
        </p:nvSpPr>
        <p:spPr>
          <a:xfrm>
            <a:off x="360000" y="252000"/>
            <a:ext cx="8784000" cy="720000"/>
          </a:xfrm>
        </p:spPr>
        <p:txBody>
          <a:bodyPr>
            <a:noAutofit/>
          </a:bodyPr>
          <a:lstStyle/>
          <a:p>
            <a:r>
              <a:rPr lang="en-US" altLang="ja-JP" dirty="0"/>
              <a:t>4. Case 2 : Saitama Prefecture</a:t>
            </a:r>
          </a:p>
        </p:txBody>
      </p:sp>
      <p:sp>
        <p:nvSpPr>
          <p:cNvPr id="19" name="正方形/長方形 18"/>
          <p:cNvSpPr/>
          <p:nvPr/>
        </p:nvSpPr>
        <p:spPr>
          <a:xfrm>
            <a:off x="251998" y="972000"/>
            <a:ext cx="7558219" cy="410369"/>
          </a:xfrm>
          <a:prstGeom prst="rect">
            <a:avLst/>
          </a:prstGeom>
        </p:spPr>
        <p:txBody>
          <a:bodyPr wrap="none" lIns="36000" tIns="0" rIns="0" bIns="0">
            <a:spAutoFit/>
          </a:bodyPr>
          <a:lstStyle/>
          <a:p>
            <a:pPr marL="57785">
              <a:lnSpc>
                <a:spcPts val="3200"/>
              </a:lnSpc>
              <a:spcBef>
                <a:spcPts val="1000"/>
              </a:spcBef>
            </a:pPr>
            <a:r>
              <a:rPr lang="en-US" altLang="ja-JP" sz="2400" b="1" dirty="0"/>
              <a:t>(1) History of Groundwater Use and Land Subsidence</a:t>
            </a:r>
          </a:p>
        </p:txBody>
      </p:sp>
      <p:grpSp>
        <p:nvGrpSpPr>
          <p:cNvPr id="3" name="グループ化 2"/>
          <p:cNvGrpSpPr/>
          <p:nvPr/>
        </p:nvGrpSpPr>
        <p:grpSpPr>
          <a:xfrm>
            <a:off x="481859" y="1415560"/>
            <a:ext cx="8330288" cy="4635780"/>
            <a:chOff x="481859" y="1415560"/>
            <a:chExt cx="8330288" cy="4635780"/>
          </a:xfrm>
        </p:grpSpPr>
        <p:pic>
          <p:nvPicPr>
            <p:cNvPr id="2" name="図 1"/>
            <p:cNvPicPr>
              <a:picLocks noChangeAspect="1"/>
            </p:cNvPicPr>
            <p:nvPr/>
          </p:nvPicPr>
          <p:blipFill>
            <a:blip r:embed="rId3"/>
            <a:stretch>
              <a:fillRect/>
            </a:stretch>
          </p:blipFill>
          <p:spPr>
            <a:xfrm>
              <a:off x="481859" y="1476515"/>
              <a:ext cx="2227031" cy="2227031"/>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2816" y="3880371"/>
              <a:ext cx="2621080" cy="1444954"/>
            </a:xfrm>
            <a:prstGeom prst="rect">
              <a:avLst/>
            </a:prstGeom>
          </p:spPr>
        </p:pic>
        <p:cxnSp>
          <p:nvCxnSpPr>
            <p:cNvPr id="11" name="直線矢印コネクタ 10"/>
            <p:cNvCxnSpPr/>
            <p:nvPr/>
          </p:nvCxnSpPr>
          <p:spPr>
            <a:xfrm>
              <a:off x="1783046" y="3093081"/>
              <a:ext cx="340682" cy="1024461"/>
            </a:xfrm>
            <a:prstGeom prst="straightConnector1">
              <a:avLst/>
            </a:prstGeom>
            <a:ln w="25400">
              <a:tailEnd type="triangle" w="lg" len="lg"/>
            </a:ln>
          </p:spPr>
          <p:style>
            <a:lnRef idx="1">
              <a:schemeClr val="accent4"/>
            </a:lnRef>
            <a:fillRef idx="0">
              <a:schemeClr val="accent4"/>
            </a:fillRef>
            <a:effectRef idx="0">
              <a:schemeClr val="accent4"/>
            </a:effectRef>
            <a:fontRef idx="minor">
              <a:schemeClr val="tx1"/>
            </a:fontRef>
          </p:style>
        </p:cxnSp>
        <p:sp>
          <p:nvSpPr>
            <p:cNvPr id="23" name="円/楕円 22"/>
            <p:cNvSpPr/>
            <p:nvPr/>
          </p:nvSpPr>
          <p:spPr>
            <a:xfrm>
              <a:off x="2286044" y="3960055"/>
              <a:ext cx="1944216" cy="1869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65864" y="5405009"/>
              <a:ext cx="2043026" cy="646331"/>
            </a:xfrm>
            <a:prstGeom prst="rect">
              <a:avLst/>
            </a:prstGeom>
            <a:noFill/>
          </p:spPr>
          <p:txBody>
            <a:bodyPr wrap="square" rtlCol="0">
              <a:spAutoFit/>
            </a:bodyPr>
            <a:lstStyle/>
            <a:p>
              <a:r>
                <a:rPr lang="en-US" altLang="ja-JP" dirty="0"/>
                <a:t>Location of Saitama Prefecture</a:t>
              </a:r>
              <a:endParaRPr kumimoji="1" lang="ja-JP" altLang="en-US" dirty="0"/>
            </a:p>
          </p:txBody>
        </p:sp>
        <p:sp>
          <p:nvSpPr>
            <p:cNvPr id="17" name="角丸四角形吹き出し 16"/>
            <p:cNvSpPr/>
            <p:nvPr/>
          </p:nvSpPr>
          <p:spPr>
            <a:xfrm>
              <a:off x="3074965" y="1415560"/>
              <a:ext cx="4667926" cy="1522950"/>
            </a:xfrm>
            <a:prstGeom prst="wedgeRoundRectCallout">
              <a:avLst>
                <a:gd name="adj1" fmla="val -46188"/>
                <a:gd name="adj2" fmla="val 157619"/>
                <a:gd name="adj3" fmla="val 16667"/>
              </a:avLst>
            </a:prstGeom>
            <a:solidFill>
              <a:schemeClr val="accent5"/>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08000" bIns="72000" rtlCol="0" anchor="ctr">
              <a:spAutoFit/>
            </a:bodyPr>
            <a:lstStyle/>
            <a:p>
              <a:r>
                <a:rPr lang="en-US" altLang="ja-JP" sz="2000" dirty="0">
                  <a:solidFill>
                    <a:schemeClr val="tx1"/>
                  </a:solidFill>
                </a:rPr>
                <a:t>Soft geological formations extend into the eastern part of Saitama Prefecture. This is a contributing factor to serious land subsidence.</a:t>
              </a:r>
            </a:p>
          </p:txBody>
        </p:sp>
        <p:sp>
          <p:nvSpPr>
            <p:cNvPr id="18" name="円/楕円 17"/>
            <p:cNvSpPr/>
            <p:nvPr/>
          </p:nvSpPr>
          <p:spPr>
            <a:xfrm>
              <a:off x="1595374" y="2732107"/>
              <a:ext cx="375344" cy="3609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4481380" y="3075243"/>
              <a:ext cx="4330767" cy="2758931"/>
            </a:xfrm>
            <a:prstGeom prst="roundRect">
              <a:avLst>
                <a:gd name="adj" fmla="val 9745"/>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72000" bIns="72000" rtlCol="0" anchor="ctr">
              <a:spAutoFit/>
            </a:bodyPr>
            <a:lstStyle/>
            <a:p>
              <a:pPr marL="342900" lvl="0" indent="-342900">
                <a:spcAft>
                  <a:spcPts val="1200"/>
                </a:spcAft>
                <a:buClr>
                  <a:schemeClr val="accent5">
                    <a:lumMod val="50000"/>
                  </a:schemeClr>
                </a:buClr>
                <a:buSzPct val="75000"/>
                <a:buFont typeface="Wingdings" panose="05000000000000000000" pitchFamily="2" charset="2"/>
                <a:buChar char="l"/>
              </a:pPr>
              <a:r>
                <a:rPr lang="en-US" altLang="ja-JP" sz="2000" dirty="0">
                  <a:solidFill>
                    <a:srgbClr val="FF0000"/>
                  </a:solidFill>
                </a:rPr>
                <a:t>Monitoring stations at 36 places</a:t>
              </a:r>
              <a:r>
                <a:rPr lang="en-US" altLang="ja-JP" sz="2000" dirty="0">
                  <a:solidFill>
                    <a:schemeClr val="tx1"/>
                  </a:solidFill>
                </a:rPr>
                <a:t> in the prefecture</a:t>
              </a:r>
            </a:p>
            <a:p>
              <a:pPr marL="342900" lvl="0" indent="-342900">
                <a:spcAft>
                  <a:spcPts val="1200"/>
                </a:spcAft>
                <a:buClr>
                  <a:schemeClr val="accent5">
                    <a:lumMod val="50000"/>
                  </a:schemeClr>
                </a:buClr>
                <a:buSzPct val="75000"/>
                <a:buFont typeface="Wingdings" panose="05000000000000000000" pitchFamily="2" charset="2"/>
                <a:buChar char="l"/>
              </a:pPr>
              <a:r>
                <a:rPr lang="en-US" altLang="ja-JP" sz="2000" dirty="0">
                  <a:solidFill>
                    <a:srgbClr val="FF0000"/>
                  </a:solidFill>
                </a:rPr>
                <a:t>Real-time observation </a:t>
              </a:r>
              <a:r>
                <a:rPr lang="en-US" altLang="ja-JP" sz="2000" dirty="0">
                  <a:solidFill>
                    <a:schemeClr val="tx1"/>
                  </a:solidFill>
                </a:rPr>
                <a:t>of land subsidence and groundwater levels</a:t>
              </a:r>
              <a:r>
                <a:rPr lang="ja-JP" altLang="en-US" sz="2000" dirty="0">
                  <a:solidFill>
                    <a:schemeClr val="tx1"/>
                  </a:solidFill>
                </a:rPr>
                <a:t>　</a:t>
              </a:r>
            </a:p>
            <a:p>
              <a:pPr marL="342900" lvl="0" indent="-342900">
                <a:spcAft>
                  <a:spcPts val="1200"/>
                </a:spcAft>
                <a:buClr>
                  <a:schemeClr val="accent5">
                    <a:lumMod val="50000"/>
                  </a:schemeClr>
                </a:buClr>
                <a:buSzPct val="75000"/>
                <a:buFont typeface="Wingdings" panose="05000000000000000000" pitchFamily="2" charset="2"/>
                <a:buChar char="l"/>
              </a:pPr>
              <a:r>
                <a:rPr lang="en-US" altLang="ja-JP" sz="2000" dirty="0">
                  <a:solidFill>
                    <a:schemeClr val="tx1"/>
                  </a:solidFill>
                </a:rPr>
                <a:t>Setting </a:t>
              </a:r>
              <a:r>
                <a:rPr lang="en-US" altLang="ja-JP" sz="2000" dirty="0">
                  <a:solidFill>
                    <a:srgbClr val="FF0000"/>
                  </a:solidFill>
                </a:rPr>
                <a:t>the maximum volume </a:t>
              </a:r>
              <a:r>
                <a:rPr lang="en-US" altLang="ja-JP" sz="2000" dirty="0">
                  <a:solidFill>
                    <a:schemeClr val="tx1"/>
                  </a:solidFill>
                </a:rPr>
                <a:t>of </a:t>
              </a:r>
              <a:r>
                <a:rPr lang="en-US" altLang="ja-JP" sz="2000" dirty="0">
                  <a:solidFill>
                    <a:srgbClr val="FF0000"/>
                  </a:solidFill>
                </a:rPr>
                <a:t>groundwater abstraction</a:t>
              </a:r>
              <a:endParaRPr lang="ja-JP" altLang="en-US" sz="2000" dirty="0">
                <a:solidFill>
                  <a:srgbClr val="FF0000"/>
                </a:solidFil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834760" y="1596568"/>
            <a:ext cx="6589199" cy="1960216"/>
          </a:xfrm>
          <a:prstGeom prst="roundRect">
            <a:avLst>
              <a:gd name="adj" fmla="val 4523"/>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834759" y="3808812"/>
            <a:ext cx="6589200" cy="576064"/>
          </a:xfrm>
          <a:prstGeom prst="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1834758" y="5157192"/>
            <a:ext cx="6589201" cy="576064"/>
          </a:xfrm>
          <a:prstGeom prst="roundRect">
            <a:avLst/>
          </a:prstGeom>
          <a:solidFill>
            <a:srgbClr val="FFFF99"/>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p:cNvSpPr>
            <a:spLocks noGrp="1"/>
          </p:cNvSpPr>
          <p:nvPr>
            <p:ph idx="14"/>
          </p:nvPr>
        </p:nvSpPr>
        <p:spPr>
          <a:xfrm>
            <a:off x="323528" y="1412776"/>
            <a:ext cx="8208000" cy="4536504"/>
          </a:xfrm>
        </p:spPr>
        <p:txBody>
          <a:bodyPr>
            <a:normAutofit/>
          </a:bodyPr>
          <a:lstStyle/>
          <a:p>
            <a:pPr lvl="1">
              <a:lnSpc>
                <a:spcPts val="2200"/>
              </a:lnSpc>
            </a:pPr>
            <a:endParaRPr lang="en-US" altLang="ja-JP" sz="2000" b="0" dirty="0"/>
          </a:p>
          <a:p>
            <a:pPr marL="1879600" lvl="1" indent="-1824355">
              <a:lnSpc>
                <a:spcPts val="2200"/>
              </a:lnSpc>
            </a:pPr>
            <a:r>
              <a:rPr lang="ja-JP" altLang="en-US" sz="2000" b="0" dirty="0"/>
              <a:t>　　</a:t>
            </a:r>
            <a:r>
              <a:rPr lang="en-US" altLang="ja-JP" b="0" dirty="0"/>
              <a:t>1935</a:t>
            </a:r>
            <a:r>
              <a:rPr lang="ja-JP" altLang="en-US" b="0" dirty="0"/>
              <a:t>　</a:t>
            </a:r>
            <a:r>
              <a:rPr lang="ja-JP" altLang="en-US" sz="2000" b="0" dirty="0"/>
              <a:t>　　</a:t>
            </a:r>
            <a:r>
              <a:rPr lang="en-US" altLang="ja-JP" sz="2000" b="0" dirty="0"/>
              <a:t> </a:t>
            </a:r>
            <a:r>
              <a:rPr lang="ja-JP" altLang="en-US" sz="2000" b="0" dirty="0"/>
              <a:t>　　</a:t>
            </a:r>
            <a:r>
              <a:rPr lang="en-US" altLang="ja-JP" sz="2000" b="0" dirty="0"/>
              <a:t>Monitoring of land subsidence started by Ministry of the Environment.</a:t>
            </a:r>
          </a:p>
          <a:p>
            <a:pPr marL="2510155" lvl="1" indent="-2454275">
              <a:lnSpc>
                <a:spcPts val="2200"/>
              </a:lnSpc>
            </a:pPr>
            <a:r>
              <a:rPr lang="ja-JP" altLang="en-US" sz="2000" b="0" dirty="0"/>
              <a:t>　　　　　　　　　　　　→　</a:t>
            </a:r>
            <a:r>
              <a:rPr lang="en-US" altLang="ja-JP" sz="2000" b="0" dirty="0"/>
              <a:t> Cumulative subsidence in Saitama Prefecture Koshigaya City</a:t>
            </a:r>
            <a:r>
              <a:rPr lang="ja-JP" altLang="en-US" sz="2000" b="0" dirty="0"/>
              <a:t>　＝　</a:t>
            </a:r>
            <a:r>
              <a:rPr lang="en-US" altLang="ja-JP" sz="2000" b="0" dirty="0"/>
              <a:t>About 150</a:t>
            </a:r>
            <a:r>
              <a:rPr lang="ja-JP" altLang="en-US" sz="2000" b="0" dirty="0"/>
              <a:t>　</a:t>
            </a:r>
            <a:r>
              <a:rPr lang="en-US" altLang="ja-JP" sz="2000" b="0" dirty="0"/>
              <a:t>cm</a:t>
            </a:r>
          </a:p>
          <a:p>
            <a:pPr marL="2510155" lvl="1" indent="-2454275">
              <a:lnSpc>
                <a:spcPts val="2200"/>
              </a:lnSpc>
            </a:pPr>
            <a:r>
              <a:rPr lang="ja-JP" altLang="en-US" sz="2000" b="0" dirty="0"/>
              <a:t>　　　　　　　　　　　　　　　　　　　　　　　　　　　</a:t>
            </a:r>
            <a:r>
              <a:rPr lang="en-US" altLang="ja-JP" sz="2000" b="0" dirty="0"/>
              <a:t> (</a:t>
            </a:r>
            <a:r>
              <a:rPr lang="ja-JP" altLang="en-US" sz="2000" b="0" dirty="0"/>
              <a:t> </a:t>
            </a:r>
            <a:r>
              <a:rPr lang="en-US" altLang="ja-JP" sz="2000" b="0" dirty="0"/>
              <a:t>Since 1935 )</a:t>
            </a:r>
          </a:p>
          <a:p>
            <a:pPr lvl="1">
              <a:lnSpc>
                <a:spcPts val="2200"/>
              </a:lnSpc>
            </a:pPr>
            <a:r>
              <a:rPr lang="ja-JP" altLang="en-US" sz="2000" b="0" dirty="0"/>
              <a:t>　　　　　　　　　　　　　　　　　　　　　　　　　　　　　　　　　　</a:t>
            </a:r>
            <a:endParaRPr lang="en-US" altLang="ja-JP" sz="2000" b="0" dirty="0"/>
          </a:p>
          <a:p>
            <a:pPr lvl="1">
              <a:lnSpc>
                <a:spcPts val="2200"/>
              </a:lnSpc>
            </a:pPr>
            <a:r>
              <a:rPr lang="ja-JP" altLang="en-US" sz="2000" b="0" dirty="0"/>
              <a:t>　　　　　　　　　　</a:t>
            </a:r>
            <a:r>
              <a:rPr lang="en-US" altLang="ja-JP" sz="2000" b="0" dirty="0"/>
              <a:t>Pumping of groundwater has been drastically reduced.</a:t>
            </a:r>
          </a:p>
          <a:p>
            <a:pPr lvl="1">
              <a:lnSpc>
                <a:spcPts val="2200"/>
              </a:lnSpc>
            </a:pPr>
            <a:r>
              <a:rPr lang="ja-JP" altLang="en-US" sz="2000" b="0" dirty="0"/>
              <a:t>　　　　　　　　　</a:t>
            </a:r>
            <a:endParaRPr lang="en-US" altLang="ja-JP" sz="2000" b="0" dirty="0"/>
          </a:p>
          <a:p>
            <a:pPr lvl="1">
              <a:lnSpc>
                <a:spcPts val="2200"/>
              </a:lnSpc>
            </a:pPr>
            <a:r>
              <a:rPr lang="ja-JP" altLang="en-US" sz="2000" b="0" dirty="0"/>
              <a:t>　　　　　　　　　　　　</a:t>
            </a:r>
            <a:endParaRPr lang="en-US" altLang="ja-JP" sz="2000" b="0" dirty="0"/>
          </a:p>
          <a:p>
            <a:pPr lvl="1">
              <a:lnSpc>
                <a:spcPts val="2200"/>
              </a:lnSpc>
            </a:pPr>
            <a:r>
              <a:rPr lang="ja-JP" altLang="en-US" sz="2000" b="0" dirty="0"/>
              <a:t>　　　　　　　　　　</a:t>
            </a:r>
            <a:r>
              <a:rPr lang="en-US" altLang="ja-JP" sz="2000" b="0" dirty="0"/>
              <a:t>Still, land subsidence proceeds at 1 – 2 cm/year even now.</a:t>
            </a:r>
          </a:p>
        </p:txBody>
      </p:sp>
      <p:sp>
        <p:nvSpPr>
          <p:cNvPr id="11" name="タイトル 3"/>
          <p:cNvSpPr>
            <a:spLocks noGrp="1"/>
          </p:cNvSpPr>
          <p:nvPr>
            <p:ph type="title"/>
          </p:nvPr>
        </p:nvSpPr>
        <p:spPr/>
        <p:txBody>
          <a:bodyPr>
            <a:normAutofit/>
          </a:bodyPr>
          <a:lstStyle/>
          <a:p>
            <a:r>
              <a:rPr lang="en-US" altLang="ja-JP" dirty="0"/>
              <a:t>4. Case 2 : Saitama Prefecture</a:t>
            </a:r>
          </a:p>
        </p:txBody>
      </p:sp>
      <p:cxnSp>
        <p:nvCxnSpPr>
          <p:cNvPr id="3" name="直線矢印コネクタ 2"/>
          <p:cNvCxnSpPr/>
          <p:nvPr/>
        </p:nvCxnSpPr>
        <p:spPr>
          <a:xfrm>
            <a:off x="1079144" y="2116624"/>
            <a:ext cx="0" cy="1680567"/>
          </a:xfrm>
          <a:prstGeom prst="straightConnector1">
            <a:avLst/>
          </a:prstGeom>
          <a:ln w="28575">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爆発 1 8"/>
          <p:cNvSpPr/>
          <p:nvPr/>
        </p:nvSpPr>
        <p:spPr>
          <a:xfrm>
            <a:off x="3023360" y="4473116"/>
            <a:ext cx="2232248" cy="595836"/>
          </a:xfrm>
          <a:prstGeom prst="irregularSeal1">
            <a:avLst/>
          </a:prstGeom>
          <a:solidFill>
            <a:srgbClr val="FFFF99"/>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BUT</a:t>
            </a:r>
            <a:endParaRPr kumimoji="1" lang="ja-JP" altLang="en-US" b="1"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10504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2767" y="1484784"/>
            <a:ext cx="3305620" cy="248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コンテンツ プレースホルダー 3"/>
          <p:cNvSpPr txBox="1"/>
          <p:nvPr/>
        </p:nvSpPr>
        <p:spPr>
          <a:xfrm>
            <a:off x="5436095" y="4001679"/>
            <a:ext cx="3168352" cy="315116"/>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1600" dirty="0" err="1"/>
              <a:t>Kakinoki</a:t>
            </a:r>
            <a:r>
              <a:rPr lang="en-US" altLang="ja-JP" sz="1600" dirty="0"/>
              <a:t> purification plant</a:t>
            </a:r>
          </a:p>
          <a:p>
            <a:pPr marL="0" indent="0" algn="ctr">
              <a:buFont typeface="Arial" panose="020B0604020202020204" pitchFamily="34" charset="0"/>
              <a:buNone/>
            </a:pPr>
            <a:endParaRPr lang="ja-JP" altLang="en-US" sz="1600" dirty="0"/>
          </a:p>
        </p:txBody>
      </p:sp>
      <p:sp>
        <p:nvSpPr>
          <p:cNvPr id="3" name="角丸四角形 2"/>
          <p:cNvSpPr/>
          <p:nvPr/>
        </p:nvSpPr>
        <p:spPr>
          <a:xfrm>
            <a:off x="1464001" y="1937636"/>
            <a:ext cx="3579480" cy="1123712"/>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000" dirty="0">
                <a:solidFill>
                  <a:schemeClr val="tx1"/>
                </a:solidFill>
              </a:rPr>
              <a:t>Factories increased in the southern area of Saitama Prefecture.</a:t>
            </a:r>
          </a:p>
        </p:txBody>
      </p:sp>
      <p:sp>
        <p:nvSpPr>
          <p:cNvPr id="11" name="角丸四角形 10"/>
          <p:cNvSpPr/>
          <p:nvPr/>
        </p:nvSpPr>
        <p:spPr>
          <a:xfrm>
            <a:off x="1453541" y="4653136"/>
            <a:ext cx="3600400" cy="1442513"/>
          </a:xfrm>
          <a:prstGeom prst="roundRect">
            <a:avLst/>
          </a:prstGeom>
          <a:solidFill>
            <a:schemeClr val="accent2"/>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36000" rIns="144000" bIns="36000" rtlCol="0" anchor="ctr">
            <a:spAutoFit/>
          </a:bodyPr>
          <a:lstStyle/>
          <a:p>
            <a:r>
              <a:rPr lang="en-US" altLang="ja-JP" sz="2000" dirty="0">
                <a:solidFill>
                  <a:schemeClr val="tx1"/>
                </a:solidFill>
              </a:rPr>
              <a:t>Saitama Prefecture Bureau of Public Enterprise started supplying industries with water in 1964.</a:t>
            </a:r>
            <a:endParaRPr kumimoji="1" lang="ja-JP" altLang="en-US" sz="2000" dirty="0">
              <a:solidFill>
                <a:schemeClr val="tx1"/>
              </a:solidFill>
            </a:endParaRPr>
          </a:p>
        </p:txBody>
      </p:sp>
      <p:sp>
        <p:nvSpPr>
          <p:cNvPr id="14" name="タイトル 3"/>
          <p:cNvSpPr>
            <a:spLocks noGrp="1"/>
          </p:cNvSpPr>
          <p:nvPr>
            <p:ph type="title"/>
          </p:nvPr>
        </p:nvSpPr>
        <p:spPr/>
        <p:txBody>
          <a:bodyPr>
            <a:normAutofit/>
          </a:bodyPr>
          <a:lstStyle/>
          <a:p>
            <a:r>
              <a:rPr lang="en-US" altLang="ja-JP" dirty="0"/>
              <a:t>4. Case 2 : Saitama Prefecture</a:t>
            </a:r>
          </a:p>
        </p:txBody>
      </p:sp>
      <p:sp>
        <p:nvSpPr>
          <p:cNvPr id="16" name="正方形/長方形 15"/>
          <p:cNvSpPr/>
          <p:nvPr/>
        </p:nvSpPr>
        <p:spPr>
          <a:xfrm>
            <a:off x="447799" y="895428"/>
            <a:ext cx="8667528" cy="410369"/>
          </a:xfrm>
          <a:prstGeom prst="rect">
            <a:avLst/>
          </a:prstGeom>
        </p:spPr>
        <p:txBody>
          <a:bodyPr wrap="square" lIns="36000" tIns="0" rIns="0" bIns="0">
            <a:spAutoFit/>
          </a:bodyPr>
          <a:lstStyle/>
          <a:p>
            <a:pPr marL="57785">
              <a:lnSpc>
                <a:spcPts val="3200"/>
              </a:lnSpc>
              <a:spcBef>
                <a:spcPts val="1000"/>
              </a:spcBef>
            </a:pPr>
            <a:r>
              <a:rPr lang="en-US" altLang="ja-JP" sz="2400" b="1" spc="-40" dirty="0"/>
              <a:t>(2) Industrial Water Supply</a:t>
            </a:r>
          </a:p>
        </p:txBody>
      </p:sp>
      <p:sp>
        <p:nvSpPr>
          <p:cNvPr id="7" name="角丸四角形 6"/>
          <p:cNvSpPr/>
          <p:nvPr/>
        </p:nvSpPr>
        <p:spPr>
          <a:xfrm>
            <a:off x="1453541" y="3284984"/>
            <a:ext cx="3600400" cy="432048"/>
          </a:xfrm>
          <a:prstGeom prst="roundRect">
            <a:avLst/>
          </a:prstGeom>
          <a:solidFill>
            <a:srgbClr val="FFFF99"/>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solidFill>
                  <a:schemeClr val="tx1"/>
                </a:solidFill>
              </a:rPr>
              <a:t>Increased use of groundwater</a:t>
            </a:r>
            <a:endParaRPr lang="ja-JP" altLang="en-US" sz="2000" dirty="0">
              <a:solidFill>
                <a:schemeClr val="tx1"/>
              </a:solidFill>
            </a:endParaRPr>
          </a:p>
        </p:txBody>
      </p:sp>
      <p:sp>
        <p:nvSpPr>
          <p:cNvPr id="8" name="角丸四角形 7"/>
          <p:cNvSpPr/>
          <p:nvPr/>
        </p:nvSpPr>
        <p:spPr>
          <a:xfrm>
            <a:off x="1453541" y="3924252"/>
            <a:ext cx="3600400" cy="431401"/>
          </a:xfrm>
          <a:prstGeom prst="roundRect">
            <a:avLst/>
          </a:prstGeom>
          <a:solidFill>
            <a:srgbClr val="FFFF99"/>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solidFill>
                  <a:schemeClr val="tx1"/>
                </a:solidFill>
              </a:rPr>
              <a:t>Problem of land subsidence</a:t>
            </a:r>
            <a:endParaRPr kumimoji="1" lang="ja-JP" altLang="en-US" sz="2000" dirty="0"/>
          </a:p>
        </p:txBody>
      </p:sp>
      <p:sp>
        <p:nvSpPr>
          <p:cNvPr id="20" name="角丸四角形 19"/>
          <p:cNvSpPr/>
          <p:nvPr/>
        </p:nvSpPr>
        <p:spPr>
          <a:xfrm>
            <a:off x="5148064" y="4693265"/>
            <a:ext cx="3816424" cy="1402384"/>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ja-JP" dirty="0">
                <a:solidFill>
                  <a:schemeClr val="tx1"/>
                </a:solidFill>
              </a:rPr>
              <a:t>Supply area: 6 cities, </a:t>
            </a:r>
          </a:p>
          <a:p>
            <a:r>
              <a:rPr lang="ja-JP" altLang="en-US" dirty="0">
                <a:solidFill>
                  <a:schemeClr val="tx1"/>
                </a:solidFill>
              </a:rPr>
              <a:t>　　　　　　　　</a:t>
            </a:r>
            <a:r>
              <a:rPr lang="en-US" altLang="ja-JP" dirty="0">
                <a:solidFill>
                  <a:schemeClr val="tx1"/>
                </a:solidFill>
              </a:rPr>
              <a:t>153 business sites</a:t>
            </a:r>
          </a:p>
          <a:p>
            <a:r>
              <a:rPr lang="en-US" altLang="ja-JP" dirty="0">
                <a:solidFill>
                  <a:schemeClr val="tx1"/>
                </a:solidFill>
              </a:rPr>
              <a:t>Supply amount: 195,280 m</a:t>
            </a:r>
            <a:r>
              <a:rPr lang="en-US" altLang="ja-JP" baseline="30000" dirty="0">
                <a:solidFill>
                  <a:schemeClr val="tx1"/>
                </a:solidFill>
              </a:rPr>
              <a:t>3</a:t>
            </a:r>
            <a:r>
              <a:rPr lang="en-US" altLang="ja-JP" dirty="0">
                <a:solidFill>
                  <a:schemeClr val="tx1"/>
                </a:solidFill>
              </a:rPr>
              <a:t>/day</a:t>
            </a:r>
          </a:p>
          <a:p>
            <a:r>
              <a:rPr lang="en-US" altLang="ja-JP" dirty="0">
                <a:solidFill>
                  <a:schemeClr val="tx1"/>
                </a:solidFill>
              </a:rPr>
              <a:t>Tariff: 22.53 yen/m</a:t>
            </a:r>
            <a:r>
              <a:rPr lang="en-US" altLang="ja-JP" baseline="30000" dirty="0">
                <a:solidFill>
                  <a:schemeClr val="tx1"/>
                </a:solidFill>
              </a:rPr>
              <a:t>3</a:t>
            </a:r>
          </a:p>
        </p:txBody>
      </p:sp>
      <p:sp>
        <p:nvSpPr>
          <p:cNvPr id="21" name="フリーフォーム 20"/>
          <p:cNvSpPr/>
          <p:nvPr/>
        </p:nvSpPr>
        <p:spPr>
          <a:xfrm>
            <a:off x="244123" y="1916832"/>
            <a:ext cx="1110791" cy="724608"/>
          </a:xfrm>
          <a:custGeom>
            <a:avLst/>
            <a:gdLst>
              <a:gd name="connsiteX0" fmla="*/ 0 w 2570677"/>
              <a:gd name="connsiteY0" fmla="*/ 89549 h 537282"/>
              <a:gd name="connsiteX1" fmla="*/ 89549 w 2570677"/>
              <a:gd name="connsiteY1" fmla="*/ 0 h 537282"/>
              <a:gd name="connsiteX2" fmla="*/ 2481128 w 2570677"/>
              <a:gd name="connsiteY2" fmla="*/ 0 h 537282"/>
              <a:gd name="connsiteX3" fmla="*/ 2570677 w 2570677"/>
              <a:gd name="connsiteY3" fmla="*/ 89549 h 537282"/>
              <a:gd name="connsiteX4" fmla="*/ 2570677 w 2570677"/>
              <a:gd name="connsiteY4" fmla="*/ 447733 h 537282"/>
              <a:gd name="connsiteX5" fmla="*/ 2481128 w 2570677"/>
              <a:gd name="connsiteY5" fmla="*/ 537282 h 537282"/>
              <a:gd name="connsiteX6" fmla="*/ 89549 w 2570677"/>
              <a:gd name="connsiteY6" fmla="*/ 537282 h 537282"/>
              <a:gd name="connsiteX7" fmla="*/ 0 w 2570677"/>
              <a:gd name="connsiteY7" fmla="*/ 447733 h 537282"/>
              <a:gd name="connsiteX8" fmla="*/ 0 w 2570677"/>
              <a:gd name="connsiteY8" fmla="*/ 89549 h 53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677" h="537282">
                <a:moveTo>
                  <a:pt x="0" y="89549"/>
                </a:moveTo>
                <a:cubicBezTo>
                  <a:pt x="0" y="40092"/>
                  <a:pt x="40092" y="0"/>
                  <a:pt x="89549" y="0"/>
                </a:cubicBezTo>
                <a:lnTo>
                  <a:pt x="2481128" y="0"/>
                </a:lnTo>
                <a:cubicBezTo>
                  <a:pt x="2530585" y="0"/>
                  <a:pt x="2570677" y="40092"/>
                  <a:pt x="2570677" y="89549"/>
                </a:cubicBezTo>
                <a:lnTo>
                  <a:pt x="2570677" y="447733"/>
                </a:lnTo>
                <a:cubicBezTo>
                  <a:pt x="2570677" y="497190"/>
                  <a:pt x="2530585" y="537282"/>
                  <a:pt x="2481128" y="537282"/>
                </a:cubicBezTo>
                <a:lnTo>
                  <a:pt x="89549" y="537282"/>
                </a:lnTo>
                <a:cubicBezTo>
                  <a:pt x="40092" y="537282"/>
                  <a:pt x="0" y="497190"/>
                  <a:pt x="0" y="447733"/>
                </a:cubicBezTo>
                <a:lnTo>
                  <a:pt x="0" y="89549"/>
                </a:lnTo>
                <a:close/>
              </a:path>
            </a:pathLst>
          </a:custGeom>
          <a:solidFill>
            <a:srgbClr val="FFF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000" tIns="72000" rIns="72000" bIns="36000" numCol="1" spcCol="1270" anchor="ctr" anchorCtr="0">
            <a:spAutoFit/>
          </a:bodyPr>
          <a:lstStyle/>
          <a:p>
            <a:pPr lvl="0" algn="ctr" defTabSz="622300">
              <a:spcBef>
                <a:spcPct val="0"/>
              </a:spcBef>
            </a:pPr>
            <a:r>
              <a:rPr lang="en-US" altLang="ja-JP" sz="2000" dirty="0">
                <a:solidFill>
                  <a:schemeClr val="tx1"/>
                </a:solidFill>
              </a:rPr>
              <a:t>ca. 1955</a:t>
            </a:r>
          </a:p>
        </p:txBody>
      </p:sp>
      <p:pic>
        <p:nvPicPr>
          <p:cNvPr id="9" name="図 8"/>
          <p:cNvPicPr>
            <a:picLocks noChangeAspect="1"/>
          </p:cNvPicPr>
          <p:nvPr/>
        </p:nvPicPr>
        <p:blipFill>
          <a:blip r:embed="rId4"/>
          <a:stretch>
            <a:fillRect/>
          </a:stretch>
        </p:blipFill>
        <p:spPr>
          <a:xfrm>
            <a:off x="2820965" y="3687574"/>
            <a:ext cx="865553" cy="288802"/>
          </a:xfrm>
          <a:prstGeom prst="rect">
            <a:avLst/>
          </a:prstGeom>
        </p:spPr>
      </p:pic>
      <p:pic>
        <p:nvPicPr>
          <p:cNvPr id="22" name="図 21"/>
          <p:cNvPicPr>
            <a:picLocks noChangeAspect="1"/>
          </p:cNvPicPr>
          <p:nvPr/>
        </p:nvPicPr>
        <p:blipFill>
          <a:blip r:embed="rId4"/>
          <a:stretch>
            <a:fillRect/>
          </a:stretch>
        </p:blipFill>
        <p:spPr>
          <a:xfrm>
            <a:off x="2820965" y="2996952"/>
            <a:ext cx="865553" cy="288802"/>
          </a:xfrm>
          <a:prstGeom prst="rect">
            <a:avLst/>
          </a:prstGeom>
        </p:spPr>
      </p:pic>
      <p:pic>
        <p:nvPicPr>
          <p:cNvPr id="23" name="図 22"/>
          <p:cNvPicPr>
            <a:picLocks noChangeAspect="1"/>
          </p:cNvPicPr>
          <p:nvPr/>
        </p:nvPicPr>
        <p:blipFill>
          <a:blip r:embed="rId4"/>
          <a:stretch>
            <a:fillRect/>
          </a:stretch>
        </p:blipFill>
        <p:spPr>
          <a:xfrm>
            <a:off x="2820965" y="4365104"/>
            <a:ext cx="865553" cy="28880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a:t>Contents</a:t>
            </a:r>
            <a:endParaRPr lang="ja-JP" altLang="en-US" dirty="0"/>
          </a:p>
        </p:txBody>
      </p:sp>
      <p:sp>
        <p:nvSpPr>
          <p:cNvPr id="5" name="テキスト プレースホルダー 4"/>
          <p:cNvSpPr>
            <a:spLocks noGrp="1"/>
          </p:cNvSpPr>
          <p:nvPr>
            <p:ph type="body" sz="quarter" idx="13"/>
          </p:nvPr>
        </p:nvSpPr>
        <p:spPr>
          <a:xfrm>
            <a:off x="1152000" y="2376000"/>
            <a:ext cx="7740480" cy="2385268"/>
          </a:xfrm>
        </p:spPr>
        <p:txBody>
          <a:bodyPr/>
          <a:lstStyle/>
          <a:p>
            <a:pPr lvl="3"/>
            <a:r>
              <a:rPr lang="en-US" altLang="ja-JP" dirty="0"/>
              <a:t>Introduction</a:t>
            </a:r>
          </a:p>
          <a:p>
            <a:pPr lvl="3"/>
            <a:r>
              <a:rPr lang="en-US" altLang="ja-JP" dirty="0"/>
              <a:t>Land Subsidence and Preventive Measures</a:t>
            </a:r>
            <a:r>
              <a:rPr lang="ja-JP" altLang="en-US" dirty="0"/>
              <a:t>　</a:t>
            </a:r>
            <a:endParaRPr lang="en-US" altLang="ja-JP" dirty="0"/>
          </a:p>
          <a:p>
            <a:pPr lvl="3"/>
            <a:r>
              <a:rPr lang="en-US" altLang="ja-JP" dirty="0"/>
              <a:t>Case 1 : Osaka City</a:t>
            </a:r>
          </a:p>
          <a:p>
            <a:pPr lvl="3"/>
            <a:r>
              <a:rPr lang="en-US" altLang="ja-JP" dirty="0"/>
              <a:t>Case 2 :</a:t>
            </a:r>
            <a:r>
              <a:rPr lang="ja-JP" altLang="en-US" dirty="0"/>
              <a:t> </a:t>
            </a:r>
            <a:r>
              <a:rPr lang="en-US" altLang="ja-JP" dirty="0"/>
              <a:t>Saitama Prefecture</a:t>
            </a:r>
          </a:p>
          <a:p>
            <a:pPr lvl="3"/>
            <a:r>
              <a:rPr lang="en-US" altLang="ja-JP" dirty="0"/>
              <a:t>Lessons Learned</a:t>
            </a:r>
          </a:p>
          <a:p>
            <a:pPr lvl="3"/>
            <a:endParaRPr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4"/>
          </p:nvPr>
        </p:nvSpPr>
        <p:spPr>
          <a:xfrm>
            <a:off x="323528" y="1052736"/>
            <a:ext cx="8208000" cy="4905272"/>
          </a:xfrm>
        </p:spPr>
        <p:txBody>
          <a:bodyPr>
            <a:normAutofit/>
          </a:bodyPr>
          <a:lstStyle/>
          <a:p>
            <a:pPr marL="399415" lvl="1" indent="-342900">
              <a:lnSpc>
                <a:spcPct val="100000"/>
              </a:lnSpc>
              <a:buFont typeface="Wingdings" panose="05000000000000000000" pitchFamily="2" charset="2"/>
              <a:buChar char="l"/>
            </a:pPr>
            <a:r>
              <a:rPr lang="en-US" altLang="ja-JP" sz="2000" dirty="0"/>
              <a:t>(Monitoring) </a:t>
            </a:r>
            <a:r>
              <a:rPr lang="en-US" altLang="ja-JP" sz="2000" b="0" dirty="0"/>
              <a:t>Land subsidence can occur naturally or can be caused by excessive groundwater pumping. It is essential to </a:t>
            </a:r>
            <a:r>
              <a:rPr lang="en-US" altLang="ja-JP" sz="2000" b="0" dirty="0">
                <a:solidFill>
                  <a:srgbClr val="FF0000"/>
                </a:solidFill>
              </a:rPr>
              <a:t>monitor ground level and groundwater level continuously </a:t>
            </a:r>
            <a:r>
              <a:rPr lang="en-US" altLang="ja-JP" sz="2000" b="0" dirty="0"/>
              <a:t>in areas where land subsidence occurs. It is also important to </a:t>
            </a:r>
            <a:r>
              <a:rPr lang="en-US" altLang="ja-JP" sz="2000" b="0" dirty="0">
                <a:solidFill>
                  <a:srgbClr val="FF0000"/>
                </a:solidFill>
              </a:rPr>
              <a:t>understand the relationship between groundwater usage and land subsidence </a:t>
            </a:r>
            <a:r>
              <a:rPr lang="en-US" altLang="ja-JP" sz="2000" b="0" dirty="0"/>
              <a:t>so that the </a:t>
            </a:r>
            <a:r>
              <a:rPr lang="en-US" altLang="ja-JP" sz="2000" b="0" dirty="0">
                <a:solidFill>
                  <a:srgbClr val="FF0000"/>
                </a:solidFill>
              </a:rPr>
              <a:t>use of groundwater can be regulated</a:t>
            </a:r>
            <a:r>
              <a:rPr lang="en-US" altLang="ja-JP" sz="2000" b="0" dirty="0"/>
              <a:t>.</a:t>
            </a:r>
          </a:p>
          <a:p>
            <a:pPr marL="399415" lvl="1" indent="-342900">
              <a:lnSpc>
                <a:spcPct val="100000"/>
              </a:lnSpc>
              <a:buFont typeface="Wingdings" panose="05000000000000000000" pitchFamily="2" charset="2"/>
              <a:buChar char="l"/>
            </a:pPr>
            <a:r>
              <a:rPr lang="en-US" altLang="ja-JP" sz="2000" dirty="0"/>
              <a:t>(Alternative Water Sources) </a:t>
            </a:r>
            <a:r>
              <a:rPr lang="en-US" altLang="ja-JP" sz="2000" b="0" dirty="0"/>
              <a:t>The prevention of land subsidence can be greatly augmented by developing </a:t>
            </a:r>
            <a:r>
              <a:rPr lang="en-US" altLang="ja-JP" sz="2000" b="0" dirty="0">
                <a:solidFill>
                  <a:srgbClr val="FF0000"/>
                </a:solidFill>
              </a:rPr>
              <a:t>alternative water supplies </a:t>
            </a:r>
            <a:r>
              <a:rPr lang="en-US" altLang="ja-JP" sz="2000" b="0" dirty="0"/>
              <a:t>such as industrial water supply.</a:t>
            </a:r>
          </a:p>
          <a:p>
            <a:pPr marL="399415" lvl="1" indent="-342900">
              <a:lnSpc>
                <a:spcPct val="100000"/>
              </a:lnSpc>
              <a:buFont typeface="Wingdings" panose="05000000000000000000" pitchFamily="2" charset="2"/>
              <a:buChar char="l"/>
            </a:pPr>
            <a:r>
              <a:rPr lang="en-US" altLang="ja-JP" sz="2000" dirty="0"/>
              <a:t>(Regulations) </a:t>
            </a:r>
            <a:r>
              <a:rPr lang="en-US" altLang="ja-JP" sz="2000" b="0" dirty="0">
                <a:solidFill>
                  <a:srgbClr val="FF0000"/>
                </a:solidFill>
              </a:rPr>
              <a:t>The Industrial Water Act</a:t>
            </a:r>
            <a:r>
              <a:rPr lang="en-US" altLang="ja-JP" sz="2000" b="0" dirty="0"/>
              <a:t>, </a:t>
            </a:r>
            <a:r>
              <a:rPr lang="en-US" altLang="ja-JP" sz="2000" b="0" dirty="0">
                <a:solidFill>
                  <a:srgbClr val="FF0000"/>
                </a:solidFill>
              </a:rPr>
              <a:t>the Act on the Regulation of Pumping-up of Groundwater for Use in Buildings </a:t>
            </a:r>
            <a:r>
              <a:rPr lang="en-US" altLang="ja-JP" sz="2000" b="0" dirty="0"/>
              <a:t>and </a:t>
            </a:r>
            <a:r>
              <a:rPr lang="en-US" altLang="ja-JP" sz="2000" b="0" dirty="0">
                <a:solidFill>
                  <a:srgbClr val="FF0000"/>
                </a:solidFill>
              </a:rPr>
              <a:t>local ordinances </a:t>
            </a:r>
            <a:r>
              <a:rPr lang="en-US" altLang="ja-JP" sz="2000" b="0" dirty="0"/>
              <a:t>in some prefectures and cities provide the </a:t>
            </a:r>
            <a:r>
              <a:rPr lang="en-US" altLang="ja-JP" sz="2000" b="0" dirty="0">
                <a:solidFill>
                  <a:srgbClr val="FF0000"/>
                </a:solidFill>
              </a:rPr>
              <a:t>effective legislative framework</a:t>
            </a:r>
            <a:r>
              <a:rPr lang="en-US" altLang="ja-JP" sz="2000" b="0" dirty="0"/>
              <a:t> for controlling groundwater use.</a:t>
            </a:r>
          </a:p>
        </p:txBody>
      </p:sp>
      <p:sp>
        <p:nvSpPr>
          <p:cNvPr id="4" name="タイトル 3"/>
          <p:cNvSpPr>
            <a:spLocks noGrp="1"/>
          </p:cNvSpPr>
          <p:nvPr>
            <p:ph type="title"/>
          </p:nvPr>
        </p:nvSpPr>
        <p:spPr>
          <a:xfrm>
            <a:off x="395536" y="332656"/>
            <a:ext cx="8208000" cy="720000"/>
          </a:xfrm>
        </p:spPr>
        <p:txBody>
          <a:bodyPr/>
          <a:lstStyle/>
          <a:p>
            <a:r>
              <a:rPr lang="en-US" altLang="ja-JP" dirty="0"/>
              <a:t>5. Lessons Learned</a:t>
            </a:r>
            <a:r>
              <a:rPr lang="ja-JP" altLang="en-US" dirty="0"/>
              <a:t> </a:t>
            </a:r>
            <a:r>
              <a:rPr lang="en-US" altLang="ja-JP" dirty="0"/>
              <a:t>(1)</a:t>
            </a:r>
            <a:endParaRPr kumimoji="1"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4"/>
          </p:nvPr>
        </p:nvSpPr>
        <p:spPr>
          <a:xfrm>
            <a:off x="324000" y="972000"/>
            <a:ext cx="8208000" cy="5184576"/>
          </a:xfrm>
        </p:spPr>
        <p:txBody>
          <a:bodyPr/>
          <a:lstStyle/>
          <a:p>
            <a:pPr marL="399415" lvl="1" indent="-342900">
              <a:lnSpc>
                <a:spcPct val="100000"/>
              </a:lnSpc>
              <a:buFont typeface="Wingdings" panose="05000000000000000000" pitchFamily="2" charset="2"/>
              <a:buChar char="l"/>
            </a:pPr>
            <a:r>
              <a:rPr lang="en-US" altLang="ja-JP" sz="2000" dirty="0"/>
              <a:t>(Stakeholder Involvement) </a:t>
            </a:r>
            <a:r>
              <a:rPr lang="en-US" altLang="ja-JP" sz="2000" b="0" dirty="0"/>
              <a:t>It was effective to arrange the discussions for </a:t>
            </a:r>
            <a:r>
              <a:rPr lang="en-US" altLang="ja-JP" sz="2000" b="0" dirty="0">
                <a:solidFill>
                  <a:srgbClr val="FF0000"/>
                </a:solidFill>
              </a:rPr>
              <a:t>all the stakeholders</a:t>
            </a:r>
            <a:r>
              <a:rPr lang="en-US" altLang="ja-JP" sz="2000" b="0" dirty="0"/>
              <a:t> including </a:t>
            </a:r>
            <a:r>
              <a:rPr lang="en-US" altLang="ja-JP" sz="2000" b="0" dirty="0">
                <a:solidFill>
                  <a:srgbClr val="FF0000"/>
                </a:solidFill>
              </a:rPr>
              <a:t>government authorities </a:t>
            </a:r>
            <a:r>
              <a:rPr lang="en-US" altLang="ja-JP" sz="2000" b="0" dirty="0"/>
              <a:t>implicated in the regulation of groundwater usage and </a:t>
            </a:r>
            <a:r>
              <a:rPr lang="en-US" altLang="ja-JP" sz="2000" b="0" dirty="0">
                <a:solidFill>
                  <a:srgbClr val="FF0000"/>
                </a:solidFill>
              </a:rPr>
              <a:t>work together </a:t>
            </a:r>
            <a:r>
              <a:rPr lang="en-US" altLang="ja-JP" sz="2000" b="0" dirty="0"/>
              <a:t>to find solutions for groundwater depletion and land subsidence.</a:t>
            </a:r>
          </a:p>
          <a:p>
            <a:pPr marL="399415" lvl="1" indent="-342900">
              <a:lnSpc>
                <a:spcPct val="100000"/>
              </a:lnSpc>
              <a:buFont typeface="Wingdings" panose="05000000000000000000" pitchFamily="2" charset="2"/>
              <a:buChar char="l"/>
            </a:pPr>
            <a:r>
              <a:rPr lang="en-US" altLang="ja-JP" sz="2000" dirty="0"/>
              <a:t>(Prevention in the entire Groundwater Basin) </a:t>
            </a:r>
            <a:r>
              <a:rPr lang="en-US" altLang="ja-JP" sz="2000" b="0" dirty="0"/>
              <a:t>Preventive measures for land subsidence need to be implemented </a:t>
            </a:r>
            <a:r>
              <a:rPr lang="en-US" altLang="ja-JP" sz="2000" b="0" dirty="0">
                <a:solidFill>
                  <a:srgbClr val="FF0000"/>
                </a:solidFill>
              </a:rPr>
              <a:t>comprehensively in the entire region</a:t>
            </a:r>
            <a:r>
              <a:rPr lang="en-US" altLang="ja-JP" sz="2000" b="0" dirty="0"/>
              <a:t> which constitutes the </a:t>
            </a:r>
            <a:r>
              <a:rPr lang="en-US" altLang="ja-JP" sz="2000" b="0" dirty="0">
                <a:solidFill>
                  <a:srgbClr val="FF0000"/>
                </a:solidFill>
              </a:rPr>
              <a:t>groundwater basin</a:t>
            </a:r>
            <a:r>
              <a:rPr lang="en-US" altLang="ja-JP" sz="2000" b="0" dirty="0"/>
              <a:t>. Groundwater </a:t>
            </a:r>
            <a:r>
              <a:rPr lang="en-US" altLang="ja-JP" sz="2000" b="0" dirty="0">
                <a:solidFill>
                  <a:srgbClr val="FF0000"/>
                </a:solidFill>
              </a:rPr>
              <a:t>monitoring</a:t>
            </a:r>
            <a:r>
              <a:rPr lang="en-US" altLang="ja-JP" sz="2000" b="0" dirty="0"/>
              <a:t> and </a:t>
            </a:r>
            <a:r>
              <a:rPr lang="en-US" altLang="ja-JP" sz="2000" b="0" dirty="0">
                <a:solidFill>
                  <a:srgbClr val="FF0000"/>
                </a:solidFill>
              </a:rPr>
              <a:t>regulations</a:t>
            </a:r>
            <a:r>
              <a:rPr lang="en-US" altLang="ja-JP" sz="2000" b="0" dirty="0"/>
              <a:t> for groundwater pumping have been implemented in the whole region in order to limit groundwater withdrawal and to prevent further land subsidence.</a:t>
            </a:r>
          </a:p>
        </p:txBody>
      </p:sp>
      <p:sp>
        <p:nvSpPr>
          <p:cNvPr id="4" name="タイトル 3"/>
          <p:cNvSpPr>
            <a:spLocks noGrp="1"/>
          </p:cNvSpPr>
          <p:nvPr>
            <p:ph type="title"/>
          </p:nvPr>
        </p:nvSpPr>
        <p:spPr/>
        <p:txBody>
          <a:bodyPr/>
          <a:lstStyle/>
          <a:p>
            <a:r>
              <a:rPr lang="en-US" altLang="ja-JP" dirty="0"/>
              <a:t>5. Lessons Learned</a:t>
            </a:r>
            <a:r>
              <a:rPr lang="ja-JP" altLang="en-US" dirty="0"/>
              <a:t> </a:t>
            </a:r>
            <a:r>
              <a:rPr lang="en-US" altLang="ja-JP" dirty="0"/>
              <a:t>(2)</a:t>
            </a:r>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a:t>1. Introduction</a:t>
            </a:r>
            <a:endParaRPr kumimoji="1" lang="ja-JP" altLang="en-US" dirty="0"/>
          </a:p>
        </p:txBody>
      </p:sp>
      <p:sp>
        <p:nvSpPr>
          <p:cNvPr id="7" name="コンテンツ プレースホルダー 3"/>
          <p:cNvSpPr txBox="1"/>
          <p:nvPr/>
        </p:nvSpPr>
        <p:spPr>
          <a:xfrm>
            <a:off x="747054" y="5799232"/>
            <a:ext cx="7713378" cy="582096"/>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1400" dirty="0"/>
              <a:t>Changes in land subsidence in Japan 1892-2013</a:t>
            </a:r>
          </a:p>
          <a:p>
            <a:pPr marL="0" indent="0" algn="ctr">
              <a:buNone/>
            </a:pPr>
            <a:r>
              <a:rPr lang="en-US" altLang="ja-JP" sz="1400" b="0" dirty="0"/>
              <a:t>Ministry of the Environment,  http://www.env.go.jp/water/jiban/gaikyo/gaikyo26.pdf</a:t>
            </a:r>
          </a:p>
          <a:p>
            <a:pPr marL="0" indent="0" algn="ctr">
              <a:buNone/>
            </a:pPr>
            <a:endParaRPr lang="ja-JP" altLang="en-US" sz="1400" b="0" dirty="0"/>
          </a:p>
        </p:txBody>
      </p:sp>
      <p:grpSp>
        <p:nvGrpSpPr>
          <p:cNvPr id="15" name="グループ化 14"/>
          <p:cNvGrpSpPr/>
          <p:nvPr/>
        </p:nvGrpSpPr>
        <p:grpSpPr>
          <a:xfrm>
            <a:off x="251520" y="908720"/>
            <a:ext cx="8964818" cy="4716644"/>
            <a:chOff x="215659" y="983604"/>
            <a:chExt cx="8571287" cy="4591491"/>
          </a:xfrm>
        </p:grpSpPr>
        <p:grpSp>
          <p:nvGrpSpPr>
            <p:cNvPr id="25" name="グループ化 24"/>
            <p:cNvGrpSpPr/>
            <p:nvPr/>
          </p:nvGrpSpPr>
          <p:grpSpPr>
            <a:xfrm>
              <a:off x="1592600" y="4950928"/>
              <a:ext cx="6574468" cy="624167"/>
              <a:chOff x="1428551" y="4486757"/>
              <a:chExt cx="6574468" cy="624167"/>
            </a:xfrm>
          </p:grpSpPr>
          <p:sp>
            <p:nvSpPr>
              <p:cNvPr id="26" name="テキスト ボックス 25"/>
              <p:cNvSpPr txBox="1"/>
              <p:nvPr/>
            </p:nvSpPr>
            <p:spPr>
              <a:xfrm>
                <a:off x="1428551" y="4486757"/>
                <a:ext cx="6574468" cy="624167"/>
              </a:xfrm>
              <a:prstGeom prst="rect">
                <a:avLst/>
              </a:prstGeom>
              <a:noFill/>
              <a:ln>
                <a:solidFill>
                  <a:schemeClr val="tx1"/>
                </a:solidFill>
              </a:ln>
            </p:spPr>
            <p:txBody>
              <a:bodyPr wrap="square" rtlCol="0">
                <a:noAutofit/>
              </a:bodyPr>
              <a:lstStyle/>
              <a:p>
                <a:pPr defTabSz="-635">
                  <a:lnSpc>
                    <a:spcPts val="2000"/>
                  </a:lnSpc>
                  <a:tabLst>
                    <a:tab pos="985520" algn="l"/>
                    <a:tab pos="1971675" algn="l"/>
                    <a:tab pos="3048000" algn="l"/>
                    <a:tab pos="4216400" algn="l"/>
                    <a:tab pos="5465445" algn="l"/>
                  </a:tabLst>
                </a:pPr>
                <a:r>
                  <a:rPr lang="en-US" altLang="ja-JP" sz="1200" dirty="0"/>
                  <a:t>Legend	Tokyo	Osaka	Northern part of Kanto Plain	</a:t>
                </a:r>
                <a:r>
                  <a:rPr lang="en-US" altLang="ja-JP" sz="1200" dirty="0" err="1"/>
                  <a:t>Nobi</a:t>
                </a:r>
                <a:r>
                  <a:rPr lang="en-US" altLang="ja-JP" sz="1200" dirty="0"/>
                  <a:t> Plain </a:t>
                </a:r>
              </a:p>
              <a:p>
                <a:pPr lvl="1" defTabSz="-635">
                  <a:lnSpc>
                    <a:spcPts val="2000"/>
                  </a:lnSpc>
                  <a:tabLst>
                    <a:tab pos="985520" algn="l"/>
                    <a:tab pos="3048000" algn="l"/>
                    <a:tab pos="5465445" algn="l"/>
                  </a:tabLst>
                </a:pPr>
                <a:r>
                  <a:rPr lang="en-US" altLang="ja-JP" sz="1200" dirty="0"/>
                  <a:t>	</a:t>
                </a:r>
                <a:r>
                  <a:rPr lang="en-US" altLang="ja-JP" sz="1200" dirty="0" err="1"/>
                  <a:t>Kujukuri</a:t>
                </a:r>
                <a:r>
                  <a:rPr lang="en-US" altLang="ja-JP" sz="1200" dirty="0"/>
                  <a:t> Plain	</a:t>
                </a:r>
                <a:r>
                  <a:rPr lang="en-US" altLang="ja-JP" sz="1200" dirty="0" err="1"/>
                  <a:t>Chikugo</a:t>
                </a:r>
                <a:r>
                  <a:rPr lang="en-US" altLang="ja-JP" sz="1200" dirty="0"/>
                  <a:t> and Saga Plain	Niigata</a:t>
                </a:r>
                <a:r>
                  <a:rPr kumimoji="1" lang="ja-JP" altLang="en-US" sz="1200" dirty="0"/>
                  <a:t>　　　</a:t>
                </a:r>
              </a:p>
            </p:txBody>
          </p:sp>
          <p:cxnSp>
            <p:nvCxnSpPr>
              <p:cNvPr id="27" name="直線コネクタ 26"/>
              <p:cNvCxnSpPr/>
              <p:nvPr/>
            </p:nvCxnSpPr>
            <p:spPr>
              <a:xfrm>
                <a:off x="2077720" y="4663672"/>
                <a:ext cx="344197" cy="0"/>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3041617" y="4675224"/>
                <a:ext cx="3441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4074285" y="4675224"/>
                <a:ext cx="34419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4074285" y="4944061"/>
                <a:ext cx="34419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077759" y="4941168"/>
                <a:ext cx="34419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6346237" y="4938824"/>
                <a:ext cx="344197" cy="523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6346237" y="4675224"/>
                <a:ext cx="34419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9" name="グループ化 8"/>
            <p:cNvGrpSpPr/>
            <p:nvPr/>
          </p:nvGrpSpPr>
          <p:grpSpPr>
            <a:xfrm>
              <a:off x="215659" y="983604"/>
              <a:ext cx="8571287" cy="3905848"/>
              <a:chOff x="215659" y="983604"/>
              <a:chExt cx="8571287" cy="3905848"/>
            </a:xfrm>
          </p:grpSpPr>
          <p:grpSp>
            <p:nvGrpSpPr>
              <p:cNvPr id="6" name="グループ化 5"/>
              <p:cNvGrpSpPr/>
              <p:nvPr/>
            </p:nvGrpSpPr>
            <p:grpSpPr>
              <a:xfrm>
                <a:off x="668041" y="1446831"/>
                <a:ext cx="7728620" cy="3442621"/>
                <a:chOff x="659803" y="1518526"/>
                <a:chExt cx="7728620" cy="3710674"/>
              </a:xfrm>
            </p:grpSpPr>
            <p:pic>
              <p:nvPicPr>
                <p:cNvPr id="5" name="図 4"/>
                <p:cNvPicPr/>
                <p:nvPr/>
              </p:nvPicPr>
              <p:blipFill>
                <a:blip r:embed="rId3"/>
                <a:stretch>
                  <a:fillRect/>
                </a:stretch>
              </p:blipFill>
              <p:spPr>
                <a:xfrm>
                  <a:off x="659803" y="1518526"/>
                  <a:ext cx="7728620" cy="3710674"/>
                </a:xfrm>
                <a:prstGeom prst="rect">
                  <a:avLst/>
                </a:prstGeom>
              </p:spPr>
            </p:pic>
            <p:sp>
              <p:nvSpPr>
                <p:cNvPr id="2" name="正方形/長方形 1"/>
                <p:cNvSpPr/>
                <p:nvPr/>
              </p:nvSpPr>
              <p:spPr>
                <a:xfrm>
                  <a:off x="2798692" y="1851040"/>
                  <a:ext cx="4536504"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p:cNvSpPr txBox="1"/>
              <p:nvPr/>
            </p:nvSpPr>
            <p:spPr>
              <a:xfrm>
                <a:off x="215659" y="983604"/>
                <a:ext cx="4475058" cy="269649"/>
              </a:xfrm>
              <a:prstGeom prst="rect">
                <a:avLst/>
              </a:prstGeom>
              <a:noFill/>
            </p:spPr>
            <p:txBody>
              <a:bodyPr wrap="square" rtlCol="0">
                <a:spAutoFit/>
              </a:bodyPr>
              <a:lstStyle/>
              <a:p>
                <a:r>
                  <a:rPr lang="en-US" altLang="ja-JP" sz="1200" b="1" dirty="0"/>
                  <a:t>(1)</a:t>
                </a:r>
                <a:r>
                  <a:rPr lang="ja-JP" altLang="en-US" sz="1200" b="1" dirty="0"/>
                  <a:t> </a:t>
                </a:r>
                <a:r>
                  <a:rPr lang="en-US" altLang="ja-JP" sz="1200" b="1" dirty="0"/>
                  <a:t>Beginning of  borehole drilling in various regions</a:t>
                </a:r>
                <a:endParaRPr kumimoji="1" lang="ja-JP" altLang="en-US" sz="1200" b="1" dirty="0"/>
              </a:p>
            </p:txBody>
          </p:sp>
          <p:sp>
            <p:nvSpPr>
              <p:cNvPr id="11" name="テキスト ボックス 10"/>
              <p:cNvSpPr txBox="1"/>
              <p:nvPr/>
            </p:nvSpPr>
            <p:spPr>
              <a:xfrm>
                <a:off x="215659" y="1404141"/>
                <a:ext cx="2802321" cy="449415"/>
              </a:xfrm>
              <a:prstGeom prst="rect">
                <a:avLst/>
              </a:prstGeom>
              <a:noFill/>
            </p:spPr>
            <p:txBody>
              <a:bodyPr wrap="square" rtlCol="0">
                <a:spAutoFit/>
              </a:bodyPr>
              <a:lstStyle/>
              <a:p>
                <a:r>
                  <a:rPr lang="en-US" altLang="ja-JP" sz="1200" b="1" dirty="0"/>
                  <a:t>(3)</a:t>
                </a:r>
                <a:r>
                  <a:rPr lang="ja-JP" altLang="en-US" sz="1200" b="1" dirty="0"/>
                  <a:t> </a:t>
                </a:r>
                <a:r>
                  <a:rPr lang="en-US" altLang="ja-JP" sz="1200" b="1" dirty="0"/>
                  <a:t>World War II</a:t>
                </a:r>
              </a:p>
              <a:p>
                <a:endParaRPr kumimoji="1" lang="ja-JP" altLang="en-US" sz="1200" b="1" dirty="0"/>
              </a:p>
            </p:txBody>
          </p:sp>
          <p:sp>
            <p:nvSpPr>
              <p:cNvPr id="12" name="テキスト ボックス 11"/>
              <p:cNvSpPr txBox="1"/>
              <p:nvPr/>
            </p:nvSpPr>
            <p:spPr>
              <a:xfrm>
                <a:off x="3727250" y="983604"/>
                <a:ext cx="2952822" cy="269649"/>
              </a:xfrm>
              <a:prstGeom prst="rect">
                <a:avLst/>
              </a:prstGeom>
              <a:noFill/>
            </p:spPr>
            <p:txBody>
              <a:bodyPr wrap="square" rtlCol="0">
                <a:spAutoFit/>
              </a:bodyPr>
              <a:lstStyle/>
              <a:p>
                <a:r>
                  <a:rPr lang="en-US" altLang="ja-JP" sz="1200" b="1" dirty="0"/>
                  <a:t>(5)</a:t>
                </a:r>
                <a:r>
                  <a:rPr lang="ja-JP" altLang="en-US" sz="1200" b="1" dirty="0"/>
                  <a:t> </a:t>
                </a:r>
                <a:r>
                  <a:rPr lang="en-US" altLang="ja-JP" sz="1200" b="1" dirty="0"/>
                  <a:t>Enactment of “Building Water Act”</a:t>
                </a:r>
                <a:endParaRPr kumimoji="1" lang="ja-JP" altLang="en-US" sz="1200" b="1" dirty="0"/>
              </a:p>
            </p:txBody>
          </p:sp>
          <p:sp>
            <p:nvSpPr>
              <p:cNvPr id="13" name="テキスト ボックス 12"/>
              <p:cNvSpPr txBox="1"/>
              <p:nvPr/>
            </p:nvSpPr>
            <p:spPr>
              <a:xfrm>
                <a:off x="3727250" y="1404141"/>
                <a:ext cx="5059696" cy="449415"/>
              </a:xfrm>
              <a:prstGeom prst="rect">
                <a:avLst/>
              </a:prstGeom>
              <a:noFill/>
            </p:spPr>
            <p:txBody>
              <a:bodyPr wrap="square" rtlCol="0">
                <a:spAutoFit/>
              </a:bodyPr>
              <a:lstStyle/>
              <a:p>
                <a:r>
                  <a:rPr lang="en-US" altLang="ja-JP" sz="1200" b="1" dirty="0"/>
                  <a:t>(7)</a:t>
                </a:r>
                <a:r>
                  <a:rPr lang="ja-JP" altLang="en-US" sz="1200" b="1" dirty="0"/>
                  <a:t> </a:t>
                </a:r>
                <a:r>
                  <a:rPr lang="en-US" altLang="ja-JP" sz="1200" b="1" dirty="0"/>
                  <a:t>Guideline on Countermeasures for Prevention of Land Subsidence</a:t>
                </a:r>
              </a:p>
              <a:p>
                <a:r>
                  <a:rPr lang="ja-JP" altLang="en-US" sz="1200" b="1" dirty="0"/>
                  <a:t>　　</a:t>
                </a:r>
                <a:r>
                  <a:rPr lang="en-US" altLang="ja-JP" sz="1200" b="1" dirty="0"/>
                  <a:t>(</a:t>
                </a:r>
                <a:r>
                  <a:rPr lang="ja-JP" altLang="en-US" sz="1200" b="1" dirty="0"/>
                  <a:t> </a:t>
                </a:r>
                <a:r>
                  <a:rPr lang="en-US" altLang="ja-JP" sz="1200" b="1" dirty="0" err="1"/>
                  <a:t>Chikugo</a:t>
                </a:r>
                <a:r>
                  <a:rPr lang="en-US" altLang="ja-JP" sz="1200" b="1" dirty="0"/>
                  <a:t> Saga plain and </a:t>
                </a:r>
                <a:r>
                  <a:rPr lang="en-US" altLang="ja-JP" sz="1200" b="1" dirty="0" err="1"/>
                  <a:t>Nobi</a:t>
                </a:r>
                <a:r>
                  <a:rPr lang="en-US" altLang="ja-JP" sz="1200" b="1" dirty="0"/>
                  <a:t> Plain )</a:t>
                </a:r>
                <a:endParaRPr kumimoji="1" lang="ja-JP" altLang="en-US" sz="1200" b="1" dirty="0"/>
              </a:p>
            </p:txBody>
          </p:sp>
          <p:sp>
            <p:nvSpPr>
              <p:cNvPr id="14" name="テキスト ボックス 13"/>
              <p:cNvSpPr txBox="1"/>
              <p:nvPr/>
            </p:nvSpPr>
            <p:spPr>
              <a:xfrm>
                <a:off x="3727250" y="1752909"/>
                <a:ext cx="4778297" cy="449415"/>
              </a:xfrm>
              <a:prstGeom prst="rect">
                <a:avLst/>
              </a:prstGeom>
              <a:noFill/>
            </p:spPr>
            <p:txBody>
              <a:bodyPr wrap="square" rIns="36000" rtlCol="0">
                <a:spAutoFit/>
              </a:bodyPr>
              <a:lstStyle/>
              <a:p>
                <a:r>
                  <a:rPr lang="en-US" altLang="ja-JP" sz="1200" b="1" dirty="0"/>
                  <a:t>(8)</a:t>
                </a:r>
                <a:r>
                  <a:rPr lang="ja-JP" altLang="en-US" sz="1200" b="1" dirty="0"/>
                  <a:t> </a:t>
                </a:r>
                <a:r>
                  <a:rPr lang="en-US" altLang="ja-JP" sz="1200" b="1" dirty="0"/>
                  <a:t>Guideline on Countermeasures for Prevention of Land Subsidence </a:t>
                </a:r>
              </a:p>
              <a:p>
                <a:r>
                  <a:rPr lang="en-US" altLang="ja-JP" sz="1200" b="1" dirty="0"/>
                  <a:t>      (</a:t>
                </a:r>
                <a:r>
                  <a:rPr lang="ja-JP" altLang="en-US" sz="1200" b="1" dirty="0"/>
                  <a:t> </a:t>
                </a:r>
                <a:r>
                  <a:rPr lang="en-US" altLang="ja-JP" sz="1200" b="1" dirty="0"/>
                  <a:t>Northern part of Kanto Plain )</a:t>
                </a:r>
                <a:endParaRPr kumimoji="1" lang="ja-JP" altLang="en-US" sz="1200" b="1" dirty="0"/>
              </a:p>
            </p:txBody>
          </p:sp>
          <p:sp>
            <p:nvSpPr>
              <p:cNvPr id="34" name="テキスト ボックス 33"/>
              <p:cNvSpPr txBox="1"/>
              <p:nvPr/>
            </p:nvSpPr>
            <p:spPr>
              <a:xfrm rot="16200000">
                <a:off x="-165990" y="3452521"/>
                <a:ext cx="2181686" cy="338554"/>
              </a:xfrm>
              <a:prstGeom prst="rect">
                <a:avLst/>
              </a:prstGeom>
              <a:solidFill>
                <a:schemeClr val="bg1"/>
              </a:solidFill>
            </p:spPr>
            <p:txBody>
              <a:bodyPr wrap="square" rtlCol="0">
                <a:spAutoFit/>
              </a:bodyPr>
              <a:lstStyle/>
              <a:p>
                <a:r>
                  <a:rPr lang="en-US" altLang="ja-JP" sz="1600" dirty="0"/>
                  <a:t>Cumulative subsidence</a:t>
                </a:r>
                <a:endParaRPr kumimoji="1" lang="ja-JP" altLang="en-US" sz="1600" dirty="0"/>
              </a:p>
            </p:txBody>
          </p:sp>
          <p:sp>
            <p:nvSpPr>
              <p:cNvPr id="39" name="テキスト ボックス 38"/>
              <p:cNvSpPr txBox="1"/>
              <p:nvPr/>
            </p:nvSpPr>
            <p:spPr>
              <a:xfrm>
                <a:off x="3727601" y="1184844"/>
                <a:ext cx="4559917" cy="269649"/>
              </a:xfrm>
              <a:prstGeom prst="rect">
                <a:avLst/>
              </a:prstGeom>
              <a:noFill/>
            </p:spPr>
            <p:txBody>
              <a:bodyPr wrap="square" rtlCol="0">
                <a:spAutoFit/>
              </a:bodyPr>
              <a:lstStyle/>
              <a:p>
                <a:r>
                  <a:rPr lang="en-US" altLang="ja-JP" sz="1200" b="1" dirty="0"/>
                  <a:t>(6)</a:t>
                </a:r>
                <a:r>
                  <a:rPr lang="ja-JP" altLang="en-US" sz="1200" b="1" dirty="0"/>
                  <a:t> </a:t>
                </a:r>
                <a:r>
                  <a:rPr lang="en-US" altLang="ja-JP" sz="1200" b="1" dirty="0"/>
                  <a:t>Enactment of “Basic Law for Environmental Pollution Control”</a:t>
                </a:r>
                <a:endParaRPr kumimoji="1" lang="ja-JP" altLang="en-US" sz="1200" b="1" dirty="0"/>
              </a:p>
            </p:txBody>
          </p:sp>
          <p:sp>
            <p:nvSpPr>
              <p:cNvPr id="40" name="テキスト ボックス 39"/>
              <p:cNvSpPr txBox="1"/>
              <p:nvPr/>
            </p:nvSpPr>
            <p:spPr>
              <a:xfrm>
                <a:off x="215659" y="1193873"/>
                <a:ext cx="2802321" cy="276999"/>
              </a:xfrm>
              <a:prstGeom prst="rect">
                <a:avLst/>
              </a:prstGeom>
              <a:noFill/>
            </p:spPr>
            <p:txBody>
              <a:bodyPr wrap="square" rtlCol="0">
                <a:spAutoFit/>
              </a:bodyPr>
              <a:lstStyle/>
              <a:p>
                <a:r>
                  <a:rPr lang="en-US" altLang="ja-JP" sz="1200" b="1" dirty="0"/>
                  <a:t>(2)</a:t>
                </a:r>
                <a:r>
                  <a:rPr lang="ja-JP" altLang="en-US" sz="1200" b="1" dirty="0"/>
                  <a:t> </a:t>
                </a:r>
                <a:r>
                  <a:rPr lang="en-US" altLang="ja-JP" sz="1200" b="1" dirty="0"/>
                  <a:t>Great Kanto Earthquake</a:t>
                </a:r>
                <a:endParaRPr kumimoji="1" lang="ja-JP" altLang="en-US" sz="1200" b="1" dirty="0"/>
              </a:p>
            </p:txBody>
          </p:sp>
          <p:sp>
            <p:nvSpPr>
              <p:cNvPr id="41" name="テキスト ボックス 40"/>
              <p:cNvSpPr txBox="1"/>
              <p:nvPr/>
            </p:nvSpPr>
            <p:spPr>
              <a:xfrm>
                <a:off x="215659" y="1614410"/>
                <a:ext cx="2802321" cy="269649"/>
              </a:xfrm>
              <a:prstGeom prst="rect">
                <a:avLst/>
              </a:prstGeom>
              <a:noFill/>
            </p:spPr>
            <p:txBody>
              <a:bodyPr wrap="square" rtlCol="0">
                <a:spAutoFit/>
              </a:bodyPr>
              <a:lstStyle/>
              <a:p>
                <a:r>
                  <a:rPr lang="en-US" altLang="ja-JP" sz="1200" b="1" dirty="0"/>
                  <a:t>(4)Enactment of “Industrial Water Act”</a:t>
                </a:r>
                <a:endParaRPr kumimoji="1" lang="ja-JP" altLang="en-US" sz="1200" b="1" dirty="0"/>
              </a:p>
            </p:txBody>
          </p:sp>
          <p:sp>
            <p:nvSpPr>
              <p:cNvPr id="42" name="テキスト ボックス 41"/>
              <p:cNvSpPr txBox="1"/>
              <p:nvPr/>
            </p:nvSpPr>
            <p:spPr>
              <a:xfrm>
                <a:off x="2915816" y="2348880"/>
                <a:ext cx="5112568" cy="276999"/>
              </a:xfrm>
              <a:prstGeom prst="rect">
                <a:avLst/>
              </a:prstGeom>
              <a:noFill/>
            </p:spPr>
            <p:txBody>
              <a:bodyPr wrap="square" rtlCol="0">
                <a:spAutoFit/>
              </a:bodyPr>
              <a:lstStyle/>
              <a:p>
                <a:r>
                  <a:rPr lang="en-US" altLang="ja-JP" sz="1200" b="1" dirty="0"/>
                  <a:t>(1) (2)</a:t>
                </a:r>
                <a:r>
                  <a:rPr lang="ja-JP" altLang="en-US" sz="1200" b="1" dirty="0"/>
                  <a:t>　　　　　　　　　 </a:t>
                </a:r>
                <a:r>
                  <a:rPr lang="en-US" altLang="ja-JP" sz="1200" b="1" dirty="0"/>
                  <a:t>(3)</a:t>
                </a:r>
                <a:r>
                  <a:rPr lang="ja-JP" altLang="en-US" sz="1200" b="1" dirty="0"/>
                  <a:t>　　　　 </a:t>
                </a:r>
                <a:r>
                  <a:rPr lang="en-US" altLang="ja-JP" sz="1200" b="1" dirty="0"/>
                  <a:t>(4)</a:t>
                </a:r>
                <a:r>
                  <a:rPr lang="ja-JP" altLang="en-US" sz="1200" b="1" dirty="0"/>
                  <a:t>　　 </a:t>
                </a:r>
                <a:r>
                  <a:rPr lang="en-US" altLang="ja-JP" sz="1200" b="1" dirty="0"/>
                  <a:t>(5)(6)</a:t>
                </a:r>
                <a:r>
                  <a:rPr lang="ja-JP" altLang="en-US" sz="1200" b="1" dirty="0"/>
                  <a:t>　　　　　　　　 </a:t>
                </a:r>
                <a:r>
                  <a:rPr lang="en-US" altLang="ja-JP" sz="1200" b="1" dirty="0"/>
                  <a:t>(7) </a:t>
                </a:r>
                <a:r>
                  <a:rPr lang="ja-JP" altLang="en-US" sz="1200" b="1" dirty="0"/>
                  <a:t> </a:t>
                </a:r>
                <a:r>
                  <a:rPr lang="en-US" altLang="ja-JP" sz="1200" b="1" dirty="0"/>
                  <a:t>(8)</a:t>
                </a:r>
                <a:endParaRPr kumimoji="1" lang="ja-JP" altLang="en-US" sz="1200" b="1" dirty="0"/>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3"/>
          <p:cNvSpPr txBox="1"/>
          <p:nvPr/>
        </p:nvSpPr>
        <p:spPr>
          <a:xfrm>
            <a:off x="755576" y="5464388"/>
            <a:ext cx="8092023" cy="635238"/>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zh-TW" sz="2000" dirty="0"/>
              <a:t>How excessive pumping of groundwater can cause land subsidence</a:t>
            </a:r>
          </a:p>
          <a:p>
            <a:pPr marL="0" indent="0">
              <a:buNone/>
            </a:pPr>
            <a:r>
              <a:rPr lang="en-US" altLang="zh-TW" sz="1400" b="0" dirty="0"/>
              <a:t>Aichi </a:t>
            </a:r>
            <a:r>
              <a:rPr lang="en-US" altLang="ja-JP" sz="1400" b="0" dirty="0"/>
              <a:t>prefectural government,</a:t>
            </a:r>
            <a:r>
              <a:rPr lang="en-US" altLang="zh-TW" sz="1400" b="0" dirty="0"/>
              <a:t> "</a:t>
            </a:r>
            <a:r>
              <a:rPr lang="en-US" altLang="zh-TW" sz="1400" b="0" i="1" dirty="0"/>
              <a:t>Outlines of land subsidence</a:t>
            </a:r>
            <a:r>
              <a:rPr lang="en-US" altLang="zh-TW" sz="1400" b="0" dirty="0"/>
              <a:t>," http://www.pref.aichi.jp/soshiki/mizu/0000035197.html</a:t>
            </a:r>
          </a:p>
        </p:txBody>
      </p:sp>
      <p:grpSp>
        <p:nvGrpSpPr>
          <p:cNvPr id="4" name="グループ化 3"/>
          <p:cNvGrpSpPr/>
          <p:nvPr/>
        </p:nvGrpSpPr>
        <p:grpSpPr>
          <a:xfrm>
            <a:off x="611560" y="1124744"/>
            <a:ext cx="8236040" cy="4278213"/>
            <a:chOff x="611560" y="1503070"/>
            <a:chExt cx="8236040" cy="4278213"/>
          </a:xfrm>
        </p:grpSpPr>
        <p:grpSp>
          <p:nvGrpSpPr>
            <p:cNvPr id="13" name="グループ化 12"/>
            <p:cNvGrpSpPr/>
            <p:nvPr/>
          </p:nvGrpSpPr>
          <p:grpSpPr>
            <a:xfrm>
              <a:off x="624087" y="1531330"/>
              <a:ext cx="7943913" cy="4129918"/>
              <a:chOff x="624087" y="1531330"/>
              <a:chExt cx="7943913" cy="4129918"/>
            </a:xfrm>
          </p:grpSpPr>
          <p:pic>
            <p:nvPicPr>
              <p:cNvPr id="1026" name="Picture 2" descr="地盤沈下のイメージ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87" y="1531330"/>
                <a:ext cx="7908353" cy="4129918"/>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7524328" y="4271527"/>
                <a:ext cx="1043672" cy="1368657"/>
              </a:xfrm>
              <a:prstGeom prst="rect">
                <a:avLst/>
              </a:prstGeom>
              <a:solidFill>
                <a:schemeClr val="bg1"/>
              </a:solidFill>
            </p:spPr>
            <p:txBody>
              <a:bodyPr wrap="square" rtlCol="0">
                <a:noAutofit/>
              </a:bodyPr>
              <a:lstStyle/>
              <a:p>
                <a:endParaRPr kumimoji="1" lang="ja-JP" altLang="en-US" sz="1200" dirty="0"/>
              </a:p>
            </p:txBody>
          </p:sp>
          <p:sp>
            <p:nvSpPr>
              <p:cNvPr id="16" name="テキスト ボックス 15"/>
              <p:cNvSpPr txBox="1"/>
              <p:nvPr/>
            </p:nvSpPr>
            <p:spPr>
              <a:xfrm>
                <a:off x="4139952" y="1903011"/>
                <a:ext cx="288032" cy="1021934"/>
              </a:xfrm>
              <a:prstGeom prst="rect">
                <a:avLst/>
              </a:prstGeom>
              <a:solidFill>
                <a:schemeClr val="bg1"/>
              </a:solidFill>
            </p:spPr>
            <p:txBody>
              <a:bodyPr wrap="square" rtlCol="0">
                <a:noAutofit/>
              </a:bodyPr>
              <a:lstStyle/>
              <a:p>
                <a:endParaRPr kumimoji="1" lang="ja-JP" altLang="en-US" sz="1200" dirty="0"/>
              </a:p>
            </p:txBody>
          </p:sp>
          <p:sp>
            <p:nvSpPr>
              <p:cNvPr id="17" name="テキスト ボックス 16"/>
              <p:cNvSpPr txBox="1"/>
              <p:nvPr/>
            </p:nvSpPr>
            <p:spPr>
              <a:xfrm>
                <a:off x="4501975" y="1903011"/>
                <a:ext cx="288032" cy="661893"/>
              </a:xfrm>
              <a:prstGeom prst="rect">
                <a:avLst/>
              </a:prstGeom>
              <a:solidFill>
                <a:schemeClr val="bg1"/>
              </a:solidFill>
            </p:spPr>
            <p:txBody>
              <a:bodyPr wrap="square" rtlCol="0">
                <a:noAutofit/>
              </a:bodyPr>
              <a:lstStyle/>
              <a:p>
                <a:endParaRPr kumimoji="1" lang="ja-JP" altLang="en-US" sz="1200" dirty="0"/>
              </a:p>
            </p:txBody>
          </p:sp>
          <p:sp>
            <p:nvSpPr>
              <p:cNvPr id="18" name="テキスト ボックス 17"/>
              <p:cNvSpPr txBox="1"/>
              <p:nvPr/>
            </p:nvSpPr>
            <p:spPr>
              <a:xfrm>
                <a:off x="4499992" y="2564904"/>
                <a:ext cx="144016" cy="371336"/>
              </a:xfrm>
              <a:prstGeom prst="rect">
                <a:avLst/>
              </a:prstGeom>
              <a:solidFill>
                <a:schemeClr val="bg1"/>
              </a:solidFill>
            </p:spPr>
            <p:txBody>
              <a:bodyPr wrap="square" rtlCol="0">
                <a:noAutofit/>
              </a:bodyPr>
              <a:lstStyle/>
              <a:p>
                <a:endParaRPr kumimoji="1" lang="ja-JP" altLang="en-US" sz="1200" dirty="0"/>
              </a:p>
            </p:txBody>
          </p:sp>
        </p:grpSp>
        <p:pic>
          <p:nvPicPr>
            <p:cNvPr id="6" name="図 5"/>
            <p:cNvPicPr>
              <a:picLocks noChangeAspect="1"/>
            </p:cNvPicPr>
            <p:nvPr/>
          </p:nvPicPr>
          <p:blipFill>
            <a:blip r:embed="rId4"/>
            <a:stretch>
              <a:fillRect/>
            </a:stretch>
          </p:blipFill>
          <p:spPr>
            <a:xfrm>
              <a:off x="6110451" y="4437112"/>
              <a:ext cx="333757" cy="1344171"/>
            </a:xfrm>
            <a:prstGeom prst="rect">
              <a:avLst/>
            </a:prstGeom>
          </p:spPr>
        </p:pic>
        <p:sp>
          <p:nvSpPr>
            <p:cNvPr id="10" name="テキスト ボックス 9"/>
            <p:cNvSpPr txBox="1"/>
            <p:nvPr/>
          </p:nvSpPr>
          <p:spPr>
            <a:xfrm>
              <a:off x="1259632" y="5363185"/>
              <a:ext cx="3096343" cy="276999"/>
            </a:xfrm>
            <a:prstGeom prst="rect">
              <a:avLst/>
            </a:prstGeom>
            <a:solidFill>
              <a:schemeClr val="bg1"/>
            </a:solidFill>
          </p:spPr>
          <p:txBody>
            <a:bodyPr wrap="square" rtlCol="0">
              <a:spAutoFit/>
            </a:bodyPr>
            <a:lstStyle/>
            <a:p>
              <a:r>
                <a:rPr lang="en-US" altLang="ja-JP" sz="1200" dirty="0"/>
                <a:t>(Area of excessive pumping)</a:t>
              </a:r>
              <a:endParaRPr kumimoji="1" lang="ja-JP" altLang="en-US" sz="1200" dirty="0"/>
            </a:p>
          </p:txBody>
        </p:sp>
        <p:sp>
          <p:nvSpPr>
            <p:cNvPr id="11" name="テキスト ボックス 10"/>
            <p:cNvSpPr txBox="1"/>
            <p:nvPr/>
          </p:nvSpPr>
          <p:spPr>
            <a:xfrm>
              <a:off x="6450384" y="4149080"/>
              <a:ext cx="2397216" cy="184666"/>
            </a:xfrm>
            <a:prstGeom prst="rect">
              <a:avLst/>
            </a:prstGeom>
            <a:solidFill>
              <a:schemeClr val="bg1"/>
            </a:solidFill>
          </p:spPr>
          <p:txBody>
            <a:bodyPr wrap="square" lIns="0" tIns="0" rIns="0" bIns="0" rtlCol="0">
              <a:spAutoFit/>
            </a:bodyPr>
            <a:lstStyle/>
            <a:p>
              <a:r>
                <a:rPr lang="en-US" altLang="ja-JP" sz="1200" dirty="0"/>
                <a:t>(</a:t>
              </a:r>
              <a:r>
                <a:rPr lang="ja-JP" altLang="en-US" sz="1200" dirty="0"/>
                <a:t> </a:t>
              </a:r>
              <a:r>
                <a:rPr lang="en-US" altLang="ja-JP" sz="1200" dirty="0"/>
                <a:t>Groundwater recharge area )</a:t>
              </a:r>
              <a:endParaRPr kumimoji="1" lang="ja-JP" altLang="en-US" sz="1200" dirty="0"/>
            </a:p>
          </p:txBody>
        </p:sp>
        <p:sp>
          <p:nvSpPr>
            <p:cNvPr id="14" name="テキスト ボックス 13"/>
            <p:cNvSpPr txBox="1"/>
            <p:nvPr/>
          </p:nvSpPr>
          <p:spPr>
            <a:xfrm>
              <a:off x="611560" y="1522234"/>
              <a:ext cx="3371850" cy="523220"/>
            </a:xfrm>
            <a:prstGeom prst="rect">
              <a:avLst/>
            </a:prstGeom>
            <a:noFill/>
            <a:ln>
              <a:solidFill>
                <a:schemeClr val="tx1"/>
              </a:solidFill>
            </a:ln>
          </p:spPr>
          <p:txBody>
            <a:bodyPr wrap="square" rtlCol="0">
              <a:spAutoFit/>
            </a:bodyPr>
            <a:lstStyle/>
            <a:p>
              <a:r>
                <a:rPr lang="en-US" altLang="ja-JP" sz="1400" b="1" dirty="0"/>
                <a:t>Land subsidence in this area </a:t>
              </a:r>
              <a:r>
                <a:rPr lang="en-US" altLang="ja-JP" sz="1400" b="1" dirty="0">
                  <a:solidFill>
                    <a:srgbClr val="FF0000"/>
                  </a:solidFill>
                </a:rPr>
                <a:t>is</a:t>
              </a:r>
              <a:r>
                <a:rPr lang="en-US" altLang="ja-JP" sz="1400" b="1" dirty="0"/>
                <a:t> likely to occur because the </a:t>
              </a:r>
              <a:r>
                <a:rPr lang="en-US" altLang="ja-JP" sz="1400" b="1" dirty="0">
                  <a:solidFill>
                    <a:srgbClr val="FF0000"/>
                  </a:solidFill>
                </a:rPr>
                <a:t>clay layer </a:t>
              </a:r>
              <a:r>
                <a:rPr lang="en-US" altLang="ja-JP" sz="1400" b="1" dirty="0"/>
                <a:t>is </a:t>
              </a:r>
              <a:r>
                <a:rPr lang="en-US" altLang="ja-JP" sz="1400" b="1" dirty="0">
                  <a:solidFill>
                    <a:srgbClr val="FF0000"/>
                  </a:solidFill>
                </a:rPr>
                <a:t>thick</a:t>
              </a:r>
              <a:r>
                <a:rPr lang="en-US" altLang="ja-JP" sz="1400" b="1" dirty="0"/>
                <a:t>.</a:t>
              </a:r>
            </a:p>
          </p:txBody>
        </p:sp>
        <p:cxnSp>
          <p:nvCxnSpPr>
            <p:cNvPr id="20" name="直線矢印コネクタ 19"/>
            <p:cNvCxnSpPr/>
            <p:nvPr/>
          </p:nvCxnSpPr>
          <p:spPr>
            <a:xfrm>
              <a:off x="3779912" y="1823616"/>
              <a:ext cx="1368152" cy="0"/>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5148064" y="1503070"/>
              <a:ext cx="3699536" cy="523220"/>
            </a:xfrm>
            <a:prstGeom prst="rect">
              <a:avLst/>
            </a:prstGeom>
            <a:solidFill>
              <a:schemeClr val="bg1"/>
            </a:solidFill>
            <a:ln>
              <a:solidFill>
                <a:schemeClr val="tx1"/>
              </a:solidFill>
            </a:ln>
          </p:spPr>
          <p:txBody>
            <a:bodyPr wrap="square" rtlCol="0">
              <a:spAutoFit/>
            </a:bodyPr>
            <a:lstStyle/>
            <a:p>
              <a:r>
                <a:rPr lang="en-US" altLang="ja-JP" sz="1400" b="1" dirty="0"/>
                <a:t>Land subsidence in this area </a:t>
              </a:r>
              <a:r>
                <a:rPr lang="en-US" altLang="ja-JP" sz="1400" b="1" dirty="0">
                  <a:solidFill>
                    <a:srgbClr val="FF0000"/>
                  </a:solidFill>
                </a:rPr>
                <a:t>is not </a:t>
              </a:r>
              <a:r>
                <a:rPr lang="en-US" altLang="ja-JP" sz="1400" b="1" dirty="0"/>
                <a:t>likely to occur because the </a:t>
              </a:r>
              <a:r>
                <a:rPr lang="en-US" altLang="ja-JP" sz="1400" b="1" dirty="0">
                  <a:solidFill>
                    <a:srgbClr val="FF0000"/>
                  </a:solidFill>
                </a:rPr>
                <a:t>clay layer </a:t>
              </a:r>
              <a:r>
                <a:rPr lang="en-US" altLang="ja-JP" sz="1400" b="1" dirty="0"/>
                <a:t>is </a:t>
              </a:r>
              <a:r>
                <a:rPr lang="en-US" altLang="ja-JP" sz="1400" b="1" dirty="0">
                  <a:solidFill>
                    <a:srgbClr val="FF0000"/>
                  </a:solidFill>
                </a:rPr>
                <a:t>thin</a:t>
              </a:r>
              <a:r>
                <a:rPr lang="en-US" altLang="ja-JP" sz="1400" b="1" dirty="0"/>
                <a:t>.</a:t>
              </a:r>
            </a:p>
          </p:txBody>
        </p:sp>
        <p:sp>
          <p:nvSpPr>
            <p:cNvPr id="23" name="テキスト ボックス 22"/>
            <p:cNvSpPr txBox="1"/>
            <p:nvPr/>
          </p:nvSpPr>
          <p:spPr>
            <a:xfrm>
              <a:off x="6444208" y="4333746"/>
              <a:ext cx="2160241" cy="1388933"/>
            </a:xfrm>
            <a:prstGeom prst="rect">
              <a:avLst/>
            </a:prstGeom>
            <a:solidFill>
              <a:schemeClr val="bg1"/>
            </a:solidFill>
          </p:spPr>
          <p:txBody>
            <a:bodyPr wrap="square" rtlCol="0">
              <a:noAutofit/>
            </a:bodyPr>
            <a:lstStyle/>
            <a:p>
              <a:pPr>
                <a:lnSpc>
                  <a:spcPts val="1700"/>
                </a:lnSpc>
              </a:pPr>
              <a:r>
                <a:rPr lang="en-US" altLang="ja-JP" sz="1200" dirty="0"/>
                <a:t>Gravel layer (Aquifer )</a:t>
              </a:r>
            </a:p>
            <a:p>
              <a:pPr>
                <a:lnSpc>
                  <a:spcPts val="1700"/>
                </a:lnSpc>
              </a:pPr>
              <a:r>
                <a:rPr lang="en-US" altLang="ja-JP" sz="1200" dirty="0"/>
                <a:t>Sand layer</a:t>
              </a:r>
            </a:p>
            <a:p>
              <a:pPr>
                <a:lnSpc>
                  <a:spcPts val="1700"/>
                </a:lnSpc>
              </a:pPr>
              <a:r>
                <a:rPr lang="en-US" altLang="ja-JP" sz="1200" dirty="0"/>
                <a:t>Clay layer</a:t>
              </a:r>
            </a:p>
            <a:p>
              <a:pPr>
                <a:lnSpc>
                  <a:spcPts val="1700"/>
                </a:lnSpc>
              </a:pPr>
              <a:r>
                <a:rPr lang="en-US" altLang="ja-JP" sz="1200" dirty="0"/>
                <a:t>Flow of groundwater</a:t>
              </a:r>
            </a:p>
            <a:p>
              <a:pPr>
                <a:lnSpc>
                  <a:spcPts val="1700"/>
                </a:lnSpc>
              </a:pPr>
              <a:r>
                <a:rPr lang="en-US" altLang="ja-JP" sz="1200" dirty="0"/>
                <a:t>Ground before the subsidence</a:t>
              </a:r>
            </a:p>
            <a:p>
              <a:pPr>
                <a:lnSpc>
                  <a:spcPts val="1700"/>
                </a:lnSpc>
              </a:pPr>
              <a:r>
                <a:rPr lang="en-US" altLang="ja-JP" sz="1200" dirty="0"/>
                <a:t>Current ground</a:t>
              </a:r>
            </a:p>
            <a:p>
              <a:endParaRPr kumimoji="1" lang="ja-JP" altLang="en-US" sz="1200" dirty="0"/>
            </a:p>
          </p:txBody>
        </p:sp>
      </p:grpSp>
      <p:sp>
        <p:nvSpPr>
          <p:cNvPr id="19" name="タイトル 3"/>
          <p:cNvSpPr txBox="1"/>
          <p:nvPr/>
        </p:nvSpPr>
        <p:spPr>
          <a:xfrm>
            <a:off x="343633" y="367660"/>
            <a:ext cx="8676496" cy="720000"/>
          </a:xfrm>
          <a:prstGeom prst="rect">
            <a:avLst/>
          </a:prstGeom>
        </p:spPr>
        <p:txBody>
          <a:bodyPr vert="horz" lIns="0" tIns="0" rIns="0" bIns="0" rtlCol="0" anchor="ctr">
            <a:no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sz="2700" dirty="0"/>
              <a:t>2. Land Subsidence and Preventive Measures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51520" y="1121509"/>
            <a:ext cx="4351957" cy="377732"/>
          </a:xfrm>
          <a:prstGeom prst="rect">
            <a:avLst/>
          </a:prstGeom>
        </p:spPr>
        <p:txBody>
          <a:bodyPr wrap="none" lIns="36000" tIns="0" rIns="0" bIns="0">
            <a:spAutoFit/>
          </a:bodyPr>
          <a:lstStyle/>
          <a:p>
            <a:pPr marL="57785">
              <a:lnSpc>
                <a:spcPts val="3200"/>
              </a:lnSpc>
              <a:spcBef>
                <a:spcPts val="1000"/>
              </a:spcBef>
            </a:pPr>
            <a:r>
              <a:rPr lang="en-US" altLang="ja-JP" sz="2400" b="1" dirty="0"/>
              <a:t>(1) Causes of Land Subsidence</a:t>
            </a:r>
          </a:p>
        </p:txBody>
      </p:sp>
      <p:sp>
        <p:nvSpPr>
          <p:cNvPr id="19" name="タイトル 3"/>
          <p:cNvSpPr txBox="1"/>
          <p:nvPr/>
        </p:nvSpPr>
        <p:spPr>
          <a:xfrm>
            <a:off x="343633" y="367660"/>
            <a:ext cx="8676496" cy="720000"/>
          </a:xfrm>
          <a:prstGeom prst="rect">
            <a:avLst/>
          </a:prstGeom>
        </p:spPr>
        <p:txBody>
          <a:bodyPr vert="horz" lIns="0" tIns="0" rIns="0" bIns="0" rtlCol="0" anchor="ctr">
            <a:no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sz="2700" dirty="0"/>
              <a:t>2. Land Subsidence and Preventive Measures</a:t>
            </a:r>
          </a:p>
        </p:txBody>
      </p:sp>
      <p:sp>
        <p:nvSpPr>
          <p:cNvPr id="15" name="テキスト ボックス 14"/>
          <p:cNvSpPr txBox="1"/>
          <p:nvPr/>
        </p:nvSpPr>
        <p:spPr>
          <a:xfrm>
            <a:off x="385152" y="1457897"/>
            <a:ext cx="8661871" cy="707886"/>
          </a:xfrm>
          <a:prstGeom prst="rect">
            <a:avLst/>
          </a:prstGeom>
          <a:noFill/>
        </p:spPr>
        <p:txBody>
          <a:bodyPr wrap="square" rtlCol="0">
            <a:spAutoFit/>
          </a:bodyPr>
          <a:lstStyle/>
          <a:p>
            <a:r>
              <a:rPr lang="en-US" altLang="ja-JP" sz="2000" dirty="0"/>
              <a:t>Land subsidence may be accelerated by increased water demand and excessive groundwater pumping.</a:t>
            </a:r>
          </a:p>
        </p:txBody>
      </p:sp>
      <p:grpSp>
        <p:nvGrpSpPr>
          <p:cNvPr id="2" name="グループ化 1"/>
          <p:cNvGrpSpPr/>
          <p:nvPr/>
        </p:nvGrpSpPr>
        <p:grpSpPr>
          <a:xfrm>
            <a:off x="251520" y="2204864"/>
            <a:ext cx="8576990" cy="4104456"/>
            <a:chOff x="251520" y="2204864"/>
            <a:chExt cx="8576990" cy="4104456"/>
          </a:xfrm>
        </p:grpSpPr>
        <p:sp>
          <p:nvSpPr>
            <p:cNvPr id="11" name="角丸四角形 10"/>
            <p:cNvSpPr/>
            <p:nvPr/>
          </p:nvSpPr>
          <p:spPr>
            <a:xfrm>
              <a:off x="251520" y="3838630"/>
              <a:ext cx="4680520" cy="1123712"/>
            </a:xfrm>
            <a:prstGeom prst="roundRect">
              <a:avLst/>
            </a:prstGeom>
            <a:solidFill>
              <a:srgbClr val="FFFF99"/>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342900" indent="-342900">
                <a:buClr>
                  <a:schemeClr val="accent5">
                    <a:lumMod val="50000"/>
                  </a:schemeClr>
                </a:buClr>
                <a:buSzPct val="75000"/>
                <a:buFont typeface="Wingdings" panose="05000000000000000000" pitchFamily="2" charset="2"/>
                <a:buChar char="l"/>
              </a:pPr>
              <a:r>
                <a:rPr lang="en-US" altLang="ja-JP" sz="2000" dirty="0">
                  <a:solidFill>
                    <a:schemeClr val="tx1"/>
                  </a:solidFill>
                </a:rPr>
                <a:t>Increasing use of groundwater</a:t>
              </a:r>
            </a:p>
            <a:p>
              <a:pPr marL="342900" indent="-342900">
                <a:buClr>
                  <a:schemeClr val="accent5">
                    <a:lumMod val="50000"/>
                  </a:schemeClr>
                </a:buClr>
                <a:buSzPct val="75000"/>
                <a:buFont typeface="Wingdings" panose="05000000000000000000" pitchFamily="2" charset="2"/>
                <a:buChar char="l"/>
              </a:pPr>
              <a:r>
                <a:rPr lang="en-US" altLang="ja-JP" sz="2000" dirty="0">
                  <a:solidFill>
                    <a:schemeClr val="tx1"/>
                  </a:solidFill>
                </a:rPr>
                <a:t>Lowering of groundwater level</a:t>
              </a:r>
            </a:p>
            <a:p>
              <a:pPr marL="342900" indent="-342900">
                <a:buClr>
                  <a:schemeClr val="accent5">
                    <a:lumMod val="50000"/>
                  </a:schemeClr>
                </a:buClr>
                <a:buSzPct val="75000"/>
                <a:buFont typeface="Wingdings" panose="05000000000000000000" pitchFamily="2" charset="2"/>
                <a:buChar char="l"/>
              </a:pPr>
              <a:r>
                <a:rPr lang="en-US" altLang="ja-JP" sz="2000" dirty="0">
                  <a:solidFill>
                    <a:schemeClr val="tx1"/>
                  </a:solidFill>
                </a:rPr>
                <a:t>Shrinkage of clay layer</a:t>
              </a:r>
              <a:endParaRPr kumimoji="1" lang="ja-JP" altLang="en-US" sz="2000" dirty="0">
                <a:solidFill>
                  <a:schemeClr val="tx1"/>
                </a:solidFill>
              </a:endParaRPr>
            </a:p>
          </p:txBody>
        </p:sp>
        <p:sp>
          <p:nvSpPr>
            <p:cNvPr id="12" name="下矢印 11"/>
            <p:cNvSpPr/>
            <p:nvPr/>
          </p:nvSpPr>
          <p:spPr>
            <a:xfrm>
              <a:off x="3961445" y="4769595"/>
              <a:ext cx="1764197" cy="432048"/>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n>
                  <a:solidFill>
                    <a:schemeClr val="accent1">
                      <a:lumMod val="75000"/>
                    </a:schemeClr>
                  </a:solidFill>
                </a:ln>
                <a:solidFill>
                  <a:schemeClr val="accent1">
                    <a:lumMod val="75000"/>
                  </a:schemeClr>
                </a:solidFill>
              </a:endParaRPr>
            </a:p>
          </p:txBody>
        </p:sp>
        <p:sp>
          <p:nvSpPr>
            <p:cNvPr id="14" name="爆発 1 13"/>
            <p:cNvSpPr/>
            <p:nvPr/>
          </p:nvSpPr>
          <p:spPr>
            <a:xfrm>
              <a:off x="2843808" y="5008895"/>
              <a:ext cx="3999473" cy="1300425"/>
            </a:xfrm>
            <a:prstGeom prst="irregularSeal1">
              <a:avLst/>
            </a:prstGeom>
            <a:solidFill>
              <a:srgbClr val="FFD1D1"/>
            </a:solidFill>
            <a:ln w="1905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Land subsidence</a:t>
              </a:r>
              <a:endParaRPr kumimoji="1" lang="ja-JP" altLang="en-US" sz="2000" b="1" dirty="0">
                <a:solidFill>
                  <a:schemeClr val="tx1"/>
                </a:solidFill>
              </a:endParaRPr>
            </a:p>
          </p:txBody>
        </p:sp>
        <p:sp>
          <p:nvSpPr>
            <p:cNvPr id="17" name="テキスト ボックス 16"/>
            <p:cNvSpPr txBox="1"/>
            <p:nvPr/>
          </p:nvSpPr>
          <p:spPr>
            <a:xfrm>
              <a:off x="5212034" y="2206780"/>
              <a:ext cx="3608438" cy="1323439"/>
            </a:xfrm>
            <a:prstGeom prst="rect">
              <a:avLst/>
            </a:prstGeom>
            <a:noFill/>
          </p:spPr>
          <p:txBody>
            <a:bodyPr wrap="square" rtlCol="0">
              <a:spAutoFit/>
            </a:bodyPr>
            <a:lstStyle/>
            <a:p>
              <a:r>
                <a:rPr kumimoji="1" lang="en-US" altLang="ja-JP" sz="2000" dirty="0"/>
                <a:t>1923 </a:t>
              </a:r>
              <a:r>
                <a:rPr lang="en-US" altLang="ja-JP" sz="2000" dirty="0"/>
                <a:t>The first recognition of land subsidence</a:t>
              </a:r>
            </a:p>
            <a:p>
              <a:r>
                <a:rPr lang="en-US" altLang="ja-JP" sz="2000" dirty="0"/>
                <a:t> (Surveying after the Great Kanto Earthquake )</a:t>
              </a:r>
            </a:p>
          </p:txBody>
        </p:sp>
        <p:sp>
          <p:nvSpPr>
            <p:cNvPr id="18" name="テキスト ボックス 17"/>
            <p:cNvSpPr txBox="1"/>
            <p:nvPr/>
          </p:nvSpPr>
          <p:spPr>
            <a:xfrm>
              <a:off x="5220072" y="3799306"/>
              <a:ext cx="3608438" cy="707886"/>
            </a:xfrm>
            <a:prstGeom prst="rect">
              <a:avLst/>
            </a:prstGeom>
            <a:noFill/>
          </p:spPr>
          <p:txBody>
            <a:bodyPr wrap="square" rtlCol="0">
              <a:spAutoFit/>
            </a:bodyPr>
            <a:lstStyle/>
            <a:p>
              <a:r>
                <a:rPr lang="en-US" altLang="ja-JP" sz="2000" dirty="0"/>
                <a:t>1950s Recognized as a social  problem</a:t>
              </a:r>
            </a:p>
          </p:txBody>
        </p:sp>
        <p:sp>
          <p:nvSpPr>
            <p:cNvPr id="9" name="角丸四角形 8"/>
            <p:cNvSpPr/>
            <p:nvPr/>
          </p:nvSpPr>
          <p:spPr>
            <a:xfrm>
              <a:off x="257194" y="2204864"/>
              <a:ext cx="4674846" cy="1464231"/>
            </a:xfrm>
            <a:prstGeom prst="roundRect">
              <a:avLst/>
            </a:prstGeom>
            <a:solidFill>
              <a:srgbClr val="FFFF99"/>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342900" indent="-342900">
                <a:buClr>
                  <a:schemeClr val="accent5">
                    <a:lumMod val="50000"/>
                  </a:schemeClr>
                </a:buClr>
                <a:buSzPct val="75000"/>
                <a:buFont typeface="Wingdings" panose="05000000000000000000" pitchFamily="2" charset="2"/>
                <a:buChar char="l"/>
              </a:pPr>
              <a:r>
                <a:rPr lang="en-US" altLang="ja-JP" sz="2000" dirty="0">
                  <a:solidFill>
                    <a:schemeClr val="tx1"/>
                  </a:solidFill>
                </a:rPr>
                <a:t>Increase of industrial water demand</a:t>
              </a:r>
            </a:p>
            <a:p>
              <a:pPr marL="342900" indent="-342900">
                <a:buClr>
                  <a:schemeClr val="accent5">
                    <a:lumMod val="50000"/>
                  </a:schemeClr>
                </a:buClr>
                <a:buSzPct val="75000"/>
                <a:buFont typeface="Wingdings" panose="05000000000000000000" pitchFamily="2" charset="2"/>
                <a:buChar char="l"/>
              </a:pPr>
              <a:r>
                <a:rPr kumimoji="1" lang="en-US" altLang="ja-JP" sz="2000" dirty="0">
                  <a:solidFill>
                    <a:schemeClr val="tx1"/>
                  </a:solidFill>
                </a:rPr>
                <a:t>D</a:t>
              </a:r>
              <a:r>
                <a:rPr lang="en-US" altLang="ja-JP" sz="2000" dirty="0">
                  <a:solidFill>
                    <a:schemeClr val="tx1"/>
                  </a:solidFill>
                </a:rPr>
                <a:t>evelopment of pump technology</a:t>
              </a:r>
            </a:p>
            <a:p>
              <a:pPr marL="342900" indent="-342900">
                <a:buClr>
                  <a:schemeClr val="accent5">
                    <a:lumMod val="50000"/>
                  </a:schemeClr>
                </a:buClr>
                <a:buSzPct val="75000"/>
                <a:buFont typeface="Wingdings" panose="05000000000000000000" pitchFamily="2" charset="2"/>
                <a:buChar char="l"/>
              </a:pPr>
              <a:r>
                <a:rPr lang="en-US" altLang="ja-JP" sz="2000" dirty="0">
                  <a:solidFill>
                    <a:schemeClr val="tx1"/>
                  </a:solidFill>
                </a:rPr>
                <a:t>Advances in borehole drilling technology</a:t>
              </a:r>
              <a:endParaRPr kumimoji="1" lang="ja-JP" altLang="en-US" sz="2000" dirty="0">
                <a:solidFill>
                  <a:schemeClr val="tx1"/>
                </a:solidFill>
              </a:endParaRPr>
            </a:p>
          </p:txBody>
        </p:sp>
        <p:sp>
          <p:nvSpPr>
            <p:cNvPr id="10" name="下矢印 9"/>
            <p:cNvSpPr/>
            <p:nvPr/>
          </p:nvSpPr>
          <p:spPr>
            <a:xfrm>
              <a:off x="2608545" y="3428261"/>
              <a:ext cx="905243" cy="450185"/>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accent5">
                    <a:lumMod val="50000"/>
                  </a:schemeClr>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43742" y="1171195"/>
            <a:ext cx="6776530" cy="377732"/>
          </a:xfrm>
          <a:prstGeom prst="rect">
            <a:avLst/>
          </a:prstGeom>
        </p:spPr>
        <p:txBody>
          <a:bodyPr wrap="none" lIns="36000" tIns="0" rIns="0" bIns="0">
            <a:spAutoFit/>
          </a:bodyPr>
          <a:lstStyle/>
          <a:p>
            <a:pPr marL="57785">
              <a:lnSpc>
                <a:spcPts val="3200"/>
              </a:lnSpc>
              <a:spcBef>
                <a:spcPts val="1000"/>
              </a:spcBef>
            </a:pPr>
            <a:r>
              <a:rPr lang="en-US" altLang="ja-JP" sz="2400" b="1" dirty="0"/>
              <a:t>(2) Industrial Water Act and Building Water Act</a:t>
            </a:r>
          </a:p>
        </p:txBody>
      </p:sp>
      <p:sp>
        <p:nvSpPr>
          <p:cNvPr id="5" name="コンテンツ プレースホルダー 4"/>
          <p:cNvSpPr>
            <a:spLocks noGrp="1"/>
          </p:cNvSpPr>
          <p:nvPr>
            <p:ph idx="14"/>
          </p:nvPr>
        </p:nvSpPr>
        <p:spPr>
          <a:xfrm>
            <a:off x="35496" y="2524751"/>
            <a:ext cx="8568952" cy="2776457"/>
          </a:xfrm>
        </p:spPr>
        <p:txBody>
          <a:bodyPr>
            <a:noAutofit/>
          </a:bodyPr>
          <a:lstStyle/>
          <a:p>
            <a:pPr lvl="1">
              <a:lnSpc>
                <a:spcPts val="2200"/>
              </a:lnSpc>
            </a:pPr>
            <a:r>
              <a:rPr lang="ja-JP" altLang="en-US" sz="2000" dirty="0"/>
              <a:t>　</a:t>
            </a:r>
            <a:r>
              <a:rPr lang="en-US" altLang="ja-JP" sz="2000" dirty="0"/>
              <a:t>【 Countermeasures against land subsidence 】</a:t>
            </a:r>
          </a:p>
          <a:p>
            <a:pPr lvl="1">
              <a:lnSpc>
                <a:spcPts val="2200"/>
              </a:lnSpc>
            </a:pPr>
            <a:endParaRPr lang="en-US" altLang="ja-JP" sz="2000" dirty="0"/>
          </a:p>
          <a:p>
            <a:pPr marL="720725" lvl="1" indent="-342900">
              <a:lnSpc>
                <a:spcPts val="2200"/>
              </a:lnSpc>
              <a:buFont typeface="Wingdings" panose="05000000000000000000" pitchFamily="2" charset="2"/>
              <a:buChar char="l"/>
            </a:pPr>
            <a:r>
              <a:rPr lang="en-US" altLang="ja-JP" sz="2000" dirty="0"/>
              <a:t>1956</a:t>
            </a:r>
          </a:p>
          <a:p>
            <a:pPr marL="1162050" lvl="1" indent="-342900">
              <a:lnSpc>
                <a:spcPts val="2200"/>
              </a:lnSpc>
              <a:buFont typeface="Wingdings" panose="05000000000000000000" pitchFamily="2" charset="2"/>
              <a:buChar char="l"/>
            </a:pPr>
            <a:endParaRPr lang="en-US" altLang="ja-JP" sz="2000" b="0" dirty="0"/>
          </a:p>
          <a:p>
            <a:pPr marL="1162050" lvl="1" indent="-342900">
              <a:lnSpc>
                <a:spcPts val="2200"/>
              </a:lnSpc>
              <a:buFont typeface="Wingdings" panose="05000000000000000000" pitchFamily="2" charset="2"/>
              <a:buChar char="l"/>
            </a:pPr>
            <a:endParaRPr lang="en-US" altLang="ja-JP" sz="2000" b="0" dirty="0"/>
          </a:p>
          <a:p>
            <a:pPr lvl="1">
              <a:lnSpc>
                <a:spcPts val="2200"/>
              </a:lnSpc>
            </a:pPr>
            <a:endParaRPr lang="en-US" altLang="ja-JP" sz="2000" b="0" dirty="0"/>
          </a:p>
          <a:p>
            <a:pPr marL="720725" lvl="1" indent="-342900">
              <a:lnSpc>
                <a:spcPts val="2200"/>
              </a:lnSpc>
              <a:buFont typeface="Wingdings" panose="05000000000000000000" pitchFamily="2" charset="2"/>
              <a:buChar char="l"/>
            </a:pPr>
            <a:r>
              <a:rPr lang="en-US" altLang="ja-JP" sz="2000" dirty="0"/>
              <a:t>1962</a:t>
            </a:r>
            <a:r>
              <a:rPr lang="ja-JP" altLang="en-US" sz="2000" dirty="0"/>
              <a:t>　</a:t>
            </a:r>
            <a:endParaRPr lang="en-US" altLang="ja-JP" sz="2000" dirty="0"/>
          </a:p>
          <a:p>
            <a:pPr marL="1162050" lvl="1" indent="-342900">
              <a:lnSpc>
                <a:spcPts val="2200"/>
              </a:lnSpc>
              <a:buFont typeface="Wingdings" panose="05000000000000000000" pitchFamily="2" charset="2"/>
              <a:buChar char="l"/>
            </a:pPr>
            <a:endParaRPr lang="en-US" altLang="ja-JP" sz="2000" b="0" dirty="0"/>
          </a:p>
          <a:p>
            <a:pPr marL="1162050" lvl="1" indent="-342900">
              <a:lnSpc>
                <a:spcPts val="2200"/>
              </a:lnSpc>
              <a:buFont typeface="Wingdings" panose="05000000000000000000" pitchFamily="2" charset="2"/>
              <a:buChar char="l"/>
            </a:pPr>
            <a:endParaRPr lang="en-US" altLang="ja-JP" sz="2000" b="0" dirty="0"/>
          </a:p>
          <a:p>
            <a:pPr marL="819150" lvl="1">
              <a:lnSpc>
                <a:spcPts val="2200"/>
              </a:lnSpc>
            </a:pPr>
            <a:endParaRPr lang="en-US" altLang="ja-JP" sz="2000" b="0" dirty="0"/>
          </a:p>
        </p:txBody>
      </p:sp>
      <p:sp>
        <p:nvSpPr>
          <p:cNvPr id="2" name="角丸四角形 1"/>
          <p:cNvSpPr/>
          <p:nvPr/>
        </p:nvSpPr>
        <p:spPr>
          <a:xfrm>
            <a:off x="1763688" y="2902243"/>
            <a:ext cx="3291198" cy="1462861"/>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ja-JP" sz="2000" dirty="0">
                <a:solidFill>
                  <a:schemeClr val="tx1"/>
                </a:solidFill>
              </a:rPr>
              <a:t>Industrial Water Act</a:t>
            </a:r>
            <a:endParaRPr kumimoji="1" lang="ja-JP" altLang="en-US" sz="2000" dirty="0">
              <a:solidFill>
                <a:schemeClr val="tx1"/>
              </a:solidFill>
            </a:endParaRPr>
          </a:p>
        </p:txBody>
      </p:sp>
      <p:sp>
        <p:nvSpPr>
          <p:cNvPr id="6" name="角丸四角形 5"/>
          <p:cNvSpPr/>
          <p:nvPr/>
        </p:nvSpPr>
        <p:spPr>
          <a:xfrm>
            <a:off x="5436096" y="2890897"/>
            <a:ext cx="3168352" cy="1464231"/>
          </a:xfrm>
          <a:prstGeom prst="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ja-JP" sz="2000" dirty="0">
                <a:solidFill>
                  <a:schemeClr val="tx1"/>
                </a:solidFill>
              </a:rPr>
              <a:t>Regulation for controlling groundwater withdrawal for industrial water use in designated areas</a:t>
            </a:r>
          </a:p>
        </p:txBody>
      </p:sp>
      <p:sp>
        <p:nvSpPr>
          <p:cNvPr id="7" name="角丸四角形 6"/>
          <p:cNvSpPr/>
          <p:nvPr/>
        </p:nvSpPr>
        <p:spPr>
          <a:xfrm>
            <a:off x="1763689" y="4432563"/>
            <a:ext cx="3291197" cy="1804749"/>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ja-JP" sz="2000" dirty="0">
                <a:solidFill>
                  <a:schemeClr val="tx1"/>
                </a:solidFill>
              </a:rPr>
              <a:t>Act on the Regulation of Pumping-up of Groundwater for Use in Buildings</a:t>
            </a:r>
          </a:p>
          <a:p>
            <a:pPr algn="ctr"/>
            <a:r>
              <a:rPr lang="en-US" altLang="ja-JP" sz="2000" dirty="0">
                <a:solidFill>
                  <a:schemeClr val="tx1"/>
                </a:solidFill>
              </a:rPr>
              <a:t>(Building Water Act)</a:t>
            </a:r>
            <a:endParaRPr kumimoji="1" lang="ja-JP" altLang="en-US" sz="2000" dirty="0">
              <a:solidFill>
                <a:schemeClr val="tx1"/>
              </a:solidFill>
            </a:endParaRPr>
          </a:p>
        </p:txBody>
      </p:sp>
      <p:sp>
        <p:nvSpPr>
          <p:cNvPr id="10" name="角丸四角形 9"/>
          <p:cNvSpPr/>
          <p:nvPr/>
        </p:nvSpPr>
        <p:spPr>
          <a:xfrm>
            <a:off x="5436096" y="4432564"/>
            <a:ext cx="3168352" cy="1804748"/>
          </a:xfrm>
          <a:prstGeom prst="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ja-JP" sz="2000" dirty="0">
                <a:solidFill>
                  <a:schemeClr val="tx1"/>
                </a:solidFill>
              </a:rPr>
              <a:t>Regulation for controlling groundwater withdrawal for buildings</a:t>
            </a:r>
          </a:p>
        </p:txBody>
      </p:sp>
      <p:sp>
        <p:nvSpPr>
          <p:cNvPr id="3" name="右矢印 2"/>
          <p:cNvSpPr/>
          <p:nvPr/>
        </p:nvSpPr>
        <p:spPr>
          <a:xfrm>
            <a:off x="5054886" y="3420290"/>
            <a:ext cx="555927" cy="559372"/>
          </a:xfrm>
          <a:prstGeom prst="rightArrow">
            <a:avLst>
              <a:gd name="adj1" fmla="val 50000"/>
              <a:gd name="adj2" fmla="val 57740"/>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5054884" y="5052070"/>
            <a:ext cx="555927" cy="559372"/>
          </a:xfrm>
          <a:prstGeom prst="rightArrow">
            <a:avLst>
              <a:gd name="adj1" fmla="val 50000"/>
              <a:gd name="adj2" fmla="val 57740"/>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63145" y="1513353"/>
            <a:ext cx="8856984" cy="1015663"/>
          </a:xfrm>
          <a:prstGeom prst="rect">
            <a:avLst/>
          </a:prstGeom>
          <a:noFill/>
        </p:spPr>
        <p:txBody>
          <a:bodyPr wrap="square" rtlCol="0">
            <a:spAutoFit/>
          </a:bodyPr>
          <a:lstStyle/>
          <a:p>
            <a:r>
              <a:rPr lang="en-US" altLang="ja-JP" sz="2000" dirty="0"/>
              <a:t>In Japan, the key countermeasures against land subsidence are regulations to control groundwater pumping.  Two laws to </a:t>
            </a:r>
            <a:r>
              <a:rPr lang="en-US" altLang="ja-JP" sz="2000" dirty="0">
                <a:solidFill>
                  <a:srgbClr val="FF0000"/>
                </a:solidFill>
              </a:rPr>
              <a:t>control groundwater withdrawal targeting</a:t>
            </a:r>
            <a:r>
              <a:rPr lang="en-US" altLang="ja-JP" sz="2000" dirty="0"/>
              <a:t> </a:t>
            </a:r>
            <a:r>
              <a:rPr lang="en-US" altLang="ja-JP" sz="2000" dirty="0">
                <a:solidFill>
                  <a:srgbClr val="FF0000"/>
                </a:solidFill>
              </a:rPr>
              <a:t>factories</a:t>
            </a:r>
            <a:r>
              <a:rPr lang="en-US" altLang="ja-JP" sz="2000" dirty="0"/>
              <a:t> </a:t>
            </a:r>
            <a:r>
              <a:rPr lang="en-US" altLang="ja-JP" sz="2000" dirty="0">
                <a:solidFill>
                  <a:srgbClr val="FF0000"/>
                </a:solidFill>
              </a:rPr>
              <a:t>and buildings</a:t>
            </a:r>
            <a:r>
              <a:rPr lang="en-US" altLang="ja-JP" sz="2000" dirty="0"/>
              <a:t> have been effective</a:t>
            </a:r>
            <a:r>
              <a:rPr lang="ja-JP" altLang="en-US" sz="2000" dirty="0"/>
              <a:t> </a:t>
            </a:r>
            <a:r>
              <a:rPr lang="en-US" altLang="ja-JP" sz="2000" dirty="0"/>
              <a:t>in stopping land subsidence.</a:t>
            </a:r>
          </a:p>
        </p:txBody>
      </p:sp>
      <p:sp>
        <p:nvSpPr>
          <p:cNvPr id="12" name="タイトル 3"/>
          <p:cNvSpPr txBox="1"/>
          <p:nvPr/>
        </p:nvSpPr>
        <p:spPr>
          <a:xfrm>
            <a:off x="343633" y="367660"/>
            <a:ext cx="8676496" cy="720000"/>
          </a:xfrm>
          <a:prstGeom prst="rect">
            <a:avLst/>
          </a:prstGeom>
        </p:spPr>
        <p:txBody>
          <a:bodyPr vert="horz" lIns="0" tIns="0" rIns="0" bIns="0" rtlCol="0" anchor="ctr">
            <a:no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sz="2700" dirty="0"/>
              <a:t>2. Land Subsidence and Preventive Measures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326262" y="1097449"/>
            <a:ext cx="8661871" cy="1323439"/>
          </a:xfrm>
          <a:prstGeom prst="rect">
            <a:avLst/>
          </a:prstGeom>
          <a:noFill/>
        </p:spPr>
        <p:txBody>
          <a:bodyPr wrap="square" rtlCol="0">
            <a:spAutoFit/>
          </a:bodyPr>
          <a:lstStyle/>
          <a:p>
            <a:r>
              <a:rPr lang="en-US" altLang="ja-JP" sz="2000" i="1" dirty="0">
                <a:solidFill>
                  <a:srgbClr val="FF0000"/>
                </a:solidFill>
              </a:rPr>
              <a:t>The Industrial Water Act </a:t>
            </a:r>
            <a:r>
              <a:rPr lang="en-US" altLang="ja-JP" sz="2000" dirty="0"/>
              <a:t>is designed to ensure a reliable supply of water for industry, conserve groundwater and contribute to the prevention of land subsidence.</a:t>
            </a:r>
            <a:r>
              <a:rPr lang="ja-JP" altLang="en-US" sz="2000" dirty="0"/>
              <a:t>  </a:t>
            </a:r>
            <a:r>
              <a:rPr lang="en-US" altLang="ja-JP" sz="2000" dirty="0"/>
              <a:t>When the Act was drafted there was a debate about how to regulate wells and it was decided as follows:</a:t>
            </a:r>
          </a:p>
        </p:txBody>
      </p:sp>
      <p:sp>
        <p:nvSpPr>
          <p:cNvPr id="10" name="角丸四角形 9"/>
          <p:cNvSpPr/>
          <p:nvPr/>
        </p:nvSpPr>
        <p:spPr>
          <a:xfrm>
            <a:off x="4355976" y="2420888"/>
            <a:ext cx="4320000" cy="3549864"/>
          </a:xfrm>
          <a:prstGeom prst="roundRect">
            <a:avLst>
              <a:gd name="adj" fmla="val 7186"/>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bIns="72000" rtlCol="0" anchor="ctr">
            <a:noAutofit/>
          </a:bodyPr>
          <a:lstStyle/>
          <a:p>
            <a:pPr marL="342900" lvl="0" indent="-342900">
              <a:spcBef>
                <a:spcPts val="600"/>
              </a:spcBef>
              <a:buClr>
                <a:schemeClr val="accent5">
                  <a:lumMod val="50000"/>
                </a:schemeClr>
              </a:buClr>
              <a:buSzPct val="75000"/>
              <a:buFont typeface="Wingdings" panose="05000000000000000000" pitchFamily="2" charset="2"/>
              <a:buChar char="l"/>
            </a:pPr>
            <a:r>
              <a:rPr lang="en-US" altLang="ja-JP" sz="2000" dirty="0">
                <a:solidFill>
                  <a:schemeClr val="tx1"/>
                </a:solidFill>
              </a:rPr>
              <a:t>The prefectural governor has the authority </a:t>
            </a:r>
            <a:r>
              <a:rPr lang="en-US" altLang="ja-JP" sz="2000" dirty="0">
                <a:solidFill>
                  <a:srgbClr val="FF0000"/>
                </a:solidFill>
              </a:rPr>
              <a:t>to order additional restrictions </a:t>
            </a:r>
            <a:r>
              <a:rPr lang="en-US" altLang="ja-JP" sz="2000" dirty="0">
                <a:solidFill>
                  <a:schemeClr val="tx1"/>
                </a:solidFill>
              </a:rPr>
              <a:t>on groundwater withdrawal to protect the groundwater source in the case of emergencies.</a:t>
            </a:r>
          </a:p>
          <a:p>
            <a:pPr marL="342900" lvl="0" indent="-342900">
              <a:spcBef>
                <a:spcPts val="600"/>
              </a:spcBef>
              <a:buClr>
                <a:schemeClr val="accent5">
                  <a:lumMod val="50000"/>
                </a:schemeClr>
              </a:buClr>
              <a:buSzPct val="75000"/>
              <a:buFont typeface="Wingdings" panose="05000000000000000000" pitchFamily="2" charset="2"/>
              <a:buChar char="l"/>
            </a:pPr>
            <a:r>
              <a:rPr lang="en-US" altLang="ja-JP" sz="2000" dirty="0">
                <a:solidFill>
                  <a:schemeClr val="tx1"/>
                </a:solidFill>
              </a:rPr>
              <a:t>Officials designated by ministers in charge or prefectural governors have the authority to conduct </a:t>
            </a:r>
            <a:r>
              <a:rPr lang="en-US" altLang="ja-JP" sz="2000" dirty="0">
                <a:solidFill>
                  <a:srgbClr val="FF0000"/>
                </a:solidFill>
              </a:rPr>
              <a:t>on-site inspections</a:t>
            </a:r>
            <a:r>
              <a:rPr lang="en-US" altLang="ja-JP" sz="2000" dirty="0">
                <a:solidFill>
                  <a:schemeClr val="tx1"/>
                </a:solidFill>
              </a:rPr>
              <a:t>.</a:t>
            </a:r>
          </a:p>
        </p:txBody>
      </p:sp>
      <p:sp>
        <p:nvSpPr>
          <p:cNvPr id="13" name="角丸四角形 12"/>
          <p:cNvSpPr/>
          <p:nvPr/>
        </p:nvSpPr>
        <p:spPr>
          <a:xfrm>
            <a:off x="348075" y="2420888"/>
            <a:ext cx="3796510" cy="3869546"/>
          </a:xfrm>
          <a:prstGeom prst="roundRect">
            <a:avLst>
              <a:gd name="adj" fmla="val 7186"/>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bIns="72000" rtlCol="0" anchor="ctr">
            <a:spAutoFit/>
          </a:bodyPr>
          <a:lstStyle/>
          <a:p>
            <a:pPr marL="342900" lvl="0" indent="-342900">
              <a:spcBef>
                <a:spcPts val="600"/>
              </a:spcBef>
              <a:buClr>
                <a:schemeClr val="accent5">
                  <a:lumMod val="50000"/>
                </a:schemeClr>
              </a:buClr>
              <a:buSzPct val="75000"/>
              <a:buFont typeface="Wingdings" panose="05000000000000000000" pitchFamily="2" charset="2"/>
              <a:buChar char="l"/>
            </a:pPr>
            <a:r>
              <a:rPr lang="en-US" altLang="ja-JP" sz="2000" dirty="0">
                <a:solidFill>
                  <a:srgbClr val="FF0000"/>
                </a:solidFill>
              </a:rPr>
              <a:t>Regulate newly drilled wells only</a:t>
            </a:r>
          </a:p>
          <a:p>
            <a:pPr marL="342900" lvl="0" indent="-342900">
              <a:spcBef>
                <a:spcPts val="600"/>
              </a:spcBef>
              <a:buClr>
                <a:schemeClr val="accent5">
                  <a:lumMod val="50000"/>
                </a:schemeClr>
              </a:buClr>
              <a:buSzPct val="75000"/>
              <a:buFont typeface="Wingdings" panose="05000000000000000000" pitchFamily="2" charset="2"/>
              <a:buChar char="l"/>
            </a:pPr>
            <a:r>
              <a:rPr lang="en-US" altLang="ja-JP" sz="2000" dirty="0">
                <a:solidFill>
                  <a:schemeClr val="tx1"/>
                </a:solidFill>
              </a:rPr>
              <a:t>Exempt small household wells (smaller than 21 cm</a:t>
            </a:r>
            <a:r>
              <a:rPr lang="en-US" altLang="ja-JP" sz="2000" baseline="30000" dirty="0">
                <a:solidFill>
                  <a:schemeClr val="tx1"/>
                </a:solidFill>
              </a:rPr>
              <a:t>2</a:t>
            </a:r>
            <a:r>
              <a:rPr lang="en-US" altLang="ja-JP" sz="2000" dirty="0">
                <a:solidFill>
                  <a:schemeClr val="tx1"/>
                </a:solidFill>
              </a:rPr>
              <a:t> in  cross-sectional area</a:t>
            </a:r>
            <a:r>
              <a:rPr lang="ja-JP" altLang="en-US" sz="2000" dirty="0">
                <a:solidFill>
                  <a:schemeClr val="tx1"/>
                </a:solidFill>
              </a:rPr>
              <a:t> </a:t>
            </a:r>
            <a:r>
              <a:rPr lang="en-US" altLang="ja-JP" sz="2000" dirty="0">
                <a:solidFill>
                  <a:schemeClr val="tx1"/>
                </a:solidFill>
              </a:rPr>
              <a:t>of a discharge outlet of a pump)</a:t>
            </a:r>
          </a:p>
          <a:p>
            <a:pPr marL="342900" indent="-342900">
              <a:spcBef>
                <a:spcPts val="600"/>
              </a:spcBef>
              <a:buClr>
                <a:schemeClr val="accent5">
                  <a:lumMod val="50000"/>
                </a:schemeClr>
              </a:buClr>
              <a:buSzPct val="75000"/>
              <a:buFont typeface="Wingdings" panose="05000000000000000000" pitchFamily="2" charset="2"/>
              <a:buChar char="l"/>
            </a:pPr>
            <a:r>
              <a:rPr lang="en-US" altLang="ja-JP" sz="2000" dirty="0">
                <a:solidFill>
                  <a:schemeClr val="tx1"/>
                </a:solidFill>
              </a:rPr>
              <a:t>Do not regulate the distance between wells</a:t>
            </a:r>
          </a:p>
          <a:p>
            <a:pPr marL="342900" indent="-342900">
              <a:spcBef>
                <a:spcPts val="600"/>
              </a:spcBef>
              <a:buClr>
                <a:schemeClr val="accent5">
                  <a:lumMod val="50000"/>
                </a:schemeClr>
              </a:buClr>
              <a:buSzPct val="75000"/>
              <a:buFont typeface="Wingdings" panose="05000000000000000000" pitchFamily="2" charset="2"/>
              <a:buChar char="l"/>
            </a:pPr>
            <a:r>
              <a:rPr lang="en-US" altLang="ja-JP" sz="2000" dirty="0">
                <a:solidFill>
                  <a:schemeClr val="tx1"/>
                </a:solidFill>
              </a:rPr>
              <a:t>Supply alternative sources from publicly owned water supply systems</a:t>
            </a:r>
          </a:p>
        </p:txBody>
      </p:sp>
      <p:sp>
        <p:nvSpPr>
          <p:cNvPr id="6" name="タイトル 3"/>
          <p:cNvSpPr txBox="1"/>
          <p:nvPr/>
        </p:nvSpPr>
        <p:spPr>
          <a:xfrm>
            <a:off x="343633" y="367660"/>
            <a:ext cx="8676496" cy="720000"/>
          </a:xfrm>
          <a:prstGeom prst="rect">
            <a:avLst/>
          </a:prstGeom>
        </p:spPr>
        <p:txBody>
          <a:bodyPr vert="horz" lIns="0" tIns="0" rIns="0" bIns="0" rtlCol="0" anchor="ctr">
            <a:no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sz="2700" dirty="0"/>
              <a:t>2. Land Subsidence and Preventive Measures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683415" y="853785"/>
            <a:ext cx="5844098" cy="4264177"/>
          </a:xfrm>
          <a:prstGeom prst="rect">
            <a:avLst/>
          </a:prstGeom>
        </p:spPr>
      </p:pic>
      <p:sp>
        <p:nvSpPr>
          <p:cNvPr id="11" name="コンテンツ プレースホルダー 3"/>
          <p:cNvSpPr txBox="1"/>
          <p:nvPr/>
        </p:nvSpPr>
        <p:spPr>
          <a:xfrm>
            <a:off x="684163" y="5698655"/>
            <a:ext cx="7992887" cy="709974"/>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zh-TW" sz="2000" dirty="0"/>
              <a:t>Designated regions targeted by the Industrial Water Act</a:t>
            </a:r>
          </a:p>
          <a:p>
            <a:pPr marL="0" indent="0">
              <a:buNone/>
            </a:pPr>
            <a:r>
              <a:rPr lang="en-US" altLang="zh-TW" sz="1400" b="0" dirty="0"/>
              <a:t>Ministry of Economy, Trade and Industry, “Overview of groundwater protection,” 2009,  http://www.meti.go.jp/policy/local_economy/kougyouyousui/chikasuitaisakunogaikyo21fy.pdf</a:t>
            </a:r>
            <a:endParaRPr lang="en-US" altLang="ja-JP" sz="1400" b="0" dirty="0"/>
          </a:p>
        </p:txBody>
      </p:sp>
      <p:sp>
        <p:nvSpPr>
          <p:cNvPr id="10" name="テキスト ボックス 9"/>
          <p:cNvSpPr txBox="1"/>
          <p:nvPr/>
        </p:nvSpPr>
        <p:spPr>
          <a:xfrm>
            <a:off x="3635896" y="1415724"/>
            <a:ext cx="1872208" cy="1941268"/>
          </a:xfrm>
          <a:prstGeom prst="rect">
            <a:avLst/>
          </a:prstGeom>
          <a:solidFill>
            <a:schemeClr val="bg1"/>
          </a:solidFill>
        </p:spPr>
        <p:txBody>
          <a:bodyPr wrap="none" rtlCol="0">
            <a:noAutofit/>
          </a:bodyPr>
          <a:lstStyle/>
          <a:p>
            <a:endParaRPr kumimoji="1" lang="en-US" altLang="ja-JP" dirty="0">
              <a:solidFill>
                <a:schemeClr val="bg1"/>
              </a:solidFill>
            </a:endParaRPr>
          </a:p>
        </p:txBody>
      </p:sp>
      <p:sp>
        <p:nvSpPr>
          <p:cNvPr id="12" name="角丸四角形吹き出し 11"/>
          <p:cNvSpPr/>
          <p:nvPr/>
        </p:nvSpPr>
        <p:spPr>
          <a:xfrm>
            <a:off x="7257205" y="2216562"/>
            <a:ext cx="1328683" cy="625268"/>
          </a:xfrm>
          <a:prstGeom prst="wedgeRoundRectCallout">
            <a:avLst>
              <a:gd name="adj1" fmla="val -80034"/>
              <a:gd name="adj2" fmla="val 48591"/>
              <a:gd name="adj3" fmla="val 16667"/>
            </a:avLst>
          </a:prstGeom>
          <a:solidFill>
            <a:schemeClr val="accent1">
              <a:lumMod val="90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r>
              <a:rPr lang="en-US" altLang="ja-JP" sz="1600" dirty="0">
                <a:solidFill>
                  <a:schemeClr val="tx1"/>
                </a:solidFill>
              </a:rPr>
              <a:t>Designated regions</a:t>
            </a:r>
          </a:p>
        </p:txBody>
      </p:sp>
      <p:sp>
        <p:nvSpPr>
          <p:cNvPr id="13" name="角丸四角形 12"/>
          <p:cNvSpPr/>
          <p:nvPr/>
        </p:nvSpPr>
        <p:spPr>
          <a:xfrm>
            <a:off x="6084168" y="3816082"/>
            <a:ext cx="2938626" cy="1584577"/>
          </a:xfrm>
          <a:prstGeom prst="roundRect">
            <a:avLst>
              <a:gd name="adj" fmla="val 14292"/>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spAutoFit/>
          </a:bodyPr>
          <a:lstStyle/>
          <a:p>
            <a:pPr lvl="0">
              <a:spcBef>
                <a:spcPts val="600"/>
              </a:spcBef>
              <a:buClr>
                <a:srgbClr val="CAE2FF">
                  <a:lumMod val="50000"/>
                </a:srgbClr>
              </a:buClr>
              <a:buSzPct val="75000"/>
            </a:pPr>
            <a:r>
              <a:rPr lang="en-US" altLang="ja-JP" dirty="0">
                <a:solidFill>
                  <a:schemeClr val="tx1"/>
                </a:solidFill>
              </a:rPr>
              <a:t>Factories </a:t>
            </a:r>
            <a:r>
              <a:rPr lang="en-US" altLang="ja-JP" dirty="0">
                <a:solidFill>
                  <a:srgbClr val="FF0000"/>
                </a:solidFill>
              </a:rPr>
              <a:t>have one year </a:t>
            </a:r>
            <a:r>
              <a:rPr lang="en-US" altLang="ja-JP" dirty="0">
                <a:solidFill>
                  <a:schemeClr val="tx1"/>
                </a:solidFill>
              </a:rPr>
              <a:t>to change from groundwater sources to an industrial water supply system once it becomes available.</a:t>
            </a:r>
          </a:p>
        </p:txBody>
      </p:sp>
      <p:sp>
        <p:nvSpPr>
          <p:cNvPr id="8" name="テキスト ボックス 7"/>
          <p:cNvSpPr txBox="1"/>
          <p:nvPr/>
        </p:nvSpPr>
        <p:spPr>
          <a:xfrm>
            <a:off x="280424" y="1036867"/>
            <a:ext cx="8661871" cy="1015663"/>
          </a:xfrm>
          <a:prstGeom prst="rect">
            <a:avLst/>
          </a:prstGeom>
          <a:solidFill>
            <a:schemeClr val="bg1">
              <a:alpha val="80000"/>
            </a:schemeClr>
          </a:solidFill>
        </p:spPr>
        <p:txBody>
          <a:bodyPr wrap="square" rtlCol="0">
            <a:spAutoFit/>
          </a:bodyPr>
          <a:lstStyle/>
          <a:p>
            <a:r>
              <a:rPr lang="en-US" altLang="ja-JP" sz="2000" dirty="0"/>
              <a:t>The Industrial Water Act regulates the groundwater pumping in the region where the </a:t>
            </a:r>
            <a:r>
              <a:rPr lang="en-US" altLang="ja-JP" sz="2000" dirty="0">
                <a:solidFill>
                  <a:srgbClr val="FF0000"/>
                </a:solidFill>
              </a:rPr>
              <a:t>excessive pumping had caused land subsidence </a:t>
            </a:r>
            <a:r>
              <a:rPr lang="en-US" altLang="ja-JP" sz="2000" dirty="0"/>
              <a:t>and </a:t>
            </a:r>
            <a:r>
              <a:rPr lang="en-US" altLang="ja-JP" sz="2000" dirty="0">
                <a:solidFill>
                  <a:srgbClr val="FF0000"/>
                </a:solidFill>
              </a:rPr>
              <a:t>industrial water systems are/will be constructed </a:t>
            </a:r>
            <a:r>
              <a:rPr lang="en-US" altLang="ja-JP" sz="2000" dirty="0"/>
              <a:t>as alternative water sources.</a:t>
            </a:r>
          </a:p>
        </p:txBody>
      </p:sp>
      <p:sp>
        <p:nvSpPr>
          <p:cNvPr id="14" name="タイトル 3"/>
          <p:cNvSpPr txBox="1"/>
          <p:nvPr/>
        </p:nvSpPr>
        <p:spPr>
          <a:xfrm>
            <a:off x="343633" y="367660"/>
            <a:ext cx="8676496" cy="720000"/>
          </a:xfrm>
          <a:prstGeom prst="rect">
            <a:avLst/>
          </a:prstGeom>
          <a:solidFill>
            <a:schemeClr val="bg1"/>
          </a:solidFill>
        </p:spPr>
        <p:txBody>
          <a:bodyPr vert="horz" lIns="0" tIns="0" rIns="0" bIns="0" rtlCol="0" anchor="ctr">
            <a:no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sz="2700" dirty="0"/>
              <a:t>2. Land Subsidence and Preventive Measures</a:t>
            </a:r>
          </a:p>
        </p:txBody>
      </p:sp>
      <p:sp>
        <p:nvSpPr>
          <p:cNvPr id="5" name="テキスト ボックス 4"/>
          <p:cNvSpPr txBox="1"/>
          <p:nvPr/>
        </p:nvSpPr>
        <p:spPr>
          <a:xfrm>
            <a:off x="280424" y="2216561"/>
            <a:ext cx="4291576" cy="3372679"/>
          </a:xfrm>
          <a:prstGeom prst="roundRect">
            <a:avLst>
              <a:gd name="adj" fmla="val 7915"/>
            </a:avLst>
          </a:prstGeom>
          <a:solidFill>
            <a:schemeClr val="accent5"/>
          </a:solidFill>
          <a:ln w="19050">
            <a:solidFill>
              <a:schemeClr val="accent5">
                <a:lumMod val="50000"/>
              </a:schemeClr>
            </a:solidFill>
          </a:ln>
        </p:spPr>
        <p:txBody>
          <a:bodyPr wrap="square" rtlCol="0">
            <a:noAutofit/>
          </a:bodyPr>
          <a:lstStyle/>
          <a:p>
            <a:pPr marL="342900" lvl="0" indent="-342900">
              <a:spcBef>
                <a:spcPts val="600"/>
              </a:spcBef>
              <a:buClr>
                <a:srgbClr val="CAE2FF">
                  <a:lumMod val="50000"/>
                </a:srgbClr>
              </a:buClr>
              <a:buSzPct val="75000"/>
              <a:buFont typeface="Wingdings" panose="05000000000000000000" pitchFamily="2" charset="2"/>
              <a:buChar char="l"/>
            </a:pPr>
            <a:r>
              <a:rPr lang="en-US" altLang="ja-JP" dirty="0"/>
              <a:t>Criteria for designated regions</a:t>
            </a:r>
          </a:p>
          <a:p>
            <a:pPr marL="514350" lvl="0" indent="-514350">
              <a:spcBef>
                <a:spcPts val="600"/>
              </a:spcBef>
              <a:buClr>
                <a:srgbClr val="CAE2FF">
                  <a:lumMod val="50000"/>
                </a:srgbClr>
              </a:buClr>
              <a:buSzPct val="75000"/>
              <a:buAutoNum type="romanLcParenR"/>
            </a:pPr>
            <a:r>
              <a:rPr lang="en-US" altLang="ja-JP" dirty="0">
                <a:solidFill>
                  <a:srgbClr val="FF0000"/>
                </a:solidFill>
              </a:rPr>
              <a:t>Occurrence of subsidence</a:t>
            </a:r>
            <a:r>
              <a:rPr lang="en-US" altLang="ja-JP" dirty="0"/>
              <a:t>, etc.</a:t>
            </a:r>
          </a:p>
          <a:p>
            <a:pPr marL="514350" lvl="0" indent="-514350">
              <a:spcBef>
                <a:spcPts val="600"/>
              </a:spcBef>
              <a:buClr>
                <a:srgbClr val="CAE2FF">
                  <a:lumMod val="50000"/>
                </a:srgbClr>
              </a:buClr>
              <a:buSzPct val="75000"/>
              <a:buAutoNum type="romanLcParenR"/>
            </a:pPr>
            <a:r>
              <a:rPr lang="en-US" altLang="ja-JP" dirty="0">
                <a:solidFill>
                  <a:srgbClr val="FF0000"/>
                </a:solidFill>
              </a:rPr>
              <a:t>Large demand</a:t>
            </a:r>
            <a:r>
              <a:rPr lang="en-US" altLang="ja-JP" dirty="0"/>
              <a:t> for industrial water</a:t>
            </a:r>
          </a:p>
          <a:p>
            <a:pPr marL="514350" lvl="0" indent="-514350">
              <a:spcBef>
                <a:spcPts val="600"/>
              </a:spcBef>
              <a:buClr>
                <a:srgbClr val="CAE2FF">
                  <a:lumMod val="50000"/>
                </a:srgbClr>
              </a:buClr>
              <a:buSzPct val="75000"/>
              <a:buAutoNum type="romanLcParenR"/>
            </a:pPr>
            <a:r>
              <a:rPr lang="en-US" altLang="ja-JP" dirty="0">
                <a:solidFill>
                  <a:srgbClr val="FF0000"/>
                </a:solidFill>
              </a:rPr>
              <a:t>Industrial water supply systems </a:t>
            </a:r>
            <a:r>
              <a:rPr lang="en-US" altLang="ja-JP" dirty="0"/>
              <a:t>are/will be constructed as an alternative water source.</a:t>
            </a:r>
          </a:p>
          <a:p>
            <a:pPr marL="342900" indent="-342900">
              <a:spcBef>
                <a:spcPts val="600"/>
              </a:spcBef>
              <a:buClr>
                <a:srgbClr val="CAE2FF">
                  <a:lumMod val="50000"/>
                </a:srgbClr>
              </a:buClr>
              <a:buSzPct val="75000"/>
              <a:buFont typeface="Wingdings" panose="05000000000000000000" pitchFamily="2" charset="2"/>
              <a:buChar char="l"/>
            </a:pPr>
            <a:r>
              <a:rPr lang="en-US" altLang="ja-JP" dirty="0">
                <a:solidFill>
                  <a:srgbClr val="FF0000"/>
                </a:solidFill>
              </a:rPr>
              <a:t>17 regions in 10 prefectures </a:t>
            </a:r>
          </a:p>
          <a:p>
            <a:pPr marL="342900" lvl="0" indent="-342900">
              <a:spcBef>
                <a:spcPts val="600"/>
              </a:spcBef>
              <a:buClr>
                <a:srgbClr val="CAE2FF">
                  <a:lumMod val="50000"/>
                </a:srgbClr>
              </a:buClr>
              <a:buSzPct val="75000"/>
              <a:buFont typeface="Wingdings" panose="05000000000000000000" pitchFamily="2" charset="2"/>
              <a:buChar char="l"/>
            </a:pPr>
            <a:r>
              <a:rPr lang="en-US" altLang="ja-JP" dirty="0">
                <a:solidFill>
                  <a:srgbClr val="FF0000"/>
                </a:solidFill>
              </a:rPr>
              <a:t>Position of a strainer </a:t>
            </a:r>
            <a:r>
              <a:rPr lang="en-US" altLang="ja-JP" dirty="0"/>
              <a:t>of a well and</a:t>
            </a:r>
            <a:r>
              <a:rPr lang="en-US" altLang="ja-JP" dirty="0">
                <a:solidFill>
                  <a:srgbClr val="FF0000"/>
                </a:solidFill>
              </a:rPr>
              <a:t> a cross-sectional area of a discharge outlet </a:t>
            </a:r>
            <a:r>
              <a:rPr lang="en-US" altLang="ja-JP" dirty="0"/>
              <a:t>of a pump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360001" y="1375020"/>
            <a:ext cx="8388464" cy="1615440"/>
          </a:xfrm>
          <a:prstGeom prst="rect">
            <a:avLst/>
          </a:prstGeom>
          <a:noFill/>
        </p:spPr>
        <p:txBody>
          <a:bodyPr wrap="square" rtlCol="0">
            <a:spAutoFit/>
          </a:bodyPr>
          <a:lstStyle/>
          <a:p>
            <a:r>
              <a:rPr lang="en-US" altLang="ja-JP" sz="2000" i="1" dirty="0">
                <a:solidFill>
                  <a:srgbClr val="FF0000"/>
                </a:solidFill>
              </a:rPr>
              <a:t>The Act on the Regulation of Pumping-up of Groundwater for Use in Buildings(Building Water Act) </a:t>
            </a:r>
            <a:r>
              <a:rPr lang="en-US" altLang="ja-JP" sz="2000" dirty="0"/>
              <a:t>is designed to prevent land subsidence. Withdrawal of groundwater to supply a building in a designated region  (some parts of Osaka, Tokyo, Saitama and Chiba prefectures) requires approval from a prefectural governor if the well is above a certain scale.</a:t>
            </a:r>
          </a:p>
        </p:txBody>
      </p:sp>
      <p:sp>
        <p:nvSpPr>
          <p:cNvPr id="10" name="テキスト ボックス 9"/>
          <p:cNvSpPr txBox="1"/>
          <p:nvPr/>
        </p:nvSpPr>
        <p:spPr>
          <a:xfrm>
            <a:off x="359999" y="3717032"/>
            <a:ext cx="8388465" cy="1938992"/>
          </a:xfrm>
          <a:prstGeom prst="rect">
            <a:avLst/>
          </a:prstGeom>
          <a:noFill/>
        </p:spPr>
        <p:txBody>
          <a:bodyPr wrap="square" rtlCol="0">
            <a:spAutoFit/>
          </a:bodyPr>
          <a:lstStyle/>
          <a:p>
            <a:r>
              <a:rPr lang="en-US" altLang="ja-JP" sz="2000" dirty="0">
                <a:solidFill>
                  <a:srgbClr val="FF0000"/>
                </a:solidFill>
              </a:rPr>
              <a:t>Other ordinances by many local governments</a:t>
            </a:r>
            <a:r>
              <a:rPr lang="en-US" altLang="ja-JP" sz="2000" dirty="0"/>
              <a:t> (311 cities, towns or villages of 27 prefectures out of 47, as of March 2015) have also been enacted to regulate groundwater withdrawal, reflecting local conditions. These local ordinances  complement the broader national laws that target the significant large-scale land subsidence that has occurred in some regions of Japan.</a:t>
            </a:r>
          </a:p>
        </p:txBody>
      </p:sp>
      <p:sp>
        <p:nvSpPr>
          <p:cNvPr id="5" name="タイトル 3"/>
          <p:cNvSpPr txBox="1"/>
          <p:nvPr/>
        </p:nvSpPr>
        <p:spPr>
          <a:xfrm>
            <a:off x="343633" y="367660"/>
            <a:ext cx="8676496" cy="720000"/>
          </a:xfrm>
          <a:prstGeom prst="rect">
            <a:avLst/>
          </a:prstGeom>
        </p:spPr>
        <p:txBody>
          <a:bodyPr vert="horz" lIns="0" tIns="0" rIns="0" bIns="0" rtlCol="0" anchor="ctr">
            <a:no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sz="2700" dirty="0"/>
              <a:t>2. Land Subsidence and Preventive Measures</a:t>
            </a:r>
          </a:p>
        </p:txBody>
      </p:sp>
    </p:spTree>
  </p:cSld>
  <p:clrMapOvr>
    <a:masterClrMapping/>
  </p:clrMapOvr>
</p:sld>
</file>

<file path=ppt/theme/theme1.xml><?xml version="1.0" encoding="utf-8"?>
<a:theme xmlns:a="http://schemas.openxmlformats.org/drawingml/2006/main" name="2_X0-00">
  <a:themeElements>
    <a:clrScheme name="UDex0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X0">
      <a:majorFont>
        <a:latin typeface="Arial"/>
        <a:ea typeface="Meiryo UI"/>
        <a:cs typeface=""/>
      </a:majorFont>
      <a:minorFont>
        <a:latin typeface="Cambria"/>
        <a:ea typeface="Meiryo UI"/>
        <a:cs typeface=""/>
      </a:minorFont>
    </a:fontScheme>
    <a:fmtScheme name="アング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TotalTime>
  <Words>1766</Words>
  <PresentationFormat>画面に合わせる (4:3)</PresentationFormat>
  <Paragraphs>232</Paragraphs>
  <Slides>21</Slides>
  <Notes>21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21</vt:i4>
      </vt:variant>
    </vt:vector>
  </HeadingPairs>
  <TitlesOfParts>
    <vt:vector size="29" baseType="lpstr">
      <vt:lpstr>Arial Unicode MS</vt:lpstr>
      <vt:lpstr>Meiryo UI</vt:lpstr>
      <vt:lpstr>ＭＳ Ｐゴシック</vt:lpstr>
      <vt:lpstr>Arial</vt:lpstr>
      <vt:lpstr>Calibri</vt:lpstr>
      <vt:lpstr>Cambria</vt:lpstr>
      <vt:lpstr>Wingdings</vt:lpstr>
      <vt:lpstr>2_X0-00</vt:lpstr>
      <vt:lpstr>Sustainable Groundwater Use and Prevention of Land Subsidence: Osaka City and  Saitama Prefecture</vt:lpstr>
      <vt:lpstr>Contents</vt:lpstr>
      <vt:lpstr>1. Introduction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3. Case 1 : Osaka City</vt:lpstr>
      <vt:lpstr>3. Case 1 : Osaka City</vt:lpstr>
      <vt:lpstr>4. Case 2 : Saitama Prefecture</vt:lpstr>
      <vt:lpstr>4. Case 2 : Saitama Prefecture</vt:lpstr>
      <vt:lpstr>4. Case 2 : Saitama Prefecture</vt:lpstr>
      <vt:lpstr>5. Lessons Learned (1)</vt:lpstr>
      <vt:lpstr>5. Lessons Learned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2017-02-28T02:38:40Z</cp:lastPrinted>
  <dcterms:created xsi:type="dcterms:W3CDTF">2016-03-24T01:37:00Z</dcterms:created>
  <dcterms:modified xsi:type="dcterms:W3CDTF">2017-03-08T03:47:47Z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1041-10.8.0.5727</vt:lpwstr>
  </property>
</Properties>
</file>