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3"/>
  </p:notesMasterIdLst>
  <p:sldIdLst>
    <p:sldId id="267" r:id="rId2"/>
    <p:sldId id="256" r:id="rId3"/>
    <p:sldId id="258" r:id="rId4"/>
    <p:sldId id="266" r:id="rId5"/>
    <p:sldId id="259" r:id="rId6"/>
    <p:sldId id="260" r:id="rId7"/>
    <p:sldId id="261" r:id="rId8"/>
    <p:sldId id="263" r:id="rId9"/>
    <p:sldId id="262" r:id="rId10"/>
    <p:sldId id="268" r:id="rId11"/>
    <p:sldId id="26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坂田 邦雄" initials="坂田" lastIdx="2" clrIdx="0">
    <p:extLst>
      <p:ext uri="{19B8F6BF-5375-455C-9EA6-DF929625EA0E}">
        <p15:presenceInfo xmlns:p15="http://schemas.microsoft.com/office/powerpoint/2012/main" userId="S::ku.sakata@jcpg365s.onmicrosoft.com::c09bcdd3-26d8-4700-987c-f47ba04d6e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4" autoAdjust="0"/>
    <p:restoredTop sz="72152" autoAdjust="0"/>
  </p:normalViewPr>
  <p:slideViewPr>
    <p:cSldViewPr snapToGrid="0" snapToObjects="1">
      <p:cViewPr varScale="1">
        <p:scale>
          <a:sx n="64" d="100"/>
          <a:sy n="64" d="100"/>
        </p:scale>
        <p:origin x="205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73092-0C04-4ED0-96F3-CFFC5F28B32A}" type="datetimeFigureOut">
              <a:rPr kumimoji="1" lang="ja-JP" altLang="en-US" smtClean="0"/>
              <a:t>2022/4/11</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83AB7-CF85-4B0B-9BA8-87D65D4F8B97}" type="slidenum">
              <a:rPr kumimoji="1" lang="ja-JP" altLang="en-US" smtClean="0"/>
              <a:t>‹#›</a:t>
            </a:fld>
            <a:endParaRPr kumimoji="1" lang="ja-JP" altLang="en-US"/>
          </a:p>
        </p:txBody>
      </p:sp>
    </p:spTree>
    <p:extLst>
      <p:ext uri="{BB962C8B-B14F-4D97-AF65-F5344CB8AC3E}">
        <p14:creationId xmlns:p14="http://schemas.microsoft.com/office/powerpoint/2010/main" val="16481809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スライド</a:t>
            </a:r>
            <a:r>
              <a:rPr kumimoji="1" lang="en-US" altLang="ja-JP" dirty="0" smtClean="0"/>
              <a:t>NO.01】</a:t>
            </a:r>
          </a:p>
          <a:p>
            <a:r>
              <a:rPr kumimoji="1" lang="en-US" altLang="ja-JP" sz="1200" kern="1200" dirty="0" smtClean="0">
                <a:solidFill>
                  <a:schemeClr val="tx1"/>
                </a:solidFill>
                <a:effectLst/>
                <a:latin typeface="+mn-lt"/>
                <a:ea typeface="+mn-ea"/>
                <a:cs typeface="+mn-cs"/>
              </a:rPr>
              <a:t>DX</a:t>
            </a:r>
            <a:r>
              <a:rPr kumimoji="1" lang="ja-JP" altLang="en-US" sz="1200" kern="1200" dirty="0" smtClean="0">
                <a:solidFill>
                  <a:schemeClr val="tx1"/>
                </a:solidFill>
                <a:effectLst/>
                <a:latin typeface="+mn-lt"/>
                <a:ea typeface="+mn-ea"/>
                <a:cs typeface="+mn-cs"/>
              </a:rPr>
              <a:t>とは何か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【学習内容】</a:t>
            </a:r>
          </a:p>
          <a:p>
            <a:r>
              <a:rPr kumimoji="1" lang="ja-JP" altLang="ja-JP" sz="1200" kern="1200" dirty="0" smtClean="0">
                <a:solidFill>
                  <a:schemeClr val="tx1"/>
                </a:solidFill>
                <a:effectLst/>
                <a:latin typeface="+mn-lt"/>
                <a:ea typeface="+mn-ea"/>
                <a:cs typeface="+mn-cs"/>
              </a:rPr>
              <a:t>・デジタル化に</a:t>
            </a:r>
            <a:r>
              <a:rPr kumimoji="1" lang="ja-JP" altLang="en-US" sz="1200" kern="1200" dirty="0" smtClean="0">
                <a:solidFill>
                  <a:schemeClr val="tx1"/>
                </a:solidFill>
                <a:effectLst/>
                <a:latin typeface="+mn-lt"/>
                <a:ea typeface="+mn-ea"/>
                <a:cs typeface="+mn-cs"/>
              </a:rPr>
              <a:t>よって</a:t>
            </a:r>
            <a:r>
              <a:rPr kumimoji="1" lang="ja-JP" altLang="ja-JP" sz="1200" kern="1200" dirty="0" smtClean="0">
                <a:solidFill>
                  <a:schemeClr val="tx1"/>
                </a:solidFill>
                <a:effectLst/>
                <a:latin typeface="+mn-lt"/>
                <a:ea typeface="+mn-ea"/>
                <a:cs typeface="+mn-cs"/>
              </a:rPr>
              <a:t>人々の暮らしをより</a:t>
            </a:r>
            <a:r>
              <a:rPr kumimoji="1" lang="ja-JP" altLang="en-US" sz="1200" kern="1200" dirty="0" smtClean="0">
                <a:solidFill>
                  <a:schemeClr val="tx1"/>
                </a:solidFill>
                <a:effectLst/>
                <a:latin typeface="+mn-lt"/>
                <a:ea typeface="+mn-ea"/>
                <a:cs typeface="+mn-cs"/>
              </a:rPr>
              <a:t>良く</a:t>
            </a:r>
            <a:r>
              <a:rPr kumimoji="1" lang="ja-JP" altLang="ja-JP" sz="1200" kern="1200" dirty="0" smtClean="0">
                <a:solidFill>
                  <a:schemeClr val="tx1"/>
                </a:solidFill>
                <a:effectLst/>
                <a:latin typeface="+mn-lt"/>
                <a:ea typeface="+mn-ea"/>
                <a:cs typeface="+mn-cs"/>
              </a:rPr>
              <a:t>する</a:t>
            </a:r>
            <a:r>
              <a:rPr kumimoji="1" lang="ja-JP" altLang="en-US" sz="1200" kern="1200" dirty="0" smtClean="0">
                <a:solidFill>
                  <a:schemeClr val="tx1"/>
                </a:solidFill>
                <a:effectLst/>
                <a:latin typeface="+mn-lt"/>
                <a:ea typeface="+mn-ea"/>
                <a:cs typeface="+mn-cs"/>
              </a:rPr>
              <a:t>ために</a:t>
            </a:r>
            <a:r>
              <a:rPr kumimoji="1" lang="ja-JP" altLang="ja-JP" sz="1200" kern="1200" dirty="0" smtClean="0">
                <a:solidFill>
                  <a:schemeClr val="tx1"/>
                </a:solidFill>
                <a:effectLst/>
                <a:latin typeface="+mn-lt"/>
                <a:ea typeface="+mn-ea"/>
                <a:cs typeface="+mn-cs"/>
              </a:rPr>
              <a:t>何が行われているかを知る。</a:t>
            </a:r>
          </a:p>
          <a:p>
            <a:r>
              <a:rPr kumimoji="1" lang="ja-JP" altLang="ja-JP" sz="1200" kern="1200" dirty="0" smtClean="0">
                <a:solidFill>
                  <a:schemeClr val="tx1"/>
                </a:solidFill>
                <a:effectLst/>
                <a:latin typeface="+mn-lt"/>
                <a:ea typeface="+mn-ea"/>
                <a:cs typeface="+mn-cs"/>
              </a:rPr>
              <a:t>・デジタル化による新しいビジネスモデルについて知る。</a:t>
            </a:r>
          </a:p>
          <a:p>
            <a:r>
              <a:rPr kumimoji="1" lang="ja-JP" altLang="ja-JP" sz="1200" kern="1200" dirty="0" smtClean="0">
                <a:solidFill>
                  <a:schemeClr val="tx1"/>
                </a:solidFill>
                <a:effectLst/>
                <a:latin typeface="+mn-lt"/>
                <a:ea typeface="+mn-ea"/>
                <a:cs typeface="+mn-cs"/>
              </a:rPr>
              <a:t>・暮らしや働き方を変えるDX実現までのステップを知る。</a:t>
            </a:r>
          </a:p>
          <a:p>
            <a:r>
              <a:rPr kumimoji="1" lang="ja-JP" altLang="ja-JP" sz="1200" kern="1200" dirty="0" smtClean="0">
                <a:solidFill>
                  <a:schemeClr val="tx1"/>
                </a:solidFill>
                <a:effectLst/>
                <a:latin typeface="+mn-lt"/>
                <a:ea typeface="+mn-ea"/>
                <a:cs typeface="+mn-cs"/>
              </a:rPr>
              <a:t>・DXは、デジタル技術の革新と多様な人々の想像力・創造力の融合で社会問題を解決し、人間中心の社会を</a:t>
            </a:r>
            <a:r>
              <a:rPr kumimoji="1" lang="ja-JP" altLang="en-US" sz="1200" kern="1200" dirty="0" smtClean="0">
                <a:solidFill>
                  <a:schemeClr val="tx1"/>
                </a:solidFill>
                <a:effectLst/>
                <a:latin typeface="+mn-lt"/>
                <a:ea typeface="+mn-ea"/>
                <a:cs typeface="+mn-cs"/>
              </a:rPr>
              <a:t>目指す</a:t>
            </a:r>
            <a:r>
              <a:rPr kumimoji="1" lang="ja-JP" altLang="ja-JP" sz="1200" kern="1200" dirty="0" smtClean="0">
                <a:solidFill>
                  <a:schemeClr val="tx1"/>
                </a:solidFill>
                <a:effectLst/>
                <a:latin typeface="+mn-lt"/>
                <a:ea typeface="+mn-ea"/>
                <a:cs typeface="+mn-cs"/>
              </a:rPr>
              <a:t>もの（第4次産業革命、Society5.0）であることを理解する。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【問いかけのサンプル】</a:t>
            </a:r>
          </a:p>
          <a:p>
            <a:r>
              <a:rPr kumimoji="1" lang="ja-JP" altLang="ja-JP" sz="1200" kern="1200" dirty="0" smtClean="0">
                <a:solidFill>
                  <a:schemeClr val="tx1"/>
                </a:solidFill>
                <a:effectLst/>
                <a:latin typeface="+mn-lt"/>
                <a:ea typeface="+mn-ea"/>
                <a:cs typeface="+mn-cs"/>
              </a:rPr>
              <a:t>問）DX(</a:t>
            </a:r>
            <a:r>
              <a:rPr kumimoji="1" lang="en-US" altLang="ja-JP" sz="1200" kern="1200" dirty="0" smtClean="0">
                <a:solidFill>
                  <a:schemeClr val="tx1"/>
                </a:solidFill>
                <a:effectLst/>
                <a:latin typeface="+mn-lt"/>
                <a:ea typeface="+mn-ea"/>
                <a:cs typeface="+mn-cs"/>
              </a:rPr>
              <a:t>Digital Transformation</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デジタル</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トランスフォー</a:t>
            </a:r>
            <a:r>
              <a:rPr kumimoji="1" lang="ja-JP" altLang="en-US" sz="1200" kern="1200" dirty="0" smtClean="0">
                <a:solidFill>
                  <a:schemeClr val="tx1"/>
                </a:solidFill>
                <a:effectLst/>
                <a:latin typeface="+mn-lt"/>
                <a:ea typeface="+mn-ea"/>
                <a:cs typeface="+mn-cs"/>
              </a:rPr>
              <a:t>メー</a:t>
            </a:r>
            <a:r>
              <a:rPr kumimoji="1" lang="ja-JP" altLang="ja-JP" sz="1200" kern="1200" dirty="0" smtClean="0">
                <a:solidFill>
                  <a:schemeClr val="tx1"/>
                </a:solidFill>
                <a:effectLst/>
                <a:latin typeface="+mn-lt"/>
                <a:ea typeface="+mn-ea"/>
                <a:cs typeface="+mn-cs"/>
              </a:rPr>
              <a:t>ション)を知っていますか？</a:t>
            </a:r>
          </a:p>
          <a:p>
            <a:r>
              <a:rPr kumimoji="1" lang="ja-JP" altLang="ja-JP" sz="1200" kern="1200" dirty="0" smtClean="0">
                <a:solidFill>
                  <a:schemeClr val="tx1"/>
                </a:solidFill>
                <a:effectLst/>
                <a:latin typeface="+mn-lt"/>
                <a:ea typeface="+mn-ea"/>
                <a:cs typeface="+mn-cs"/>
              </a:rPr>
              <a:t>問）デジタル技術の進歩で、近い将来、どんなことが可能になると思いますか？</a:t>
            </a:r>
            <a:r>
              <a:rPr lang="ja-JP" altLang="ja-JP" dirty="0" smtClean="0">
                <a:effectLst/>
              </a:rPr>
              <a:t> </a:t>
            </a:r>
            <a:r>
              <a:rPr lang="en-US" altLang="ja-JP" dirty="0" smtClean="0">
                <a:effectLst/>
              </a:rPr>
              <a:t/>
            </a:r>
            <a:br>
              <a:rPr lang="en-US" altLang="ja-JP" dirty="0" smtClean="0">
                <a:effectLst/>
              </a:rPr>
            </a:br>
            <a:r>
              <a:rPr lang="en-US" altLang="ja-JP" dirty="0" smtClean="0">
                <a:effectLst/>
              </a:rPr>
              <a:t/>
            </a:r>
            <a:br>
              <a:rPr lang="en-US" altLang="ja-JP" dirty="0" smtClean="0">
                <a:effectLst/>
              </a:rPr>
            </a:br>
            <a:r>
              <a:rPr kumimoji="1" lang="ja-JP" altLang="ja-JP" sz="1200" kern="1200" dirty="0" smtClean="0">
                <a:solidFill>
                  <a:schemeClr val="tx1"/>
                </a:solidFill>
                <a:effectLst/>
                <a:latin typeface="+mn-lt"/>
                <a:ea typeface="+mn-ea"/>
                <a:cs typeface="+mn-cs"/>
              </a:rPr>
              <a:t>【説明】</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・DXとは、「</a:t>
            </a:r>
            <a:r>
              <a:rPr kumimoji="1" lang="en-US" altLang="ja-JP" sz="1200" kern="1200" dirty="0" smtClean="0">
                <a:solidFill>
                  <a:schemeClr val="tx1"/>
                </a:solidFill>
                <a:effectLst/>
                <a:latin typeface="+mn-lt"/>
                <a:ea typeface="+mn-ea"/>
                <a:cs typeface="+mn-cs"/>
              </a:rPr>
              <a:t>Digital Transformation</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デジタル</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トランスフォーメーション」の略</a:t>
            </a:r>
            <a:r>
              <a:rPr kumimoji="1" lang="ja-JP" altLang="en-US" sz="1200" kern="1200" dirty="0" smtClean="0">
                <a:solidFill>
                  <a:schemeClr val="tx1"/>
                </a:solidFill>
                <a:effectLst/>
                <a:latin typeface="+mn-lt"/>
                <a:ea typeface="+mn-ea"/>
                <a:cs typeface="+mn-cs"/>
              </a:rPr>
              <a:t>語</a:t>
            </a:r>
            <a:r>
              <a:rPr kumimoji="1" lang="ja-JP" altLang="ja-JP" sz="1200" kern="1200" dirty="0" smtClean="0">
                <a:solidFill>
                  <a:schemeClr val="tx1"/>
                </a:solidFill>
                <a:effectLst/>
                <a:latin typeface="+mn-lt"/>
                <a:ea typeface="+mn-ea"/>
                <a:cs typeface="+mn-cs"/>
              </a:rPr>
              <a:t>で、デジタル化による変革を意味する概念です。デジタル技術の浸透やあらゆるデータの活用で人々の</a:t>
            </a:r>
            <a:r>
              <a:rPr kumimoji="1" lang="ja-JP" altLang="en-US" sz="1200" kern="1200" dirty="0" smtClean="0">
                <a:solidFill>
                  <a:schemeClr val="tx1"/>
                </a:solidFill>
                <a:effectLst/>
                <a:latin typeface="+mn-lt"/>
                <a:ea typeface="+mn-ea"/>
                <a:cs typeface="+mn-cs"/>
              </a:rPr>
              <a:t>暮らし</a:t>
            </a:r>
            <a:r>
              <a:rPr kumimoji="1" lang="ja-JP" altLang="ja-JP" sz="1200" kern="1200" dirty="0" smtClean="0">
                <a:solidFill>
                  <a:schemeClr val="tx1"/>
                </a:solidFill>
                <a:effectLst/>
                <a:latin typeface="+mn-lt"/>
                <a:ea typeface="+mn-ea"/>
                <a:cs typeface="+mn-cs"/>
              </a:rPr>
              <a:t>をより</a:t>
            </a:r>
            <a:r>
              <a:rPr kumimoji="1" lang="ja-JP" altLang="en-US" sz="1200" kern="1200" dirty="0" smtClean="0">
                <a:solidFill>
                  <a:schemeClr val="tx1"/>
                </a:solidFill>
                <a:effectLst/>
                <a:latin typeface="+mn-lt"/>
                <a:ea typeface="+mn-ea"/>
                <a:cs typeface="+mn-cs"/>
              </a:rPr>
              <a:t>良い</a:t>
            </a:r>
            <a:r>
              <a:rPr kumimoji="1" lang="ja-JP" altLang="ja-JP" sz="1200" kern="1200" dirty="0" smtClean="0">
                <a:solidFill>
                  <a:schemeClr val="tx1"/>
                </a:solidFill>
                <a:effectLst/>
                <a:latin typeface="+mn-lt"/>
                <a:ea typeface="+mn-ea"/>
                <a:cs typeface="+mn-cs"/>
              </a:rPr>
              <a:t>ものにし、産業面ではこれまでにない新しいビジネスモデルの創出を</a:t>
            </a:r>
            <a:r>
              <a:rPr kumimoji="1" lang="ja-JP" altLang="en-US" sz="1200" kern="1200" dirty="0" smtClean="0">
                <a:solidFill>
                  <a:schemeClr val="tx1"/>
                </a:solidFill>
                <a:effectLst/>
                <a:latin typeface="+mn-lt"/>
                <a:ea typeface="+mn-ea"/>
                <a:cs typeface="+mn-cs"/>
              </a:rPr>
              <a:t>目指</a:t>
            </a:r>
            <a:r>
              <a:rPr kumimoji="1" lang="ja-JP" altLang="ja-JP" sz="1200" kern="1200" dirty="0" smtClean="0">
                <a:solidFill>
                  <a:schemeClr val="tx1"/>
                </a:solidFill>
                <a:effectLst/>
                <a:latin typeface="+mn-lt"/>
                <a:ea typeface="+mn-ea"/>
                <a:cs typeface="+mn-cs"/>
              </a:rPr>
              <a:t>します。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DX</a:t>
            </a:r>
            <a:r>
              <a:rPr kumimoji="1" lang="ja-JP" altLang="en-US" sz="1200" kern="1200" dirty="0" smtClean="0">
                <a:solidFill>
                  <a:schemeClr val="tx1"/>
                </a:solidFill>
                <a:effectLst/>
                <a:latin typeface="+mn-lt"/>
                <a:ea typeface="+mn-ea"/>
                <a:cs typeface="+mn-cs"/>
              </a:rPr>
              <a:t>では、</a:t>
            </a:r>
            <a:r>
              <a:rPr kumimoji="1" lang="ja-JP" altLang="ja-JP" sz="1200" kern="1200" dirty="0" smtClean="0">
                <a:solidFill>
                  <a:schemeClr val="tx1"/>
                </a:solidFill>
                <a:effectLst/>
                <a:latin typeface="+mn-lt"/>
                <a:ea typeface="+mn-ea"/>
                <a:cs typeface="+mn-cs"/>
              </a:rPr>
              <a:t>データやデジタル技術を使い、ビジネスモデルや</a:t>
            </a:r>
            <a:r>
              <a:rPr kumimoji="1" lang="ja-JP" altLang="en-US" sz="1200" kern="1200" dirty="0" smtClean="0">
                <a:solidFill>
                  <a:schemeClr val="tx1"/>
                </a:solidFill>
                <a:effectLst/>
                <a:latin typeface="+mn-lt"/>
                <a:ea typeface="+mn-ea"/>
                <a:cs typeface="+mn-cs"/>
              </a:rPr>
              <a:t>暮らし</a:t>
            </a:r>
            <a:r>
              <a:rPr kumimoji="1" lang="ja-JP" altLang="ja-JP" sz="1200" kern="1200" dirty="0" smtClean="0">
                <a:solidFill>
                  <a:schemeClr val="tx1"/>
                </a:solidFill>
                <a:effectLst/>
                <a:latin typeface="+mn-lt"/>
                <a:ea typeface="+mn-ea"/>
                <a:cs typeface="+mn-cs"/>
              </a:rPr>
              <a:t>そのものに変革を起こ</a:t>
            </a:r>
            <a:r>
              <a:rPr kumimoji="1" lang="ja-JP" altLang="en-US" sz="1200" kern="1200" dirty="0" smtClean="0">
                <a:solidFill>
                  <a:schemeClr val="tx1"/>
                </a:solidFill>
                <a:effectLst/>
                <a:latin typeface="+mn-lt"/>
                <a:ea typeface="+mn-ea"/>
                <a:cs typeface="+mn-cs"/>
              </a:rPr>
              <a:t>しま</a:t>
            </a:r>
            <a:r>
              <a:rPr kumimoji="1" lang="ja-JP" altLang="ja-JP" sz="1200" kern="1200" dirty="0" smtClean="0">
                <a:solidFill>
                  <a:schemeClr val="tx1"/>
                </a:solidFill>
                <a:effectLst/>
                <a:latin typeface="+mn-lt"/>
                <a:ea typeface="+mn-ea"/>
                <a:cs typeface="+mn-cs"/>
              </a:rPr>
              <a:t>す。電子マネーの普及や車の自動運転化、遠隔医療、遠隔教育などに代表されます。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 ・DXは途上国に飛躍的な発展をもたらす可能性を持っています。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 ・画面は、</a:t>
            </a:r>
            <a:r>
              <a:rPr kumimoji="1" lang="ja-JP" altLang="en-US" sz="1200" kern="1200" dirty="0" smtClean="0">
                <a:solidFill>
                  <a:schemeClr val="tx1"/>
                </a:solidFill>
                <a:effectLst/>
                <a:latin typeface="+mn-lt"/>
                <a:ea typeface="+mn-ea"/>
                <a:cs typeface="+mn-cs"/>
              </a:rPr>
              <a:t>暮らしや働き方を変える</a:t>
            </a:r>
            <a:r>
              <a:rPr kumimoji="1" lang="ja-JP" altLang="ja-JP" sz="1200" kern="1200" dirty="0" smtClean="0">
                <a:solidFill>
                  <a:schemeClr val="tx1"/>
                </a:solidFill>
                <a:effectLst/>
                <a:latin typeface="+mn-lt"/>
                <a:ea typeface="+mn-ea"/>
                <a:cs typeface="+mn-cs"/>
              </a:rPr>
              <a:t>DX実現までのステップを示しています。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「アナログ</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Analog</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根本的には連続的に変化する物理量（例えば針が連続的に回る時計や温度計）を表すが、手に取れるものを意味することもあ</a:t>
            </a:r>
            <a:r>
              <a:rPr kumimoji="1" lang="ja-JP" altLang="en-US" sz="1200" kern="1200" dirty="0" smtClean="0">
                <a:solidFill>
                  <a:schemeClr val="tx1"/>
                </a:solidFill>
                <a:effectLst/>
                <a:latin typeface="+mn-lt"/>
                <a:ea typeface="+mn-ea"/>
                <a:cs typeface="+mn-cs"/>
              </a:rPr>
              <a:t>ります</a:t>
            </a:r>
            <a:r>
              <a:rPr kumimoji="1" lang="ja-JP" altLang="ja-JP" sz="1200" kern="1200" dirty="0" smtClean="0">
                <a:solidFill>
                  <a:schemeClr val="tx1"/>
                </a:solidFill>
                <a:effectLst/>
                <a:latin typeface="+mn-lt"/>
                <a:ea typeface="+mn-ea"/>
                <a:cs typeface="+mn-cs"/>
              </a:rPr>
              <a:t>。紙に刷られた新聞や書籍、レコードなどに代表されます。</a:t>
            </a:r>
          </a:p>
          <a:p>
            <a:r>
              <a:rPr kumimoji="1" lang="ja-JP" altLang="ja-JP" sz="1200" kern="1200" dirty="0" smtClean="0">
                <a:solidFill>
                  <a:schemeClr val="tx1"/>
                </a:solidFill>
                <a:effectLst/>
                <a:latin typeface="+mn-lt"/>
                <a:ea typeface="+mn-ea"/>
                <a:cs typeface="+mn-cs"/>
              </a:rPr>
              <a:t>「デジタイゼーション</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Digitization</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情報のデジタル化。データになることで、アクセスや受け渡し、利用が容易になります。新聞の電子版や電子書籍、写真や音楽のデータ化などに代表されます。</a:t>
            </a:r>
            <a:r>
              <a:rPr lang="ja-JP" altLang="ja-JP" dirty="0" smtClean="0">
                <a:effectLst/>
              </a:rPr>
              <a:t> </a:t>
            </a:r>
            <a:r>
              <a:rPr lang="en-US" altLang="ja-JP" dirty="0" smtClean="0">
                <a:effectLst/>
              </a:rPr>
              <a:t/>
            </a:r>
            <a:br>
              <a:rPr lang="en-US" altLang="ja-JP" dirty="0" smtClean="0">
                <a:effectLst/>
              </a:rPr>
            </a:br>
            <a:r>
              <a:rPr kumimoji="1" lang="ja-JP" altLang="ja-JP" sz="1200" kern="1200" dirty="0" smtClean="0">
                <a:solidFill>
                  <a:schemeClr val="tx1"/>
                </a:solidFill>
                <a:effectLst/>
                <a:latin typeface="+mn-lt"/>
                <a:ea typeface="+mn-ea"/>
                <a:cs typeface="+mn-cs"/>
              </a:rPr>
              <a:t>「デジタライゼーション</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Digitalization</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デジタル化されたものを使って新しいサービスを生み出したり、利便性を高めたりすることです。定額制の音楽配信サイトや、動画や写真の共有アプリなどに代表されます。</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9</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P4-5</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2</a:t>
            </a:fld>
            <a:endParaRPr kumimoji="1" lang="ja-JP" altLang="en-US"/>
          </a:p>
        </p:txBody>
      </p:sp>
    </p:spTree>
    <p:extLst>
      <p:ext uri="{BB962C8B-B14F-4D97-AF65-F5344CB8AC3E}">
        <p14:creationId xmlns:p14="http://schemas.microsoft.com/office/powerpoint/2010/main" val="383335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【スライド</a:t>
            </a:r>
            <a:r>
              <a:rPr kumimoji="1" lang="en-US" altLang="ja-JP" sz="1200" kern="1200" dirty="0" smtClean="0">
                <a:solidFill>
                  <a:schemeClr val="tx1"/>
                </a:solidFill>
                <a:effectLst/>
                <a:latin typeface="+mn-lt"/>
                <a:ea typeface="+mn-ea"/>
                <a:cs typeface="+mn-cs"/>
              </a:rPr>
              <a:t>NO.10</a:t>
            </a:r>
            <a:r>
              <a:rPr kumimoji="1" lang="ja-JP" altLang="ja-JP" sz="1200" kern="1200" dirty="0" smtClean="0">
                <a:solidFill>
                  <a:schemeClr val="tx1"/>
                </a:solidFill>
                <a:effectLst/>
                <a:latin typeface="+mn-lt"/>
                <a:ea typeface="+mn-ea"/>
                <a:cs typeface="+mn-cs"/>
              </a:rPr>
              <a:t>】</a:t>
            </a:r>
          </a:p>
          <a:p>
            <a:r>
              <a:rPr kumimoji="1" lang="ja-JP" altLang="en-US" sz="1200" kern="1200" dirty="0" smtClean="0">
                <a:solidFill>
                  <a:schemeClr val="tx1"/>
                </a:solidFill>
                <a:effectLst/>
                <a:latin typeface="+mn-lt"/>
                <a:ea typeface="+mn-ea"/>
                <a:cs typeface="+mn-cs"/>
              </a:rPr>
              <a:t>自分たちにできること</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【学習内容】</a:t>
            </a:r>
          </a:p>
          <a:p>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自分たちにできることを考える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ジブンゴトとして考え</a:t>
            </a:r>
            <a:r>
              <a:rPr kumimoji="1" lang="ja-JP" altLang="ja-JP" sz="1200" kern="1200" dirty="0" smtClean="0">
                <a:solidFill>
                  <a:schemeClr val="tx1"/>
                </a:solidFill>
                <a:effectLst/>
                <a:latin typeface="+mn-lt"/>
                <a:ea typeface="+mn-ea"/>
                <a:cs typeface="+mn-cs"/>
              </a:rPr>
              <a:t>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【問いかけのサンプル】</a:t>
            </a:r>
          </a:p>
          <a:p>
            <a:r>
              <a:rPr kumimoji="1" lang="ja-JP" altLang="ja-JP" sz="1200" kern="1200" dirty="0" smtClean="0">
                <a:solidFill>
                  <a:schemeClr val="tx1"/>
                </a:solidFill>
                <a:effectLst/>
                <a:latin typeface="+mn-lt"/>
                <a:ea typeface="+mn-ea"/>
                <a:cs typeface="+mn-cs"/>
              </a:rPr>
              <a:t>問）</a:t>
            </a:r>
            <a:r>
              <a:rPr kumimoji="1" lang="en-US" altLang="ja-JP" sz="1200" kern="1200" dirty="0" smtClean="0">
                <a:solidFill>
                  <a:schemeClr val="tx1"/>
                </a:solidFill>
                <a:effectLst/>
                <a:latin typeface="+mn-lt"/>
                <a:ea typeface="+mn-ea"/>
                <a:cs typeface="+mn-cs"/>
              </a:rPr>
              <a:t>DX</a:t>
            </a:r>
            <a:r>
              <a:rPr kumimoji="1" lang="ja-JP" altLang="en-US" sz="1200" kern="1200" dirty="0" smtClean="0">
                <a:solidFill>
                  <a:schemeClr val="tx1"/>
                </a:solidFill>
                <a:effectLst/>
                <a:latin typeface="+mn-lt"/>
                <a:ea typeface="+mn-ea"/>
                <a:cs typeface="+mn-cs"/>
              </a:rPr>
              <a:t>は、人々の暮らしをよりよいものにし、途上国に飛躍的な発展をもたらそうとしていますが、みなさんは何ができるでしょうか？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問）</a:t>
            </a:r>
            <a:r>
              <a:rPr kumimoji="1" lang="en-US" altLang="ja-JP" sz="1200" kern="1200" dirty="0" smtClean="0">
                <a:solidFill>
                  <a:schemeClr val="tx1"/>
                </a:solidFill>
                <a:effectLst/>
                <a:latin typeface="+mn-lt"/>
                <a:ea typeface="+mn-ea"/>
                <a:cs typeface="+mn-cs"/>
              </a:rPr>
              <a:t>DX</a:t>
            </a:r>
            <a:r>
              <a:rPr kumimoji="1" lang="ja-JP" altLang="en-US" sz="1200" kern="1200" dirty="0" smtClean="0">
                <a:solidFill>
                  <a:schemeClr val="tx1"/>
                </a:solidFill>
                <a:effectLst/>
                <a:latin typeface="+mn-lt"/>
                <a:ea typeface="+mn-ea"/>
                <a:cs typeface="+mn-cs"/>
              </a:rPr>
              <a:t>でほかにどんなことが便利になりそうですか？</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問）</a:t>
            </a:r>
            <a:r>
              <a:rPr kumimoji="1" lang="en-US" altLang="ja-JP" sz="1200" kern="1200" dirty="0" smtClean="0">
                <a:solidFill>
                  <a:schemeClr val="tx1"/>
                </a:solidFill>
                <a:effectLst/>
                <a:latin typeface="+mn-lt"/>
                <a:ea typeface="+mn-ea"/>
                <a:cs typeface="+mn-cs"/>
              </a:rPr>
              <a:t>DX</a:t>
            </a:r>
            <a:r>
              <a:rPr kumimoji="1" lang="ja-JP" altLang="en-US" sz="1200" kern="1200" dirty="0" smtClean="0">
                <a:solidFill>
                  <a:schemeClr val="tx1"/>
                </a:solidFill>
                <a:effectLst/>
                <a:latin typeface="+mn-lt"/>
                <a:ea typeface="+mn-ea"/>
                <a:cs typeface="+mn-cs"/>
              </a:rPr>
              <a:t>に関連した取組は、</a:t>
            </a:r>
            <a:r>
              <a:rPr kumimoji="1" lang="en-US" altLang="ja-JP" sz="1200" kern="1200" dirty="0" smtClean="0">
                <a:solidFill>
                  <a:schemeClr val="tx1"/>
                </a:solidFill>
                <a:effectLst/>
                <a:latin typeface="+mn-lt"/>
                <a:ea typeface="+mn-ea"/>
                <a:cs typeface="+mn-cs"/>
              </a:rPr>
              <a:t>SDGs</a:t>
            </a:r>
            <a:r>
              <a:rPr kumimoji="1" lang="ja-JP" altLang="en-US" sz="1200" kern="1200" dirty="0" smtClean="0">
                <a:solidFill>
                  <a:schemeClr val="tx1"/>
                </a:solidFill>
                <a:effectLst/>
                <a:latin typeface="+mn-lt"/>
                <a:ea typeface="+mn-ea"/>
                <a:cs typeface="+mn-cs"/>
              </a:rPr>
              <a:t>のどのゴールの達成に貢献していると思いますか？</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【説明】</a:t>
            </a:r>
          </a:p>
          <a:p>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この質問には、正解はありません。一人ひとりが自分で考えることが大切です</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en-US" sz="1200" kern="1200" dirty="0" smtClean="0">
                <a:solidFill>
                  <a:schemeClr val="tx1"/>
                </a:solidFill>
                <a:effectLst/>
                <a:latin typeface="+mn-lt"/>
                <a:ea typeface="+mn-ea"/>
                <a:cs typeface="+mn-cs"/>
              </a:rPr>
              <a:t>・ここにあるのは、マラリア感染防止の国際協力活動を行っている皆川</a:t>
            </a: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昇（みなかわのぼる）さんからのメッセージです</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・いまは、海外に行かなくてもインターネットを使ってさまざまな形で国際協力ができる時代です。自分ができる範囲のことから始めてみましょう。</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9</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P10-11</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11</a:t>
            </a:fld>
            <a:endParaRPr kumimoji="1" lang="ja-JP" altLang="en-US"/>
          </a:p>
        </p:txBody>
      </p:sp>
    </p:spTree>
    <p:extLst>
      <p:ext uri="{BB962C8B-B14F-4D97-AF65-F5344CB8AC3E}">
        <p14:creationId xmlns:p14="http://schemas.microsoft.com/office/powerpoint/2010/main" val="409108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【スライド</a:t>
            </a:r>
            <a:r>
              <a:rPr kumimoji="1" lang="en-US" altLang="ja-JP" sz="1200" kern="1200" dirty="0" smtClean="0">
                <a:solidFill>
                  <a:schemeClr val="tx1"/>
                </a:solidFill>
                <a:effectLst/>
                <a:latin typeface="+mn-lt"/>
                <a:ea typeface="+mn-ea"/>
                <a:cs typeface="+mn-cs"/>
              </a:rPr>
              <a:t>NO.02</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ビッグデータ×デジタル技術×人</a:t>
            </a:r>
            <a:r>
              <a:rPr kumimoji="1" lang="ja-JP" altLang="en-US" sz="1200" kern="1200" dirty="0" smtClean="0">
                <a:solidFill>
                  <a:schemeClr val="tx1"/>
                </a:solidFill>
                <a:effectLst/>
                <a:latin typeface="+mn-lt"/>
                <a:ea typeface="+mn-ea"/>
                <a:cs typeface="+mn-cs"/>
              </a:rPr>
              <a:t>財</a:t>
            </a:r>
            <a:r>
              <a:rPr kumimoji="1" lang="ja-JP" altLang="ja-JP" sz="1200" kern="1200" dirty="0" smtClean="0">
                <a:solidFill>
                  <a:schemeClr val="tx1"/>
                </a:solidFill>
                <a:effectLst/>
                <a:latin typeface="+mn-lt"/>
                <a:ea typeface="+mn-ea"/>
                <a:cs typeface="+mn-cs"/>
              </a:rPr>
              <a:t>で進める</a:t>
            </a:r>
            <a:r>
              <a:rPr kumimoji="1" lang="en-US" altLang="ja-JP" sz="1200" kern="1200" dirty="0" smtClean="0">
                <a:solidFill>
                  <a:schemeClr val="tx1"/>
                </a:solidFill>
                <a:effectLst/>
                <a:latin typeface="+mn-lt"/>
                <a:ea typeface="+mn-ea"/>
                <a:cs typeface="+mn-cs"/>
              </a:rPr>
              <a:t>DX</a:t>
            </a:r>
            <a:r>
              <a:rPr kumimoji="1" lang="ja-JP" altLang="ja-JP" sz="1200" kern="1200" dirty="0" smtClean="0">
                <a:solidFill>
                  <a:schemeClr val="tx1"/>
                </a:solidFill>
                <a:effectLst/>
                <a:latin typeface="+mn-lt"/>
                <a:ea typeface="+mn-ea"/>
                <a:cs typeface="+mn-cs"/>
              </a:rPr>
              <a:t>時代の国際協力</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【学習内容】</a:t>
            </a:r>
          </a:p>
          <a:p>
            <a:r>
              <a:rPr kumimoji="1" lang="ja-JP" altLang="ja-JP" sz="1200" kern="1200" dirty="0" smtClean="0">
                <a:solidFill>
                  <a:schemeClr val="tx1"/>
                </a:solidFill>
                <a:effectLst/>
                <a:latin typeface="+mn-lt"/>
                <a:ea typeface="+mn-ea"/>
                <a:cs typeface="+mn-cs"/>
              </a:rPr>
              <a:t>・DXに関係する用語に興味を持ち、その用語の意味を正しく理解する。</a:t>
            </a:r>
          </a:p>
          <a:p>
            <a:r>
              <a:rPr kumimoji="1" lang="ja-JP" altLang="ja-JP" sz="1200" kern="1200" dirty="0" smtClean="0">
                <a:solidFill>
                  <a:schemeClr val="tx1"/>
                </a:solidFill>
                <a:effectLst/>
                <a:latin typeface="+mn-lt"/>
                <a:ea typeface="+mn-ea"/>
                <a:cs typeface="+mn-cs"/>
              </a:rPr>
              <a:t>・世界各地で</a:t>
            </a:r>
            <a:r>
              <a:rPr kumimoji="1" lang="en-US" altLang="ja-JP" sz="1200" kern="1200" dirty="0" smtClean="0">
                <a:solidFill>
                  <a:schemeClr val="tx1"/>
                </a:solidFill>
                <a:effectLst/>
                <a:latin typeface="+mn-lt"/>
                <a:ea typeface="+mn-ea"/>
                <a:cs typeface="+mn-cs"/>
              </a:rPr>
              <a:t>DX</a:t>
            </a:r>
            <a:r>
              <a:rPr kumimoji="1" lang="ja-JP" altLang="ja-JP" sz="1200" kern="1200" dirty="0" smtClean="0">
                <a:solidFill>
                  <a:schemeClr val="tx1"/>
                </a:solidFill>
                <a:effectLst/>
                <a:latin typeface="+mn-lt"/>
                <a:ea typeface="+mn-ea"/>
                <a:cs typeface="+mn-cs"/>
              </a:rPr>
              <a:t>の実現のための国際協力が実施されていることを見て理解する。 </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【問いかけのサンプル】</a:t>
            </a:r>
          </a:p>
          <a:p>
            <a:r>
              <a:rPr kumimoji="1" lang="ja-JP" altLang="ja-JP" sz="1200" kern="1200" dirty="0" smtClean="0">
                <a:solidFill>
                  <a:schemeClr val="tx1"/>
                </a:solidFill>
                <a:effectLst/>
                <a:latin typeface="+mn-lt"/>
                <a:ea typeface="+mn-ea"/>
                <a:cs typeface="+mn-cs"/>
              </a:rPr>
              <a:t>問）ビッグデータという言葉の意味を知っていますか？</a:t>
            </a:r>
          </a:p>
          <a:p>
            <a:r>
              <a:rPr kumimoji="1" lang="ja-JP" altLang="ja-JP" sz="1200" kern="1200" dirty="0" smtClean="0">
                <a:solidFill>
                  <a:schemeClr val="tx1"/>
                </a:solidFill>
                <a:effectLst/>
                <a:latin typeface="+mn-lt"/>
                <a:ea typeface="+mn-ea"/>
                <a:cs typeface="+mn-cs"/>
              </a:rPr>
              <a:t>問）IoTという言葉の意味を知っていますか？</a:t>
            </a:r>
          </a:p>
          <a:p>
            <a:r>
              <a:rPr kumimoji="1" lang="ja-JP" altLang="ja-JP" sz="1200" kern="1200" dirty="0" smtClean="0">
                <a:solidFill>
                  <a:schemeClr val="tx1"/>
                </a:solidFill>
                <a:effectLst/>
                <a:latin typeface="+mn-lt"/>
                <a:ea typeface="+mn-ea"/>
                <a:cs typeface="+mn-cs"/>
              </a:rPr>
              <a:t>問）AIという言葉の意味を知っていますか？</a:t>
            </a:r>
          </a:p>
          <a:p>
            <a:r>
              <a:rPr kumimoji="1" lang="ja-JP" altLang="ja-JP" sz="1200" kern="1200" dirty="0" smtClean="0">
                <a:solidFill>
                  <a:schemeClr val="tx1"/>
                </a:solidFill>
                <a:effectLst/>
                <a:latin typeface="+mn-lt"/>
                <a:ea typeface="+mn-ea"/>
                <a:cs typeface="+mn-cs"/>
              </a:rPr>
              <a:t>問）ブロックチェーンという言葉の意味を知っていますか？</a:t>
            </a:r>
          </a:p>
          <a:p>
            <a:r>
              <a:rPr kumimoji="1" lang="ja-JP" altLang="ja-JP" sz="1200" kern="1200" dirty="0" smtClean="0">
                <a:solidFill>
                  <a:schemeClr val="tx1"/>
                </a:solidFill>
                <a:effectLst/>
                <a:latin typeface="+mn-lt"/>
                <a:ea typeface="+mn-ea"/>
                <a:cs typeface="+mn-cs"/>
              </a:rPr>
              <a:t>問）リープフロッグという言葉の意味を知っていますか？</a:t>
            </a:r>
          </a:p>
          <a:p>
            <a:r>
              <a:rPr kumimoji="1" lang="ja-JP" altLang="ja-JP" sz="1200" kern="1200" dirty="0" smtClean="0">
                <a:solidFill>
                  <a:schemeClr val="tx1"/>
                </a:solidFill>
                <a:effectLst/>
                <a:latin typeface="+mn-lt"/>
                <a:ea typeface="+mn-ea"/>
                <a:cs typeface="+mn-cs"/>
              </a:rPr>
              <a:t>問）デジタル技術で世界は大きく変わろうとしています。</a:t>
            </a:r>
          </a:p>
          <a:p>
            <a:r>
              <a:rPr kumimoji="1" lang="ja-JP" altLang="ja-JP" sz="1200" kern="1200" dirty="0" smtClean="0">
                <a:solidFill>
                  <a:schemeClr val="tx1"/>
                </a:solidFill>
                <a:effectLst/>
                <a:latin typeface="+mn-lt"/>
                <a:ea typeface="+mn-ea"/>
                <a:cs typeface="+mn-cs"/>
              </a:rPr>
              <a:t>　   どんなことが起こっているのでしょうか？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【説明】</a:t>
            </a:r>
          </a:p>
          <a:p>
            <a:r>
              <a:rPr kumimoji="1" lang="ja-JP" altLang="ja-JP" sz="1200" kern="1200" dirty="0" smtClean="0">
                <a:solidFill>
                  <a:schemeClr val="tx1"/>
                </a:solidFill>
                <a:effectLst/>
                <a:latin typeface="+mn-lt"/>
                <a:ea typeface="+mn-ea"/>
                <a:cs typeface="+mn-cs"/>
              </a:rPr>
              <a:t>・この地図は、日本のIT技術を使って、国際協力が行われている地域を示したものです。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・ビッグデータとは：デジタル機器の進化、インターネットの高速化などで容易に収集されるようになったデータを集積した巨大で複雑なデータ。その活用次第で新たな価値を生み出すこともできます。</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・IoTとは：Internet of Things＝物のインターネットの略語。農園の気象状況を計測するセンサー</a:t>
            </a:r>
            <a:r>
              <a:rPr kumimoji="1" lang="ja-JP" altLang="en-US" sz="1200" kern="1200" dirty="0" smtClean="0">
                <a:solidFill>
                  <a:schemeClr val="tx1"/>
                </a:solidFill>
                <a:effectLst/>
                <a:latin typeface="+mn-lt"/>
                <a:ea typeface="+mn-ea"/>
                <a:cs typeface="+mn-cs"/>
              </a:rPr>
              <a:t>な</a:t>
            </a:r>
            <a:r>
              <a:rPr kumimoji="1" lang="ja-JP" altLang="ja-JP" sz="1200" kern="1200" dirty="0" smtClean="0">
                <a:solidFill>
                  <a:schemeClr val="tx1"/>
                </a:solidFill>
                <a:effectLst/>
                <a:latin typeface="+mn-lt"/>
                <a:ea typeface="+mn-ea"/>
                <a:cs typeface="+mn-cs"/>
              </a:rPr>
              <a:t>ど、あらゆる物を</a:t>
            </a:r>
            <a:r>
              <a:rPr kumimoji="1" lang="ja-JP" altLang="en-US" sz="1200" kern="1200" dirty="0" smtClean="0">
                <a:solidFill>
                  <a:schemeClr val="tx1"/>
                </a:solidFill>
                <a:effectLst/>
                <a:latin typeface="+mn-lt"/>
                <a:ea typeface="+mn-ea"/>
                <a:cs typeface="+mn-cs"/>
              </a:rPr>
              <a:t>センサーやカメラなどで</a:t>
            </a:r>
            <a:r>
              <a:rPr kumimoji="1" lang="ja-JP" altLang="ja-JP" sz="1200" kern="1200" dirty="0" smtClean="0">
                <a:solidFill>
                  <a:schemeClr val="tx1"/>
                </a:solidFill>
                <a:effectLst/>
                <a:latin typeface="+mn-lt"/>
                <a:ea typeface="+mn-ea"/>
                <a:cs typeface="+mn-cs"/>
              </a:rPr>
              <a:t>インターネットにつないで情報のやり取りを行うこと。離れた場所からのデータ収集や遠隔操作、自動制御が可能になります。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・AIとは：</a:t>
            </a:r>
            <a:r>
              <a:rPr kumimoji="1" lang="en-US" altLang="ja-JP" sz="1200" kern="1200" dirty="0" smtClean="0">
                <a:solidFill>
                  <a:schemeClr val="tx1"/>
                </a:solidFill>
                <a:effectLst/>
                <a:latin typeface="+mn-lt"/>
                <a:ea typeface="+mn-ea"/>
                <a:cs typeface="+mn-cs"/>
              </a:rPr>
              <a:t>Artificial Intelligence</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人工知能の略語。IoTで得られたデータを分析し、最適な解決策の提案などを行</a:t>
            </a:r>
            <a:r>
              <a:rPr kumimoji="1" lang="ja-JP" altLang="en-US" sz="1200" kern="1200" dirty="0" smtClean="0">
                <a:solidFill>
                  <a:schemeClr val="tx1"/>
                </a:solidFill>
                <a:effectLst/>
                <a:latin typeface="+mn-lt"/>
                <a:ea typeface="+mn-ea"/>
                <a:cs typeface="+mn-cs"/>
              </a:rPr>
              <a:t>います</a:t>
            </a:r>
            <a:r>
              <a:rPr kumimoji="1" lang="ja-JP" altLang="ja-JP" sz="1200" kern="1200" dirty="0" smtClean="0">
                <a:solidFill>
                  <a:schemeClr val="tx1"/>
                </a:solidFill>
                <a:effectLst/>
                <a:latin typeface="+mn-lt"/>
                <a:ea typeface="+mn-ea"/>
                <a:cs typeface="+mn-cs"/>
              </a:rPr>
              <a:t>。人間と同じような思考回路、知能で動作するプログラム</a:t>
            </a:r>
            <a:r>
              <a:rPr kumimoji="1" lang="ja-JP" altLang="en-US" sz="1200" kern="1200" dirty="0" smtClean="0">
                <a:solidFill>
                  <a:schemeClr val="tx1"/>
                </a:solidFill>
                <a:effectLst/>
                <a:latin typeface="+mn-lt"/>
                <a:ea typeface="+mn-ea"/>
                <a:cs typeface="+mn-cs"/>
              </a:rPr>
              <a:t>です</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・ブロックチェーンとは：「分散型台帳」と呼ばれるデジタル技術。ネットワーク上の同じ台帳を参加者全員で分散して持つイメージで、データを複数人数で管理するため、第三者による改ざんを防止でき</a:t>
            </a:r>
            <a:r>
              <a:rPr kumimoji="1" lang="ja-JP" altLang="en-US" sz="1200" kern="1200" dirty="0" smtClean="0">
                <a:solidFill>
                  <a:schemeClr val="tx1"/>
                </a:solidFill>
                <a:effectLst/>
                <a:latin typeface="+mn-lt"/>
                <a:ea typeface="+mn-ea"/>
                <a:cs typeface="+mn-cs"/>
              </a:rPr>
              <a:t>ます</a:t>
            </a:r>
            <a:r>
              <a:rPr kumimoji="1" lang="ja-JP" altLang="ja-JP" sz="1200" kern="1200" dirty="0" smtClean="0">
                <a:solidFill>
                  <a:schemeClr val="tx1"/>
                </a:solidFill>
                <a:effectLst/>
                <a:latin typeface="+mn-lt"/>
                <a:ea typeface="+mn-ea"/>
                <a:cs typeface="+mn-cs"/>
              </a:rPr>
              <a:t>。セキュリティ性が高く、誰でも見ることができる透明性もあります。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・リープフロッグとは：「かえる跳び」の意味で、途上国などで起きる飛躍的な発展のこと。たとえば</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電話回線が未整備で固定電話が普及していない地域や、防犯面で銀行の</a:t>
            </a:r>
            <a:r>
              <a:rPr kumimoji="1" lang="en-US" altLang="ja-JP" sz="1200" kern="1200" dirty="0" smtClean="0">
                <a:solidFill>
                  <a:schemeClr val="tx1"/>
                </a:solidFill>
                <a:effectLst/>
                <a:latin typeface="+mn-lt"/>
                <a:ea typeface="+mn-ea"/>
                <a:cs typeface="+mn-cs"/>
              </a:rPr>
              <a:t>ATM</a:t>
            </a:r>
            <a:r>
              <a:rPr kumimoji="1" lang="ja-JP" altLang="ja-JP" sz="1200" kern="1200" dirty="0" smtClean="0">
                <a:solidFill>
                  <a:schemeClr val="tx1"/>
                </a:solidFill>
                <a:effectLst/>
                <a:latin typeface="+mn-lt"/>
                <a:ea typeface="+mn-ea"/>
                <a:cs typeface="+mn-cs"/>
              </a:rPr>
              <a:t>設置が進まなかった地域で、スマホの普及により一気に電子マネーやオンライン決済が広まるような事例を指します。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9</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P5-7</a:t>
            </a:r>
            <a:endParaRPr kumimoji="1" lang="ja-JP" altLang="en-US" dirty="0"/>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3</a:t>
            </a:fld>
            <a:endParaRPr kumimoji="1" lang="ja-JP" altLang="en-US"/>
          </a:p>
        </p:txBody>
      </p:sp>
    </p:spTree>
    <p:extLst>
      <p:ext uri="{BB962C8B-B14F-4D97-AF65-F5344CB8AC3E}">
        <p14:creationId xmlns:p14="http://schemas.microsoft.com/office/powerpoint/2010/main" val="175605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【スライド</a:t>
            </a:r>
            <a:r>
              <a:rPr kumimoji="1" lang="en-US" altLang="ja-JP" sz="1200" kern="1200" dirty="0" smtClean="0">
                <a:solidFill>
                  <a:schemeClr val="tx1"/>
                </a:solidFill>
                <a:effectLst/>
                <a:latin typeface="+mn-lt"/>
                <a:ea typeface="+mn-ea"/>
                <a:cs typeface="+mn-cs"/>
              </a:rPr>
              <a:t>NO.03</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データを活用した農業</a:t>
            </a:r>
            <a:r>
              <a:rPr kumimoji="1" lang="ja-JP" altLang="en-US" sz="1200" kern="1200" dirty="0" smtClean="0">
                <a:solidFill>
                  <a:schemeClr val="tx1"/>
                </a:solidFill>
                <a:effectLst/>
                <a:latin typeface="+mn-lt"/>
                <a:ea typeface="+mn-ea"/>
                <a:cs typeface="+mn-cs"/>
              </a:rPr>
              <a:t>（コロンビア）</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【学習内容】</a:t>
            </a:r>
          </a:p>
          <a:p>
            <a:r>
              <a:rPr kumimoji="1" lang="ja-JP" altLang="ja-JP" sz="1200" kern="1200" dirty="0" smtClean="0">
                <a:solidFill>
                  <a:schemeClr val="tx1"/>
                </a:solidFill>
                <a:effectLst/>
                <a:latin typeface="+mn-lt"/>
                <a:ea typeface="+mn-ea"/>
                <a:cs typeface="+mn-cs"/>
              </a:rPr>
              <a:t>・農業分野でのDXについて知る。</a:t>
            </a:r>
          </a:p>
          <a:p>
            <a:r>
              <a:rPr kumimoji="1" lang="ja-JP" altLang="ja-JP" sz="1200" kern="1200" dirty="0" smtClean="0">
                <a:solidFill>
                  <a:schemeClr val="tx1"/>
                </a:solidFill>
                <a:effectLst/>
                <a:latin typeface="+mn-lt"/>
                <a:ea typeface="+mn-ea"/>
                <a:cs typeface="+mn-cs"/>
              </a:rPr>
              <a:t>・経験に頼って</a:t>
            </a:r>
            <a:r>
              <a:rPr kumimoji="1" lang="ja-JP" altLang="en-US" sz="1200" kern="1200" dirty="0" smtClean="0">
                <a:solidFill>
                  <a:schemeClr val="tx1"/>
                </a:solidFill>
                <a:effectLst/>
                <a:latin typeface="+mn-lt"/>
                <a:ea typeface="+mn-ea"/>
                <a:cs typeface="+mn-cs"/>
              </a:rPr>
              <a:t>き</a:t>
            </a:r>
            <a:r>
              <a:rPr kumimoji="1" lang="ja-JP" altLang="ja-JP" sz="1200" kern="1200" dirty="0" smtClean="0">
                <a:solidFill>
                  <a:schemeClr val="tx1"/>
                </a:solidFill>
                <a:effectLst/>
                <a:latin typeface="+mn-lt"/>
                <a:ea typeface="+mn-ea"/>
                <a:cs typeface="+mn-cs"/>
              </a:rPr>
              <a:t>た農業から、データを利用する農業への変化について知る。</a:t>
            </a:r>
          </a:p>
          <a:p>
            <a:pPr lvl="0"/>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農業を科学的に支援するソフトバンク</a:t>
            </a:r>
            <a:r>
              <a:rPr kumimoji="1" lang="ja-JP" altLang="en-US" sz="1200" kern="1200" dirty="0" smtClean="0">
                <a:solidFill>
                  <a:schemeClr val="tx1"/>
                </a:solidFill>
                <a:effectLst/>
                <a:latin typeface="+mn-lt"/>
                <a:ea typeface="+mn-ea"/>
                <a:cs typeface="+mn-cs"/>
              </a:rPr>
              <a:t>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e-</a:t>
            </a:r>
            <a:r>
              <a:rPr kumimoji="1" lang="en-US" altLang="ja-JP" sz="1200" kern="1200" dirty="0" err="1" smtClean="0">
                <a:solidFill>
                  <a:schemeClr val="tx1"/>
                </a:solidFill>
                <a:effectLst/>
                <a:latin typeface="+mn-lt"/>
                <a:ea typeface="+mn-ea"/>
                <a:cs typeface="+mn-cs"/>
              </a:rPr>
              <a:t>kakashi</a:t>
            </a:r>
            <a:r>
              <a:rPr kumimoji="1" lang="ja-JP" altLang="en-US" sz="1200" kern="1200" dirty="0" smtClean="0">
                <a:solidFill>
                  <a:schemeClr val="tx1"/>
                </a:solidFill>
                <a:effectLst/>
                <a:latin typeface="+mn-lt"/>
                <a:ea typeface="+mn-ea"/>
                <a:cs typeface="+mn-cs"/>
              </a:rPr>
              <a:t>（イーカカシ）</a:t>
            </a:r>
            <a:r>
              <a:rPr kumimoji="1" lang="ja-JP" altLang="ja-JP" sz="1200" kern="1200" dirty="0" smtClean="0">
                <a:solidFill>
                  <a:schemeClr val="tx1"/>
                </a:solidFill>
                <a:effectLst/>
                <a:latin typeface="+mn-lt"/>
                <a:ea typeface="+mn-ea"/>
                <a:cs typeface="+mn-cs"/>
              </a:rPr>
              <a:t>」について知る。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【問いかけのサンプル】</a:t>
            </a:r>
          </a:p>
          <a:p>
            <a:r>
              <a:rPr kumimoji="1" lang="ja-JP" altLang="ja-JP" sz="1200" kern="1200" dirty="0" smtClean="0">
                <a:solidFill>
                  <a:schemeClr val="tx1"/>
                </a:solidFill>
                <a:effectLst/>
                <a:latin typeface="+mn-lt"/>
                <a:ea typeface="+mn-ea"/>
                <a:cs typeface="+mn-cs"/>
              </a:rPr>
              <a:t>問）この写真は、コロンビアの畑の様子ですが、</a:t>
            </a:r>
            <a:r>
              <a:rPr kumimoji="1" lang="ja-JP" altLang="en-US" sz="1200" kern="1200" dirty="0" smtClean="0">
                <a:solidFill>
                  <a:schemeClr val="tx1"/>
                </a:solidFill>
                <a:effectLst/>
                <a:latin typeface="+mn-lt"/>
                <a:ea typeface="+mn-ea"/>
                <a:cs typeface="+mn-cs"/>
              </a:rPr>
              <a:t>何</a:t>
            </a:r>
            <a:r>
              <a:rPr kumimoji="1" lang="ja-JP" altLang="ja-JP" sz="1200" kern="1200" dirty="0" smtClean="0">
                <a:solidFill>
                  <a:schemeClr val="tx1"/>
                </a:solidFill>
                <a:effectLst/>
                <a:latin typeface="+mn-lt"/>
                <a:ea typeface="+mn-ea"/>
                <a:cs typeface="+mn-cs"/>
              </a:rPr>
              <a:t>をしていますか？</a:t>
            </a:r>
          </a:p>
          <a:p>
            <a:r>
              <a:rPr kumimoji="1" lang="ja-JP" altLang="ja-JP" sz="1200" kern="1200" dirty="0" smtClean="0">
                <a:solidFill>
                  <a:schemeClr val="tx1"/>
                </a:solidFill>
                <a:effectLst/>
                <a:latin typeface="+mn-lt"/>
                <a:ea typeface="+mn-ea"/>
                <a:cs typeface="+mn-cs"/>
              </a:rPr>
              <a:t>問）農業分野では、</a:t>
            </a:r>
            <a:r>
              <a:rPr kumimoji="1" lang="en-US" altLang="ja-JP" sz="1200" kern="1200" dirty="0" smtClean="0">
                <a:solidFill>
                  <a:schemeClr val="tx1"/>
                </a:solidFill>
                <a:effectLst/>
                <a:latin typeface="+mn-lt"/>
                <a:ea typeface="+mn-ea"/>
                <a:cs typeface="+mn-cs"/>
              </a:rPr>
              <a:t>DX</a:t>
            </a:r>
            <a:r>
              <a:rPr kumimoji="1" lang="ja-JP" altLang="ja-JP" sz="1200" kern="1200" dirty="0" smtClean="0">
                <a:solidFill>
                  <a:schemeClr val="tx1"/>
                </a:solidFill>
                <a:effectLst/>
                <a:latin typeface="+mn-lt"/>
                <a:ea typeface="+mn-ea"/>
                <a:cs typeface="+mn-cs"/>
              </a:rPr>
              <a:t>でほかにどのようなことができると思いますか</a:t>
            </a:r>
            <a:r>
              <a:rPr kumimoji="1" lang="en-US" altLang="ja-JP" sz="1200" kern="1200" dirty="0" smtClean="0">
                <a:solidFill>
                  <a:schemeClr val="tx1"/>
                </a:solidFill>
                <a:effectLst/>
                <a:latin typeface="+mn-lt"/>
                <a:ea typeface="+mn-ea"/>
                <a:cs typeface="+mn-cs"/>
              </a:rPr>
              <a:t>?</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【説明】</a:t>
            </a:r>
          </a:p>
          <a:p>
            <a:r>
              <a:rPr kumimoji="1" lang="ja-JP" altLang="ja-JP" sz="1200" kern="1200" dirty="0" smtClean="0">
                <a:solidFill>
                  <a:schemeClr val="tx1"/>
                </a:solidFill>
                <a:effectLst/>
                <a:latin typeface="+mn-lt"/>
                <a:ea typeface="+mn-ea"/>
                <a:cs typeface="+mn-cs"/>
              </a:rPr>
              <a:t>・途上国の</a:t>
            </a:r>
            <a:r>
              <a:rPr kumimoji="1" lang="ja-JP" altLang="en-US" sz="1200" kern="1200" dirty="0" smtClean="0">
                <a:solidFill>
                  <a:schemeClr val="tx1"/>
                </a:solidFill>
                <a:effectLst/>
                <a:latin typeface="+mn-lt"/>
                <a:ea typeface="+mn-ea"/>
                <a:cs typeface="+mn-cs"/>
              </a:rPr>
              <a:t>農業</a:t>
            </a:r>
            <a:r>
              <a:rPr kumimoji="1" lang="ja-JP" altLang="ja-JP" sz="1200" kern="1200" dirty="0" smtClean="0">
                <a:solidFill>
                  <a:schemeClr val="tx1"/>
                </a:solidFill>
                <a:effectLst/>
                <a:latin typeface="+mn-lt"/>
                <a:ea typeface="+mn-ea"/>
                <a:cs typeface="+mn-cs"/>
              </a:rPr>
              <a:t>は、従事者の能力や経験が生産性や品質に大きく</a:t>
            </a:r>
            <a:r>
              <a:rPr kumimoji="1" lang="ja-JP" altLang="en-US" sz="1200" kern="1200" dirty="0" smtClean="0">
                <a:solidFill>
                  <a:schemeClr val="tx1"/>
                </a:solidFill>
                <a:effectLst/>
                <a:latin typeface="+mn-lt"/>
                <a:ea typeface="+mn-ea"/>
                <a:cs typeface="+mn-cs"/>
              </a:rPr>
              <a:t>影響</a:t>
            </a:r>
            <a:r>
              <a:rPr kumimoji="1" lang="ja-JP" altLang="ja-JP" sz="1200" kern="1200" dirty="0" smtClean="0">
                <a:solidFill>
                  <a:schemeClr val="tx1"/>
                </a:solidFill>
                <a:effectLst/>
                <a:latin typeface="+mn-lt"/>
                <a:ea typeface="+mn-ea"/>
                <a:cs typeface="+mn-cs"/>
              </a:rPr>
              <a:t>しているため、</a:t>
            </a:r>
            <a:r>
              <a:rPr kumimoji="1" lang="ja-JP" altLang="en-US" sz="1200" kern="1200" dirty="0" smtClean="0">
                <a:solidFill>
                  <a:schemeClr val="tx1"/>
                </a:solidFill>
                <a:effectLst/>
                <a:latin typeface="+mn-lt"/>
                <a:ea typeface="+mn-ea"/>
                <a:cs typeface="+mn-cs"/>
              </a:rPr>
              <a:t>栽培技術の</a:t>
            </a:r>
            <a:r>
              <a:rPr kumimoji="1" lang="ja-JP" altLang="ja-JP" sz="1200" kern="1200" dirty="0" smtClean="0">
                <a:solidFill>
                  <a:schemeClr val="tx1"/>
                </a:solidFill>
                <a:effectLst/>
                <a:latin typeface="+mn-lt"/>
                <a:ea typeface="+mn-ea"/>
                <a:cs typeface="+mn-cs"/>
              </a:rPr>
              <a:t>情報や教育</a:t>
            </a:r>
            <a:r>
              <a:rPr kumimoji="1" lang="ja-JP" altLang="en-US" sz="1200" kern="1200" dirty="0" smtClean="0">
                <a:solidFill>
                  <a:schemeClr val="tx1"/>
                </a:solidFill>
                <a:effectLst/>
                <a:latin typeface="+mn-lt"/>
                <a:ea typeface="+mn-ea"/>
                <a:cs typeface="+mn-cs"/>
              </a:rPr>
              <a:t>が</a:t>
            </a:r>
            <a:r>
              <a:rPr kumimoji="1" lang="ja-JP" altLang="ja-JP" sz="1200" kern="1200" dirty="0" smtClean="0">
                <a:solidFill>
                  <a:schemeClr val="tx1"/>
                </a:solidFill>
                <a:effectLst/>
                <a:latin typeface="+mn-lt"/>
                <a:ea typeface="+mn-ea"/>
                <a:cs typeface="+mn-cs"/>
              </a:rPr>
              <a:t>必要と</a:t>
            </a:r>
            <a:r>
              <a:rPr kumimoji="1" lang="ja-JP" altLang="en-US" sz="1200" kern="1200" dirty="0" smtClean="0">
                <a:solidFill>
                  <a:schemeClr val="tx1"/>
                </a:solidFill>
                <a:effectLst/>
                <a:latin typeface="+mn-lt"/>
                <a:ea typeface="+mn-ea"/>
                <a:cs typeface="+mn-cs"/>
              </a:rPr>
              <a:t>され</a:t>
            </a:r>
            <a:r>
              <a:rPr kumimoji="1" lang="ja-JP" altLang="ja-JP" sz="1200" kern="1200" dirty="0" smtClean="0">
                <a:solidFill>
                  <a:schemeClr val="tx1"/>
                </a:solidFill>
                <a:effectLst/>
                <a:latin typeface="+mn-lt"/>
                <a:ea typeface="+mn-ea"/>
                <a:cs typeface="+mn-cs"/>
              </a:rPr>
              <a:t>、コロンビアの人たちもその機会を求めていました。栽培技術の一般化や継承は農業が抱える課題の一つでした。</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中央の</a:t>
            </a:r>
            <a:r>
              <a:rPr kumimoji="1" lang="ja-JP" altLang="ja-JP" sz="1200" kern="1200" dirty="0" smtClean="0">
                <a:solidFill>
                  <a:schemeClr val="tx1"/>
                </a:solidFill>
                <a:effectLst/>
                <a:latin typeface="+mn-lt"/>
                <a:ea typeface="+mn-ea"/>
                <a:cs typeface="+mn-cs"/>
              </a:rPr>
              <a:t>写真は、コロンビアの農場に設置されたソフトバンクが提供する「e</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kakashi」のデータ収集端末です。</a:t>
            </a:r>
            <a:r>
              <a:rPr kumimoji="1" lang="ja-JP" altLang="en-US" sz="1200" kern="1200" dirty="0" smtClean="0">
                <a:solidFill>
                  <a:schemeClr val="tx1"/>
                </a:solidFill>
                <a:effectLst/>
                <a:latin typeface="+mn-lt"/>
                <a:ea typeface="+mn-ea"/>
                <a:cs typeface="+mn-cs"/>
              </a:rPr>
              <a:t>右上の写真は、スマホで栽培状況を確認しているところです。</a:t>
            </a:r>
            <a:r>
              <a:rPr kumimoji="1" lang="ja-JP" altLang="ja-JP" sz="1200" kern="1200" dirty="0" smtClean="0">
                <a:solidFill>
                  <a:schemeClr val="tx1"/>
                </a:solidFill>
                <a:effectLst/>
                <a:latin typeface="+mn-lt"/>
                <a:ea typeface="+mn-ea"/>
                <a:cs typeface="+mn-cs"/>
              </a:rPr>
              <a:t>「e</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kakashi」は、農業を科学的に支援するサービスで、ほ場</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の栽培・環境のデータを集めて、AIで科学的に分析することで、いまどんなリスクがあり、どう対処すべきか、最適な生産環境が実現</a:t>
            </a:r>
            <a:r>
              <a:rPr kumimoji="1" lang="ja-JP" altLang="en-US" sz="1200" kern="1200" dirty="0" smtClean="0">
                <a:solidFill>
                  <a:schemeClr val="tx1"/>
                </a:solidFill>
                <a:effectLst/>
                <a:latin typeface="+mn-lt"/>
                <a:ea typeface="+mn-ea"/>
                <a:cs typeface="+mn-cs"/>
              </a:rPr>
              <a:t>でき</a:t>
            </a:r>
            <a:r>
              <a:rPr kumimoji="1" lang="ja-JP" altLang="ja-JP" sz="1200" kern="1200" dirty="0" smtClean="0">
                <a:solidFill>
                  <a:schemeClr val="tx1"/>
                </a:solidFill>
                <a:effectLst/>
                <a:latin typeface="+mn-lt"/>
                <a:ea typeface="+mn-ea"/>
                <a:cs typeface="+mn-cs"/>
              </a:rPr>
              <a:t>るように導くシステムです。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 ・コロンビアの農業では、日本の技術を使ったIoT化で、データを活用した節水、省資源型の栽培管理など、高い成果を上げています。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ほ場とは</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農作物を育てる場所のこと。</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9</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P14-15</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3883AB7-CF85-4B0B-9BA8-87D65D4F8B97}" type="slidenum">
              <a:rPr kumimoji="1" lang="ja-JP" altLang="en-US" smtClean="0"/>
              <a:t>4</a:t>
            </a:fld>
            <a:endParaRPr kumimoji="1" lang="ja-JP" altLang="en-US"/>
          </a:p>
        </p:txBody>
      </p:sp>
    </p:spTree>
    <p:extLst>
      <p:ext uri="{BB962C8B-B14F-4D97-AF65-F5344CB8AC3E}">
        <p14:creationId xmlns:p14="http://schemas.microsoft.com/office/powerpoint/2010/main" val="195131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【スライド</a:t>
            </a:r>
            <a:r>
              <a:rPr kumimoji="1" lang="en-US" altLang="ja-JP" sz="1200" kern="1200" dirty="0" smtClean="0">
                <a:solidFill>
                  <a:schemeClr val="tx1"/>
                </a:solidFill>
                <a:effectLst/>
                <a:latin typeface="+mn-lt"/>
                <a:ea typeface="+mn-ea"/>
                <a:cs typeface="+mn-cs"/>
              </a:rPr>
              <a:t>NO.04</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ドローンを使った</a:t>
            </a:r>
            <a:r>
              <a:rPr kumimoji="1" lang="ja-JP" altLang="en-US" sz="1200" kern="1200" dirty="0" smtClean="0">
                <a:solidFill>
                  <a:schemeClr val="tx1"/>
                </a:solidFill>
                <a:effectLst/>
                <a:latin typeface="+mn-lt"/>
                <a:ea typeface="+mn-ea"/>
                <a:cs typeface="+mn-cs"/>
              </a:rPr>
              <a:t>ごみ</a:t>
            </a:r>
            <a:r>
              <a:rPr kumimoji="1" lang="ja-JP" altLang="ja-JP" sz="1200" kern="1200" dirty="0" smtClean="0">
                <a:solidFill>
                  <a:schemeClr val="tx1"/>
                </a:solidFill>
                <a:effectLst/>
                <a:latin typeface="+mn-lt"/>
                <a:ea typeface="+mn-ea"/>
                <a:cs typeface="+mn-cs"/>
              </a:rPr>
              <a:t>処理</a:t>
            </a:r>
            <a:r>
              <a:rPr kumimoji="1" lang="ja-JP" altLang="en-US" sz="1200" kern="1200" dirty="0" smtClean="0">
                <a:solidFill>
                  <a:schemeClr val="tx1"/>
                </a:solidFill>
                <a:effectLst/>
                <a:latin typeface="+mn-lt"/>
                <a:ea typeface="+mn-ea"/>
                <a:cs typeface="+mn-cs"/>
              </a:rPr>
              <a:t>改革</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大洋州地域</a:t>
            </a:r>
            <a:r>
              <a:rPr kumimoji="1" lang="en-US" altLang="ja-JP" sz="1200" kern="1200" dirty="0" smtClean="0">
                <a:solidFill>
                  <a:schemeClr val="tx1"/>
                </a:solidFill>
                <a:effectLst/>
                <a:latin typeface="+mn-lt"/>
                <a:ea typeface="+mn-ea"/>
                <a:cs typeface="+mn-cs"/>
              </a:rPr>
              <a:t>)</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【学習内容】</a:t>
            </a:r>
          </a:p>
          <a:p>
            <a:r>
              <a:rPr kumimoji="1" lang="ja-JP" altLang="ja-JP" sz="1200" kern="1200" dirty="0" smtClean="0">
                <a:solidFill>
                  <a:schemeClr val="tx1"/>
                </a:solidFill>
                <a:effectLst/>
                <a:latin typeface="+mn-lt"/>
                <a:ea typeface="+mn-ea"/>
                <a:cs typeface="+mn-cs"/>
              </a:rPr>
              <a:t>・ドローンで</a:t>
            </a:r>
            <a:r>
              <a:rPr kumimoji="1" lang="ja-JP" altLang="en-US" sz="1200" kern="1200" dirty="0" smtClean="0">
                <a:solidFill>
                  <a:schemeClr val="tx1"/>
                </a:solidFill>
                <a:effectLst/>
                <a:latin typeface="+mn-lt"/>
                <a:ea typeface="+mn-ea"/>
                <a:cs typeface="+mn-cs"/>
              </a:rPr>
              <a:t>廃棄物</a:t>
            </a:r>
            <a:r>
              <a:rPr kumimoji="1" lang="ja-JP" altLang="ja-JP" sz="1200" kern="1200" dirty="0" smtClean="0">
                <a:solidFill>
                  <a:schemeClr val="tx1"/>
                </a:solidFill>
                <a:effectLst/>
                <a:latin typeface="+mn-lt"/>
                <a:ea typeface="+mn-ea"/>
                <a:cs typeface="+mn-cs"/>
              </a:rPr>
              <a:t>処分場を撮影する事業「大洋州地域廃棄物管理改善支援プロジェクト」について知る。</a:t>
            </a:r>
          </a:p>
          <a:p>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廃棄物</a:t>
            </a:r>
            <a:r>
              <a:rPr kumimoji="1" lang="ja-JP" altLang="ja-JP" sz="1200" kern="1200" dirty="0" smtClean="0">
                <a:solidFill>
                  <a:schemeClr val="tx1"/>
                </a:solidFill>
                <a:effectLst/>
                <a:latin typeface="+mn-lt"/>
                <a:ea typeface="+mn-ea"/>
                <a:cs typeface="+mn-cs"/>
              </a:rPr>
              <a:t>処分場でドローンを使うメリットについて理解する。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【問いかけのサンプル】</a:t>
            </a:r>
          </a:p>
          <a:p>
            <a:r>
              <a:rPr kumimoji="1" lang="ja-JP" altLang="ja-JP" sz="1200" kern="1200" dirty="0" smtClean="0">
                <a:solidFill>
                  <a:schemeClr val="tx1"/>
                </a:solidFill>
                <a:effectLst/>
                <a:latin typeface="+mn-lt"/>
                <a:ea typeface="+mn-ea"/>
                <a:cs typeface="+mn-cs"/>
              </a:rPr>
              <a:t>問）ドローンで何をしているのでしょうか？</a:t>
            </a:r>
          </a:p>
          <a:p>
            <a:r>
              <a:rPr kumimoji="1" lang="ja-JP" altLang="ja-JP" sz="1200" kern="1200" dirty="0" smtClean="0">
                <a:solidFill>
                  <a:schemeClr val="tx1"/>
                </a:solidFill>
                <a:effectLst/>
                <a:latin typeface="+mn-lt"/>
                <a:ea typeface="+mn-ea"/>
                <a:cs typeface="+mn-cs"/>
              </a:rPr>
              <a:t>問）この場所（右上の写真）は</a:t>
            </a:r>
            <a:r>
              <a:rPr kumimoji="1" lang="ja-JP" altLang="en-US" sz="1200" kern="1200" dirty="0" smtClean="0">
                <a:solidFill>
                  <a:schemeClr val="tx1"/>
                </a:solidFill>
                <a:effectLst/>
                <a:latin typeface="+mn-lt"/>
                <a:ea typeface="+mn-ea"/>
                <a:cs typeface="+mn-cs"/>
              </a:rPr>
              <a:t>、どんな</a:t>
            </a:r>
            <a:r>
              <a:rPr kumimoji="1" lang="ja-JP" altLang="ja-JP" sz="1200" kern="1200" dirty="0" smtClean="0">
                <a:solidFill>
                  <a:schemeClr val="tx1"/>
                </a:solidFill>
                <a:effectLst/>
                <a:latin typeface="+mn-lt"/>
                <a:ea typeface="+mn-ea"/>
                <a:cs typeface="+mn-cs"/>
              </a:rPr>
              <a:t>場所でしょう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問）</a:t>
            </a:r>
            <a:r>
              <a:rPr kumimoji="1" lang="ja-JP" altLang="en-US" sz="1200" kern="1200" dirty="0" smtClean="0">
                <a:solidFill>
                  <a:schemeClr val="tx1"/>
                </a:solidFill>
                <a:effectLst/>
                <a:latin typeface="+mn-lt"/>
                <a:ea typeface="+mn-ea"/>
                <a:cs typeface="+mn-cs"/>
              </a:rPr>
              <a:t>廃棄物処分場をドローンで撮影することで、どんなメリットがあ</a:t>
            </a:r>
            <a:r>
              <a:rPr kumimoji="1" lang="ja-JP" altLang="ja-JP" sz="1200" kern="1200" dirty="0" smtClean="0">
                <a:solidFill>
                  <a:schemeClr val="tx1"/>
                </a:solidFill>
                <a:effectLst/>
                <a:latin typeface="+mn-lt"/>
                <a:ea typeface="+mn-ea"/>
                <a:cs typeface="+mn-cs"/>
              </a:rPr>
              <a:t>るでしょう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【説明】</a:t>
            </a:r>
          </a:p>
          <a:p>
            <a:r>
              <a:rPr kumimoji="1" lang="ja-JP" altLang="ja-JP" sz="1200" kern="1200" dirty="0" smtClean="0">
                <a:solidFill>
                  <a:schemeClr val="tx1"/>
                </a:solidFill>
                <a:effectLst/>
                <a:latin typeface="+mn-lt"/>
                <a:ea typeface="+mn-ea"/>
                <a:cs typeface="+mn-cs"/>
              </a:rPr>
              <a:t>・ドローンで撮影を行っているのは、南太平洋にあるパラオの</a:t>
            </a:r>
            <a:r>
              <a:rPr kumimoji="1" lang="ja-JP" altLang="en-US" sz="1200" kern="1200" dirty="0" smtClean="0">
                <a:solidFill>
                  <a:schemeClr val="tx1"/>
                </a:solidFill>
                <a:effectLst/>
                <a:latin typeface="+mn-lt"/>
                <a:ea typeface="+mn-ea"/>
                <a:cs typeface="+mn-cs"/>
              </a:rPr>
              <a:t>廃棄物</a:t>
            </a:r>
            <a:r>
              <a:rPr kumimoji="1" lang="ja-JP" altLang="ja-JP" sz="1200" kern="1200" dirty="0" smtClean="0">
                <a:solidFill>
                  <a:schemeClr val="tx1"/>
                </a:solidFill>
                <a:effectLst/>
                <a:latin typeface="+mn-lt"/>
                <a:ea typeface="+mn-ea"/>
                <a:cs typeface="+mn-cs"/>
              </a:rPr>
              <a:t>処分場です。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・パラオやマーシャル諸島、ミクロネシア</a:t>
            </a:r>
            <a:r>
              <a:rPr kumimoji="1" lang="ja-JP" altLang="en-US" sz="1200" kern="1200" dirty="0" smtClean="0">
                <a:solidFill>
                  <a:schemeClr val="tx1"/>
                </a:solidFill>
                <a:effectLst/>
                <a:latin typeface="+mn-lt"/>
                <a:ea typeface="+mn-ea"/>
                <a:cs typeface="+mn-cs"/>
              </a:rPr>
              <a:t>連邦</a:t>
            </a:r>
            <a:r>
              <a:rPr kumimoji="1" lang="ja-JP" altLang="ja-JP" sz="1200" kern="1200" dirty="0" smtClean="0">
                <a:solidFill>
                  <a:schemeClr val="tx1"/>
                </a:solidFill>
                <a:effectLst/>
                <a:latin typeface="+mn-lt"/>
                <a:ea typeface="+mn-ea"/>
                <a:cs typeface="+mn-cs"/>
              </a:rPr>
              <a:t>などの島しょ国は土地が狭いため、廃棄物処理につねに頭を悩ませてきま</a:t>
            </a:r>
            <a:r>
              <a:rPr kumimoji="1" lang="ja-JP" altLang="en-US" sz="1200" kern="1200" dirty="0" smtClean="0">
                <a:solidFill>
                  <a:schemeClr val="tx1"/>
                </a:solidFill>
                <a:effectLst/>
                <a:latin typeface="+mn-lt"/>
                <a:ea typeface="+mn-ea"/>
                <a:cs typeface="+mn-cs"/>
              </a:rPr>
              <a:t>し</a:t>
            </a:r>
            <a:r>
              <a:rPr kumimoji="1" lang="ja-JP" altLang="ja-JP" sz="1200" kern="1200" dirty="0" smtClean="0">
                <a:solidFill>
                  <a:schemeClr val="tx1"/>
                </a:solidFill>
                <a:effectLst/>
                <a:latin typeface="+mn-lt"/>
                <a:ea typeface="+mn-ea"/>
                <a:cs typeface="+mn-cs"/>
              </a:rPr>
              <a:t>た。</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・JICAから委託された国際航業は、現在の処分場があと何年使えるのか、既存の処分場をどう改善するのかを決めるために、ドローンを使った廃棄物処分場の測量とそのデータ活用を促進しています。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 ・処分場の残余年数が具体的に「見える化」されることで、視覚的なインパクト</a:t>
            </a:r>
            <a:r>
              <a:rPr kumimoji="1" lang="ja-JP" altLang="en-US" sz="1200" kern="1200" dirty="0" smtClean="0">
                <a:solidFill>
                  <a:schemeClr val="tx1"/>
                </a:solidFill>
                <a:effectLst/>
                <a:latin typeface="+mn-lt"/>
                <a:ea typeface="+mn-ea"/>
                <a:cs typeface="+mn-cs"/>
              </a:rPr>
              <a:t>で危機感を伝えるだけでは終わらず</a:t>
            </a:r>
            <a:r>
              <a:rPr kumimoji="1" lang="ja-JP" altLang="ja-JP" sz="1200" kern="1200" dirty="0" smtClean="0">
                <a:solidFill>
                  <a:schemeClr val="tx1"/>
                </a:solidFill>
                <a:effectLst/>
                <a:latin typeface="+mn-lt"/>
                <a:ea typeface="+mn-ea"/>
                <a:cs typeface="+mn-cs"/>
              </a:rPr>
              <a:t>、どんな対策を</a:t>
            </a:r>
            <a:r>
              <a:rPr kumimoji="1" lang="ja-JP" altLang="en-US" sz="1200" kern="1200" dirty="0" smtClean="0">
                <a:solidFill>
                  <a:schemeClr val="tx1"/>
                </a:solidFill>
                <a:effectLst/>
                <a:latin typeface="+mn-lt"/>
                <a:ea typeface="+mn-ea"/>
                <a:cs typeface="+mn-cs"/>
              </a:rPr>
              <a:t>していくかという</a:t>
            </a:r>
            <a:r>
              <a:rPr kumimoji="1" lang="ja-JP" altLang="ja-JP" sz="1200" kern="1200" dirty="0" smtClean="0">
                <a:solidFill>
                  <a:schemeClr val="tx1"/>
                </a:solidFill>
                <a:effectLst/>
                <a:latin typeface="+mn-lt"/>
                <a:ea typeface="+mn-ea"/>
                <a:cs typeface="+mn-cs"/>
              </a:rPr>
              <a:t>議論</a:t>
            </a:r>
            <a:r>
              <a:rPr kumimoji="1" lang="ja-JP" altLang="en-US" sz="1200" kern="1200" dirty="0" smtClean="0">
                <a:solidFill>
                  <a:schemeClr val="tx1"/>
                </a:solidFill>
                <a:effectLst/>
                <a:latin typeface="+mn-lt"/>
                <a:ea typeface="+mn-ea"/>
                <a:cs typeface="+mn-cs"/>
              </a:rPr>
              <a:t>のたたき台となります。こういったデータを提供することが、現地の人々が具体的な行動を起こすために必要なのです</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9</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P18-19</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5</a:t>
            </a:fld>
            <a:endParaRPr kumimoji="1" lang="ja-JP" altLang="en-US"/>
          </a:p>
        </p:txBody>
      </p:sp>
    </p:spTree>
    <p:extLst>
      <p:ext uri="{BB962C8B-B14F-4D97-AF65-F5344CB8AC3E}">
        <p14:creationId xmlns:p14="http://schemas.microsoft.com/office/powerpoint/2010/main" val="1844281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【スライド</a:t>
            </a:r>
            <a:r>
              <a:rPr kumimoji="1" lang="en-US" altLang="ja-JP" sz="1200" kern="1200" dirty="0" smtClean="0">
                <a:solidFill>
                  <a:schemeClr val="tx1"/>
                </a:solidFill>
                <a:effectLst/>
                <a:latin typeface="+mn-lt"/>
                <a:ea typeface="+mn-ea"/>
                <a:cs typeface="+mn-cs"/>
              </a:rPr>
              <a:t>NO.05</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IC</a:t>
            </a:r>
            <a:r>
              <a:rPr kumimoji="1" lang="ja-JP" altLang="ja-JP" sz="1200" kern="1200" dirty="0" smtClean="0">
                <a:solidFill>
                  <a:schemeClr val="tx1"/>
                </a:solidFill>
                <a:effectLst/>
                <a:latin typeface="+mn-lt"/>
                <a:ea typeface="+mn-ea"/>
                <a:cs typeface="+mn-cs"/>
              </a:rPr>
              <a:t>カードを使った交通システム（バングラデシュ）</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【学習内容】</a:t>
            </a:r>
          </a:p>
          <a:p>
            <a:r>
              <a:rPr kumimoji="1" lang="ja-JP" altLang="ja-JP" sz="1200" kern="1200" dirty="0" smtClean="0">
                <a:solidFill>
                  <a:schemeClr val="tx1"/>
                </a:solidFill>
                <a:effectLst/>
                <a:latin typeface="+mn-lt"/>
                <a:ea typeface="+mn-ea"/>
                <a:cs typeface="+mn-cs"/>
              </a:rPr>
              <a:t>・バングラデシュの都市交通におけるクリアリングハウス</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さまざまなデータを統合してやりとりする仕組みのこと。ここでは、おもに交通料金における精算機能、</a:t>
            </a:r>
            <a:r>
              <a:rPr kumimoji="1" lang="en-US" altLang="ja-JP" sz="1200" kern="1200" dirty="0" smtClean="0">
                <a:solidFill>
                  <a:schemeClr val="tx1"/>
                </a:solidFill>
                <a:effectLst/>
                <a:latin typeface="+mn-lt"/>
                <a:ea typeface="+mn-ea"/>
                <a:cs typeface="+mn-cs"/>
              </a:rPr>
              <a:t>IC</a:t>
            </a:r>
            <a:r>
              <a:rPr kumimoji="1" lang="ja-JP" altLang="en-US" sz="1200" kern="1200" dirty="0" smtClean="0">
                <a:solidFill>
                  <a:schemeClr val="tx1"/>
                </a:solidFill>
                <a:effectLst/>
                <a:latin typeface="+mn-lt"/>
                <a:ea typeface="+mn-ea"/>
                <a:cs typeface="+mn-cs"/>
              </a:rPr>
              <a:t>カード発行・管理機能、公共交通利用データベース機能を指す）</a:t>
            </a:r>
            <a:r>
              <a:rPr kumimoji="1" lang="ja-JP" altLang="ja-JP" sz="1200" kern="1200" dirty="0" smtClean="0">
                <a:solidFill>
                  <a:schemeClr val="tx1"/>
                </a:solidFill>
                <a:effectLst/>
                <a:latin typeface="+mn-lt"/>
                <a:ea typeface="+mn-ea"/>
                <a:cs typeface="+mn-cs"/>
              </a:rPr>
              <a:t>を紹介。</a:t>
            </a:r>
          </a:p>
          <a:p>
            <a:r>
              <a:rPr kumimoji="1" lang="ja-JP" altLang="ja-JP" sz="1200" kern="1200" dirty="0" smtClean="0">
                <a:solidFill>
                  <a:schemeClr val="tx1"/>
                </a:solidFill>
                <a:effectLst/>
                <a:latin typeface="+mn-lt"/>
                <a:ea typeface="+mn-ea"/>
                <a:cs typeface="+mn-cs"/>
              </a:rPr>
              <a:t>・交通システムで使われているデジタル技術について知る。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【問いかけのサンプル】</a:t>
            </a:r>
          </a:p>
          <a:p>
            <a:r>
              <a:rPr kumimoji="1" lang="ja-JP" altLang="ja-JP" sz="1200" kern="1200" dirty="0" smtClean="0">
                <a:solidFill>
                  <a:schemeClr val="tx1"/>
                </a:solidFill>
                <a:effectLst/>
                <a:latin typeface="+mn-lt"/>
                <a:ea typeface="+mn-ea"/>
                <a:cs typeface="+mn-cs"/>
              </a:rPr>
              <a:t>問）バングラデシュのバスで使</a:t>
            </a:r>
            <a:r>
              <a:rPr kumimoji="1" lang="ja-JP" altLang="en-US" sz="1200" kern="1200" dirty="0" smtClean="0">
                <a:solidFill>
                  <a:schemeClr val="tx1"/>
                </a:solidFill>
                <a:effectLst/>
                <a:latin typeface="+mn-lt"/>
                <a:ea typeface="+mn-ea"/>
                <a:cs typeface="+mn-cs"/>
              </a:rPr>
              <a:t>われ</a:t>
            </a:r>
            <a:r>
              <a:rPr kumimoji="1" lang="ja-JP" altLang="ja-JP" sz="1200" kern="1200" dirty="0" smtClean="0">
                <a:solidFill>
                  <a:schemeClr val="tx1"/>
                </a:solidFill>
                <a:effectLst/>
                <a:latin typeface="+mn-lt"/>
                <a:ea typeface="+mn-ea"/>
                <a:cs typeface="+mn-cs"/>
              </a:rPr>
              <a:t>ているものは、なんでしょう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問）</a:t>
            </a:r>
            <a:r>
              <a:rPr kumimoji="1" lang="en-US" altLang="ja-JP" sz="1200" kern="1200" dirty="0" smtClean="0">
                <a:solidFill>
                  <a:schemeClr val="tx1"/>
                </a:solidFill>
                <a:effectLst/>
                <a:latin typeface="+mn-lt"/>
                <a:ea typeface="+mn-ea"/>
                <a:cs typeface="+mn-cs"/>
              </a:rPr>
              <a:t>IC</a:t>
            </a:r>
            <a:r>
              <a:rPr kumimoji="1" lang="ja-JP" altLang="ja-JP" sz="1200" kern="1200" dirty="0" smtClean="0">
                <a:solidFill>
                  <a:schemeClr val="tx1"/>
                </a:solidFill>
                <a:effectLst/>
                <a:latin typeface="+mn-lt"/>
                <a:ea typeface="+mn-ea"/>
                <a:cs typeface="+mn-cs"/>
              </a:rPr>
              <a:t>カードは、乗り降りの便利さのほかにどんな</a:t>
            </a:r>
            <a:r>
              <a:rPr kumimoji="1" lang="ja-JP" altLang="en-US" sz="1200" kern="1200" dirty="0" smtClean="0">
                <a:solidFill>
                  <a:schemeClr val="tx1"/>
                </a:solidFill>
                <a:effectLst/>
                <a:latin typeface="+mn-lt"/>
                <a:ea typeface="+mn-ea"/>
                <a:cs typeface="+mn-cs"/>
              </a:rPr>
              <a:t>良い</a:t>
            </a:r>
            <a:r>
              <a:rPr kumimoji="1" lang="ja-JP" altLang="ja-JP" sz="1200" kern="1200" dirty="0" smtClean="0">
                <a:solidFill>
                  <a:schemeClr val="tx1"/>
                </a:solidFill>
                <a:effectLst/>
                <a:latin typeface="+mn-lt"/>
                <a:ea typeface="+mn-ea"/>
                <a:cs typeface="+mn-cs"/>
              </a:rPr>
              <a:t>ところがあるでしょう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問）交通の分野では、</a:t>
            </a:r>
            <a:r>
              <a:rPr kumimoji="1" lang="en-US" altLang="ja-JP" sz="1200" kern="1200" dirty="0" smtClean="0">
                <a:solidFill>
                  <a:schemeClr val="tx1"/>
                </a:solidFill>
                <a:effectLst/>
                <a:latin typeface="+mn-lt"/>
                <a:ea typeface="+mn-ea"/>
                <a:cs typeface="+mn-cs"/>
              </a:rPr>
              <a:t>DX</a:t>
            </a:r>
            <a:r>
              <a:rPr kumimoji="1" lang="ja-JP" altLang="ja-JP" sz="1200" kern="1200" dirty="0" smtClean="0">
                <a:solidFill>
                  <a:schemeClr val="tx1"/>
                </a:solidFill>
                <a:effectLst/>
                <a:latin typeface="+mn-lt"/>
                <a:ea typeface="+mn-ea"/>
                <a:cs typeface="+mn-cs"/>
              </a:rPr>
              <a:t>で</a:t>
            </a:r>
            <a:r>
              <a:rPr kumimoji="1" lang="ja-JP" altLang="en-US" sz="1200" kern="1200" dirty="0" smtClean="0">
                <a:solidFill>
                  <a:schemeClr val="tx1"/>
                </a:solidFill>
                <a:effectLst/>
                <a:latin typeface="+mn-lt"/>
                <a:ea typeface="+mn-ea"/>
                <a:cs typeface="+mn-cs"/>
              </a:rPr>
              <a:t>ほかに</a:t>
            </a:r>
            <a:r>
              <a:rPr kumimoji="1" lang="ja-JP" altLang="ja-JP" sz="1200" kern="1200" dirty="0" smtClean="0">
                <a:solidFill>
                  <a:schemeClr val="tx1"/>
                </a:solidFill>
                <a:effectLst/>
                <a:latin typeface="+mn-lt"/>
                <a:ea typeface="+mn-ea"/>
                <a:cs typeface="+mn-cs"/>
              </a:rPr>
              <a:t>どんなことができるでしょう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【説明】</a:t>
            </a:r>
          </a:p>
          <a:p>
            <a:r>
              <a:rPr kumimoji="1" lang="ja-JP" altLang="ja-JP" sz="1200" kern="1200" dirty="0" smtClean="0">
                <a:solidFill>
                  <a:schemeClr val="tx1"/>
                </a:solidFill>
                <a:effectLst/>
                <a:latin typeface="+mn-lt"/>
                <a:ea typeface="+mn-ea"/>
                <a:cs typeface="+mn-cs"/>
              </a:rPr>
              <a:t>・バングラデシュの首都ダッカでは、急激な人口増加による交通渋滞が問題となっています。そこで、高速バス輸送システムや都市鉄道の開業などの大量輸送交通システムの整備</a:t>
            </a:r>
            <a:r>
              <a:rPr kumimoji="1" lang="ja-JP" altLang="en-US" sz="1200" kern="1200" dirty="0" smtClean="0">
                <a:solidFill>
                  <a:schemeClr val="tx1"/>
                </a:solidFill>
                <a:effectLst/>
                <a:latin typeface="+mn-lt"/>
                <a:ea typeface="+mn-ea"/>
                <a:cs typeface="+mn-cs"/>
              </a:rPr>
              <a:t>を予定しています。</a:t>
            </a:r>
            <a:r>
              <a:rPr kumimoji="1" lang="ja-JP" altLang="ja-JP" sz="1200" kern="1200" dirty="0" smtClean="0">
                <a:solidFill>
                  <a:schemeClr val="tx1"/>
                </a:solidFill>
                <a:effectLst/>
                <a:latin typeface="+mn-lt"/>
                <a:ea typeface="+mn-ea"/>
                <a:cs typeface="+mn-cs"/>
              </a:rPr>
              <a:t>その計画に必要不可欠なのがクリアリングハウスの構築でした。</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 ・クリアリングハウスとは</a:t>
            </a:r>
            <a:r>
              <a:rPr kumimoji="1" lang="ja-JP" altLang="en-US" sz="1200" kern="1200" dirty="0" smtClean="0">
                <a:solidFill>
                  <a:schemeClr val="tx1"/>
                </a:solidFill>
                <a:effectLst/>
                <a:latin typeface="+mn-lt"/>
                <a:ea typeface="+mn-ea"/>
                <a:cs typeface="+mn-cs"/>
              </a:rPr>
              <a:t>、さまざまなデータを統合してやりとりする仕組みのこと。これは、</a:t>
            </a:r>
            <a:r>
              <a:rPr kumimoji="1" lang="ja-JP" altLang="ja-JP" sz="1200" kern="1200" dirty="0" smtClean="0">
                <a:solidFill>
                  <a:schemeClr val="tx1"/>
                </a:solidFill>
                <a:effectLst/>
                <a:latin typeface="+mn-lt"/>
                <a:ea typeface="+mn-ea"/>
                <a:cs typeface="+mn-cs"/>
              </a:rPr>
              <a:t>ICカードの発行、IDの管理、精算などを行う交通料金徴収システム</a:t>
            </a:r>
            <a:r>
              <a:rPr kumimoji="1" lang="ja-JP" altLang="en-US" sz="1200" kern="1200" dirty="0" smtClean="0">
                <a:solidFill>
                  <a:schemeClr val="tx1"/>
                </a:solidFill>
                <a:effectLst/>
                <a:latin typeface="+mn-lt"/>
                <a:ea typeface="+mn-ea"/>
                <a:cs typeface="+mn-cs"/>
              </a:rPr>
              <a:t>のことで、各公共交通機関が共通の</a:t>
            </a:r>
            <a:r>
              <a:rPr kumimoji="1" lang="en-US" altLang="ja-JP" sz="1200" kern="1200" dirty="0" smtClean="0">
                <a:solidFill>
                  <a:schemeClr val="tx1"/>
                </a:solidFill>
                <a:effectLst/>
                <a:latin typeface="+mn-lt"/>
                <a:ea typeface="+mn-ea"/>
                <a:cs typeface="+mn-cs"/>
              </a:rPr>
              <a:t>IC</a:t>
            </a:r>
            <a:r>
              <a:rPr kumimoji="1" lang="ja-JP" altLang="en-US" sz="1200" kern="1200" dirty="0" smtClean="0">
                <a:solidFill>
                  <a:schemeClr val="tx1"/>
                </a:solidFill>
                <a:effectLst/>
                <a:latin typeface="+mn-lt"/>
                <a:ea typeface="+mn-ea"/>
                <a:cs typeface="+mn-cs"/>
              </a:rPr>
              <a:t>カードで利用できるようになります。また、</a:t>
            </a:r>
            <a:r>
              <a:rPr kumimoji="1" lang="en-US" altLang="ja-JP" sz="1200" kern="1200" dirty="0" smtClean="0">
                <a:solidFill>
                  <a:schemeClr val="tx1"/>
                </a:solidFill>
                <a:effectLst/>
                <a:latin typeface="+mn-lt"/>
                <a:ea typeface="+mn-ea"/>
                <a:cs typeface="+mn-cs"/>
              </a:rPr>
              <a:t>IC</a:t>
            </a:r>
            <a:r>
              <a:rPr kumimoji="1" lang="ja-JP" altLang="en-US" sz="1200" kern="1200" dirty="0" smtClean="0">
                <a:solidFill>
                  <a:schemeClr val="tx1"/>
                </a:solidFill>
                <a:effectLst/>
                <a:latin typeface="+mn-lt"/>
                <a:ea typeface="+mn-ea"/>
                <a:cs typeface="+mn-cs"/>
              </a:rPr>
              <a:t>カードを読み取り端末機にタッチするだけで料金徴収が可能になるため、これまで行われていた切符購入や、現金のやりとりにかかる手間と時間を省くことができます。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・2014年から始まったバングラデシュでのクリアリングハウスの構築と</a:t>
            </a:r>
            <a:r>
              <a:rPr kumimoji="1" lang="en-US" altLang="ja-JP" sz="1200" kern="1200" dirty="0" smtClean="0">
                <a:solidFill>
                  <a:schemeClr val="tx1"/>
                </a:solidFill>
                <a:effectLst/>
                <a:latin typeface="+mn-lt"/>
                <a:ea typeface="+mn-ea"/>
                <a:cs typeface="+mn-cs"/>
              </a:rPr>
              <a:t>IC</a:t>
            </a:r>
            <a:r>
              <a:rPr kumimoji="1" lang="ja-JP" altLang="en-US" sz="1200" kern="1200" dirty="0" smtClean="0">
                <a:solidFill>
                  <a:schemeClr val="tx1"/>
                </a:solidFill>
                <a:effectLst/>
                <a:latin typeface="+mn-lt"/>
                <a:ea typeface="+mn-ea"/>
                <a:cs typeface="+mn-cs"/>
              </a:rPr>
              <a:t>カード</a:t>
            </a:r>
            <a:r>
              <a:rPr kumimoji="1" lang="ja-JP" altLang="ja-JP" sz="1200" kern="1200" dirty="0" smtClean="0">
                <a:solidFill>
                  <a:schemeClr val="tx1"/>
                </a:solidFill>
                <a:effectLst/>
                <a:latin typeface="+mn-lt"/>
                <a:ea typeface="+mn-ea"/>
                <a:cs typeface="+mn-cs"/>
              </a:rPr>
              <a:t>普及のプロジェクトには、JICAから委託された片平エンジニアリング</a:t>
            </a:r>
            <a:r>
              <a:rPr kumimoji="1" lang="ja-JP" altLang="en-US" sz="1200" kern="1200" dirty="0" smtClean="0">
                <a:solidFill>
                  <a:schemeClr val="tx1"/>
                </a:solidFill>
                <a:effectLst/>
                <a:latin typeface="+mn-lt"/>
                <a:ea typeface="+mn-ea"/>
                <a:cs typeface="+mn-cs"/>
              </a:rPr>
              <a:t>・インターナショナル</a:t>
            </a:r>
            <a:r>
              <a:rPr kumimoji="1" lang="ja-JP" altLang="ja-JP" sz="1200" kern="1200" dirty="0" smtClean="0">
                <a:solidFill>
                  <a:schemeClr val="tx1"/>
                </a:solidFill>
                <a:effectLst/>
                <a:latin typeface="+mn-lt"/>
                <a:ea typeface="+mn-ea"/>
                <a:cs typeface="+mn-cs"/>
              </a:rPr>
              <a:t>が取組んでいます。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 ・ICカードの普及の</a:t>
            </a:r>
            <a:r>
              <a:rPr kumimoji="1" lang="ja-JP" altLang="en-US" sz="1200" kern="1200" dirty="0" smtClean="0">
                <a:solidFill>
                  <a:schemeClr val="tx1"/>
                </a:solidFill>
                <a:effectLst/>
                <a:latin typeface="+mn-lt"/>
                <a:ea typeface="+mn-ea"/>
                <a:cs typeface="+mn-cs"/>
              </a:rPr>
              <a:t>ための実証実験で</a:t>
            </a:r>
            <a:r>
              <a:rPr kumimoji="1" lang="ja-JP" altLang="ja-JP" sz="1200" kern="1200" dirty="0" smtClean="0">
                <a:solidFill>
                  <a:schemeClr val="tx1"/>
                </a:solidFill>
                <a:effectLst/>
                <a:latin typeface="+mn-lt"/>
                <a:ea typeface="+mn-ea"/>
                <a:cs typeface="+mn-cs"/>
              </a:rPr>
              <a:t>は、</a:t>
            </a:r>
            <a:r>
              <a:rPr kumimoji="1" lang="ja-JP" altLang="en-US" sz="1200" kern="1200" dirty="0" smtClean="0">
                <a:solidFill>
                  <a:schemeClr val="tx1"/>
                </a:solidFill>
                <a:effectLst/>
                <a:latin typeface="+mn-lt"/>
                <a:ea typeface="+mn-ea"/>
                <a:cs typeface="+mn-cs"/>
              </a:rPr>
              <a:t>学生だけでなく会社員からも好評で、特に働く女性からの評価が高かったのです。女性に多く受け入れられた背景には、バングラデシュの文化的な事情が影響しています。</a:t>
            </a:r>
            <a:r>
              <a:rPr kumimoji="1" lang="en-US" altLang="ja-JP" sz="1200" kern="1200" dirty="0" smtClean="0">
                <a:solidFill>
                  <a:schemeClr val="tx1"/>
                </a:solidFill>
                <a:effectLst/>
                <a:latin typeface="+mn-lt"/>
                <a:ea typeface="+mn-ea"/>
                <a:cs typeface="+mn-cs"/>
              </a:rPr>
              <a:t>IC</a:t>
            </a:r>
            <a:r>
              <a:rPr kumimoji="1" lang="ja-JP" altLang="en-US" sz="1200" kern="1200" dirty="0" smtClean="0">
                <a:solidFill>
                  <a:schemeClr val="tx1"/>
                </a:solidFill>
                <a:effectLst/>
                <a:latin typeface="+mn-lt"/>
                <a:ea typeface="+mn-ea"/>
                <a:cs typeface="+mn-cs"/>
              </a:rPr>
              <a:t>カードがあれば、運賃を渡す時に</a:t>
            </a:r>
            <a:r>
              <a:rPr kumimoji="1" lang="ja-JP" altLang="ja-JP" sz="1200" kern="1200" dirty="0" smtClean="0">
                <a:solidFill>
                  <a:schemeClr val="tx1"/>
                </a:solidFill>
                <a:effectLst/>
                <a:latin typeface="+mn-lt"/>
                <a:ea typeface="+mn-ea"/>
                <a:cs typeface="+mn-cs"/>
              </a:rPr>
              <a:t>男性運転手の手に触れる</a:t>
            </a:r>
            <a:r>
              <a:rPr kumimoji="1" lang="ja-JP" altLang="en-US" sz="1200" kern="1200" dirty="0" smtClean="0">
                <a:solidFill>
                  <a:schemeClr val="tx1"/>
                </a:solidFill>
                <a:effectLst/>
                <a:latin typeface="+mn-lt"/>
                <a:ea typeface="+mn-ea"/>
                <a:cs typeface="+mn-cs"/>
              </a:rPr>
              <a:t>心配がなく</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安心して公共交通を利用できるのです。</a:t>
            </a:r>
            <a:r>
              <a:rPr kumimoji="1" lang="en-US" altLang="ja-JP" sz="1200" kern="1200" dirty="0" smtClean="0">
                <a:solidFill>
                  <a:schemeClr val="tx1"/>
                </a:solidFill>
                <a:effectLst/>
                <a:latin typeface="+mn-lt"/>
                <a:ea typeface="+mn-ea"/>
                <a:cs typeface="+mn-cs"/>
              </a:rPr>
              <a:t>IC</a:t>
            </a:r>
            <a:r>
              <a:rPr kumimoji="1" lang="ja-JP" altLang="en-US" sz="1200" kern="1200" dirty="0" smtClean="0">
                <a:solidFill>
                  <a:schemeClr val="tx1"/>
                </a:solidFill>
                <a:effectLst/>
                <a:latin typeface="+mn-lt"/>
                <a:ea typeface="+mn-ea"/>
                <a:cs typeface="+mn-cs"/>
              </a:rPr>
              <a:t>カードの普及が進めば、女性</a:t>
            </a:r>
            <a:r>
              <a:rPr kumimoji="1" lang="ja-JP" altLang="ja-JP" sz="1200" kern="1200" dirty="0" smtClean="0">
                <a:solidFill>
                  <a:schemeClr val="tx1"/>
                </a:solidFill>
                <a:effectLst/>
                <a:latin typeface="+mn-lt"/>
                <a:ea typeface="+mn-ea"/>
                <a:cs typeface="+mn-cs"/>
              </a:rPr>
              <a:t>の社会進出</a:t>
            </a:r>
            <a:r>
              <a:rPr kumimoji="1" lang="ja-JP" altLang="en-US" sz="1200" kern="1200" dirty="0" smtClean="0">
                <a:solidFill>
                  <a:schemeClr val="tx1"/>
                </a:solidFill>
                <a:effectLst/>
                <a:latin typeface="+mn-lt"/>
                <a:ea typeface="+mn-ea"/>
                <a:cs typeface="+mn-cs"/>
              </a:rPr>
              <a:t>をさらに後押しできるかもしれません</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9</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P20-21</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6</a:t>
            </a:fld>
            <a:endParaRPr kumimoji="1" lang="ja-JP" altLang="en-US"/>
          </a:p>
        </p:txBody>
      </p:sp>
    </p:spTree>
    <p:extLst>
      <p:ext uri="{BB962C8B-B14F-4D97-AF65-F5344CB8AC3E}">
        <p14:creationId xmlns:p14="http://schemas.microsoft.com/office/powerpoint/2010/main" val="38116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【スライド</a:t>
            </a:r>
            <a:r>
              <a:rPr kumimoji="1" lang="en-US" altLang="ja-JP" sz="1200" kern="1200" dirty="0" smtClean="0">
                <a:solidFill>
                  <a:schemeClr val="tx1"/>
                </a:solidFill>
                <a:effectLst/>
                <a:latin typeface="+mn-lt"/>
                <a:ea typeface="+mn-ea"/>
                <a:cs typeface="+mn-cs"/>
              </a:rPr>
              <a:t>NO.06</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アプリ教材を使った質の高い教育（カンボジア）</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【学習内容】</a:t>
            </a:r>
          </a:p>
          <a:p>
            <a:r>
              <a:rPr kumimoji="1" lang="ja-JP" altLang="ja-JP" sz="1200" kern="1200" dirty="0" smtClean="0">
                <a:solidFill>
                  <a:schemeClr val="tx1"/>
                </a:solidFill>
                <a:effectLst/>
                <a:latin typeface="+mn-lt"/>
                <a:ea typeface="+mn-ea"/>
                <a:cs typeface="+mn-cs"/>
              </a:rPr>
              <a:t>・カンボジアでのアプリ教材「Think! Think!</a:t>
            </a:r>
            <a:r>
              <a:rPr kumimoji="1" lang="ja-JP" altLang="en-US" sz="1200" kern="1200" dirty="0" smtClean="0">
                <a:solidFill>
                  <a:schemeClr val="tx1"/>
                </a:solidFill>
                <a:effectLst/>
                <a:latin typeface="+mn-lt"/>
                <a:ea typeface="+mn-ea"/>
                <a:cs typeface="+mn-cs"/>
              </a:rPr>
              <a:t>（シンクシンク）</a:t>
            </a:r>
            <a:r>
              <a:rPr kumimoji="1" lang="ja-JP" altLang="ja-JP" sz="1200" kern="1200" dirty="0" smtClean="0">
                <a:solidFill>
                  <a:schemeClr val="tx1"/>
                </a:solidFill>
                <a:effectLst/>
                <a:latin typeface="+mn-lt"/>
                <a:ea typeface="+mn-ea"/>
                <a:cs typeface="+mn-cs"/>
              </a:rPr>
              <a:t>」の活用による授業について知る。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【問いかけのサンプル】</a:t>
            </a:r>
          </a:p>
          <a:p>
            <a:r>
              <a:rPr kumimoji="1" lang="ja-JP" altLang="ja-JP" sz="1200" kern="1200" dirty="0" smtClean="0">
                <a:solidFill>
                  <a:schemeClr val="tx1"/>
                </a:solidFill>
                <a:effectLst/>
                <a:latin typeface="+mn-lt"/>
                <a:ea typeface="+mn-ea"/>
                <a:cs typeface="+mn-cs"/>
              </a:rPr>
              <a:t>問）カンボジアの学校の様子です。子どもたちは何を見ているのでしょう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問）IT技術は、学校の授業にどのように</a:t>
            </a:r>
            <a:r>
              <a:rPr kumimoji="1" lang="ja-JP" altLang="en-US" sz="1200" kern="1200" dirty="0" smtClean="0">
                <a:solidFill>
                  <a:schemeClr val="tx1"/>
                </a:solidFill>
                <a:effectLst/>
                <a:latin typeface="+mn-lt"/>
                <a:ea typeface="+mn-ea"/>
                <a:cs typeface="+mn-cs"/>
              </a:rPr>
              <a:t>生</a:t>
            </a:r>
            <a:r>
              <a:rPr kumimoji="1" lang="ja-JP" altLang="ja-JP" sz="1200" kern="1200" dirty="0" smtClean="0">
                <a:solidFill>
                  <a:schemeClr val="tx1"/>
                </a:solidFill>
                <a:effectLst/>
                <a:latin typeface="+mn-lt"/>
                <a:ea typeface="+mn-ea"/>
                <a:cs typeface="+mn-cs"/>
              </a:rPr>
              <a:t>かせるでしょう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問）教育の分野では</a:t>
            </a:r>
            <a:r>
              <a:rPr kumimoji="1" lang="en-US" altLang="ja-JP" sz="1200" kern="1200" dirty="0" smtClean="0">
                <a:solidFill>
                  <a:schemeClr val="tx1"/>
                </a:solidFill>
                <a:effectLst/>
                <a:latin typeface="+mn-lt"/>
                <a:ea typeface="+mn-ea"/>
                <a:cs typeface="+mn-cs"/>
              </a:rPr>
              <a:t>DX</a:t>
            </a:r>
            <a:r>
              <a:rPr kumimoji="1" lang="ja-JP" altLang="ja-JP" sz="1200" kern="1200" dirty="0" smtClean="0">
                <a:solidFill>
                  <a:schemeClr val="tx1"/>
                </a:solidFill>
                <a:effectLst/>
                <a:latin typeface="+mn-lt"/>
                <a:ea typeface="+mn-ea"/>
                <a:cs typeface="+mn-cs"/>
              </a:rPr>
              <a:t>でほかにどんなことができるでしょう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【説明】</a:t>
            </a:r>
          </a:p>
          <a:p>
            <a:r>
              <a:rPr kumimoji="1" lang="ja-JP" altLang="ja-JP" sz="1200" kern="1200" dirty="0" smtClean="0">
                <a:solidFill>
                  <a:schemeClr val="tx1"/>
                </a:solidFill>
                <a:effectLst/>
                <a:latin typeface="+mn-lt"/>
                <a:ea typeface="+mn-ea"/>
                <a:cs typeface="+mn-cs"/>
              </a:rPr>
              <a:t>・カンボジアの小学生が授業中にタブレットで使っているのは、「Think! Think!」というアプリです。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「Think! Think!」は、図形やパズル、迷路などの問題を解きながら思考力を育てるアプリ教材です。「空間認識」「平面認識」「試行</a:t>
            </a:r>
            <a:r>
              <a:rPr kumimoji="1" lang="ja-JP" altLang="en-US" sz="1200" kern="1200" dirty="0" smtClean="0">
                <a:solidFill>
                  <a:schemeClr val="tx1"/>
                </a:solidFill>
                <a:effectLst/>
                <a:latin typeface="+mn-lt"/>
                <a:ea typeface="+mn-ea"/>
                <a:cs typeface="+mn-cs"/>
              </a:rPr>
              <a:t>錯誤</a:t>
            </a:r>
            <a:r>
              <a:rPr kumimoji="1" lang="ja-JP" altLang="ja-JP" sz="1200" kern="1200" dirty="0" smtClean="0">
                <a:solidFill>
                  <a:schemeClr val="tx1"/>
                </a:solidFill>
                <a:effectLst/>
                <a:latin typeface="+mn-lt"/>
                <a:ea typeface="+mn-ea"/>
                <a:cs typeface="+mn-cs"/>
              </a:rPr>
              <a:t>」「論理」「数的処理」の５分野で展開しており、2020年現在、世界150か国に100万人以上のユーザーを持っています。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・世界に向けてIT技術を用いた教材やコンテンツの開発・運営を行っているワンダーラボは、JICAの民間連携事業を活用して、カンボジアにおける「Think! Think!」を活用した教育プログラムを行って</a:t>
            </a:r>
            <a:r>
              <a:rPr kumimoji="1" lang="ja-JP" altLang="en-US" sz="1200" kern="1200" dirty="0" smtClean="0">
                <a:solidFill>
                  <a:schemeClr val="tx1"/>
                </a:solidFill>
                <a:effectLst/>
                <a:latin typeface="+mn-lt"/>
                <a:ea typeface="+mn-ea"/>
                <a:cs typeface="+mn-cs"/>
              </a:rPr>
              <a:t>い</a:t>
            </a:r>
            <a:r>
              <a:rPr kumimoji="1" lang="ja-JP" altLang="ja-JP" sz="1200" kern="1200" dirty="0" smtClean="0">
                <a:solidFill>
                  <a:schemeClr val="tx1"/>
                </a:solidFill>
                <a:effectLst/>
                <a:latin typeface="+mn-lt"/>
                <a:ea typeface="+mn-ea"/>
                <a:cs typeface="+mn-cs"/>
              </a:rPr>
              <a:t>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・通常、子どもの習熟度や学習効果は、保護者の学歴に左右されることが多かったのですが、「Think! Think!」を使うと、性別や保護者の学歴に左右されない効果が現れました。</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・ワンダーラボが通常は有償で提供している「Think! Think!」を、オンライン授業で３</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月間無料開放したところ、多くの人に受け入れられ</a:t>
            </a:r>
            <a:r>
              <a:rPr kumimoji="1" lang="ja-JP" altLang="en-US" sz="1200" kern="1200" dirty="0" smtClean="0">
                <a:solidFill>
                  <a:schemeClr val="tx1"/>
                </a:solidFill>
                <a:effectLst/>
                <a:latin typeface="+mn-lt"/>
                <a:ea typeface="+mn-ea"/>
                <a:cs typeface="+mn-cs"/>
              </a:rPr>
              <a:t>まし</a:t>
            </a:r>
            <a:r>
              <a:rPr kumimoji="1" lang="ja-JP" altLang="ja-JP" sz="1200" kern="1200" dirty="0" smtClean="0">
                <a:solidFill>
                  <a:schemeClr val="tx1"/>
                </a:solidFill>
                <a:effectLst/>
                <a:latin typeface="+mn-lt"/>
                <a:ea typeface="+mn-ea"/>
                <a:cs typeface="+mn-cs"/>
              </a:rPr>
              <a:t>た。</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8</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P10-11</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7</a:t>
            </a:fld>
            <a:endParaRPr kumimoji="1" lang="ja-JP" altLang="en-US"/>
          </a:p>
        </p:txBody>
      </p:sp>
    </p:spTree>
    <p:extLst>
      <p:ext uri="{BB962C8B-B14F-4D97-AF65-F5344CB8AC3E}">
        <p14:creationId xmlns:p14="http://schemas.microsoft.com/office/powerpoint/2010/main" val="2083464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【スライド</a:t>
            </a:r>
            <a:r>
              <a:rPr kumimoji="1" lang="en-US" altLang="ja-JP" sz="1200" kern="1200" dirty="0" smtClean="0">
                <a:solidFill>
                  <a:schemeClr val="tx1"/>
                </a:solidFill>
                <a:effectLst/>
                <a:latin typeface="+mn-lt"/>
                <a:ea typeface="+mn-ea"/>
                <a:cs typeface="+mn-cs"/>
              </a:rPr>
              <a:t>NO.07</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を使った水道配管地図作り（ケニア）</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【学習内容】</a:t>
            </a:r>
          </a:p>
          <a:p>
            <a:r>
              <a:rPr kumimoji="1" lang="ja-JP" altLang="ja-JP" sz="1200" kern="1200" dirty="0" smtClean="0">
                <a:solidFill>
                  <a:schemeClr val="tx1"/>
                </a:solidFill>
                <a:effectLst/>
                <a:latin typeface="+mn-lt"/>
                <a:ea typeface="+mn-ea"/>
                <a:cs typeface="+mn-cs"/>
              </a:rPr>
              <a:t>・ケニアでの複合的な日本の協力の仕組みを知る。</a:t>
            </a:r>
          </a:p>
          <a:p>
            <a:r>
              <a:rPr kumimoji="1" lang="ja-JP" altLang="ja-JP" sz="1200" kern="1200" dirty="0" smtClean="0">
                <a:solidFill>
                  <a:schemeClr val="tx1"/>
                </a:solidFill>
                <a:effectLst/>
                <a:latin typeface="+mn-lt"/>
                <a:ea typeface="+mn-ea"/>
                <a:cs typeface="+mn-cs"/>
              </a:rPr>
              <a:t>・GIS（地理情報システム）とは何かを知る。</a:t>
            </a:r>
          </a:p>
          <a:p>
            <a:r>
              <a:rPr kumimoji="1" lang="ja-JP" altLang="ja-JP" sz="1200" kern="1200" dirty="0" smtClean="0">
                <a:solidFill>
                  <a:schemeClr val="tx1"/>
                </a:solidFill>
                <a:effectLst/>
                <a:latin typeface="+mn-lt"/>
                <a:ea typeface="+mn-ea"/>
                <a:cs typeface="+mn-cs"/>
              </a:rPr>
              <a:t>・水道配管地図の作成方法や</a:t>
            </a:r>
            <a:r>
              <a:rPr kumimoji="1" lang="ja-JP" altLang="en-US" sz="1200" kern="1200" dirty="0" smtClean="0">
                <a:solidFill>
                  <a:schemeClr val="tx1"/>
                </a:solidFill>
                <a:effectLst/>
                <a:latin typeface="+mn-lt"/>
                <a:ea typeface="+mn-ea"/>
                <a:cs typeface="+mn-cs"/>
              </a:rPr>
              <a:t>現地スタッフの</a:t>
            </a:r>
            <a:r>
              <a:rPr kumimoji="1" lang="ja-JP" altLang="ja-JP" sz="1200" kern="1200" dirty="0" smtClean="0">
                <a:solidFill>
                  <a:schemeClr val="tx1"/>
                </a:solidFill>
                <a:effectLst/>
                <a:latin typeface="+mn-lt"/>
                <a:ea typeface="+mn-ea"/>
                <a:cs typeface="+mn-cs"/>
              </a:rPr>
              <a:t>同僚との協力について知る。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【問いかけのサンプル】</a:t>
            </a:r>
          </a:p>
          <a:p>
            <a:r>
              <a:rPr kumimoji="1" lang="ja-JP" altLang="ja-JP" sz="1200" kern="1200" dirty="0" smtClean="0">
                <a:solidFill>
                  <a:schemeClr val="tx1"/>
                </a:solidFill>
                <a:effectLst/>
                <a:latin typeface="+mn-lt"/>
                <a:ea typeface="+mn-ea"/>
                <a:cs typeface="+mn-cs"/>
              </a:rPr>
              <a:t>問）</a:t>
            </a:r>
            <a:r>
              <a:rPr kumimoji="1" lang="ja-JP" altLang="en-US" sz="1200" kern="1200" dirty="0" smtClean="0">
                <a:solidFill>
                  <a:schemeClr val="tx1"/>
                </a:solidFill>
                <a:effectLst/>
                <a:latin typeface="+mn-lt"/>
                <a:ea typeface="+mn-ea"/>
                <a:cs typeface="+mn-cs"/>
              </a:rPr>
              <a:t>写真の人は</a:t>
            </a:r>
            <a:r>
              <a:rPr kumimoji="1" lang="ja-JP" altLang="ja-JP" sz="1200" kern="1200" dirty="0" smtClean="0">
                <a:solidFill>
                  <a:schemeClr val="tx1"/>
                </a:solidFill>
                <a:effectLst/>
                <a:latin typeface="+mn-lt"/>
                <a:ea typeface="+mn-ea"/>
                <a:cs typeface="+mn-cs"/>
              </a:rPr>
              <a:t>GPSで何を探しているのでしょうか？</a:t>
            </a:r>
          </a:p>
          <a:p>
            <a:r>
              <a:rPr kumimoji="1" lang="ja-JP" altLang="ja-JP" sz="1200" kern="1200" dirty="0" smtClean="0">
                <a:solidFill>
                  <a:schemeClr val="tx1"/>
                </a:solidFill>
                <a:effectLst/>
                <a:latin typeface="+mn-lt"/>
                <a:ea typeface="+mn-ea"/>
                <a:cs typeface="+mn-cs"/>
              </a:rPr>
              <a:t>問）日本で学んだ</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技術は、海外のどんな場面で</a:t>
            </a:r>
            <a:r>
              <a:rPr kumimoji="1" lang="ja-JP" altLang="en-US" sz="1200" kern="1200" dirty="0" smtClean="0">
                <a:solidFill>
                  <a:schemeClr val="tx1"/>
                </a:solidFill>
                <a:effectLst/>
                <a:latin typeface="+mn-lt"/>
                <a:ea typeface="+mn-ea"/>
                <a:cs typeface="+mn-cs"/>
              </a:rPr>
              <a:t>生</a:t>
            </a:r>
            <a:r>
              <a:rPr kumimoji="1" lang="ja-JP" altLang="ja-JP" sz="1200" kern="1200" dirty="0" smtClean="0">
                <a:solidFill>
                  <a:schemeClr val="tx1"/>
                </a:solidFill>
                <a:effectLst/>
                <a:latin typeface="+mn-lt"/>
                <a:ea typeface="+mn-ea"/>
                <a:cs typeface="+mn-cs"/>
              </a:rPr>
              <a:t>かすことができるでしょう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【説明】</a:t>
            </a:r>
          </a:p>
          <a:p>
            <a:r>
              <a:rPr kumimoji="1" lang="ja-JP" altLang="ja-JP" sz="1200" kern="1200" dirty="0" smtClean="0">
                <a:solidFill>
                  <a:schemeClr val="tx1"/>
                </a:solidFill>
                <a:effectLst/>
                <a:latin typeface="+mn-lt"/>
                <a:ea typeface="+mn-ea"/>
                <a:cs typeface="+mn-cs"/>
              </a:rPr>
              <a:t>・写真右の女性は、日本で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技術を習得した髙津早由里（たかつさゆり）さんです。</a:t>
            </a:r>
            <a:r>
              <a:rPr kumimoji="1" lang="en-US" altLang="ja-JP" sz="1200" kern="1200" dirty="0" smtClean="0">
                <a:solidFill>
                  <a:schemeClr val="tx1"/>
                </a:solidFill>
                <a:effectLst/>
                <a:latin typeface="+mn-lt"/>
                <a:ea typeface="+mn-ea"/>
                <a:cs typeface="+mn-cs"/>
              </a:rPr>
              <a:t>JICA</a:t>
            </a:r>
            <a:r>
              <a:rPr kumimoji="1" lang="ja-JP" altLang="ja-JP" sz="1200" kern="1200" dirty="0" smtClean="0">
                <a:solidFill>
                  <a:schemeClr val="tx1"/>
                </a:solidFill>
                <a:effectLst/>
                <a:latin typeface="+mn-lt"/>
                <a:ea typeface="+mn-ea"/>
                <a:cs typeface="+mn-cs"/>
              </a:rPr>
              <a:t>海外協力隊員としてケニアのカプサベット地域に赴任して、</a:t>
            </a:r>
            <a:r>
              <a:rPr kumimoji="1" lang="en-US" altLang="ja-JP" sz="1200" kern="1200" dirty="0" smtClean="0">
                <a:solidFill>
                  <a:schemeClr val="tx1"/>
                </a:solidFill>
                <a:effectLst/>
                <a:latin typeface="+mn-lt"/>
                <a:ea typeface="+mn-ea"/>
                <a:cs typeface="+mn-cs"/>
              </a:rPr>
              <a:t>GIS</a:t>
            </a:r>
            <a:r>
              <a:rPr kumimoji="1" lang="ja-JP" altLang="ja-JP" sz="1200" kern="1200" dirty="0" smtClean="0">
                <a:solidFill>
                  <a:schemeClr val="tx1"/>
                </a:solidFill>
                <a:effectLst/>
                <a:latin typeface="+mn-lt"/>
                <a:ea typeface="+mn-ea"/>
                <a:cs typeface="+mn-cs"/>
              </a:rPr>
              <a:t>（※１）というシステムを使った地域の水道配管地図の作成と、それを分析して無収水率（※２）を下げる活動に携わりました。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・水道配管地図の作成方法は、まず</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（※３）を持ち歩いて水道メーターや水道配管の場所のデータを収集し、コンピューターの</a:t>
            </a:r>
            <a:r>
              <a:rPr kumimoji="1" lang="en-US" altLang="ja-JP" sz="1200" kern="1200" dirty="0" smtClean="0">
                <a:solidFill>
                  <a:schemeClr val="tx1"/>
                </a:solidFill>
                <a:effectLst/>
                <a:latin typeface="+mn-lt"/>
                <a:ea typeface="+mn-ea"/>
                <a:cs typeface="+mn-cs"/>
              </a:rPr>
              <a:t>GIS</a:t>
            </a:r>
            <a:r>
              <a:rPr kumimoji="1" lang="ja-JP" altLang="ja-JP" sz="1200" kern="1200" dirty="0" smtClean="0">
                <a:solidFill>
                  <a:schemeClr val="tx1"/>
                </a:solidFill>
                <a:effectLst/>
                <a:latin typeface="+mn-lt"/>
                <a:ea typeface="+mn-ea"/>
                <a:cs typeface="+mn-cs"/>
              </a:rPr>
              <a:t>にデータを取</a:t>
            </a:r>
            <a:r>
              <a:rPr kumimoji="1" lang="ja-JP" altLang="en-US" sz="1200" kern="1200" dirty="0" smtClean="0">
                <a:solidFill>
                  <a:schemeClr val="tx1"/>
                </a:solidFill>
                <a:effectLst/>
                <a:latin typeface="+mn-lt"/>
                <a:ea typeface="+mn-ea"/>
                <a:cs typeface="+mn-cs"/>
              </a:rPr>
              <a:t>り</a:t>
            </a:r>
            <a:r>
              <a:rPr kumimoji="1" lang="ja-JP" altLang="ja-JP" sz="1200" kern="1200" dirty="0" smtClean="0">
                <a:solidFill>
                  <a:schemeClr val="tx1"/>
                </a:solidFill>
                <a:effectLst/>
                <a:latin typeface="+mn-lt"/>
                <a:ea typeface="+mn-ea"/>
                <a:cs typeface="+mn-cs"/>
              </a:rPr>
              <a:t>込</a:t>
            </a:r>
            <a:r>
              <a:rPr kumimoji="1" lang="ja-JP" altLang="en-US" sz="1200" kern="1200" dirty="0" smtClean="0">
                <a:solidFill>
                  <a:schemeClr val="tx1"/>
                </a:solidFill>
                <a:effectLst/>
                <a:latin typeface="+mn-lt"/>
                <a:ea typeface="+mn-ea"/>
                <a:cs typeface="+mn-cs"/>
              </a:rPr>
              <a:t>み</a:t>
            </a:r>
            <a:r>
              <a:rPr kumimoji="1" lang="ja-JP" altLang="ja-JP" sz="1200" kern="1200" dirty="0" smtClean="0">
                <a:solidFill>
                  <a:schemeClr val="tx1"/>
                </a:solidFill>
                <a:effectLst/>
                <a:latin typeface="+mn-lt"/>
                <a:ea typeface="+mn-ea"/>
                <a:cs typeface="+mn-cs"/>
              </a:rPr>
              <a:t>ます。その後、メーター番号や設置年、顧客名なども入力して、地図を完成させました。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・この活動では、髙津さんの仕事に対して初めは他人事のようだった現地スタッフが、次第に率先して地図作りに参加するようになり、最後には自分一人で地図を作れるようになったそうです。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※１</a:t>
            </a:r>
            <a:r>
              <a:rPr kumimoji="1" lang="en-US" altLang="ja-JP" sz="1200" kern="1200" dirty="0" smtClean="0">
                <a:solidFill>
                  <a:schemeClr val="tx1"/>
                </a:solidFill>
                <a:effectLst/>
                <a:latin typeface="+mn-lt"/>
                <a:ea typeface="+mn-ea"/>
                <a:cs typeface="+mn-cs"/>
              </a:rPr>
              <a:t> GIS</a:t>
            </a:r>
            <a:r>
              <a:rPr kumimoji="1" lang="ja-JP" altLang="ja-JP" sz="1200" kern="1200" dirty="0" smtClean="0">
                <a:solidFill>
                  <a:schemeClr val="tx1"/>
                </a:solidFill>
                <a:effectLst/>
                <a:latin typeface="+mn-lt"/>
                <a:ea typeface="+mn-ea"/>
                <a:cs typeface="+mn-cs"/>
              </a:rPr>
              <a:t>とは：</a:t>
            </a:r>
            <a:r>
              <a:rPr kumimoji="1" lang="en-US" altLang="ja-JP" sz="1200" kern="1200" dirty="0" smtClean="0">
                <a:solidFill>
                  <a:schemeClr val="tx1"/>
                </a:solidFill>
                <a:effectLst/>
                <a:latin typeface="+mn-lt"/>
                <a:ea typeface="+mn-ea"/>
                <a:cs typeface="+mn-cs"/>
              </a:rPr>
              <a:t>Geographic Information System</a:t>
            </a:r>
            <a:r>
              <a:rPr kumimoji="1" lang="ja-JP" altLang="ja-JP" sz="1200" kern="1200" dirty="0" smtClean="0">
                <a:solidFill>
                  <a:schemeClr val="tx1"/>
                </a:solidFill>
                <a:effectLst/>
                <a:latin typeface="+mn-lt"/>
                <a:ea typeface="+mn-ea"/>
                <a:cs typeface="+mn-cs"/>
              </a:rPr>
              <a:t>の略語</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地理情報システムのこと</a:t>
            </a:r>
            <a:r>
              <a:rPr kumimoji="1" lang="ja-JP" altLang="en-US" sz="1200" kern="1200" dirty="0" smtClean="0">
                <a:solidFill>
                  <a:schemeClr val="tx1"/>
                </a:solidFill>
                <a:effectLst/>
                <a:latin typeface="+mn-lt"/>
                <a:ea typeface="+mn-ea"/>
                <a:cs typeface="+mn-cs"/>
              </a:rPr>
              <a:t>で、この技術を使うとコンピューターで地図が作成でき、さらにその地図にさまざまな情報を追加することができる。</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※２ 無収水率とは：水道配管からの漏水、盗水、水道メーター故障などにより料金を徴収できていない水の割合のこと。</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※３</a:t>
            </a:r>
            <a:r>
              <a:rPr kumimoji="1" lang="en-US" altLang="ja-JP" sz="1200" kern="1200" dirty="0" smtClean="0">
                <a:solidFill>
                  <a:schemeClr val="tx1"/>
                </a:solidFill>
                <a:effectLst/>
                <a:latin typeface="+mn-lt"/>
                <a:ea typeface="+mn-ea"/>
                <a:cs typeface="+mn-cs"/>
              </a:rPr>
              <a:t> GPS</a:t>
            </a:r>
            <a:r>
              <a:rPr kumimoji="1" lang="ja-JP" altLang="ja-JP" sz="1200" kern="1200" dirty="0" smtClean="0">
                <a:solidFill>
                  <a:schemeClr val="tx1"/>
                </a:solidFill>
                <a:effectLst/>
                <a:latin typeface="+mn-lt"/>
                <a:ea typeface="+mn-ea"/>
                <a:cs typeface="+mn-cs"/>
              </a:rPr>
              <a:t>とは：</a:t>
            </a:r>
            <a:r>
              <a:rPr kumimoji="1" lang="en-US" altLang="ja-JP" sz="1200" kern="1200" dirty="0" smtClean="0">
                <a:solidFill>
                  <a:schemeClr val="tx1"/>
                </a:solidFill>
                <a:effectLst/>
                <a:latin typeface="+mn-lt"/>
                <a:ea typeface="+mn-ea"/>
                <a:cs typeface="+mn-cs"/>
              </a:rPr>
              <a:t>Global Positioning System</a:t>
            </a:r>
            <a:r>
              <a:rPr kumimoji="1" lang="ja-JP" altLang="ja-JP" sz="1200" kern="1200" dirty="0" smtClean="0">
                <a:solidFill>
                  <a:schemeClr val="tx1"/>
                </a:solidFill>
                <a:effectLst/>
                <a:latin typeface="+mn-lt"/>
                <a:ea typeface="+mn-ea"/>
                <a:cs typeface="+mn-cs"/>
              </a:rPr>
              <a:t>の略語で、全地球測位システムのこと。地球上の現在位置を、人工衛星からの電波で測り知る装置。</a:t>
            </a: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9</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P24-25</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8</a:t>
            </a:fld>
            <a:endParaRPr kumimoji="1" lang="ja-JP" altLang="en-US"/>
          </a:p>
        </p:txBody>
      </p:sp>
    </p:spTree>
    <p:extLst>
      <p:ext uri="{BB962C8B-B14F-4D97-AF65-F5344CB8AC3E}">
        <p14:creationId xmlns:p14="http://schemas.microsoft.com/office/powerpoint/2010/main" val="4141482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【スライド</a:t>
            </a:r>
            <a:r>
              <a:rPr kumimoji="1" lang="en-US" altLang="ja-JP" sz="1200" kern="1200" dirty="0" smtClean="0">
                <a:solidFill>
                  <a:schemeClr val="tx1"/>
                </a:solidFill>
                <a:effectLst/>
                <a:latin typeface="+mn-lt"/>
                <a:ea typeface="+mn-ea"/>
                <a:cs typeface="+mn-cs"/>
              </a:rPr>
              <a:t>NO.08</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ビッグデータを使ったマラリア流行の早期警戒システム（南アフリカ）</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【学習内容】</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・ビッグデータを使用したマラリア流行の早期警戒システムを理解する。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ビッグデータの処理</a:t>
            </a:r>
            <a:r>
              <a:rPr kumimoji="1" lang="ja-JP" altLang="ja-JP" sz="1200" kern="1200" dirty="0" smtClean="0">
                <a:solidFill>
                  <a:schemeClr val="tx1"/>
                </a:solidFill>
                <a:effectLst/>
                <a:latin typeface="+mn-lt"/>
                <a:ea typeface="+mn-ea"/>
                <a:cs typeface="+mn-cs"/>
              </a:rPr>
              <a:t>に日本のスーパーコンピューターが活用されていることを知る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・マラリア流行が予測できることのメリットを理解する。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【問いかけのサンプル】</a:t>
            </a:r>
          </a:p>
          <a:p>
            <a:r>
              <a:rPr kumimoji="1" lang="ja-JP" altLang="ja-JP" sz="1200" kern="1200" dirty="0" smtClean="0">
                <a:solidFill>
                  <a:schemeClr val="tx1"/>
                </a:solidFill>
                <a:effectLst/>
                <a:latin typeface="+mn-lt"/>
                <a:ea typeface="+mn-ea"/>
                <a:cs typeface="+mn-cs"/>
              </a:rPr>
              <a:t>問）スライドは南アフリカのマラリア流行の早期警戒システムの仕組みです。</a:t>
            </a:r>
          </a:p>
          <a:p>
            <a:r>
              <a:rPr kumimoji="1" lang="ja-JP" altLang="ja-JP" sz="1200" kern="1200" dirty="0" smtClean="0">
                <a:solidFill>
                  <a:schemeClr val="tx1"/>
                </a:solidFill>
                <a:effectLst/>
                <a:latin typeface="+mn-lt"/>
                <a:ea typeface="+mn-ea"/>
                <a:cs typeface="+mn-cs"/>
              </a:rPr>
              <a:t>　　どんなデータを使って流行を予測しているでしょうか？</a:t>
            </a:r>
          </a:p>
          <a:p>
            <a:r>
              <a:rPr kumimoji="1" lang="ja-JP" altLang="ja-JP" sz="1200" kern="1200" dirty="0" smtClean="0">
                <a:solidFill>
                  <a:schemeClr val="tx1"/>
                </a:solidFill>
                <a:effectLst/>
                <a:latin typeface="+mn-lt"/>
                <a:ea typeface="+mn-ea"/>
                <a:cs typeface="+mn-cs"/>
              </a:rPr>
              <a:t>問）膨大なデータの処理には何が使われているでしょうか？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問）マラリアの流行を予測できると、どんな準備ができるでしょうか？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【説明】</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・マラリアは、エイズ、結核と並ぶ世界三大感染症の一つで、蚊が媒介して高熱を引き起こし、悪性の場合は脳マラリアなどで死に至る病気です。年間約２億</a:t>
            </a:r>
            <a:r>
              <a:rPr kumimoji="1" lang="en-US" altLang="ja-JP" sz="1200" kern="1200" dirty="0" smtClean="0">
                <a:solidFill>
                  <a:schemeClr val="tx1"/>
                </a:solidFill>
                <a:effectLst/>
                <a:latin typeface="+mn-lt"/>
                <a:ea typeface="+mn-ea"/>
                <a:cs typeface="+mn-cs"/>
              </a:rPr>
              <a:t>2800</a:t>
            </a:r>
            <a:r>
              <a:rPr kumimoji="1" lang="ja-JP" altLang="ja-JP" sz="1200" kern="1200" dirty="0" smtClean="0">
                <a:solidFill>
                  <a:schemeClr val="tx1"/>
                </a:solidFill>
                <a:effectLst/>
                <a:latin typeface="+mn-lt"/>
                <a:ea typeface="+mn-ea"/>
                <a:cs typeface="+mn-cs"/>
              </a:rPr>
              <a:t>万人が感染し、約</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万</a:t>
            </a:r>
            <a:r>
              <a:rPr kumimoji="1" lang="en-US" altLang="ja-JP" sz="1200" kern="1200" dirty="0" smtClean="0">
                <a:solidFill>
                  <a:schemeClr val="tx1"/>
                </a:solidFill>
                <a:effectLst/>
                <a:latin typeface="+mn-lt"/>
                <a:ea typeface="+mn-ea"/>
                <a:cs typeface="+mn-cs"/>
              </a:rPr>
              <a:t>5000</a:t>
            </a:r>
            <a:r>
              <a:rPr kumimoji="1" lang="ja-JP" altLang="ja-JP" sz="1200" kern="1200" dirty="0" smtClean="0">
                <a:solidFill>
                  <a:schemeClr val="tx1"/>
                </a:solidFill>
                <a:effectLst/>
                <a:latin typeface="+mn-lt"/>
                <a:ea typeface="+mn-ea"/>
                <a:cs typeface="+mn-cs"/>
              </a:rPr>
              <a:t>人が亡くなっているマラリア感染者の約</a:t>
            </a:r>
            <a:r>
              <a:rPr kumimoji="1" lang="en-US" altLang="ja-JP" sz="1200" kern="1200" dirty="0" smtClean="0">
                <a:solidFill>
                  <a:schemeClr val="tx1"/>
                </a:solidFill>
                <a:effectLst/>
                <a:latin typeface="+mn-lt"/>
                <a:ea typeface="+mn-ea"/>
                <a:cs typeface="+mn-cs"/>
              </a:rPr>
              <a:t>95</a:t>
            </a:r>
            <a:r>
              <a:rPr kumimoji="1" lang="ja-JP" altLang="ja-JP" sz="1200" kern="1200" dirty="0" smtClean="0">
                <a:solidFill>
                  <a:schemeClr val="tx1"/>
                </a:solidFill>
                <a:effectLst/>
                <a:latin typeface="+mn-lt"/>
                <a:ea typeface="+mn-ea"/>
                <a:cs typeface="+mn-cs"/>
              </a:rPr>
              <a:t>％はアフリカに集中しています。</a:t>
            </a:r>
            <a:r>
              <a:rPr lang="ja-JP" altLang="ja-JP" dirty="0" smtClean="0">
                <a:effectLst/>
              </a:rPr>
              <a:t> </a:t>
            </a:r>
            <a:r>
              <a:rPr lang="en-US" altLang="ja-JP" dirty="0" smtClean="0">
                <a:effectLst/>
              </a:rPr>
              <a:t/>
            </a:r>
            <a:br>
              <a:rPr lang="en-US" altLang="ja-JP" dirty="0" smtClean="0">
                <a:effectLst/>
              </a:rPr>
            </a:br>
            <a:r>
              <a:rPr lang="en-US" altLang="ja-JP" dirty="0" smtClean="0">
                <a:effectLst/>
              </a:rPr>
              <a:t/>
            </a:r>
            <a:br>
              <a:rPr lang="en-US" altLang="ja-JP" dirty="0" smtClean="0">
                <a:effectLst/>
              </a:rPr>
            </a:br>
            <a:r>
              <a:rPr kumimoji="1" lang="ja-JP" altLang="en-US" sz="1200" kern="1200" dirty="0" smtClean="0">
                <a:solidFill>
                  <a:schemeClr val="tx1"/>
                </a:solidFill>
                <a:effectLst/>
                <a:latin typeface="+mn-lt"/>
                <a:ea typeface="+mn-ea"/>
                <a:cs typeface="+mn-cs"/>
              </a:rPr>
              <a:t>・マラリアの流行の時期や地域を早期に察知できれば、マラリアを媒介する蚊の駆除や予防薬の服用などの備えができます。</a:t>
            </a:r>
            <a:r>
              <a:rPr kumimoji="1" lang="ja-JP" altLang="ja-JP"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マラリアの流行には気温や降雨量が関係することは経験的に知られていました。過去に発生したマラリア患者の人数、地域と気温、降水量などの気候データを統計学や数式を使って予測するのが、「マラリア流行予測モデル」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・地球規模の気候変動の影響で、降雨量や降雨時季の予測も年々難しくなってきていました。そんな中、日本の海洋研究開発機構（</a:t>
            </a:r>
            <a:r>
              <a:rPr kumimoji="1" lang="en-US" altLang="ja-JP" sz="1200" kern="1200" dirty="0" smtClean="0">
                <a:solidFill>
                  <a:schemeClr val="tx1"/>
                </a:solidFill>
                <a:effectLst/>
                <a:latin typeface="+mn-lt"/>
                <a:ea typeface="+mn-ea"/>
                <a:cs typeface="+mn-cs"/>
              </a:rPr>
              <a:t>JAMSTEC</a:t>
            </a:r>
            <a:r>
              <a:rPr kumimoji="1" lang="ja-JP" altLang="ja-JP" sz="1200" kern="1200" dirty="0" smtClean="0">
                <a:solidFill>
                  <a:schemeClr val="tx1"/>
                </a:solidFill>
                <a:effectLst/>
                <a:latin typeface="+mn-lt"/>
                <a:ea typeface="+mn-ea"/>
                <a:cs typeface="+mn-cs"/>
              </a:rPr>
              <a:t>）では、スーパーコンピューター「地球シミュレータ」を使い、数か月以上先の気候予測を行うための「</a:t>
            </a:r>
            <a:r>
              <a:rPr kumimoji="1" lang="en-US" altLang="ja-JP" sz="1200" kern="1200" dirty="0" smtClean="0">
                <a:solidFill>
                  <a:schemeClr val="tx1"/>
                </a:solidFill>
                <a:effectLst/>
                <a:latin typeface="+mn-lt"/>
                <a:ea typeface="+mn-ea"/>
                <a:cs typeface="+mn-cs"/>
              </a:rPr>
              <a:t>SINTEX-F</a:t>
            </a:r>
            <a:r>
              <a:rPr kumimoji="1" lang="ja-JP" altLang="en-US" sz="1200" kern="1200" dirty="0" smtClean="0">
                <a:solidFill>
                  <a:schemeClr val="tx1"/>
                </a:solidFill>
                <a:effectLst/>
                <a:latin typeface="+mn-lt"/>
                <a:ea typeface="+mn-ea"/>
                <a:cs typeface="+mn-cs"/>
              </a:rPr>
              <a:t>季節</a:t>
            </a:r>
            <a:r>
              <a:rPr kumimoji="1" lang="ja-JP" altLang="ja-JP" sz="1200" kern="1200" dirty="0" smtClean="0">
                <a:solidFill>
                  <a:schemeClr val="tx1"/>
                </a:solidFill>
                <a:effectLst/>
                <a:latin typeface="+mn-lt"/>
                <a:ea typeface="+mn-ea"/>
                <a:cs typeface="+mn-cs"/>
              </a:rPr>
              <a:t>予測システム」を開発。これは、世界中の海水温度（海面、海中）など現在の観測値から数か月先の気候を計算するシステムで、毎月２年先の気候を計算しています。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・「マラリア流行予測モデル」と「</a:t>
            </a:r>
            <a:r>
              <a:rPr kumimoji="1" lang="en-US" altLang="ja-JP" sz="1200" kern="1200" dirty="0" smtClean="0">
                <a:solidFill>
                  <a:schemeClr val="tx1"/>
                </a:solidFill>
                <a:effectLst/>
                <a:latin typeface="+mn-lt"/>
                <a:ea typeface="+mn-ea"/>
                <a:cs typeface="+mn-cs"/>
              </a:rPr>
              <a:t>SINTEX-F</a:t>
            </a:r>
            <a:r>
              <a:rPr kumimoji="1" lang="ja-JP" altLang="en-US" sz="1200" kern="1200" dirty="0" smtClean="0">
                <a:solidFill>
                  <a:schemeClr val="tx1"/>
                </a:solidFill>
                <a:effectLst/>
                <a:latin typeface="+mn-lt"/>
                <a:ea typeface="+mn-ea"/>
                <a:cs typeface="+mn-cs"/>
              </a:rPr>
              <a:t>季節</a:t>
            </a:r>
            <a:r>
              <a:rPr kumimoji="1" lang="ja-JP" altLang="ja-JP" sz="1200" kern="1200" dirty="0" smtClean="0">
                <a:solidFill>
                  <a:schemeClr val="tx1"/>
                </a:solidFill>
                <a:effectLst/>
                <a:latin typeface="+mn-lt"/>
                <a:ea typeface="+mn-ea"/>
                <a:cs typeface="+mn-cs"/>
              </a:rPr>
              <a:t>予測システム」の双方の知識と技術を活用し、南アフリカのマラリアセンターや研究者と協力しながら、数か月先のマラリア流行地域を予測する――そんなプロジェクト「</a:t>
            </a:r>
            <a:r>
              <a:rPr kumimoji="1" lang="en-US" altLang="ja-JP" sz="1200" kern="1200" dirty="0" smtClean="0">
                <a:solidFill>
                  <a:schemeClr val="tx1"/>
                </a:solidFill>
                <a:effectLst/>
                <a:latin typeface="+mn-lt"/>
                <a:ea typeface="+mn-ea"/>
                <a:cs typeface="+mn-cs"/>
              </a:rPr>
              <a:t>SATREPS</a:t>
            </a:r>
            <a:r>
              <a:rPr kumimoji="1" lang="ja-JP" altLang="ja-JP" sz="1200" kern="1200" dirty="0" smtClean="0">
                <a:solidFill>
                  <a:schemeClr val="tx1"/>
                </a:solidFill>
                <a:effectLst/>
                <a:latin typeface="+mn-lt"/>
                <a:ea typeface="+mn-ea"/>
                <a:cs typeface="+mn-cs"/>
              </a:rPr>
              <a:t>」（※）が南アフリカでは</a:t>
            </a:r>
            <a:r>
              <a:rPr kumimoji="1" lang="en-US" altLang="ja-JP" sz="1200" kern="1200" dirty="0" smtClean="0">
                <a:solidFill>
                  <a:schemeClr val="tx1"/>
                </a:solidFill>
                <a:effectLst/>
                <a:latin typeface="+mn-lt"/>
                <a:ea typeface="+mn-ea"/>
                <a:cs typeface="+mn-cs"/>
              </a:rPr>
              <a:t>2014</a:t>
            </a:r>
            <a:r>
              <a:rPr kumimoji="1" lang="ja-JP" altLang="ja-JP" sz="1200" kern="1200" dirty="0" smtClean="0">
                <a:solidFill>
                  <a:schemeClr val="tx1"/>
                </a:solidFill>
                <a:effectLst/>
                <a:latin typeface="+mn-lt"/>
                <a:ea typeface="+mn-ea"/>
                <a:cs typeface="+mn-cs"/>
              </a:rPr>
              <a:t>年から行われてきました。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両者を組み合わせ、さらに最新の機械学習手法を用いて開発したのが「マラリア流行の早期警戒システム」です。このシステムで向こう４か月間のマラリアの流行を予測し、蚊の殺虫剤の散布や薬の事前準備を行うことで、前年よりも死亡率を減らす成果を上げることができました。</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・マラリア流行の早期警戒システムは、毎年のデータを追加していくことで、マラリアが流行するアフリカのほかの地域への広がりも期待されています。</a:t>
            </a:r>
            <a:endParaRPr kumimoji="1" lang="ja-JP"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SATREPS </a:t>
            </a:r>
            <a:r>
              <a:rPr kumimoji="1" lang="ja-JP" altLang="ja-JP" sz="1200" kern="1200" dirty="0" smtClean="0">
                <a:solidFill>
                  <a:schemeClr val="tx1"/>
                </a:solidFill>
                <a:effectLst/>
                <a:latin typeface="+mn-lt"/>
                <a:ea typeface="+mn-ea"/>
                <a:cs typeface="+mn-cs"/>
              </a:rPr>
              <a:t>とは：</a:t>
            </a:r>
            <a:r>
              <a:rPr kumimoji="1" lang="en-US" altLang="ja-JP" sz="1200" kern="1200" dirty="0" smtClean="0">
                <a:solidFill>
                  <a:schemeClr val="tx1"/>
                </a:solidFill>
                <a:effectLst/>
                <a:latin typeface="+mn-lt"/>
                <a:ea typeface="+mn-ea"/>
                <a:cs typeface="+mn-cs"/>
              </a:rPr>
              <a:t>Science and Technology Research Partnership for Sustainable Development</a:t>
            </a:r>
            <a:r>
              <a:rPr kumimoji="1" lang="ja-JP" altLang="ja-JP" sz="1200" kern="1200" dirty="0" smtClean="0">
                <a:solidFill>
                  <a:schemeClr val="tx1"/>
                </a:solidFill>
                <a:effectLst/>
                <a:latin typeface="+mn-lt"/>
                <a:ea typeface="+mn-ea"/>
                <a:cs typeface="+mn-cs"/>
              </a:rPr>
              <a:t>の略語。地球規模課題対応国際科学技術協力プログラムのこと。</a:t>
            </a: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9</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P10-11</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9</a:t>
            </a:fld>
            <a:endParaRPr kumimoji="1" lang="ja-JP" altLang="en-US"/>
          </a:p>
        </p:txBody>
      </p:sp>
    </p:spTree>
    <p:extLst>
      <p:ext uri="{BB962C8B-B14F-4D97-AF65-F5344CB8AC3E}">
        <p14:creationId xmlns:p14="http://schemas.microsoft.com/office/powerpoint/2010/main" val="120837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【スライド</a:t>
            </a:r>
            <a:r>
              <a:rPr kumimoji="1" lang="en-US" altLang="ja-JP" sz="1200" kern="1200" dirty="0" smtClean="0">
                <a:solidFill>
                  <a:schemeClr val="tx1"/>
                </a:solidFill>
                <a:effectLst/>
                <a:latin typeface="+mn-lt"/>
                <a:ea typeface="+mn-ea"/>
                <a:cs typeface="+mn-cs"/>
              </a:rPr>
              <a:t>NO.09</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熱帯医学専門家の取組 </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動画）</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【学習内容】</a:t>
            </a:r>
          </a:p>
          <a:p>
            <a:r>
              <a:rPr kumimoji="1" lang="ja-JP" altLang="ja-JP" sz="1200" kern="1200" dirty="0" smtClean="0">
                <a:solidFill>
                  <a:schemeClr val="tx1"/>
                </a:solidFill>
                <a:effectLst/>
                <a:latin typeface="+mn-lt"/>
                <a:ea typeface="+mn-ea"/>
                <a:cs typeface="+mn-cs"/>
              </a:rPr>
              <a:t>・南アフリカで活躍する熱帯医学専門家の活動を知る。</a:t>
            </a:r>
          </a:p>
          <a:p>
            <a:r>
              <a:rPr kumimoji="1" lang="ja-JP" altLang="ja-JP" sz="1200" kern="1200" dirty="0" smtClean="0">
                <a:solidFill>
                  <a:schemeClr val="tx1"/>
                </a:solidFill>
                <a:effectLst/>
                <a:latin typeface="+mn-lt"/>
                <a:ea typeface="+mn-ea"/>
                <a:cs typeface="+mn-cs"/>
              </a:rPr>
              <a:t>・国際協力の仕事について理解を深める。苦労した点や</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やりがいは何かを知る。</a:t>
            </a: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【問いかけのサンプル】</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問）南アフリカにおける感染症流行早期警戒システムの構築プロジェクトに参加した熱帯医学専門家のお話を聞きましょう。</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（視聴の前に関連の参考情報を提供しておくと効果的）</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（動画視聴後）</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問）専門家はどんな仕事をしているのでしょうか？</a:t>
            </a:r>
          </a:p>
          <a:p>
            <a:r>
              <a:rPr kumimoji="1" lang="ja-JP" altLang="ja-JP" sz="1200" kern="1200" dirty="0" smtClean="0">
                <a:solidFill>
                  <a:schemeClr val="tx1"/>
                </a:solidFill>
                <a:effectLst/>
                <a:latin typeface="+mn-lt"/>
                <a:ea typeface="+mn-ea"/>
                <a:cs typeface="+mn-cs"/>
              </a:rPr>
              <a:t>問）プロジェクトはどのような効果がありますか？</a:t>
            </a:r>
          </a:p>
          <a:p>
            <a:r>
              <a:rPr kumimoji="1" lang="ja-JP" altLang="ja-JP" sz="1200" kern="1200" dirty="0" smtClean="0">
                <a:solidFill>
                  <a:schemeClr val="tx1"/>
                </a:solidFill>
                <a:effectLst/>
                <a:latin typeface="+mn-lt"/>
                <a:ea typeface="+mn-ea"/>
                <a:cs typeface="+mn-cs"/>
              </a:rPr>
              <a:t>問）専門家が南アフリカで苦労したことは、なんでしょう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問）専門家のやりがいは、なんでしょうか？</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【説明】</a:t>
            </a:r>
          </a:p>
          <a:p>
            <a:r>
              <a:rPr kumimoji="1" lang="ja-JP" altLang="ja-JP" sz="1200" kern="1200" dirty="0" smtClean="0">
                <a:solidFill>
                  <a:schemeClr val="tx1"/>
                </a:solidFill>
                <a:effectLst/>
                <a:latin typeface="+mn-lt"/>
                <a:ea typeface="+mn-ea"/>
                <a:cs typeface="+mn-cs"/>
              </a:rPr>
              <a:t>・南アフリカ</a:t>
            </a:r>
            <a:r>
              <a:rPr kumimoji="1" lang="ja-JP" altLang="en-US" sz="1200" kern="1200" dirty="0" smtClean="0">
                <a:solidFill>
                  <a:schemeClr val="tx1"/>
                </a:solidFill>
                <a:effectLst/>
                <a:latin typeface="+mn-lt"/>
                <a:ea typeface="+mn-ea"/>
                <a:cs typeface="+mn-cs"/>
              </a:rPr>
              <a:t>における</a:t>
            </a:r>
            <a:r>
              <a:rPr kumimoji="1" lang="ja-JP" altLang="ja-JP" sz="1200" kern="1200" dirty="0" smtClean="0">
                <a:solidFill>
                  <a:schemeClr val="tx1"/>
                </a:solidFill>
                <a:effectLst/>
                <a:latin typeface="+mn-lt"/>
                <a:ea typeface="+mn-ea"/>
                <a:cs typeface="+mn-cs"/>
              </a:rPr>
              <a:t>感染症流行</a:t>
            </a:r>
            <a:r>
              <a:rPr kumimoji="1" lang="ja-JP" altLang="en-US" sz="1200" kern="1200" dirty="0" smtClean="0">
                <a:solidFill>
                  <a:schemeClr val="tx1"/>
                </a:solidFill>
                <a:effectLst/>
                <a:latin typeface="+mn-lt"/>
                <a:ea typeface="+mn-ea"/>
                <a:cs typeface="+mn-cs"/>
              </a:rPr>
              <a:t>の</a:t>
            </a:r>
            <a:r>
              <a:rPr kumimoji="1" lang="ja-JP" altLang="ja-JP" sz="1200" kern="1200" dirty="0" smtClean="0">
                <a:solidFill>
                  <a:schemeClr val="tx1"/>
                </a:solidFill>
                <a:effectLst/>
                <a:latin typeface="+mn-lt"/>
                <a:ea typeface="+mn-ea"/>
                <a:cs typeface="+mn-cs"/>
              </a:rPr>
              <a:t>早期警戒システムの構築</a:t>
            </a:r>
            <a:r>
              <a:rPr kumimoji="1" lang="ja-JP" altLang="en-US" sz="1200" kern="1200" dirty="0" smtClean="0">
                <a:solidFill>
                  <a:schemeClr val="tx1"/>
                </a:solidFill>
                <a:effectLst/>
                <a:latin typeface="+mn-lt"/>
                <a:ea typeface="+mn-ea"/>
                <a:cs typeface="+mn-cs"/>
              </a:rPr>
              <a:t>プロジェクト</a:t>
            </a:r>
            <a:r>
              <a:rPr kumimoji="1" lang="ja-JP" altLang="ja-JP" sz="1200" kern="1200" dirty="0" smtClean="0">
                <a:solidFill>
                  <a:schemeClr val="tx1"/>
                </a:solidFill>
                <a:effectLst/>
                <a:latin typeface="+mn-lt"/>
                <a:ea typeface="+mn-ea"/>
                <a:cs typeface="+mn-cs"/>
              </a:rPr>
              <a:t>に参加した熱帯医学専門家へのインタビューです。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（動画視聴</a:t>
            </a:r>
            <a:r>
              <a:rPr kumimoji="1" lang="ja-JP" altLang="en-US" sz="1200" kern="1200" dirty="0" smtClean="0">
                <a:solidFill>
                  <a:schemeClr val="tx1"/>
                </a:solidFill>
                <a:effectLst/>
                <a:latin typeface="+mn-lt"/>
                <a:ea typeface="+mn-ea"/>
                <a:cs typeface="+mn-cs"/>
              </a:rPr>
              <a:t>後</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・プロジェクトについての概要（テロップの内容を詳しく）</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熱帯医学</a:t>
            </a:r>
            <a:r>
              <a:rPr kumimoji="1" lang="ja-JP" altLang="ja-JP" sz="1200" kern="1200" dirty="0" smtClean="0">
                <a:solidFill>
                  <a:schemeClr val="tx1"/>
                </a:solidFill>
                <a:effectLst/>
                <a:latin typeface="+mn-lt"/>
                <a:ea typeface="+mn-ea"/>
                <a:cs typeface="+mn-cs"/>
              </a:rPr>
              <a:t>専門家についての説明（現地に長期滞在して専門的な内容を指導する）</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mundi</a:t>
            </a:r>
            <a:r>
              <a:rPr kumimoji="1" lang="ja-JP" altLang="ja-JP" sz="1200" kern="1200" dirty="0" smtClean="0">
                <a:solidFill>
                  <a:schemeClr val="tx1"/>
                </a:solidFill>
                <a:effectLst/>
                <a:latin typeface="+mn-lt"/>
                <a:ea typeface="+mn-ea"/>
                <a:cs typeface="+mn-cs"/>
              </a:rPr>
              <a:t>掲載ページ】</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9</a:t>
            </a:r>
            <a:r>
              <a:rPr kumimoji="1" lang="ja-JP" altLang="ja-JP" sz="1200" kern="1200" dirty="0" smtClean="0">
                <a:solidFill>
                  <a:schemeClr val="tx1"/>
                </a:solidFill>
                <a:effectLst/>
                <a:latin typeface="+mn-lt"/>
                <a:ea typeface="+mn-ea"/>
                <a:cs typeface="+mn-cs"/>
              </a:rPr>
              <a:t>月号　</a:t>
            </a:r>
            <a:r>
              <a:rPr kumimoji="1" lang="en-US" altLang="ja-JP" sz="1200" kern="1200" dirty="0" smtClean="0">
                <a:solidFill>
                  <a:schemeClr val="tx1"/>
                </a:solidFill>
                <a:effectLst/>
                <a:latin typeface="+mn-lt"/>
                <a:ea typeface="+mn-ea"/>
                <a:cs typeface="+mn-cs"/>
              </a:rPr>
              <a:t>P10-11</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83883AB7-CF85-4B0B-9BA8-87D65D4F8B97}" type="slidenum">
              <a:rPr kumimoji="1" lang="ja-JP" altLang="en-US" smtClean="0"/>
              <a:t>10</a:t>
            </a:fld>
            <a:endParaRPr kumimoji="1" lang="ja-JP" altLang="en-US"/>
          </a:p>
        </p:txBody>
      </p:sp>
    </p:spTree>
    <p:extLst>
      <p:ext uri="{BB962C8B-B14F-4D97-AF65-F5344CB8AC3E}">
        <p14:creationId xmlns:p14="http://schemas.microsoft.com/office/powerpoint/2010/main" val="250716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8E80666-FB37-4B36-9149-507F3B0178E3}"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E80666-FB37-4B36-9149-507F3B0178E3}"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E80666-FB37-4B36-9149-507F3B0178E3}"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4/11/2022</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39392" y="392987"/>
            <a:ext cx="8325989" cy="60248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pic>
        <p:nvPicPr>
          <p:cNvPr id="5" name="図 4" descr="新ロゴ日本語カラー背景白（高解像度）.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pic>
        <p:nvPicPr>
          <p:cNvPr id="2" name="図 1" descr="DXsetsumei00.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05673" y="415284"/>
            <a:ext cx="4543468" cy="5997569"/>
          </a:xfrm>
          <a:prstGeom prst="rect">
            <a:avLst/>
          </a:prstGeom>
        </p:spPr>
      </p:pic>
    </p:spTree>
    <p:extLst>
      <p:ext uri="{BB962C8B-B14F-4D97-AF65-F5344CB8AC3E}">
        <p14:creationId xmlns:p14="http://schemas.microsoft.com/office/powerpoint/2010/main" val="1203256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4688" y="434499"/>
            <a:ext cx="8123526" cy="60232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813434" y="742994"/>
            <a:ext cx="7563512" cy="646331"/>
          </a:xfrm>
          <a:prstGeom prst="rect">
            <a:avLst/>
          </a:prstGeom>
          <a:noFill/>
        </p:spPr>
        <p:txBody>
          <a:bodyPr wrap="square" rtlCol="0">
            <a:spAutoFit/>
          </a:bodyPr>
          <a:lstStyle/>
          <a:p>
            <a:r>
              <a:rPr kumimoji="1" lang="ja-JP" altLang="en-US" sz="3600" dirty="0" smtClean="0">
                <a:solidFill>
                  <a:srgbClr val="FF0000"/>
                </a:solidFill>
                <a:latin typeface="A-OTF じゅん Pro 501"/>
                <a:ea typeface="A-OTF じゅん Pro 501"/>
                <a:cs typeface="A-OTF じゅん Pro 501"/>
              </a:rPr>
              <a:t>海外で活動する熱帯医学専門家の話</a:t>
            </a:r>
            <a:endParaRPr kumimoji="1" lang="ja-JP" altLang="en-US" sz="3600" dirty="0">
              <a:solidFill>
                <a:srgbClr val="FF0000"/>
              </a:solidFill>
              <a:latin typeface="A-OTF じゅん Pro 501"/>
              <a:ea typeface="A-OTF じゅん Pro 501"/>
              <a:cs typeface="A-OTF じゅん Pro 501"/>
            </a:endParaRPr>
          </a:p>
        </p:txBody>
      </p:sp>
      <p:pic>
        <p:nvPicPr>
          <p:cNvPr id="6" name="図 5" descr="新ロゴ日本語カラー背景白（高解像度）.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pic>
        <p:nvPicPr>
          <p:cNvPr id="3" name="minakawasan0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3458" y="1679224"/>
            <a:ext cx="7174717" cy="4035778"/>
          </a:xfrm>
          <a:prstGeom prst="rect">
            <a:avLst/>
          </a:prstGeom>
        </p:spPr>
      </p:pic>
    </p:spTree>
    <p:extLst>
      <p:ext uri="{BB962C8B-B14F-4D97-AF65-F5344CB8AC3E}">
        <p14:creationId xmlns:p14="http://schemas.microsoft.com/office/powerpoint/2010/main" val="2259284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521616" y="417787"/>
            <a:ext cx="8150355" cy="60567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descr="P11_皆川画像_キリヌキ.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452" y="2066281"/>
            <a:ext cx="2453917" cy="2663086"/>
          </a:xfrm>
          <a:prstGeom prst="rect">
            <a:avLst/>
          </a:prstGeom>
        </p:spPr>
      </p:pic>
      <p:sp>
        <p:nvSpPr>
          <p:cNvPr id="8" name="角丸四角形吹き出し 7"/>
          <p:cNvSpPr/>
          <p:nvPr/>
        </p:nvSpPr>
        <p:spPr>
          <a:xfrm rot="16200000" flipH="1">
            <a:off x="3260992" y="989520"/>
            <a:ext cx="4723174" cy="5798022"/>
          </a:xfrm>
          <a:prstGeom prst="wedgeRoundRectCallout">
            <a:avLst>
              <a:gd name="adj1" fmla="val 6132"/>
              <a:gd name="adj2" fmla="val -56396"/>
              <a:gd name="adj3" fmla="val 16667"/>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907366" y="1620016"/>
            <a:ext cx="5513970" cy="4543979"/>
          </a:xfrm>
          <a:prstGeom prst="rect">
            <a:avLst/>
          </a:prstGeom>
          <a:noFill/>
        </p:spPr>
        <p:txBody>
          <a:bodyPr wrap="square" spcCol="1440000" rtlCol="0">
            <a:spAutoFit/>
          </a:bodyPr>
          <a:lstStyle/>
          <a:p>
            <a:pPr>
              <a:lnSpc>
                <a:spcPts val="4360"/>
              </a:lnSpc>
            </a:pPr>
            <a:r>
              <a:rPr kumimoji="1" lang="ja-JP" altLang="en-US" sz="2600" dirty="0" smtClean="0">
                <a:solidFill>
                  <a:srgbClr val="0000FF"/>
                </a:solidFill>
              </a:rPr>
              <a:t>私は子どもの頃、昆虫が大好きな少年でした。それが蚊の研究につながり、現在のマラリアの感染防止の仕事につながっています。</a:t>
            </a:r>
            <a:endParaRPr kumimoji="1" lang="en-US" altLang="ja-JP" sz="2600" dirty="0" smtClean="0">
              <a:solidFill>
                <a:srgbClr val="0000FF"/>
              </a:solidFill>
            </a:endParaRPr>
          </a:p>
          <a:p>
            <a:pPr>
              <a:lnSpc>
                <a:spcPts val="4360"/>
              </a:lnSpc>
            </a:pPr>
            <a:r>
              <a:rPr kumimoji="1" lang="ja-JP" altLang="en-US" sz="2600" dirty="0" smtClean="0">
                <a:solidFill>
                  <a:srgbClr val="0000FF"/>
                </a:solidFill>
              </a:rPr>
              <a:t>みなさんはまず、自分が熱中できることを見つけてください。</a:t>
            </a:r>
            <a:endParaRPr kumimoji="1" lang="en-US" altLang="ja-JP" sz="2600" dirty="0" smtClean="0">
              <a:solidFill>
                <a:srgbClr val="0000FF"/>
              </a:solidFill>
            </a:endParaRPr>
          </a:p>
          <a:p>
            <a:pPr>
              <a:lnSpc>
                <a:spcPts val="4360"/>
              </a:lnSpc>
            </a:pPr>
            <a:r>
              <a:rPr kumimoji="1" lang="ja-JP" altLang="en-US" sz="2600" dirty="0" smtClean="0">
                <a:solidFill>
                  <a:srgbClr val="0000FF"/>
                </a:solidFill>
              </a:rPr>
              <a:t>そして、若いうちは好奇心を持って世界にも目を向けてください。</a:t>
            </a:r>
            <a:endParaRPr kumimoji="1" lang="en-US" altLang="ja-JP" sz="2600" dirty="0">
              <a:solidFill>
                <a:srgbClr val="0000FF"/>
              </a:solidFill>
            </a:endParaRPr>
          </a:p>
        </p:txBody>
      </p:sp>
      <p:sp>
        <p:nvSpPr>
          <p:cNvPr id="11" name="テキスト ボックス 10"/>
          <p:cNvSpPr txBox="1"/>
          <p:nvPr/>
        </p:nvSpPr>
        <p:spPr>
          <a:xfrm>
            <a:off x="2183015" y="640311"/>
            <a:ext cx="5121691" cy="707886"/>
          </a:xfrm>
          <a:prstGeom prst="rect">
            <a:avLst/>
          </a:prstGeom>
          <a:noFill/>
        </p:spPr>
        <p:txBody>
          <a:bodyPr wrap="square" rtlCol="0">
            <a:spAutoFit/>
          </a:bodyPr>
          <a:lstStyle/>
          <a:p>
            <a:r>
              <a:rPr kumimoji="1" lang="ja-JP" altLang="en-US" sz="4000" dirty="0">
                <a:solidFill>
                  <a:srgbClr val="FF0000"/>
                </a:solidFill>
                <a:latin typeface="A-OTF じゅん Pro 501"/>
                <a:ea typeface="A-OTF じゅん Pro 501"/>
                <a:cs typeface="A-OTF じゅん Pro 501"/>
              </a:rPr>
              <a:t>中高生のみなさんへ</a:t>
            </a:r>
          </a:p>
        </p:txBody>
      </p:sp>
      <p:pic>
        <p:nvPicPr>
          <p:cNvPr id="7" name="図 6"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12" name="テキスト ボックス 11"/>
          <p:cNvSpPr txBox="1"/>
          <p:nvPr/>
        </p:nvSpPr>
        <p:spPr>
          <a:xfrm>
            <a:off x="550269" y="4721461"/>
            <a:ext cx="2679421" cy="1235381"/>
          </a:xfrm>
          <a:prstGeom prst="rect">
            <a:avLst/>
          </a:prstGeom>
          <a:noFill/>
        </p:spPr>
        <p:txBody>
          <a:bodyPr wrap="square" spcCol="1440000" rtlCol="0">
            <a:spAutoFit/>
          </a:bodyPr>
          <a:lstStyle/>
          <a:p>
            <a:pPr>
              <a:lnSpc>
                <a:spcPts val="2360"/>
              </a:lnSpc>
            </a:pPr>
            <a:r>
              <a:rPr kumimoji="1" lang="ja-JP" altLang="en-US" sz="1600" dirty="0" smtClean="0"/>
              <a:t>長崎大学</a:t>
            </a:r>
            <a:endParaRPr kumimoji="1" lang="en-US" altLang="ja-JP" sz="1600" dirty="0" smtClean="0"/>
          </a:p>
          <a:p>
            <a:pPr>
              <a:lnSpc>
                <a:spcPts val="2360"/>
              </a:lnSpc>
            </a:pPr>
            <a:r>
              <a:rPr kumimoji="1" lang="ja-JP" altLang="en-US" sz="1600" dirty="0" smtClean="0"/>
              <a:t>熱帯医学研究所</a:t>
            </a:r>
            <a:r>
              <a:rPr kumimoji="1" lang="en-US" altLang="ja-JP" sz="1600" dirty="0" smtClean="0"/>
              <a:t> </a:t>
            </a:r>
            <a:r>
              <a:rPr kumimoji="1" lang="ja-JP" altLang="en-US" sz="1600" dirty="0" smtClean="0"/>
              <a:t>教授</a:t>
            </a:r>
            <a:endParaRPr kumimoji="1" lang="en-US" altLang="ja-JP" sz="1600" dirty="0" smtClean="0"/>
          </a:p>
          <a:p>
            <a:pPr>
              <a:lnSpc>
                <a:spcPts val="4360"/>
              </a:lnSpc>
            </a:pPr>
            <a:r>
              <a:rPr kumimoji="1" lang="ja-JP" altLang="en-US" sz="2800" dirty="0" smtClean="0"/>
              <a:t>皆川</a:t>
            </a:r>
            <a:r>
              <a:rPr kumimoji="1" lang="en-US" altLang="ja-JP" sz="2800" dirty="0" smtClean="0"/>
              <a:t> </a:t>
            </a:r>
            <a:r>
              <a:rPr kumimoji="1" lang="ja-JP" altLang="en-US" sz="2800" dirty="0" smtClean="0"/>
              <a:t>昇</a:t>
            </a:r>
            <a:r>
              <a:rPr kumimoji="1" lang="ja-JP" altLang="en-US" dirty="0" smtClean="0"/>
              <a:t>さん</a:t>
            </a:r>
            <a:endParaRPr kumimoji="1" lang="en-US" altLang="ja-JP" dirty="0"/>
          </a:p>
        </p:txBody>
      </p:sp>
      <p:sp>
        <p:nvSpPr>
          <p:cNvPr id="10" name="コンテンツ プレースホルダー 2"/>
          <p:cNvSpPr txBox="1">
            <a:spLocks/>
          </p:cNvSpPr>
          <p:nvPr/>
        </p:nvSpPr>
        <p:spPr>
          <a:xfrm>
            <a:off x="722125" y="5999238"/>
            <a:ext cx="1554142"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a:t>Photo:JICA</a:t>
            </a:r>
            <a:endParaRPr lang="ja-JP" altLang="en-US" sz="1400" dirty="0"/>
          </a:p>
        </p:txBody>
      </p:sp>
    </p:spTree>
    <p:extLst>
      <p:ext uri="{BB962C8B-B14F-4D97-AF65-F5344CB8AC3E}">
        <p14:creationId xmlns:p14="http://schemas.microsoft.com/office/powerpoint/2010/main" val="89441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67851" y="405316"/>
            <a:ext cx="8268491" cy="60248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descr="dx01-1.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4560" y="457821"/>
            <a:ext cx="8256550" cy="2574452"/>
          </a:xfrm>
          <a:prstGeom prst="rect">
            <a:avLst/>
          </a:prstGeom>
        </p:spPr>
      </p:pic>
      <p:pic>
        <p:nvPicPr>
          <p:cNvPr id="3" name="図 2" descr="dx09-3.psd"/>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61222" y="3290698"/>
            <a:ext cx="7470648" cy="2840736"/>
          </a:xfrm>
          <a:prstGeom prst="rect">
            <a:avLst/>
          </a:prstGeom>
        </p:spPr>
      </p:pic>
      <p:sp>
        <p:nvSpPr>
          <p:cNvPr id="32" name="テキスト ボックス 31"/>
          <p:cNvSpPr txBox="1"/>
          <p:nvPr/>
        </p:nvSpPr>
        <p:spPr>
          <a:xfrm>
            <a:off x="861221" y="3047043"/>
            <a:ext cx="5370135" cy="646331"/>
          </a:xfrm>
          <a:prstGeom prst="rect">
            <a:avLst/>
          </a:prstGeom>
          <a:noFill/>
        </p:spPr>
        <p:txBody>
          <a:bodyPr wrap="square" rtlCol="0">
            <a:spAutoFit/>
          </a:bodyPr>
          <a:lstStyle/>
          <a:p>
            <a:r>
              <a:rPr kumimoji="1" lang="en-US" altLang="ja-JP" sz="3600" dirty="0" smtClean="0">
                <a:solidFill>
                  <a:srgbClr val="FF0000"/>
                </a:solidFill>
                <a:latin typeface="A-OTF じゅん Pro 501"/>
                <a:ea typeface="A-OTF じゅん Pro 501"/>
                <a:cs typeface="A-OTF じゅん Pro 501"/>
              </a:rPr>
              <a:t>DX</a:t>
            </a:r>
            <a:r>
              <a:rPr kumimoji="1" lang="ja-JP" altLang="en-US" sz="3600" dirty="0" smtClean="0">
                <a:solidFill>
                  <a:srgbClr val="FF0000"/>
                </a:solidFill>
                <a:latin typeface="A-OTF じゅん Pro 501"/>
                <a:ea typeface="A-OTF じゅん Pro 501"/>
                <a:cs typeface="A-OTF じゅん Pro 501"/>
              </a:rPr>
              <a:t>実現までのステップ</a:t>
            </a:r>
            <a:endParaRPr kumimoji="1" lang="ja-JP" altLang="en-US" sz="3600" dirty="0">
              <a:solidFill>
                <a:srgbClr val="FF0000"/>
              </a:solidFill>
              <a:latin typeface="A-OTF じゅん Pro 501"/>
              <a:ea typeface="A-OTF じゅん Pro 501"/>
              <a:cs typeface="A-OTF じゅん Pro 501"/>
            </a:endParaRPr>
          </a:p>
        </p:txBody>
      </p:sp>
      <p:pic>
        <p:nvPicPr>
          <p:cNvPr id="6" name="図 5" descr="新ロゴ日本語カラー背景白（高解像度）.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7" name="コンテンツ プレースホルダー 2"/>
          <p:cNvSpPr txBox="1">
            <a:spLocks/>
          </p:cNvSpPr>
          <p:nvPr/>
        </p:nvSpPr>
        <p:spPr>
          <a:xfrm>
            <a:off x="7378095" y="6071130"/>
            <a:ext cx="1149048"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a:t>Photo:JICA</a:t>
            </a:r>
            <a:endParaRPr lang="ja-JP" altLang="en-US" sz="1400" dirty="0"/>
          </a:p>
        </p:txBody>
      </p:sp>
    </p:spTree>
    <p:extLst>
      <p:ext uri="{BB962C8B-B14F-4D97-AF65-F5344CB8AC3E}">
        <p14:creationId xmlns:p14="http://schemas.microsoft.com/office/powerpoint/2010/main" val="3437404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2782" y="467921"/>
            <a:ext cx="8270270" cy="59397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9981985" y="2909343"/>
            <a:ext cx="184666" cy="369332"/>
          </a:xfrm>
          <a:prstGeom prst="rect">
            <a:avLst/>
          </a:prstGeom>
          <a:noFill/>
        </p:spPr>
        <p:txBody>
          <a:bodyPr wrap="none" rtlCol="0">
            <a:spAutoFit/>
          </a:bodyPr>
          <a:lstStyle/>
          <a:p>
            <a:endParaRPr kumimoji="1" lang="ja-JP" altLang="en-US" dirty="0"/>
          </a:p>
        </p:txBody>
      </p:sp>
      <p:pic>
        <p:nvPicPr>
          <p:cNvPr id="9" name="図 8" descr="dx_02_世界地図.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4186" y="1770632"/>
            <a:ext cx="8370068" cy="3885599"/>
          </a:xfrm>
          <a:prstGeom prst="rect">
            <a:avLst/>
          </a:prstGeom>
        </p:spPr>
      </p:pic>
      <p:pic>
        <p:nvPicPr>
          <p:cNvPr id="5" name="図 4" descr="dx02-1.psd"/>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7581" y="1861899"/>
            <a:ext cx="7387309" cy="3956781"/>
          </a:xfrm>
          <a:prstGeom prst="rect">
            <a:avLst/>
          </a:prstGeom>
        </p:spPr>
      </p:pic>
      <p:sp>
        <p:nvSpPr>
          <p:cNvPr id="10" name="テキスト ボックス 9"/>
          <p:cNvSpPr txBox="1"/>
          <p:nvPr/>
        </p:nvSpPr>
        <p:spPr>
          <a:xfrm>
            <a:off x="738312" y="708875"/>
            <a:ext cx="7796577" cy="646331"/>
          </a:xfrm>
          <a:prstGeom prst="rect">
            <a:avLst/>
          </a:prstGeom>
          <a:noFill/>
        </p:spPr>
        <p:txBody>
          <a:bodyPr wrap="square" rtlCol="0">
            <a:spAutoFit/>
          </a:bodyPr>
          <a:lstStyle/>
          <a:p>
            <a:r>
              <a:rPr kumimoji="1" lang="ja-JP" altLang="en-US" sz="3600" dirty="0" smtClean="0">
                <a:solidFill>
                  <a:srgbClr val="FF0000"/>
                </a:solidFill>
                <a:latin typeface="A-OTF じゅん Pro 501"/>
                <a:ea typeface="A-OTF じゅん Pro 501"/>
                <a:cs typeface="A-OTF じゅん Pro 501"/>
              </a:rPr>
              <a:t>ビッグデータ</a:t>
            </a:r>
            <a:r>
              <a:rPr kumimoji="1" lang="en-US" altLang="ja-JP" sz="3600" dirty="0" smtClean="0">
                <a:latin typeface="A-OTF じゅん Pro 501"/>
                <a:ea typeface="A-OTF じゅん Pro 501"/>
                <a:cs typeface="A-OTF じゅん Pro 501"/>
              </a:rPr>
              <a:t>×</a:t>
            </a:r>
            <a:r>
              <a:rPr kumimoji="1" lang="ja-JP" altLang="en-US" sz="3600" dirty="0" smtClean="0">
                <a:solidFill>
                  <a:srgbClr val="FF0000"/>
                </a:solidFill>
                <a:latin typeface="A-OTF じゅん Pro 501"/>
                <a:ea typeface="A-OTF じゅん Pro 501"/>
                <a:cs typeface="A-OTF じゅん Pro 501"/>
              </a:rPr>
              <a:t>デジタル技術</a:t>
            </a:r>
            <a:r>
              <a:rPr kumimoji="1" lang="en-US" altLang="ja-JP" sz="3600" dirty="0" smtClean="0">
                <a:solidFill>
                  <a:srgbClr val="000000"/>
                </a:solidFill>
                <a:latin typeface="A-OTF じゅん Pro 501"/>
                <a:ea typeface="A-OTF じゅん Pro 501"/>
                <a:cs typeface="A-OTF じゅん Pro 501"/>
              </a:rPr>
              <a:t>×</a:t>
            </a:r>
            <a:r>
              <a:rPr kumimoji="1" lang="ja-JP" altLang="en-US" sz="3600" dirty="0" smtClean="0">
                <a:solidFill>
                  <a:srgbClr val="FF0000"/>
                </a:solidFill>
                <a:latin typeface="A-OTF じゅん Pro 501"/>
                <a:ea typeface="A-OTF じゅん Pro 501"/>
                <a:cs typeface="A-OTF じゅん Pro 501"/>
              </a:rPr>
              <a:t>人財</a:t>
            </a:r>
            <a:endParaRPr kumimoji="1" lang="ja-JP" altLang="en-US" sz="3600" dirty="0">
              <a:solidFill>
                <a:srgbClr val="FF0000"/>
              </a:solidFill>
              <a:latin typeface="A-OTF じゅん Pro 501"/>
              <a:ea typeface="A-OTF じゅん Pro 501"/>
              <a:cs typeface="A-OTF じゅん Pro 501"/>
            </a:endParaRPr>
          </a:p>
        </p:txBody>
      </p:sp>
      <p:pic>
        <p:nvPicPr>
          <p:cNvPr id="7" name="図 6" descr="新ロゴ日本語カラー背景白（高解像度）.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8" name="コンテンツ プレースホルダー 2"/>
          <p:cNvSpPr txBox="1">
            <a:spLocks/>
          </p:cNvSpPr>
          <p:nvPr/>
        </p:nvSpPr>
        <p:spPr>
          <a:xfrm>
            <a:off x="7378095" y="5939328"/>
            <a:ext cx="1149048"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a:t>Photo:JICA</a:t>
            </a:r>
            <a:endParaRPr lang="ja-JP" altLang="en-US" sz="1400" dirty="0"/>
          </a:p>
        </p:txBody>
      </p:sp>
    </p:spTree>
    <p:extLst>
      <p:ext uri="{BB962C8B-B14F-4D97-AF65-F5344CB8AC3E}">
        <p14:creationId xmlns:p14="http://schemas.microsoft.com/office/powerpoint/2010/main" val="2176657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4371" y="405316"/>
            <a:ext cx="8248553" cy="60248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descr="中央.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1335" y="561195"/>
            <a:ext cx="7648089" cy="5736067"/>
          </a:xfrm>
          <a:prstGeom prst="rect">
            <a:avLst/>
          </a:prstGeom>
        </p:spPr>
      </p:pic>
      <p:pic>
        <p:nvPicPr>
          <p:cNvPr id="3" name="図 2" descr="中央 小.psd"/>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24881" y="575028"/>
            <a:ext cx="3471636" cy="1948479"/>
          </a:xfrm>
          <a:prstGeom prst="rect">
            <a:avLst/>
          </a:prstGeom>
          <a:effectLst>
            <a:outerShdw blurRad="50800" dist="38100" dir="8100000" algn="tr" rotWithShape="0">
              <a:prstClr val="black">
                <a:alpha val="40000"/>
              </a:prstClr>
            </a:outerShdw>
          </a:effectLst>
        </p:spPr>
      </p:pic>
      <p:sp>
        <p:nvSpPr>
          <p:cNvPr id="5" name="テキスト ボックス 4"/>
          <p:cNvSpPr txBox="1"/>
          <p:nvPr/>
        </p:nvSpPr>
        <p:spPr>
          <a:xfrm>
            <a:off x="-915507" y="4341862"/>
            <a:ext cx="184666" cy="369332"/>
          </a:xfrm>
          <a:prstGeom prst="rect">
            <a:avLst/>
          </a:prstGeom>
          <a:noFill/>
        </p:spPr>
        <p:txBody>
          <a:bodyPr wrap="none" rtlCol="0">
            <a:spAutoFit/>
          </a:bodyPr>
          <a:lstStyle/>
          <a:p>
            <a:endParaRPr kumimoji="1" lang="ja-JP" altLang="en-US" dirty="0"/>
          </a:p>
        </p:txBody>
      </p:sp>
      <p:pic>
        <p:nvPicPr>
          <p:cNvPr id="6" name="図 5" descr="新ロゴ日本語カラー背景白（高解像度）.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8" name="コンテンツ プレースホルダー 2"/>
          <p:cNvSpPr txBox="1">
            <a:spLocks/>
          </p:cNvSpPr>
          <p:nvPr/>
        </p:nvSpPr>
        <p:spPr>
          <a:xfrm>
            <a:off x="5010741" y="5888182"/>
            <a:ext cx="3402594" cy="541993"/>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smtClean="0">
                <a:solidFill>
                  <a:schemeClr val="bg1"/>
                </a:solidFill>
              </a:rPr>
              <a:t>Photo:</a:t>
            </a:r>
            <a:r>
              <a:rPr lang="ja-JP" altLang="en-US" sz="1400" b="1" dirty="0" smtClean="0">
                <a:solidFill>
                  <a:schemeClr val="bg1"/>
                </a:solidFill>
              </a:rPr>
              <a:t>国際熱帯農業センター（</a:t>
            </a:r>
            <a:r>
              <a:rPr lang="en-US" altLang="ja-JP" sz="1400" b="1" dirty="0" smtClean="0">
                <a:solidFill>
                  <a:schemeClr val="bg1"/>
                </a:solidFill>
              </a:rPr>
              <a:t>CIAT</a:t>
            </a:r>
            <a:r>
              <a:rPr lang="ja-JP" altLang="en-US" sz="1400" b="1" dirty="0" smtClean="0">
                <a:solidFill>
                  <a:schemeClr val="bg1"/>
                </a:solidFill>
              </a:rPr>
              <a:t>）</a:t>
            </a:r>
            <a:endParaRPr lang="ja-JP" altLang="en-US" sz="1400" dirty="0">
              <a:solidFill>
                <a:schemeClr val="bg1"/>
              </a:solidFill>
            </a:endParaRPr>
          </a:p>
        </p:txBody>
      </p:sp>
    </p:spTree>
    <p:extLst>
      <p:ext uri="{BB962C8B-B14F-4D97-AF65-F5344CB8AC3E}">
        <p14:creationId xmlns:p14="http://schemas.microsoft.com/office/powerpoint/2010/main" val="816634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454780" y="411398"/>
            <a:ext cx="8270270" cy="60058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descr="2018-02-02_16-12-39_934+(1).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7570" y="410859"/>
            <a:ext cx="8277479" cy="6006376"/>
          </a:xfrm>
          <a:prstGeom prst="rect">
            <a:avLst/>
          </a:prstGeom>
        </p:spPr>
      </p:pic>
      <p:pic>
        <p:nvPicPr>
          <p:cNvPr id="4" name="図 3" descr="パラオ処分場_M-Dock_3D+Model_2019年10月_2 - コピー.psd"/>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15850" y="659556"/>
            <a:ext cx="3237299" cy="2096386"/>
          </a:xfrm>
          <a:prstGeom prst="rect">
            <a:avLst/>
          </a:prstGeom>
          <a:effectLst>
            <a:outerShdw blurRad="50800" dist="38100" dir="5400000" algn="t" rotWithShape="0">
              <a:prstClr val="black">
                <a:alpha val="40000"/>
              </a:prstClr>
            </a:outerShdw>
          </a:effectLst>
        </p:spPr>
      </p:pic>
      <p:pic>
        <p:nvPicPr>
          <p:cNvPr id="5" name="図 4" descr="新ロゴ日本語カラー背景白（高解像度）.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6" name="コンテンツ プレースホルダー 2"/>
          <p:cNvSpPr txBox="1">
            <a:spLocks/>
          </p:cNvSpPr>
          <p:nvPr/>
        </p:nvSpPr>
        <p:spPr>
          <a:xfrm>
            <a:off x="7007895" y="5999238"/>
            <a:ext cx="1717153"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smtClean="0">
                <a:solidFill>
                  <a:schemeClr val="bg1"/>
                </a:solidFill>
              </a:rPr>
              <a:t>Photo:</a:t>
            </a:r>
            <a:r>
              <a:rPr lang="ja-JP" altLang="en-US" sz="1400" b="1" dirty="0" smtClean="0">
                <a:solidFill>
                  <a:schemeClr val="bg1"/>
                </a:solidFill>
              </a:rPr>
              <a:t>国際航業</a:t>
            </a:r>
            <a:endParaRPr lang="ja-JP" altLang="en-US" sz="1400" dirty="0">
              <a:solidFill>
                <a:schemeClr val="bg1"/>
              </a:solidFill>
            </a:endParaRPr>
          </a:p>
        </p:txBody>
      </p:sp>
    </p:spTree>
    <p:extLst>
      <p:ext uri="{BB962C8B-B14F-4D97-AF65-F5344CB8AC3E}">
        <p14:creationId xmlns:p14="http://schemas.microsoft.com/office/powerpoint/2010/main" val="1695184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54780" y="427435"/>
            <a:ext cx="8270270" cy="6013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descr="CHU-007.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780" y="427434"/>
            <a:ext cx="8270270" cy="6043179"/>
          </a:xfrm>
          <a:prstGeom prst="rect">
            <a:avLst/>
          </a:prstGeom>
        </p:spPr>
      </p:pic>
      <p:sp>
        <p:nvSpPr>
          <p:cNvPr id="5" name="円形吹き出し 4"/>
          <p:cNvSpPr/>
          <p:nvPr/>
        </p:nvSpPr>
        <p:spPr>
          <a:xfrm>
            <a:off x="4948819" y="427435"/>
            <a:ext cx="2434960" cy="1764043"/>
          </a:xfrm>
          <a:prstGeom prst="wedgeEllipseCallout">
            <a:avLst>
              <a:gd name="adj1" fmla="val -35587"/>
              <a:gd name="adj2" fmla="val 6167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3" name="図 2" descr="Rapid pass Card.psd"/>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35551" y="792395"/>
            <a:ext cx="1727071" cy="1107097"/>
          </a:xfrm>
          <a:prstGeom prst="rect">
            <a:avLst/>
          </a:prstGeom>
          <a:effectLst>
            <a:innerShdw blurRad="63500" dist="50800" dir="2700000">
              <a:prstClr val="black">
                <a:alpha val="50000"/>
              </a:prstClr>
            </a:innerShdw>
          </a:effectLst>
        </p:spPr>
      </p:pic>
      <p:pic>
        <p:nvPicPr>
          <p:cNvPr id="6" name="図 5" descr="新ロゴ日本語カラー背景白（高解像度）.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7" name="コンテンツ プレースホルダー 2"/>
          <p:cNvSpPr txBox="1">
            <a:spLocks/>
          </p:cNvSpPr>
          <p:nvPr/>
        </p:nvSpPr>
        <p:spPr>
          <a:xfrm>
            <a:off x="4603895" y="6055938"/>
            <a:ext cx="4075795" cy="430937"/>
          </a:xfrm>
          <a:prstGeom prst="rect">
            <a:avLst/>
          </a:prstGeom>
        </p:spPr>
        <p:txBody>
          <a:bodyPr>
            <a:normAutofit fontScale="925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smtClean="0">
                <a:solidFill>
                  <a:schemeClr val="bg1"/>
                </a:solidFill>
              </a:rPr>
              <a:t>Photo:</a:t>
            </a:r>
            <a:r>
              <a:rPr lang="ja-JP" altLang="en-US" sz="1400" b="1" dirty="0" smtClean="0">
                <a:solidFill>
                  <a:schemeClr val="bg1"/>
                </a:solidFill>
              </a:rPr>
              <a:t>片平エンジニアリング・インターナショナル</a:t>
            </a:r>
            <a:endParaRPr lang="ja-JP" altLang="en-US" sz="1400" dirty="0">
              <a:solidFill>
                <a:schemeClr val="bg1"/>
              </a:solidFill>
            </a:endParaRPr>
          </a:p>
        </p:txBody>
      </p:sp>
    </p:spTree>
    <p:extLst>
      <p:ext uri="{BB962C8B-B14F-4D97-AF65-F5344CB8AC3E}">
        <p14:creationId xmlns:p14="http://schemas.microsoft.com/office/powerpoint/2010/main" val="1560793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8198" y="451208"/>
            <a:ext cx="8270270" cy="595644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 name="図 4" descr="カンボジアシンクシンク授業(2).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8198" y="451208"/>
            <a:ext cx="8270270" cy="5978729"/>
          </a:xfrm>
          <a:prstGeom prst="rect">
            <a:avLst/>
          </a:prstGeom>
        </p:spPr>
      </p:pic>
      <p:pic>
        <p:nvPicPr>
          <p:cNvPr id="6" name="図 5"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7" name="コンテンツ プレースホルダー 2"/>
          <p:cNvSpPr txBox="1">
            <a:spLocks/>
          </p:cNvSpPr>
          <p:nvPr/>
        </p:nvSpPr>
        <p:spPr>
          <a:xfrm>
            <a:off x="6418238" y="5999238"/>
            <a:ext cx="2042605" cy="430937"/>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smtClean="0">
                <a:solidFill>
                  <a:srgbClr val="FFFFFF"/>
                </a:solidFill>
              </a:rPr>
              <a:t>Photo:</a:t>
            </a:r>
            <a:r>
              <a:rPr lang="ja-JP" altLang="en-US" sz="1400" b="1" dirty="0" smtClean="0">
                <a:solidFill>
                  <a:srgbClr val="FFFFFF"/>
                </a:solidFill>
              </a:rPr>
              <a:t>ワンダーラボ</a:t>
            </a:r>
            <a:endParaRPr lang="ja-JP" altLang="en-US" sz="1400" dirty="0">
              <a:solidFill>
                <a:srgbClr val="FFFFFF"/>
              </a:solidFill>
            </a:endParaRPr>
          </a:p>
        </p:txBody>
      </p:sp>
    </p:spTree>
    <p:extLst>
      <p:ext uri="{BB962C8B-B14F-4D97-AF65-F5344CB8AC3E}">
        <p14:creationId xmlns:p14="http://schemas.microsoft.com/office/powerpoint/2010/main" val="2574419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4780" y="501343"/>
            <a:ext cx="8270270" cy="59063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descr="001.ps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4566" y="1203231"/>
            <a:ext cx="7981774" cy="4565568"/>
          </a:xfrm>
          <a:prstGeom prst="rect">
            <a:avLst/>
          </a:prstGeom>
        </p:spPr>
      </p:pic>
      <p:pic>
        <p:nvPicPr>
          <p:cNvPr id="5" name="図 4" descr="新ロゴ日本語カラー背景白（高解像度）.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6" name="コンテンツ プレースホルダー 2"/>
          <p:cNvSpPr txBox="1">
            <a:spLocks/>
          </p:cNvSpPr>
          <p:nvPr/>
        </p:nvSpPr>
        <p:spPr>
          <a:xfrm>
            <a:off x="6191443" y="5917290"/>
            <a:ext cx="2335700" cy="430937"/>
          </a:xfrm>
          <a:prstGeom prst="rect">
            <a:avLst/>
          </a:prstGeom>
        </p:spPr>
        <p:txBody>
          <a:bodyPr>
            <a:normAutofit fontScale="925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smtClean="0"/>
              <a:t>Photo:JICA</a:t>
            </a:r>
            <a:r>
              <a:rPr lang="en-US" altLang="ja-JP" sz="1400" b="1" dirty="0" smtClean="0"/>
              <a:t>/</a:t>
            </a:r>
            <a:r>
              <a:rPr lang="en-US" altLang="ja-JP" sz="1400" b="1" dirty="0" err="1" smtClean="0"/>
              <a:t>Sayuri</a:t>
            </a:r>
            <a:r>
              <a:rPr lang="en-US" altLang="ja-JP" sz="1400" b="1" dirty="0" smtClean="0"/>
              <a:t> Takatsu</a:t>
            </a:r>
            <a:endParaRPr lang="ja-JP" altLang="en-US" sz="1400" dirty="0"/>
          </a:p>
        </p:txBody>
      </p:sp>
    </p:spTree>
    <p:extLst>
      <p:ext uri="{BB962C8B-B14F-4D97-AF65-F5344CB8AC3E}">
        <p14:creationId xmlns:p14="http://schemas.microsoft.com/office/powerpoint/2010/main" val="3105623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4780" y="451212"/>
            <a:ext cx="8270270" cy="60734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descr="新ロゴ日本語カラー背景白（高解像度）.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57" y="2"/>
            <a:ext cx="428736" cy="376928"/>
          </a:xfrm>
          <a:prstGeom prst="rect">
            <a:avLst/>
          </a:prstGeom>
        </p:spPr>
      </p:pic>
      <p:sp>
        <p:nvSpPr>
          <p:cNvPr id="8" name="コンテンツ プレースホルダー 2"/>
          <p:cNvSpPr txBox="1">
            <a:spLocks/>
          </p:cNvSpPr>
          <p:nvPr/>
        </p:nvSpPr>
        <p:spPr>
          <a:xfrm>
            <a:off x="7269237" y="5854095"/>
            <a:ext cx="1185333" cy="538385"/>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altLang="ja-JP" sz="1400" b="1" dirty="0" err="1" smtClean="0"/>
              <a:t>Photo:JICA</a:t>
            </a:r>
            <a:r>
              <a:rPr lang="en-US" altLang="ja-JP" sz="1400" b="1" dirty="0" smtClean="0"/>
              <a:t>/JAMSTEC</a:t>
            </a:r>
            <a:endParaRPr lang="ja-JP" altLang="en-US" sz="1400" dirty="0"/>
          </a:p>
        </p:txBody>
      </p:sp>
      <p:pic>
        <p:nvPicPr>
          <p:cNvPr id="2" name="図 1" descr="DX08_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3642" y="451212"/>
            <a:ext cx="5559387" cy="6061895"/>
          </a:xfrm>
          <a:prstGeom prst="rect">
            <a:avLst/>
          </a:prstGeom>
        </p:spPr>
      </p:pic>
    </p:spTree>
    <p:extLst>
      <p:ext uri="{BB962C8B-B14F-4D97-AF65-F5344CB8AC3E}">
        <p14:creationId xmlns:p14="http://schemas.microsoft.com/office/powerpoint/2010/main" val="1822811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スリップストリーム">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スリップストリーム.thmx</Template>
  <TotalTime>1702</TotalTime>
  <Words>3958</Words>
  <Application>Microsoft Office PowerPoint</Application>
  <PresentationFormat>画面に合わせる (4:3)</PresentationFormat>
  <Paragraphs>218</Paragraphs>
  <Slides>11</Slides>
  <Notes>10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A-OTF じゅん Pro 501</vt:lpstr>
      <vt:lpstr>ＭＳ ゴシック</vt:lpstr>
      <vt:lpstr>游ゴシック</vt:lpstr>
      <vt:lpstr>Georgia</vt:lpstr>
      <vt:lpstr>Trebuchet MS</vt:lpstr>
      <vt:lpstr>スリップストリーム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オフィス・イディオム</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DX_教材_web</dc:title>
  <dc:creator>山崎 充貴</dc:creator>
  <cp:lastModifiedBy>冨高</cp:lastModifiedBy>
  <cp:revision>124</cp:revision>
  <dcterms:created xsi:type="dcterms:W3CDTF">2021-01-26T10:20:21Z</dcterms:created>
  <dcterms:modified xsi:type="dcterms:W3CDTF">2022-04-11T08:00:37Z</dcterms:modified>
</cp:coreProperties>
</file>