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60" r:id="rId1"/>
  </p:sldMasterIdLst>
  <p:notesMasterIdLst>
    <p:notesMasterId r:id="rId13"/>
  </p:notesMasterIdLst>
  <p:sldIdLst>
    <p:sldId id="256" r:id="rId2"/>
    <p:sldId id="267" r:id="rId3"/>
    <p:sldId id="258" r:id="rId4"/>
    <p:sldId id="266" r:id="rId5"/>
    <p:sldId id="259" r:id="rId6"/>
    <p:sldId id="260" r:id="rId7"/>
    <p:sldId id="261" r:id="rId8"/>
    <p:sldId id="262" r:id="rId9"/>
    <p:sldId id="263" r:id="rId10"/>
    <p:sldId id="264" r:id="rId11"/>
    <p:sldId id="265" r:id="rId1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坂田 邦雄" initials="坂田" lastIdx="2" clrIdx="0">
    <p:extLst>
      <p:ext uri="{19B8F6BF-5375-455C-9EA6-DF929625EA0E}">
        <p15:presenceInfo xmlns:p15="http://schemas.microsoft.com/office/powerpoint/2012/main" userId="S::ku.sakata@jcpg365s.onmicrosoft.com::c09bcdd3-26d8-4700-987c-f47ba04d6e8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8166" autoAdjust="0"/>
  </p:normalViewPr>
  <p:slideViewPr>
    <p:cSldViewPr snapToGrid="0" snapToObjects="1">
      <p:cViewPr varScale="1">
        <p:scale>
          <a:sx n="71" d="100"/>
          <a:sy n="71" d="100"/>
        </p:scale>
        <p:origin x="67" y="9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7F73092-0C04-4ED0-96F3-CFFC5F28B32A}" type="datetimeFigureOut">
              <a:rPr kumimoji="1" lang="ja-JP" altLang="en-US" smtClean="0"/>
              <a:t>2022/4/11</a:t>
            </a:fld>
            <a:endParaRPr kumimoji="1" lang="ja-JP" altLang="en-US"/>
          </a:p>
        </p:txBody>
      </p:sp>
      <p:sp>
        <p:nvSpPr>
          <p:cNvPr id="4" name="スライド イメージ プレースホルダー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3883AB7-CF85-4B0B-9BA8-87D65D4F8B97}" type="slidenum">
              <a:rPr kumimoji="1" lang="ja-JP" altLang="en-US" smtClean="0"/>
              <a:t>‹#›</a:t>
            </a:fld>
            <a:endParaRPr kumimoji="1" lang="ja-JP" altLang="en-US"/>
          </a:p>
        </p:txBody>
      </p:sp>
    </p:spTree>
    <p:extLst>
      <p:ext uri="{BB962C8B-B14F-4D97-AF65-F5344CB8AC3E}">
        <p14:creationId xmlns:p14="http://schemas.microsoft.com/office/powerpoint/2010/main" val="1648180903"/>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jica.go.jp/oda/project/VN12-P6/index.html" TargetMode="External"/><Relationship Id="rId2" Type="http://schemas.openxmlformats.org/officeDocument/2006/relationships/slide" Target="../slides/slide6.xml"/><Relationship Id="rId1" Type="http://schemas.openxmlformats.org/officeDocument/2006/relationships/notesMaster" Target="../notesMasters/notesMaster1.xml"/><Relationship Id="rId4" Type="http://schemas.openxmlformats.org/officeDocument/2006/relationships/hyperlink" Target="https://www.jica.go.jp/oda/project/VN17-P1/index.html"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smtClean="0">
              <a:solidFill>
                <a:schemeClr val="tx1"/>
              </a:solidFill>
              <a:effectLst/>
              <a:latin typeface="+mn-lt"/>
              <a:ea typeface="+mn-ea"/>
              <a:cs typeface="+mn-cs"/>
            </a:endParaRPr>
          </a:p>
        </p:txBody>
      </p:sp>
      <p:sp>
        <p:nvSpPr>
          <p:cNvPr id="4" name="スライド番号プレースホルダー 3"/>
          <p:cNvSpPr>
            <a:spLocks noGrp="1"/>
          </p:cNvSpPr>
          <p:nvPr>
            <p:ph type="sldNum" sz="quarter" idx="5"/>
          </p:nvPr>
        </p:nvSpPr>
        <p:spPr/>
        <p:txBody>
          <a:bodyPr/>
          <a:lstStyle/>
          <a:p>
            <a:fld id="{83883AB7-CF85-4B0B-9BA8-87D65D4F8B97}" type="slidenum">
              <a:rPr kumimoji="1" lang="ja-JP" altLang="en-US" smtClean="0"/>
              <a:t>1</a:t>
            </a:fld>
            <a:endParaRPr kumimoji="1" lang="ja-JP" altLang="en-US"/>
          </a:p>
        </p:txBody>
      </p:sp>
    </p:spTree>
    <p:extLst>
      <p:ext uri="{BB962C8B-B14F-4D97-AF65-F5344CB8AC3E}">
        <p14:creationId xmlns:p14="http://schemas.microsoft.com/office/powerpoint/2010/main" val="38333544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dirty="0" smtClean="0"/>
              <a:t>【</a:t>
            </a:r>
            <a:r>
              <a:rPr kumimoji="1" lang="ja-JP" altLang="en-US" dirty="0" smtClean="0"/>
              <a:t>スライド</a:t>
            </a:r>
            <a:r>
              <a:rPr kumimoji="1" lang="en-US" altLang="ja-JP" dirty="0" smtClean="0"/>
              <a:t>NO.09】</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kern="1200" dirty="0" smtClean="0">
                <a:solidFill>
                  <a:schemeClr val="tx1"/>
                </a:solidFill>
                <a:effectLst/>
                <a:latin typeface="+mn-lt"/>
                <a:ea typeface="+mn-ea"/>
                <a:cs typeface="+mn-cs"/>
              </a:rPr>
              <a:t>SDGs</a:t>
            </a:r>
            <a:r>
              <a:rPr kumimoji="1" lang="ja-JP" altLang="ja-JP" sz="1200" kern="1200" dirty="0" smtClean="0">
                <a:solidFill>
                  <a:schemeClr val="tx1"/>
                </a:solidFill>
                <a:effectLst/>
                <a:latin typeface="+mn-lt"/>
                <a:ea typeface="+mn-ea"/>
                <a:cs typeface="+mn-cs"/>
              </a:rPr>
              <a:t>とゴール</a:t>
            </a:r>
            <a:r>
              <a:rPr kumimoji="1" lang="en-US" altLang="ja-JP" sz="1200" kern="1200" dirty="0" smtClean="0">
                <a:solidFill>
                  <a:schemeClr val="tx1"/>
                </a:solidFill>
                <a:effectLst/>
                <a:latin typeface="+mn-lt"/>
                <a:ea typeface="+mn-ea"/>
                <a:cs typeface="+mn-cs"/>
              </a:rPr>
              <a:t>6</a:t>
            </a:r>
            <a:r>
              <a:rPr kumimoji="1" lang="ja-JP" altLang="ja-JP" sz="1200" kern="1200" dirty="0" smtClean="0">
                <a:solidFill>
                  <a:schemeClr val="tx1"/>
                </a:solidFill>
                <a:effectLst/>
                <a:latin typeface="+mn-lt"/>
                <a:ea typeface="+mn-ea"/>
                <a:cs typeface="+mn-cs"/>
              </a:rPr>
              <a:t>「安全な水とトイレを世界中に」</a:t>
            </a:r>
            <a:endParaRPr kumimoji="1" lang="en-US" altLang="ja-JP"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dirty="0" smtClean="0"/>
              <a:t>【</a:t>
            </a:r>
            <a:r>
              <a:rPr kumimoji="1" lang="ja-JP" altLang="en-US" dirty="0" smtClean="0"/>
              <a:t>学習内容</a:t>
            </a:r>
            <a:r>
              <a:rPr kumimoji="1" lang="en-US" altLang="ja-JP" dirty="0" smtClean="0"/>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smtClean="0">
                <a:solidFill>
                  <a:schemeClr val="tx1"/>
                </a:solidFill>
                <a:effectLst/>
                <a:latin typeface="+mn-lt"/>
                <a:ea typeface="+mn-ea"/>
                <a:cs typeface="+mn-cs"/>
              </a:rPr>
              <a:t>・</a:t>
            </a:r>
            <a:r>
              <a:rPr kumimoji="1" lang="en-US" altLang="ja-JP" sz="1200" kern="1200" dirty="0" smtClean="0">
                <a:solidFill>
                  <a:schemeClr val="tx1"/>
                </a:solidFill>
                <a:effectLst/>
                <a:latin typeface="+mn-lt"/>
                <a:ea typeface="+mn-ea"/>
                <a:cs typeface="+mn-cs"/>
              </a:rPr>
              <a:t>SDGs</a:t>
            </a:r>
            <a:r>
              <a:rPr kumimoji="1" lang="ja-JP" altLang="ja-JP" sz="1200" kern="1200" dirty="0" smtClean="0">
                <a:solidFill>
                  <a:schemeClr val="tx1"/>
                </a:solidFill>
                <a:effectLst/>
                <a:latin typeface="+mn-lt"/>
                <a:ea typeface="+mn-ea"/>
                <a:cs typeface="+mn-cs"/>
              </a:rPr>
              <a:t>のゴール</a:t>
            </a:r>
            <a:r>
              <a:rPr kumimoji="1" lang="en-US" altLang="ja-JP" sz="1200" kern="1200" dirty="0" smtClean="0">
                <a:solidFill>
                  <a:schemeClr val="tx1"/>
                </a:solidFill>
                <a:effectLst/>
                <a:latin typeface="+mn-lt"/>
                <a:ea typeface="+mn-ea"/>
                <a:cs typeface="+mn-cs"/>
              </a:rPr>
              <a:t>6</a:t>
            </a:r>
            <a:r>
              <a:rPr kumimoji="1" lang="ja-JP" altLang="en-US" sz="1200" kern="1200" dirty="0" smtClean="0">
                <a:solidFill>
                  <a:schemeClr val="tx1"/>
                </a:solidFill>
                <a:effectLst/>
                <a:latin typeface="+mn-lt"/>
                <a:ea typeface="+mn-ea"/>
                <a:cs typeface="+mn-cs"/>
              </a:rPr>
              <a:t>「安全な水とトイレを世界中に」と、水質改善</a:t>
            </a:r>
            <a:r>
              <a:rPr kumimoji="1" lang="ja-JP" altLang="ja-JP" sz="1200" kern="1200" dirty="0" smtClean="0">
                <a:solidFill>
                  <a:schemeClr val="tx1"/>
                </a:solidFill>
                <a:effectLst/>
                <a:latin typeface="+mn-lt"/>
                <a:ea typeface="+mn-ea"/>
                <a:cs typeface="+mn-cs"/>
              </a:rPr>
              <a:t>との関連について考える。</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dirty="0" smtClean="0"/>
              <a:t>【</a:t>
            </a:r>
            <a:r>
              <a:rPr kumimoji="1" lang="ja-JP" altLang="en-US" dirty="0" smtClean="0"/>
              <a:t>問いかけのサンプル</a:t>
            </a:r>
            <a:r>
              <a:rPr kumimoji="1" lang="en-US" altLang="ja-JP" dirty="0" smtClean="0"/>
              <a:t>】</a:t>
            </a:r>
          </a:p>
          <a:p>
            <a:r>
              <a:rPr kumimoji="1" lang="ja-JP" altLang="ja-JP" sz="1200" kern="1200" dirty="0" smtClean="0">
                <a:solidFill>
                  <a:schemeClr val="tx1"/>
                </a:solidFill>
                <a:effectLst/>
                <a:latin typeface="+mn-lt"/>
                <a:ea typeface="+mn-ea"/>
                <a:cs typeface="+mn-cs"/>
              </a:rPr>
              <a:t>問）</a:t>
            </a:r>
            <a:r>
              <a:rPr kumimoji="1" lang="en-US" altLang="ja-JP" sz="1200" kern="1200" dirty="0" smtClean="0">
                <a:solidFill>
                  <a:schemeClr val="tx1"/>
                </a:solidFill>
                <a:effectLst/>
                <a:latin typeface="+mn-lt"/>
                <a:ea typeface="+mn-ea"/>
                <a:cs typeface="+mn-cs"/>
              </a:rPr>
              <a:t>SDGs</a:t>
            </a:r>
            <a:r>
              <a:rPr kumimoji="1" lang="ja-JP" altLang="ja-JP" sz="1200" kern="1200" dirty="0" smtClean="0">
                <a:solidFill>
                  <a:schemeClr val="tx1"/>
                </a:solidFill>
                <a:effectLst/>
                <a:latin typeface="+mn-lt"/>
                <a:ea typeface="+mn-ea"/>
                <a:cs typeface="+mn-cs"/>
              </a:rPr>
              <a:t>（持続可能</a:t>
            </a:r>
            <a:r>
              <a:rPr kumimoji="1" lang="ja-JP" altLang="en-US" sz="1200" kern="1200" dirty="0" smtClean="0">
                <a:solidFill>
                  <a:schemeClr val="tx1"/>
                </a:solidFill>
                <a:effectLst/>
                <a:latin typeface="+mn-lt"/>
                <a:ea typeface="+mn-ea"/>
                <a:cs typeface="+mn-cs"/>
              </a:rPr>
              <a:t>な</a:t>
            </a:r>
            <a:r>
              <a:rPr kumimoji="1" lang="ja-JP" altLang="ja-JP" sz="1200" kern="1200" dirty="0" smtClean="0">
                <a:solidFill>
                  <a:schemeClr val="tx1"/>
                </a:solidFill>
                <a:effectLst/>
                <a:latin typeface="+mn-lt"/>
                <a:ea typeface="+mn-ea"/>
                <a:cs typeface="+mn-cs"/>
              </a:rPr>
              <a:t>開発目標）という言葉の意味を知っていますか？</a:t>
            </a:r>
          </a:p>
          <a:p>
            <a:r>
              <a:rPr kumimoji="1" lang="ja-JP" altLang="ja-JP" sz="1200" kern="1200" dirty="0" smtClean="0">
                <a:solidFill>
                  <a:schemeClr val="tx1"/>
                </a:solidFill>
                <a:effectLst/>
                <a:latin typeface="+mn-lt"/>
                <a:ea typeface="+mn-ea"/>
                <a:cs typeface="+mn-cs"/>
              </a:rPr>
              <a:t>問）</a:t>
            </a:r>
            <a:r>
              <a:rPr kumimoji="1" lang="en-US" altLang="ja-JP" sz="1200" kern="1200" dirty="0" smtClean="0">
                <a:solidFill>
                  <a:schemeClr val="tx1"/>
                </a:solidFill>
                <a:effectLst/>
                <a:latin typeface="+mn-lt"/>
                <a:ea typeface="+mn-ea"/>
                <a:cs typeface="+mn-cs"/>
              </a:rPr>
              <a:t>SDGs</a:t>
            </a:r>
            <a:r>
              <a:rPr kumimoji="1" lang="ja-JP" altLang="ja-JP" sz="1200" kern="1200" dirty="0" smtClean="0">
                <a:solidFill>
                  <a:schemeClr val="tx1"/>
                </a:solidFill>
                <a:effectLst/>
                <a:latin typeface="+mn-lt"/>
                <a:ea typeface="+mn-ea"/>
                <a:cs typeface="+mn-cs"/>
              </a:rPr>
              <a:t>のゴール</a:t>
            </a:r>
            <a:r>
              <a:rPr kumimoji="1" lang="ja-JP" altLang="en-US" sz="1200" kern="1200" dirty="0" smtClean="0">
                <a:solidFill>
                  <a:schemeClr val="tx1"/>
                </a:solidFill>
                <a:effectLst/>
                <a:latin typeface="+mn-lt"/>
                <a:ea typeface="+mn-ea"/>
                <a:cs typeface="+mn-cs"/>
              </a:rPr>
              <a:t>の中で、水質改善の取組に関連するゴールは</a:t>
            </a:r>
            <a:r>
              <a:rPr kumimoji="1" lang="ja-JP" altLang="ja-JP" sz="1200" kern="1200" dirty="0" smtClean="0">
                <a:solidFill>
                  <a:schemeClr val="tx1"/>
                </a:solidFill>
                <a:effectLst/>
                <a:latin typeface="+mn-lt"/>
                <a:ea typeface="+mn-ea"/>
                <a:cs typeface="+mn-cs"/>
              </a:rPr>
              <a:t>どれでしょう</a:t>
            </a:r>
            <a:r>
              <a:rPr kumimoji="1" lang="ja-JP" altLang="en-US" sz="1200" kern="1200" dirty="0" smtClean="0">
                <a:solidFill>
                  <a:schemeClr val="tx1"/>
                </a:solidFill>
                <a:effectLst/>
                <a:latin typeface="+mn-lt"/>
                <a:ea typeface="+mn-ea"/>
                <a:cs typeface="+mn-cs"/>
              </a:rPr>
              <a:t>か</a:t>
            </a:r>
            <a:r>
              <a:rPr kumimoji="1" lang="ja-JP" altLang="ja-JP" sz="1200" kern="1200" dirty="0" smtClean="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dirty="0" smtClean="0"/>
              <a:t>【</a:t>
            </a:r>
            <a:r>
              <a:rPr kumimoji="1" lang="ja-JP" altLang="en-US" dirty="0" smtClean="0"/>
              <a:t>説明</a:t>
            </a:r>
            <a:r>
              <a:rPr kumimoji="1" lang="en-US" altLang="ja-JP" dirty="0" smtClean="0"/>
              <a:t>】</a:t>
            </a:r>
          </a:p>
          <a:p>
            <a:r>
              <a:rPr kumimoji="1" lang="ja-JP" altLang="ja-JP" sz="1200" kern="1200" dirty="0" smtClean="0">
                <a:solidFill>
                  <a:schemeClr val="tx1"/>
                </a:solidFill>
                <a:effectLst/>
                <a:latin typeface="+mn-lt"/>
                <a:ea typeface="+mn-ea"/>
                <a:cs typeface="+mn-cs"/>
              </a:rPr>
              <a:t>・SDGsは、「誰一人取り残さない」をスローガンに、2015年の国連サミットで採択された「持続可能な開発目標」です。</a:t>
            </a:r>
          </a:p>
          <a:p>
            <a:r>
              <a:rPr kumimoji="1" lang="ja-JP" altLang="ja-JP" sz="1200" kern="1200" dirty="0" smtClean="0">
                <a:solidFill>
                  <a:schemeClr val="tx1"/>
                </a:solidFill>
                <a:effectLst/>
                <a:latin typeface="+mn-lt"/>
                <a:ea typeface="+mn-ea"/>
                <a:cs typeface="+mn-cs"/>
              </a:rPr>
              <a:t>　格差や貧困、環境破壊など、世界が直面している問題の根本的な解決を</a:t>
            </a:r>
            <a:r>
              <a:rPr kumimoji="1" lang="ja-JP" altLang="en-US" sz="1200" kern="1200" dirty="0" smtClean="0">
                <a:solidFill>
                  <a:schemeClr val="tx1"/>
                </a:solidFill>
                <a:effectLst/>
                <a:latin typeface="+mn-lt"/>
                <a:ea typeface="+mn-ea"/>
                <a:cs typeface="+mn-cs"/>
              </a:rPr>
              <a:t>目指し</a:t>
            </a:r>
            <a:r>
              <a:rPr kumimoji="1" lang="ja-JP" altLang="ja-JP" sz="1200" kern="1200" dirty="0" smtClean="0">
                <a:solidFill>
                  <a:schemeClr val="tx1"/>
                </a:solidFill>
                <a:effectLst/>
                <a:latin typeface="+mn-lt"/>
                <a:ea typeface="+mn-ea"/>
                <a:cs typeface="+mn-cs"/>
              </a:rPr>
              <a:t>て、17分野の国際目標を設定しています。水質改善の取組は、ゴール６「安全な水とトイレを世界中に」に関連しています。</a:t>
            </a:r>
            <a:r>
              <a:rPr kumimoji="1" lang="en-US" altLang="ja-JP" sz="1200" kern="1200" dirty="0" smtClean="0">
                <a:solidFill>
                  <a:schemeClr val="tx1"/>
                </a:solidFill>
                <a:effectLst/>
                <a:latin typeface="+mn-lt"/>
                <a:ea typeface="+mn-ea"/>
                <a:cs typeface="+mn-cs"/>
              </a:rPr>
              <a:t/>
            </a:r>
            <a:br>
              <a:rPr kumimoji="1" lang="en-US" altLang="ja-JP" sz="1200" kern="1200" dirty="0" smtClean="0">
                <a:solidFill>
                  <a:schemeClr val="tx1"/>
                </a:solidFill>
                <a:effectLst/>
                <a:latin typeface="+mn-lt"/>
                <a:ea typeface="+mn-ea"/>
                <a:cs typeface="+mn-cs"/>
              </a:rPr>
            </a:br>
            <a:endParaRPr kumimoji="1" lang="ja-JP" altLang="ja-JP" sz="1200" kern="1200" dirty="0" smtClean="0">
              <a:solidFill>
                <a:schemeClr val="tx1"/>
              </a:solidFill>
              <a:effectLst/>
              <a:latin typeface="+mn-lt"/>
              <a:ea typeface="+mn-ea"/>
              <a:cs typeface="+mn-cs"/>
            </a:endParaRPr>
          </a:p>
          <a:p>
            <a:r>
              <a:rPr kumimoji="1" lang="ja-JP" altLang="ja-JP" sz="1200" kern="1200" dirty="0" smtClean="0">
                <a:solidFill>
                  <a:schemeClr val="tx1"/>
                </a:solidFill>
                <a:effectLst/>
                <a:latin typeface="+mn-lt"/>
                <a:ea typeface="+mn-ea"/>
                <a:cs typeface="+mn-cs"/>
              </a:rPr>
              <a:t>・このゴールでは、すべての人が安全な水源と衛生施設を利用できることが目標として設定されています。</a:t>
            </a:r>
          </a:p>
          <a:p>
            <a:r>
              <a:rPr kumimoji="1" lang="ja-JP" altLang="ja-JP" sz="1200" kern="1200" dirty="0" smtClean="0">
                <a:solidFill>
                  <a:schemeClr val="tx1"/>
                </a:solidFill>
                <a:effectLst/>
                <a:latin typeface="+mn-lt"/>
                <a:ea typeface="+mn-ea"/>
                <a:cs typeface="+mn-cs"/>
              </a:rPr>
              <a:t>　「６-２：2030年までに、すべての人々の、適切かつ平等な下水施設・衛生施設へのアクセスを達成し、野外での排泄をなくす。女性及び女児、並びに脆弱な立場にある人々のニーズに特に注意を</a:t>
            </a:r>
            <a:r>
              <a:rPr kumimoji="1" lang="ja-JP" altLang="en-US" sz="1200" kern="1200" dirty="0" smtClean="0">
                <a:solidFill>
                  <a:schemeClr val="tx1"/>
                </a:solidFill>
                <a:effectLst/>
                <a:latin typeface="+mn-lt"/>
                <a:ea typeface="+mn-ea"/>
                <a:cs typeface="+mn-cs"/>
              </a:rPr>
              <a:t>払う</a:t>
            </a:r>
            <a:r>
              <a:rPr kumimoji="1" lang="ja-JP" altLang="ja-JP" sz="1200" kern="1200" dirty="0" smtClean="0">
                <a:solidFill>
                  <a:schemeClr val="tx1"/>
                </a:solidFill>
                <a:effectLst/>
                <a:latin typeface="+mn-lt"/>
                <a:ea typeface="+mn-ea"/>
                <a:cs typeface="+mn-cs"/>
              </a:rPr>
              <a:t>。」</a:t>
            </a:r>
          </a:p>
          <a:p>
            <a:r>
              <a:rPr kumimoji="1" lang="ja-JP" altLang="ja-JP" sz="1200" kern="1200" dirty="0" smtClean="0">
                <a:solidFill>
                  <a:schemeClr val="tx1"/>
                </a:solidFill>
                <a:effectLst/>
                <a:latin typeface="+mn-lt"/>
                <a:ea typeface="+mn-ea"/>
                <a:cs typeface="+mn-cs"/>
              </a:rPr>
              <a:t>　「６-３：2030年までに、汚染の減少、投棄廃絶と有害な化学物質や物質の放出の最小化、未処理の排水の割合半減及び再生利用と安全な再利用を、世界的規模で大幅に増加させることにより、水質を改善する。」</a:t>
            </a:r>
          </a:p>
          <a:p>
            <a:r>
              <a:rPr kumimoji="1" lang="ja-JP" altLang="ja-JP" sz="1200" kern="1200" dirty="0" smtClean="0">
                <a:solidFill>
                  <a:schemeClr val="tx1"/>
                </a:solidFill>
                <a:effectLst/>
                <a:latin typeface="+mn-lt"/>
                <a:ea typeface="+mn-ea"/>
                <a:cs typeface="+mn-cs"/>
              </a:rPr>
              <a:t>といった目標が掲げられています。</a:t>
            </a:r>
          </a:p>
          <a:p>
            <a:r>
              <a:rPr kumimoji="1" lang="en-US" altLang="ja-JP" sz="1200" kern="1200" dirty="0" smtClean="0">
                <a:solidFill>
                  <a:schemeClr val="tx1"/>
                </a:solidFill>
                <a:effectLst/>
                <a:latin typeface="+mn-lt"/>
                <a:ea typeface="+mn-ea"/>
                <a:cs typeface="+mn-cs"/>
              </a:rPr>
              <a:t> </a:t>
            </a:r>
            <a:endParaRPr kumimoji="1" lang="ja-JP" altLang="ja-JP"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dirty="0" smtClean="0">
                <a:solidFill>
                  <a:srgbClr val="FF0000"/>
                </a:solidFill>
                <a:effectLst/>
              </a:rPr>
              <a:t>【mundi</a:t>
            </a:r>
            <a:r>
              <a:rPr kumimoji="1" lang="ja-JP" altLang="en-US" dirty="0" smtClean="0">
                <a:solidFill>
                  <a:srgbClr val="FF0000"/>
                </a:solidFill>
                <a:effectLst/>
              </a:rPr>
              <a:t>掲載ページ</a:t>
            </a:r>
            <a:r>
              <a:rPr kumimoji="1" lang="en-US" altLang="ja-JP" dirty="0" smtClean="0">
                <a:solidFill>
                  <a:srgbClr val="FF0000"/>
                </a:solidFill>
                <a:effectLst/>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kern="1200" dirty="0" smtClean="0">
                <a:solidFill>
                  <a:schemeClr val="tx1"/>
                </a:solidFill>
                <a:effectLst/>
                <a:latin typeface="+mn-lt"/>
                <a:ea typeface="+mn-ea"/>
                <a:cs typeface="+mn-cs"/>
              </a:rPr>
              <a:t>2020</a:t>
            </a:r>
            <a:r>
              <a:rPr kumimoji="1" lang="ja-JP" altLang="ja-JP" sz="1200" kern="1200" dirty="0" smtClean="0">
                <a:solidFill>
                  <a:schemeClr val="tx1"/>
                </a:solidFill>
                <a:effectLst/>
                <a:latin typeface="+mn-lt"/>
                <a:ea typeface="+mn-ea"/>
                <a:cs typeface="+mn-cs"/>
              </a:rPr>
              <a:t>年６月号</a:t>
            </a:r>
            <a:r>
              <a:rPr kumimoji="1" lang="ja-JP" altLang="en-US" sz="1200" kern="1200" dirty="0" smtClean="0">
                <a:solidFill>
                  <a:schemeClr val="tx1"/>
                </a:solidFill>
                <a:effectLst/>
                <a:latin typeface="+mn-lt"/>
                <a:ea typeface="+mn-ea"/>
                <a:cs typeface="+mn-cs"/>
              </a:rPr>
              <a:t>　</a:t>
            </a:r>
            <a:r>
              <a:rPr kumimoji="1" lang="en-US" altLang="ja-JP" sz="1200" kern="1200" dirty="0" smtClean="0">
                <a:solidFill>
                  <a:schemeClr val="tx1"/>
                </a:solidFill>
                <a:effectLst/>
                <a:latin typeface="+mn-lt"/>
                <a:ea typeface="+mn-ea"/>
                <a:cs typeface="+mn-cs"/>
              </a:rPr>
              <a:t>P5</a:t>
            </a:r>
            <a:endParaRPr kumimoji="1" lang="en-US" altLang="ja-JP"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smtClean="0">
              <a:solidFill>
                <a:schemeClr val="tx1"/>
              </a:solidFill>
              <a:effectLst/>
              <a:latin typeface="+mn-lt"/>
              <a:ea typeface="+mn-ea"/>
              <a:cs typeface="+mn-cs"/>
            </a:endParaRPr>
          </a:p>
          <a:p>
            <a:endParaRPr kumimoji="1" lang="en-US" altLang="ja-JP" sz="1200" kern="1200" dirty="0" smtClean="0">
              <a:solidFill>
                <a:schemeClr val="tx1"/>
              </a:solidFill>
              <a:effectLst/>
              <a:latin typeface="+mn-lt"/>
              <a:ea typeface="+mn-ea"/>
              <a:cs typeface="+mn-cs"/>
            </a:endParaRPr>
          </a:p>
          <a:p>
            <a:endParaRPr kumimoji="1" lang="ja-JP" altLang="en-US" dirty="0"/>
          </a:p>
        </p:txBody>
      </p:sp>
      <p:sp>
        <p:nvSpPr>
          <p:cNvPr id="4" name="スライド番号プレースホルダー 3"/>
          <p:cNvSpPr>
            <a:spLocks noGrp="1"/>
          </p:cNvSpPr>
          <p:nvPr>
            <p:ph type="sldNum" sz="quarter" idx="5"/>
          </p:nvPr>
        </p:nvSpPr>
        <p:spPr/>
        <p:txBody>
          <a:bodyPr/>
          <a:lstStyle/>
          <a:p>
            <a:fld id="{83883AB7-CF85-4B0B-9BA8-87D65D4F8B97}" type="slidenum">
              <a:rPr kumimoji="1" lang="ja-JP" altLang="en-US" smtClean="0"/>
              <a:t>10</a:t>
            </a:fld>
            <a:endParaRPr kumimoji="1" lang="ja-JP" altLang="en-US"/>
          </a:p>
        </p:txBody>
      </p:sp>
    </p:spTree>
    <p:extLst>
      <p:ext uri="{BB962C8B-B14F-4D97-AF65-F5344CB8AC3E}">
        <p14:creationId xmlns:p14="http://schemas.microsoft.com/office/powerpoint/2010/main" val="23861679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dirty="0" smtClean="0"/>
              <a:t>【</a:t>
            </a:r>
            <a:r>
              <a:rPr kumimoji="1" lang="ja-JP" altLang="en-US" dirty="0" smtClean="0"/>
              <a:t>スライド</a:t>
            </a:r>
            <a:r>
              <a:rPr kumimoji="1" lang="en-US" altLang="ja-JP" dirty="0" smtClean="0"/>
              <a:t>NO.10】</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ja-JP" sz="1200" kern="1200" dirty="0" smtClean="0">
                <a:solidFill>
                  <a:schemeClr val="tx1"/>
                </a:solidFill>
                <a:effectLst/>
                <a:latin typeface="+mn-lt"/>
                <a:ea typeface="+mn-ea"/>
                <a:cs typeface="+mn-cs"/>
              </a:rPr>
              <a:t>自分たちにできること</a:t>
            </a:r>
            <a:endParaRPr kumimoji="1" lang="en-US" altLang="ja-JP"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dirty="0" smtClean="0"/>
              <a:t>【</a:t>
            </a:r>
            <a:r>
              <a:rPr kumimoji="1" lang="ja-JP" altLang="en-US" dirty="0" smtClean="0"/>
              <a:t>学習内容</a:t>
            </a:r>
            <a:r>
              <a:rPr kumimoji="1" lang="en-US" altLang="ja-JP" dirty="0" smtClean="0"/>
              <a:t>】</a:t>
            </a:r>
          </a:p>
          <a:p>
            <a:r>
              <a:rPr kumimoji="1" lang="ja-JP" altLang="en-US" sz="1200" kern="1200" dirty="0" smtClean="0">
                <a:solidFill>
                  <a:schemeClr val="tx1"/>
                </a:solidFill>
                <a:effectLst/>
                <a:latin typeface="+mn-lt"/>
                <a:ea typeface="+mn-ea"/>
                <a:cs typeface="+mn-cs"/>
              </a:rPr>
              <a:t>・</a:t>
            </a:r>
            <a:r>
              <a:rPr kumimoji="1" lang="ja-JP" altLang="ja-JP" sz="1200" kern="1200" dirty="0" smtClean="0">
                <a:solidFill>
                  <a:schemeClr val="tx1"/>
                </a:solidFill>
                <a:effectLst/>
                <a:latin typeface="+mn-lt"/>
                <a:ea typeface="+mn-ea"/>
                <a:cs typeface="+mn-cs"/>
              </a:rPr>
              <a:t>自分たち</a:t>
            </a:r>
            <a:r>
              <a:rPr kumimoji="1" lang="ja-JP" altLang="en-US" sz="1200" kern="1200" dirty="0" smtClean="0">
                <a:solidFill>
                  <a:schemeClr val="tx1"/>
                </a:solidFill>
                <a:effectLst/>
                <a:latin typeface="+mn-lt"/>
                <a:ea typeface="+mn-ea"/>
                <a:cs typeface="+mn-cs"/>
              </a:rPr>
              <a:t>に</a:t>
            </a:r>
            <a:r>
              <a:rPr kumimoji="1" lang="ja-JP" altLang="ja-JP" sz="1200" kern="1200" dirty="0" smtClean="0">
                <a:solidFill>
                  <a:schemeClr val="tx1"/>
                </a:solidFill>
                <a:effectLst/>
                <a:latin typeface="+mn-lt"/>
                <a:ea typeface="+mn-ea"/>
                <a:cs typeface="+mn-cs"/>
              </a:rPr>
              <a:t>できることを考える。</a:t>
            </a:r>
          </a:p>
          <a:p>
            <a:r>
              <a:rPr kumimoji="1" lang="ja-JP" altLang="en-US" sz="1200" kern="1200" dirty="0" smtClean="0">
                <a:solidFill>
                  <a:schemeClr val="tx1"/>
                </a:solidFill>
                <a:effectLst/>
                <a:latin typeface="+mn-lt"/>
                <a:ea typeface="+mn-ea"/>
                <a:cs typeface="+mn-cs"/>
              </a:rPr>
              <a:t>・</a:t>
            </a:r>
            <a:r>
              <a:rPr kumimoji="1" lang="ja-JP" altLang="ja-JP" sz="1200" kern="1200" dirty="0" smtClean="0">
                <a:solidFill>
                  <a:schemeClr val="tx1"/>
                </a:solidFill>
                <a:effectLst/>
                <a:latin typeface="+mn-lt"/>
                <a:ea typeface="+mn-ea"/>
                <a:cs typeface="+mn-cs"/>
              </a:rPr>
              <a:t>ジブンゴトとして考える</a:t>
            </a:r>
            <a:r>
              <a:rPr kumimoji="1" lang="ja-JP" altLang="en-US" sz="1200" kern="1200" dirty="0" smtClean="0">
                <a:solidFill>
                  <a:schemeClr val="tx1"/>
                </a:solidFill>
                <a:effectLst/>
                <a:latin typeface="+mn-lt"/>
                <a:ea typeface="+mn-ea"/>
                <a:cs typeface="+mn-cs"/>
              </a:rPr>
              <a:t>。</a:t>
            </a:r>
            <a:endParaRPr kumimoji="1" lang="en-US" altLang="ja-JP"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dirty="0" smtClean="0"/>
              <a:t>【</a:t>
            </a:r>
            <a:r>
              <a:rPr kumimoji="1" lang="ja-JP" altLang="en-US" dirty="0" smtClean="0"/>
              <a:t>問いかけのサンプル</a:t>
            </a:r>
            <a:r>
              <a:rPr kumimoji="1" lang="en-US" altLang="ja-JP" dirty="0" smtClean="0"/>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ja-JP" sz="1200" kern="1200" dirty="0" smtClean="0">
                <a:solidFill>
                  <a:schemeClr val="tx1"/>
                </a:solidFill>
                <a:effectLst/>
                <a:latin typeface="+mn-lt"/>
                <a:ea typeface="+mn-ea"/>
                <a:cs typeface="+mn-cs"/>
              </a:rPr>
              <a:t>問）世界は水の課題に取組んでいますが、みなさんは</a:t>
            </a:r>
            <a:r>
              <a:rPr kumimoji="1" lang="ja-JP" altLang="en-US" sz="1200" kern="1200" dirty="0" smtClean="0">
                <a:solidFill>
                  <a:schemeClr val="tx1"/>
                </a:solidFill>
                <a:effectLst/>
                <a:latin typeface="+mn-lt"/>
                <a:ea typeface="+mn-ea"/>
                <a:cs typeface="+mn-cs"/>
              </a:rPr>
              <a:t>、なに</a:t>
            </a:r>
            <a:r>
              <a:rPr kumimoji="1" lang="ja-JP" altLang="ja-JP" sz="1200" kern="1200" dirty="0" smtClean="0">
                <a:solidFill>
                  <a:schemeClr val="tx1"/>
                </a:solidFill>
                <a:effectLst/>
                <a:latin typeface="+mn-lt"/>
                <a:ea typeface="+mn-ea"/>
                <a:cs typeface="+mn-cs"/>
              </a:rPr>
              <a:t>ができるでしょう</a:t>
            </a:r>
            <a:r>
              <a:rPr kumimoji="1" lang="ja-JP" altLang="en-US" sz="1200" kern="1200" dirty="0" smtClean="0">
                <a:solidFill>
                  <a:schemeClr val="tx1"/>
                </a:solidFill>
                <a:effectLst/>
                <a:latin typeface="+mn-lt"/>
                <a:ea typeface="+mn-ea"/>
                <a:cs typeface="+mn-cs"/>
              </a:rPr>
              <a:t>か</a:t>
            </a:r>
            <a:r>
              <a:rPr kumimoji="1" lang="ja-JP" altLang="ja-JP" sz="1200" kern="1200" dirty="0" smtClean="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dirty="0" smtClean="0"/>
              <a:t>【</a:t>
            </a:r>
            <a:r>
              <a:rPr kumimoji="1" lang="ja-JP" altLang="en-US" dirty="0" smtClean="0"/>
              <a:t>説明</a:t>
            </a:r>
            <a:r>
              <a:rPr kumimoji="1" lang="en-US" altLang="ja-JP" dirty="0" smtClean="0"/>
              <a:t>】</a:t>
            </a:r>
          </a:p>
          <a:p>
            <a:r>
              <a:rPr kumimoji="1" lang="en-US" altLang="ja-JP" sz="1200" kern="1200" dirty="0" smtClean="0">
                <a:solidFill>
                  <a:schemeClr val="tx1"/>
                </a:solidFill>
                <a:effectLst/>
                <a:latin typeface="+mn-lt"/>
                <a:ea typeface="+mn-ea"/>
                <a:cs typeface="+mn-cs"/>
              </a:rPr>
              <a:t> </a:t>
            </a:r>
            <a:r>
              <a:rPr kumimoji="1" lang="ja-JP" altLang="ja-JP" sz="1200" kern="1200" dirty="0" smtClean="0">
                <a:solidFill>
                  <a:schemeClr val="tx1"/>
                </a:solidFill>
                <a:effectLst/>
                <a:latin typeface="+mn-lt"/>
                <a:ea typeface="+mn-ea"/>
                <a:cs typeface="+mn-cs"/>
              </a:rPr>
              <a:t>・この質問には、正解はありません。一人ひとりが自分で考える</a:t>
            </a:r>
            <a:r>
              <a:rPr kumimoji="1" lang="ja-JP" altLang="en-US" sz="1200" kern="1200" dirty="0" smtClean="0">
                <a:solidFill>
                  <a:schemeClr val="tx1"/>
                </a:solidFill>
                <a:effectLst/>
                <a:latin typeface="+mn-lt"/>
                <a:ea typeface="+mn-ea"/>
                <a:cs typeface="+mn-cs"/>
              </a:rPr>
              <a:t>こと</a:t>
            </a:r>
            <a:r>
              <a:rPr kumimoji="1" lang="ja-JP" altLang="ja-JP" sz="1200" kern="1200" dirty="0" smtClean="0">
                <a:solidFill>
                  <a:schemeClr val="tx1"/>
                </a:solidFill>
                <a:effectLst/>
                <a:latin typeface="+mn-lt"/>
                <a:ea typeface="+mn-ea"/>
                <a:cs typeface="+mn-cs"/>
              </a:rPr>
              <a:t>が大切です。</a:t>
            </a:r>
            <a:r>
              <a:rPr kumimoji="1" lang="en-US" altLang="ja-JP" sz="1200" kern="1200" dirty="0" smtClean="0">
                <a:solidFill>
                  <a:schemeClr val="tx1"/>
                </a:solidFill>
                <a:effectLst/>
                <a:latin typeface="+mn-lt"/>
                <a:ea typeface="+mn-ea"/>
                <a:cs typeface="+mn-cs"/>
              </a:rPr>
              <a:t/>
            </a:r>
            <a:br>
              <a:rPr kumimoji="1" lang="en-US" altLang="ja-JP" sz="1200" kern="1200" dirty="0" smtClean="0">
                <a:solidFill>
                  <a:schemeClr val="tx1"/>
                </a:solidFill>
                <a:effectLst/>
                <a:latin typeface="+mn-lt"/>
                <a:ea typeface="+mn-ea"/>
                <a:cs typeface="+mn-cs"/>
              </a:rPr>
            </a:br>
            <a:r>
              <a:rPr kumimoji="1" lang="en-US" altLang="ja-JP" sz="1200" kern="1200" dirty="0" smtClean="0">
                <a:solidFill>
                  <a:schemeClr val="tx1"/>
                </a:solidFill>
                <a:effectLst/>
                <a:latin typeface="+mn-lt"/>
                <a:ea typeface="+mn-ea"/>
                <a:cs typeface="+mn-cs"/>
              </a:rPr>
              <a:t/>
            </a:r>
            <a:br>
              <a:rPr kumimoji="1" lang="en-US" altLang="ja-JP" sz="1200" kern="1200" dirty="0" smtClean="0">
                <a:solidFill>
                  <a:schemeClr val="tx1"/>
                </a:solidFill>
                <a:effectLst/>
                <a:latin typeface="+mn-lt"/>
                <a:ea typeface="+mn-ea"/>
                <a:cs typeface="+mn-cs"/>
              </a:rPr>
            </a:br>
            <a:r>
              <a:rPr kumimoji="1" lang="en-US" altLang="ja-JP" sz="1200" kern="1200" dirty="0" smtClean="0">
                <a:solidFill>
                  <a:schemeClr val="tx1"/>
                </a:solidFill>
                <a:effectLst/>
                <a:latin typeface="+mn-lt"/>
                <a:ea typeface="+mn-ea"/>
                <a:cs typeface="+mn-cs"/>
              </a:rPr>
              <a:t> </a:t>
            </a:r>
            <a:r>
              <a:rPr kumimoji="1" lang="ja-JP" altLang="en-US" sz="1200" kern="1200" dirty="0" smtClean="0">
                <a:solidFill>
                  <a:schemeClr val="tx1"/>
                </a:solidFill>
                <a:effectLst/>
                <a:latin typeface="+mn-lt"/>
                <a:ea typeface="+mn-ea"/>
                <a:cs typeface="+mn-cs"/>
              </a:rPr>
              <a:t>・</a:t>
            </a:r>
            <a:r>
              <a:rPr kumimoji="1" lang="ja-JP" altLang="ja-JP" sz="1200" kern="1200" dirty="0" smtClean="0">
                <a:solidFill>
                  <a:schemeClr val="tx1"/>
                </a:solidFill>
                <a:effectLst/>
                <a:latin typeface="+mn-lt"/>
                <a:ea typeface="+mn-ea"/>
                <a:cs typeface="+mn-cs"/>
              </a:rPr>
              <a:t>ここにあるのは、</a:t>
            </a:r>
            <a:r>
              <a:rPr kumimoji="1" lang="ja-JP" altLang="en-US" sz="1200" kern="1200" dirty="0" smtClean="0">
                <a:solidFill>
                  <a:schemeClr val="tx1"/>
                </a:solidFill>
                <a:effectLst/>
                <a:latin typeface="+mn-lt"/>
                <a:ea typeface="+mn-ea"/>
                <a:cs typeface="+mn-cs"/>
              </a:rPr>
              <a:t>下水道事業</a:t>
            </a:r>
            <a:r>
              <a:rPr kumimoji="1" lang="ja-JP" altLang="ja-JP" sz="1200" kern="1200" dirty="0" smtClean="0">
                <a:solidFill>
                  <a:schemeClr val="tx1"/>
                </a:solidFill>
                <a:effectLst/>
                <a:latin typeface="+mn-lt"/>
                <a:ea typeface="+mn-ea"/>
                <a:cs typeface="+mn-cs"/>
              </a:rPr>
              <a:t>の国際協力活動を行っている</a:t>
            </a:r>
            <a:r>
              <a:rPr kumimoji="1" lang="ja-JP" altLang="en-US" sz="1200" kern="1200" dirty="0" smtClean="0">
                <a:solidFill>
                  <a:schemeClr val="tx1"/>
                </a:solidFill>
                <a:effectLst/>
                <a:latin typeface="+mn-lt"/>
                <a:ea typeface="+mn-ea"/>
                <a:cs typeface="+mn-cs"/>
              </a:rPr>
              <a:t>茨木</a:t>
            </a:r>
            <a:r>
              <a:rPr kumimoji="1" lang="en-US" altLang="ja-JP" sz="1200" kern="1200" dirty="0" smtClean="0">
                <a:solidFill>
                  <a:schemeClr val="tx1"/>
                </a:solidFill>
                <a:effectLst/>
                <a:latin typeface="+mn-lt"/>
                <a:ea typeface="+mn-ea"/>
                <a:cs typeface="+mn-cs"/>
              </a:rPr>
              <a:t> </a:t>
            </a:r>
            <a:r>
              <a:rPr kumimoji="1" lang="ja-JP" altLang="ja-JP" sz="1200" kern="1200" dirty="0" smtClean="0">
                <a:solidFill>
                  <a:schemeClr val="tx1"/>
                </a:solidFill>
                <a:effectLst/>
                <a:latin typeface="+mn-lt"/>
                <a:ea typeface="+mn-ea"/>
                <a:cs typeface="+mn-cs"/>
              </a:rPr>
              <a:t>誠さんからのメッセージです。</a:t>
            </a:r>
            <a:r>
              <a:rPr kumimoji="1" lang="en-US" altLang="ja-JP" sz="1200" kern="1200" dirty="0" smtClean="0">
                <a:solidFill>
                  <a:schemeClr val="tx1"/>
                </a:solidFill>
                <a:effectLst/>
                <a:latin typeface="+mn-lt"/>
                <a:ea typeface="+mn-ea"/>
                <a:cs typeface="+mn-cs"/>
              </a:rPr>
              <a:t/>
            </a:r>
            <a:br>
              <a:rPr kumimoji="1" lang="en-US" altLang="ja-JP" sz="1200" kern="1200" dirty="0" smtClean="0">
                <a:solidFill>
                  <a:schemeClr val="tx1"/>
                </a:solidFill>
                <a:effectLst/>
                <a:latin typeface="+mn-lt"/>
                <a:ea typeface="+mn-ea"/>
                <a:cs typeface="+mn-cs"/>
              </a:rPr>
            </a:br>
            <a:r>
              <a:rPr kumimoji="1" lang="en-US" altLang="ja-JP" sz="1200" kern="1200" dirty="0" smtClean="0">
                <a:solidFill>
                  <a:schemeClr val="tx1"/>
                </a:solidFill>
                <a:effectLst/>
                <a:latin typeface="+mn-lt"/>
                <a:ea typeface="+mn-ea"/>
                <a:cs typeface="+mn-cs"/>
              </a:rPr>
              <a:t/>
            </a:r>
            <a:br>
              <a:rPr kumimoji="1" lang="en-US" altLang="ja-JP" sz="1200" kern="1200" dirty="0" smtClean="0">
                <a:solidFill>
                  <a:schemeClr val="tx1"/>
                </a:solidFill>
                <a:effectLst/>
                <a:latin typeface="+mn-lt"/>
                <a:ea typeface="+mn-ea"/>
                <a:cs typeface="+mn-cs"/>
              </a:rPr>
            </a:br>
            <a:r>
              <a:rPr kumimoji="1" lang="en-US" altLang="ja-JP" sz="1200" kern="1200" dirty="0" smtClean="0">
                <a:solidFill>
                  <a:schemeClr val="tx1"/>
                </a:solidFill>
                <a:effectLst/>
                <a:latin typeface="+mn-lt"/>
                <a:ea typeface="+mn-ea"/>
                <a:cs typeface="+mn-cs"/>
              </a:rPr>
              <a:t> </a:t>
            </a:r>
            <a:r>
              <a:rPr kumimoji="1" lang="ja-JP" altLang="en-US" sz="1200" kern="1200" dirty="0" smtClean="0">
                <a:solidFill>
                  <a:schemeClr val="tx1"/>
                </a:solidFill>
                <a:effectLst/>
                <a:latin typeface="+mn-lt"/>
                <a:ea typeface="+mn-ea"/>
                <a:cs typeface="+mn-cs"/>
              </a:rPr>
              <a:t>・いま</a:t>
            </a:r>
            <a:r>
              <a:rPr kumimoji="1" lang="ja-JP" altLang="ja-JP" sz="1200" kern="1200" dirty="0" smtClean="0">
                <a:solidFill>
                  <a:schemeClr val="tx1"/>
                </a:solidFill>
                <a:effectLst/>
                <a:latin typeface="+mn-lt"/>
                <a:ea typeface="+mn-ea"/>
                <a:cs typeface="+mn-cs"/>
              </a:rPr>
              <a:t>は、海外に行かなくてもインターネットなどを使ってさまざまな形で国際協力ができる時代です。</a:t>
            </a:r>
            <a:r>
              <a:rPr kumimoji="1" lang="en-US" altLang="ja-JP" sz="1200" kern="1200" dirty="0" smtClean="0">
                <a:solidFill>
                  <a:schemeClr val="tx1"/>
                </a:solidFill>
                <a:effectLst/>
                <a:latin typeface="+mn-lt"/>
                <a:ea typeface="+mn-ea"/>
                <a:cs typeface="+mn-cs"/>
              </a:rPr>
              <a:t/>
            </a:r>
            <a:br>
              <a:rPr kumimoji="1" lang="en-US" altLang="ja-JP" sz="1200" kern="1200" dirty="0" smtClean="0">
                <a:solidFill>
                  <a:schemeClr val="tx1"/>
                </a:solidFill>
                <a:effectLst/>
                <a:latin typeface="+mn-lt"/>
                <a:ea typeface="+mn-ea"/>
                <a:cs typeface="+mn-cs"/>
              </a:rPr>
            </a:br>
            <a:r>
              <a:rPr kumimoji="1" lang="ja-JP" altLang="en-US" sz="1200" kern="1200" dirty="0" smtClean="0">
                <a:solidFill>
                  <a:schemeClr val="tx1"/>
                </a:solidFill>
                <a:effectLst/>
                <a:latin typeface="+mn-lt"/>
                <a:ea typeface="+mn-ea"/>
                <a:cs typeface="+mn-cs"/>
              </a:rPr>
              <a:t>　</a:t>
            </a:r>
            <a:r>
              <a:rPr kumimoji="1" lang="ja-JP" altLang="ja-JP" sz="1200" kern="1200" dirty="0" smtClean="0">
                <a:solidFill>
                  <a:schemeClr val="tx1"/>
                </a:solidFill>
                <a:effectLst/>
                <a:latin typeface="+mn-lt"/>
                <a:ea typeface="+mn-ea"/>
                <a:cs typeface="+mn-cs"/>
              </a:rPr>
              <a:t>自分ができる範囲のことから始めてみましょう。</a:t>
            </a:r>
            <a:endParaRPr kumimoji="1" lang="en-US" altLang="ja-JP" sz="1200" kern="1200" dirty="0" smtClean="0">
              <a:solidFill>
                <a:schemeClr val="tx1"/>
              </a:solidFill>
              <a:effectLst/>
              <a:latin typeface="+mn-lt"/>
              <a:ea typeface="+mn-ea"/>
              <a:cs typeface="+mn-cs"/>
            </a:endParaRPr>
          </a:p>
          <a:p>
            <a:endParaRPr kumimoji="1" lang="en-US" altLang="ja-JP" sz="1200" kern="1200" dirty="0" smtClean="0">
              <a:solidFill>
                <a:schemeClr val="tx1"/>
              </a:solidFill>
              <a:effectLst/>
              <a:latin typeface="+mn-lt"/>
              <a:ea typeface="+mn-ea"/>
              <a:cs typeface="+mn-cs"/>
            </a:endParaRPr>
          </a:p>
        </p:txBody>
      </p:sp>
      <p:sp>
        <p:nvSpPr>
          <p:cNvPr id="4" name="スライド番号プレースホルダー 3"/>
          <p:cNvSpPr>
            <a:spLocks noGrp="1"/>
          </p:cNvSpPr>
          <p:nvPr>
            <p:ph type="sldNum" sz="quarter" idx="5"/>
          </p:nvPr>
        </p:nvSpPr>
        <p:spPr/>
        <p:txBody>
          <a:bodyPr/>
          <a:lstStyle/>
          <a:p>
            <a:fld id="{83883AB7-CF85-4B0B-9BA8-87D65D4F8B97}" type="slidenum">
              <a:rPr kumimoji="1" lang="ja-JP" altLang="en-US" smtClean="0"/>
              <a:t>11</a:t>
            </a:fld>
            <a:endParaRPr kumimoji="1" lang="ja-JP" altLang="en-US"/>
          </a:p>
        </p:txBody>
      </p:sp>
    </p:spTree>
    <p:extLst>
      <p:ext uri="{BB962C8B-B14F-4D97-AF65-F5344CB8AC3E}">
        <p14:creationId xmlns:p14="http://schemas.microsoft.com/office/powerpoint/2010/main" val="2351882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dirty="0" smtClean="0"/>
              <a:t>【</a:t>
            </a:r>
            <a:r>
              <a:rPr kumimoji="1" lang="ja-JP" altLang="en-US" dirty="0" smtClean="0"/>
              <a:t>スライド</a:t>
            </a:r>
            <a:r>
              <a:rPr kumimoji="1" lang="en-US" altLang="ja-JP" dirty="0" smtClean="0"/>
              <a:t>NO.01】</a:t>
            </a:r>
          </a:p>
          <a:p>
            <a:r>
              <a:rPr kumimoji="1" lang="ja-JP" altLang="ja-JP" sz="1200" kern="1200" dirty="0" smtClean="0">
                <a:solidFill>
                  <a:schemeClr val="tx1"/>
                </a:solidFill>
                <a:effectLst/>
                <a:latin typeface="+mn-lt"/>
                <a:ea typeface="+mn-ea"/>
                <a:cs typeface="+mn-cs"/>
              </a:rPr>
              <a:t>衛生的なトイレのある暮らしを</a:t>
            </a:r>
            <a:endParaRPr kumimoji="1" lang="en-US" altLang="ja-JP"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dirty="0" smtClean="0"/>
              <a:t>【</a:t>
            </a:r>
            <a:r>
              <a:rPr kumimoji="1" lang="ja-JP" altLang="en-US" dirty="0" smtClean="0"/>
              <a:t>学習内容</a:t>
            </a:r>
            <a:r>
              <a:rPr kumimoji="1" lang="en-US" altLang="ja-JP" dirty="0" smtClean="0"/>
              <a:t>】</a:t>
            </a:r>
          </a:p>
          <a:p>
            <a:r>
              <a:rPr kumimoji="1" lang="ja-JP" altLang="en-US" sz="1200" kern="1200" dirty="0" smtClean="0">
                <a:solidFill>
                  <a:schemeClr val="tx1"/>
                </a:solidFill>
                <a:effectLst/>
                <a:latin typeface="+mn-lt"/>
                <a:ea typeface="+mn-ea"/>
                <a:cs typeface="+mn-cs"/>
              </a:rPr>
              <a:t>・</a:t>
            </a:r>
            <a:r>
              <a:rPr kumimoji="1" lang="ja-JP" altLang="ja-JP" sz="1200" kern="1200" dirty="0" smtClean="0">
                <a:solidFill>
                  <a:schemeClr val="tx1"/>
                </a:solidFill>
                <a:effectLst/>
                <a:latin typeface="+mn-lt"/>
                <a:ea typeface="+mn-ea"/>
                <a:cs typeface="+mn-cs"/>
              </a:rPr>
              <a:t>トイレが家庭にあることが当たりまえではないことを知る。</a:t>
            </a:r>
          </a:p>
          <a:p>
            <a:r>
              <a:rPr kumimoji="1" lang="ja-JP" altLang="en-US" sz="1200" kern="1200" dirty="0" smtClean="0">
                <a:solidFill>
                  <a:schemeClr val="tx1"/>
                </a:solidFill>
                <a:effectLst/>
                <a:latin typeface="+mn-lt"/>
                <a:ea typeface="+mn-ea"/>
                <a:cs typeface="+mn-cs"/>
              </a:rPr>
              <a:t>・</a:t>
            </a:r>
            <a:r>
              <a:rPr kumimoji="1" lang="ja-JP" altLang="ja-JP" sz="1200" kern="1200" dirty="0" smtClean="0">
                <a:solidFill>
                  <a:schemeClr val="tx1"/>
                </a:solidFill>
                <a:effectLst/>
                <a:latin typeface="+mn-lt"/>
                <a:ea typeface="+mn-ea"/>
                <a:cs typeface="+mn-cs"/>
              </a:rPr>
              <a:t>トイレが</a:t>
            </a:r>
            <a:r>
              <a:rPr kumimoji="1" lang="ja-JP" altLang="en-US" sz="1200" kern="1200" dirty="0" smtClean="0">
                <a:solidFill>
                  <a:schemeClr val="tx1"/>
                </a:solidFill>
                <a:effectLst/>
                <a:latin typeface="+mn-lt"/>
                <a:ea typeface="+mn-ea"/>
                <a:cs typeface="+mn-cs"/>
              </a:rPr>
              <a:t>な</a:t>
            </a:r>
            <a:r>
              <a:rPr kumimoji="1" lang="ja-JP" altLang="ja-JP" sz="1200" kern="1200" dirty="0" smtClean="0">
                <a:solidFill>
                  <a:schemeClr val="tx1"/>
                </a:solidFill>
                <a:effectLst/>
                <a:latin typeface="+mn-lt"/>
                <a:ea typeface="+mn-ea"/>
                <a:cs typeface="+mn-cs"/>
              </a:rPr>
              <a:t>いと</a:t>
            </a:r>
            <a:r>
              <a:rPr kumimoji="1" lang="ja-JP" altLang="en-US" sz="1200" kern="1200" dirty="0" smtClean="0">
                <a:solidFill>
                  <a:schemeClr val="tx1"/>
                </a:solidFill>
                <a:effectLst/>
                <a:latin typeface="+mn-lt"/>
                <a:ea typeface="+mn-ea"/>
                <a:cs typeface="+mn-cs"/>
              </a:rPr>
              <a:t>、</a:t>
            </a:r>
            <a:r>
              <a:rPr kumimoji="1" lang="ja-JP" altLang="ja-JP" sz="1200" kern="1200" dirty="0" smtClean="0">
                <a:solidFill>
                  <a:schemeClr val="tx1"/>
                </a:solidFill>
                <a:effectLst/>
                <a:latin typeface="+mn-lt"/>
                <a:ea typeface="+mn-ea"/>
                <a:cs typeface="+mn-cs"/>
              </a:rPr>
              <a:t>どのような問題が</a:t>
            </a:r>
            <a:r>
              <a:rPr kumimoji="1" lang="ja-JP" altLang="en-US" sz="1200" kern="1200" dirty="0" smtClean="0">
                <a:solidFill>
                  <a:schemeClr val="tx1"/>
                </a:solidFill>
                <a:effectLst/>
                <a:latin typeface="+mn-lt"/>
                <a:ea typeface="+mn-ea"/>
                <a:cs typeface="+mn-cs"/>
              </a:rPr>
              <a:t>起きる</a:t>
            </a:r>
            <a:r>
              <a:rPr kumimoji="1" lang="ja-JP" altLang="ja-JP" sz="1200" kern="1200" dirty="0" smtClean="0">
                <a:solidFill>
                  <a:schemeClr val="tx1"/>
                </a:solidFill>
                <a:effectLst/>
                <a:latin typeface="+mn-lt"/>
                <a:ea typeface="+mn-ea"/>
                <a:cs typeface="+mn-cs"/>
              </a:rPr>
              <a:t>のか考える。</a:t>
            </a:r>
            <a:endParaRPr kumimoji="1" lang="en-US" altLang="ja-JP"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dirty="0" smtClean="0"/>
              <a:t>【</a:t>
            </a:r>
            <a:r>
              <a:rPr kumimoji="1" lang="ja-JP" altLang="en-US" dirty="0" smtClean="0"/>
              <a:t>問いかけのサンプル</a:t>
            </a:r>
            <a:r>
              <a:rPr kumimoji="1" lang="en-US" altLang="ja-JP" dirty="0" smtClean="0"/>
              <a:t>】</a:t>
            </a:r>
          </a:p>
          <a:p>
            <a:r>
              <a:rPr kumimoji="1" lang="ja-JP" altLang="ja-JP" sz="1200" kern="1200" dirty="0" smtClean="0">
                <a:solidFill>
                  <a:schemeClr val="tx1"/>
                </a:solidFill>
                <a:effectLst/>
                <a:latin typeface="+mn-lt"/>
                <a:ea typeface="+mn-ea"/>
                <a:cs typeface="+mn-cs"/>
              </a:rPr>
              <a:t>問）今日家に帰って、トイレが使えなくなっていたら、どうしますか？</a:t>
            </a:r>
          </a:p>
          <a:p>
            <a:r>
              <a:rPr kumimoji="1" lang="ja-JP" altLang="ja-JP" sz="1200" kern="1200" dirty="0" smtClean="0">
                <a:solidFill>
                  <a:schemeClr val="tx1"/>
                </a:solidFill>
                <a:effectLst/>
                <a:latin typeface="+mn-lt"/>
                <a:ea typeface="+mn-ea"/>
                <a:cs typeface="+mn-cs"/>
              </a:rPr>
              <a:t>問）トイレがないと</a:t>
            </a:r>
            <a:r>
              <a:rPr kumimoji="1" lang="ja-JP" altLang="en-US" sz="1200" kern="1200" dirty="0" smtClean="0">
                <a:solidFill>
                  <a:schemeClr val="tx1"/>
                </a:solidFill>
                <a:effectLst/>
                <a:latin typeface="+mn-lt"/>
                <a:ea typeface="+mn-ea"/>
                <a:cs typeface="+mn-cs"/>
              </a:rPr>
              <a:t>、</a:t>
            </a:r>
            <a:r>
              <a:rPr kumimoji="1" lang="ja-JP" altLang="ja-JP" sz="1200" kern="1200" dirty="0" smtClean="0">
                <a:solidFill>
                  <a:schemeClr val="tx1"/>
                </a:solidFill>
                <a:effectLst/>
                <a:latin typeface="+mn-lt"/>
                <a:ea typeface="+mn-ea"/>
                <a:cs typeface="+mn-cs"/>
              </a:rPr>
              <a:t>どんな問題が起きると思いますか？</a:t>
            </a:r>
            <a:endParaRPr kumimoji="1" lang="en-US" altLang="ja-JP"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dirty="0" smtClean="0"/>
              <a:t>【</a:t>
            </a:r>
            <a:r>
              <a:rPr kumimoji="1" lang="ja-JP" altLang="en-US" dirty="0" smtClean="0"/>
              <a:t>説明</a:t>
            </a:r>
            <a:r>
              <a:rPr kumimoji="1" lang="en-US" altLang="ja-JP" dirty="0" smtClean="0"/>
              <a:t>】</a:t>
            </a:r>
          </a:p>
          <a:p>
            <a:r>
              <a:rPr kumimoji="1" lang="en-US" altLang="ja-JP" sz="1200" kern="1200" dirty="0" smtClean="0">
                <a:solidFill>
                  <a:schemeClr val="tx1"/>
                </a:solidFill>
                <a:effectLst/>
                <a:latin typeface="+mn-lt"/>
                <a:ea typeface="+mn-ea"/>
                <a:cs typeface="+mn-cs"/>
              </a:rPr>
              <a:t> </a:t>
            </a:r>
            <a:r>
              <a:rPr kumimoji="1" lang="ja-JP" altLang="ja-JP" sz="1200" kern="1200" dirty="0" smtClean="0">
                <a:solidFill>
                  <a:schemeClr val="tx1"/>
                </a:solidFill>
                <a:effectLst/>
                <a:latin typeface="+mn-lt"/>
                <a:ea typeface="+mn-ea"/>
                <a:cs typeface="+mn-cs"/>
              </a:rPr>
              <a:t>・日本</a:t>
            </a:r>
            <a:r>
              <a:rPr kumimoji="1" lang="ja-JP" altLang="en-US" sz="1200" kern="1200" dirty="0" smtClean="0">
                <a:solidFill>
                  <a:schemeClr val="tx1"/>
                </a:solidFill>
                <a:effectLst/>
                <a:latin typeface="+mn-lt"/>
                <a:ea typeface="+mn-ea"/>
                <a:cs typeface="+mn-cs"/>
              </a:rPr>
              <a:t>で</a:t>
            </a:r>
            <a:r>
              <a:rPr kumimoji="1" lang="ja-JP" altLang="ja-JP" sz="1200" kern="1200" dirty="0" smtClean="0">
                <a:solidFill>
                  <a:schemeClr val="tx1"/>
                </a:solidFill>
                <a:effectLst/>
                <a:latin typeface="+mn-lt"/>
                <a:ea typeface="+mn-ea"/>
                <a:cs typeface="+mn-cs"/>
              </a:rPr>
              <a:t>は、ほとんどの家庭に水洗トイレが整備されています。しかし、し尿処理の対策が遅れている途上国では</a:t>
            </a:r>
            <a:r>
              <a:rPr kumimoji="1" lang="ja-JP" altLang="ja-JP" sz="1200" u="none" kern="1200" dirty="0" smtClean="0">
                <a:solidFill>
                  <a:schemeClr val="tx1"/>
                </a:solidFill>
                <a:effectLst/>
                <a:latin typeface="+mn-lt"/>
                <a:ea typeface="+mn-ea"/>
                <a:cs typeface="+mn-cs"/>
              </a:rPr>
              <a:t>安全に管理された衛生施設（トイレ）</a:t>
            </a:r>
            <a:r>
              <a:rPr kumimoji="1" lang="ja-JP" altLang="en-US" sz="1200" u="none" kern="1200" dirty="0" smtClean="0">
                <a:solidFill>
                  <a:schemeClr val="tx1"/>
                </a:solidFill>
                <a:effectLst/>
                <a:latin typeface="+mn-lt"/>
                <a:ea typeface="+mn-ea"/>
                <a:cs typeface="+mn-cs"/>
              </a:rPr>
              <a:t>（</a:t>
            </a:r>
            <a:r>
              <a:rPr kumimoji="1" lang="en-US" altLang="ja-JP" sz="1200" u="none" kern="1200" dirty="0" smtClean="0">
                <a:solidFill>
                  <a:schemeClr val="tx1"/>
                </a:solidFill>
                <a:effectLst/>
                <a:latin typeface="+mn-lt"/>
                <a:ea typeface="+mn-ea"/>
                <a:cs typeface="+mn-cs"/>
              </a:rPr>
              <a:t>※</a:t>
            </a:r>
            <a:r>
              <a:rPr kumimoji="1" lang="ja-JP" altLang="en-US" sz="1200" u="none" kern="1200" dirty="0" smtClean="0">
                <a:solidFill>
                  <a:schemeClr val="tx1"/>
                </a:solidFill>
                <a:effectLst/>
                <a:latin typeface="+mn-lt"/>
                <a:ea typeface="+mn-ea"/>
                <a:cs typeface="+mn-cs"/>
              </a:rPr>
              <a:t>）</a:t>
            </a:r>
            <a:r>
              <a:rPr kumimoji="1" lang="ja-JP" altLang="ja-JP" sz="1200" kern="1200" dirty="0" smtClean="0">
                <a:solidFill>
                  <a:schemeClr val="tx1"/>
                </a:solidFill>
                <a:effectLst/>
                <a:latin typeface="+mn-lt"/>
                <a:ea typeface="+mn-ea"/>
                <a:cs typeface="+mn-cs"/>
              </a:rPr>
              <a:t>が</a:t>
            </a:r>
            <a:r>
              <a:rPr kumimoji="1" lang="ja-JP" altLang="en-US" sz="1200" kern="1200" dirty="0" smtClean="0">
                <a:solidFill>
                  <a:schemeClr val="tx1"/>
                </a:solidFill>
                <a:effectLst/>
                <a:latin typeface="+mn-lt"/>
                <a:ea typeface="+mn-ea"/>
                <a:cs typeface="+mn-cs"/>
              </a:rPr>
              <a:t>な</a:t>
            </a:r>
            <a:r>
              <a:rPr kumimoji="1" lang="ja-JP" altLang="ja-JP" sz="1200" kern="1200" dirty="0" smtClean="0">
                <a:solidFill>
                  <a:schemeClr val="tx1"/>
                </a:solidFill>
                <a:effectLst/>
                <a:latin typeface="+mn-lt"/>
                <a:ea typeface="+mn-ea"/>
                <a:cs typeface="+mn-cs"/>
              </a:rPr>
              <a:t>い環境で</a:t>
            </a:r>
            <a:r>
              <a:rPr kumimoji="1" lang="ja-JP" altLang="en-US" sz="1200" kern="1200" dirty="0" smtClean="0">
                <a:solidFill>
                  <a:schemeClr val="tx1"/>
                </a:solidFill>
                <a:effectLst/>
                <a:latin typeface="+mn-lt"/>
                <a:ea typeface="+mn-ea"/>
                <a:cs typeface="+mn-cs"/>
              </a:rPr>
              <a:t>暮らし</a:t>
            </a:r>
            <a:r>
              <a:rPr kumimoji="1" lang="ja-JP" altLang="ja-JP" sz="1200" kern="1200" dirty="0" smtClean="0">
                <a:solidFill>
                  <a:schemeClr val="tx1"/>
                </a:solidFill>
                <a:effectLst/>
                <a:latin typeface="+mn-lt"/>
                <a:ea typeface="+mn-ea"/>
                <a:cs typeface="+mn-cs"/>
              </a:rPr>
              <a:t>ている人が多く、その数は</a:t>
            </a:r>
            <a:r>
              <a:rPr kumimoji="1" lang="en-US" altLang="ja-JP" sz="1200" kern="1200" dirty="0" smtClean="0">
                <a:solidFill>
                  <a:schemeClr val="tx1"/>
                </a:solidFill>
                <a:effectLst/>
                <a:latin typeface="+mn-lt"/>
                <a:ea typeface="+mn-ea"/>
                <a:cs typeface="+mn-cs"/>
              </a:rPr>
              <a:t>42</a:t>
            </a:r>
            <a:r>
              <a:rPr kumimoji="1" lang="ja-JP" altLang="ja-JP" sz="1200" kern="1200" dirty="0" smtClean="0">
                <a:solidFill>
                  <a:schemeClr val="tx1"/>
                </a:solidFill>
                <a:effectLst/>
                <a:latin typeface="+mn-lt"/>
                <a:ea typeface="+mn-ea"/>
                <a:cs typeface="+mn-cs"/>
              </a:rPr>
              <a:t>億人と</a:t>
            </a:r>
            <a:r>
              <a:rPr kumimoji="1" lang="ja-JP" altLang="en-US" sz="1200" kern="1200" dirty="0" smtClean="0">
                <a:solidFill>
                  <a:schemeClr val="tx1"/>
                </a:solidFill>
                <a:effectLst/>
                <a:latin typeface="+mn-lt"/>
                <a:ea typeface="+mn-ea"/>
                <a:cs typeface="+mn-cs"/>
              </a:rPr>
              <a:t>い</a:t>
            </a:r>
            <a:r>
              <a:rPr kumimoji="1" lang="ja-JP" altLang="ja-JP" sz="1200" kern="1200" dirty="0" smtClean="0">
                <a:solidFill>
                  <a:schemeClr val="tx1"/>
                </a:solidFill>
                <a:effectLst/>
                <a:latin typeface="+mn-lt"/>
                <a:ea typeface="+mn-ea"/>
                <a:cs typeface="+mn-cs"/>
              </a:rPr>
              <a:t>われています。</a:t>
            </a:r>
            <a:r>
              <a:rPr kumimoji="1" lang="en-US" altLang="ja-JP" sz="1200" kern="1200" dirty="0" smtClean="0">
                <a:solidFill>
                  <a:schemeClr val="tx1"/>
                </a:solidFill>
                <a:effectLst/>
                <a:latin typeface="+mn-lt"/>
                <a:ea typeface="+mn-ea"/>
                <a:cs typeface="+mn-cs"/>
              </a:rPr>
              <a:t/>
            </a:r>
            <a:br>
              <a:rPr kumimoji="1" lang="en-US" altLang="ja-JP" sz="1200" kern="1200" dirty="0" smtClean="0">
                <a:solidFill>
                  <a:schemeClr val="tx1"/>
                </a:solidFill>
                <a:effectLst/>
                <a:latin typeface="+mn-lt"/>
                <a:ea typeface="+mn-ea"/>
                <a:cs typeface="+mn-cs"/>
              </a:rPr>
            </a:br>
            <a:r>
              <a:rPr kumimoji="1" lang="ja-JP" altLang="en-US" sz="1200" kern="1200" dirty="0" smtClean="0">
                <a:solidFill>
                  <a:schemeClr val="tx1"/>
                </a:solidFill>
                <a:effectLst/>
                <a:latin typeface="+mn-lt"/>
                <a:ea typeface="+mn-ea"/>
                <a:cs typeface="+mn-cs"/>
              </a:rPr>
              <a:t>　</a:t>
            </a:r>
            <a:r>
              <a:rPr kumimoji="1" lang="ja-JP" altLang="ja-JP" sz="1200" kern="1200" dirty="0" smtClean="0">
                <a:solidFill>
                  <a:schemeClr val="tx1"/>
                </a:solidFill>
                <a:effectLst/>
                <a:latin typeface="+mn-lt"/>
                <a:ea typeface="+mn-ea"/>
                <a:cs typeface="+mn-cs"/>
              </a:rPr>
              <a:t>また、家や近所にトイレが</a:t>
            </a:r>
            <a:r>
              <a:rPr kumimoji="1" lang="ja-JP" altLang="en-US" sz="1200" kern="1200" dirty="0" smtClean="0">
                <a:solidFill>
                  <a:schemeClr val="tx1"/>
                </a:solidFill>
                <a:effectLst/>
                <a:latin typeface="+mn-lt"/>
                <a:ea typeface="+mn-ea"/>
                <a:cs typeface="+mn-cs"/>
              </a:rPr>
              <a:t>な</a:t>
            </a:r>
            <a:r>
              <a:rPr kumimoji="1" lang="ja-JP" altLang="ja-JP" sz="1200" kern="1200" dirty="0" smtClean="0">
                <a:solidFill>
                  <a:schemeClr val="tx1"/>
                </a:solidFill>
                <a:effectLst/>
                <a:latin typeface="+mn-lt"/>
                <a:ea typeface="+mn-ea"/>
                <a:cs typeface="+mn-cs"/>
              </a:rPr>
              <a:t>く、道ばたや野原で用を足す屋外排泄を余儀なくされている人</a:t>
            </a:r>
            <a:r>
              <a:rPr kumimoji="1" lang="ja-JP" altLang="en-US" sz="1200" kern="1200" dirty="0" smtClean="0">
                <a:solidFill>
                  <a:schemeClr val="tx1"/>
                </a:solidFill>
                <a:effectLst/>
                <a:latin typeface="+mn-lt"/>
                <a:ea typeface="+mn-ea"/>
                <a:cs typeface="+mn-cs"/>
              </a:rPr>
              <a:t>たち</a:t>
            </a:r>
            <a:r>
              <a:rPr kumimoji="1" lang="ja-JP" altLang="ja-JP" sz="1200" kern="1200" dirty="0" smtClean="0">
                <a:solidFill>
                  <a:schemeClr val="tx1"/>
                </a:solidFill>
                <a:effectLst/>
                <a:latin typeface="+mn-lt"/>
                <a:ea typeface="+mn-ea"/>
                <a:cs typeface="+mn-cs"/>
              </a:rPr>
              <a:t>も約</a:t>
            </a:r>
            <a:r>
              <a:rPr kumimoji="1" lang="en-US" altLang="ja-JP" sz="1200" kern="1200" dirty="0" smtClean="0">
                <a:solidFill>
                  <a:schemeClr val="tx1"/>
                </a:solidFill>
                <a:effectLst/>
                <a:latin typeface="+mn-lt"/>
                <a:ea typeface="+mn-ea"/>
                <a:cs typeface="+mn-cs"/>
              </a:rPr>
              <a:t>6</a:t>
            </a:r>
            <a:r>
              <a:rPr kumimoji="1" lang="ja-JP" altLang="ja-JP" sz="1200" kern="1200" dirty="0" smtClean="0">
                <a:solidFill>
                  <a:schemeClr val="tx1"/>
                </a:solidFill>
                <a:effectLst/>
                <a:latin typeface="+mn-lt"/>
                <a:ea typeface="+mn-ea"/>
                <a:cs typeface="+mn-cs"/>
              </a:rPr>
              <a:t>億</a:t>
            </a:r>
            <a:r>
              <a:rPr kumimoji="1" lang="en-US" altLang="ja-JP" sz="1200" kern="1200" dirty="0" smtClean="0">
                <a:solidFill>
                  <a:schemeClr val="tx1"/>
                </a:solidFill>
                <a:effectLst/>
                <a:latin typeface="+mn-lt"/>
                <a:ea typeface="+mn-ea"/>
                <a:cs typeface="+mn-cs"/>
              </a:rPr>
              <a:t>7300</a:t>
            </a:r>
            <a:r>
              <a:rPr kumimoji="1" lang="ja-JP" altLang="ja-JP" sz="1200" kern="1200" dirty="0" smtClean="0">
                <a:solidFill>
                  <a:schemeClr val="tx1"/>
                </a:solidFill>
                <a:effectLst/>
                <a:latin typeface="+mn-lt"/>
                <a:ea typeface="+mn-ea"/>
                <a:cs typeface="+mn-cs"/>
              </a:rPr>
              <a:t>万人にのぼります。</a:t>
            </a:r>
            <a:r>
              <a:rPr kumimoji="1" lang="en-US" altLang="ja-JP" sz="1200" kern="1200" dirty="0" smtClean="0">
                <a:solidFill>
                  <a:schemeClr val="tx1"/>
                </a:solidFill>
                <a:effectLst/>
                <a:latin typeface="+mn-lt"/>
                <a:ea typeface="+mn-ea"/>
                <a:cs typeface="+mn-cs"/>
              </a:rPr>
              <a:t/>
            </a:r>
            <a:br>
              <a:rPr kumimoji="1" lang="en-US" altLang="ja-JP" sz="1200" kern="1200" dirty="0" smtClean="0">
                <a:solidFill>
                  <a:schemeClr val="tx1"/>
                </a:solidFill>
                <a:effectLst/>
                <a:latin typeface="+mn-lt"/>
                <a:ea typeface="+mn-ea"/>
                <a:cs typeface="+mn-cs"/>
              </a:rPr>
            </a:br>
            <a:endParaRPr kumimoji="1" lang="ja-JP" altLang="ja-JP" sz="1200" kern="1200" dirty="0" smtClean="0">
              <a:solidFill>
                <a:schemeClr val="tx1"/>
              </a:solidFill>
              <a:effectLst/>
              <a:latin typeface="+mn-lt"/>
              <a:ea typeface="+mn-ea"/>
              <a:cs typeface="+mn-cs"/>
            </a:endParaRPr>
          </a:p>
          <a:p>
            <a:r>
              <a:rPr kumimoji="1" lang="ja-JP" altLang="ja-JP" sz="1200" kern="1200" dirty="0" smtClean="0">
                <a:solidFill>
                  <a:schemeClr val="tx1"/>
                </a:solidFill>
                <a:effectLst/>
                <a:latin typeface="+mn-lt"/>
                <a:ea typeface="+mn-ea"/>
                <a:cs typeface="+mn-cs"/>
              </a:rPr>
              <a:t>※安全に管理された衛生施設（トイレ）とは：排泄物が</a:t>
            </a:r>
            <a:r>
              <a:rPr kumimoji="1" lang="ja-JP" altLang="en-US" sz="1200" kern="1200" dirty="0" smtClean="0">
                <a:solidFill>
                  <a:schemeClr val="tx1"/>
                </a:solidFill>
                <a:effectLst/>
                <a:latin typeface="+mn-lt"/>
                <a:ea typeface="+mn-ea"/>
                <a:cs typeface="+mn-cs"/>
              </a:rPr>
              <a:t>ほかのもの</a:t>
            </a:r>
            <a:r>
              <a:rPr kumimoji="1" lang="ja-JP" altLang="ja-JP" sz="1200" kern="1200" dirty="0" smtClean="0">
                <a:solidFill>
                  <a:schemeClr val="tx1"/>
                </a:solidFill>
                <a:effectLst/>
                <a:latin typeface="+mn-lt"/>
                <a:ea typeface="+mn-ea"/>
                <a:cs typeface="+mn-cs"/>
              </a:rPr>
              <a:t>と接触しないように分けられ、あるいは別の場所に運ばれて安全で衛生的に処理される設備を備えていて、</a:t>
            </a:r>
            <a:r>
              <a:rPr kumimoji="1" lang="ja-JP" altLang="en-US" sz="1200" kern="1200" dirty="0" smtClean="0">
                <a:solidFill>
                  <a:schemeClr val="tx1"/>
                </a:solidFill>
                <a:effectLst/>
                <a:latin typeface="+mn-lt"/>
                <a:ea typeface="+mn-ea"/>
                <a:cs typeface="+mn-cs"/>
              </a:rPr>
              <a:t>ほか</a:t>
            </a:r>
            <a:r>
              <a:rPr kumimoji="1" lang="ja-JP" altLang="ja-JP" sz="1200" kern="1200" dirty="0" smtClean="0">
                <a:solidFill>
                  <a:schemeClr val="tx1"/>
                </a:solidFill>
                <a:effectLst/>
                <a:latin typeface="+mn-lt"/>
                <a:ea typeface="+mn-ea"/>
                <a:cs typeface="+mn-cs"/>
              </a:rPr>
              <a:t>の世帯と共有していない</a:t>
            </a:r>
            <a:r>
              <a:rPr kumimoji="1" lang="ja-JP" altLang="en-US" sz="1200" kern="1200" dirty="0" smtClean="0">
                <a:solidFill>
                  <a:schemeClr val="tx1"/>
                </a:solidFill>
                <a:effectLst/>
                <a:latin typeface="+mn-lt"/>
                <a:ea typeface="+mn-ea"/>
                <a:cs typeface="+mn-cs"/>
              </a:rPr>
              <a:t>設備の</a:t>
            </a:r>
            <a:r>
              <a:rPr kumimoji="1" lang="ja-JP" altLang="ja-JP" sz="1200" kern="1200" dirty="0" smtClean="0">
                <a:solidFill>
                  <a:schemeClr val="tx1"/>
                </a:solidFill>
                <a:effectLst/>
                <a:latin typeface="+mn-lt"/>
                <a:ea typeface="+mn-ea"/>
                <a:cs typeface="+mn-cs"/>
              </a:rPr>
              <a:t>こと。</a:t>
            </a:r>
            <a:endParaRPr kumimoji="1" lang="en-US" altLang="ja-JP"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dirty="0" smtClean="0">
                <a:solidFill>
                  <a:srgbClr val="FF0000"/>
                </a:solidFill>
                <a:effectLst/>
              </a:rPr>
              <a:t>【mundi</a:t>
            </a:r>
            <a:r>
              <a:rPr kumimoji="1" lang="ja-JP" altLang="en-US" dirty="0" smtClean="0">
                <a:solidFill>
                  <a:srgbClr val="FF0000"/>
                </a:solidFill>
                <a:effectLst/>
              </a:rPr>
              <a:t>掲載ページ</a:t>
            </a:r>
            <a:r>
              <a:rPr kumimoji="1" lang="en-US" altLang="ja-JP" dirty="0" smtClean="0">
                <a:solidFill>
                  <a:srgbClr val="FF0000"/>
                </a:solidFill>
                <a:effectLst/>
              </a:rPr>
              <a:t>】</a:t>
            </a:r>
          </a:p>
          <a:p>
            <a:r>
              <a:rPr kumimoji="1" lang="en-US" altLang="ja-JP" sz="1200" kern="1200" dirty="0" smtClean="0">
                <a:solidFill>
                  <a:schemeClr val="tx1"/>
                </a:solidFill>
                <a:effectLst/>
                <a:latin typeface="+mn-lt"/>
                <a:ea typeface="+mn-ea"/>
                <a:cs typeface="+mn-cs"/>
              </a:rPr>
              <a:t>2020</a:t>
            </a:r>
            <a:r>
              <a:rPr kumimoji="1" lang="ja-JP" altLang="ja-JP" sz="1200" kern="1200" dirty="0" smtClean="0">
                <a:solidFill>
                  <a:schemeClr val="tx1"/>
                </a:solidFill>
                <a:effectLst/>
                <a:latin typeface="+mn-lt"/>
                <a:ea typeface="+mn-ea"/>
                <a:cs typeface="+mn-cs"/>
              </a:rPr>
              <a:t>年６月号</a:t>
            </a:r>
            <a:r>
              <a:rPr kumimoji="1" lang="ja-JP" altLang="en-US" sz="1200" kern="1200" dirty="0" smtClean="0">
                <a:solidFill>
                  <a:schemeClr val="tx1"/>
                </a:solidFill>
                <a:effectLst/>
                <a:latin typeface="+mn-lt"/>
                <a:ea typeface="+mn-ea"/>
                <a:cs typeface="+mn-cs"/>
              </a:rPr>
              <a:t>　</a:t>
            </a:r>
            <a:r>
              <a:rPr kumimoji="1" lang="en-US" altLang="ja-JP" sz="1200" kern="1200" dirty="0" smtClean="0">
                <a:solidFill>
                  <a:schemeClr val="tx1"/>
                </a:solidFill>
                <a:effectLst/>
                <a:latin typeface="+mn-lt"/>
                <a:ea typeface="+mn-ea"/>
                <a:cs typeface="+mn-cs"/>
              </a:rPr>
              <a:t>P6</a:t>
            </a:r>
            <a:r>
              <a:rPr kumimoji="1" lang="ja-JP" altLang="ja-JP" sz="1200" kern="1200" dirty="0" smtClean="0">
                <a:solidFill>
                  <a:schemeClr val="tx1"/>
                </a:solidFill>
                <a:effectLst/>
                <a:latin typeface="+mn-lt"/>
                <a:ea typeface="+mn-ea"/>
                <a:cs typeface="+mn-cs"/>
              </a:rPr>
              <a:t>－</a:t>
            </a:r>
            <a:r>
              <a:rPr kumimoji="1" lang="en-US" altLang="ja-JP" sz="1200" kern="1200" dirty="0" smtClean="0">
                <a:solidFill>
                  <a:schemeClr val="tx1"/>
                </a:solidFill>
                <a:effectLst/>
                <a:latin typeface="+mn-lt"/>
                <a:ea typeface="+mn-ea"/>
                <a:cs typeface="+mn-cs"/>
              </a:rPr>
              <a:t>7</a:t>
            </a:r>
          </a:p>
        </p:txBody>
      </p:sp>
      <p:sp>
        <p:nvSpPr>
          <p:cNvPr id="4" name="スライド番号プレースホルダー 3"/>
          <p:cNvSpPr>
            <a:spLocks noGrp="1"/>
          </p:cNvSpPr>
          <p:nvPr>
            <p:ph type="sldNum" sz="quarter" idx="10"/>
          </p:nvPr>
        </p:nvSpPr>
        <p:spPr/>
        <p:txBody>
          <a:bodyPr/>
          <a:lstStyle/>
          <a:p>
            <a:fld id="{83883AB7-CF85-4B0B-9BA8-87D65D4F8B97}" type="slidenum">
              <a:rPr kumimoji="1" lang="ja-JP" altLang="en-US" smtClean="0"/>
              <a:t>2</a:t>
            </a:fld>
            <a:endParaRPr kumimoji="1" lang="ja-JP" altLang="en-US"/>
          </a:p>
        </p:txBody>
      </p:sp>
    </p:spTree>
    <p:extLst>
      <p:ext uri="{BB962C8B-B14F-4D97-AF65-F5344CB8AC3E}">
        <p14:creationId xmlns:p14="http://schemas.microsoft.com/office/powerpoint/2010/main" val="33151371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dirty="0" smtClean="0"/>
              <a:t>【</a:t>
            </a:r>
            <a:r>
              <a:rPr kumimoji="1" lang="ja-JP" altLang="en-US" dirty="0" smtClean="0"/>
              <a:t>スライド</a:t>
            </a:r>
            <a:r>
              <a:rPr kumimoji="1" lang="en-US" altLang="ja-JP" dirty="0" smtClean="0"/>
              <a:t>NO.02】</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ja-JP" sz="1200" kern="1200" dirty="0" smtClean="0">
                <a:solidFill>
                  <a:schemeClr val="tx1"/>
                </a:solidFill>
                <a:effectLst/>
                <a:latin typeface="+mn-lt"/>
                <a:ea typeface="+mn-ea"/>
                <a:cs typeface="+mn-cs"/>
              </a:rPr>
              <a:t>フィリピンの汚水処理</a:t>
            </a:r>
            <a:endParaRPr kumimoji="1" lang="en-US" altLang="ja-JP"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dirty="0" smtClean="0"/>
              <a:t>【</a:t>
            </a:r>
            <a:r>
              <a:rPr kumimoji="1" lang="ja-JP" altLang="en-US" dirty="0" smtClean="0"/>
              <a:t>学習内容</a:t>
            </a:r>
            <a:r>
              <a:rPr kumimoji="1" lang="en-US" altLang="ja-JP" dirty="0" smtClean="0"/>
              <a:t>】</a:t>
            </a:r>
          </a:p>
          <a:p>
            <a:r>
              <a:rPr kumimoji="1" lang="ja-JP" altLang="en-US" sz="1200" kern="1200" dirty="0" smtClean="0">
                <a:solidFill>
                  <a:schemeClr val="tx1"/>
                </a:solidFill>
                <a:effectLst/>
                <a:latin typeface="+mn-lt"/>
                <a:ea typeface="+mn-ea"/>
                <a:cs typeface="+mn-cs"/>
              </a:rPr>
              <a:t>・</a:t>
            </a:r>
            <a:r>
              <a:rPr kumimoji="1" lang="ja-JP" altLang="ja-JP" sz="1200" kern="1200" dirty="0" smtClean="0">
                <a:solidFill>
                  <a:schemeClr val="tx1"/>
                </a:solidFill>
                <a:effectLst/>
                <a:latin typeface="+mn-lt"/>
                <a:ea typeface="+mn-ea"/>
                <a:cs typeface="+mn-cs"/>
              </a:rPr>
              <a:t>汚水処理が不完全だと</a:t>
            </a:r>
            <a:r>
              <a:rPr kumimoji="1" lang="ja-JP" altLang="en-US" sz="1200" kern="1200" dirty="0" smtClean="0">
                <a:solidFill>
                  <a:schemeClr val="tx1"/>
                </a:solidFill>
                <a:effectLst/>
                <a:latin typeface="+mn-lt"/>
                <a:ea typeface="+mn-ea"/>
                <a:cs typeface="+mn-cs"/>
              </a:rPr>
              <a:t>、</a:t>
            </a:r>
            <a:r>
              <a:rPr kumimoji="1" lang="ja-JP" altLang="ja-JP" sz="1200" kern="1200" dirty="0" smtClean="0">
                <a:solidFill>
                  <a:schemeClr val="tx1"/>
                </a:solidFill>
                <a:effectLst/>
                <a:latin typeface="+mn-lt"/>
                <a:ea typeface="+mn-ea"/>
                <a:cs typeface="+mn-cs"/>
              </a:rPr>
              <a:t>どんな問題が起きるかを考える。</a:t>
            </a:r>
          </a:p>
          <a:p>
            <a:r>
              <a:rPr kumimoji="1" lang="ja-JP" altLang="en-US" sz="1200" kern="1200" dirty="0" smtClean="0">
                <a:solidFill>
                  <a:schemeClr val="tx1"/>
                </a:solidFill>
                <a:effectLst/>
                <a:latin typeface="+mn-lt"/>
                <a:ea typeface="+mn-ea"/>
                <a:cs typeface="+mn-cs"/>
              </a:rPr>
              <a:t>・</a:t>
            </a:r>
            <a:r>
              <a:rPr kumimoji="1" lang="ja-JP" altLang="ja-JP" sz="1200" kern="1200" dirty="0" smtClean="0">
                <a:solidFill>
                  <a:schemeClr val="tx1"/>
                </a:solidFill>
                <a:effectLst/>
                <a:latin typeface="+mn-lt"/>
                <a:ea typeface="+mn-ea"/>
                <a:cs typeface="+mn-cs"/>
              </a:rPr>
              <a:t>汚染された川のすぐそばで生活している人がたくさんいることを知る。</a:t>
            </a:r>
          </a:p>
          <a:p>
            <a:r>
              <a:rPr kumimoji="1" lang="ja-JP" altLang="en-US" sz="1200" kern="1200" dirty="0" smtClean="0">
                <a:solidFill>
                  <a:schemeClr val="tx1"/>
                </a:solidFill>
                <a:effectLst/>
                <a:latin typeface="+mn-lt"/>
                <a:ea typeface="+mn-ea"/>
                <a:cs typeface="+mn-cs"/>
              </a:rPr>
              <a:t>・</a:t>
            </a:r>
            <a:r>
              <a:rPr kumimoji="1" lang="ja-JP" altLang="ja-JP" sz="1200" kern="1200" dirty="0" smtClean="0">
                <a:solidFill>
                  <a:schemeClr val="tx1"/>
                </a:solidFill>
                <a:effectLst/>
                <a:latin typeface="+mn-lt"/>
                <a:ea typeface="+mn-ea"/>
                <a:cs typeface="+mn-cs"/>
              </a:rPr>
              <a:t>汚水による衛生環境の悪化を理解する。</a:t>
            </a:r>
            <a:endParaRPr kumimoji="1" lang="en-US" altLang="ja-JP" sz="1200" kern="1200" dirty="0" smtClean="0">
              <a:solidFill>
                <a:schemeClr val="tx1"/>
              </a:solidFill>
              <a:effectLst/>
              <a:latin typeface="+mn-lt"/>
              <a:ea typeface="+mn-ea"/>
              <a:cs typeface="+mn-cs"/>
            </a:endParaRPr>
          </a:p>
          <a:p>
            <a:endParaRPr kumimoji="1" lang="en-US" altLang="ja-JP" sz="1200" kern="1200" dirty="0" smtClean="0">
              <a:solidFill>
                <a:schemeClr val="tx1"/>
              </a:solidFill>
              <a:effectLst/>
              <a:latin typeface="+mn-lt"/>
              <a:ea typeface="+mn-ea"/>
              <a:cs typeface="+mn-cs"/>
            </a:endParaRPr>
          </a:p>
          <a:p>
            <a:r>
              <a:rPr kumimoji="1" lang="en-US" altLang="ja-JP" dirty="0" smtClean="0"/>
              <a:t>【</a:t>
            </a:r>
            <a:r>
              <a:rPr kumimoji="1" lang="ja-JP" altLang="en-US" dirty="0" smtClean="0"/>
              <a:t>問いかけのサンプル</a:t>
            </a:r>
            <a:r>
              <a:rPr kumimoji="1" lang="en-US" altLang="ja-JP" dirty="0" smtClean="0"/>
              <a:t>】</a:t>
            </a:r>
          </a:p>
          <a:p>
            <a:r>
              <a:rPr kumimoji="1" lang="ja-JP" altLang="ja-JP" sz="1200" kern="1200" dirty="0" smtClean="0">
                <a:solidFill>
                  <a:schemeClr val="tx1"/>
                </a:solidFill>
                <a:effectLst/>
                <a:latin typeface="+mn-lt"/>
                <a:ea typeface="+mn-ea"/>
                <a:cs typeface="+mn-cs"/>
              </a:rPr>
              <a:t>問）この写真を見て</a:t>
            </a:r>
            <a:r>
              <a:rPr kumimoji="1" lang="ja-JP" altLang="en-US" sz="1200" kern="1200" dirty="0" smtClean="0">
                <a:solidFill>
                  <a:schemeClr val="tx1"/>
                </a:solidFill>
                <a:effectLst/>
                <a:latin typeface="+mn-lt"/>
                <a:ea typeface="+mn-ea"/>
                <a:cs typeface="+mn-cs"/>
              </a:rPr>
              <a:t>、</a:t>
            </a:r>
            <a:r>
              <a:rPr kumimoji="1" lang="ja-JP" altLang="ja-JP" sz="1200" kern="1200" dirty="0" smtClean="0">
                <a:solidFill>
                  <a:schemeClr val="tx1"/>
                </a:solidFill>
                <a:effectLst/>
                <a:latin typeface="+mn-lt"/>
                <a:ea typeface="+mn-ea"/>
                <a:cs typeface="+mn-cs"/>
              </a:rPr>
              <a:t>どんなことに気づきますか？</a:t>
            </a:r>
          </a:p>
          <a:p>
            <a:r>
              <a:rPr kumimoji="1" lang="ja-JP" altLang="ja-JP" sz="1200" kern="1200" dirty="0" smtClean="0">
                <a:solidFill>
                  <a:schemeClr val="tx1"/>
                </a:solidFill>
                <a:effectLst/>
                <a:latin typeface="+mn-lt"/>
                <a:ea typeface="+mn-ea"/>
                <a:cs typeface="+mn-cs"/>
              </a:rPr>
              <a:t>問）道ばたや川に汚れた水をそのまま流すと</a:t>
            </a:r>
            <a:r>
              <a:rPr kumimoji="1" lang="ja-JP" altLang="en-US" sz="1200" kern="1200" dirty="0" smtClean="0">
                <a:solidFill>
                  <a:schemeClr val="tx1"/>
                </a:solidFill>
                <a:effectLst/>
                <a:latin typeface="+mn-lt"/>
                <a:ea typeface="+mn-ea"/>
                <a:cs typeface="+mn-cs"/>
              </a:rPr>
              <a:t>、</a:t>
            </a:r>
            <a:r>
              <a:rPr kumimoji="1" lang="ja-JP" altLang="ja-JP" sz="1200" kern="1200" dirty="0" smtClean="0">
                <a:solidFill>
                  <a:schemeClr val="tx1"/>
                </a:solidFill>
                <a:effectLst/>
                <a:latin typeface="+mn-lt"/>
                <a:ea typeface="+mn-ea"/>
                <a:cs typeface="+mn-cs"/>
              </a:rPr>
              <a:t>どんなことが起きるでしょう</a:t>
            </a:r>
            <a:r>
              <a:rPr kumimoji="1" lang="ja-JP" altLang="en-US" sz="1200" kern="1200" dirty="0" smtClean="0">
                <a:solidFill>
                  <a:schemeClr val="tx1"/>
                </a:solidFill>
                <a:effectLst/>
                <a:latin typeface="+mn-lt"/>
                <a:ea typeface="+mn-ea"/>
                <a:cs typeface="+mn-cs"/>
              </a:rPr>
              <a:t>か</a:t>
            </a:r>
            <a:r>
              <a:rPr kumimoji="1" lang="ja-JP" altLang="ja-JP" sz="1200" kern="1200" dirty="0" smtClean="0">
                <a:solidFill>
                  <a:schemeClr val="tx1"/>
                </a:solidFill>
                <a:effectLst/>
                <a:latin typeface="+mn-lt"/>
                <a:ea typeface="+mn-ea"/>
                <a:cs typeface="+mn-cs"/>
              </a:rPr>
              <a:t>？</a:t>
            </a:r>
            <a:endParaRPr kumimoji="1" lang="en-US" altLang="ja-JP"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dirty="0" smtClean="0"/>
              <a:t>【</a:t>
            </a:r>
            <a:r>
              <a:rPr kumimoji="1" lang="ja-JP" altLang="en-US" dirty="0" smtClean="0"/>
              <a:t>説明</a:t>
            </a:r>
            <a:r>
              <a:rPr kumimoji="1" lang="en-US" altLang="ja-JP" dirty="0" smtClean="0"/>
              <a:t>】</a:t>
            </a:r>
          </a:p>
          <a:p>
            <a:r>
              <a:rPr kumimoji="1" lang="ja-JP" altLang="ja-JP" sz="1200" kern="1200" dirty="0" smtClean="0">
                <a:solidFill>
                  <a:schemeClr val="tx1"/>
                </a:solidFill>
                <a:effectLst/>
                <a:latin typeface="+mn-lt"/>
                <a:ea typeface="+mn-ea"/>
                <a:cs typeface="+mn-cs"/>
              </a:rPr>
              <a:t>・フィリピン</a:t>
            </a:r>
            <a:r>
              <a:rPr kumimoji="1" lang="ja-JP" altLang="en-US" sz="1200" kern="1200" dirty="0" smtClean="0">
                <a:solidFill>
                  <a:schemeClr val="tx1"/>
                </a:solidFill>
                <a:effectLst/>
                <a:latin typeface="+mn-lt"/>
                <a:ea typeface="+mn-ea"/>
                <a:cs typeface="+mn-cs"/>
              </a:rPr>
              <a:t>の</a:t>
            </a:r>
            <a:r>
              <a:rPr kumimoji="1" lang="ja-JP" altLang="ja-JP" sz="1200" kern="1200" dirty="0" smtClean="0">
                <a:solidFill>
                  <a:schemeClr val="tx1"/>
                </a:solidFill>
                <a:effectLst/>
                <a:latin typeface="+mn-lt"/>
                <a:ea typeface="+mn-ea"/>
                <a:cs typeface="+mn-cs"/>
              </a:rPr>
              <a:t>セブ市の河川には、家庭から排出されたゴミや汚泥が流れ、水質汚染、悪臭発生などの問題を引き起こしています。</a:t>
            </a:r>
          </a:p>
          <a:p>
            <a:r>
              <a:rPr kumimoji="1" lang="ja-JP" altLang="ja-JP" sz="1200" kern="1200" dirty="0" smtClean="0">
                <a:solidFill>
                  <a:schemeClr val="tx1"/>
                </a:solidFill>
                <a:effectLst/>
                <a:latin typeface="+mn-lt"/>
                <a:ea typeface="+mn-ea"/>
                <a:cs typeface="+mn-cs"/>
              </a:rPr>
              <a:t>・フィリピン第</a:t>
            </a:r>
            <a:r>
              <a:rPr kumimoji="1" lang="ja-JP" altLang="en-US" sz="1200" kern="1200" dirty="0" smtClean="0">
                <a:solidFill>
                  <a:schemeClr val="tx1"/>
                </a:solidFill>
                <a:effectLst/>
                <a:latin typeface="+mn-lt"/>
                <a:ea typeface="+mn-ea"/>
                <a:cs typeface="+mn-cs"/>
              </a:rPr>
              <a:t>二</a:t>
            </a:r>
            <a:r>
              <a:rPr kumimoji="1" lang="ja-JP" altLang="ja-JP" sz="1200" kern="1200" dirty="0" smtClean="0">
                <a:solidFill>
                  <a:schemeClr val="tx1"/>
                </a:solidFill>
                <a:effectLst/>
                <a:latin typeface="+mn-lt"/>
                <a:ea typeface="+mn-ea"/>
                <a:cs typeface="+mn-cs"/>
              </a:rPr>
              <a:t>の都市</a:t>
            </a:r>
            <a:r>
              <a:rPr kumimoji="1" lang="ja-JP" altLang="en-US" sz="1200" kern="1200" dirty="0" smtClean="0">
                <a:solidFill>
                  <a:schemeClr val="tx1"/>
                </a:solidFill>
                <a:effectLst/>
                <a:latin typeface="+mn-lt"/>
                <a:ea typeface="+mn-ea"/>
                <a:cs typeface="+mn-cs"/>
              </a:rPr>
              <a:t>圏</a:t>
            </a:r>
            <a:r>
              <a:rPr kumimoji="1" lang="ja-JP" altLang="ja-JP" sz="1200" kern="1200" dirty="0" smtClean="0">
                <a:solidFill>
                  <a:schemeClr val="tx1"/>
                </a:solidFill>
                <a:effectLst/>
                <a:latin typeface="+mn-lt"/>
                <a:ea typeface="+mn-ea"/>
                <a:cs typeface="+mn-cs"/>
              </a:rPr>
              <a:t>であるメトロセブ</a:t>
            </a:r>
            <a:r>
              <a:rPr kumimoji="1" lang="en-US" altLang="ja-JP" sz="1200" kern="1200" dirty="0" smtClean="0">
                <a:solidFill>
                  <a:schemeClr val="tx1"/>
                </a:solidFill>
                <a:effectLst/>
                <a:latin typeface="+mn-lt"/>
                <a:ea typeface="+mn-ea"/>
                <a:cs typeface="+mn-cs"/>
              </a:rPr>
              <a:t>(※)</a:t>
            </a:r>
            <a:r>
              <a:rPr kumimoji="1" lang="ja-JP" altLang="ja-JP" sz="1200" kern="1200" dirty="0" smtClean="0">
                <a:solidFill>
                  <a:schemeClr val="tx1"/>
                </a:solidFill>
                <a:effectLst/>
                <a:latin typeface="+mn-lt"/>
                <a:ea typeface="+mn-ea"/>
                <a:cs typeface="+mn-cs"/>
              </a:rPr>
              <a:t>では、下水道（集中型汚水処理施設）が整備されておらず、キッチンや風呂場などから出る生活排水のほとんどは未処理のまま側溝や川に流されています。</a:t>
            </a:r>
            <a:r>
              <a:rPr kumimoji="1" lang="en-US" altLang="ja-JP" sz="1200" kern="1200" dirty="0" smtClean="0">
                <a:solidFill>
                  <a:schemeClr val="tx1"/>
                </a:solidFill>
                <a:effectLst/>
                <a:latin typeface="+mn-lt"/>
                <a:ea typeface="+mn-ea"/>
                <a:cs typeface="+mn-cs"/>
              </a:rPr>
              <a:t/>
            </a:r>
            <a:br>
              <a:rPr kumimoji="1" lang="en-US" altLang="ja-JP" sz="1200" kern="1200" dirty="0" smtClean="0">
                <a:solidFill>
                  <a:schemeClr val="tx1"/>
                </a:solidFill>
                <a:effectLst/>
                <a:latin typeface="+mn-lt"/>
                <a:ea typeface="+mn-ea"/>
                <a:cs typeface="+mn-cs"/>
              </a:rPr>
            </a:br>
            <a:r>
              <a:rPr kumimoji="1" lang="ja-JP" altLang="en-US" sz="1200" kern="1200" dirty="0" smtClean="0">
                <a:solidFill>
                  <a:schemeClr val="tx1"/>
                </a:solidFill>
                <a:effectLst/>
                <a:latin typeface="+mn-lt"/>
                <a:ea typeface="+mn-ea"/>
                <a:cs typeface="+mn-cs"/>
              </a:rPr>
              <a:t>　</a:t>
            </a:r>
            <a:r>
              <a:rPr kumimoji="1" lang="ja-JP" altLang="ja-JP" sz="1200" kern="1200" dirty="0" smtClean="0">
                <a:solidFill>
                  <a:schemeClr val="tx1"/>
                </a:solidFill>
                <a:effectLst/>
                <a:latin typeface="+mn-lt"/>
                <a:ea typeface="+mn-ea"/>
                <a:cs typeface="+mn-cs"/>
              </a:rPr>
              <a:t>トイレからの排水は各家庭に設置された腐敗槽で処理され、腐敗槽に堆積した汚泥はバキュームトラックで引き抜かれますが</a:t>
            </a:r>
            <a:r>
              <a:rPr kumimoji="1" lang="ja-JP" altLang="en-US" sz="1200" kern="1200" dirty="0" smtClean="0">
                <a:solidFill>
                  <a:schemeClr val="tx1"/>
                </a:solidFill>
                <a:effectLst/>
                <a:latin typeface="+mn-lt"/>
                <a:ea typeface="+mn-ea"/>
                <a:cs typeface="+mn-cs"/>
              </a:rPr>
              <a:t>、</a:t>
            </a:r>
            <a:r>
              <a:rPr kumimoji="1" lang="ja-JP" altLang="ja-JP" sz="1200" kern="1200" dirty="0" smtClean="0">
                <a:solidFill>
                  <a:schemeClr val="tx1"/>
                </a:solidFill>
                <a:effectLst/>
                <a:latin typeface="+mn-lt"/>
                <a:ea typeface="+mn-ea"/>
                <a:cs typeface="+mn-cs"/>
              </a:rPr>
              <a:t>適切に処分されずに</a:t>
            </a:r>
            <a:r>
              <a:rPr kumimoji="1" lang="ja-JP" altLang="en-US" sz="1200" kern="1200" dirty="0" smtClean="0">
                <a:solidFill>
                  <a:schemeClr val="tx1"/>
                </a:solidFill>
                <a:effectLst/>
                <a:latin typeface="+mn-lt"/>
                <a:ea typeface="+mn-ea"/>
                <a:cs typeface="+mn-cs"/>
              </a:rPr>
              <a:t>ごみ</a:t>
            </a:r>
            <a:r>
              <a:rPr kumimoji="1" lang="ja-JP" altLang="ja-JP" sz="1200" kern="1200" dirty="0" smtClean="0">
                <a:solidFill>
                  <a:schemeClr val="tx1"/>
                </a:solidFill>
                <a:effectLst/>
                <a:latin typeface="+mn-lt"/>
                <a:ea typeface="+mn-ea"/>
                <a:cs typeface="+mn-cs"/>
              </a:rPr>
              <a:t>処</a:t>
            </a:r>
            <a:r>
              <a:rPr kumimoji="1" lang="ja-JP" altLang="en-US" sz="1200" kern="1200" dirty="0" smtClean="0">
                <a:solidFill>
                  <a:schemeClr val="tx1"/>
                </a:solidFill>
                <a:effectLst/>
                <a:latin typeface="+mn-lt"/>
                <a:ea typeface="+mn-ea"/>
                <a:cs typeface="+mn-cs"/>
              </a:rPr>
              <a:t>分</a:t>
            </a:r>
            <a:r>
              <a:rPr kumimoji="1" lang="ja-JP" altLang="ja-JP" sz="1200" kern="1200" dirty="0" smtClean="0">
                <a:solidFill>
                  <a:schemeClr val="tx1"/>
                </a:solidFill>
                <a:effectLst/>
                <a:latin typeface="+mn-lt"/>
                <a:ea typeface="+mn-ea"/>
                <a:cs typeface="+mn-cs"/>
              </a:rPr>
              <a:t>場などにそのまま投棄されています。</a:t>
            </a:r>
            <a:r>
              <a:rPr kumimoji="1" lang="en-US" altLang="ja-JP" sz="1200" kern="1200" dirty="0" smtClean="0">
                <a:solidFill>
                  <a:schemeClr val="tx1"/>
                </a:solidFill>
                <a:effectLst/>
                <a:latin typeface="+mn-lt"/>
                <a:ea typeface="+mn-ea"/>
                <a:cs typeface="+mn-cs"/>
              </a:rPr>
              <a:t/>
            </a:r>
            <a:br>
              <a:rPr kumimoji="1" lang="en-US" altLang="ja-JP" sz="1200" kern="1200" dirty="0" smtClean="0">
                <a:solidFill>
                  <a:schemeClr val="tx1"/>
                </a:solidFill>
                <a:effectLst/>
                <a:latin typeface="+mn-lt"/>
                <a:ea typeface="+mn-ea"/>
                <a:cs typeface="+mn-cs"/>
              </a:rPr>
            </a:br>
            <a:r>
              <a:rPr kumimoji="1" lang="ja-JP" altLang="en-US" sz="1200" kern="1200" dirty="0" smtClean="0">
                <a:solidFill>
                  <a:schemeClr val="tx1"/>
                </a:solidFill>
                <a:effectLst/>
                <a:latin typeface="+mn-lt"/>
                <a:ea typeface="+mn-ea"/>
                <a:cs typeface="+mn-cs"/>
              </a:rPr>
              <a:t>　</a:t>
            </a:r>
            <a:r>
              <a:rPr kumimoji="1" lang="ja-JP" altLang="ja-JP" sz="1200" kern="1200" dirty="0" smtClean="0">
                <a:solidFill>
                  <a:schemeClr val="tx1"/>
                </a:solidFill>
                <a:effectLst/>
                <a:latin typeface="+mn-lt"/>
                <a:ea typeface="+mn-ea"/>
                <a:cs typeface="+mn-cs"/>
              </a:rPr>
              <a:t>また、腐敗槽の汚泥が適切な頻度で抜かれていないため、トイレからの排水の処理が不十分なまま、側溝に放流されたり、汚泥がそのまま流出して悪臭や虫を発生さ</a:t>
            </a:r>
            <a:r>
              <a:rPr kumimoji="1" lang="ja-JP" altLang="en-US" sz="1200" kern="1200" dirty="0" smtClean="0">
                <a:solidFill>
                  <a:schemeClr val="tx1"/>
                </a:solidFill>
                <a:effectLst/>
                <a:latin typeface="+mn-lt"/>
                <a:ea typeface="+mn-ea"/>
                <a:cs typeface="+mn-cs"/>
              </a:rPr>
              <a:t>せ</a:t>
            </a:r>
            <a:r>
              <a:rPr kumimoji="1" lang="ja-JP" altLang="ja-JP" sz="1200" kern="1200" dirty="0" smtClean="0">
                <a:solidFill>
                  <a:schemeClr val="tx1"/>
                </a:solidFill>
                <a:effectLst/>
                <a:latin typeface="+mn-lt"/>
                <a:ea typeface="+mn-ea"/>
                <a:cs typeface="+mn-cs"/>
              </a:rPr>
              <a:t>たりするなど、衛生環境が悪化していました。</a:t>
            </a:r>
            <a:r>
              <a:rPr kumimoji="1" lang="ja-JP" altLang="en-US" sz="1200" kern="1200" dirty="0" smtClean="0">
                <a:solidFill>
                  <a:schemeClr val="tx1"/>
                </a:solidFill>
                <a:effectLst/>
                <a:latin typeface="+mn-lt"/>
                <a:ea typeface="+mn-ea"/>
                <a:cs typeface="+mn-cs"/>
              </a:rPr>
              <a:t>（</a:t>
            </a:r>
            <a:r>
              <a:rPr kumimoji="1" lang="en-US" altLang="ja-JP" sz="1200" kern="1200" dirty="0" smtClean="0">
                <a:solidFill>
                  <a:schemeClr val="tx1"/>
                </a:solidFill>
                <a:effectLst/>
                <a:latin typeface="+mn-lt"/>
                <a:ea typeface="+mn-ea"/>
                <a:cs typeface="+mn-cs"/>
              </a:rPr>
              <a:t>2011</a:t>
            </a:r>
            <a:r>
              <a:rPr kumimoji="1" lang="ja-JP" altLang="en-US" sz="1200" kern="1200" dirty="0" smtClean="0">
                <a:solidFill>
                  <a:schemeClr val="tx1"/>
                </a:solidFill>
                <a:effectLst/>
                <a:latin typeface="+mn-lt"/>
                <a:ea typeface="+mn-ea"/>
                <a:cs typeface="+mn-cs"/>
              </a:rPr>
              <a:t>年頃）</a:t>
            </a:r>
            <a:r>
              <a:rPr kumimoji="1" lang="en-US" altLang="ja-JP" sz="1200" kern="1200" dirty="0" smtClean="0">
                <a:solidFill>
                  <a:schemeClr val="tx1"/>
                </a:solidFill>
                <a:effectLst/>
                <a:latin typeface="+mn-lt"/>
                <a:ea typeface="+mn-ea"/>
                <a:cs typeface="+mn-cs"/>
              </a:rPr>
              <a:t/>
            </a:r>
            <a:br>
              <a:rPr kumimoji="1" lang="en-US" altLang="ja-JP" sz="1200" kern="1200" dirty="0" smtClean="0">
                <a:solidFill>
                  <a:schemeClr val="tx1"/>
                </a:solidFill>
                <a:effectLst/>
                <a:latin typeface="+mn-lt"/>
                <a:ea typeface="+mn-ea"/>
                <a:cs typeface="+mn-cs"/>
              </a:rPr>
            </a:br>
            <a:endParaRPr kumimoji="1" lang="en-US" altLang="ja-JP"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kern="1200" dirty="0" smtClean="0">
                <a:solidFill>
                  <a:schemeClr val="tx1"/>
                </a:solidFill>
                <a:effectLst/>
                <a:latin typeface="+mn-lt"/>
                <a:ea typeface="+mn-ea"/>
                <a:cs typeface="+mn-cs"/>
              </a:rPr>
              <a:t>※</a:t>
            </a:r>
            <a:r>
              <a:rPr kumimoji="1" lang="ja-JP" altLang="en-US" sz="1200" kern="1200" dirty="0" smtClean="0">
                <a:solidFill>
                  <a:schemeClr val="tx1"/>
                </a:solidFill>
                <a:effectLst/>
                <a:latin typeface="+mn-lt"/>
                <a:ea typeface="+mn-ea"/>
                <a:cs typeface="+mn-cs"/>
              </a:rPr>
              <a:t>メトロセブ：セブ州の州都セブ市を含む７市６町からなる都市圏。</a:t>
            </a:r>
            <a:r>
              <a:rPr kumimoji="1" lang="en-US" altLang="ja-JP" sz="1200" kern="1200" dirty="0" smtClean="0">
                <a:solidFill>
                  <a:schemeClr val="tx1"/>
                </a:solidFill>
                <a:effectLst/>
                <a:latin typeface="+mn-lt"/>
                <a:ea typeface="+mn-ea"/>
                <a:cs typeface="+mn-cs"/>
              </a:rPr>
              <a:t/>
            </a:r>
            <a:br>
              <a:rPr kumimoji="1" lang="en-US" altLang="ja-JP" sz="1200" kern="1200" dirty="0" smtClean="0">
                <a:solidFill>
                  <a:schemeClr val="tx1"/>
                </a:solidFill>
                <a:effectLst/>
                <a:latin typeface="+mn-lt"/>
                <a:ea typeface="+mn-ea"/>
                <a:cs typeface="+mn-cs"/>
              </a:rPr>
            </a:br>
            <a:endParaRPr kumimoji="1" lang="en-US" altLang="ja-JP"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dirty="0" smtClean="0">
                <a:solidFill>
                  <a:srgbClr val="FF0000"/>
                </a:solidFill>
                <a:effectLst/>
              </a:rPr>
              <a:t>【mundi</a:t>
            </a:r>
            <a:r>
              <a:rPr kumimoji="1" lang="ja-JP" altLang="en-US" dirty="0" smtClean="0">
                <a:solidFill>
                  <a:srgbClr val="FF0000"/>
                </a:solidFill>
                <a:effectLst/>
              </a:rPr>
              <a:t>掲載ページ</a:t>
            </a:r>
            <a:r>
              <a:rPr kumimoji="1" lang="en-US" altLang="ja-JP" dirty="0" smtClean="0">
                <a:solidFill>
                  <a:srgbClr val="FF0000"/>
                </a:solidFill>
                <a:effectLst/>
              </a:rPr>
              <a:t>】</a:t>
            </a:r>
          </a:p>
          <a:p>
            <a:r>
              <a:rPr kumimoji="1" lang="en-US" altLang="ja-JP" sz="1200" kern="1200" dirty="0" smtClean="0">
                <a:solidFill>
                  <a:schemeClr val="tx1"/>
                </a:solidFill>
                <a:effectLst/>
                <a:latin typeface="+mn-lt"/>
                <a:ea typeface="+mn-ea"/>
                <a:cs typeface="+mn-cs"/>
              </a:rPr>
              <a:t>2020</a:t>
            </a:r>
            <a:r>
              <a:rPr kumimoji="1" lang="ja-JP" altLang="ja-JP" sz="1200" kern="1200" dirty="0" smtClean="0">
                <a:solidFill>
                  <a:schemeClr val="tx1"/>
                </a:solidFill>
                <a:effectLst/>
                <a:latin typeface="+mn-lt"/>
                <a:ea typeface="+mn-ea"/>
                <a:cs typeface="+mn-cs"/>
              </a:rPr>
              <a:t>年６月号</a:t>
            </a:r>
            <a:r>
              <a:rPr kumimoji="1" lang="ja-JP" altLang="en-US" sz="1200" kern="1200" dirty="0" smtClean="0">
                <a:solidFill>
                  <a:schemeClr val="tx1"/>
                </a:solidFill>
                <a:effectLst/>
                <a:latin typeface="+mn-lt"/>
                <a:ea typeface="+mn-ea"/>
                <a:cs typeface="+mn-cs"/>
              </a:rPr>
              <a:t>　</a:t>
            </a:r>
            <a:r>
              <a:rPr kumimoji="1" lang="en-US" altLang="ja-JP" sz="1200" kern="1200" dirty="0" smtClean="0">
                <a:solidFill>
                  <a:schemeClr val="tx1"/>
                </a:solidFill>
                <a:effectLst/>
                <a:latin typeface="+mn-lt"/>
                <a:ea typeface="+mn-ea"/>
                <a:cs typeface="+mn-cs"/>
              </a:rPr>
              <a:t>P12</a:t>
            </a:r>
            <a:r>
              <a:rPr kumimoji="1" lang="ja-JP" altLang="ja-JP" sz="1200" kern="1200" dirty="0" smtClean="0">
                <a:solidFill>
                  <a:schemeClr val="tx1"/>
                </a:solidFill>
                <a:effectLst/>
                <a:latin typeface="+mn-lt"/>
                <a:ea typeface="+mn-ea"/>
                <a:cs typeface="+mn-cs"/>
              </a:rPr>
              <a:t>－</a:t>
            </a:r>
            <a:r>
              <a:rPr kumimoji="1" lang="en-US" altLang="ja-JP" sz="1200" kern="1200" dirty="0" smtClean="0">
                <a:solidFill>
                  <a:schemeClr val="tx1"/>
                </a:solidFill>
                <a:effectLst/>
                <a:latin typeface="+mn-lt"/>
                <a:ea typeface="+mn-ea"/>
                <a:cs typeface="+mn-cs"/>
              </a:rPr>
              <a:t>14</a:t>
            </a:r>
            <a:endParaRPr kumimoji="1" lang="ja-JP" altLang="ja-JP" sz="1200" kern="1200" dirty="0" smtClean="0">
              <a:solidFill>
                <a:schemeClr val="tx1"/>
              </a:solidFill>
              <a:effectLst/>
              <a:latin typeface="+mn-lt"/>
              <a:ea typeface="+mn-ea"/>
              <a:cs typeface="+mn-cs"/>
            </a:endParaRPr>
          </a:p>
        </p:txBody>
      </p:sp>
      <p:sp>
        <p:nvSpPr>
          <p:cNvPr id="4" name="スライド番号プレースホルダー 3"/>
          <p:cNvSpPr>
            <a:spLocks noGrp="1"/>
          </p:cNvSpPr>
          <p:nvPr>
            <p:ph type="sldNum" sz="quarter" idx="5"/>
          </p:nvPr>
        </p:nvSpPr>
        <p:spPr/>
        <p:txBody>
          <a:bodyPr/>
          <a:lstStyle/>
          <a:p>
            <a:fld id="{83883AB7-CF85-4B0B-9BA8-87D65D4F8B97}" type="slidenum">
              <a:rPr kumimoji="1" lang="ja-JP" altLang="en-US" smtClean="0"/>
              <a:t>3</a:t>
            </a:fld>
            <a:endParaRPr kumimoji="1" lang="ja-JP" altLang="en-US"/>
          </a:p>
        </p:txBody>
      </p:sp>
    </p:spTree>
    <p:extLst>
      <p:ext uri="{BB962C8B-B14F-4D97-AF65-F5344CB8AC3E}">
        <p14:creationId xmlns:p14="http://schemas.microsoft.com/office/powerpoint/2010/main" val="17560517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a:t>
            </a:r>
            <a:r>
              <a:rPr kumimoji="1" lang="ja-JP" altLang="en-US" dirty="0" smtClean="0"/>
              <a:t>スライド</a:t>
            </a:r>
            <a:r>
              <a:rPr kumimoji="1" lang="en-US" altLang="ja-JP" dirty="0" smtClean="0"/>
              <a:t>NO.03】</a:t>
            </a:r>
          </a:p>
          <a:p>
            <a:r>
              <a:rPr kumimoji="1" lang="ja-JP" altLang="ja-JP" sz="1200" kern="1200" dirty="0" smtClean="0">
                <a:solidFill>
                  <a:schemeClr val="tx1"/>
                </a:solidFill>
                <a:effectLst/>
                <a:latin typeface="+mn-lt"/>
                <a:ea typeface="+mn-ea"/>
                <a:cs typeface="+mn-cs"/>
              </a:rPr>
              <a:t>日本の経験をフィリピンの汚水処理に</a:t>
            </a:r>
            <a:r>
              <a:rPr kumimoji="1" lang="ja-JP" altLang="en-US" sz="1200" kern="1200" dirty="0" smtClean="0">
                <a:solidFill>
                  <a:schemeClr val="tx1"/>
                </a:solidFill>
                <a:effectLst/>
                <a:latin typeface="+mn-lt"/>
                <a:ea typeface="+mn-ea"/>
                <a:cs typeface="+mn-cs"/>
              </a:rPr>
              <a:t>生</a:t>
            </a:r>
            <a:r>
              <a:rPr kumimoji="1" lang="ja-JP" altLang="ja-JP" sz="1200" kern="1200" dirty="0" smtClean="0">
                <a:solidFill>
                  <a:schemeClr val="tx1"/>
                </a:solidFill>
                <a:effectLst/>
                <a:latin typeface="+mn-lt"/>
                <a:ea typeface="+mn-ea"/>
                <a:cs typeface="+mn-cs"/>
              </a:rPr>
              <a:t>かす</a:t>
            </a:r>
            <a:endParaRPr kumimoji="1" lang="en-US" altLang="ja-JP"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dirty="0" smtClean="0"/>
              <a:t>【</a:t>
            </a:r>
            <a:r>
              <a:rPr kumimoji="1" lang="ja-JP" altLang="en-US" dirty="0" smtClean="0"/>
              <a:t>学習内容</a:t>
            </a:r>
            <a:r>
              <a:rPr kumimoji="1" lang="en-US" altLang="ja-JP" dirty="0" smtClean="0"/>
              <a:t>】</a:t>
            </a:r>
          </a:p>
          <a:p>
            <a:r>
              <a:rPr kumimoji="1" lang="ja-JP" altLang="en-US" sz="1200" kern="1200" dirty="0" smtClean="0">
                <a:solidFill>
                  <a:schemeClr val="tx1"/>
                </a:solidFill>
                <a:effectLst/>
                <a:latin typeface="+mn-lt"/>
                <a:ea typeface="+mn-ea"/>
                <a:cs typeface="+mn-cs"/>
              </a:rPr>
              <a:t>・</a:t>
            </a:r>
            <a:r>
              <a:rPr kumimoji="1" lang="ja-JP" altLang="ja-JP" sz="1200" kern="1200" dirty="0" smtClean="0">
                <a:solidFill>
                  <a:schemeClr val="tx1"/>
                </a:solidFill>
                <a:effectLst/>
                <a:latin typeface="+mn-lt"/>
                <a:ea typeface="+mn-ea"/>
                <a:cs typeface="+mn-cs"/>
              </a:rPr>
              <a:t>汚水処理や下水道整備の必要性を知る。</a:t>
            </a:r>
          </a:p>
          <a:p>
            <a:r>
              <a:rPr kumimoji="1" lang="ja-JP" altLang="en-US" sz="1200" kern="1200" dirty="0" smtClean="0">
                <a:solidFill>
                  <a:schemeClr val="tx1"/>
                </a:solidFill>
                <a:effectLst/>
                <a:latin typeface="+mn-lt"/>
                <a:ea typeface="+mn-ea"/>
                <a:cs typeface="+mn-cs"/>
              </a:rPr>
              <a:t>・</a:t>
            </a:r>
            <a:r>
              <a:rPr kumimoji="1" lang="ja-JP" altLang="ja-JP" sz="1200" kern="1200" dirty="0" smtClean="0">
                <a:solidFill>
                  <a:schemeClr val="tx1"/>
                </a:solidFill>
                <a:effectLst/>
                <a:latin typeface="+mn-lt"/>
                <a:ea typeface="+mn-ea"/>
                <a:cs typeface="+mn-cs"/>
              </a:rPr>
              <a:t>日本が</a:t>
            </a:r>
            <a:r>
              <a:rPr kumimoji="1" lang="ja-JP" altLang="en-US" sz="1200" kern="1200" dirty="0" smtClean="0">
                <a:solidFill>
                  <a:schemeClr val="tx1"/>
                </a:solidFill>
                <a:effectLst/>
                <a:latin typeface="+mn-lt"/>
                <a:ea typeface="+mn-ea"/>
                <a:cs typeface="+mn-cs"/>
              </a:rPr>
              <a:t>海外の</a:t>
            </a:r>
            <a:r>
              <a:rPr kumimoji="1" lang="ja-JP" altLang="ja-JP" sz="1200" kern="1200" dirty="0" smtClean="0">
                <a:solidFill>
                  <a:schemeClr val="tx1"/>
                </a:solidFill>
                <a:effectLst/>
                <a:latin typeface="+mn-lt"/>
                <a:ea typeface="+mn-ea"/>
                <a:cs typeface="+mn-cs"/>
              </a:rPr>
              <a:t>汚水処理に協力していることを知る。</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dirty="0" smtClean="0"/>
              <a:t>【</a:t>
            </a:r>
            <a:r>
              <a:rPr kumimoji="1" lang="ja-JP" altLang="en-US" dirty="0" smtClean="0"/>
              <a:t>問いかけのサンプル</a:t>
            </a:r>
            <a:r>
              <a:rPr kumimoji="1" lang="en-US" altLang="ja-JP" dirty="0" smtClean="0"/>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ja-JP" sz="1200" kern="1200" dirty="0" smtClean="0">
                <a:solidFill>
                  <a:schemeClr val="tx1"/>
                </a:solidFill>
                <a:effectLst/>
                <a:latin typeface="+mn-lt"/>
                <a:ea typeface="+mn-ea"/>
                <a:cs typeface="+mn-cs"/>
              </a:rPr>
              <a:t>問）この施設は汚</a:t>
            </a:r>
            <a:r>
              <a:rPr kumimoji="1" lang="ja-JP" altLang="en-US" sz="1200" kern="1200" dirty="0" smtClean="0">
                <a:solidFill>
                  <a:schemeClr val="tx1"/>
                </a:solidFill>
                <a:effectLst/>
                <a:latin typeface="+mn-lt"/>
                <a:ea typeface="+mn-ea"/>
                <a:cs typeface="+mn-cs"/>
              </a:rPr>
              <a:t>れた</a:t>
            </a:r>
            <a:r>
              <a:rPr kumimoji="1" lang="ja-JP" altLang="ja-JP" sz="1200" kern="1200" dirty="0" smtClean="0">
                <a:solidFill>
                  <a:schemeClr val="tx1"/>
                </a:solidFill>
                <a:effectLst/>
                <a:latin typeface="+mn-lt"/>
                <a:ea typeface="+mn-ea"/>
                <a:cs typeface="+mn-cs"/>
              </a:rPr>
              <a:t>水をきれいな水へ変える処理を実施していますが、なぜそのような処理が必要なのでしょうか？</a:t>
            </a:r>
            <a:r>
              <a:rPr kumimoji="1" lang="en-US" altLang="ja-JP" sz="1200" kern="1200" dirty="0" smtClean="0">
                <a:solidFill>
                  <a:schemeClr val="tx1"/>
                </a:solidFill>
                <a:effectLst/>
                <a:latin typeface="+mn-lt"/>
                <a:ea typeface="+mn-ea"/>
                <a:cs typeface="+mn-cs"/>
              </a:rPr>
              <a:t> </a:t>
            </a:r>
            <a:endParaRPr kumimoji="1" lang="ja-JP" altLang="ja-JP" sz="1200" kern="1200" dirty="0" smtClean="0">
              <a:solidFill>
                <a:schemeClr val="tx1"/>
              </a:solidFill>
              <a:effectLst/>
              <a:latin typeface="+mn-lt"/>
              <a:ea typeface="+mn-ea"/>
              <a:cs typeface="+mn-cs"/>
            </a:endParaRPr>
          </a:p>
          <a:p>
            <a:r>
              <a:rPr kumimoji="1" lang="ja-JP" altLang="ja-JP" sz="1200" kern="1200" dirty="0" smtClean="0">
                <a:solidFill>
                  <a:schemeClr val="tx1"/>
                </a:solidFill>
                <a:effectLst/>
                <a:latin typeface="+mn-lt"/>
                <a:ea typeface="+mn-ea"/>
                <a:cs typeface="+mn-cs"/>
              </a:rPr>
              <a:t>問）この施設には</a:t>
            </a:r>
            <a:r>
              <a:rPr kumimoji="1" lang="ja-JP" altLang="en-US" sz="1200" kern="1200" dirty="0" smtClean="0">
                <a:solidFill>
                  <a:schemeClr val="tx1"/>
                </a:solidFill>
                <a:effectLst/>
                <a:latin typeface="+mn-lt"/>
                <a:ea typeface="+mn-ea"/>
                <a:cs typeface="+mn-cs"/>
              </a:rPr>
              <a:t>、</a:t>
            </a:r>
            <a:r>
              <a:rPr kumimoji="1" lang="ja-JP" altLang="ja-JP" sz="1200" kern="1200" dirty="0" smtClean="0">
                <a:solidFill>
                  <a:schemeClr val="tx1"/>
                </a:solidFill>
                <a:effectLst/>
                <a:latin typeface="+mn-lt"/>
                <a:ea typeface="+mn-ea"/>
                <a:cs typeface="+mn-cs"/>
              </a:rPr>
              <a:t>日本の横浜市が協力しています。どうして横浜市が協力しているのでしょう</a:t>
            </a:r>
            <a:r>
              <a:rPr kumimoji="1" lang="ja-JP" altLang="en-US" sz="1200" kern="1200" dirty="0" smtClean="0">
                <a:solidFill>
                  <a:schemeClr val="tx1"/>
                </a:solidFill>
                <a:effectLst/>
                <a:latin typeface="+mn-lt"/>
                <a:ea typeface="+mn-ea"/>
                <a:cs typeface="+mn-cs"/>
              </a:rPr>
              <a:t>か</a:t>
            </a:r>
            <a:r>
              <a:rPr kumimoji="1" lang="ja-JP" altLang="ja-JP" sz="1200" kern="1200" dirty="0" smtClean="0">
                <a:solidFill>
                  <a:schemeClr val="tx1"/>
                </a:solidFill>
                <a:effectLst/>
                <a:latin typeface="+mn-lt"/>
                <a:ea typeface="+mn-ea"/>
                <a:cs typeface="+mn-cs"/>
              </a:rPr>
              <a:t>？</a:t>
            </a:r>
            <a:endParaRPr kumimoji="1" lang="en-US" altLang="ja-JP"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dirty="0" smtClean="0"/>
              <a:t>【</a:t>
            </a:r>
            <a:r>
              <a:rPr kumimoji="1" lang="ja-JP" altLang="en-US" dirty="0" smtClean="0"/>
              <a:t>説明</a:t>
            </a:r>
            <a:r>
              <a:rPr kumimoji="1" lang="en-US" altLang="ja-JP" dirty="0" smtClean="0"/>
              <a:t>】</a:t>
            </a:r>
          </a:p>
          <a:p>
            <a:r>
              <a:rPr kumimoji="1" lang="en-US" altLang="ja-JP" sz="1200" kern="1200" dirty="0" smtClean="0">
                <a:solidFill>
                  <a:schemeClr val="tx1"/>
                </a:solidFill>
                <a:effectLst/>
                <a:latin typeface="+mn-lt"/>
                <a:ea typeface="+mn-ea"/>
                <a:cs typeface="+mn-cs"/>
              </a:rPr>
              <a:t> </a:t>
            </a:r>
            <a:r>
              <a:rPr kumimoji="1" lang="ja-JP" altLang="ja-JP" sz="1200" kern="1200" dirty="0" smtClean="0">
                <a:solidFill>
                  <a:schemeClr val="tx1"/>
                </a:solidFill>
                <a:effectLst/>
                <a:latin typeface="+mn-lt"/>
                <a:ea typeface="+mn-ea"/>
                <a:cs typeface="+mn-cs"/>
              </a:rPr>
              <a:t>・</a:t>
            </a:r>
            <a:r>
              <a:rPr kumimoji="1" lang="ja-JP" altLang="en-US" sz="1200" kern="1200" dirty="0" smtClean="0">
                <a:solidFill>
                  <a:schemeClr val="tx1"/>
                </a:solidFill>
                <a:effectLst/>
                <a:latin typeface="+mn-lt"/>
                <a:ea typeface="+mn-ea"/>
                <a:cs typeface="+mn-cs"/>
              </a:rPr>
              <a:t>フィリピンでは</a:t>
            </a:r>
            <a:r>
              <a:rPr kumimoji="1" lang="ja-JP" altLang="ja-JP" sz="1200" kern="1200" dirty="0" smtClean="0">
                <a:solidFill>
                  <a:schemeClr val="tx1"/>
                </a:solidFill>
                <a:effectLst/>
                <a:latin typeface="+mn-lt"/>
                <a:ea typeface="+mn-ea"/>
                <a:cs typeface="+mn-cs"/>
              </a:rPr>
              <a:t>家庭</a:t>
            </a:r>
            <a:r>
              <a:rPr kumimoji="1" lang="ja-JP" altLang="en-US" sz="1200" kern="1200" dirty="0" smtClean="0">
                <a:solidFill>
                  <a:schemeClr val="tx1"/>
                </a:solidFill>
                <a:effectLst/>
                <a:latin typeface="+mn-lt"/>
                <a:ea typeface="+mn-ea"/>
                <a:cs typeface="+mn-cs"/>
              </a:rPr>
              <a:t>から排出される</a:t>
            </a:r>
            <a:r>
              <a:rPr kumimoji="1" lang="ja-JP" altLang="ja-JP" sz="1200" kern="1200" dirty="0" smtClean="0">
                <a:solidFill>
                  <a:schemeClr val="tx1"/>
                </a:solidFill>
                <a:effectLst/>
                <a:latin typeface="+mn-lt"/>
                <a:ea typeface="+mn-ea"/>
                <a:cs typeface="+mn-cs"/>
              </a:rPr>
              <a:t>汚泥を適正に処理するために、汚泥脱水機を導入した処理施設を建設し、回収した汚泥を脱水して、固形分と絞り水に分離しました。絞り水はラグーン（絞り水に含まれる有機成分を微生物の作用により分解するための池。汚水処理システムの一部）を経て川に放水できるようになり、固形分についても適切に処分できるようになりました。これらの事業は横浜市が</a:t>
            </a:r>
            <a:r>
              <a:rPr kumimoji="1" lang="en-US" altLang="ja-JP" sz="1200" kern="1200" dirty="0" smtClean="0">
                <a:solidFill>
                  <a:schemeClr val="tx1"/>
                </a:solidFill>
                <a:effectLst/>
                <a:latin typeface="+mn-lt"/>
                <a:ea typeface="+mn-ea"/>
                <a:cs typeface="+mn-cs"/>
              </a:rPr>
              <a:t>JICA</a:t>
            </a:r>
            <a:r>
              <a:rPr kumimoji="1" lang="ja-JP" altLang="ja-JP" sz="1200" kern="1200" dirty="0" smtClean="0">
                <a:solidFill>
                  <a:schemeClr val="tx1"/>
                </a:solidFill>
                <a:effectLst/>
                <a:latin typeface="+mn-lt"/>
                <a:ea typeface="+mn-ea"/>
                <a:cs typeface="+mn-cs"/>
              </a:rPr>
              <a:t>と連携して実施しています。</a:t>
            </a:r>
          </a:p>
          <a:p>
            <a:r>
              <a:rPr kumimoji="1" lang="en-US" altLang="ja-JP" sz="1200" kern="1200" dirty="0" smtClean="0">
                <a:solidFill>
                  <a:schemeClr val="tx1"/>
                </a:solidFill>
                <a:effectLst/>
                <a:latin typeface="+mn-lt"/>
                <a:ea typeface="+mn-ea"/>
                <a:cs typeface="+mn-cs"/>
              </a:rPr>
              <a:t> </a:t>
            </a:r>
            <a:r>
              <a:rPr kumimoji="1" lang="ja-JP" altLang="ja-JP" sz="1200" kern="1200" dirty="0" smtClean="0">
                <a:solidFill>
                  <a:schemeClr val="tx1"/>
                </a:solidFill>
                <a:effectLst/>
                <a:latin typeface="+mn-lt"/>
                <a:ea typeface="+mn-ea"/>
                <a:cs typeface="+mn-cs"/>
              </a:rPr>
              <a:t>・横浜市も</a:t>
            </a:r>
            <a:r>
              <a:rPr kumimoji="1" lang="ja-JP" altLang="en-US" sz="1200" kern="1200" dirty="0" smtClean="0">
                <a:solidFill>
                  <a:schemeClr val="tx1"/>
                </a:solidFill>
                <a:effectLst/>
                <a:latin typeface="+mn-lt"/>
                <a:ea typeface="+mn-ea"/>
                <a:cs typeface="+mn-cs"/>
              </a:rPr>
              <a:t>、</a:t>
            </a:r>
            <a:r>
              <a:rPr kumimoji="1" lang="ja-JP" altLang="ja-JP" sz="1200" kern="1200" dirty="0" smtClean="0">
                <a:solidFill>
                  <a:schemeClr val="tx1"/>
                </a:solidFill>
                <a:effectLst/>
                <a:latin typeface="+mn-lt"/>
                <a:ea typeface="+mn-ea"/>
                <a:cs typeface="+mn-cs"/>
              </a:rPr>
              <a:t>かつての高度経済成長期には、急激な人口集中による住環境の急速な悪化に対応するため、下水道整備などの都市整備に力を入れてきた歴史があります。横浜市は</a:t>
            </a:r>
            <a:r>
              <a:rPr kumimoji="1" lang="ja-JP" altLang="en-US" sz="1200" kern="1200" dirty="0" smtClean="0">
                <a:solidFill>
                  <a:schemeClr val="tx1"/>
                </a:solidFill>
                <a:effectLst/>
                <a:latin typeface="+mn-lt"/>
                <a:ea typeface="+mn-ea"/>
                <a:cs typeface="+mn-cs"/>
              </a:rPr>
              <a:t>、下水道だけではなく</a:t>
            </a:r>
            <a:r>
              <a:rPr kumimoji="1" lang="ja-JP" altLang="ja-JP" sz="1200" kern="1200" dirty="0" smtClean="0">
                <a:solidFill>
                  <a:schemeClr val="tx1"/>
                </a:solidFill>
                <a:effectLst/>
                <a:latin typeface="+mn-lt"/>
                <a:ea typeface="+mn-ea"/>
                <a:cs typeface="+mn-cs"/>
              </a:rPr>
              <a:t>上水道の分野でも国際協力の経験を有しています。</a:t>
            </a:r>
            <a:endParaRPr kumimoji="1" lang="en-US" altLang="ja-JP"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dirty="0" smtClean="0">
                <a:solidFill>
                  <a:srgbClr val="FF0000"/>
                </a:solidFill>
                <a:effectLst/>
              </a:rPr>
              <a:t>【mundi</a:t>
            </a:r>
            <a:r>
              <a:rPr kumimoji="1" lang="ja-JP" altLang="en-US" dirty="0" smtClean="0">
                <a:solidFill>
                  <a:srgbClr val="FF0000"/>
                </a:solidFill>
                <a:effectLst/>
              </a:rPr>
              <a:t>掲載ページ</a:t>
            </a:r>
            <a:r>
              <a:rPr kumimoji="1" lang="en-US" altLang="ja-JP" dirty="0" smtClean="0">
                <a:solidFill>
                  <a:srgbClr val="FF0000"/>
                </a:solidFill>
                <a:effectLst/>
              </a:rPr>
              <a:t>】</a:t>
            </a:r>
          </a:p>
          <a:p>
            <a:r>
              <a:rPr kumimoji="1" lang="en-US" altLang="ja-JP" sz="1200" kern="1200" dirty="0" smtClean="0">
                <a:solidFill>
                  <a:schemeClr val="tx1"/>
                </a:solidFill>
                <a:effectLst/>
                <a:latin typeface="+mn-lt"/>
                <a:ea typeface="+mn-ea"/>
                <a:cs typeface="+mn-cs"/>
              </a:rPr>
              <a:t>2020</a:t>
            </a:r>
            <a:r>
              <a:rPr kumimoji="1" lang="ja-JP" altLang="ja-JP" sz="1200" kern="1200" dirty="0" smtClean="0">
                <a:solidFill>
                  <a:schemeClr val="tx1"/>
                </a:solidFill>
                <a:effectLst/>
                <a:latin typeface="+mn-lt"/>
                <a:ea typeface="+mn-ea"/>
                <a:cs typeface="+mn-cs"/>
              </a:rPr>
              <a:t>年６月号</a:t>
            </a:r>
            <a:r>
              <a:rPr kumimoji="1" lang="ja-JP" altLang="en-US" sz="1200" kern="1200" dirty="0" smtClean="0">
                <a:solidFill>
                  <a:schemeClr val="tx1"/>
                </a:solidFill>
                <a:effectLst/>
                <a:latin typeface="+mn-lt"/>
                <a:ea typeface="+mn-ea"/>
                <a:cs typeface="+mn-cs"/>
              </a:rPr>
              <a:t>　</a:t>
            </a:r>
            <a:r>
              <a:rPr kumimoji="1" lang="en-US" altLang="ja-JP" sz="1200" kern="1200" dirty="0" smtClean="0">
                <a:solidFill>
                  <a:schemeClr val="tx1"/>
                </a:solidFill>
                <a:effectLst/>
                <a:latin typeface="+mn-lt"/>
                <a:ea typeface="+mn-ea"/>
                <a:cs typeface="+mn-cs"/>
              </a:rPr>
              <a:t>P13-14</a:t>
            </a:r>
            <a:endParaRPr kumimoji="1" lang="ja-JP" altLang="ja-JP" sz="1200" kern="1200" dirty="0" smtClean="0">
              <a:solidFill>
                <a:schemeClr val="tx1"/>
              </a:solidFill>
              <a:effectLst/>
              <a:latin typeface="+mn-lt"/>
              <a:ea typeface="+mn-ea"/>
              <a:cs typeface="+mn-cs"/>
            </a:endParaRPr>
          </a:p>
        </p:txBody>
      </p:sp>
      <p:sp>
        <p:nvSpPr>
          <p:cNvPr id="4" name="スライド番号プレースホルダー 3"/>
          <p:cNvSpPr>
            <a:spLocks noGrp="1"/>
          </p:cNvSpPr>
          <p:nvPr>
            <p:ph type="sldNum" sz="quarter" idx="10"/>
          </p:nvPr>
        </p:nvSpPr>
        <p:spPr/>
        <p:txBody>
          <a:bodyPr/>
          <a:lstStyle/>
          <a:p>
            <a:fld id="{83883AB7-CF85-4B0B-9BA8-87D65D4F8B97}" type="slidenum">
              <a:rPr kumimoji="1" lang="ja-JP" altLang="en-US" smtClean="0"/>
              <a:t>4</a:t>
            </a:fld>
            <a:endParaRPr kumimoji="1" lang="ja-JP" altLang="en-US"/>
          </a:p>
        </p:txBody>
      </p:sp>
    </p:spTree>
    <p:extLst>
      <p:ext uri="{BB962C8B-B14F-4D97-AF65-F5344CB8AC3E}">
        <p14:creationId xmlns:p14="http://schemas.microsoft.com/office/powerpoint/2010/main" val="19513192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dirty="0" smtClean="0"/>
              <a:t>【</a:t>
            </a:r>
            <a:r>
              <a:rPr kumimoji="1" lang="ja-JP" altLang="en-US" dirty="0" smtClean="0"/>
              <a:t>スライド</a:t>
            </a:r>
            <a:r>
              <a:rPr kumimoji="1" lang="en-US" altLang="ja-JP" dirty="0" smtClean="0"/>
              <a:t>NO.04】</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ja-JP" sz="1200" kern="1200" dirty="0" smtClean="0">
                <a:solidFill>
                  <a:schemeClr val="tx1"/>
                </a:solidFill>
                <a:effectLst/>
                <a:latin typeface="+mn-lt"/>
                <a:ea typeface="+mn-ea"/>
                <a:cs typeface="+mn-cs"/>
              </a:rPr>
              <a:t>ベトナムに浸透する日本の下水道技術</a:t>
            </a:r>
            <a:endParaRPr kumimoji="1" lang="en-US" altLang="ja-JP"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dirty="0" smtClean="0"/>
              <a:t>【</a:t>
            </a:r>
            <a:r>
              <a:rPr kumimoji="1" lang="ja-JP" altLang="en-US" dirty="0" smtClean="0"/>
              <a:t>学習内容</a:t>
            </a:r>
            <a:r>
              <a:rPr kumimoji="1" lang="en-US" altLang="ja-JP" dirty="0" smtClean="0"/>
              <a:t>】</a:t>
            </a:r>
          </a:p>
          <a:p>
            <a:r>
              <a:rPr kumimoji="1" lang="ja-JP" altLang="en-US" sz="1200" kern="1200" dirty="0" smtClean="0">
                <a:solidFill>
                  <a:schemeClr val="tx1"/>
                </a:solidFill>
                <a:effectLst/>
                <a:latin typeface="+mn-lt"/>
                <a:ea typeface="+mn-ea"/>
                <a:cs typeface="+mn-cs"/>
              </a:rPr>
              <a:t>・</a:t>
            </a:r>
            <a:r>
              <a:rPr kumimoji="1" lang="ja-JP" altLang="ja-JP" sz="1200" kern="1200" dirty="0" smtClean="0">
                <a:solidFill>
                  <a:schemeClr val="tx1"/>
                </a:solidFill>
                <a:effectLst/>
                <a:latin typeface="+mn-lt"/>
                <a:ea typeface="+mn-ea"/>
                <a:cs typeface="+mn-cs"/>
              </a:rPr>
              <a:t>都市の拡大に下水道の整備が追いつかないことを知る。</a:t>
            </a:r>
          </a:p>
          <a:p>
            <a:r>
              <a:rPr kumimoji="1" lang="ja-JP" altLang="en-US" sz="1200" kern="1200" dirty="0" smtClean="0">
                <a:solidFill>
                  <a:schemeClr val="tx1"/>
                </a:solidFill>
                <a:effectLst/>
                <a:latin typeface="+mn-lt"/>
                <a:ea typeface="+mn-ea"/>
                <a:cs typeface="+mn-cs"/>
              </a:rPr>
              <a:t>・</a:t>
            </a:r>
            <a:r>
              <a:rPr kumimoji="1" lang="ja-JP" altLang="ja-JP" sz="1200" kern="1200" dirty="0" smtClean="0">
                <a:solidFill>
                  <a:schemeClr val="tx1"/>
                </a:solidFill>
                <a:effectLst/>
                <a:latin typeface="+mn-lt"/>
                <a:ea typeface="+mn-ea"/>
                <a:cs typeface="+mn-cs"/>
              </a:rPr>
              <a:t>推進工法という優れた技術を持つ日本企業（ヤスダエンジニアリング）が協力していることを知る。</a:t>
            </a:r>
            <a:endParaRPr kumimoji="1" lang="en-US" altLang="ja-JP"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dirty="0" smtClean="0"/>
              <a:t>【</a:t>
            </a:r>
            <a:r>
              <a:rPr kumimoji="1" lang="ja-JP" altLang="en-US" dirty="0" smtClean="0"/>
              <a:t>問いかけのサンプル</a:t>
            </a:r>
            <a:r>
              <a:rPr kumimoji="1" lang="en-US" altLang="ja-JP" dirty="0" smtClean="0"/>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ja-JP" sz="1200" kern="1200" dirty="0" smtClean="0">
                <a:solidFill>
                  <a:schemeClr val="tx1"/>
                </a:solidFill>
                <a:effectLst/>
                <a:latin typeface="+mn-lt"/>
                <a:ea typeface="+mn-ea"/>
                <a:cs typeface="+mn-cs"/>
              </a:rPr>
              <a:t>問）世界では、都市の拡大とともに下水</a:t>
            </a:r>
            <a:r>
              <a:rPr kumimoji="1" lang="ja-JP" altLang="en-US" sz="1200" kern="1200" dirty="0" smtClean="0">
                <a:solidFill>
                  <a:schemeClr val="tx1"/>
                </a:solidFill>
                <a:effectLst/>
                <a:latin typeface="+mn-lt"/>
                <a:ea typeface="+mn-ea"/>
                <a:cs typeface="+mn-cs"/>
              </a:rPr>
              <a:t>道</a:t>
            </a:r>
            <a:r>
              <a:rPr kumimoji="1" lang="ja-JP" altLang="ja-JP" sz="1200" kern="1200" dirty="0" smtClean="0">
                <a:solidFill>
                  <a:schemeClr val="tx1"/>
                </a:solidFill>
                <a:effectLst/>
                <a:latin typeface="+mn-lt"/>
                <a:ea typeface="+mn-ea"/>
                <a:cs typeface="+mn-cs"/>
              </a:rPr>
              <a:t>工事が増えてきていますが、なぜでしょう</a:t>
            </a:r>
            <a:r>
              <a:rPr kumimoji="1" lang="ja-JP" altLang="en-US" sz="1200" kern="1200" dirty="0" smtClean="0">
                <a:solidFill>
                  <a:schemeClr val="tx1"/>
                </a:solidFill>
                <a:effectLst/>
                <a:latin typeface="+mn-lt"/>
                <a:ea typeface="+mn-ea"/>
                <a:cs typeface="+mn-cs"/>
              </a:rPr>
              <a:t>か</a:t>
            </a:r>
            <a:r>
              <a:rPr kumimoji="1" lang="ja-JP" altLang="ja-JP" sz="1200" kern="1200" dirty="0" smtClean="0">
                <a:solidFill>
                  <a:schemeClr val="tx1"/>
                </a:solidFill>
                <a:effectLst/>
                <a:latin typeface="+mn-lt"/>
                <a:ea typeface="+mn-ea"/>
                <a:cs typeface="+mn-cs"/>
              </a:rPr>
              <a:t>？</a:t>
            </a:r>
          </a:p>
          <a:p>
            <a:r>
              <a:rPr kumimoji="1" lang="ja-JP" altLang="ja-JP" sz="1200" kern="1200" dirty="0" smtClean="0">
                <a:solidFill>
                  <a:schemeClr val="tx1"/>
                </a:solidFill>
                <a:effectLst/>
                <a:latin typeface="+mn-lt"/>
                <a:ea typeface="+mn-ea"/>
                <a:cs typeface="+mn-cs"/>
              </a:rPr>
              <a:t>問）この写真は</a:t>
            </a:r>
            <a:r>
              <a:rPr kumimoji="1" lang="ja-JP" altLang="en-US" sz="1200" kern="1200" dirty="0" smtClean="0">
                <a:solidFill>
                  <a:schemeClr val="tx1"/>
                </a:solidFill>
                <a:effectLst/>
                <a:latin typeface="+mn-lt"/>
                <a:ea typeface="+mn-ea"/>
                <a:cs typeface="+mn-cs"/>
              </a:rPr>
              <a:t>、</a:t>
            </a:r>
            <a:r>
              <a:rPr kumimoji="1" lang="ja-JP" altLang="ja-JP" sz="1200" kern="1200" dirty="0" smtClean="0">
                <a:solidFill>
                  <a:schemeClr val="tx1"/>
                </a:solidFill>
                <a:effectLst/>
                <a:latin typeface="+mn-lt"/>
                <a:ea typeface="+mn-ea"/>
                <a:cs typeface="+mn-cs"/>
              </a:rPr>
              <a:t>ベトナムのホーチミン市の下水道工事の様子です。この工事</a:t>
            </a:r>
            <a:r>
              <a:rPr kumimoji="1" lang="ja-JP" altLang="en-US" sz="1200" kern="1200" dirty="0" smtClean="0">
                <a:solidFill>
                  <a:schemeClr val="tx1"/>
                </a:solidFill>
                <a:effectLst/>
                <a:latin typeface="+mn-lt"/>
                <a:ea typeface="+mn-ea"/>
                <a:cs typeface="+mn-cs"/>
              </a:rPr>
              <a:t>を、</a:t>
            </a:r>
            <a:r>
              <a:rPr kumimoji="1" lang="ja-JP" altLang="ja-JP" sz="1200" kern="1200" dirty="0" smtClean="0">
                <a:solidFill>
                  <a:schemeClr val="tx1"/>
                </a:solidFill>
                <a:effectLst/>
                <a:latin typeface="+mn-lt"/>
                <a:ea typeface="+mn-ea"/>
                <a:cs typeface="+mn-cs"/>
              </a:rPr>
              <a:t>日本企業が支援しています。どうして日本企業が協力しているのでしょう</a:t>
            </a:r>
            <a:r>
              <a:rPr kumimoji="1" lang="ja-JP" altLang="en-US" sz="1200" kern="1200" dirty="0" smtClean="0">
                <a:solidFill>
                  <a:schemeClr val="tx1"/>
                </a:solidFill>
                <a:effectLst/>
                <a:latin typeface="+mn-lt"/>
                <a:ea typeface="+mn-ea"/>
                <a:cs typeface="+mn-cs"/>
              </a:rPr>
              <a:t>か</a:t>
            </a:r>
            <a:r>
              <a:rPr kumimoji="1" lang="ja-JP" altLang="ja-JP" sz="1200" kern="1200" dirty="0" smtClean="0">
                <a:solidFill>
                  <a:schemeClr val="tx1"/>
                </a:solidFill>
                <a:effectLst/>
                <a:latin typeface="+mn-lt"/>
                <a:ea typeface="+mn-ea"/>
                <a:cs typeface="+mn-cs"/>
              </a:rPr>
              <a:t>？</a:t>
            </a:r>
            <a:endParaRPr kumimoji="1" lang="en-US" altLang="ja-JP"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dirty="0" smtClean="0"/>
              <a:t>【</a:t>
            </a:r>
            <a:r>
              <a:rPr kumimoji="1" lang="ja-JP" altLang="en-US" dirty="0" smtClean="0"/>
              <a:t>説明</a:t>
            </a:r>
            <a:r>
              <a:rPr kumimoji="1" lang="en-US" altLang="ja-JP" dirty="0" smtClean="0"/>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kern="1200" dirty="0" smtClean="0">
                <a:solidFill>
                  <a:schemeClr val="tx1"/>
                </a:solidFill>
                <a:effectLst/>
                <a:latin typeface="+mn-lt"/>
                <a:ea typeface="+mn-ea"/>
                <a:cs typeface="+mn-cs"/>
              </a:rPr>
              <a:t> </a:t>
            </a:r>
            <a:r>
              <a:rPr kumimoji="1" lang="ja-JP" altLang="ja-JP" sz="1200" kern="1200" dirty="0" smtClean="0">
                <a:solidFill>
                  <a:schemeClr val="tx1"/>
                </a:solidFill>
                <a:effectLst/>
                <a:latin typeface="+mn-lt"/>
                <a:ea typeface="+mn-ea"/>
                <a:cs typeface="+mn-cs"/>
              </a:rPr>
              <a:t>・ベトナムには多くの水路や湖があり、そこに未処理の汚水が流入しています。</a:t>
            </a:r>
            <a:r>
              <a:rPr kumimoji="1" lang="en-US" altLang="ja-JP" sz="1200" kern="1200" dirty="0" smtClean="0">
                <a:solidFill>
                  <a:schemeClr val="tx1"/>
                </a:solidFill>
                <a:effectLst/>
                <a:latin typeface="+mn-lt"/>
                <a:ea typeface="+mn-ea"/>
                <a:cs typeface="+mn-cs"/>
              </a:rPr>
              <a:t/>
            </a:r>
            <a:br>
              <a:rPr kumimoji="1" lang="en-US" altLang="ja-JP" sz="1200" kern="1200" dirty="0" smtClean="0">
                <a:solidFill>
                  <a:schemeClr val="tx1"/>
                </a:solidFill>
                <a:effectLst/>
                <a:latin typeface="+mn-lt"/>
                <a:ea typeface="+mn-ea"/>
                <a:cs typeface="+mn-cs"/>
              </a:rPr>
            </a:br>
            <a:r>
              <a:rPr kumimoji="1" lang="ja-JP" altLang="en-US" sz="1200" kern="1200" dirty="0" smtClean="0">
                <a:solidFill>
                  <a:schemeClr val="tx1"/>
                </a:solidFill>
                <a:effectLst/>
                <a:latin typeface="+mn-lt"/>
                <a:ea typeface="+mn-ea"/>
                <a:cs typeface="+mn-cs"/>
              </a:rPr>
              <a:t>　</a:t>
            </a:r>
            <a:r>
              <a:rPr kumimoji="1" lang="ja-JP" altLang="ja-JP" sz="1200" kern="1200" dirty="0" smtClean="0">
                <a:solidFill>
                  <a:schemeClr val="tx1"/>
                </a:solidFill>
                <a:effectLst/>
                <a:latin typeface="+mn-lt"/>
                <a:ea typeface="+mn-ea"/>
                <a:cs typeface="+mn-cs"/>
              </a:rPr>
              <a:t>ベトナムではすでに大部分のトイレ</a:t>
            </a:r>
            <a:r>
              <a:rPr kumimoji="1" lang="ja-JP" altLang="en-US" sz="1200" kern="1200" dirty="0" smtClean="0">
                <a:solidFill>
                  <a:schemeClr val="tx1"/>
                </a:solidFill>
                <a:effectLst/>
                <a:latin typeface="+mn-lt"/>
                <a:ea typeface="+mn-ea"/>
                <a:cs typeface="+mn-cs"/>
              </a:rPr>
              <a:t>が</a:t>
            </a:r>
            <a:r>
              <a:rPr kumimoji="1" lang="ja-JP" altLang="ja-JP" sz="1200" kern="1200" dirty="0" smtClean="0">
                <a:solidFill>
                  <a:schemeClr val="tx1"/>
                </a:solidFill>
                <a:effectLst/>
                <a:latin typeface="+mn-lt"/>
                <a:ea typeface="+mn-ea"/>
                <a:cs typeface="+mn-cs"/>
              </a:rPr>
              <a:t>水洗化されていますが、</a:t>
            </a:r>
            <a:r>
              <a:rPr kumimoji="1" lang="ja-JP" altLang="en-US" sz="1200" kern="1200" dirty="0" smtClean="0">
                <a:solidFill>
                  <a:schemeClr val="tx1"/>
                </a:solidFill>
                <a:effectLst/>
                <a:latin typeface="+mn-lt"/>
                <a:ea typeface="+mn-ea"/>
                <a:cs typeface="+mn-cs"/>
              </a:rPr>
              <a:t>汚水処理のための腐敗槽が</a:t>
            </a:r>
            <a:r>
              <a:rPr kumimoji="1" lang="ja-JP" altLang="ja-JP" sz="1200" kern="1200" dirty="0" smtClean="0">
                <a:solidFill>
                  <a:schemeClr val="tx1"/>
                </a:solidFill>
                <a:effectLst/>
                <a:latin typeface="+mn-lt"/>
                <a:ea typeface="+mn-ea"/>
                <a:cs typeface="+mn-cs"/>
              </a:rPr>
              <a:t>適切に機能していないためです。</a:t>
            </a:r>
            <a:r>
              <a:rPr kumimoji="1" lang="en-US" altLang="ja-JP" sz="1200" kern="1200" dirty="0" smtClean="0">
                <a:solidFill>
                  <a:schemeClr val="tx1"/>
                </a:solidFill>
                <a:effectLst/>
                <a:latin typeface="+mn-lt"/>
                <a:ea typeface="+mn-ea"/>
                <a:cs typeface="+mn-cs"/>
              </a:rPr>
              <a:t/>
            </a:r>
            <a:br>
              <a:rPr kumimoji="1" lang="en-US" altLang="ja-JP" sz="1200" kern="1200" dirty="0" smtClean="0">
                <a:solidFill>
                  <a:schemeClr val="tx1"/>
                </a:solidFill>
                <a:effectLst/>
                <a:latin typeface="+mn-lt"/>
                <a:ea typeface="+mn-ea"/>
                <a:cs typeface="+mn-cs"/>
              </a:rPr>
            </a:br>
            <a:r>
              <a:rPr kumimoji="1" lang="ja-JP" altLang="en-US" sz="1200" kern="1200" dirty="0" smtClean="0">
                <a:solidFill>
                  <a:schemeClr val="tx1"/>
                </a:solidFill>
                <a:effectLst/>
                <a:latin typeface="+mn-lt"/>
                <a:ea typeface="+mn-ea"/>
                <a:cs typeface="+mn-cs"/>
              </a:rPr>
              <a:t>　</a:t>
            </a:r>
            <a:r>
              <a:rPr kumimoji="1" lang="ja-JP" altLang="ja-JP" sz="1200" kern="1200" dirty="0" smtClean="0">
                <a:solidFill>
                  <a:schemeClr val="tx1"/>
                </a:solidFill>
                <a:effectLst/>
                <a:latin typeface="+mn-lt"/>
                <a:ea typeface="+mn-ea"/>
                <a:cs typeface="+mn-cs"/>
              </a:rPr>
              <a:t>下水道整備の重要性について国民の理解を得て</a:t>
            </a:r>
            <a:r>
              <a:rPr kumimoji="1" lang="ja-JP" altLang="en-US" sz="1200" kern="1200" dirty="0" smtClean="0">
                <a:solidFill>
                  <a:schemeClr val="tx1"/>
                </a:solidFill>
                <a:effectLst/>
                <a:latin typeface="+mn-lt"/>
                <a:ea typeface="+mn-ea"/>
                <a:cs typeface="+mn-cs"/>
              </a:rPr>
              <a:t>政策</a:t>
            </a:r>
            <a:r>
              <a:rPr kumimoji="1" lang="ja-JP" altLang="ja-JP" sz="1200" kern="1200" dirty="0" smtClean="0">
                <a:solidFill>
                  <a:schemeClr val="tx1"/>
                </a:solidFill>
                <a:effectLst/>
                <a:latin typeface="+mn-lt"/>
                <a:ea typeface="+mn-ea"/>
                <a:cs typeface="+mn-cs"/>
              </a:rPr>
              <a:t>の優先順位を上げていくことが難しく、また、都市化が進んでいるため</a:t>
            </a:r>
            <a:r>
              <a:rPr kumimoji="1" lang="ja-JP" altLang="en-US" sz="1200" kern="1200" dirty="0" smtClean="0">
                <a:solidFill>
                  <a:schemeClr val="tx1"/>
                </a:solidFill>
                <a:effectLst/>
                <a:latin typeface="+mn-lt"/>
                <a:ea typeface="+mn-ea"/>
                <a:cs typeface="+mn-cs"/>
              </a:rPr>
              <a:t>、下水道工事で</a:t>
            </a:r>
            <a:r>
              <a:rPr kumimoji="1" lang="ja-JP" altLang="ja-JP" sz="1200" kern="1200" dirty="0" smtClean="0">
                <a:solidFill>
                  <a:schemeClr val="tx1"/>
                </a:solidFill>
                <a:effectLst/>
                <a:latin typeface="+mn-lt"/>
                <a:ea typeface="+mn-ea"/>
                <a:cs typeface="+mn-cs"/>
              </a:rPr>
              <a:t>広範囲に道路を掘り返して経済活動を止めることも大きな壁となっています。</a:t>
            </a:r>
            <a:endParaRPr kumimoji="1" lang="en-US" altLang="ja-JP" sz="1200" kern="1200" dirty="0" smtClean="0">
              <a:solidFill>
                <a:schemeClr val="tx1"/>
              </a:solidFill>
              <a:effectLst/>
              <a:latin typeface="+mn-lt"/>
              <a:ea typeface="+mn-ea"/>
              <a:cs typeface="+mn-cs"/>
            </a:endParaRPr>
          </a:p>
          <a:p>
            <a:r>
              <a:rPr kumimoji="1" lang="ja-JP" altLang="ja-JP" sz="1200" kern="1200" dirty="0" smtClean="0">
                <a:solidFill>
                  <a:schemeClr val="tx1"/>
                </a:solidFill>
                <a:effectLst/>
                <a:latin typeface="+mn-lt"/>
                <a:ea typeface="+mn-ea"/>
                <a:cs typeface="+mn-cs"/>
              </a:rPr>
              <a:t>・そこでホーチミン市とハノイ市では、推進工法という起点と終点だけに縦穴を開けて</a:t>
            </a:r>
            <a:r>
              <a:rPr kumimoji="1" lang="ja-JP" altLang="en-US" sz="1200" kern="1200" dirty="0" smtClean="0">
                <a:solidFill>
                  <a:schemeClr val="tx1"/>
                </a:solidFill>
                <a:effectLst/>
                <a:latin typeface="+mn-lt"/>
                <a:ea typeface="+mn-ea"/>
                <a:cs typeface="+mn-cs"/>
              </a:rPr>
              <a:t>、</a:t>
            </a:r>
            <a:r>
              <a:rPr kumimoji="1" lang="ja-JP" altLang="ja-JP" sz="1200" kern="1200" dirty="0" smtClean="0">
                <a:solidFill>
                  <a:schemeClr val="tx1"/>
                </a:solidFill>
                <a:effectLst/>
                <a:latin typeface="+mn-lt"/>
                <a:ea typeface="+mn-ea"/>
                <a:cs typeface="+mn-cs"/>
              </a:rPr>
              <a:t>地下に管を通して</a:t>
            </a:r>
            <a:r>
              <a:rPr kumimoji="1" lang="ja-JP" altLang="en-US" sz="1200" kern="1200" dirty="0" smtClean="0">
                <a:solidFill>
                  <a:schemeClr val="tx1"/>
                </a:solidFill>
                <a:effectLst/>
                <a:latin typeface="+mn-lt"/>
                <a:ea typeface="+mn-ea"/>
                <a:cs typeface="+mn-cs"/>
              </a:rPr>
              <a:t>い</a:t>
            </a:r>
            <a:r>
              <a:rPr kumimoji="1" lang="ja-JP" altLang="ja-JP" sz="1200" kern="1200" dirty="0" smtClean="0">
                <a:solidFill>
                  <a:schemeClr val="tx1"/>
                </a:solidFill>
                <a:effectLst/>
                <a:latin typeface="+mn-lt"/>
                <a:ea typeface="+mn-ea"/>
                <a:cs typeface="+mn-cs"/>
              </a:rPr>
              <a:t>く日本の技術に期待</a:t>
            </a:r>
            <a:r>
              <a:rPr kumimoji="1" lang="ja-JP" altLang="en-US" sz="1200" kern="1200" dirty="0" smtClean="0">
                <a:solidFill>
                  <a:schemeClr val="tx1"/>
                </a:solidFill>
                <a:effectLst/>
                <a:latin typeface="+mn-lt"/>
                <a:ea typeface="+mn-ea"/>
                <a:cs typeface="+mn-cs"/>
              </a:rPr>
              <a:t>が</a:t>
            </a:r>
            <a:r>
              <a:rPr kumimoji="1" lang="ja-JP" altLang="ja-JP" sz="1200" kern="1200" dirty="0" smtClean="0">
                <a:solidFill>
                  <a:schemeClr val="tx1"/>
                </a:solidFill>
                <a:effectLst/>
                <a:latin typeface="+mn-lt"/>
                <a:ea typeface="+mn-ea"/>
                <a:cs typeface="+mn-cs"/>
              </a:rPr>
              <a:t>寄せられています。</a:t>
            </a:r>
            <a:r>
              <a:rPr kumimoji="1" lang="en-US" altLang="ja-JP" sz="1200" kern="1200" dirty="0" smtClean="0">
                <a:solidFill>
                  <a:schemeClr val="tx1"/>
                </a:solidFill>
                <a:effectLst/>
                <a:latin typeface="+mn-lt"/>
                <a:ea typeface="+mn-ea"/>
                <a:cs typeface="+mn-cs"/>
              </a:rPr>
              <a:t/>
            </a:r>
            <a:br>
              <a:rPr kumimoji="1" lang="en-US" altLang="ja-JP" sz="1200" kern="1200" dirty="0" smtClean="0">
                <a:solidFill>
                  <a:schemeClr val="tx1"/>
                </a:solidFill>
                <a:effectLst/>
                <a:latin typeface="+mn-lt"/>
                <a:ea typeface="+mn-ea"/>
                <a:cs typeface="+mn-cs"/>
              </a:rPr>
            </a:br>
            <a:r>
              <a:rPr kumimoji="1" lang="ja-JP" altLang="en-US" sz="1200" kern="1200" dirty="0" smtClean="0">
                <a:solidFill>
                  <a:schemeClr val="tx1"/>
                </a:solidFill>
                <a:effectLst/>
                <a:latin typeface="+mn-lt"/>
                <a:ea typeface="+mn-ea"/>
                <a:cs typeface="+mn-cs"/>
              </a:rPr>
              <a:t>　</a:t>
            </a:r>
            <a:r>
              <a:rPr kumimoji="1" lang="ja-JP" altLang="ja-JP" sz="1200" kern="1200" dirty="0" smtClean="0">
                <a:solidFill>
                  <a:schemeClr val="tx1"/>
                </a:solidFill>
                <a:effectLst/>
                <a:latin typeface="+mn-lt"/>
                <a:ea typeface="+mn-ea"/>
                <a:cs typeface="+mn-cs"/>
              </a:rPr>
              <a:t>ホーチミン市では、日本の無償資金協力事業によって今後導入される予定です。</a:t>
            </a:r>
            <a:endParaRPr kumimoji="1" lang="en-US" altLang="ja-JP" sz="1200" kern="1200" dirty="0" smtClean="0">
              <a:solidFill>
                <a:schemeClr val="tx1"/>
              </a:solidFill>
              <a:effectLst/>
              <a:latin typeface="+mn-lt"/>
              <a:ea typeface="+mn-ea"/>
              <a:cs typeface="+mn-cs"/>
            </a:endParaRPr>
          </a:p>
          <a:p>
            <a:endParaRPr kumimoji="1" lang="en-US" altLang="ja-JP" sz="1200" u="sng" kern="1200" dirty="0" smtClean="0">
              <a:solidFill>
                <a:schemeClr val="tx1"/>
              </a:solidFill>
              <a:effectLst/>
              <a:latin typeface="+mn-lt"/>
              <a:ea typeface="+mn-ea"/>
              <a:cs typeface="+mn-cs"/>
            </a:endParaRPr>
          </a:p>
          <a:p>
            <a:r>
              <a:rPr kumimoji="1" lang="en-US" altLang="ja-JP" dirty="0" smtClean="0">
                <a:solidFill>
                  <a:srgbClr val="FF0000"/>
                </a:solidFill>
                <a:effectLst/>
              </a:rPr>
              <a:t>【mundi</a:t>
            </a:r>
            <a:r>
              <a:rPr kumimoji="1" lang="ja-JP" altLang="en-US" dirty="0" smtClean="0">
                <a:solidFill>
                  <a:srgbClr val="FF0000"/>
                </a:solidFill>
                <a:effectLst/>
              </a:rPr>
              <a:t>掲載ページ</a:t>
            </a:r>
            <a:r>
              <a:rPr kumimoji="1" lang="en-US" altLang="ja-JP" dirty="0" smtClean="0">
                <a:solidFill>
                  <a:srgbClr val="FF0000"/>
                </a:solidFill>
                <a:effectLst/>
              </a:rPr>
              <a:t>】</a:t>
            </a:r>
          </a:p>
          <a:p>
            <a:r>
              <a:rPr kumimoji="1" lang="en-US" altLang="ja-JP" sz="1200" kern="1200" dirty="0" smtClean="0">
                <a:solidFill>
                  <a:schemeClr val="tx1"/>
                </a:solidFill>
                <a:effectLst/>
                <a:latin typeface="+mn-lt"/>
                <a:ea typeface="+mn-ea"/>
                <a:cs typeface="+mn-cs"/>
              </a:rPr>
              <a:t>2020</a:t>
            </a:r>
            <a:r>
              <a:rPr kumimoji="1" lang="ja-JP" altLang="ja-JP" sz="1200" kern="1200" dirty="0" smtClean="0">
                <a:solidFill>
                  <a:schemeClr val="tx1"/>
                </a:solidFill>
                <a:effectLst/>
                <a:latin typeface="+mn-lt"/>
                <a:ea typeface="+mn-ea"/>
                <a:cs typeface="+mn-cs"/>
              </a:rPr>
              <a:t>年６月号</a:t>
            </a:r>
            <a:r>
              <a:rPr kumimoji="1" lang="ja-JP" altLang="en-US" sz="1200" kern="1200" dirty="0" smtClean="0">
                <a:solidFill>
                  <a:schemeClr val="tx1"/>
                </a:solidFill>
                <a:effectLst/>
                <a:latin typeface="+mn-lt"/>
                <a:ea typeface="+mn-ea"/>
                <a:cs typeface="+mn-cs"/>
              </a:rPr>
              <a:t>　</a:t>
            </a:r>
            <a:r>
              <a:rPr kumimoji="1" lang="en-US" altLang="ja-JP" sz="1200" kern="1200" dirty="0" smtClean="0">
                <a:solidFill>
                  <a:schemeClr val="tx1"/>
                </a:solidFill>
                <a:effectLst/>
                <a:latin typeface="+mn-lt"/>
                <a:ea typeface="+mn-ea"/>
                <a:cs typeface="+mn-cs"/>
              </a:rPr>
              <a:t>P22</a:t>
            </a:r>
            <a:endParaRPr kumimoji="1" lang="en-US" altLang="ja-JP" dirty="0" smtClean="0"/>
          </a:p>
        </p:txBody>
      </p:sp>
      <p:sp>
        <p:nvSpPr>
          <p:cNvPr id="4" name="スライド番号プレースホルダー 3"/>
          <p:cNvSpPr>
            <a:spLocks noGrp="1"/>
          </p:cNvSpPr>
          <p:nvPr>
            <p:ph type="sldNum" sz="quarter" idx="5"/>
          </p:nvPr>
        </p:nvSpPr>
        <p:spPr/>
        <p:txBody>
          <a:bodyPr/>
          <a:lstStyle/>
          <a:p>
            <a:fld id="{83883AB7-CF85-4B0B-9BA8-87D65D4F8B97}" type="slidenum">
              <a:rPr kumimoji="1" lang="ja-JP" altLang="en-US" smtClean="0"/>
              <a:t>5</a:t>
            </a:fld>
            <a:endParaRPr kumimoji="1" lang="ja-JP" altLang="en-US"/>
          </a:p>
        </p:txBody>
      </p:sp>
    </p:spTree>
    <p:extLst>
      <p:ext uri="{BB962C8B-B14F-4D97-AF65-F5344CB8AC3E}">
        <p14:creationId xmlns:p14="http://schemas.microsoft.com/office/powerpoint/2010/main" val="18442818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dirty="0" smtClean="0"/>
              <a:t>【</a:t>
            </a:r>
            <a:r>
              <a:rPr kumimoji="1" lang="ja-JP" altLang="en-US" dirty="0" smtClean="0"/>
              <a:t>スライド</a:t>
            </a:r>
            <a:r>
              <a:rPr kumimoji="1" lang="en-US" altLang="ja-JP" dirty="0" smtClean="0"/>
              <a:t>NO.05】</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ja-JP" sz="1200" kern="1200" dirty="0" smtClean="0">
                <a:solidFill>
                  <a:schemeClr val="tx1"/>
                </a:solidFill>
                <a:effectLst/>
                <a:latin typeface="+mn-lt"/>
                <a:ea typeface="+mn-ea"/>
                <a:cs typeface="+mn-cs"/>
              </a:rPr>
              <a:t>下水道整備の専門家の取組（動画）</a:t>
            </a:r>
            <a:endParaRPr kumimoji="1" lang="en-US" altLang="ja-JP"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dirty="0" smtClean="0"/>
              <a:t>【</a:t>
            </a:r>
            <a:r>
              <a:rPr kumimoji="1" lang="ja-JP" altLang="en-US" dirty="0" smtClean="0"/>
              <a:t>学習内容</a:t>
            </a:r>
            <a:r>
              <a:rPr kumimoji="1" lang="en-US" altLang="ja-JP" dirty="0" smtClean="0"/>
              <a:t>】</a:t>
            </a:r>
          </a:p>
          <a:p>
            <a:r>
              <a:rPr kumimoji="1" lang="ja-JP" altLang="en-US" sz="1200" kern="1200" dirty="0" smtClean="0">
                <a:solidFill>
                  <a:schemeClr val="tx1"/>
                </a:solidFill>
                <a:effectLst/>
                <a:latin typeface="+mn-lt"/>
                <a:ea typeface="+mn-ea"/>
                <a:cs typeface="+mn-cs"/>
              </a:rPr>
              <a:t>・</a:t>
            </a:r>
            <a:r>
              <a:rPr kumimoji="1" lang="ja-JP" altLang="ja-JP" sz="1200" kern="1200" dirty="0" smtClean="0">
                <a:solidFill>
                  <a:schemeClr val="tx1"/>
                </a:solidFill>
                <a:effectLst/>
                <a:latin typeface="+mn-lt"/>
                <a:ea typeface="+mn-ea"/>
                <a:cs typeface="+mn-cs"/>
              </a:rPr>
              <a:t>ベトナムで活躍する下水道分野の</a:t>
            </a:r>
            <a:r>
              <a:rPr kumimoji="1" lang="ja-JP" altLang="en-US" sz="1200" kern="1200" dirty="0" smtClean="0">
                <a:solidFill>
                  <a:schemeClr val="tx1"/>
                </a:solidFill>
                <a:effectLst/>
                <a:latin typeface="+mn-lt"/>
                <a:ea typeface="+mn-ea"/>
                <a:cs typeface="+mn-cs"/>
              </a:rPr>
              <a:t>政策</a:t>
            </a:r>
            <a:r>
              <a:rPr kumimoji="1" lang="ja-JP" altLang="ja-JP" sz="1200" kern="1200" dirty="0" smtClean="0">
                <a:solidFill>
                  <a:schemeClr val="tx1"/>
                </a:solidFill>
                <a:effectLst/>
                <a:latin typeface="+mn-lt"/>
                <a:ea typeface="+mn-ea"/>
                <a:cs typeface="+mn-cs"/>
              </a:rPr>
              <a:t>アドバイザー（専門家）の活動を知る。</a:t>
            </a:r>
            <a:r>
              <a:rPr kumimoji="1" lang="en-US" altLang="ja-JP" sz="1200" kern="1200" dirty="0" smtClean="0">
                <a:solidFill>
                  <a:schemeClr val="tx1"/>
                </a:solidFill>
                <a:effectLst/>
                <a:latin typeface="+mn-lt"/>
                <a:ea typeface="+mn-ea"/>
                <a:cs typeface="+mn-cs"/>
              </a:rPr>
              <a:t/>
            </a:r>
            <a:br>
              <a:rPr kumimoji="1" lang="en-US" altLang="ja-JP" sz="1200" kern="1200" dirty="0" smtClean="0">
                <a:solidFill>
                  <a:schemeClr val="tx1"/>
                </a:solidFill>
                <a:effectLst/>
                <a:latin typeface="+mn-lt"/>
                <a:ea typeface="+mn-ea"/>
                <a:cs typeface="+mn-cs"/>
              </a:rPr>
            </a:br>
            <a:r>
              <a:rPr kumimoji="1" lang="ja-JP" altLang="en-US" sz="1200" kern="1200" dirty="0" smtClean="0">
                <a:solidFill>
                  <a:schemeClr val="tx1"/>
                </a:solidFill>
                <a:effectLst/>
                <a:latin typeface="+mn-lt"/>
                <a:ea typeface="+mn-ea"/>
                <a:cs typeface="+mn-cs"/>
              </a:rPr>
              <a:t>・</a:t>
            </a:r>
            <a:r>
              <a:rPr kumimoji="1" lang="ja-JP" altLang="ja-JP" sz="1200" kern="1200" dirty="0" smtClean="0">
                <a:solidFill>
                  <a:schemeClr val="tx1"/>
                </a:solidFill>
                <a:effectLst/>
                <a:latin typeface="+mn-lt"/>
                <a:ea typeface="+mn-ea"/>
                <a:cs typeface="+mn-cs"/>
              </a:rPr>
              <a:t>国際協力の仕事について理解を深める。</a:t>
            </a:r>
            <a:r>
              <a:rPr kumimoji="1" lang="ja-JP" altLang="en-US" sz="1200" kern="1200" dirty="0" smtClean="0">
                <a:solidFill>
                  <a:schemeClr val="tx1"/>
                </a:solidFill>
                <a:effectLst/>
                <a:latin typeface="+mn-lt"/>
                <a:ea typeface="+mn-ea"/>
                <a:cs typeface="+mn-cs"/>
              </a:rPr>
              <a:t>また、活動の中で</a:t>
            </a:r>
            <a:r>
              <a:rPr kumimoji="1" lang="ja-JP" altLang="ja-JP" sz="1200" kern="1200" dirty="0" smtClean="0">
                <a:solidFill>
                  <a:schemeClr val="tx1"/>
                </a:solidFill>
                <a:effectLst/>
                <a:latin typeface="+mn-lt"/>
                <a:ea typeface="+mn-ea"/>
                <a:cs typeface="+mn-cs"/>
              </a:rPr>
              <a:t>苦労した点や</a:t>
            </a:r>
            <a:r>
              <a:rPr kumimoji="1" lang="ja-JP" altLang="en-US" sz="1200" kern="1200" dirty="0" smtClean="0">
                <a:solidFill>
                  <a:schemeClr val="tx1"/>
                </a:solidFill>
                <a:effectLst/>
                <a:latin typeface="+mn-lt"/>
                <a:ea typeface="+mn-ea"/>
                <a:cs typeface="+mn-cs"/>
              </a:rPr>
              <a:t>、</a:t>
            </a:r>
            <a:r>
              <a:rPr kumimoji="1" lang="ja-JP" altLang="ja-JP" sz="1200" kern="1200" dirty="0" smtClean="0">
                <a:solidFill>
                  <a:schemeClr val="tx1"/>
                </a:solidFill>
                <a:effectLst/>
                <a:latin typeface="+mn-lt"/>
                <a:ea typeface="+mn-ea"/>
                <a:cs typeface="+mn-cs"/>
              </a:rPr>
              <a:t>やりがいは何かを知る。</a:t>
            </a:r>
            <a:endParaRPr kumimoji="1" lang="en-US" altLang="ja-JP"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dirty="0" smtClean="0"/>
              <a:t>【</a:t>
            </a:r>
            <a:r>
              <a:rPr kumimoji="1" lang="ja-JP" altLang="en-US" dirty="0" smtClean="0"/>
              <a:t>問いかけのサンプル</a:t>
            </a:r>
            <a:r>
              <a:rPr kumimoji="1" lang="en-US" altLang="ja-JP" dirty="0" smtClean="0"/>
              <a:t>】</a:t>
            </a:r>
          </a:p>
          <a:p>
            <a:r>
              <a:rPr kumimoji="1" lang="ja-JP" altLang="ja-JP" sz="1200" kern="1200" dirty="0" smtClean="0">
                <a:solidFill>
                  <a:schemeClr val="tx1"/>
                </a:solidFill>
                <a:effectLst/>
                <a:latin typeface="+mn-lt"/>
                <a:ea typeface="+mn-ea"/>
                <a:cs typeface="+mn-cs"/>
              </a:rPr>
              <a:t>問）ベトナムで、日本の技術や経験を</a:t>
            </a:r>
            <a:r>
              <a:rPr kumimoji="1" lang="ja-JP" altLang="en-US" sz="1200" kern="1200" dirty="0" smtClean="0">
                <a:solidFill>
                  <a:schemeClr val="tx1"/>
                </a:solidFill>
                <a:effectLst/>
                <a:latin typeface="+mn-lt"/>
                <a:ea typeface="+mn-ea"/>
                <a:cs typeface="+mn-cs"/>
              </a:rPr>
              <a:t>生</a:t>
            </a:r>
            <a:r>
              <a:rPr kumimoji="1" lang="ja-JP" altLang="ja-JP" sz="1200" kern="1200" dirty="0" smtClean="0">
                <a:solidFill>
                  <a:schemeClr val="tx1"/>
                </a:solidFill>
                <a:effectLst/>
                <a:latin typeface="+mn-lt"/>
                <a:ea typeface="+mn-ea"/>
                <a:cs typeface="+mn-cs"/>
              </a:rPr>
              <a:t>かして下水道整備に取組んでいる専門家のお話を聞きましょう。</a:t>
            </a:r>
          </a:p>
          <a:p>
            <a:r>
              <a:rPr kumimoji="1" lang="ja-JP" altLang="en-US" sz="1200" kern="1200" dirty="0" smtClean="0">
                <a:solidFill>
                  <a:schemeClr val="tx1"/>
                </a:solidFill>
                <a:effectLst/>
                <a:latin typeface="+mn-lt"/>
                <a:ea typeface="+mn-ea"/>
                <a:cs typeface="+mn-cs"/>
              </a:rPr>
              <a:t>（</a:t>
            </a:r>
            <a:r>
              <a:rPr kumimoji="1" lang="ja-JP" altLang="ja-JP" sz="1200" kern="1200" dirty="0" smtClean="0">
                <a:solidFill>
                  <a:schemeClr val="tx1"/>
                </a:solidFill>
                <a:effectLst/>
                <a:latin typeface="+mn-lt"/>
                <a:ea typeface="+mn-ea"/>
                <a:cs typeface="+mn-cs"/>
              </a:rPr>
              <a:t>視聴の前に</a:t>
            </a:r>
            <a:r>
              <a:rPr kumimoji="1" lang="ja-JP" altLang="en-US" sz="1200" kern="1200" dirty="0" smtClean="0">
                <a:solidFill>
                  <a:schemeClr val="tx1"/>
                </a:solidFill>
                <a:effectLst/>
                <a:latin typeface="+mn-lt"/>
                <a:ea typeface="+mn-ea"/>
                <a:cs typeface="+mn-cs"/>
              </a:rPr>
              <a:t>関連の参考情報を提供しておくと効果的）</a:t>
            </a:r>
            <a:r>
              <a:rPr kumimoji="1" lang="en-US" altLang="ja-JP" sz="1200" kern="1200" dirty="0" smtClean="0">
                <a:solidFill>
                  <a:schemeClr val="tx1"/>
                </a:solidFill>
                <a:effectLst/>
                <a:latin typeface="+mn-lt"/>
                <a:ea typeface="+mn-ea"/>
                <a:cs typeface="+mn-cs"/>
              </a:rPr>
              <a:t/>
            </a:r>
            <a:br>
              <a:rPr kumimoji="1" lang="en-US" altLang="ja-JP" sz="1200" kern="1200" dirty="0" smtClean="0">
                <a:solidFill>
                  <a:schemeClr val="tx1"/>
                </a:solidFill>
                <a:effectLst/>
                <a:latin typeface="+mn-lt"/>
                <a:ea typeface="+mn-ea"/>
                <a:cs typeface="+mn-cs"/>
              </a:rPr>
            </a:br>
            <a:endParaRPr kumimoji="1" lang="en-US" altLang="ja-JP" sz="1200" kern="1200" dirty="0" smtClean="0">
              <a:solidFill>
                <a:schemeClr val="tx1"/>
              </a:solidFill>
              <a:effectLst/>
              <a:latin typeface="+mn-lt"/>
              <a:ea typeface="+mn-ea"/>
              <a:cs typeface="+mn-cs"/>
            </a:endParaRPr>
          </a:p>
          <a:p>
            <a:r>
              <a:rPr kumimoji="1" lang="ja-JP" altLang="en-US" sz="1200" kern="1200" dirty="0" smtClean="0">
                <a:solidFill>
                  <a:schemeClr val="tx1"/>
                </a:solidFill>
                <a:effectLst/>
                <a:latin typeface="+mn-lt"/>
                <a:ea typeface="+mn-ea"/>
                <a:cs typeface="+mn-cs"/>
              </a:rPr>
              <a:t>（</a:t>
            </a:r>
            <a:r>
              <a:rPr kumimoji="1" lang="ja-JP" altLang="ja-JP" sz="1200" kern="1200" dirty="0" smtClean="0">
                <a:solidFill>
                  <a:schemeClr val="tx1"/>
                </a:solidFill>
                <a:effectLst/>
                <a:latin typeface="+mn-lt"/>
                <a:ea typeface="+mn-ea"/>
                <a:cs typeface="+mn-cs"/>
              </a:rPr>
              <a:t>動画視聴</a:t>
            </a:r>
            <a:r>
              <a:rPr kumimoji="1" lang="ja-JP" altLang="en-US" sz="1200" kern="1200" dirty="0" smtClean="0">
                <a:solidFill>
                  <a:schemeClr val="tx1"/>
                </a:solidFill>
                <a:effectLst/>
                <a:latin typeface="+mn-lt"/>
                <a:ea typeface="+mn-ea"/>
                <a:cs typeface="+mn-cs"/>
              </a:rPr>
              <a:t>後）</a:t>
            </a:r>
            <a:r>
              <a:rPr kumimoji="1" lang="en-US" altLang="ja-JP" sz="1200" kern="1200" dirty="0" smtClean="0">
                <a:solidFill>
                  <a:schemeClr val="tx1"/>
                </a:solidFill>
                <a:effectLst/>
                <a:latin typeface="+mn-lt"/>
                <a:ea typeface="+mn-ea"/>
                <a:cs typeface="+mn-cs"/>
              </a:rPr>
              <a:t/>
            </a:r>
            <a:br>
              <a:rPr kumimoji="1" lang="en-US" altLang="ja-JP" sz="1200" kern="1200" dirty="0" smtClean="0">
                <a:solidFill>
                  <a:schemeClr val="tx1"/>
                </a:solidFill>
                <a:effectLst/>
                <a:latin typeface="+mn-lt"/>
                <a:ea typeface="+mn-ea"/>
                <a:cs typeface="+mn-cs"/>
              </a:rPr>
            </a:br>
            <a:r>
              <a:rPr kumimoji="1" lang="ja-JP" altLang="ja-JP" sz="1200" kern="1200" dirty="0" smtClean="0">
                <a:solidFill>
                  <a:schemeClr val="tx1"/>
                </a:solidFill>
                <a:effectLst/>
                <a:latin typeface="+mn-lt"/>
                <a:ea typeface="+mn-ea"/>
                <a:cs typeface="+mn-cs"/>
              </a:rPr>
              <a:t>問）専門家は</a:t>
            </a:r>
            <a:r>
              <a:rPr kumimoji="1" lang="ja-JP" altLang="en-US" sz="1200" kern="1200" dirty="0" smtClean="0">
                <a:solidFill>
                  <a:schemeClr val="tx1"/>
                </a:solidFill>
                <a:effectLst/>
                <a:latin typeface="+mn-lt"/>
                <a:ea typeface="+mn-ea"/>
                <a:cs typeface="+mn-cs"/>
              </a:rPr>
              <a:t>、</a:t>
            </a:r>
            <a:r>
              <a:rPr kumimoji="1" lang="ja-JP" altLang="ja-JP" sz="1200" kern="1200" dirty="0" smtClean="0">
                <a:solidFill>
                  <a:schemeClr val="tx1"/>
                </a:solidFill>
                <a:effectLst/>
                <a:latin typeface="+mn-lt"/>
                <a:ea typeface="+mn-ea"/>
                <a:cs typeface="+mn-cs"/>
              </a:rPr>
              <a:t>どんな仕事をしているのでしょうか？</a:t>
            </a:r>
          </a:p>
          <a:p>
            <a:r>
              <a:rPr kumimoji="1" lang="ja-JP" altLang="ja-JP" sz="1200" kern="1200" dirty="0" smtClean="0">
                <a:solidFill>
                  <a:schemeClr val="tx1"/>
                </a:solidFill>
                <a:effectLst/>
                <a:latin typeface="+mn-lt"/>
                <a:ea typeface="+mn-ea"/>
                <a:cs typeface="+mn-cs"/>
              </a:rPr>
              <a:t>問）専門家は</a:t>
            </a:r>
            <a:r>
              <a:rPr kumimoji="1" lang="ja-JP" altLang="en-US" sz="1200" kern="1200" dirty="0" smtClean="0">
                <a:solidFill>
                  <a:schemeClr val="tx1"/>
                </a:solidFill>
                <a:effectLst/>
                <a:latin typeface="+mn-lt"/>
                <a:ea typeface="+mn-ea"/>
                <a:cs typeface="+mn-cs"/>
              </a:rPr>
              <a:t>、</a:t>
            </a:r>
            <a:r>
              <a:rPr kumimoji="1" lang="ja-JP" altLang="ja-JP" sz="1200" kern="1200" dirty="0" smtClean="0">
                <a:solidFill>
                  <a:schemeClr val="tx1"/>
                </a:solidFill>
                <a:effectLst/>
                <a:latin typeface="+mn-lt"/>
                <a:ea typeface="+mn-ea"/>
                <a:cs typeface="+mn-cs"/>
              </a:rPr>
              <a:t>どのような</a:t>
            </a:r>
            <a:r>
              <a:rPr kumimoji="1" lang="ja-JP" altLang="en-US" sz="1200" kern="1200" dirty="0" smtClean="0">
                <a:solidFill>
                  <a:schemeClr val="tx1"/>
                </a:solidFill>
                <a:effectLst/>
                <a:latin typeface="+mn-lt"/>
                <a:ea typeface="+mn-ea"/>
                <a:cs typeface="+mn-cs"/>
              </a:rPr>
              <a:t>成果</a:t>
            </a:r>
            <a:r>
              <a:rPr kumimoji="1" lang="ja-JP" altLang="ja-JP" sz="1200" kern="1200" dirty="0" smtClean="0">
                <a:solidFill>
                  <a:schemeClr val="tx1"/>
                </a:solidFill>
                <a:effectLst/>
                <a:latin typeface="+mn-lt"/>
                <a:ea typeface="+mn-ea"/>
                <a:cs typeface="+mn-cs"/>
              </a:rPr>
              <a:t>をめざしていますか？</a:t>
            </a:r>
          </a:p>
          <a:p>
            <a:r>
              <a:rPr kumimoji="1" lang="ja-JP" altLang="ja-JP" sz="1200" kern="1200" dirty="0" smtClean="0">
                <a:solidFill>
                  <a:schemeClr val="tx1"/>
                </a:solidFill>
                <a:effectLst/>
                <a:latin typeface="+mn-lt"/>
                <a:ea typeface="+mn-ea"/>
                <a:cs typeface="+mn-cs"/>
              </a:rPr>
              <a:t>問）専門家がベトナムで苦労したことは</a:t>
            </a:r>
            <a:r>
              <a:rPr kumimoji="1" lang="ja-JP" altLang="en-US" sz="1200" kern="1200" dirty="0" smtClean="0">
                <a:solidFill>
                  <a:schemeClr val="tx1"/>
                </a:solidFill>
                <a:effectLst/>
                <a:latin typeface="+mn-lt"/>
                <a:ea typeface="+mn-ea"/>
                <a:cs typeface="+mn-cs"/>
              </a:rPr>
              <a:t>、なん</a:t>
            </a:r>
            <a:r>
              <a:rPr kumimoji="1" lang="ja-JP" altLang="ja-JP" sz="1200" kern="1200" dirty="0" smtClean="0">
                <a:solidFill>
                  <a:schemeClr val="tx1"/>
                </a:solidFill>
                <a:effectLst/>
                <a:latin typeface="+mn-lt"/>
                <a:ea typeface="+mn-ea"/>
                <a:cs typeface="+mn-cs"/>
              </a:rPr>
              <a:t>でしょう</a:t>
            </a:r>
            <a:r>
              <a:rPr kumimoji="1" lang="ja-JP" altLang="en-US" sz="1200" kern="1200" dirty="0" smtClean="0">
                <a:solidFill>
                  <a:schemeClr val="tx1"/>
                </a:solidFill>
                <a:effectLst/>
                <a:latin typeface="+mn-lt"/>
                <a:ea typeface="+mn-ea"/>
                <a:cs typeface="+mn-cs"/>
              </a:rPr>
              <a:t>か</a:t>
            </a:r>
            <a:r>
              <a:rPr kumimoji="1" lang="ja-JP" altLang="ja-JP" sz="1200" kern="1200" dirty="0" smtClean="0">
                <a:solidFill>
                  <a:schemeClr val="tx1"/>
                </a:solidFill>
                <a:effectLst/>
                <a:latin typeface="+mn-lt"/>
                <a:ea typeface="+mn-ea"/>
                <a:cs typeface="+mn-cs"/>
              </a:rPr>
              <a:t>？</a:t>
            </a:r>
          </a:p>
          <a:p>
            <a:r>
              <a:rPr kumimoji="1" lang="ja-JP" altLang="ja-JP" sz="1200" kern="1200" dirty="0" smtClean="0">
                <a:solidFill>
                  <a:schemeClr val="tx1"/>
                </a:solidFill>
                <a:effectLst/>
                <a:latin typeface="+mn-lt"/>
                <a:ea typeface="+mn-ea"/>
                <a:cs typeface="+mn-cs"/>
              </a:rPr>
              <a:t>問）専門家のやりがいは</a:t>
            </a:r>
            <a:r>
              <a:rPr kumimoji="1" lang="ja-JP" altLang="en-US" sz="1200" kern="1200" dirty="0" smtClean="0">
                <a:solidFill>
                  <a:schemeClr val="tx1"/>
                </a:solidFill>
                <a:effectLst/>
                <a:latin typeface="+mn-lt"/>
                <a:ea typeface="+mn-ea"/>
                <a:cs typeface="+mn-cs"/>
              </a:rPr>
              <a:t>、なん</a:t>
            </a:r>
            <a:r>
              <a:rPr kumimoji="1" lang="ja-JP" altLang="ja-JP" sz="1200" kern="1200" dirty="0" smtClean="0">
                <a:solidFill>
                  <a:schemeClr val="tx1"/>
                </a:solidFill>
                <a:effectLst/>
                <a:latin typeface="+mn-lt"/>
                <a:ea typeface="+mn-ea"/>
                <a:cs typeface="+mn-cs"/>
              </a:rPr>
              <a:t>でしょうか？</a:t>
            </a:r>
            <a:endParaRPr kumimoji="1" lang="en-US" altLang="ja-JP"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dirty="0" smtClean="0"/>
              <a:t>【</a:t>
            </a:r>
            <a:r>
              <a:rPr kumimoji="1" lang="ja-JP" altLang="en-US" dirty="0" smtClean="0"/>
              <a:t>説明</a:t>
            </a:r>
            <a:r>
              <a:rPr kumimoji="1" lang="en-US" altLang="ja-JP" dirty="0" smtClean="0"/>
              <a:t>】</a:t>
            </a:r>
          </a:p>
          <a:p>
            <a:r>
              <a:rPr kumimoji="1" lang="ja-JP" altLang="ja-JP" sz="1200" kern="1200" dirty="0" smtClean="0">
                <a:solidFill>
                  <a:schemeClr val="tx1"/>
                </a:solidFill>
                <a:effectLst/>
                <a:latin typeface="+mn-lt"/>
                <a:ea typeface="+mn-ea"/>
                <a:cs typeface="+mn-cs"/>
              </a:rPr>
              <a:t>・ベトナム建設省に下水道分野の政策アドバイザーとして派遣されている</a:t>
            </a:r>
            <a:r>
              <a:rPr kumimoji="1" lang="ja-JP" altLang="en-US" sz="1200" kern="1200" dirty="0" smtClean="0">
                <a:solidFill>
                  <a:schemeClr val="tx1"/>
                </a:solidFill>
                <a:effectLst/>
                <a:latin typeface="+mn-lt"/>
                <a:ea typeface="+mn-ea"/>
                <a:cs typeface="+mn-cs"/>
              </a:rPr>
              <a:t>専門家の</a:t>
            </a:r>
            <a:r>
              <a:rPr kumimoji="1" lang="ja-JP" altLang="ja-JP" sz="1200" kern="1200" dirty="0" smtClean="0">
                <a:solidFill>
                  <a:schemeClr val="tx1"/>
                </a:solidFill>
                <a:effectLst/>
                <a:latin typeface="+mn-lt"/>
                <a:ea typeface="+mn-ea"/>
                <a:cs typeface="+mn-cs"/>
              </a:rPr>
              <a:t>茨木</a:t>
            </a:r>
            <a:r>
              <a:rPr kumimoji="1" lang="en-US" altLang="ja-JP" sz="1200" kern="1200" dirty="0" smtClean="0">
                <a:solidFill>
                  <a:schemeClr val="tx1"/>
                </a:solidFill>
                <a:effectLst/>
                <a:latin typeface="+mn-lt"/>
                <a:ea typeface="+mn-ea"/>
                <a:cs typeface="+mn-cs"/>
              </a:rPr>
              <a:t> </a:t>
            </a:r>
            <a:r>
              <a:rPr kumimoji="1" lang="ja-JP" altLang="ja-JP" sz="1200" kern="1200" dirty="0" smtClean="0">
                <a:solidFill>
                  <a:schemeClr val="tx1"/>
                </a:solidFill>
                <a:effectLst/>
                <a:latin typeface="+mn-lt"/>
                <a:ea typeface="+mn-ea"/>
                <a:cs typeface="+mn-cs"/>
              </a:rPr>
              <a:t>誠</a:t>
            </a:r>
            <a:r>
              <a:rPr kumimoji="1" lang="ja-JP" altLang="en-US" sz="1200" kern="1200" dirty="0" smtClean="0">
                <a:solidFill>
                  <a:schemeClr val="tx1"/>
                </a:solidFill>
                <a:effectLst/>
                <a:latin typeface="+mn-lt"/>
                <a:ea typeface="+mn-ea"/>
                <a:cs typeface="+mn-cs"/>
              </a:rPr>
              <a:t>さん</a:t>
            </a:r>
            <a:r>
              <a:rPr kumimoji="1" lang="ja-JP" altLang="ja-JP" sz="1200" kern="1200" dirty="0" smtClean="0">
                <a:solidFill>
                  <a:schemeClr val="tx1"/>
                </a:solidFill>
                <a:effectLst/>
                <a:latin typeface="+mn-lt"/>
                <a:ea typeface="+mn-ea"/>
                <a:cs typeface="+mn-cs"/>
              </a:rPr>
              <a:t>へのインタビューです。</a:t>
            </a:r>
            <a:r>
              <a:rPr kumimoji="1" lang="en-US" altLang="ja-JP" sz="1200" kern="1200" dirty="0" smtClean="0">
                <a:solidFill>
                  <a:schemeClr val="tx1"/>
                </a:solidFill>
                <a:effectLst/>
                <a:latin typeface="+mn-lt"/>
                <a:ea typeface="+mn-ea"/>
                <a:cs typeface="+mn-cs"/>
              </a:rPr>
              <a:t/>
            </a:r>
            <a:br>
              <a:rPr kumimoji="1" lang="en-US" altLang="ja-JP" sz="1200" kern="1200" dirty="0" smtClean="0">
                <a:solidFill>
                  <a:schemeClr val="tx1"/>
                </a:solidFill>
                <a:effectLst/>
                <a:latin typeface="+mn-lt"/>
                <a:ea typeface="+mn-ea"/>
                <a:cs typeface="+mn-cs"/>
              </a:rPr>
            </a:br>
            <a:r>
              <a:rPr kumimoji="1" lang="en-US" altLang="ja-JP" sz="1200" kern="1200" dirty="0" smtClean="0">
                <a:solidFill>
                  <a:schemeClr val="tx1"/>
                </a:solidFill>
                <a:effectLst/>
                <a:latin typeface="+mn-lt"/>
                <a:ea typeface="+mn-ea"/>
                <a:cs typeface="+mn-cs"/>
              </a:rPr>
              <a:t> </a:t>
            </a:r>
            <a:r>
              <a:rPr kumimoji="1" lang="ja-JP" altLang="ja-JP" sz="1200" kern="1200" dirty="0" smtClean="0">
                <a:solidFill>
                  <a:schemeClr val="tx1"/>
                </a:solidFill>
                <a:effectLst/>
                <a:latin typeface="+mn-lt"/>
                <a:ea typeface="+mn-ea"/>
                <a:cs typeface="+mn-cs"/>
              </a:rPr>
              <a:t>ベトナムの下水道整備に関しては、</a:t>
            </a:r>
            <a:r>
              <a:rPr kumimoji="1" lang="en-US" altLang="ja-JP" sz="1200" kern="1200" dirty="0" smtClean="0">
                <a:solidFill>
                  <a:schemeClr val="tx1"/>
                </a:solidFill>
                <a:effectLst/>
                <a:latin typeface="+mn-lt"/>
                <a:ea typeface="+mn-ea"/>
                <a:cs typeface="+mn-cs"/>
              </a:rPr>
              <a:t>JICA</a:t>
            </a:r>
            <a:r>
              <a:rPr kumimoji="1" lang="ja-JP" altLang="en-US" sz="1200" kern="1200" dirty="0" smtClean="0">
                <a:solidFill>
                  <a:schemeClr val="tx1"/>
                </a:solidFill>
                <a:effectLst/>
                <a:latin typeface="+mn-lt"/>
                <a:ea typeface="+mn-ea"/>
                <a:cs typeface="+mn-cs"/>
              </a:rPr>
              <a:t>は</a:t>
            </a:r>
            <a:r>
              <a:rPr kumimoji="1" lang="ja-JP" altLang="ja-JP" sz="1200" kern="1200" dirty="0" smtClean="0">
                <a:solidFill>
                  <a:schemeClr val="tx1"/>
                </a:solidFill>
                <a:effectLst/>
                <a:latin typeface="+mn-lt"/>
                <a:ea typeface="+mn-ea"/>
                <a:cs typeface="+mn-cs"/>
              </a:rPr>
              <a:t>政策アドバイザー以外にも</a:t>
            </a:r>
            <a:r>
              <a:rPr kumimoji="1" lang="ja-JP" altLang="en-US" sz="1200" kern="1200" dirty="0" smtClean="0">
                <a:solidFill>
                  <a:schemeClr val="tx1"/>
                </a:solidFill>
                <a:effectLst/>
                <a:latin typeface="+mn-lt"/>
                <a:ea typeface="+mn-ea"/>
                <a:cs typeface="+mn-cs"/>
              </a:rPr>
              <a:t>さまざま</a:t>
            </a:r>
            <a:r>
              <a:rPr kumimoji="1" lang="ja-JP" altLang="ja-JP" sz="1200" kern="1200" dirty="0" smtClean="0">
                <a:solidFill>
                  <a:schemeClr val="tx1"/>
                </a:solidFill>
                <a:effectLst/>
                <a:latin typeface="+mn-lt"/>
                <a:ea typeface="+mn-ea"/>
                <a:cs typeface="+mn-cs"/>
              </a:rPr>
              <a:t>な協力を実施しています。</a:t>
            </a:r>
            <a:r>
              <a:rPr kumimoji="1" lang="en-US" altLang="ja-JP" sz="1200" kern="1200" dirty="0" smtClean="0">
                <a:solidFill>
                  <a:schemeClr val="tx1"/>
                </a:solidFill>
                <a:effectLst/>
                <a:latin typeface="+mn-lt"/>
                <a:ea typeface="+mn-ea"/>
                <a:cs typeface="+mn-cs"/>
              </a:rPr>
              <a:t/>
            </a:r>
            <a:br>
              <a:rPr kumimoji="1" lang="en-US" altLang="ja-JP" sz="1200" kern="1200" dirty="0" smtClean="0">
                <a:solidFill>
                  <a:schemeClr val="tx1"/>
                </a:solidFill>
                <a:effectLst/>
                <a:latin typeface="+mn-lt"/>
                <a:ea typeface="+mn-ea"/>
                <a:cs typeface="+mn-cs"/>
              </a:rPr>
            </a:br>
            <a:endParaRPr kumimoji="1" lang="ja-JP" altLang="ja-JP" sz="1200" kern="1200" dirty="0" smtClean="0">
              <a:solidFill>
                <a:schemeClr val="tx1"/>
              </a:solidFill>
              <a:effectLst/>
              <a:latin typeface="+mn-lt"/>
              <a:ea typeface="+mn-ea"/>
              <a:cs typeface="+mn-cs"/>
            </a:endParaRPr>
          </a:p>
          <a:p>
            <a:r>
              <a:rPr kumimoji="1" lang="ja-JP" altLang="ja-JP" sz="1200" kern="1200" dirty="0" smtClean="0">
                <a:solidFill>
                  <a:schemeClr val="tx1"/>
                </a:solidFill>
                <a:effectLst/>
                <a:latin typeface="+mn-lt"/>
                <a:ea typeface="+mn-ea"/>
                <a:cs typeface="+mn-cs"/>
              </a:rPr>
              <a:t>（動画視聴</a:t>
            </a:r>
            <a:r>
              <a:rPr kumimoji="1" lang="ja-JP" altLang="en-US" sz="1200" kern="1200" dirty="0" smtClean="0">
                <a:solidFill>
                  <a:schemeClr val="tx1"/>
                </a:solidFill>
                <a:effectLst/>
                <a:latin typeface="+mn-lt"/>
                <a:ea typeface="+mn-ea"/>
                <a:cs typeface="+mn-cs"/>
              </a:rPr>
              <a:t>後</a:t>
            </a:r>
            <a:r>
              <a:rPr kumimoji="1" lang="ja-JP" altLang="ja-JP" sz="1200" kern="1200" dirty="0" smtClean="0">
                <a:solidFill>
                  <a:schemeClr val="tx1"/>
                </a:solidFill>
                <a:effectLst/>
                <a:latin typeface="+mn-lt"/>
                <a:ea typeface="+mn-ea"/>
                <a:cs typeface="+mn-cs"/>
              </a:rPr>
              <a:t>）</a:t>
            </a:r>
          </a:p>
          <a:p>
            <a:r>
              <a:rPr kumimoji="1" lang="ja-JP" altLang="ja-JP" sz="1200" kern="1200" dirty="0" smtClean="0">
                <a:solidFill>
                  <a:schemeClr val="tx1"/>
                </a:solidFill>
                <a:effectLst/>
                <a:latin typeface="+mn-lt"/>
                <a:ea typeface="+mn-ea"/>
                <a:cs typeface="+mn-cs"/>
              </a:rPr>
              <a:t>・プロジェクトについての概要（テロップの内容を詳しく）</a:t>
            </a:r>
            <a:r>
              <a:rPr kumimoji="1" lang="en-US" altLang="ja-JP" sz="1200" kern="1200" dirty="0" smtClean="0">
                <a:solidFill>
                  <a:schemeClr val="tx1"/>
                </a:solidFill>
                <a:effectLst/>
                <a:latin typeface="+mn-lt"/>
                <a:ea typeface="+mn-ea"/>
                <a:cs typeface="+mn-cs"/>
              </a:rPr>
              <a:t/>
            </a:r>
            <a:br>
              <a:rPr kumimoji="1" lang="en-US" altLang="ja-JP" sz="1200" kern="1200" dirty="0" smtClean="0">
                <a:solidFill>
                  <a:schemeClr val="tx1"/>
                </a:solidFill>
                <a:effectLst/>
                <a:latin typeface="+mn-lt"/>
                <a:ea typeface="+mn-ea"/>
                <a:cs typeface="+mn-cs"/>
              </a:rPr>
            </a:br>
            <a:r>
              <a:rPr kumimoji="1" lang="ja-JP" altLang="ja-JP" sz="1200" kern="1200" dirty="0" smtClean="0">
                <a:solidFill>
                  <a:schemeClr val="tx1"/>
                </a:solidFill>
                <a:effectLst/>
                <a:latin typeface="+mn-lt"/>
                <a:ea typeface="+mn-ea"/>
                <a:cs typeface="+mn-cs"/>
              </a:rPr>
              <a:t>・</a:t>
            </a:r>
            <a:r>
              <a:rPr kumimoji="1" lang="en-US" altLang="ja-JP" sz="1200" kern="1200" dirty="0" smtClean="0">
                <a:solidFill>
                  <a:schemeClr val="tx1"/>
                </a:solidFill>
                <a:effectLst/>
                <a:latin typeface="+mn-lt"/>
                <a:ea typeface="+mn-ea"/>
                <a:cs typeface="+mn-cs"/>
              </a:rPr>
              <a:t>JICA</a:t>
            </a:r>
            <a:r>
              <a:rPr kumimoji="1" lang="ja-JP" altLang="ja-JP" sz="1200" kern="1200" dirty="0" smtClean="0">
                <a:solidFill>
                  <a:schemeClr val="tx1"/>
                </a:solidFill>
                <a:effectLst/>
                <a:latin typeface="+mn-lt"/>
                <a:ea typeface="+mn-ea"/>
                <a:cs typeface="+mn-cs"/>
              </a:rPr>
              <a:t>の専門家についての説明（現地に長期滞在して専門的な内容を指導する）</a:t>
            </a:r>
          </a:p>
          <a:p>
            <a:endParaRPr kumimoji="1" lang="en-US" altLang="ja-JP" sz="1200" kern="1200" dirty="0" smtClean="0">
              <a:solidFill>
                <a:schemeClr val="tx1"/>
              </a:solidFill>
              <a:effectLst/>
              <a:latin typeface="+mn-lt"/>
              <a:ea typeface="+mn-ea"/>
              <a:cs typeface="+mn-cs"/>
            </a:endParaRPr>
          </a:p>
          <a:p>
            <a:r>
              <a:rPr kumimoji="1" lang="ja-JP" altLang="ja-JP" sz="1200" kern="1200" dirty="0" smtClean="0">
                <a:solidFill>
                  <a:schemeClr val="tx1"/>
                </a:solidFill>
                <a:effectLst/>
                <a:latin typeface="+mn-lt"/>
                <a:ea typeface="+mn-ea"/>
                <a:cs typeface="+mn-cs"/>
              </a:rPr>
              <a:t>【参考情報】</a:t>
            </a:r>
          </a:p>
          <a:p>
            <a:r>
              <a:rPr kumimoji="1" lang="ja-JP" altLang="ja-JP" sz="1200" kern="1200" dirty="0" smtClean="0">
                <a:solidFill>
                  <a:schemeClr val="tx1"/>
                </a:solidFill>
                <a:effectLst/>
                <a:latin typeface="+mn-lt"/>
                <a:ea typeface="+mn-ea"/>
                <a:cs typeface="+mn-cs"/>
              </a:rPr>
              <a:t>ハノイ市エンサ下水道整備事業（</a:t>
            </a:r>
            <a:r>
              <a:rPr kumimoji="1" lang="en-US" altLang="ja-JP" sz="1200" kern="1200" dirty="0" smtClean="0">
                <a:solidFill>
                  <a:schemeClr val="tx1"/>
                </a:solidFill>
                <a:effectLst/>
                <a:latin typeface="+mn-lt"/>
                <a:ea typeface="+mn-ea"/>
                <a:cs typeface="+mn-cs"/>
              </a:rPr>
              <a:t>1</a:t>
            </a:r>
            <a:r>
              <a:rPr kumimoji="1" lang="ja-JP" altLang="ja-JP" sz="1200" kern="1200" dirty="0" smtClean="0">
                <a:solidFill>
                  <a:schemeClr val="tx1"/>
                </a:solidFill>
                <a:effectLst/>
                <a:latin typeface="+mn-lt"/>
                <a:ea typeface="+mn-ea"/>
                <a:cs typeface="+mn-cs"/>
              </a:rPr>
              <a:t>）</a:t>
            </a:r>
            <a:r>
              <a:rPr kumimoji="1" lang="en-US" altLang="ja-JP" sz="1200" u="sng" kern="1200" dirty="0" smtClean="0">
                <a:solidFill>
                  <a:schemeClr val="tx1"/>
                </a:solidFill>
                <a:effectLst/>
                <a:latin typeface="+mn-lt"/>
                <a:ea typeface="+mn-ea"/>
                <a:cs typeface="+mn-cs"/>
                <a:hlinkClick r:id="rId3"/>
              </a:rPr>
              <a:t>https://www.jica.go.jp/oda/project/VN12-P6/index.html</a:t>
            </a:r>
            <a:r>
              <a:rPr kumimoji="1" lang="en-US" altLang="ja-JP" sz="1200" u="sng" kern="1200" dirty="0" smtClean="0">
                <a:solidFill>
                  <a:schemeClr val="tx1"/>
                </a:solidFill>
                <a:effectLst/>
                <a:latin typeface="+mn-lt"/>
                <a:ea typeface="+mn-ea"/>
                <a:cs typeface="+mn-cs"/>
              </a:rPr>
              <a:t/>
            </a:r>
            <a:br>
              <a:rPr kumimoji="1" lang="en-US" altLang="ja-JP" sz="1200" u="sng" kern="1200" dirty="0" smtClean="0">
                <a:solidFill>
                  <a:schemeClr val="tx1"/>
                </a:solidFill>
                <a:effectLst/>
                <a:latin typeface="+mn-lt"/>
                <a:ea typeface="+mn-ea"/>
                <a:cs typeface="+mn-cs"/>
              </a:rPr>
            </a:br>
            <a:endParaRPr kumimoji="1" lang="ja-JP" altLang="ja-JP" sz="1200" kern="1200" dirty="0" smtClean="0">
              <a:solidFill>
                <a:schemeClr val="tx1"/>
              </a:solidFill>
              <a:effectLst/>
              <a:latin typeface="+mn-lt"/>
              <a:ea typeface="+mn-ea"/>
              <a:cs typeface="+mn-cs"/>
            </a:endParaRPr>
          </a:p>
          <a:p>
            <a:r>
              <a:rPr kumimoji="1" lang="ja-JP" altLang="ja-JP" sz="1200" kern="1200" dirty="0" smtClean="0">
                <a:solidFill>
                  <a:schemeClr val="tx1"/>
                </a:solidFill>
                <a:effectLst/>
                <a:latin typeface="+mn-lt"/>
                <a:ea typeface="+mn-ea"/>
                <a:cs typeface="+mn-cs"/>
              </a:rPr>
              <a:t>ビエンホア市下水排水処理施設計画（第</a:t>
            </a:r>
            <a:r>
              <a:rPr kumimoji="1" lang="en-US" altLang="ja-JP" sz="1200" kern="1200" dirty="0" smtClean="0">
                <a:solidFill>
                  <a:schemeClr val="tx1"/>
                </a:solidFill>
                <a:effectLst/>
                <a:latin typeface="+mn-lt"/>
                <a:ea typeface="+mn-ea"/>
                <a:cs typeface="+mn-cs"/>
              </a:rPr>
              <a:t>1</a:t>
            </a:r>
            <a:r>
              <a:rPr kumimoji="1" lang="ja-JP" altLang="ja-JP" sz="1200" kern="1200" dirty="0" smtClean="0">
                <a:solidFill>
                  <a:schemeClr val="tx1"/>
                </a:solidFill>
                <a:effectLst/>
                <a:latin typeface="+mn-lt"/>
                <a:ea typeface="+mn-ea"/>
                <a:cs typeface="+mn-cs"/>
              </a:rPr>
              <a:t>ステージ）</a:t>
            </a:r>
          </a:p>
          <a:p>
            <a:r>
              <a:rPr kumimoji="1" lang="en-US" altLang="ja-JP" sz="1200" u="sng" kern="1200" dirty="0" smtClean="0">
                <a:solidFill>
                  <a:schemeClr val="tx1"/>
                </a:solidFill>
                <a:effectLst/>
                <a:latin typeface="+mn-lt"/>
                <a:ea typeface="+mn-ea"/>
                <a:cs typeface="+mn-cs"/>
                <a:hlinkClick r:id="rId4"/>
              </a:rPr>
              <a:t>https://www.jica.go.jp/oda/project/VN17-P1/index.html</a:t>
            </a:r>
            <a:endParaRPr kumimoji="1" lang="en-US" altLang="ja-JP" sz="1200" u="sng"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u="sng"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dirty="0" smtClean="0">
                <a:solidFill>
                  <a:srgbClr val="FF0000"/>
                </a:solidFill>
                <a:effectLst/>
              </a:rPr>
              <a:t>【mundi</a:t>
            </a:r>
            <a:r>
              <a:rPr kumimoji="1" lang="ja-JP" altLang="en-US" dirty="0" smtClean="0">
                <a:solidFill>
                  <a:srgbClr val="FF0000"/>
                </a:solidFill>
                <a:effectLst/>
              </a:rPr>
              <a:t>掲載ページ</a:t>
            </a:r>
            <a:r>
              <a:rPr kumimoji="1" lang="en-US" altLang="ja-JP" dirty="0" smtClean="0">
                <a:solidFill>
                  <a:srgbClr val="FF0000"/>
                </a:solidFill>
                <a:effectLst/>
              </a:rPr>
              <a:t>】</a:t>
            </a:r>
          </a:p>
          <a:p>
            <a:r>
              <a:rPr kumimoji="1" lang="en-US" altLang="ja-JP" sz="1200" kern="1200" dirty="0" smtClean="0">
                <a:solidFill>
                  <a:schemeClr val="tx1"/>
                </a:solidFill>
                <a:effectLst/>
                <a:latin typeface="+mn-lt"/>
                <a:ea typeface="+mn-ea"/>
                <a:cs typeface="+mn-cs"/>
              </a:rPr>
              <a:t>2020</a:t>
            </a:r>
            <a:r>
              <a:rPr kumimoji="1" lang="ja-JP" altLang="ja-JP" sz="1200" kern="1200" dirty="0" smtClean="0">
                <a:solidFill>
                  <a:schemeClr val="tx1"/>
                </a:solidFill>
                <a:effectLst/>
                <a:latin typeface="+mn-lt"/>
                <a:ea typeface="+mn-ea"/>
                <a:cs typeface="+mn-cs"/>
              </a:rPr>
              <a:t>年６月号</a:t>
            </a:r>
            <a:r>
              <a:rPr kumimoji="1" lang="ja-JP" altLang="en-US" sz="1200" kern="1200" dirty="0" smtClean="0">
                <a:solidFill>
                  <a:schemeClr val="tx1"/>
                </a:solidFill>
                <a:effectLst/>
                <a:latin typeface="+mn-lt"/>
                <a:ea typeface="+mn-ea"/>
                <a:cs typeface="+mn-cs"/>
              </a:rPr>
              <a:t>　</a:t>
            </a:r>
            <a:r>
              <a:rPr kumimoji="1" lang="en-US" altLang="ja-JP" sz="1200" kern="1200" dirty="0" smtClean="0">
                <a:solidFill>
                  <a:schemeClr val="tx1"/>
                </a:solidFill>
                <a:effectLst/>
                <a:latin typeface="+mn-lt"/>
                <a:ea typeface="+mn-ea"/>
                <a:cs typeface="+mn-cs"/>
              </a:rPr>
              <a:t>P22</a:t>
            </a:r>
            <a:endParaRPr kumimoji="1" lang="ja-JP" altLang="ja-JP" sz="1200" kern="1200" dirty="0" smtClean="0">
              <a:solidFill>
                <a:schemeClr val="tx1"/>
              </a:solidFill>
              <a:effectLst/>
              <a:latin typeface="+mn-lt"/>
              <a:ea typeface="+mn-ea"/>
              <a:cs typeface="+mn-cs"/>
            </a:endParaRPr>
          </a:p>
        </p:txBody>
      </p:sp>
      <p:sp>
        <p:nvSpPr>
          <p:cNvPr id="4" name="スライド番号プレースホルダー 3"/>
          <p:cNvSpPr>
            <a:spLocks noGrp="1"/>
          </p:cNvSpPr>
          <p:nvPr>
            <p:ph type="sldNum" sz="quarter" idx="5"/>
          </p:nvPr>
        </p:nvSpPr>
        <p:spPr/>
        <p:txBody>
          <a:bodyPr/>
          <a:lstStyle/>
          <a:p>
            <a:fld id="{83883AB7-CF85-4B0B-9BA8-87D65D4F8B97}" type="slidenum">
              <a:rPr kumimoji="1" lang="ja-JP" altLang="en-US" smtClean="0"/>
              <a:t>6</a:t>
            </a:fld>
            <a:endParaRPr kumimoji="1" lang="ja-JP" altLang="en-US"/>
          </a:p>
        </p:txBody>
      </p:sp>
    </p:spTree>
    <p:extLst>
      <p:ext uri="{BB962C8B-B14F-4D97-AF65-F5344CB8AC3E}">
        <p14:creationId xmlns:p14="http://schemas.microsoft.com/office/powerpoint/2010/main" val="3811626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dirty="0" smtClean="0"/>
              <a:t>【</a:t>
            </a:r>
            <a:r>
              <a:rPr kumimoji="1" lang="ja-JP" altLang="en-US" dirty="0" smtClean="0"/>
              <a:t>スライド</a:t>
            </a:r>
            <a:r>
              <a:rPr kumimoji="1" lang="en-US" altLang="ja-JP" dirty="0" smtClean="0"/>
              <a:t>NO.06】</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ja-JP" sz="1200" kern="1200" dirty="0" smtClean="0">
                <a:solidFill>
                  <a:schemeClr val="tx1"/>
                </a:solidFill>
                <a:effectLst/>
                <a:latin typeface="+mn-lt"/>
                <a:ea typeface="+mn-ea"/>
                <a:cs typeface="+mn-cs"/>
              </a:rPr>
              <a:t>トイレ環境の改善が人々の</a:t>
            </a:r>
            <a:r>
              <a:rPr kumimoji="1" lang="ja-JP" altLang="en-US" sz="1200" kern="1200" dirty="0" smtClean="0">
                <a:solidFill>
                  <a:schemeClr val="tx1"/>
                </a:solidFill>
                <a:effectLst/>
                <a:latin typeface="+mn-lt"/>
                <a:ea typeface="+mn-ea"/>
                <a:cs typeface="+mn-cs"/>
              </a:rPr>
              <a:t>暮</a:t>
            </a:r>
            <a:r>
              <a:rPr kumimoji="1" lang="ja-JP" altLang="ja-JP" sz="1200" kern="1200" dirty="0" smtClean="0">
                <a:solidFill>
                  <a:schemeClr val="tx1"/>
                </a:solidFill>
                <a:effectLst/>
                <a:latin typeface="+mn-lt"/>
                <a:ea typeface="+mn-ea"/>
                <a:cs typeface="+mn-cs"/>
              </a:rPr>
              <a:t>らしを救う</a:t>
            </a:r>
            <a:r>
              <a:rPr kumimoji="1" lang="ja-JP" altLang="en-US" sz="1200" kern="1200" dirty="0" smtClean="0">
                <a:solidFill>
                  <a:schemeClr val="tx1"/>
                </a:solidFill>
                <a:effectLst/>
                <a:latin typeface="+mn-lt"/>
                <a:ea typeface="+mn-ea"/>
                <a:cs typeface="+mn-cs"/>
              </a:rPr>
              <a:t>（ケニア）</a:t>
            </a:r>
            <a:endParaRPr kumimoji="1" lang="en-US" altLang="ja-JP"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dirty="0" smtClean="0"/>
              <a:t>【</a:t>
            </a:r>
            <a:r>
              <a:rPr kumimoji="1" lang="ja-JP" altLang="en-US" dirty="0" smtClean="0"/>
              <a:t>学習内容</a:t>
            </a:r>
            <a:r>
              <a:rPr kumimoji="1" lang="en-US" altLang="ja-JP" dirty="0" smtClean="0"/>
              <a:t>】</a:t>
            </a:r>
          </a:p>
          <a:p>
            <a:r>
              <a:rPr kumimoji="1" lang="ja-JP" altLang="en-US" sz="1200" kern="1200" dirty="0" smtClean="0">
                <a:solidFill>
                  <a:schemeClr val="tx1"/>
                </a:solidFill>
                <a:effectLst/>
                <a:latin typeface="+mn-lt"/>
                <a:ea typeface="+mn-ea"/>
                <a:cs typeface="+mn-cs"/>
              </a:rPr>
              <a:t>・日本の技術がトイレ環境の改善にどのように役立っているか</a:t>
            </a:r>
            <a:r>
              <a:rPr kumimoji="1" lang="ja-JP" altLang="ja-JP" sz="1200" kern="1200" dirty="0" smtClean="0">
                <a:solidFill>
                  <a:schemeClr val="tx1"/>
                </a:solidFill>
                <a:effectLst/>
                <a:latin typeface="+mn-lt"/>
                <a:ea typeface="+mn-ea"/>
                <a:cs typeface="+mn-cs"/>
              </a:rPr>
              <a:t>理解する。</a:t>
            </a:r>
          </a:p>
          <a:p>
            <a:r>
              <a:rPr kumimoji="1" lang="ja-JP" altLang="en-US" sz="1200" kern="1200" dirty="0" smtClean="0">
                <a:solidFill>
                  <a:schemeClr val="tx1"/>
                </a:solidFill>
                <a:effectLst/>
                <a:latin typeface="+mn-lt"/>
                <a:ea typeface="+mn-ea"/>
                <a:cs typeface="+mn-cs"/>
              </a:rPr>
              <a:t>・</a:t>
            </a:r>
            <a:r>
              <a:rPr kumimoji="1" lang="ja-JP" altLang="ja-JP" sz="1200" kern="1200" dirty="0" smtClean="0">
                <a:solidFill>
                  <a:schemeClr val="tx1"/>
                </a:solidFill>
                <a:effectLst/>
                <a:latin typeface="+mn-lt"/>
                <a:ea typeface="+mn-ea"/>
                <a:cs typeface="+mn-cs"/>
              </a:rPr>
              <a:t>ケニアで日本のメーカーの社員が簡易式トイレ</a:t>
            </a:r>
            <a:r>
              <a:rPr kumimoji="1" lang="ja-JP" altLang="en-US" sz="1200" kern="1200" dirty="0" smtClean="0">
                <a:solidFill>
                  <a:schemeClr val="tx1"/>
                </a:solidFill>
                <a:effectLst/>
                <a:latin typeface="+mn-lt"/>
                <a:ea typeface="+mn-ea"/>
                <a:cs typeface="+mn-cs"/>
              </a:rPr>
              <a:t>システム</a:t>
            </a:r>
            <a:r>
              <a:rPr kumimoji="1" lang="ja-JP" altLang="ja-JP" sz="1200" kern="1200" dirty="0" smtClean="0">
                <a:solidFill>
                  <a:schemeClr val="tx1"/>
                </a:solidFill>
                <a:effectLst/>
                <a:latin typeface="+mn-lt"/>
                <a:ea typeface="+mn-ea"/>
                <a:cs typeface="+mn-cs"/>
              </a:rPr>
              <a:t>の使い方を指導していることを知る。</a:t>
            </a:r>
          </a:p>
          <a:p>
            <a:r>
              <a:rPr kumimoji="1" lang="ja-JP" altLang="en-US" sz="1200" kern="1200" dirty="0" smtClean="0">
                <a:solidFill>
                  <a:schemeClr val="tx1"/>
                </a:solidFill>
                <a:effectLst/>
                <a:latin typeface="+mn-lt"/>
                <a:ea typeface="+mn-ea"/>
                <a:cs typeface="+mn-cs"/>
              </a:rPr>
              <a:t>・</a:t>
            </a:r>
            <a:r>
              <a:rPr kumimoji="1" lang="ja-JP" altLang="ja-JP" sz="1200" kern="1200" dirty="0" smtClean="0">
                <a:solidFill>
                  <a:schemeClr val="tx1"/>
                </a:solidFill>
                <a:effectLst/>
                <a:latin typeface="+mn-lt"/>
                <a:ea typeface="+mn-ea"/>
                <a:cs typeface="+mn-cs"/>
              </a:rPr>
              <a:t>なぜ簡易式トイレ</a:t>
            </a:r>
            <a:r>
              <a:rPr kumimoji="1" lang="ja-JP" altLang="en-US" sz="1200" kern="1200" dirty="0" smtClean="0">
                <a:solidFill>
                  <a:schemeClr val="tx1"/>
                </a:solidFill>
                <a:effectLst/>
                <a:latin typeface="+mn-lt"/>
                <a:ea typeface="+mn-ea"/>
                <a:cs typeface="+mn-cs"/>
              </a:rPr>
              <a:t>システム</a:t>
            </a:r>
            <a:r>
              <a:rPr kumimoji="1" lang="ja-JP" altLang="ja-JP" sz="1200" kern="1200" dirty="0" smtClean="0">
                <a:solidFill>
                  <a:schemeClr val="tx1"/>
                </a:solidFill>
                <a:effectLst/>
                <a:latin typeface="+mn-lt"/>
                <a:ea typeface="+mn-ea"/>
                <a:cs typeface="+mn-cs"/>
              </a:rPr>
              <a:t>が使用されているのか考える。</a:t>
            </a:r>
            <a:endParaRPr kumimoji="1" lang="en-US" altLang="ja-JP"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dirty="0" smtClean="0"/>
              <a:t>【</a:t>
            </a:r>
            <a:r>
              <a:rPr kumimoji="1" lang="ja-JP" altLang="en-US" dirty="0" smtClean="0"/>
              <a:t>問いかけのサンプル</a:t>
            </a:r>
            <a:r>
              <a:rPr kumimoji="1" lang="en-US" altLang="ja-JP" dirty="0" smtClean="0"/>
              <a:t>】</a:t>
            </a:r>
          </a:p>
          <a:p>
            <a:r>
              <a:rPr kumimoji="1" lang="ja-JP" altLang="ja-JP" sz="1200" kern="1200" dirty="0" smtClean="0">
                <a:solidFill>
                  <a:schemeClr val="tx1"/>
                </a:solidFill>
                <a:effectLst/>
                <a:latin typeface="+mn-lt"/>
                <a:ea typeface="+mn-ea"/>
                <a:cs typeface="+mn-cs"/>
              </a:rPr>
              <a:t>問）この写真は、日本人がケニアで簡易式トイレの使い方を指導している場面です。簡易式トイレ</a:t>
            </a:r>
            <a:r>
              <a:rPr kumimoji="1" lang="ja-JP" altLang="en-US" sz="1200" kern="1200" dirty="0" smtClean="0">
                <a:solidFill>
                  <a:schemeClr val="tx1"/>
                </a:solidFill>
                <a:effectLst/>
                <a:latin typeface="+mn-lt"/>
                <a:ea typeface="+mn-ea"/>
                <a:cs typeface="+mn-cs"/>
              </a:rPr>
              <a:t>システム</a:t>
            </a:r>
            <a:r>
              <a:rPr kumimoji="1" lang="ja-JP" altLang="ja-JP" sz="1200" kern="1200" dirty="0" smtClean="0">
                <a:solidFill>
                  <a:schemeClr val="tx1"/>
                </a:solidFill>
                <a:effectLst/>
                <a:latin typeface="+mn-lt"/>
                <a:ea typeface="+mn-ea"/>
                <a:cs typeface="+mn-cs"/>
              </a:rPr>
              <a:t>とはどんなものでしょう</a:t>
            </a:r>
            <a:r>
              <a:rPr kumimoji="1" lang="ja-JP" altLang="en-US" sz="1200" kern="1200" dirty="0" smtClean="0">
                <a:solidFill>
                  <a:schemeClr val="tx1"/>
                </a:solidFill>
                <a:effectLst/>
                <a:latin typeface="+mn-lt"/>
                <a:ea typeface="+mn-ea"/>
                <a:cs typeface="+mn-cs"/>
              </a:rPr>
              <a:t>か</a:t>
            </a:r>
            <a:r>
              <a:rPr kumimoji="1" lang="ja-JP" altLang="ja-JP" sz="1200" kern="1200" dirty="0" smtClean="0">
                <a:solidFill>
                  <a:schemeClr val="tx1"/>
                </a:solidFill>
                <a:effectLst/>
                <a:latin typeface="+mn-lt"/>
                <a:ea typeface="+mn-ea"/>
                <a:cs typeface="+mn-cs"/>
              </a:rPr>
              <a:t>？</a:t>
            </a:r>
          </a:p>
          <a:p>
            <a:r>
              <a:rPr kumimoji="1" lang="ja-JP" altLang="ja-JP" sz="1200" kern="1200" dirty="0" smtClean="0">
                <a:solidFill>
                  <a:schemeClr val="tx1"/>
                </a:solidFill>
                <a:effectLst/>
                <a:latin typeface="+mn-lt"/>
                <a:ea typeface="+mn-ea"/>
                <a:cs typeface="+mn-cs"/>
              </a:rPr>
              <a:t>問）ケニアでは</a:t>
            </a:r>
            <a:r>
              <a:rPr kumimoji="1" lang="ja-JP" altLang="en-US" sz="1200" kern="1200" dirty="0" smtClean="0">
                <a:solidFill>
                  <a:schemeClr val="tx1"/>
                </a:solidFill>
                <a:effectLst/>
                <a:latin typeface="+mn-lt"/>
                <a:ea typeface="+mn-ea"/>
                <a:cs typeface="+mn-cs"/>
              </a:rPr>
              <a:t>、</a:t>
            </a:r>
            <a:r>
              <a:rPr kumimoji="1" lang="ja-JP" altLang="ja-JP" sz="1200" kern="1200" dirty="0" smtClean="0">
                <a:solidFill>
                  <a:schemeClr val="tx1"/>
                </a:solidFill>
                <a:effectLst/>
                <a:latin typeface="+mn-lt"/>
                <a:ea typeface="+mn-ea"/>
                <a:cs typeface="+mn-cs"/>
              </a:rPr>
              <a:t>どうして簡易式トイレ</a:t>
            </a:r>
            <a:r>
              <a:rPr kumimoji="1" lang="ja-JP" altLang="en-US" sz="1200" kern="1200" dirty="0" smtClean="0">
                <a:solidFill>
                  <a:schemeClr val="tx1"/>
                </a:solidFill>
                <a:effectLst/>
                <a:latin typeface="+mn-lt"/>
                <a:ea typeface="+mn-ea"/>
                <a:cs typeface="+mn-cs"/>
              </a:rPr>
              <a:t>システム</a:t>
            </a:r>
            <a:r>
              <a:rPr kumimoji="1" lang="ja-JP" altLang="ja-JP" sz="1200" kern="1200" dirty="0" smtClean="0">
                <a:solidFill>
                  <a:schemeClr val="tx1"/>
                </a:solidFill>
                <a:effectLst/>
                <a:latin typeface="+mn-lt"/>
                <a:ea typeface="+mn-ea"/>
                <a:cs typeface="+mn-cs"/>
              </a:rPr>
              <a:t>が使用されているのでしょう</a:t>
            </a:r>
            <a:r>
              <a:rPr kumimoji="1" lang="ja-JP" altLang="en-US" sz="1200" kern="1200" dirty="0" smtClean="0">
                <a:solidFill>
                  <a:schemeClr val="tx1"/>
                </a:solidFill>
                <a:effectLst/>
                <a:latin typeface="+mn-lt"/>
                <a:ea typeface="+mn-ea"/>
                <a:cs typeface="+mn-cs"/>
              </a:rPr>
              <a:t>か</a:t>
            </a:r>
            <a:r>
              <a:rPr kumimoji="1" lang="ja-JP" altLang="ja-JP" sz="1200" kern="1200" dirty="0" smtClean="0">
                <a:solidFill>
                  <a:schemeClr val="tx1"/>
                </a:solidFill>
                <a:effectLst/>
                <a:latin typeface="+mn-lt"/>
                <a:ea typeface="+mn-ea"/>
                <a:cs typeface="+mn-cs"/>
              </a:rPr>
              <a:t>？</a:t>
            </a:r>
          </a:p>
          <a:p>
            <a:endParaRPr kumimoji="1" lang="en-US" altLang="ja-JP" sz="1200" kern="1200" dirty="0" smtClean="0">
              <a:solidFill>
                <a:schemeClr val="tx1"/>
              </a:solidFill>
              <a:effectLst/>
              <a:latin typeface="+mn-lt"/>
              <a:ea typeface="+mn-ea"/>
              <a:cs typeface="+mn-cs"/>
            </a:endParaRPr>
          </a:p>
          <a:p>
            <a:r>
              <a:rPr kumimoji="1" lang="en-US" altLang="ja-JP" dirty="0" smtClean="0"/>
              <a:t>【</a:t>
            </a:r>
            <a:r>
              <a:rPr kumimoji="1" lang="ja-JP" altLang="en-US" dirty="0" smtClean="0"/>
              <a:t>説明</a:t>
            </a:r>
            <a:r>
              <a:rPr kumimoji="1" lang="en-US" altLang="ja-JP" dirty="0" smtClean="0"/>
              <a:t>】</a:t>
            </a:r>
          </a:p>
          <a:p>
            <a:r>
              <a:rPr kumimoji="1" lang="en-US" altLang="ja-JP" sz="1200" kern="1200" dirty="0" smtClean="0">
                <a:solidFill>
                  <a:schemeClr val="tx1"/>
                </a:solidFill>
                <a:effectLst/>
                <a:latin typeface="+mn-lt"/>
                <a:ea typeface="+mn-ea"/>
                <a:cs typeface="+mn-cs"/>
              </a:rPr>
              <a:t> </a:t>
            </a:r>
            <a:r>
              <a:rPr kumimoji="1" lang="ja-JP" altLang="ja-JP" sz="1200" kern="1200" dirty="0" smtClean="0">
                <a:solidFill>
                  <a:schemeClr val="tx1"/>
                </a:solidFill>
                <a:effectLst/>
                <a:latin typeface="+mn-lt"/>
                <a:ea typeface="+mn-ea"/>
                <a:cs typeface="+mn-cs"/>
              </a:rPr>
              <a:t>・ケニアでは、人口の約半数が劣悪な環境で排泄をしています。ナイロビなどの都市部の水洗トイレの普及率は約</a:t>
            </a:r>
            <a:r>
              <a:rPr kumimoji="1" lang="en-US" altLang="ja-JP" sz="1200" kern="1200" dirty="0" smtClean="0">
                <a:solidFill>
                  <a:schemeClr val="tx1"/>
                </a:solidFill>
                <a:effectLst/>
                <a:latin typeface="+mn-lt"/>
                <a:ea typeface="+mn-ea"/>
                <a:cs typeface="+mn-cs"/>
              </a:rPr>
              <a:t>50%</a:t>
            </a:r>
            <a:r>
              <a:rPr kumimoji="1" lang="ja-JP" altLang="ja-JP" sz="1200" kern="1200" dirty="0" smtClean="0">
                <a:solidFill>
                  <a:schemeClr val="tx1"/>
                </a:solidFill>
                <a:effectLst/>
                <a:latin typeface="+mn-lt"/>
                <a:ea typeface="+mn-ea"/>
                <a:cs typeface="+mn-cs"/>
              </a:rPr>
              <a:t>ですが、都市から外れた地域や農村部では</a:t>
            </a:r>
            <a:r>
              <a:rPr kumimoji="1" lang="ja-JP" altLang="en-US" sz="1200" kern="1200" dirty="0" smtClean="0">
                <a:solidFill>
                  <a:schemeClr val="tx1"/>
                </a:solidFill>
                <a:effectLst/>
                <a:latin typeface="+mn-lt"/>
                <a:ea typeface="+mn-ea"/>
                <a:cs typeface="+mn-cs"/>
              </a:rPr>
              <a:t>、地面に</a:t>
            </a:r>
            <a:r>
              <a:rPr kumimoji="1" lang="ja-JP" altLang="ja-JP" sz="1200" kern="1200" dirty="0" smtClean="0">
                <a:solidFill>
                  <a:schemeClr val="tx1"/>
                </a:solidFill>
                <a:effectLst/>
                <a:latin typeface="+mn-lt"/>
                <a:ea typeface="+mn-ea"/>
                <a:cs typeface="+mn-cs"/>
              </a:rPr>
              <a:t>穴があるだけの伝統的な汲み取り式トイレの使用や、屋外で排泄する人も多くいます。こうした排泄環境は地下水の汚染や衛生環境の悪化につながる懸念があります。利用可能な水源が少なく水道の設備が整っていないケニアでは、水は貴重な資源であり、水資源の保全も課題になっています。</a:t>
            </a:r>
            <a:r>
              <a:rPr kumimoji="1" lang="en-US" altLang="ja-JP" sz="1200" kern="1200" dirty="0" smtClean="0">
                <a:solidFill>
                  <a:schemeClr val="tx1"/>
                </a:solidFill>
                <a:effectLst/>
                <a:latin typeface="+mn-lt"/>
                <a:ea typeface="+mn-ea"/>
                <a:cs typeface="+mn-cs"/>
              </a:rPr>
              <a:t/>
            </a:r>
            <a:br>
              <a:rPr kumimoji="1" lang="en-US" altLang="ja-JP" sz="1200" kern="1200" dirty="0" smtClean="0">
                <a:solidFill>
                  <a:schemeClr val="tx1"/>
                </a:solidFill>
                <a:effectLst/>
                <a:latin typeface="+mn-lt"/>
                <a:ea typeface="+mn-ea"/>
                <a:cs typeface="+mn-cs"/>
              </a:rPr>
            </a:br>
            <a:endParaRPr kumimoji="1" lang="ja-JP" altLang="ja-JP" sz="1200" kern="1200" dirty="0" smtClean="0">
              <a:solidFill>
                <a:schemeClr val="tx1"/>
              </a:solidFill>
              <a:effectLst/>
              <a:latin typeface="+mn-lt"/>
              <a:ea typeface="+mn-ea"/>
              <a:cs typeface="+mn-cs"/>
            </a:endParaRPr>
          </a:p>
          <a:p>
            <a:r>
              <a:rPr kumimoji="1" lang="en-US" altLang="ja-JP" sz="1200" kern="1200" dirty="0" smtClean="0">
                <a:solidFill>
                  <a:schemeClr val="tx1"/>
                </a:solidFill>
                <a:effectLst/>
                <a:latin typeface="+mn-lt"/>
                <a:ea typeface="+mn-ea"/>
                <a:cs typeface="+mn-cs"/>
              </a:rPr>
              <a:t> </a:t>
            </a:r>
            <a:r>
              <a:rPr kumimoji="1" lang="ja-JP" altLang="ja-JP" sz="1200" kern="1200" dirty="0" smtClean="0">
                <a:solidFill>
                  <a:schemeClr val="tx1"/>
                </a:solidFill>
                <a:effectLst/>
                <a:latin typeface="+mn-lt"/>
                <a:ea typeface="+mn-ea"/>
                <a:cs typeface="+mn-cs"/>
              </a:rPr>
              <a:t>・</a:t>
            </a:r>
            <a:r>
              <a:rPr kumimoji="1" lang="en-US" altLang="ja-JP" sz="1200" kern="1200" dirty="0" smtClean="0">
                <a:solidFill>
                  <a:schemeClr val="tx1"/>
                </a:solidFill>
                <a:effectLst/>
                <a:latin typeface="+mn-lt"/>
                <a:ea typeface="+mn-ea"/>
                <a:cs typeface="+mn-cs"/>
              </a:rPr>
              <a:t>JICA</a:t>
            </a:r>
            <a:r>
              <a:rPr kumimoji="1" lang="ja-JP" altLang="ja-JP" sz="1200" kern="1200" dirty="0" smtClean="0">
                <a:solidFill>
                  <a:schemeClr val="tx1"/>
                </a:solidFill>
                <a:effectLst/>
                <a:latin typeface="+mn-lt"/>
                <a:ea typeface="+mn-ea"/>
                <a:cs typeface="+mn-cs"/>
              </a:rPr>
              <a:t>と日本の住宅建材メーカー</a:t>
            </a:r>
            <a:r>
              <a:rPr kumimoji="1" lang="ja-JP" altLang="en-US" sz="1200" kern="1200" dirty="0" smtClean="0">
                <a:solidFill>
                  <a:schemeClr val="tx1"/>
                </a:solidFill>
                <a:effectLst/>
                <a:latin typeface="+mn-lt"/>
                <a:ea typeface="+mn-ea"/>
                <a:cs typeface="+mn-cs"/>
              </a:rPr>
              <a:t>の</a:t>
            </a:r>
            <a:r>
              <a:rPr kumimoji="1" lang="en-US" altLang="ja-JP" sz="1200" kern="1200" dirty="0" smtClean="0">
                <a:solidFill>
                  <a:schemeClr val="tx1"/>
                </a:solidFill>
                <a:effectLst/>
                <a:latin typeface="+mn-lt"/>
                <a:ea typeface="+mn-ea"/>
                <a:cs typeface="+mn-cs"/>
              </a:rPr>
              <a:t>LIXIL</a:t>
            </a:r>
            <a:r>
              <a:rPr kumimoji="1" lang="ja-JP" altLang="ja-JP" sz="1200" kern="1200" dirty="0" smtClean="0">
                <a:solidFill>
                  <a:schemeClr val="tx1"/>
                </a:solidFill>
                <a:effectLst/>
                <a:latin typeface="+mn-lt"/>
                <a:ea typeface="+mn-ea"/>
                <a:cs typeface="+mn-cs"/>
              </a:rPr>
              <a:t>が協力して、</a:t>
            </a:r>
            <a:r>
              <a:rPr kumimoji="1" lang="en-US" altLang="ja-JP" sz="1200" kern="1200" dirty="0" smtClean="0">
                <a:solidFill>
                  <a:schemeClr val="tx1"/>
                </a:solidFill>
                <a:effectLst/>
                <a:latin typeface="+mn-lt"/>
                <a:ea typeface="+mn-ea"/>
                <a:cs typeface="+mn-cs"/>
              </a:rPr>
              <a:t>2014</a:t>
            </a:r>
            <a:r>
              <a:rPr kumimoji="1" lang="ja-JP" altLang="en-US" sz="1200" kern="1200" dirty="0" smtClean="0">
                <a:solidFill>
                  <a:schemeClr val="tx1"/>
                </a:solidFill>
                <a:effectLst/>
                <a:latin typeface="+mn-lt"/>
                <a:ea typeface="+mn-ea"/>
                <a:cs typeface="+mn-cs"/>
              </a:rPr>
              <a:t>年から、</a:t>
            </a:r>
            <a:r>
              <a:rPr kumimoji="1" lang="ja-JP" altLang="ja-JP" sz="1200" kern="1200" dirty="0" smtClean="0">
                <a:solidFill>
                  <a:schemeClr val="tx1"/>
                </a:solidFill>
                <a:effectLst/>
                <a:latin typeface="+mn-lt"/>
                <a:ea typeface="+mn-ea"/>
                <a:cs typeface="+mn-cs"/>
              </a:rPr>
              <a:t>新たなトイレシステムの普及に関する実証実験事業を行いました。</a:t>
            </a:r>
          </a:p>
          <a:p>
            <a:r>
              <a:rPr kumimoji="1" lang="ja-JP" altLang="en-US" sz="1200" kern="1200" dirty="0" smtClean="0">
                <a:solidFill>
                  <a:schemeClr val="tx1"/>
                </a:solidFill>
                <a:effectLst/>
                <a:latin typeface="+mn-lt"/>
                <a:ea typeface="+mn-ea"/>
                <a:cs typeface="+mn-cs"/>
              </a:rPr>
              <a:t>　簡易式の「</a:t>
            </a:r>
            <a:r>
              <a:rPr kumimoji="1" lang="ja-JP" altLang="ja-JP" sz="1200" kern="1200" dirty="0" smtClean="0">
                <a:solidFill>
                  <a:schemeClr val="tx1"/>
                </a:solidFill>
                <a:effectLst/>
                <a:latin typeface="+mn-lt"/>
                <a:ea typeface="+mn-ea"/>
                <a:cs typeface="+mn-cs"/>
              </a:rPr>
              <a:t>マイクロフラッシュトイレシステム」は、従来型のトイレに比べて洗浄水量が６分の１程度です。</a:t>
            </a:r>
            <a:r>
              <a:rPr kumimoji="1" lang="ja-JP" altLang="en-US" sz="1200" kern="1200" dirty="0" smtClean="0">
                <a:solidFill>
                  <a:schemeClr val="tx1"/>
                </a:solidFill>
                <a:effectLst/>
                <a:latin typeface="+mn-lt"/>
                <a:ea typeface="+mn-ea"/>
                <a:cs typeface="+mn-cs"/>
              </a:rPr>
              <a:t>また、</a:t>
            </a:r>
            <a:r>
              <a:rPr kumimoji="1" lang="ja-JP" altLang="ja-JP" sz="1200" kern="1200" dirty="0" smtClean="0">
                <a:solidFill>
                  <a:schemeClr val="tx1"/>
                </a:solidFill>
                <a:effectLst/>
                <a:latin typeface="+mn-lt"/>
                <a:ea typeface="+mn-ea"/>
                <a:cs typeface="+mn-cs"/>
              </a:rPr>
              <a:t>「グリーントイレシステム」は水を流す代わりにおがくずを使って排泄物を発酵させて肥料にできる循環型無水トイレシステムです。実証実験では、それぞれの設置方法や使い方のデモンストレーションなどをケニア都市</a:t>
            </a:r>
            <a:r>
              <a:rPr kumimoji="1" lang="ja-JP" altLang="en-US" sz="1200" kern="1200" dirty="0" smtClean="0">
                <a:solidFill>
                  <a:schemeClr val="tx1"/>
                </a:solidFill>
                <a:effectLst/>
                <a:latin typeface="+mn-lt"/>
                <a:ea typeface="+mn-ea"/>
                <a:cs typeface="+mn-cs"/>
              </a:rPr>
              <a:t>部の</a:t>
            </a:r>
            <a:r>
              <a:rPr kumimoji="1" lang="ja-JP" altLang="ja-JP" sz="1200" kern="1200" dirty="0" smtClean="0">
                <a:solidFill>
                  <a:schemeClr val="tx1"/>
                </a:solidFill>
                <a:effectLst/>
                <a:latin typeface="+mn-lt"/>
                <a:ea typeface="+mn-ea"/>
                <a:cs typeface="+mn-cs"/>
              </a:rPr>
              <a:t>スラムと都市周辺部の</a:t>
            </a:r>
            <a:r>
              <a:rPr kumimoji="1" lang="ja-JP" altLang="en-US" sz="1200" kern="1200" dirty="0" smtClean="0">
                <a:solidFill>
                  <a:schemeClr val="tx1"/>
                </a:solidFill>
                <a:effectLst/>
                <a:latin typeface="+mn-lt"/>
                <a:ea typeface="+mn-ea"/>
                <a:cs typeface="+mn-cs"/>
              </a:rPr>
              <a:t>町</a:t>
            </a:r>
            <a:r>
              <a:rPr kumimoji="1" lang="ja-JP" altLang="ja-JP" sz="1200" kern="1200" dirty="0" smtClean="0">
                <a:solidFill>
                  <a:schemeClr val="tx1"/>
                </a:solidFill>
                <a:effectLst/>
                <a:latin typeface="+mn-lt"/>
                <a:ea typeface="+mn-ea"/>
                <a:cs typeface="+mn-cs"/>
              </a:rPr>
              <a:t>を中心に実施しました。現地の声を集め、その土地や環境に合うシステムを探りました。</a:t>
            </a:r>
            <a:r>
              <a:rPr kumimoji="1" lang="en-US" altLang="ja-JP" sz="1200" kern="1200" dirty="0" smtClean="0">
                <a:solidFill>
                  <a:schemeClr val="tx1"/>
                </a:solidFill>
                <a:effectLst/>
                <a:latin typeface="+mn-lt"/>
                <a:ea typeface="+mn-ea"/>
                <a:cs typeface="+mn-cs"/>
              </a:rPr>
              <a:t/>
            </a:r>
            <a:br>
              <a:rPr kumimoji="1" lang="en-US" altLang="ja-JP" sz="1200" kern="1200" dirty="0" smtClean="0">
                <a:solidFill>
                  <a:schemeClr val="tx1"/>
                </a:solidFill>
                <a:effectLst/>
                <a:latin typeface="+mn-lt"/>
                <a:ea typeface="+mn-ea"/>
                <a:cs typeface="+mn-cs"/>
              </a:rPr>
            </a:br>
            <a:endParaRPr kumimoji="1" lang="en-US" altLang="ja-JP" sz="1200" kern="1200" dirty="0" smtClean="0">
              <a:solidFill>
                <a:schemeClr val="tx1"/>
              </a:solidFill>
              <a:effectLst/>
              <a:latin typeface="+mn-lt"/>
              <a:ea typeface="+mn-ea"/>
              <a:cs typeface="+mn-cs"/>
            </a:endParaRPr>
          </a:p>
          <a:p>
            <a:r>
              <a:rPr kumimoji="1" lang="en-US" altLang="ja-JP" sz="1200" kern="1200" dirty="0" smtClean="0">
                <a:solidFill>
                  <a:schemeClr val="tx1"/>
                </a:solidFill>
                <a:effectLst/>
                <a:latin typeface="+mn-lt"/>
                <a:ea typeface="+mn-ea"/>
                <a:cs typeface="+mn-cs"/>
              </a:rPr>
              <a:t> </a:t>
            </a:r>
            <a:r>
              <a:rPr kumimoji="1" lang="ja-JP" altLang="en-US" sz="1200" kern="1200" dirty="0" smtClean="0">
                <a:solidFill>
                  <a:schemeClr val="tx1"/>
                </a:solidFill>
                <a:effectLst/>
                <a:latin typeface="+mn-lt"/>
                <a:ea typeface="+mn-ea"/>
                <a:cs typeface="+mn-cs"/>
              </a:rPr>
              <a:t>・</a:t>
            </a:r>
            <a:r>
              <a:rPr kumimoji="1" lang="en-US" altLang="ja-JP" sz="1200" kern="1200" dirty="0" smtClean="0">
                <a:solidFill>
                  <a:schemeClr val="tx1"/>
                </a:solidFill>
                <a:effectLst/>
                <a:latin typeface="+mn-lt"/>
                <a:ea typeface="+mn-ea"/>
                <a:cs typeface="+mn-cs"/>
              </a:rPr>
              <a:t>LIXIL</a:t>
            </a:r>
            <a:r>
              <a:rPr kumimoji="1" lang="ja-JP" altLang="ja-JP" sz="1200" kern="1200" dirty="0" smtClean="0">
                <a:solidFill>
                  <a:schemeClr val="tx1"/>
                </a:solidFill>
                <a:effectLst/>
                <a:latin typeface="+mn-lt"/>
                <a:ea typeface="+mn-ea"/>
                <a:cs typeface="+mn-cs"/>
              </a:rPr>
              <a:t>は</a:t>
            </a:r>
            <a:r>
              <a:rPr kumimoji="1" lang="ja-JP" altLang="en-US" sz="1200" kern="1200" dirty="0" smtClean="0">
                <a:solidFill>
                  <a:schemeClr val="tx1"/>
                </a:solidFill>
                <a:effectLst/>
                <a:latin typeface="+mn-lt"/>
                <a:ea typeface="+mn-ea"/>
                <a:cs typeface="+mn-cs"/>
              </a:rPr>
              <a:t>「</a:t>
            </a:r>
            <a:r>
              <a:rPr kumimoji="1" lang="en-US" altLang="ja-JP" sz="1200" kern="1200" dirty="0" smtClean="0">
                <a:solidFill>
                  <a:schemeClr val="tx1"/>
                </a:solidFill>
                <a:effectLst/>
                <a:latin typeface="+mn-lt"/>
                <a:ea typeface="+mn-ea"/>
                <a:cs typeface="+mn-cs"/>
              </a:rPr>
              <a:t>SATO</a:t>
            </a:r>
            <a:r>
              <a:rPr kumimoji="1" lang="ja-JP" altLang="en-US" sz="1200" kern="1200" dirty="0" smtClean="0">
                <a:solidFill>
                  <a:schemeClr val="tx1"/>
                </a:solidFill>
                <a:effectLst/>
                <a:latin typeface="+mn-lt"/>
                <a:ea typeface="+mn-ea"/>
                <a:cs typeface="+mn-cs"/>
              </a:rPr>
              <a:t>」</a:t>
            </a:r>
            <a:r>
              <a:rPr kumimoji="1" lang="ja-JP" altLang="ja-JP" sz="1200" kern="1200" dirty="0" smtClean="0">
                <a:solidFill>
                  <a:schemeClr val="tx1"/>
                </a:solidFill>
                <a:effectLst/>
                <a:latin typeface="+mn-lt"/>
                <a:ea typeface="+mn-ea"/>
                <a:cs typeface="+mn-cs"/>
              </a:rPr>
              <a:t>という簡易式トイレシステムを開発しました。設置が簡単で少量の水で洗浄可能であり、排泄物を流すと開いて動力を使わずに閉まる弁が</a:t>
            </a:r>
            <a:r>
              <a:rPr kumimoji="1" lang="ja-JP" altLang="en-US" sz="1200" kern="1200" dirty="0" smtClean="0">
                <a:solidFill>
                  <a:schemeClr val="tx1"/>
                </a:solidFill>
                <a:effectLst/>
                <a:latin typeface="+mn-lt"/>
                <a:ea typeface="+mn-ea"/>
                <a:cs typeface="+mn-cs"/>
              </a:rPr>
              <a:t>ついていて</a:t>
            </a:r>
            <a:r>
              <a:rPr kumimoji="1" lang="ja-JP" altLang="ja-JP" sz="1200" kern="1200" dirty="0" smtClean="0">
                <a:solidFill>
                  <a:schemeClr val="tx1"/>
                </a:solidFill>
                <a:effectLst/>
                <a:latin typeface="+mn-lt"/>
                <a:ea typeface="+mn-ea"/>
                <a:cs typeface="+mn-cs"/>
              </a:rPr>
              <a:t>、病原菌を媒介する虫や悪臭を低減する仕組みになっています。シンプルな構造で安価であり、現地でも購入できます。</a:t>
            </a:r>
            <a:endParaRPr kumimoji="1" lang="en-US" altLang="ja-JP"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dirty="0" smtClean="0">
                <a:solidFill>
                  <a:srgbClr val="FF0000"/>
                </a:solidFill>
                <a:effectLst/>
              </a:rPr>
              <a:t>【mundi</a:t>
            </a:r>
            <a:r>
              <a:rPr kumimoji="1" lang="ja-JP" altLang="en-US" dirty="0" smtClean="0">
                <a:solidFill>
                  <a:srgbClr val="FF0000"/>
                </a:solidFill>
                <a:effectLst/>
              </a:rPr>
              <a:t>掲載ページ</a:t>
            </a:r>
            <a:r>
              <a:rPr kumimoji="1" lang="en-US" altLang="ja-JP" dirty="0" smtClean="0">
                <a:solidFill>
                  <a:srgbClr val="FF0000"/>
                </a:solidFill>
                <a:effectLst/>
              </a:rPr>
              <a:t>】</a:t>
            </a:r>
          </a:p>
          <a:p>
            <a:r>
              <a:rPr kumimoji="1" lang="en-US" altLang="ja-JP" sz="1200" kern="1200" dirty="0" smtClean="0">
                <a:solidFill>
                  <a:schemeClr val="tx1"/>
                </a:solidFill>
                <a:effectLst/>
                <a:latin typeface="+mn-lt"/>
                <a:ea typeface="+mn-ea"/>
                <a:cs typeface="+mn-cs"/>
              </a:rPr>
              <a:t>2020</a:t>
            </a:r>
            <a:r>
              <a:rPr kumimoji="1" lang="ja-JP" altLang="ja-JP" sz="1200" kern="1200" dirty="0" smtClean="0">
                <a:solidFill>
                  <a:schemeClr val="tx1"/>
                </a:solidFill>
                <a:effectLst/>
                <a:latin typeface="+mn-lt"/>
                <a:ea typeface="+mn-ea"/>
                <a:cs typeface="+mn-cs"/>
              </a:rPr>
              <a:t>年６月号</a:t>
            </a:r>
            <a:r>
              <a:rPr kumimoji="1" lang="ja-JP" altLang="en-US" sz="1200" kern="1200" dirty="0" smtClean="0">
                <a:solidFill>
                  <a:schemeClr val="tx1"/>
                </a:solidFill>
                <a:effectLst/>
                <a:latin typeface="+mn-lt"/>
                <a:ea typeface="+mn-ea"/>
                <a:cs typeface="+mn-cs"/>
              </a:rPr>
              <a:t>　</a:t>
            </a:r>
            <a:r>
              <a:rPr kumimoji="1" lang="en-US" altLang="ja-JP" sz="1200" kern="1200" dirty="0" smtClean="0">
                <a:solidFill>
                  <a:schemeClr val="tx1"/>
                </a:solidFill>
                <a:effectLst/>
                <a:latin typeface="+mn-lt"/>
                <a:ea typeface="+mn-ea"/>
                <a:cs typeface="+mn-cs"/>
              </a:rPr>
              <a:t>P21</a:t>
            </a:r>
            <a:endParaRPr kumimoji="1" lang="ja-JP" altLang="ja-JP" sz="1200" kern="1200" dirty="0" smtClean="0">
              <a:solidFill>
                <a:schemeClr val="tx1"/>
              </a:solidFill>
              <a:effectLst/>
              <a:latin typeface="+mn-lt"/>
              <a:ea typeface="+mn-ea"/>
              <a:cs typeface="+mn-cs"/>
            </a:endParaRPr>
          </a:p>
        </p:txBody>
      </p:sp>
      <p:sp>
        <p:nvSpPr>
          <p:cNvPr id="4" name="スライド番号プレースホルダー 3"/>
          <p:cNvSpPr>
            <a:spLocks noGrp="1"/>
          </p:cNvSpPr>
          <p:nvPr>
            <p:ph type="sldNum" sz="quarter" idx="5"/>
          </p:nvPr>
        </p:nvSpPr>
        <p:spPr/>
        <p:txBody>
          <a:bodyPr/>
          <a:lstStyle/>
          <a:p>
            <a:fld id="{83883AB7-CF85-4B0B-9BA8-87D65D4F8B97}" type="slidenum">
              <a:rPr kumimoji="1" lang="ja-JP" altLang="en-US" smtClean="0"/>
              <a:t>7</a:t>
            </a:fld>
            <a:endParaRPr kumimoji="1" lang="ja-JP" altLang="en-US"/>
          </a:p>
        </p:txBody>
      </p:sp>
    </p:spTree>
    <p:extLst>
      <p:ext uri="{BB962C8B-B14F-4D97-AF65-F5344CB8AC3E}">
        <p14:creationId xmlns:p14="http://schemas.microsoft.com/office/powerpoint/2010/main" val="20834649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dirty="0" smtClean="0"/>
              <a:t>【</a:t>
            </a:r>
            <a:r>
              <a:rPr kumimoji="1" lang="ja-JP" altLang="en-US" dirty="0" smtClean="0"/>
              <a:t>スライド</a:t>
            </a:r>
            <a:r>
              <a:rPr kumimoji="1" lang="en-US" altLang="ja-JP" dirty="0" smtClean="0"/>
              <a:t>NO.07】</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ja-JP" sz="1200" kern="1200" dirty="0" smtClean="0">
                <a:solidFill>
                  <a:schemeClr val="tx1"/>
                </a:solidFill>
                <a:effectLst/>
                <a:latin typeface="+mn-lt"/>
                <a:ea typeface="+mn-ea"/>
                <a:cs typeface="+mn-cs"/>
              </a:rPr>
              <a:t>浄水場見学（ミャンマー）</a:t>
            </a:r>
            <a:endParaRPr kumimoji="1" lang="en-US" altLang="ja-JP"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dirty="0" smtClean="0"/>
              <a:t>【</a:t>
            </a:r>
            <a:r>
              <a:rPr kumimoji="1" lang="ja-JP" altLang="en-US" dirty="0" smtClean="0"/>
              <a:t>学習内容</a:t>
            </a:r>
            <a:r>
              <a:rPr kumimoji="1" lang="en-US" altLang="ja-JP" dirty="0" smtClean="0"/>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smtClean="0">
                <a:solidFill>
                  <a:schemeClr val="tx1"/>
                </a:solidFill>
                <a:effectLst/>
                <a:latin typeface="+mn-lt"/>
                <a:ea typeface="+mn-ea"/>
                <a:cs typeface="+mn-cs"/>
              </a:rPr>
              <a:t>・</a:t>
            </a:r>
            <a:r>
              <a:rPr kumimoji="1" lang="ja-JP" altLang="ja-JP" sz="1200" kern="1200" dirty="0" smtClean="0">
                <a:solidFill>
                  <a:schemeClr val="tx1"/>
                </a:solidFill>
                <a:effectLst/>
                <a:latin typeface="+mn-lt"/>
                <a:ea typeface="+mn-ea"/>
                <a:cs typeface="+mn-cs"/>
              </a:rPr>
              <a:t>浄水場見学</a:t>
            </a:r>
            <a:r>
              <a:rPr kumimoji="1" lang="ja-JP" altLang="en-US" sz="1200" kern="1200" dirty="0" smtClean="0">
                <a:solidFill>
                  <a:schemeClr val="tx1"/>
                </a:solidFill>
                <a:effectLst/>
                <a:latin typeface="+mn-lt"/>
                <a:ea typeface="+mn-ea"/>
                <a:cs typeface="+mn-cs"/>
              </a:rPr>
              <a:t>に、</a:t>
            </a:r>
            <a:r>
              <a:rPr kumimoji="1" lang="ja-JP" altLang="ja-JP" sz="1200" kern="1200" dirty="0" smtClean="0">
                <a:solidFill>
                  <a:schemeClr val="tx1"/>
                </a:solidFill>
                <a:effectLst/>
                <a:latin typeface="+mn-lt"/>
                <a:ea typeface="+mn-ea"/>
                <a:cs typeface="+mn-cs"/>
              </a:rPr>
              <a:t>どんな効果があるのか考える。</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dirty="0" smtClean="0"/>
              <a:t>【</a:t>
            </a:r>
            <a:r>
              <a:rPr kumimoji="1" lang="ja-JP" altLang="en-US" dirty="0" smtClean="0"/>
              <a:t>問いかけのサンプル</a:t>
            </a:r>
            <a:r>
              <a:rPr kumimoji="1" lang="en-US" altLang="ja-JP" dirty="0" smtClean="0"/>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ja-JP" sz="1200" kern="1200" dirty="0" smtClean="0">
                <a:solidFill>
                  <a:schemeClr val="tx1"/>
                </a:solidFill>
                <a:effectLst/>
                <a:latin typeface="+mn-lt"/>
                <a:ea typeface="+mn-ea"/>
                <a:cs typeface="+mn-cs"/>
              </a:rPr>
              <a:t>問）この写真は、ミャンマーのヤンゴン市の小学生が浄水場を見学している場面です。</a:t>
            </a:r>
            <a:r>
              <a:rPr kumimoji="1" lang="en-US" altLang="ja-JP" sz="1200" kern="1200" dirty="0" smtClean="0">
                <a:solidFill>
                  <a:schemeClr val="tx1"/>
                </a:solidFill>
                <a:effectLst/>
                <a:latin typeface="+mn-lt"/>
                <a:ea typeface="+mn-ea"/>
                <a:cs typeface="+mn-cs"/>
              </a:rPr>
              <a:t/>
            </a:r>
            <a:br>
              <a:rPr kumimoji="1" lang="en-US" altLang="ja-JP" sz="1200" kern="1200" dirty="0" smtClean="0">
                <a:solidFill>
                  <a:schemeClr val="tx1"/>
                </a:solidFill>
                <a:effectLst/>
                <a:latin typeface="+mn-lt"/>
                <a:ea typeface="+mn-ea"/>
                <a:cs typeface="+mn-cs"/>
              </a:rPr>
            </a:br>
            <a:r>
              <a:rPr kumimoji="1" lang="ja-JP" altLang="en-US" sz="1200" kern="1200" dirty="0" smtClean="0">
                <a:solidFill>
                  <a:schemeClr val="tx1"/>
                </a:solidFill>
                <a:effectLst/>
                <a:latin typeface="+mn-lt"/>
                <a:ea typeface="+mn-ea"/>
                <a:cs typeface="+mn-cs"/>
              </a:rPr>
              <a:t>　　</a:t>
            </a:r>
            <a:r>
              <a:rPr kumimoji="1" lang="en-US" altLang="ja-JP" sz="1200" kern="1200" dirty="0" smtClean="0">
                <a:solidFill>
                  <a:schemeClr val="tx1"/>
                </a:solidFill>
                <a:effectLst/>
                <a:latin typeface="+mn-lt"/>
                <a:ea typeface="+mn-ea"/>
                <a:cs typeface="+mn-cs"/>
              </a:rPr>
              <a:t> </a:t>
            </a:r>
            <a:r>
              <a:rPr kumimoji="1" lang="ja-JP" altLang="ja-JP" sz="1200" kern="1200" dirty="0" smtClean="0">
                <a:solidFill>
                  <a:schemeClr val="tx1"/>
                </a:solidFill>
                <a:effectLst/>
                <a:latin typeface="+mn-lt"/>
                <a:ea typeface="+mn-ea"/>
                <a:cs typeface="+mn-cs"/>
              </a:rPr>
              <a:t>これは日本の社会科見学を参考に始められたものですが、どんな効果があるでしょう</a:t>
            </a:r>
            <a:r>
              <a:rPr kumimoji="1" lang="ja-JP" altLang="en-US" sz="1200" kern="1200" dirty="0" smtClean="0">
                <a:solidFill>
                  <a:schemeClr val="tx1"/>
                </a:solidFill>
                <a:effectLst/>
                <a:latin typeface="+mn-lt"/>
                <a:ea typeface="+mn-ea"/>
                <a:cs typeface="+mn-cs"/>
              </a:rPr>
              <a:t>か</a:t>
            </a:r>
            <a:r>
              <a:rPr kumimoji="1" lang="ja-JP" altLang="ja-JP" sz="1200" kern="1200" dirty="0" smtClean="0">
                <a:solidFill>
                  <a:schemeClr val="tx1"/>
                </a:solidFill>
                <a:effectLst/>
                <a:latin typeface="+mn-lt"/>
                <a:ea typeface="+mn-ea"/>
                <a:cs typeface="+mn-cs"/>
              </a:rPr>
              <a:t>？</a:t>
            </a:r>
            <a:endParaRPr kumimoji="1" lang="en-US" altLang="ja-JP"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dirty="0" smtClean="0"/>
              <a:t>【</a:t>
            </a:r>
            <a:r>
              <a:rPr kumimoji="1" lang="ja-JP" altLang="en-US" dirty="0" smtClean="0"/>
              <a:t>説明</a:t>
            </a:r>
            <a:r>
              <a:rPr kumimoji="1" lang="en-US" altLang="ja-JP" dirty="0" smtClean="0"/>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kern="1200" dirty="0" smtClean="0">
                <a:solidFill>
                  <a:schemeClr val="tx1"/>
                </a:solidFill>
                <a:effectLst/>
                <a:latin typeface="+mn-lt"/>
                <a:ea typeface="+mn-ea"/>
                <a:cs typeface="+mn-cs"/>
              </a:rPr>
              <a:t> </a:t>
            </a:r>
            <a:r>
              <a:rPr kumimoji="1" lang="ja-JP" altLang="ja-JP" sz="1200" kern="1200" dirty="0" smtClean="0">
                <a:solidFill>
                  <a:schemeClr val="tx1"/>
                </a:solidFill>
                <a:effectLst/>
                <a:latin typeface="+mn-lt"/>
                <a:ea typeface="+mn-ea"/>
                <a:cs typeface="+mn-cs"/>
              </a:rPr>
              <a:t>・浄水場の社会科見学は、小学生</a:t>
            </a:r>
            <a:r>
              <a:rPr kumimoji="1" lang="ja-JP" altLang="en-US" sz="1200" kern="1200" dirty="0" smtClean="0">
                <a:solidFill>
                  <a:schemeClr val="tx1"/>
                </a:solidFill>
                <a:effectLst/>
                <a:latin typeface="+mn-lt"/>
                <a:ea typeface="+mn-ea"/>
                <a:cs typeface="+mn-cs"/>
              </a:rPr>
              <a:t>の</a:t>
            </a:r>
            <a:r>
              <a:rPr kumimoji="1" lang="ja-JP" altLang="ja-JP" sz="1200" kern="1200" dirty="0" smtClean="0">
                <a:solidFill>
                  <a:schemeClr val="tx1"/>
                </a:solidFill>
                <a:effectLst/>
                <a:latin typeface="+mn-lt"/>
                <a:ea typeface="+mn-ea"/>
                <a:cs typeface="+mn-cs"/>
              </a:rPr>
              <a:t>水道への関心を高めます。また、水道事業に従事しているミャンマー人には、子どもたちに安全な水を届けたいという意識が生まれます。</a:t>
            </a:r>
            <a:r>
              <a:rPr kumimoji="1" lang="en-US" altLang="ja-JP" sz="1200" kern="1200" dirty="0" smtClean="0">
                <a:solidFill>
                  <a:schemeClr val="tx1"/>
                </a:solidFill>
                <a:effectLst/>
                <a:latin typeface="+mn-lt"/>
                <a:ea typeface="+mn-ea"/>
                <a:cs typeface="+mn-cs"/>
              </a:rPr>
              <a:t/>
            </a:r>
            <a:br>
              <a:rPr kumimoji="1" lang="en-US" altLang="ja-JP" sz="1200" kern="1200" dirty="0" smtClean="0">
                <a:solidFill>
                  <a:schemeClr val="tx1"/>
                </a:solidFill>
                <a:effectLst/>
                <a:latin typeface="+mn-lt"/>
                <a:ea typeface="+mn-ea"/>
                <a:cs typeface="+mn-cs"/>
              </a:rPr>
            </a:br>
            <a:r>
              <a:rPr kumimoji="1" lang="en-US" altLang="ja-JP" sz="1200" kern="1200" dirty="0" smtClean="0">
                <a:solidFill>
                  <a:schemeClr val="tx1"/>
                </a:solidFill>
                <a:effectLst/>
                <a:latin typeface="+mn-lt"/>
                <a:ea typeface="+mn-ea"/>
                <a:cs typeface="+mn-cs"/>
              </a:rPr>
              <a:t/>
            </a:r>
            <a:br>
              <a:rPr kumimoji="1" lang="en-US" altLang="ja-JP" sz="1200" kern="1200" dirty="0" smtClean="0">
                <a:solidFill>
                  <a:schemeClr val="tx1"/>
                </a:solidFill>
                <a:effectLst/>
                <a:latin typeface="+mn-lt"/>
                <a:ea typeface="+mn-ea"/>
                <a:cs typeface="+mn-cs"/>
              </a:rPr>
            </a:br>
            <a:r>
              <a:rPr kumimoji="1" lang="en-US" altLang="ja-JP" sz="1200" kern="1200" dirty="0" smtClean="0">
                <a:solidFill>
                  <a:schemeClr val="tx1"/>
                </a:solidFill>
                <a:effectLst/>
                <a:latin typeface="+mn-lt"/>
                <a:ea typeface="+mn-ea"/>
                <a:cs typeface="+mn-cs"/>
              </a:rPr>
              <a:t> </a:t>
            </a:r>
            <a:r>
              <a:rPr kumimoji="1" lang="ja-JP" altLang="en-US" sz="1200" kern="1200" dirty="0" smtClean="0">
                <a:solidFill>
                  <a:schemeClr val="tx1"/>
                </a:solidFill>
                <a:effectLst/>
                <a:latin typeface="+mn-lt"/>
                <a:ea typeface="+mn-ea"/>
                <a:cs typeface="+mn-cs"/>
              </a:rPr>
              <a:t>・</a:t>
            </a:r>
            <a:r>
              <a:rPr kumimoji="1" lang="en-US" altLang="ja-JP" sz="1200" kern="1200" dirty="0" smtClean="0">
                <a:solidFill>
                  <a:schemeClr val="tx1"/>
                </a:solidFill>
                <a:effectLst/>
                <a:latin typeface="+mn-lt"/>
                <a:ea typeface="+mn-ea"/>
                <a:cs typeface="+mn-cs"/>
              </a:rPr>
              <a:t>JICA</a:t>
            </a:r>
            <a:r>
              <a:rPr kumimoji="1" lang="ja-JP" altLang="ja-JP" sz="1200" kern="1200" dirty="0" smtClean="0">
                <a:solidFill>
                  <a:schemeClr val="tx1"/>
                </a:solidFill>
                <a:effectLst/>
                <a:latin typeface="+mn-lt"/>
                <a:ea typeface="+mn-ea"/>
                <a:cs typeface="+mn-cs"/>
              </a:rPr>
              <a:t>は福岡市の協力を得て、</a:t>
            </a:r>
            <a:r>
              <a:rPr kumimoji="1" lang="en-US" altLang="ja-JP" sz="1200" kern="1200" dirty="0" smtClean="0">
                <a:solidFill>
                  <a:schemeClr val="tx1"/>
                </a:solidFill>
                <a:effectLst/>
                <a:latin typeface="+mn-lt"/>
                <a:ea typeface="+mn-ea"/>
                <a:cs typeface="+mn-cs"/>
              </a:rPr>
              <a:t>2012</a:t>
            </a:r>
            <a:r>
              <a:rPr kumimoji="1" lang="ja-JP" altLang="ja-JP" sz="1200" kern="1200" dirty="0" smtClean="0">
                <a:solidFill>
                  <a:schemeClr val="tx1"/>
                </a:solidFill>
                <a:effectLst/>
                <a:latin typeface="+mn-lt"/>
                <a:ea typeface="+mn-ea"/>
                <a:cs typeface="+mn-cs"/>
              </a:rPr>
              <a:t>年からヤンゴン市に、水道事業改良のために</a:t>
            </a:r>
            <a:r>
              <a:rPr kumimoji="1" lang="ja-JP" altLang="en-US" sz="1200" kern="1200" dirty="0" smtClean="0">
                <a:solidFill>
                  <a:schemeClr val="tx1"/>
                </a:solidFill>
                <a:effectLst/>
                <a:latin typeface="+mn-lt"/>
                <a:ea typeface="+mn-ea"/>
                <a:cs typeface="+mn-cs"/>
              </a:rPr>
              <a:t>福岡</a:t>
            </a:r>
            <a:r>
              <a:rPr kumimoji="1" lang="ja-JP" altLang="ja-JP" sz="1200" kern="1200" dirty="0" smtClean="0">
                <a:solidFill>
                  <a:schemeClr val="tx1"/>
                </a:solidFill>
                <a:effectLst/>
                <a:latin typeface="+mn-lt"/>
                <a:ea typeface="+mn-ea"/>
                <a:cs typeface="+mn-cs"/>
              </a:rPr>
              <a:t>市水道局の専門家を派遣して、浄水場の建設や配水管の改良</a:t>
            </a:r>
            <a:r>
              <a:rPr kumimoji="1" lang="ja-JP" altLang="en-US" sz="1200" kern="1200" dirty="0" smtClean="0">
                <a:solidFill>
                  <a:schemeClr val="tx1"/>
                </a:solidFill>
                <a:effectLst/>
                <a:latin typeface="+mn-lt"/>
                <a:ea typeface="+mn-ea"/>
                <a:cs typeface="+mn-cs"/>
              </a:rPr>
              <a:t>など</a:t>
            </a:r>
            <a:r>
              <a:rPr kumimoji="1" lang="ja-JP" altLang="ja-JP" sz="1200" kern="1200" dirty="0" smtClean="0">
                <a:solidFill>
                  <a:schemeClr val="tx1"/>
                </a:solidFill>
                <a:effectLst/>
                <a:latin typeface="+mn-lt"/>
                <a:ea typeface="+mn-ea"/>
                <a:cs typeface="+mn-cs"/>
              </a:rPr>
              <a:t>を行っています。</a:t>
            </a:r>
            <a:r>
              <a:rPr kumimoji="1" lang="en-US" altLang="ja-JP" sz="1200" kern="1200" dirty="0" smtClean="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ja-JP" sz="1200" kern="1200" dirty="0" smtClean="0">
                <a:solidFill>
                  <a:schemeClr val="tx1"/>
                </a:solidFill>
                <a:effectLst/>
                <a:latin typeface="+mn-lt"/>
                <a:ea typeface="+mn-ea"/>
                <a:cs typeface="+mn-cs"/>
              </a:rPr>
              <a:t>　さらに、水道事業</a:t>
            </a:r>
            <a:r>
              <a:rPr kumimoji="1" lang="ja-JP" altLang="en-US" sz="1200" kern="1200" dirty="0" smtClean="0">
                <a:solidFill>
                  <a:schemeClr val="tx1"/>
                </a:solidFill>
                <a:effectLst/>
                <a:latin typeface="+mn-lt"/>
                <a:ea typeface="+mn-ea"/>
                <a:cs typeface="+mn-cs"/>
              </a:rPr>
              <a:t>を市から独立</a:t>
            </a:r>
            <a:r>
              <a:rPr kumimoji="1" lang="ja-JP" altLang="ja-JP" sz="1200" kern="1200" dirty="0" smtClean="0">
                <a:solidFill>
                  <a:schemeClr val="tx1"/>
                </a:solidFill>
                <a:effectLst/>
                <a:latin typeface="+mn-lt"/>
                <a:ea typeface="+mn-ea"/>
                <a:cs typeface="+mn-cs"/>
              </a:rPr>
              <a:t>した水道事業体</a:t>
            </a:r>
            <a:r>
              <a:rPr kumimoji="1" lang="ja-JP" altLang="en-US" sz="1200" kern="1200" dirty="0" smtClean="0">
                <a:solidFill>
                  <a:schemeClr val="tx1"/>
                </a:solidFill>
                <a:effectLst/>
                <a:latin typeface="+mn-lt"/>
                <a:ea typeface="+mn-ea"/>
                <a:cs typeface="+mn-cs"/>
              </a:rPr>
              <a:t>に運営</a:t>
            </a:r>
            <a:r>
              <a:rPr kumimoji="1" lang="ja-JP" altLang="ja-JP" sz="1200" kern="1200" dirty="0" smtClean="0">
                <a:solidFill>
                  <a:schemeClr val="tx1"/>
                </a:solidFill>
                <a:effectLst/>
                <a:latin typeface="+mn-lt"/>
                <a:ea typeface="+mn-ea"/>
                <a:cs typeface="+mn-cs"/>
              </a:rPr>
              <a:t>させる取組も行っています。</a:t>
            </a:r>
            <a:endParaRPr kumimoji="1" lang="en-US" altLang="ja-JP"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dirty="0" smtClean="0">
                <a:solidFill>
                  <a:srgbClr val="FF0000"/>
                </a:solidFill>
                <a:effectLst/>
              </a:rPr>
              <a:t>【mundi</a:t>
            </a:r>
            <a:r>
              <a:rPr kumimoji="1" lang="ja-JP" altLang="en-US" dirty="0" smtClean="0">
                <a:solidFill>
                  <a:srgbClr val="FF0000"/>
                </a:solidFill>
                <a:effectLst/>
              </a:rPr>
              <a:t>掲載ページ</a:t>
            </a:r>
            <a:r>
              <a:rPr kumimoji="1" lang="en-US" altLang="ja-JP" dirty="0" smtClean="0">
                <a:solidFill>
                  <a:srgbClr val="FF0000"/>
                </a:solidFill>
                <a:effectLst/>
              </a:rPr>
              <a:t>】</a:t>
            </a:r>
          </a:p>
          <a:p>
            <a:r>
              <a:rPr kumimoji="1" lang="en-US" altLang="ja-JP" sz="1200" kern="1200" dirty="0" smtClean="0">
                <a:solidFill>
                  <a:schemeClr val="tx1"/>
                </a:solidFill>
                <a:effectLst/>
                <a:latin typeface="+mn-lt"/>
                <a:ea typeface="+mn-ea"/>
                <a:cs typeface="+mn-cs"/>
              </a:rPr>
              <a:t>2019</a:t>
            </a:r>
            <a:r>
              <a:rPr kumimoji="1" lang="ja-JP" altLang="ja-JP" sz="1200" kern="1200" dirty="0" smtClean="0">
                <a:solidFill>
                  <a:schemeClr val="tx1"/>
                </a:solidFill>
                <a:effectLst/>
                <a:latin typeface="+mn-lt"/>
                <a:ea typeface="+mn-ea"/>
                <a:cs typeface="+mn-cs"/>
              </a:rPr>
              <a:t>年５月号</a:t>
            </a:r>
            <a:r>
              <a:rPr kumimoji="1" lang="ja-JP" altLang="en-US" sz="1200" kern="1200" dirty="0" smtClean="0">
                <a:solidFill>
                  <a:schemeClr val="tx1"/>
                </a:solidFill>
                <a:effectLst/>
                <a:latin typeface="+mn-lt"/>
                <a:ea typeface="+mn-ea"/>
                <a:cs typeface="+mn-cs"/>
              </a:rPr>
              <a:t>　</a:t>
            </a:r>
            <a:r>
              <a:rPr kumimoji="1" lang="en-US" altLang="ja-JP" sz="1200" kern="1200" dirty="0" smtClean="0">
                <a:solidFill>
                  <a:schemeClr val="tx1"/>
                </a:solidFill>
                <a:effectLst/>
                <a:latin typeface="+mn-lt"/>
                <a:ea typeface="+mn-ea"/>
                <a:cs typeface="+mn-cs"/>
              </a:rPr>
              <a:t>P14</a:t>
            </a:r>
            <a:endParaRPr kumimoji="1" lang="ja-JP" altLang="en-US" dirty="0" smtClean="0"/>
          </a:p>
        </p:txBody>
      </p:sp>
      <p:sp>
        <p:nvSpPr>
          <p:cNvPr id="4" name="スライド番号プレースホルダー 3"/>
          <p:cNvSpPr>
            <a:spLocks noGrp="1"/>
          </p:cNvSpPr>
          <p:nvPr>
            <p:ph type="sldNum" sz="quarter" idx="5"/>
          </p:nvPr>
        </p:nvSpPr>
        <p:spPr/>
        <p:txBody>
          <a:bodyPr/>
          <a:lstStyle/>
          <a:p>
            <a:fld id="{83883AB7-CF85-4B0B-9BA8-87D65D4F8B97}" type="slidenum">
              <a:rPr kumimoji="1" lang="ja-JP" altLang="en-US" smtClean="0"/>
              <a:t>8</a:t>
            </a:fld>
            <a:endParaRPr kumimoji="1" lang="ja-JP" altLang="en-US"/>
          </a:p>
        </p:txBody>
      </p:sp>
    </p:spTree>
    <p:extLst>
      <p:ext uri="{BB962C8B-B14F-4D97-AF65-F5344CB8AC3E}">
        <p14:creationId xmlns:p14="http://schemas.microsoft.com/office/powerpoint/2010/main" val="12083745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a:t>
            </a:r>
            <a:r>
              <a:rPr kumimoji="1" lang="ja-JP" altLang="en-US" dirty="0" smtClean="0"/>
              <a:t>スライド</a:t>
            </a:r>
            <a:r>
              <a:rPr kumimoji="1" lang="en-US" altLang="ja-JP" dirty="0" smtClean="0"/>
              <a:t>NO.08】</a:t>
            </a:r>
          </a:p>
          <a:p>
            <a:r>
              <a:rPr kumimoji="1" lang="ja-JP" altLang="ja-JP" sz="1200" kern="1200" dirty="0" smtClean="0">
                <a:solidFill>
                  <a:schemeClr val="tx1"/>
                </a:solidFill>
                <a:effectLst/>
                <a:latin typeface="+mn-lt"/>
                <a:ea typeface="+mn-ea"/>
                <a:cs typeface="+mn-cs"/>
              </a:rPr>
              <a:t>楽しく覚えられる手洗いソング（エチオピア）</a:t>
            </a:r>
            <a:endParaRPr kumimoji="1" lang="en-US" altLang="ja-JP"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dirty="0" smtClean="0"/>
              <a:t>【</a:t>
            </a:r>
            <a:r>
              <a:rPr kumimoji="1" lang="ja-JP" altLang="en-US" dirty="0" smtClean="0"/>
              <a:t>学習内容</a:t>
            </a:r>
            <a:r>
              <a:rPr kumimoji="1" lang="en-US" altLang="ja-JP" dirty="0" smtClean="0"/>
              <a:t>】</a:t>
            </a:r>
          </a:p>
          <a:p>
            <a:r>
              <a:rPr kumimoji="1" lang="ja-JP" altLang="en-US" sz="1200" kern="1200" dirty="0" smtClean="0">
                <a:solidFill>
                  <a:schemeClr val="tx1"/>
                </a:solidFill>
                <a:effectLst/>
                <a:latin typeface="+mn-lt"/>
                <a:ea typeface="+mn-ea"/>
                <a:cs typeface="+mn-cs"/>
              </a:rPr>
              <a:t>・</a:t>
            </a:r>
            <a:r>
              <a:rPr kumimoji="1" lang="ja-JP" altLang="ja-JP" sz="1200" kern="1200" dirty="0" smtClean="0">
                <a:solidFill>
                  <a:schemeClr val="tx1"/>
                </a:solidFill>
                <a:effectLst/>
                <a:latin typeface="+mn-lt"/>
                <a:ea typeface="+mn-ea"/>
                <a:cs typeface="+mn-cs"/>
              </a:rPr>
              <a:t>手洗い指導の大切さを考える。</a:t>
            </a:r>
          </a:p>
          <a:p>
            <a:r>
              <a:rPr kumimoji="1" lang="ja-JP" altLang="en-US" sz="1200" kern="1200" dirty="0" smtClean="0">
                <a:solidFill>
                  <a:schemeClr val="tx1"/>
                </a:solidFill>
                <a:effectLst/>
                <a:latin typeface="+mn-lt"/>
                <a:ea typeface="+mn-ea"/>
                <a:cs typeface="+mn-cs"/>
              </a:rPr>
              <a:t>・</a:t>
            </a:r>
            <a:r>
              <a:rPr kumimoji="1" lang="en-US" altLang="ja-JP" sz="1200" kern="1200" dirty="0" smtClean="0">
                <a:solidFill>
                  <a:schemeClr val="tx1"/>
                </a:solidFill>
                <a:effectLst/>
                <a:latin typeface="+mn-lt"/>
                <a:ea typeface="+mn-ea"/>
                <a:cs typeface="+mn-cs"/>
              </a:rPr>
              <a:t>JICA</a:t>
            </a:r>
            <a:r>
              <a:rPr kumimoji="1" lang="ja-JP" altLang="ja-JP" sz="1200" kern="1200" dirty="0" smtClean="0">
                <a:solidFill>
                  <a:schemeClr val="tx1"/>
                </a:solidFill>
                <a:effectLst/>
                <a:latin typeface="+mn-lt"/>
                <a:ea typeface="+mn-ea"/>
                <a:cs typeface="+mn-cs"/>
              </a:rPr>
              <a:t>海外協力隊について知る</a:t>
            </a:r>
            <a:r>
              <a:rPr kumimoji="1" lang="ja-JP" altLang="en-US" sz="1200" kern="1200" dirty="0" smtClean="0">
                <a:solidFill>
                  <a:schemeClr val="tx1"/>
                </a:solidFill>
                <a:effectLst/>
                <a:latin typeface="+mn-lt"/>
                <a:ea typeface="+mn-ea"/>
                <a:cs typeface="+mn-cs"/>
              </a:rPr>
              <a:t>。</a:t>
            </a:r>
            <a:endParaRPr kumimoji="1" lang="en-US" altLang="ja-JP"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dirty="0" smtClean="0"/>
              <a:t>【</a:t>
            </a:r>
            <a:r>
              <a:rPr kumimoji="1" lang="ja-JP" altLang="en-US" dirty="0" smtClean="0"/>
              <a:t>問いかけのサンプル</a:t>
            </a:r>
            <a:r>
              <a:rPr kumimoji="1" lang="en-US" altLang="ja-JP" dirty="0" smtClean="0"/>
              <a:t>】</a:t>
            </a:r>
          </a:p>
          <a:p>
            <a:r>
              <a:rPr kumimoji="1" lang="ja-JP" altLang="ja-JP" sz="1200" kern="1200" dirty="0" smtClean="0">
                <a:solidFill>
                  <a:schemeClr val="tx1"/>
                </a:solidFill>
                <a:effectLst/>
                <a:latin typeface="+mn-lt"/>
                <a:ea typeface="+mn-ea"/>
                <a:cs typeface="+mn-cs"/>
              </a:rPr>
              <a:t>問）</a:t>
            </a:r>
            <a:r>
              <a:rPr kumimoji="1" lang="ja-JP" altLang="en-US" sz="1200" kern="1200" dirty="0" smtClean="0">
                <a:solidFill>
                  <a:schemeClr val="tx1"/>
                </a:solidFill>
                <a:effectLst/>
                <a:latin typeface="+mn-lt"/>
                <a:ea typeface="+mn-ea"/>
                <a:cs typeface="+mn-cs"/>
              </a:rPr>
              <a:t>なん</a:t>
            </a:r>
            <a:r>
              <a:rPr kumimoji="1" lang="ja-JP" altLang="ja-JP" sz="1200" kern="1200" dirty="0" smtClean="0">
                <a:solidFill>
                  <a:schemeClr val="tx1"/>
                </a:solidFill>
                <a:effectLst/>
                <a:latin typeface="+mn-lt"/>
                <a:ea typeface="+mn-ea"/>
                <a:cs typeface="+mn-cs"/>
              </a:rPr>
              <a:t>の歌を歌っていると思いますか？</a:t>
            </a:r>
          </a:p>
          <a:p>
            <a:r>
              <a:rPr kumimoji="1" lang="ja-JP" altLang="ja-JP" sz="1200" kern="1200" dirty="0" smtClean="0">
                <a:solidFill>
                  <a:schemeClr val="tx1"/>
                </a:solidFill>
                <a:effectLst/>
                <a:latin typeface="+mn-lt"/>
                <a:ea typeface="+mn-ea"/>
                <a:cs typeface="+mn-cs"/>
              </a:rPr>
              <a:t>問）歌で手洗い指導をしているのはなぜでしょう</a:t>
            </a:r>
            <a:r>
              <a:rPr kumimoji="1" lang="ja-JP" altLang="en-US" sz="1200" kern="1200" dirty="0" smtClean="0">
                <a:solidFill>
                  <a:schemeClr val="tx1"/>
                </a:solidFill>
                <a:effectLst/>
                <a:latin typeface="+mn-lt"/>
                <a:ea typeface="+mn-ea"/>
                <a:cs typeface="+mn-cs"/>
              </a:rPr>
              <a:t>か</a:t>
            </a:r>
            <a:r>
              <a:rPr kumimoji="1" lang="ja-JP" altLang="ja-JP" sz="1200" kern="1200" dirty="0" smtClean="0">
                <a:solidFill>
                  <a:schemeClr val="tx1"/>
                </a:solidFill>
                <a:effectLst/>
                <a:latin typeface="+mn-lt"/>
                <a:ea typeface="+mn-ea"/>
                <a:cs typeface="+mn-cs"/>
              </a:rPr>
              <a:t>？</a:t>
            </a:r>
            <a:endParaRPr kumimoji="1" lang="en-US" altLang="ja-JP" sz="1200" kern="1200" dirty="0" smtClean="0">
              <a:solidFill>
                <a:schemeClr val="tx1"/>
              </a:solidFill>
              <a:effectLst/>
              <a:latin typeface="+mn-lt"/>
              <a:ea typeface="+mn-ea"/>
              <a:cs typeface="+mn-cs"/>
            </a:endParaRPr>
          </a:p>
          <a:p>
            <a:endParaRPr kumimoji="1" lang="en-US" altLang="ja-JP" sz="1200" kern="1200" dirty="0" smtClean="0">
              <a:solidFill>
                <a:schemeClr val="tx1"/>
              </a:solidFill>
              <a:effectLst/>
              <a:latin typeface="+mn-lt"/>
              <a:ea typeface="+mn-ea"/>
              <a:cs typeface="+mn-cs"/>
            </a:endParaRPr>
          </a:p>
          <a:p>
            <a:r>
              <a:rPr kumimoji="1" lang="en-US" altLang="ja-JP" dirty="0" smtClean="0"/>
              <a:t>【</a:t>
            </a:r>
            <a:r>
              <a:rPr kumimoji="1" lang="ja-JP" altLang="en-US" dirty="0" smtClean="0"/>
              <a:t>説明</a:t>
            </a:r>
            <a:r>
              <a:rPr kumimoji="1" lang="en-US" altLang="ja-JP" dirty="0" smtClean="0"/>
              <a:t>】</a:t>
            </a:r>
          </a:p>
          <a:p>
            <a:r>
              <a:rPr kumimoji="1" lang="ja-JP" altLang="ja-JP" sz="1200" kern="1200" dirty="0" smtClean="0">
                <a:solidFill>
                  <a:schemeClr val="tx1"/>
                </a:solidFill>
                <a:effectLst/>
                <a:latin typeface="+mn-lt"/>
                <a:ea typeface="+mn-ea"/>
                <a:cs typeface="+mn-cs"/>
              </a:rPr>
              <a:t>・日本では、幼稚園や保育所で手洗いの方法を学びますが、水が少なく手洗いの習慣がないエチオピアでは、正しい手洗いの方法</a:t>
            </a:r>
            <a:r>
              <a:rPr kumimoji="1" lang="ja-JP" altLang="en-US" sz="1200" kern="1200" dirty="0" smtClean="0">
                <a:solidFill>
                  <a:schemeClr val="tx1"/>
                </a:solidFill>
                <a:effectLst/>
                <a:latin typeface="+mn-lt"/>
                <a:ea typeface="+mn-ea"/>
                <a:cs typeface="+mn-cs"/>
              </a:rPr>
              <a:t>を知らない人がたくさんいます</a:t>
            </a:r>
            <a:r>
              <a:rPr kumimoji="1" lang="ja-JP" altLang="ja-JP" sz="1200" kern="1200" dirty="0" smtClean="0">
                <a:solidFill>
                  <a:schemeClr val="tx1"/>
                </a:solidFill>
                <a:effectLst/>
                <a:latin typeface="+mn-lt"/>
                <a:ea typeface="+mn-ea"/>
                <a:cs typeface="+mn-cs"/>
              </a:rPr>
              <a:t>。そこで</a:t>
            </a:r>
            <a:r>
              <a:rPr kumimoji="1" lang="en-US" altLang="ja-JP" sz="1200" kern="1200" dirty="0" smtClean="0">
                <a:solidFill>
                  <a:schemeClr val="tx1"/>
                </a:solidFill>
                <a:effectLst/>
                <a:latin typeface="+mn-lt"/>
                <a:ea typeface="+mn-ea"/>
                <a:cs typeface="+mn-cs"/>
              </a:rPr>
              <a:t>JICA</a:t>
            </a:r>
            <a:r>
              <a:rPr kumimoji="1" lang="ja-JP" altLang="ja-JP" sz="1200" kern="1200" dirty="0" smtClean="0">
                <a:solidFill>
                  <a:schemeClr val="tx1"/>
                </a:solidFill>
                <a:effectLst/>
                <a:latin typeface="+mn-lt"/>
                <a:ea typeface="+mn-ea"/>
                <a:cs typeface="+mn-cs"/>
              </a:rPr>
              <a:t>海外協力隊員が楽しく覚えられる「手洗いソング」を使って、正しい手洗いの方法を教えました。</a:t>
            </a:r>
            <a:r>
              <a:rPr kumimoji="1" lang="en-US" altLang="ja-JP" sz="1200" kern="1200" dirty="0" smtClean="0">
                <a:solidFill>
                  <a:schemeClr val="tx1"/>
                </a:solidFill>
                <a:effectLst/>
                <a:latin typeface="+mn-lt"/>
                <a:ea typeface="+mn-ea"/>
                <a:cs typeface="+mn-cs"/>
              </a:rPr>
              <a:t/>
            </a:r>
            <a:br>
              <a:rPr kumimoji="1" lang="en-US" altLang="ja-JP" sz="1200" kern="1200" dirty="0" smtClean="0">
                <a:solidFill>
                  <a:schemeClr val="tx1"/>
                </a:solidFill>
                <a:effectLst/>
                <a:latin typeface="+mn-lt"/>
                <a:ea typeface="+mn-ea"/>
                <a:cs typeface="+mn-cs"/>
              </a:rPr>
            </a:br>
            <a:endParaRPr kumimoji="1" lang="ja-JP" altLang="ja-JP" sz="1200" kern="1200" dirty="0" smtClean="0">
              <a:solidFill>
                <a:schemeClr val="tx1"/>
              </a:solidFill>
              <a:effectLst/>
              <a:latin typeface="+mn-lt"/>
              <a:ea typeface="+mn-ea"/>
              <a:cs typeface="+mn-cs"/>
            </a:endParaRPr>
          </a:p>
          <a:p>
            <a:r>
              <a:rPr kumimoji="1" lang="ja-JP" altLang="en-US" sz="1200" kern="1200" dirty="0" smtClean="0">
                <a:solidFill>
                  <a:schemeClr val="tx1"/>
                </a:solidFill>
                <a:effectLst/>
                <a:latin typeface="+mn-lt"/>
                <a:ea typeface="+mn-ea"/>
                <a:cs typeface="+mn-cs"/>
              </a:rPr>
              <a:t>・</a:t>
            </a:r>
            <a:r>
              <a:rPr kumimoji="1" lang="ja-JP" altLang="ja-JP" sz="1200" kern="1200" dirty="0" smtClean="0">
                <a:solidFill>
                  <a:schemeClr val="tx1"/>
                </a:solidFill>
                <a:effectLst/>
                <a:latin typeface="+mn-lt"/>
                <a:ea typeface="+mn-ea"/>
                <a:cs typeface="+mn-cs"/>
              </a:rPr>
              <a:t>手洗い指導は、手洗いの方法だけではなく、なぜそれが必要なのかを伝えることも大切です。</a:t>
            </a:r>
            <a:r>
              <a:rPr kumimoji="1" lang="en-US" altLang="ja-JP" sz="1200" kern="1200" dirty="0" smtClean="0">
                <a:solidFill>
                  <a:schemeClr val="tx1"/>
                </a:solidFill>
                <a:effectLst/>
                <a:latin typeface="+mn-lt"/>
                <a:ea typeface="+mn-ea"/>
                <a:cs typeface="+mn-cs"/>
              </a:rPr>
              <a:t/>
            </a:r>
            <a:br>
              <a:rPr kumimoji="1" lang="en-US" altLang="ja-JP" sz="1200" kern="1200" dirty="0" smtClean="0">
                <a:solidFill>
                  <a:schemeClr val="tx1"/>
                </a:solidFill>
                <a:effectLst/>
                <a:latin typeface="+mn-lt"/>
                <a:ea typeface="+mn-ea"/>
                <a:cs typeface="+mn-cs"/>
              </a:rPr>
            </a:br>
            <a:r>
              <a:rPr kumimoji="1" lang="en-US" altLang="ja-JP" sz="1200" kern="1200" dirty="0" smtClean="0">
                <a:solidFill>
                  <a:schemeClr val="tx1"/>
                </a:solidFill>
                <a:effectLst/>
                <a:latin typeface="+mn-lt"/>
                <a:ea typeface="+mn-ea"/>
                <a:cs typeface="+mn-cs"/>
              </a:rPr>
              <a:t/>
            </a:r>
            <a:br>
              <a:rPr kumimoji="1" lang="en-US" altLang="ja-JP" sz="1200" kern="1200" dirty="0" smtClean="0">
                <a:solidFill>
                  <a:schemeClr val="tx1"/>
                </a:solidFill>
                <a:effectLst/>
                <a:latin typeface="+mn-lt"/>
                <a:ea typeface="+mn-ea"/>
                <a:cs typeface="+mn-cs"/>
              </a:rPr>
            </a:br>
            <a:r>
              <a:rPr kumimoji="1" lang="ja-JP" altLang="en-US" sz="1200" kern="1200" dirty="0" smtClean="0">
                <a:solidFill>
                  <a:schemeClr val="tx1"/>
                </a:solidFill>
                <a:effectLst/>
                <a:latin typeface="+mn-lt"/>
                <a:ea typeface="+mn-ea"/>
                <a:cs typeface="+mn-cs"/>
              </a:rPr>
              <a:t>・</a:t>
            </a:r>
            <a:r>
              <a:rPr kumimoji="1" lang="ja-JP" altLang="ja-JP" sz="1200" kern="1200" dirty="0" smtClean="0">
                <a:solidFill>
                  <a:schemeClr val="tx1"/>
                </a:solidFill>
                <a:effectLst/>
                <a:latin typeface="+mn-lt"/>
                <a:ea typeface="+mn-ea"/>
                <a:cs typeface="+mn-cs"/>
              </a:rPr>
              <a:t>手洗い</a:t>
            </a:r>
            <a:r>
              <a:rPr kumimoji="1" lang="ja-JP" altLang="en-US" sz="1200" kern="1200" dirty="0" smtClean="0">
                <a:solidFill>
                  <a:schemeClr val="tx1"/>
                </a:solidFill>
                <a:effectLst/>
                <a:latin typeface="+mn-lt"/>
                <a:ea typeface="+mn-ea"/>
                <a:cs typeface="+mn-cs"/>
              </a:rPr>
              <a:t>ソングのほかにも、</a:t>
            </a:r>
            <a:r>
              <a:rPr kumimoji="1" lang="ja-JP" altLang="ja-JP" sz="1200" kern="1200" dirty="0" smtClean="0">
                <a:solidFill>
                  <a:schemeClr val="tx1"/>
                </a:solidFill>
                <a:effectLst/>
                <a:latin typeface="+mn-lt"/>
                <a:ea typeface="+mn-ea"/>
                <a:cs typeface="+mn-cs"/>
              </a:rPr>
              <a:t>紙芝居、ミニゲームも使って楽しく覚えられるようにしました。</a:t>
            </a:r>
          </a:p>
          <a:p>
            <a:endParaRPr kumimoji="1" lang="en-US" altLang="ja-JP" sz="1200" kern="1200" dirty="0" smtClean="0">
              <a:solidFill>
                <a:schemeClr val="tx1"/>
              </a:solidFill>
              <a:effectLst/>
              <a:latin typeface="+mn-lt"/>
              <a:ea typeface="+mn-ea"/>
              <a:cs typeface="+mn-cs"/>
            </a:endParaRPr>
          </a:p>
          <a:p>
            <a:r>
              <a:rPr kumimoji="1" lang="ja-JP" altLang="ja-JP" sz="1200" kern="1200" dirty="0" smtClean="0">
                <a:solidFill>
                  <a:schemeClr val="tx1"/>
                </a:solidFill>
                <a:effectLst/>
                <a:latin typeface="+mn-lt"/>
                <a:ea typeface="+mn-ea"/>
                <a:cs typeface="+mn-cs"/>
              </a:rPr>
              <a:t>【参考情報】</a:t>
            </a:r>
            <a:r>
              <a:rPr kumimoji="1" lang="en-US" altLang="ja-JP" sz="1200" kern="1200" dirty="0" smtClean="0">
                <a:solidFill>
                  <a:schemeClr val="tx1"/>
                </a:solidFill>
                <a:effectLst/>
                <a:latin typeface="+mn-lt"/>
                <a:ea typeface="+mn-ea"/>
                <a:cs typeface="+mn-cs"/>
              </a:rPr>
              <a:t> </a:t>
            </a:r>
            <a:endParaRPr kumimoji="1" lang="ja-JP" altLang="ja-JP" sz="1200" kern="1200" dirty="0" smtClean="0">
              <a:solidFill>
                <a:schemeClr val="tx1"/>
              </a:solidFill>
              <a:effectLst/>
              <a:latin typeface="+mn-lt"/>
              <a:ea typeface="+mn-ea"/>
              <a:cs typeface="+mn-cs"/>
            </a:endParaRPr>
          </a:p>
          <a:p>
            <a:r>
              <a:rPr kumimoji="1" lang="ja-JP" altLang="ja-JP" sz="1200" kern="1200" dirty="0" smtClean="0">
                <a:solidFill>
                  <a:schemeClr val="tx1"/>
                </a:solidFill>
                <a:effectLst/>
                <a:latin typeface="+mn-lt"/>
                <a:ea typeface="+mn-ea"/>
                <a:cs typeface="+mn-cs"/>
              </a:rPr>
              <a:t>エチオピアの</a:t>
            </a:r>
            <a:r>
              <a:rPr kumimoji="1" lang="en-US" altLang="ja-JP" sz="1200" kern="1200" dirty="0" smtClean="0">
                <a:solidFill>
                  <a:schemeClr val="tx1"/>
                </a:solidFill>
                <a:effectLst/>
                <a:latin typeface="+mn-lt"/>
                <a:ea typeface="+mn-ea"/>
                <a:cs typeface="+mn-cs"/>
              </a:rPr>
              <a:t>JICA</a:t>
            </a:r>
            <a:r>
              <a:rPr kumimoji="1" lang="ja-JP" altLang="ja-JP" sz="1200" kern="1200" dirty="0" smtClean="0">
                <a:solidFill>
                  <a:schemeClr val="tx1"/>
                </a:solidFill>
                <a:effectLst/>
                <a:latin typeface="+mn-lt"/>
                <a:ea typeface="+mn-ea"/>
                <a:cs typeface="+mn-cs"/>
              </a:rPr>
              <a:t>ボランティア、水の一大イベントで「手洗いソング」を発表</a:t>
            </a:r>
          </a:p>
          <a:p>
            <a:r>
              <a:rPr kumimoji="1" lang="en-US" altLang="ja-JP" sz="1200" kern="1200" dirty="0" smtClean="0">
                <a:solidFill>
                  <a:schemeClr val="tx1"/>
                </a:solidFill>
                <a:effectLst/>
                <a:latin typeface="+mn-lt"/>
                <a:ea typeface="+mn-ea"/>
                <a:cs typeface="+mn-cs"/>
              </a:rPr>
              <a:t>https://</a:t>
            </a:r>
            <a:r>
              <a:rPr kumimoji="1" lang="en-US" altLang="ja-JP" sz="1200" kern="1200" dirty="0" err="1" smtClean="0">
                <a:solidFill>
                  <a:schemeClr val="tx1"/>
                </a:solidFill>
                <a:effectLst/>
                <a:latin typeface="+mn-lt"/>
                <a:ea typeface="+mn-ea"/>
                <a:cs typeface="+mn-cs"/>
              </a:rPr>
              <a:t>www.jica.go.jp</a:t>
            </a:r>
            <a:r>
              <a:rPr kumimoji="1" lang="en-US" altLang="ja-JP" sz="1200" kern="1200" dirty="0" smtClean="0">
                <a:solidFill>
                  <a:schemeClr val="tx1"/>
                </a:solidFill>
                <a:effectLst/>
                <a:latin typeface="+mn-lt"/>
                <a:ea typeface="+mn-ea"/>
                <a:cs typeface="+mn-cs"/>
              </a:rPr>
              <a:t>/</a:t>
            </a:r>
            <a:r>
              <a:rPr kumimoji="1" lang="en-US" altLang="ja-JP" sz="1200" kern="1200" dirty="0" err="1" smtClean="0">
                <a:solidFill>
                  <a:schemeClr val="tx1"/>
                </a:solidFill>
                <a:effectLst/>
                <a:latin typeface="+mn-lt"/>
                <a:ea typeface="+mn-ea"/>
                <a:cs typeface="+mn-cs"/>
              </a:rPr>
              <a:t>ethiopia</a:t>
            </a:r>
            <a:r>
              <a:rPr kumimoji="1" lang="en-US" altLang="ja-JP" sz="1200" kern="1200" dirty="0" smtClean="0">
                <a:solidFill>
                  <a:schemeClr val="tx1"/>
                </a:solidFill>
                <a:effectLst/>
                <a:latin typeface="+mn-lt"/>
                <a:ea typeface="+mn-ea"/>
                <a:cs typeface="+mn-cs"/>
              </a:rPr>
              <a:t>/office/information/event/180703.html</a:t>
            </a:r>
            <a:endParaRPr kumimoji="1" lang="ja-JP" altLang="ja-JP" sz="1200" kern="1200" dirty="0" smtClean="0">
              <a:solidFill>
                <a:schemeClr val="tx1"/>
              </a:solidFill>
              <a:effectLst/>
              <a:latin typeface="+mn-lt"/>
              <a:ea typeface="+mn-ea"/>
              <a:cs typeface="+mn-cs"/>
            </a:endParaRPr>
          </a:p>
          <a:p>
            <a:r>
              <a:rPr kumimoji="1" lang="ja-JP" altLang="ja-JP" sz="1200" kern="1200" dirty="0" smtClean="0">
                <a:solidFill>
                  <a:schemeClr val="tx1"/>
                </a:solidFill>
                <a:effectLst/>
                <a:latin typeface="+mn-lt"/>
                <a:ea typeface="+mn-ea"/>
                <a:cs typeface="+mn-cs"/>
              </a:rPr>
              <a:t>石鹸で手を洗おう</a:t>
            </a:r>
            <a:r>
              <a:rPr kumimoji="1" lang="en-US" altLang="ja-JP" sz="1200" kern="1200" dirty="0" smtClean="0">
                <a:solidFill>
                  <a:schemeClr val="tx1"/>
                </a:solidFill>
                <a:effectLst/>
                <a:latin typeface="+mn-lt"/>
                <a:ea typeface="+mn-ea"/>
                <a:cs typeface="+mn-cs"/>
              </a:rPr>
              <a:t>"</a:t>
            </a:r>
            <a:r>
              <a:rPr kumimoji="1" lang="ja-JP" altLang="ja-JP" sz="1200" kern="1200" dirty="0" smtClean="0">
                <a:solidFill>
                  <a:schemeClr val="tx1"/>
                </a:solidFill>
                <a:effectLst/>
                <a:latin typeface="+mn-lt"/>
                <a:ea typeface="+mn-ea"/>
                <a:cs typeface="+mn-cs"/>
              </a:rPr>
              <a:t>バイバイ、バイ菌”</a:t>
            </a:r>
          </a:p>
          <a:p>
            <a:r>
              <a:rPr kumimoji="1" lang="en-US" altLang="ja-JP" sz="1200" kern="1200" dirty="0" smtClean="0">
                <a:solidFill>
                  <a:schemeClr val="tx1"/>
                </a:solidFill>
                <a:effectLst/>
                <a:latin typeface="+mn-lt"/>
                <a:ea typeface="+mn-ea"/>
                <a:cs typeface="+mn-cs"/>
              </a:rPr>
              <a:t>https://</a:t>
            </a:r>
            <a:r>
              <a:rPr kumimoji="1" lang="en-US" altLang="ja-JP" sz="1200" kern="1200" dirty="0" err="1" smtClean="0">
                <a:solidFill>
                  <a:schemeClr val="tx1"/>
                </a:solidFill>
                <a:effectLst/>
                <a:latin typeface="+mn-lt"/>
                <a:ea typeface="+mn-ea"/>
                <a:cs typeface="+mn-cs"/>
              </a:rPr>
              <a:t>www.jica.go.jp</a:t>
            </a:r>
            <a:r>
              <a:rPr kumimoji="1" lang="en-US" altLang="ja-JP" sz="1200" kern="1200" dirty="0" smtClean="0">
                <a:solidFill>
                  <a:schemeClr val="tx1"/>
                </a:solidFill>
                <a:effectLst/>
                <a:latin typeface="+mn-lt"/>
                <a:ea typeface="+mn-ea"/>
                <a:cs typeface="+mn-cs"/>
              </a:rPr>
              <a:t>/</a:t>
            </a:r>
            <a:r>
              <a:rPr kumimoji="1" lang="en-US" altLang="ja-JP" sz="1200" kern="1200" dirty="0" err="1" smtClean="0">
                <a:solidFill>
                  <a:schemeClr val="tx1"/>
                </a:solidFill>
                <a:effectLst/>
                <a:latin typeface="+mn-lt"/>
                <a:ea typeface="+mn-ea"/>
                <a:cs typeface="+mn-cs"/>
              </a:rPr>
              <a:t>ethiopia</a:t>
            </a:r>
            <a:r>
              <a:rPr kumimoji="1" lang="en-US" altLang="ja-JP" sz="1200" kern="1200" dirty="0" smtClean="0">
                <a:solidFill>
                  <a:schemeClr val="tx1"/>
                </a:solidFill>
                <a:effectLst/>
                <a:latin typeface="+mn-lt"/>
                <a:ea typeface="+mn-ea"/>
                <a:cs typeface="+mn-cs"/>
              </a:rPr>
              <a:t>/office/information/event/180517.html</a:t>
            </a:r>
            <a:endParaRPr kumimoji="1" lang="ja-JP" altLang="ja-JP" sz="1200" kern="1200" dirty="0" smtClean="0">
              <a:solidFill>
                <a:schemeClr val="tx1"/>
              </a:solidFill>
              <a:effectLst/>
              <a:latin typeface="+mn-lt"/>
              <a:ea typeface="+mn-ea"/>
              <a:cs typeface="+mn-cs"/>
            </a:endParaRPr>
          </a:p>
          <a:p>
            <a:r>
              <a:rPr kumimoji="1" lang="ja-JP" altLang="ja-JP" sz="1200" kern="1200" dirty="0" smtClean="0">
                <a:solidFill>
                  <a:schemeClr val="tx1"/>
                </a:solidFill>
                <a:effectLst/>
                <a:latin typeface="+mn-lt"/>
                <a:ea typeface="+mn-ea"/>
                <a:cs typeface="+mn-cs"/>
              </a:rPr>
              <a:t>手洗い啓発ソングの動画</a:t>
            </a:r>
          </a:p>
          <a:p>
            <a:r>
              <a:rPr kumimoji="1" lang="en-US" altLang="ja-JP" sz="1200" kern="1200" dirty="0" smtClean="0">
                <a:solidFill>
                  <a:schemeClr val="tx1"/>
                </a:solidFill>
                <a:effectLst/>
                <a:latin typeface="+mn-lt"/>
                <a:ea typeface="+mn-ea"/>
                <a:cs typeface="+mn-cs"/>
              </a:rPr>
              <a:t>https://</a:t>
            </a:r>
            <a:r>
              <a:rPr kumimoji="1" lang="en-US" altLang="ja-JP" sz="1200" kern="1200" dirty="0" err="1" smtClean="0">
                <a:solidFill>
                  <a:schemeClr val="tx1"/>
                </a:solidFill>
                <a:effectLst/>
                <a:latin typeface="+mn-lt"/>
                <a:ea typeface="+mn-ea"/>
                <a:cs typeface="+mn-cs"/>
              </a:rPr>
              <a:t>www.youtube.com</a:t>
            </a:r>
            <a:r>
              <a:rPr kumimoji="1" lang="en-US" altLang="ja-JP" sz="1200" kern="1200" dirty="0" smtClean="0">
                <a:solidFill>
                  <a:schemeClr val="tx1"/>
                </a:solidFill>
                <a:effectLst/>
                <a:latin typeface="+mn-lt"/>
                <a:ea typeface="+mn-ea"/>
                <a:cs typeface="+mn-cs"/>
              </a:rPr>
              <a:t>/</a:t>
            </a:r>
            <a:r>
              <a:rPr kumimoji="1" lang="en-US" altLang="ja-JP" sz="1200" kern="1200" dirty="0" err="1" smtClean="0">
                <a:solidFill>
                  <a:schemeClr val="tx1"/>
                </a:solidFill>
                <a:effectLst/>
                <a:latin typeface="+mn-lt"/>
                <a:ea typeface="+mn-ea"/>
                <a:cs typeface="+mn-cs"/>
              </a:rPr>
              <a:t>watch?v</a:t>
            </a:r>
            <a:r>
              <a:rPr kumimoji="1" lang="en-US" altLang="ja-JP" sz="1200" kern="1200" dirty="0" smtClean="0">
                <a:solidFill>
                  <a:schemeClr val="tx1"/>
                </a:solidFill>
                <a:effectLst/>
                <a:latin typeface="+mn-lt"/>
                <a:ea typeface="+mn-ea"/>
                <a:cs typeface="+mn-cs"/>
              </a:rPr>
              <a:t>=</a:t>
            </a:r>
            <a:r>
              <a:rPr kumimoji="1" lang="en-US" altLang="ja-JP" sz="1200" kern="1200" dirty="0" err="1" smtClean="0">
                <a:solidFill>
                  <a:schemeClr val="tx1"/>
                </a:solidFill>
                <a:effectLst/>
                <a:latin typeface="+mn-lt"/>
                <a:ea typeface="+mn-ea"/>
                <a:cs typeface="+mn-cs"/>
              </a:rPr>
              <a:t>pWdDlGIudhc</a:t>
            </a:r>
            <a:endParaRPr kumimoji="1" lang="en-US" altLang="ja-JP"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dirty="0" smtClean="0">
              <a:solidFill>
                <a:schemeClr val="tx1"/>
              </a:solidFill>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dirty="0" smtClean="0">
                <a:solidFill>
                  <a:srgbClr val="FF0000"/>
                </a:solidFill>
                <a:effectLst/>
              </a:rPr>
              <a:t>【mundi</a:t>
            </a:r>
            <a:r>
              <a:rPr kumimoji="1" lang="ja-JP" altLang="en-US" dirty="0" smtClean="0">
                <a:solidFill>
                  <a:srgbClr val="FF0000"/>
                </a:solidFill>
                <a:effectLst/>
              </a:rPr>
              <a:t>掲載ページ</a:t>
            </a:r>
            <a:r>
              <a:rPr kumimoji="1" lang="en-US" altLang="ja-JP" dirty="0" smtClean="0">
                <a:solidFill>
                  <a:srgbClr val="FF0000"/>
                </a:solidFill>
                <a:effectLst/>
              </a:rPr>
              <a:t>】</a:t>
            </a:r>
          </a:p>
          <a:p>
            <a:r>
              <a:rPr kumimoji="1" lang="en-US" altLang="ja-JP" sz="1200" kern="1200" dirty="0" smtClean="0">
                <a:solidFill>
                  <a:schemeClr val="tx1"/>
                </a:solidFill>
                <a:effectLst/>
                <a:latin typeface="+mn-lt"/>
                <a:ea typeface="+mn-ea"/>
                <a:cs typeface="+mn-cs"/>
              </a:rPr>
              <a:t>2020</a:t>
            </a:r>
            <a:r>
              <a:rPr kumimoji="1" lang="ja-JP" altLang="ja-JP" sz="1200" kern="1200" dirty="0" smtClean="0">
                <a:solidFill>
                  <a:schemeClr val="tx1"/>
                </a:solidFill>
                <a:effectLst/>
                <a:latin typeface="+mn-lt"/>
                <a:ea typeface="+mn-ea"/>
                <a:cs typeface="+mn-cs"/>
              </a:rPr>
              <a:t>年６月号</a:t>
            </a:r>
            <a:r>
              <a:rPr kumimoji="1" lang="ja-JP" altLang="en-US" sz="1200" kern="1200" dirty="0" smtClean="0">
                <a:solidFill>
                  <a:schemeClr val="tx1"/>
                </a:solidFill>
                <a:effectLst/>
                <a:latin typeface="+mn-lt"/>
                <a:ea typeface="+mn-ea"/>
                <a:cs typeface="+mn-cs"/>
              </a:rPr>
              <a:t>　</a:t>
            </a:r>
            <a:r>
              <a:rPr kumimoji="1" lang="en-US" altLang="ja-JP" sz="1200" kern="1200" dirty="0" smtClean="0">
                <a:solidFill>
                  <a:schemeClr val="tx1"/>
                </a:solidFill>
                <a:effectLst/>
                <a:latin typeface="+mn-lt"/>
                <a:ea typeface="+mn-ea"/>
                <a:cs typeface="+mn-cs"/>
              </a:rPr>
              <a:t>P24-25</a:t>
            </a:r>
            <a:endParaRPr kumimoji="1" lang="en-US" altLang="ja-JP" dirty="0" smtClean="0"/>
          </a:p>
        </p:txBody>
      </p:sp>
      <p:sp>
        <p:nvSpPr>
          <p:cNvPr id="4" name="スライド番号プレースホルダー 3"/>
          <p:cNvSpPr>
            <a:spLocks noGrp="1"/>
          </p:cNvSpPr>
          <p:nvPr>
            <p:ph type="sldNum" sz="quarter" idx="5"/>
          </p:nvPr>
        </p:nvSpPr>
        <p:spPr/>
        <p:txBody>
          <a:bodyPr/>
          <a:lstStyle/>
          <a:p>
            <a:fld id="{83883AB7-CF85-4B0B-9BA8-87D65D4F8B97}" type="slidenum">
              <a:rPr kumimoji="1" lang="ja-JP" altLang="en-US" smtClean="0"/>
              <a:t>9</a:t>
            </a:fld>
            <a:endParaRPr kumimoji="1" lang="ja-JP" altLang="en-US"/>
          </a:p>
        </p:txBody>
      </p:sp>
    </p:spTree>
    <p:extLst>
      <p:ext uri="{BB962C8B-B14F-4D97-AF65-F5344CB8AC3E}">
        <p14:creationId xmlns:p14="http://schemas.microsoft.com/office/powerpoint/2010/main" val="41414826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sp>
        <p:nvSpPr>
          <p:cNvPr id="11" name="Rectangle 10"/>
          <p:cNvSpPr/>
          <p:nvPr/>
        </p:nvSpPr>
        <p:spPr>
          <a:xfrm>
            <a:off x="0" y="3866920"/>
            <a:ext cx="9144000" cy="299108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0" y="0"/>
            <a:ext cx="9144000" cy="386692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a:xfrm>
            <a:off x="1473795" y="5052545"/>
            <a:ext cx="5637010" cy="882119"/>
          </a:xfrm>
        </p:spPr>
        <p:txBody>
          <a:bodyPr>
            <a:normAutofit/>
          </a:bodyPr>
          <a:lstStyle>
            <a:lvl1pPr marL="0" indent="0" algn="l">
              <a:buNone/>
              <a:defRPr sz="22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28E80666-FB37-4B36-9149-507F3B0178E3}" type="datetimeFigureOut">
              <a:rPr lang="en-US" smtClean="0"/>
              <a:pPr/>
              <a:t>4/11/2022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E63A33-8271-4DD0-9C48-789913D7C115}" type="slidenum">
              <a:rPr lang="en-US" smtClean="0"/>
              <a:pPr/>
              <a:t>‹#›</a:t>
            </a:fld>
            <a:endParaRPr lang="en-US"/>
          </a:p>
        </p:txBody>
      </p:sp>
      <p:sp>
        <p:nvSpPr>
          <p:cNvPr id="2" name="Title 1"/>
          <p:cNvSpPr>
            <a:spLocks noGrp="1"/>
          </p:cNvSpPr>
          <p:nvPr>
            <p:ph type="ctrTitle"/>
          </p:nvPr>
        </p:nvSpPr>
        <p:spPr>
          <a:xfrm>
            <a:off x="817581" y="3132290"/>
            <a:ext cx="7175351" cy="1793167"/>
          </a:xfrm>
          <a:effectLst/>
        </p:spPr>
        <p:txBody>
          <a:bodyPr>
            <a:noAutofit/>
          </a:bodyPr>
          <a:lstStyle>
            <a:lvl1pPr marL="640080" indent="-457200" algn="l">
              <a:defRPr sz="5400"/>
            </a:lvl1pPr>
          </a:lstStyle>
          <a:p>
            <a:r>
              <a:rPr lang="ja-JP" altLang="en-US"/>
              <a:t>マスター タイトルの書式設定</a:t>
            </a: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a:p>
        </p:txBody>
      </p:sp>
      <p:sp>
        <p:nvSpPr>
          <p:cNvPr id="3" name="Vertical Text Placeholder 2"/>
          <p:cNvSpPr>
            <a:spLocks noGrp="1"/>
          </p:cNvSpPr>
          <p:nvPr>
            <p:ph type="body" orient="vert" idx="1"/>
          </p:nvPr>
        </p:nvSpPr>
        <p:spPr>
          <a:xfrm>
            <a:off x="1905000" y="731519"/>
            <a:ext cx="6400800" cy="3474720"/>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10"/>
          </p:nvPr>
        </p:nvSpPr>
        <p:spPr/>
        <p:txBody>
          <a:bodyPr/>
          <a:lstStyle/>
          <a:p>
            <a:fld id="{28E80666-FB37-4B36-9149-507F3B0178E3}" type="datetimeFigureOut">
              <a:rPr lang="en-US" smtClean="0"/>
              <a:pPr/>
              <a:t>4/11/2022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E63A33-8271-4DD0-9C48-789913D7C115}"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53758" y="376517"/>
            <a:ext cx="2057400" cy="5238339"/>
          </a:xfrm>
          <a:effectLst/>
        </p:spPr>
        <p:txBody>
          <a:bodyPr vert="eaVert"/>
          <a:lstStyle>
            <a:lvl1pPr algn="l">
              <a:defRPr/>
            </a:lvl1pPr>
          </a:lstStyle>
          <a:p>
            <a:r>
              <a:rPr lang="ja-JP" altLang="en-US"/>
              <a:t>マスター タイトルの書式設定</a:t>
            </a:r>
            <a:endParaRPr lang="en-US"/>
          </a:p>
        </p:txBody>
      </p:sp>
      <p:sp>
        <p:nvSpPr>
          <p:cNvPr id="3" name="Vertical Text Placeholder 2"/>
          <p:cNvSpPr>
            <a:spLocks noGrp="1"/>
          </p:cNvSpPr>
          <p:nvPr>
            <p:ph type="body" orient="vert" idx="1"/>
          </p:nvPr>
        </p:nvSpPr>
        <p:spPr>
          <a:xfrm>
            <a:off x="3324113" y="731519"/>
            <a:ext cx="4829287" cy="4894729"/>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28E80666-FB37-4B36-9149-507F3B0178E3}" type="datetimeFigureOut">
              <a:rPr lang="en-US" smtClean="0"/>
              <a:pPr/>
              <a:t>4/11/2022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E63A33-8271-4DD0-9C48-789913D7C115}"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28E80666-FB37-4B36-9149-507F3B0178E3}" type="datetimeFigureOut">
              <a:rPr lang="en-US" smtClean="0"/>
              <a:pPr/>
              <a:t>4/11/2022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E63A33-8271-4DD0-9C48-789913D7C115}" type="slidenum">
              <a:rPr lang="en-US" smtClean="0"/>
              <a:pPr/>
              <a:t>‹#›</a:t>
            </a:fld>
            <a:endParaRPr lang="en-US"/>
          </a:p>
        </p:txBody>
      </p:sp>
      <p:sp>
        <p:nvSpPr>
          <p:cNvPr id="8" name="Title 7"/>
          <p:cNvSpPr>
            <a:spLocks noGrp="1"/>
          </p:cNvSpPr>
          <p:nvPr>
            <p:ph type="title"/>
          </p:nvPr>
        </p:nvSpPr>
        <p:spPr/>
        <p:txBody>
          <a:bodyPr/>
          <a:lstStyle/>
          <a:p>
            <a:r>
              <a:rPr lang="ja-JP" altLang="en-US"/>
              <a:t>マスター タイトルの書式設定</a:t>
            </a:r>
            <a:endParaRPr lang="en-US"/>
          </a:p>
        </p:txBody>
      </p:sp>
      <p:sp>
        <p:nvSpPr>
          <p:cNvPr id="10" name="Content Placeholder 9"/>
          <p:cNvSpPr>
            <a:spLocks noGrp="1"/>
          </p:cNvSpPr>
          <p:nvPr>
            <p:ph sz="quarter" idx="13"/>
          </p:nvPr>
        </p:nvSpPr>
        <p:spPr>
          <a:xfrm>
            <a:off x="1143000" y="731520"/>
            <a:ext cx="6400800" cy="347472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7" name="Rectangle 6"/>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033195" y="2172648"/>
            <a:ext cx="5966666" cy="2423346"/>
          </a:xfrm>
          <a:effectLst/>
        </p:spPr>
        <p:txBody>
          <a:bodyPr anchor="b"/>
          <a:lstStyle>
            <a:lvl1pPr algn="r">
              <a:defRPr sz="4600" b="1" cap="none" baseline="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2022438" y="4607511"/>
            <a:ext cx="5970494" cy="835460"/>
          </a:xfrm>
        </p:spPr>
        <p:txBody>
          <a:bodyPr anchor="t"/>
          <a:lstStyle>
            <a:lvl1pPr marL="0" indent="0" algn="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28E80666-FB37-4B36-9149-507F3B0178E3}" type="datetimeFigureOut">
              <a:rPr lang="en-US" smtClean="0"/>
              <a:pPr/>
              <a:t>4/11/2022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E63A33-8271-4DD0-9C48-789913D7C115}"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28E80666-FB37-4B36-9149-507F3B0178E3}" type="datetimeFigureOut">
              <a:rPr lang="en-US" smtClean="0"/>
              <a:pPr/>
              <a:t>4/11/2022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7E63A33-8271-4DD0-9C48-789913D7C115}" type="slidenum">
              <a:rPr lang="en-US" smtClean="0"/>
              <a:pPr/>
              <a:t>‹#›</a:t>
            </a:fld>
            <a:endParaRPr lang="en-US"/>
          </a:p>
        </p:txBody>
      </p:sp>
      <p:sp>
        <p:nvSpPr>
          <p:cNvPr id="8" name="Title 7"/>
          <p:cNvSpPr>
            <a:spLocks noGrp="1"/>
          </p:cNvSpPr>
          <p:nvPr>
            <p:ph type="title"/>
          </p:nvPr>
        </p:nvSpPr>
        <p:spPr/>
        <p:txBody>
          <a:bodyPr/>
          <a:lstStyle/>
          <a:p>
            <a:r>
              <a:rPr lang="ja-JP" altLang="en-US"/>
              <a:t>マスター タイトルの書式設定</a:t>
            </a:r>
            <a:endParaRPr lang="en-US"/>
          </a:p>
        </p:txBody>
      </p:sp>
      <p:sp>
        <p:nvSpPr>
          <p:cNvPr id="9" name="Content Placeholder 8"/>
          <p:cNvSpPr>
            <a:spLocks noGrp="1"/>
          </p:cNvSpPr>
          <p:nvPr>
            <p:ph sz="quarter" idx="13"/>
          </p:nvPr>
        </p:nvSpPr>
        <p:spPr>
          <a:xfrm>
            <a:off x="1142999" y="731519"/>
            <a:ext cx="3346704" cy="347472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11" name="Content Placeholder 10"/>
          <p:cNvSpPr>
            <a:spLocks noGrp="1"/>
          </p:cNvSpPr>
          <p:nvPr>
            <p:ph sz="quarter" idx="14"/>
          </p:nvPr>
        </p:nvSpPr>
        <p:spPr>
          <a:xfrm>
            <a:off x="4645152" y="731520"/>
            <a:ext cx="3346704" cy="347472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43000"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1156447" y="1400327"/>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4647302"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ctr" defTabSz="914400" rtl="0" eaLnBrk="1" latinLnBrk="0" hangingPunct="1">
              <a:spcBef>
                <a:spcPct val="20000"/>
              </a:spcBef>
              <a:spcAft>
                <a:spcPts val="300"/>
              </a:spcAft>
              <a:buClr>
                <a:schemeClr val="accent6">
                  <a:lumMod val="75000"/>
                </a:schemeClr>
              </a:buClr>
              <a:buSzPct val="130000"/>
              <a:buFont typeface="Georgia" pitchFamily="18" charset="0"/>
              <a:buNone/>
            </a:pPr>
            <a:r>
              <a:rPr lang="ja-JP" altLang="en-US"/>
              <a:t>マスター テキストの書式設定</a:t>
            </a:r>
          </a:p>
        </p:txBody>
      </p:sp>
      <p:sp>
        <p:nvSpPr>
          <p:cNvPr id="6" name="Content Placeholder 5"/>
          <p:cNvSpPr>
            <a:spLocks noGrp="1"/>
          </p:cNvSpPr>
          <p:nvPr>
            <p:ph sz="quarter" idx="4"/>
          </p:nvPr>
        </p:nvSpPr>
        <p:spPr>
          <a:xfrm>
            <a:off x="4645025" y="1399032"/>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28E80666-FB37-4B36-9149-507F3B0178E3}" type="datetimeFigureOut">
              <a:rPr lang="en-US" smtClean="0"/>
              <a:pPr/>
              <a:t>4/11/2022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7E63A33-8271-4DD0-9C48-789913D7C115}" type="slidenum">
              <a:rPr lang="en-US" smtClean="0"/>
              <a:pPr/>
              <a:t>‹#›</a:t>
            </a:fld>
            <a:endParaRPr lang="en-US"/>
          </a:p>
        </p:txBody>
      </p:sp>
      <p:sp>
        <p:nvSpPr>
          <p:cNvPr id="10" name="Title 9"/>
          <p:cNvSpPr>
            <a:spLocks noGrp="1"/>
          </p:cNvSpPr>
          <p:nvPr>
            <p:ph type="title"/>
          </p:nvPr>
        </p:nvSpPr>
        <p:spPr/>
        <p:txBody>
          <a:bodyPr/>
          <a:lstStyle/>
          <a:p>
            <a:r>
              <a:rPr lang="ja-JP" altLang="en-US"/>
              <a:t>マスター タイトルの書式設定</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28E80666-FB37-4B36-9149-507F3B0178E3}" type="datetimeFigureOut">
              <a:rPr lang="en-US" smtClean="0"/>
              <a:pPr/>
              <a:t>4/11/2022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7E63A33-8271-4DD0-9C48-789913D7C115}"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8E80666-FB37-4B36-9149-507F3B0178E3}" type="datetimeFigureOut">
              <a:rPr lang="en-US" smtClean="0"/>
              <a:pPr/>
              <a:t>4/11/2022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7E63A33-8271-4DD0-9C48-789913D7C115}"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839095" y="2209800"/>
            <a:ext cx="3636085" cy="1258493"/>
          </a:xfrm>
          <a:effectLst/>
        </p:spPr>
        <p:txBody>
          <a:bodyPr anchor="b">
            <a:noAutofit/>
          </a:bodyPr>
          <a:lstStyle>
            <a:lvl1pPr marL="228600" indent="-228600" algn="l">
              <a:defRPr sz="2800" b="1">
                <a:effectLst/>
              </a:defRPr>
            </a:lvl1pPr>
          </a:lstStyle>
          <a:p>
            <a:r>
              <a:rPr lang="ja-JP" altLang="en-US"/>
              <a:t>マスター タイトルの書式設定</a:t>
            </a:r>
            <a:endParaRPr lang="en-US" dirty="0"/>
          </a:p>
        </p:txBody>
      </p:sp>
      <p:sp>
        <p:nvSpPr>
          <p:cNvPr id="3" name="Content Placeholder 2"/>
          <p:cNvSpPr>
            <a:spLocks noGrp="1"/>
          </p:cNvSpPr>
          <p:nvPr>
            <p:ph idx="1"/>
          </p:nvPr>
        </p:nvSpPr>
        <p:spPr>
          <a:xfrm>
            <a:off x="4593515" y="731520"/>
            <a:ext cx="4017085" cy="4894730"/>
          </a:xfrm>
        </p:spPr>
        <p:txBody>
          <a:bodyPr anchor="ctr"/>
          <a:lstStyle>
            <a:lvl1pPr>
              <a:defRPr sz="22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1075765" y="3497802"/>
            <a:ext cx="3388660" cy="21395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28E80666-FB37-4B36-9149-507F3B0178E3}" type="datetimeFigureOut">
              <a:rPr lang="en-US" smtClean="0"/>
              <a:pPr/>
              <a:t>4/11/2022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7E63A33-8271-4DD0-9C48-789913D7C115}"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タイトル付きの図">
    <p:spTree>
      <p:nvGrpSpPr>
        <p:cNvPr id="1" name=""/>
        <p:cNvGrpSpPr/>
        <p:nvPr/>
      </p:nvGrpSpPr>
      <p:grpSpPr>
        <a:xfrm>
          <a:off x="0" y="0"/>
          <a:ext cx="0" cy="0"/>
          <a:chOff x="0" y="0"/>
          <a:chExt cx="0" cy="0"/>
        </a:xfrm>
      </p:grpSpPr>
      <p:sp>
        <p:nvSpPr>
          <p:cNvPr id="8" name="Rectangle 7"/>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p:cNvSpPr>
            <a:spLocks noGrp="1"/>
          </p:cNvSpPr>
          <p:nvPr>
            <p:ph type="pic" idx="1"/>
          </p:nvPr>
        </p:nvSpPr>
        <p:spPr>
          <a:xfrm>
            <a:off x="4475175" y="1143000"/>
            <a:ext cx="4114800" cy="3127806"/>
          </a:xfrm>
          <a:prstGeom prst="roundRect">
            <a:avLst>
              <a:gd name="adj" fmla="val 4230"/>
            </a:avLst>
          </a:prstGeom>
          <a:solidFill>
            <a:schemeClr val="bg2">
              <a:lumMod val="90000"/>
            </a:schemeClr>
          </a:solidFill>
          <a:effectLst>
            <a:reflection blurRad="4350" stA="23000" endA="300" endPos="28000" dir="5400000" sy="-100000" algn="bl" rotWithShape="0"/>
          </a:effectLst>
          <a:scene3d>
            <a:camera prst="perspectiveContrastingLeftFacing" fov="1800000">
              <a:rot lat="300000" lon="2100000" rev="0"/>
            </a:camera>
            <a:lightRig rig="balanced" dir="t"/>
          </a:scene3d>
          <a:sp3d>
            <a:bevelT w="50800" h="50800"/>
          </a:sp3d>
        </p:spPr>
        <p:txBody>
          <a:bodyPr>
            <a:normAutofit/>
            <a:flatTx/>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プレースホルダーまでドラッグするかアイコンをクリックして図を追加</a:t>
            </a:r>
            <a:endParaRPr lang="en-US" dirty="0"/>
          </a:p>
        </p:txBody>
      </p:sp>
      <p:sp>
        <p:nvSpPr>
          <p:cNvPr id="4" name="Text Placeholder 3"/>
          <p:cNvSpPr>
            <a:spLocks noGrp="1"/>
          </p:cNvSpPr>
          <p:nvPr>
            <p:ph type="body" sz="half" idx="2"/>
          </p:nvPr>
        </p:nvSpPr>
        <p:spPr>
          <a:xfrm>
            <a:off x="877887" y="1010486"/>
            <a:ext cx="3694114" cy="2163020"/>
          </a:xfrm>
        </p:spPr>
        <p:txBody>
          <a:bodyPr anchor="b"/>
          <a:lstStyle>
            <a:lvl1pPr marL="182880" indent="-182880">
              <a:buFont typeface="Georgia" pitchFamily="18" charset="0"/>
              <a:buChar char="*"/>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28E80666-FB37-4B36-9149-507F3B0178E3}" type="datetimeFigureOut">
              <a:rPr lang="en-US" smtClean="0"/>
              <a:pPr/>
              <a:t>4/11/2022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7E63A33-8271-4DD0-9C48-789913D7C115}" type="slidenum">
              <a:rPr lang="en-US" smtClean="0"/>
              <a:pPr/>
              <a:t>‹#›</a:t>
            </a:fld>
            <a:endParaRPr lang="en-US"/>
          </a:p>
        </p:txBody>
      </p:sp>
      <p:sp>
        <p:nvSpPr>
          <p:cNvPr id="2" name="Title 1"/>
          <p:cNvSpPr>
            <a:spLocks noGrp="1"/>
          </p:cNvSpPr>
          <p:nvPr>
            <p:ph type="title"/>
          </p:nvPr>
        </p:nvSpPr>
        <p:spPr>
          <a:xfrm>
            <a:off x="727268" y="4464421"/>
            <a:ext cx="6383538" cy="1143000"/>
          </a:xfrm>
        </p:spPr>
        <p:txBody>
          <a:bodyPr anchor="b">
            <a:noAutofit/>
          </a:bodyPr>
          <a:lstStyle>
            <a:lvl1pPr algn="l">
              <a:defRPr sz="4600" b="1"/>
            </a:lvl1pPr>
          </a:lstStyle>
          <a:p>
            <a:r>
              <a:rPr lang="ja-JP" altLang="en-US"/>
              <a:t>マスター タイトルの書式設定</a:t>
            </a:r>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ctangle 6"/>
          <p:cNvSpPr/>
          <p:nvPr/>
        </p:nvSpPr>
        <p:spPr>
          <a:xfrm>
            <a:off x="0" y="5105400"/>
            <a:ext cx="9144000" cy="175260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0" y="0"/>
            <a:ext cx="9144000" cy="510540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0" y="3768304"/>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0" y="1600200"/>
            <a:ext cx="9144000" cy="5105400"/>
          </a:xfrm>
          <a:prstGeom prst="ellipse">
            <a:avLst/>
          </a:prstGeom>
          <a:gradFill flip="none" rotWithShape="1">
            <a:gsLst>
              <a:gs pos="0">
                <a:schemeClr val="bg1"/>
              </a:gs>
              <a:gs pos="56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1793289" y="4372168"/>
            <a:ext cx="6512511" cy="1143000"/>
          </a:xfrm>
          <a:prstGeom prst="rect">
            <a:avLst/>
          </a:prstGeom>
          <a:effectLst/>
        </p:spPr>
        <p:txBody>
          <a:bodyPr vert="horz" lIns="91440" tIns="45720" rIns="91440" bIns="45720" rtlCol="0" anchor="t" anchorCtr="0">
            <a:no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1143000" y="732260"/>
            <a:ext cx="6400800" cy="3474720"/>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6172200" y="6172200"/>
            <a:ext cx="2514600" cy="365125"/>
          </a:xfrm>
          <a:prstGeom prst="rect">
            <a:avLst/>
          </a:prstGeom>
        </p:spPr>
        <p:txBody>
          <a:bodyPr vert="horz" lIns="91440" tIns="45720" rIns="91440" bIns="45720" rtlCol="0" anchor="ctr"/>
          <a:lstStyle>
            <a:lvl1pPr algn="r">
              <a:defRPr sz="1100" b="1">
                <a:solidFill>
                  <a:schemeClr val="tx1">
                    <a:lumMod val="50000"/>
                    <a:lumOff val="50000"/>
                  </a:schemeClr>
                </a:solidFill>
              </a:defRPr>
            </a:lvl1pPr>
          </a:lstStyle>
          <a:p>
            <a:fld id="{28E80666-FB37-4B36-9149-507F3B0178E3}" type="datetimeFigureOut">
              <a:rPr lang="en-US" smtClean="0"/>
              <a:pPr/>
              <a:t>4/11/2022</a:t>
            </a:fld>
            <a:endParaRPr lang="en-US" dirty="0"/>
          </a:p>
        </p:txBody>
      </p:sp>
      <p:sp>
        <p:nvSpPr>
          <p:cNvPr id="5" name="Footer Placeholder 4"/>
          <p:cNvSpPr>
            <a:spLocks noGrp="1"/>
          </p:cNvSpPr>
          <p:nvPr>
            <p:ph type="ftr" sz="quarter" idx="3"/>
          </p:nvPr>
        </p:nvSpPr>
        <p:spPr>
          <a:xfrm>
            <a:off x="457199" y="6172200"/>
            <a:ext cx="3352801" cy="365125"/>
          </a:xfrm>
          <a:prstGeom prst="rect">
            <a:avLst/>
          </a:prstGeom>
        </p:spPr>
        <p:txBody>
          <a:bodyPr vert="horz" lIns="91440" tIns="45720" rIns="91440" bIns="45720" rtlCol="0" anchor="ctr"/>
          <a:lstStyle>
            <a:lvl1pPr algn="l">
              <a:defRPr sz="1100" b="1">
                <a:solidFill>
                  <a:schemeClr val="tx1">
                    <a:lumMod val="50000"/>
                    <a:lumOff val="50000"/>
                  </a:schemeClr>
                </a:solidFill>
              </a:defRPr>
            </a:lvl1pPr>
          </a:lstStyle>
          <a:p>
            <a:endParaRPr lang="en-US" dirty="0"/>
          </a:p>
        </p:txBody>
      </p:sp>
      <p:sp>
        <p:nvSpPr>
          <p:cNvPr id="6" name="Slide Number Placeholder 5"/>
          <p:cNvSpPr>
            <a:spLocks noGrp="1"/>
          </p:cNvSpPr>
          <p:nvPr>
            <p:ph type="sldNum" sz="quarter" idx="4"/>
          </p:nvPr>
        </p:nvSpPr>
        <p:spPr>
          <a:xfrm>
            <a:off x="3810000" y="6172200"/>
            <a:ext cx="1828800" cy="365125"/>
          </a:xfrm>
          <a:prstGeom prst="rect">
            <a:avLst/>
          </a:prstGeom>
        </p:spPr>
        <p:txBody>
          <a:bodyPr vert="horz" lIns="91440" tIns="45720" rIns="91440" bIns="45720" rtlCol="0" anchor="ctr"/>
          <a:lstStyle>
            <a:lvl1pPr algn="ctr">
              <a:defRPr sz="1200" b="1">
                <a:solidFill>
                  <a:schemeClr val="tx1">
                    <a:lumMod val="50000"/>
                    <a:lumOff val="50000"/>
                  </a:schemeClr>
                </a:solidFill>
              </a:defRPr>
            </a:lvl1pPr>
          </a:lstStyle>
          <a:p>
            <a:fld id="{D7E63A33-8271-4DD0-9C48-789913D7C115}"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961" r:id="rId1"/>
    <p:sldLayoutId id="2147483962" r:id="rId2"/>
    <p:sldLayoutId id="2147483963" r:id="rId3"/>
    <p:sldLayoutId id="2147483964" r:id="rId4"/>
    <p:sldLayoutId id="2147483965" r:id="rId5"/>
    <p:sldLayoutId id="2147483966" r:id="rId6"/>
    <p:sldLayoutId id="2147483967" r:id="rId7"/>
    <p:sldLayoutId id="2147483968" r:id="rId8"/>
    <p:sldLayoutId id="2147483969" r:id="rId9"/>
    <p:sldLayoutId id="2147483970" r:id="rId10"/>
    <p:sldLayoutId id="2147483971" r:id="rId11"/>
  </p:sldLayoutIdLst>
  <p:txStyles>
    <p:title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kumimoji="1"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p:titleStyle>
    <p:body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kumimoji="1"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kumimoji="1"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kumimoji="1"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kumimoji="1"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kumimoji="1"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kumimoji="1"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kumimoji="1"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kumimoji="1"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kumimoji="1"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jpeg"/><Relationship Id="rId4" Type="http://schemas.openxmlformats.org/officeDocument/2006/relationships/image" Target="../media/image12.jpe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jpe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jpe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jpeg"/></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jpeg"/></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jpe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7.png"/><Relationship Id="rId5" Type="http://schemas.openxmlformats.org/officeDocument/2006/relationships/image" Target="../media/image1.jpe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jpeg"/></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jpeg"/></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p:cNvSpPr/>
          <p:nvPr/>
        </p:nvSpPr>
        <p:spPr>
          <a:xfrm>
            <a:off x="439392" y="392987"/>
            <a:ext cx="8325989" cy="6024858"/>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chemeClr val="bg1"/>
              </a:solidFill>
            </a:endParaRPr>
          </a:p>
        </p:txBody>
      </p:sp>
      <p:pic>
        <p:nvPicPr>
          <p:cNvPr id="12" name="図 11" descr="新ロゴ日本語カラー背景白（高解像度）.jp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0657" y="2"/>
            <a:ext cx="428736" cy="376928"/>
          </a:xfrm>
          <a:prstGeom prst="rect">
            <a:avLst/>
          </a:prstGeom>
        </p:spPr>
      </p:pic>
      <p:pic>
        <p:nvPicPr>
          <p:cNvPr id="5" name="図 4" descr="mizu_setsumei00.psd"/>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895615" y="423380"/>
            <a:ext cx="5418121" cy="5975572"/>
          </a:xfrm>
          <a:prstGeom prst="rect">
            <a:avLst/>
          </a:prstGeom>
        </p:spPr>
      </p:pic>
    </p:spTree>
    <p:extLst>
      <p:ext uri="{BB962C8B-B14F-4D97-AF65-F5344CB8AC3E}">
        <p14:creationId xmlns:p14="http://schemas.microsoft.com/office/powerpoint/2010/main" val="34374045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454780" y="470397"/>
            <a:ext cx="8270270" cy="6054241"/>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pic>
        <p:nvPicPr>
          <p:cNvPr id="2" name="図 1" descr="sdg_poster_ja.pdf"/>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19444" y="2183762"/>
            <a:ext cx="6417337" cy="4476928"/>
          </a:xfrm>
          <a:prstGeom prst="rect">
            <a:avLst/>
          </a:prstGeom>
        </p:spPr>
      </p:pic>
      <p:sp>
        <p:nvSpPr>
          <p:cNvPr id="12" name="テキスト ボックス 11"/>
          <p:cNvSpPr txBox="1"/>
          <p:nvPr/>
        </p:nvSpPr>
        <p:spPr>
          <a:xfrm>
            <a:off x="1088657" y="761255"/>
            <a:ext cx="6488210" cy="1323439"/>
          </a:xfrm>
          <a:prstGeom prst="rect">
            <a:avLst/>
          </a:prstGeom>
          <a:noFill/>
        </p:spPr>
        <p:txBody>
          <a:bodyPr wrap="square" rtlCol="0">
            <a:spAutoFit/>
          </a:bodyPr>
          <a:lstStyle/>
          <a:p>
            <a:r>
              <a:rPr kumimoji="1" lang="en-US" altLang="ja-JP" sz="4000" dirty="0" smtClean="0">
                <a:solidFill>
                  <a:srgbClr val="FF0000"/>
                </a:solidFill>
                <a:latin typeface="A-OTF じゅん Pro 501"/>
                <a:ea typeface="A-OTF じゅん Pro 501"/>
                <a:cs typeface="A-OTF じゅん Pro 501"/>
              </a:rPr>
              <a:t>SDGs</a:t>
            </a:r>
            <a:r>
              <a:rPr kumimoji="1" lang="ja-JP" altLang="en-US" sz="4000" dirty="0" smtClean="0">
                <a:solidFill>
                  <a:srgbClr val="FF0000"/>
                </a:solidFill>
                <a:latin typeface="A-OTF じゅん Pro 501"/>
                <a:ea typeface="A-OTF じゅん Pro 501"/>
                <a:cs typeface="A-OTF じゅん Pro 501"/>
              </a:rPr>
              <a:t>に関わる</a:t>
            </a:r>
            <a:endParaRPr kumimoji="1" lang="en-US" altLang="ja-JP" sz="4000" dirty="0" smtClean="0">
              <a:solidFill>
                <a:srgbClr val="FF0000"/>
              </a:solidFill>
              <a:latin typeface="A-OTF じゅん Pro 501"/>
              <a:ea typeface="A-OTF じゅん Pro 501"/>
              <a:cs typeface="A-OTF じゅん Pro 501"/>
            </a:endParaRPr>
          </a:p>
          <a:p>
            <a:r>
              <a:rPr kumimoji="1" lang="ja-JP" altLang="en-US" sz="4000" dirty="0" smtClean="0">
                <a:solidFill>
                  <a:srgbClr val="FF0000"/>
                </a:solidFill>
                <a:latin typeface="A-OTF じゅん Pro 501"/>
                <a:ea typeface="A-OTF じゅん Pro 501"/>
                <a:cs typeface="A-OTF じゅん Pro 501"/>
              </a:rPr>
              <a:t>水の問題は？</a:t>
            </a:r>
            <a:endParaRPr kumimoji="1" lang="ja-JP" altLang="en-US" sz="4000" dirty="0">
              <a:solidFill>
                <a:srgbClr val="FF0000"/>
              </a:solidFill>
              <a:latin typeface="A-OTF じゅん Pro 501"/>
              <a:ea typeface="A-OTF じゅん Pro 501"/>
              <a:cs typeface="A-OTF じゅん Pro 501"/>
            </a:endParaRPr>
          </a:p>
        </p:txBody>
      </p:sp>
      <p:pic>
        <p:nvPicPr>
          <p:cNvPr id="3" name="図 2" descr="sdg_6.jpg"/>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6046640" y="640311"/>
            <a:ext cx="2194560" cy="2304288"/>
          </a:xfrm>
          <a:prstGeom prst="rect">
            <a:avLst/>
          </a:prstGeom>
        </p:spPr>
      </p:pic>
      <p:pic>
        <p:nvPicPr>
          <p:cNvPr id="6" name="図 5" descr="新ロゴ日本語カラー背景白（高解像度）.jpg"/>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10657" y="2"/>
            <a:ext cx="428736" cy="376928"/>
          </a:xfrm>
          <a:prstGeom prst="rect">
            <a:avLst/>
          </a:prstGeom>
        </p:spPr>
      </p:pic>
    </p:spTree>
    <p:extLst>
      <p:ext uri="{BB962C8B-B14F-4D97-AF65-F5344CB8AC3E}">
        <p14:creationId xmlns:p14="http://schemas.microsoft.com/office/powerpoint/2010/main" val="89961569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p:cNvSpPr/>
          <p:nvPr/>
        </p:nvSpPr>
        <p:spPr>
          <a:xfrm>
            <a:off x="454780" y="486077"/>
            <a:ext cx="8270270" cy="6022881"/>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8" name="角丸四角形吹き出し 7"/>
          <p:cNvSpPr/>
          <p:nvPr/>
        </p:nvSpPr>
        <p:spPr>
          <a:xfrm rot="16200000" flipH="1">
            <a:off x="1272598" y="999511"/>
            <a:ext cx="4626095" cy="5680960"/>
          </a:xfrm>
          <a:prstGeom prst="wedgeRoundRectCallout">
            <a:avLst>
              <a:gd name="adj1" fmla="val 5771"/>
              <a:gd name="adj2" fmla="val 55665"/>
              <a:gd name="adj3" fmla="val 16667"/>
            </a:avLst>
          </a:prstGeom>
          <a:solidFill>
            <a:schemeClr val="accent5">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9" name="テキスト ボックス 8"/>
          <p:cNvSpPr txBox="1"/>
          <p:nvPr/>
        </p:nvSpPr>
        <p:spPr>
          <a:xfrm>
            <a:off x="1007546" y="1753712"/>
            <a:ext cx="5176656" cy="3984852"/>
          </a:xfrm>
          <a:prstGeom prst="rect">
            <a:avLst/>
          </a:prstGeom>
          <a:noFill/>
        </p:spPr>
        <p:txBody>
          <a:bodyPr wrap="square" spcCol="1440000" rtlCol="0">
            <a:spAutoFit/>
          </a:bodyPr>
          <a:lstStyle/>
          <a:p>
            <a:pPr>
              <a:lnSpc>
                <a:spcPts val="4360"/>
              </a:lnSpc>
            </a:pPr>
            <a:r>
              <a:rPr kumimoji="1" lang="en-US" altLang="ja-JP" sz="2800" dirty="0" smtClean="0">
                <a:solidFill>
                  <a:srgbClr val="0000FF"/>
                </a:solidFill>
              </a:rPr>
              <a:t>●</a:t>
            </a:r>
            <a:r>
              <a:rPr kumimoji="1" lang="ja-JP" altLang="en-US" sz="2800" dirty="0" smtClean="0">
                <a:solidFill>
                  <a:srgbClr val="0000FF"/>
                </a:solidFill>
              </a:rPr>
              <a:t>日本を訪れた外国人は、道路や川を汚さない日本人に感心している。みなさんも世界の手本となるようにすることが大切。</a:t>
            </a:r>
            <a:endParaRPr kumimoji="1" lang="en-US" altLang="ja-JP" sz="2800" dirty="0" smtClean="0">
              <a:solidFill>
                <a:srgbClr val="0000FF"/>
              </a:solidFill>
            </a:endParaRPr>
          </a:p>
          <a:p>
            <a:pPr>
              <a:lnSpc>
                <a:spcPts val="4360"/>
              </a:lnSpc>
            </a:pPr>
            <a:r>
              <a:rPr kumimoji="1" lang="en-US" altLang="ja-JP" sz="2800" dirty="0" smtClean="0">
                <a:solidFill>
                  <a:srgbClr val="0000FF"/>
                </a:solidFill>
              </a:rPr>
              <a:t>●</a:t>
            </a:r>
            <a:r>
              <a:rPr kumimoji="1" lang="ja-JP" altLang="en-US" sz="2800" dirty="0">
                <a:solidFill>
                  <a:srgbClr val="0000FF"/>
                </a:solidFill>
              </a:rPr>
              <a:t>国際</a:t>
            </a:r>
            <a:r>
              <a:rPr kumimoji="1" lang="ja-JP" altLang="en-US" sz="2800" dirty="0" smtClean="0">
                <a:solidFill>
                  <a:srgbClr val="0000FF"/>
                </a:solidFill>
              </a:rPr>
              <a:t>協力の仕事は大変だけれども、喜びとやりがいがある。ぜひ興味をもってほしい。</a:t>
            </a:r>
            <a:endParaRPr kumimoji="1" lang="en-US" altLang="ja-JP" sz="2800" dirty="0">
              <a:solidFill>
                <a:srgbClr val="0000FF"/>
              </a:solidFill>
            </a:endParaRPr>
          </a:p>
        </p:txBody>
      </p:sp>
      <p:sp>
        <p:nvSpPr>
          <p:cNvPr id="11" name="テキスト ボックス 10"/>
          <p:cNvSpPr txBox="1"/>
          <p:nvPr/>
        </p:nvSpPr>
        <p:spPr>
          <a:xfrm>
            <a:off x="2183015" y="640311"/>
            <a:ext cx="5121691" cy="707886"/>
          </a:xfrm>
          <a:prstGeom prst="rect">
            <a:avLst/>
          </a:prstGeom>
          <a:noFill/>
        </p:spPr>
        <p:txBody>
          <a:bodyPr wrap="square" rtlCol="0">
            <a:spAutoFit/>
          </a:bodyPr>
          <a:lstStyle/>
          <a:p>
            <a:r>
              <a:rPr kumimoji="1" lang="ja-JP" altLang="en-US" sz="4000" dirty="0">
                <a:solidFill>
                  <a:srgbClr val="FF0000"/>
                </a:solidFill>
                <a:latin typeface="A-OTF じゅん Pro 501"/>
                <a:ea typeface="A-OTF じゅん Pro 501"/>
                <a:cs typeface="A-OTF じゅん Pro 501"/>
              </a:rPr>
              <a:t>中高生のみなさんへ</a:t>
            </a:r>
          </a:p>
        </p:txBody>
      </p:sp>
      <p:pic>
        <p:nvPicPr>
          <p:cNvPr id="3" name="図 2" descr="茨木写真_キリヌキ.psd"/>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5852079" y="2394899"/>
            <a:ext cx="2845061" cy="3790280"/>
          </a:xfrm>
          <a:prstGeom prst="rect">
            <a:avLst/>
          </a:prstGeom>
        </p:spPr>
      </p:pic>
      <p:sp>
        <p:nvSpPr>
          <p:cNvPr id="7" name="コンテンツ プレースホルダー 2"/>
          <p:cNvSpPr txBox="1">
            <a:spLocks/>
          </p:cNvSpPr>
          <p:nvPr/>
        </p:nvSpPr>
        <p:spPr>
          <a:xfrm>
            <a:off x="7378095" y="6157988"/>
            <a:ext cx="1149048" cy="430937"/>
          </a:xfrm>
          <a:prstGeom prst="rect">
            <a:avLst/>
          </a:prstGeom>
        </p:spPr>
        <p:txBody>
          <a:bodyPr>
            <a:normAutofit/>
          </a:bodyPr>
          <a:lst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kumimoji="1"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kumimoji="1"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kumimoji="1"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kumimoji="1"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kumimoji="1"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kumimoji="1"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kumimoji="1"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kumimoji="1"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kumimoji="1" sz="1400" kern="1200">
                <a:solidFill>
                  <a:schemeClr val="tx1">
                    <a:lumMod val="75000"/>
                    <a:lumOff val="25000"/>
                  </a:schemeClr>
                </a:solidFill>
                <a:latin typeface="+mn-lt"/>
                <a:ea typeface="+mn-ea"/>
                <a:cs typeface="+mn-cs"/>
              </a:defRPr>
            </a:lvl9pPr>
          </a:lstStyle>
          <a:p>
            <a:pPr marL="45720" indent="0">
              <a:buFont typeface="Georgia" pitchFamily="18" charset="0"/>
              <a:buNone/>
            </a:pPr>
            <a:r>
              <a:rPr lang="en-US" altLang="ja-JP" sz="1400" b="1" dirty="0" err="1" smtClean="0"/>
              <a:t>Photo:JICA</a:t>
            </a:r>
            <a:endParaRPr lang="ja-JP" altLang="en-US" sz="1400" dirty="0"/>
          </a:p>
        </p:txBody>
      </p:sp>
      <p:pic>
        <p:nvPicPr>
          <p:cNvPr id="10" name="図 9" descr="新ロゴ日本語カラー背景白（高解像度）.jpg"/>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0657" y="2"/>
            <a:ext cx="428736" cy="376928"/>
          </a:xfrm>
          <a:prstGeom prst="rect">
            <a:avLst/>
          </a:prstGeom>
        </p:spPr>
      </p:pic>
      <p:sp>
        <p:nvSpPr>
          <p:cNvPr id="12" name="テキスト ボックス 11"/>
          <p:cNvSpPr txBox="1"/>
          <p:nvPr/>
        </p:nvSpPr>
        <p:spPr>
          <a:xfrm>
            <a:off x="6590629" y="2208711"/>
            <a:ext cx="2003354" cy="630087"/>
          </a:xfrm>
          <a:prstGeom prst="rect">
            <a:avLst/>
          </a:prstGeom>
          <a:noFill/>
        </p:spPr>
        <p:txBody>
          <a:bodyPr wrap="square" spcCol="1440000" rtlCol="0">
            <a:spAutoFit/>
          </a:bodyPr>
          <a:lstStyle/>
          <a:p>
            <a:pPr>
              <a:lnSpc>
                <a:spcPts val="4360"/>
              </a:lnSpc>
            </a:pPr>
            <a:r>
              <a:rPr kumimoji="1" lang="ja-JP" altLang="en-US" sz="2800" dirty="0" smtClean="0"/>
              <a:t>茨木</a:t>
            </a:r>
            <a:r>
              <a:rPr kumimoji="1" lang="en-US" altLang="ja-JP" sz="2800" dirty="0" smtClean="0"/>
              <a:t> </a:t>
            </a:r>
            <a:r>
              <a:rPr kumimoji="1" lang="ja-JP" altLang="en-US" sz="2800" dirty="0" smtClean="0"/>
              <a:t>誠</a:t>
            </a:r>
            <a:r>
              <a:rPr kumimoji="1" lang="en-US" altLang="en-US" sz="2400" dirty="0" smtClean="0"/>
              <a:t>さん</a:t>
            </a:r>
            <a:endParaRPr kumimoji="1" lang="en-US" altLang="ja-JP" sz="2400" dirty="0"/>
          </a:p>
        </p:txBody>
      </p:sp>
    </p:spTree>
    <p:extLst>
      <p:ext uri="{BB962C8B-B14F-4D97-AF65-F5344CB8AC3E}">
        <p14:creationId xmlns:p14="http://schemas.microsoft.com/office/powerpoint/2010/main" val="275007327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439393" y="420996"/>
            <a:ext cx="8282303" cy="6024858"/>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5" name="テキスト ボックス 4"/>
          <p:cNvSpPr txBox="1"/>
          <p:nvPr/>
        </p:nvSpPr>
        <p:spPr>
          <a:xfrm>
            <a:off x="650731" y="926650"/>
            <a:ext cx="8043996" cy="1200329"/>
          </a:xfrm>
          <a:prstGeom prst="rect">
            <a:avLst/>
          </a:prstGeom>
          <a:noFill/>
        </p:spPr>
        <p:txBody>
          <a:bodyPr wrap="square" rtlCol="0">
            <a:spAutoFit/>
          </a:bodyPr>
          <a:lstStyle/>
          <a:p>
            <a:r>
              <a:rPr kumimoji="1" lang="ja-JP" altLang="en-US" sz="3600" dirty="0" smtClean="0">
                <a:solidFill>
                  <a:srgbClr val="FF0000"/>
                </a:solidFill>
                <a:latin typeface="A-OTF じゅん Pro 501"/>
                <a:ea typeface="A-OTF じゅん Pro 501"/>
                <a:cs typeface="A-OTF じゅん Pro 501"/>
              </a:rPr>
              <a:t>安全に管理された衛生施設（トイレ）を利用できる人の割合</a:t>
            </a:r>
            <a:endParaRPr kumimoji="1" lang="ja-JP" altLang="en-US" sz="3600" dirty="0">
              <a:solidFill>
                <a:srgbClr val="FF0000"/>
              </a:solidFill>
              <a:latin typeface="A-OTF じゅん Pro 501"/>
              <a:ea typeface="A-OTF じゅん Pro 501"/>
              <a:cs typeface="A-OTF じゅん Pro 501"/>
            </a:endParaRPr>
          </a:p>
        </p:txBody>
      </p:sp>
      <p:pic>
        <p:nvPicPr>
          <p:cNvPr id="6" name="図 5" descr="mizup06data.jp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538450" y="2811990"/>
            <a:ext cx="8156277" cy="2539859"/>
          </a:xfrm>
          <a:prstGeom prst="rect">
            <a:avLst/>
          </a:prstGeom>
        </p:spPr>
      </p:pic>
      <p:sp>
        <p:nvSpPr>
          <p:cNvPr id="7" name="コンテンツ プレースホルダー 2"/>
          <p:cNvSpPr txBox="1">
            <a:spLocks/>
          </p:cNvSpPr>
          <p:nvPr/>
        </p:nvSpPr>
        <p:spPr>
          <a:xfrm>
            <a:off x="7393773" y="5999238"/>
            <a:ext cx="1149048" cy="430937"/>
          </a:xfrm>
          <a:prstGeom prst="rect">
            <a:avLst/>
          </a:prstGeom>
        </p:spPr>
        <p:txBody>
          <a:bodyPr>
            <a:normAutofit/>
          </a:bodyPr>
          <a:lst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kumimoji="1"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kumimoji="1"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kumimoji="1"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kumimoji="1"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kumimoji="1"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kumimoji="1"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kumimoji="1"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kumimoji="1"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kumimoji="1" sz="1400" kern="1200">
                <a:solidFill>
                  <a:schemeClr val="tx1">
                    <a:lumMod val="75000"/>
                    <a:lumOff val="25000"/>
                  </a:schemeClr>
                </a:solidFill>
                <a:latin typeface="+mn-lt"/>
                <a:ea typeface="+mn-ea"/>
                <a:cs typeface="+mn-cs"/>
              </a:defRPr>
            </a:lvl9pPr>
          </a:lstStyle>
          <a:p>
            <a:pPr marL="45720" indent="0">
              <a:buFont typeface="Georgia" pitchFamily="18" charset="0"/>
              <a:buNone/>
            </a:pPr>
            <a:r>
              <a:rPr lang="en-US" altLang="ja-JP" sz="1400" b="1" dirty="0" err="1" smtClean="0"/>
              <a:t>Photo:JICA</a:t>
            </a:r>
            <a:endParaRPr lang="ja-JP" altLang="en-US" sz="1400" dirty="0"/>
          </a:p>
        </p:txBody>
      </p:sp>
      <p:pic>
        <p:nvPicPr>
          <p:cNvPr id="8" name="図 7" descr="新ロゴ日本語カラー背景白（高解像度）.jpg"/>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0657" y="2"/>
            <a:ext cx="428736" cy="376928"/>
          </a:xfrm>
          <a:prstGeom prst="rect">
            <a:avLst/>
          </a:prstGeom>
        </p:spPr>
      </p:pic>
    </p:spTree>
    <p:extLst>
      <p:ext uri="{BB962C8B-B14F-4D97-AF65-F5344CB8AC3E}">
        <p14:creationId xmlns:p14="http://schemas.microsoft.com/office/powerpoint/2010/main" val="22581542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482782" y="407677"/>
            <a:ext cx="8270270" cy="6054241"/>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pic>
        <p:nvPicPr>
          <p:cNvPr id="5" name="図 4" descr="mizu03A.psd"/>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459289" y="421045"/>
            <a:ext cx="8307718" cy="6054241"/>
          </a:xfrm>
          <a:prstGeom prst="rect">
            <a:avLst/>
          </a:prstGeom>
        </p:spPr>
      </p:pic>
      <p:sp>
        <p:nvSpPr>
          <p:cNvPr id="6" name="コンテンツ プレースホルダー 2"/>
          <p:cNvSpPr txBox="1">
            <a:spLocks/>
          </p:cNvSpPr>
          <p:nvPr/>
        </p:nvSpPr>
        <p:spPr>
          <a:xfrm>
            <a:off x="6510420" y="6079393"/>
            <a:ext cx="2242631" cy="430937"/>
          </a:xfrm>
          <a:prstGeom prst="rect">
            <a:avLst/>
          </a:prstGeom>
        </p:spPr>
        <p:txBody>
          <a:bodyPr>
            <a:normAutofit/>
          </a:bodyPr>
          <a:lst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kumimoji="1"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kumimoji="1"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kumimoji="1"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kumimoji="1"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kumimoji="1"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kumimoji="1"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kumimoji="1"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kumimoji="1"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kumimoji="1" sz="1400" kern="1200">
                <a:solidFill>
                  <a:schemeClr val="tx1">
                    <a:lumMod val="75000"/>
                    <a:lumOff val="25000"/>
                  </a:schemeClr>
                </a:solidFill>
                <a:latin typeface="+mn-lt"/>
                <a:ea typeface="+mn-ea"/>
                <a:cs typeface="+mn-cs"/>
              </a:defRPr>
            </a:lvl9pPr>
          </a:lstStyle>
          <a:p>
            <a:pPr marL="45720" indent="0">
              <a:buFont typeface="Georgia" pitchFamily="18" charset="0"/>
              <a:buNone/>
            </a:pPr>
            <a:r>
              <a:rPr lang="en-US" altLang="ja-JP" sz="1400" b="1" dirty="0" smtClean="0">
                <a:solidFill>
                  <a:schemeClr val="bg1"/>
                </a:solidFill>
              </a:rPr>
              <a:t>Photo:</a:t>
            </a:r>
            <a:r>
              <a:rPr lang="ja-JP" altLang="en-US" sz="1400" b="1" dirty="0" smtClean="0">
                <a:solidFill>
                  <a:schemeClr val="bg1"/>
                </a:solidFill>
              </a:rPr>
              <a:t>横浜市環境創造局</a:t>
            </a:r>
            <a:endParaRPr lang="ja-JP" altLang="en-US" sz="1400" dirty="0">
              <a:solidFill>
                <a:schemeClr val="bg1"/>
              </a:solidFill>
            </a:endParaRPr>
          </a:p>
        </p:txBody>
      </p:sp>
      <p:pic>
        <p:nvPicPr>
          <p:cNvPr id="7" name="図 6" descr="新ロゴ日本語カラー背景白（高解像度）.jpg"/>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0657" y="2"/>
            <a:ext cx="428736" cy="376928"/>
          </a:xfrm>
          <a:prstGeom prst="rect">
            <a:avLst/>
          </a:prstGeom>
        </p:spPr>
      </p:pic>
    </p:spTree>
    <p:extLst>
      <p:ext uri="{BB962C8B-B14F-4D97-AF65-F5344CB8AC3E}">
        <p14:creationId xmlns:p14="http://schemas.microsoft.com/office/powerpoint/2010/main" val="217665736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486006" y="439037"/>
            <a:ext cx="8251368" cy="5991137"/>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pic>
        <p:nvPicPr>
          <p:cNvPr id="9" name="図 8" descr="mizu04A.psd"/>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486006" y="439037"/>
            <a:ext cx="8251368" cy="6006817"/>
          </a:xfrm>
          <a:prstGeom prst="rect">
            <a:avLst/>
          </a:prstGeom>
        </p:spPr>
      </p:pic>
      <p:pic>
        <p:nvPicPr>
          <p:cNvPr id="6" name="図 5" descr="新ロゴ日本語カラー背景白（高解像度）.jpg"/>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0657" y="2"/>
            <a:ext cx="428736" cy="376928"/>
          </a:xfrm>
          <a:prstGeom prst="rect">
            <a:avLst/>
          </a:prstGeom>
        </p:spPr>
      </p:pic>
      <p:sp>
        <p:nvSpPr>
          <p:cNvPr id="7" name="コンテンツ プレースホルダー 2"/>
          <p:cNvSpPr txBox="1">
            <a:spLocks/>
          </p:cNvSpPr>
          <p:nvPr/>
        </p:nvSpPr>
        <p:spPr>
          <a:xfrm>
            <a:off x="6510420" y="6079393"/>
            <a:ext cx="2242631" cy="430937"/>
          </a:xfrm>
          <a:prstGeom prst="rect">
            <a:avLst/>
          </a:prstGeom>
        </p:spPr>
        <p:txBody>
          <a:bodyPr>
            <a:normAutofit/>
          </a:bodyPr>
          <a:lst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kumimoji="1"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kumimoji="1"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kumimoji="1"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kumimoji="1"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kumimoji="1"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kumimoji="1"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kumimoji="1"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kumimoji="1"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kumimoji="1" sz="1400" kern="1200">
                <a:solidFill>
                  <a:schemeClr val="tx1">
                    <a:lumMod val="75000"/>
                    <a:lumOff val="25000"/>
                  </a:schemeClr>
                </a:solidFill>
                <a:latin typeface="+mn-lt"/>
                <a:ea typeface="+mn-ea"/>
                <a:cs typeface="+mn-cs"/>
              </a:defRPr>
            </a:lvl9pPr>
          </a:lstStyle>
          <a:p>
            <a:pPr marL="45720" indent="0">
              <a:buFont typeface="Georgia" pitchFamily="18" charset="0"/>
              <a:buNone/>
            </a:pPr>
            <a:r>
              <a:rPr lang="en-US" altLang="ja-JP" sz="1400" b="1" dirty="0" smtClean="0">
                <a:solidFill>
                  <a:schemeClr val="bg1"/>
                </a:solidFill>
              </a:rPr>
              <a:t>Photo:</a:t>
            </a:r>
            <a:r>
              <a:rPr lang="ja-JP" altLang="en-US" sz="1400" b="1" dirty="0" smtClean="0">
                <a:solidFill>
                  <a:schemeClr val="bg1"/>
                </a:solidFill>
              </a:rPr>
              <a:t>横浜市環境創造局</a:t>
            </a:r>
            <a:endParaRPr lang="ja-JP" altLang="en-US" sz="1400" dirty="0">
              <a:solidFill>
                <a:schemeClr val="bg1"/>
              </a:solidFill>
            </a:endParaRPr>
          </a:p>
        </p:txBody>
      </p:sp>
    </p:spTree>
    <p:extLst>
      <p:ext uri="{BB962C8B-B14F-4D97-AF65-F5344CB8AC3E}">
        <p14:creationId xmlns:p14="http://schemas.microsoft.com/office/powerpoint/2010/main" val="81663401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正方形/長方形 9"/>
          <p:cNvSpPr/>
          <p:nvPr/>
        </p:nvSpPr>
        <p:spPr>
          <a:xfrm>
            <a:off x="454780" y="439037"/>
            <a:ext cx="8270270" cy="6054241"/>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pic>
        <p:nvPicPr>
          <p:cNvPr id="3" name="図 2" descr="mizu_PipeJacing.psd"/>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454781" y="439037"/>
            <a:ext cx="8270270" cy="6069921"/>
          </a:xfrm>
          <a:prstGeom prst="rect">
            <a:avLst/>
          </a:prstGeom>
        </p:spPr>
      </p:pic>
      <p:sp>
        <p:nvSpPr>
          <p:cNvPr id="4" name="コンテンツ プレースホルダー 2"/>
          <p:cNvSpPr txBox="1">
            <a:spLocks/>
          </p:cNvSpPr>
          <p:nvPr/>
        </p:nvSpPr>
        <p:spPr>
          <a:xfrm>
            <a:off x="6302422" y="6079393"/>
            <a:ext cx="2458801" cy="430937"/>
          </a:xfrm>
          <a:prstGeom prst="rect">
            <a:avLst/>
          </a:prstGeom>
        </p:spPr>
        <p:txBody>
          <a:bodyPr>
            <a:normAutofit/>
          </a:bodyPr>
          <a:lst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kumimoji="1"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kumimoji="1"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kumimoji="1"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kumimoji="1"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kumimoji="1"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kumimoji="1"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kumimoji="1"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kumimoji="1"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kumimoji="1" sz="1400" kern="1200">
                <a:solidFill>
                  <a:schemeClr val="tx1">
                    <a:lumMod val="75000"/>
                    <a:lumOff val="25000"/>
                  </a:schemeClr>
                </a:solidFill>
                <a:latin typeface="+mn-lt"/>
                <a:ea typeface="+mn-ea"/>
                <a:cs typeface="+mn-cs"/>
              </a:defRPr>
            </a:lvl9pPr>
          </a:lstStyle>
          <a:p>
            <a:pPr marL="45720" indent="0">
              <a:buFont typeface="Georgia" pitchFamily="18" charset="0"/>
              <a:buNone/>
            </a:pPr>
            <a:r>
              <a:rPr lang="en-US" altLang="ja-JP" sz="1400" b="1" dirty="0" err="1" smtClean="0">
                <a:solidFill>
                  <a:schemeClr val="bg1"/>
                </a:solidFill>
              </a:rPr>
              <a:t>Photo:JICA</a:t>
            </a:r>
            <a:r>
              <a:rPr lang="en-US" altLang="ja-JP" sz="1400" b="1" dirty="0" smtClean="0">
                <a:solidFill>
                  <a:schemeClr val="bg1"/>
                </a:solidFill>
              </a:rPr>
              <a:t>/Makoto Ibaraki</a:t>
            </a:r>
            <a:endParaRPr lang="ja-JP" altLang="en-US" sz="1400" dirty="0">
              <a:solidFill>
                <a:schemeClr val="bg1"/>
              </a:solidFill>
            </a:endParaRPr>
          </a:p>
        </p:txBody>
      </p:sp>
      <p:pic>
        <p:nvPicPr>
          <p:cNvPr id="5" name="図 4" descr="新ロゴ日本語カラー背景白（高解像度）.jpg"/>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0657" y="2"/>
            <a:ext cx="428736" cy="376928"/>
          </a:xfrm>
          <a:prstGeom prst="rect">
            <a:avLst/>
          </a:prstGeom>
        </p:spPr>
      </p:pic>
    </p:spTree>
    <p:extLst>
      <p:ext uri="{BB962C8B-B14F-4D97-AF65-F5344CB8AC3E}">
        <p14:creationId xmlns:p14="http://schemas.microsoft.com/office/powerpoint/2010/main" val="169518416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正方形/長方形 7"/>
          <p:cNvSpPr/>
          <p:nvPr/>
        </p:nvSpPr>
        <p:spPr>
          <a:xfrm>
            <a:off x="454780" y="423357"/>
            <a:ext cx="8270270" cy="6038561"/>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5" name="テキスト ボックス 4"/>
          <p:cNvSpPr txBox="1"/>
          <p:nvPr/>
        </p:nvSpPr>
        <p:spPr>
          <a:xfrm>
            <a:off x="2169125" y="798541"/>
            <a:ext cx="4943353" cy="707886"/>
          </a:xfrm>
          <a:prstGeom prst="rect">
            <a:avLst/>
          </a:prstGeom>
          <a:noFill/>
        </p:spPr>
        <p:txBody>
          <a:bodyPr wrap="square" rtlCol="0">
            <a:spAutoFit/>
          </a:bodyPr>
          <a:lstStyle/>
          <a:p>
            <a:r>
              <a:rPr kumimoji="1" lang="ja-JP" altLang="en-US" sz="4000" dirty="0" smtClean="0">
                <a:solidFill>
                  <a:srgbClr val="FF0000"/>
                </a:solidFill>
                <a:latin typeface="A-OTF じゅん Pro 501"/>
                <a:ea typeface="A-OTF じゅん Pro 501"/>
                <a:cs typeface="A-OTF じゅん Pro 501"/>
              </a:rPr>
              <a:t>下水道専門家の話</a:t>
            </a:r>
            <a:endParaRPr kumimoji="1" lang="ja-JP" altLang="en-US" sz="4000" dirty="0">
              <a:solidFill>
                <a:srgbClr val="FF0000"/>
              </a:solidFill>
              <a:latin typeface="A-OTF じゅん Pro 501"/>
              <a:ea typeface="A-OTF じゅん Pro 501"/>
              <a:cs typeface="A-OTF じゅん Pro 501"/>
            </a:endParaRPr>
          </a:p>
        </p:txBody>
      </p:sp>
      <p:pic>
        <p:nvPicPr>
          <p:cNvPr id="6" name="図 5" descr="新ロゴ日本語カラー背景白（高解像度）.jpg"/>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10657" y="2"/>
            <a:ext cx="428736" cy="376928"/>
          </a:xfrm>
          <a:prstGeom prst="rect">
            <a:avLst/>
          </a:prstGeom>
        </p:spPr>
      </p:pic>
      <p:pic>
        <p:nvPicPr>
          <p:cNvPr id="3" name="ibaraki_pre02 (2).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852714" y="1608749"/>
            <a:ext cx="7419749" cy="4173608"/>
          </a:xfrm>
          <a:prstGeom prst="rect">
            <a:avLst/>
          </a:prstGeom>
        </p:spPr>
      </p:pic>
    </p:spTree>
    <p:extLst>
      <p:ext uri="{BB962C8B-B14F-4D97-AF65-F5344CB8AC3E}">
        <p14:creationId xmlns:p14="http://schemas.microsoft.com/office/powerpoint/2010/main" val="156079373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454780" y="423357"/>
            <a:ext cx="8270270" cy="6069921"/>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pic>
        <p:nvPicPr>
          <p:cNvPr id="5" name="図 4" descr="mizu01.psd"/>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259478" y="423357"/>
            <a:ext cx="6806500" cy="6090109"/>
          </a:xfrm>
          <a:prstGeom prst="rect">
            <a:avLst/>
          </a:prstGeom>
        </p:spPr>
      </p:pic>
      <p:sp>
        <p:nvSpPr>
          <p:cNvPr id="6" name="コンテンツ プレースホルダー 2"/>
          <p:cNvSpPr txBox="1">
            <a:spLocks/>
          </p:cNvSpPr>
          <p:nvPr/>
        </p:nvSpPr>
        <p:spPr>
          <a:xfrm>
            <a:off x="6647845" y="6110753"/>
            <a:ext cx="1149048" cy="430937"/>
          </a:xfrm>
          <a:prstGeom prst="rect">
            <a:avLst/>
          </a:prstGeom>
        </p:spPr>
        <p:txBody>
          <a:bodyPr>
            <a:normAutofit fontScale="92500"/>
          </a:bodyPr>
          <a:lst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kumimoji="1"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kumimoji="1"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kumimoji="1"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kumimoji="1"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kumimoji="1"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kumimoji="1"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kumimoji="1"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kumimoji="1"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kumimoji="1" sz="1400" kern="1200">
                <a:solidFill>
                  <a:schemeClr val="tx1">
                    <a:lumMod val="75000"/>
                    <a:lumOff val="25000"/>
                  </a:schemeClr>
                </a:solidFill>
                <a:latin typeface="+mn-lt"/>
                <a:ea typeface="+mn-ea"/>
                <a:cs typeface="+mn-cs"/>
              </a:defRPr>
            </a:lvl9pPr>
          </a:lstStyle>
          <a:p>
            <a:pPr marL="45720" indent="0">
              <a:buFont typeface="Georgia" pitchFamily="18" charset="0"/>
              <a:buNone/>
            </a:pPr>
            <a:r>
              <a:rPr lang="en-US" altLang="ja-JP" sz="1400" b="1" dirty="0" err="1" smtClean="0">
                <a:solidFill>
                  <a:schemeClr val="bg1"/>
                </a:solidFill>
              </a:rPr>
              <a:t>Photo:LIXIL</a:t>
            </a:r>
            <a:endParaRPr lang="ja-JP" altLang="en-US" sz="1400" dirty="0">
              <a:solidFill>
                <a:schemeClr val="bg1"/>
              </a:solidFill>
            </a:endParaRPr>
          </a:p>
        </p:txBody>
      </p:sp>
      <p:pic>
        <p:nvPicPr>
          <p:cNvPr id="7" name="図 6" descr="新ロゴ日本語カラー背景白（高解像度）.jpg"/>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0657" y="2"/>
            <a:ext cx="428736" cy="376928"/>
          </a:xfrm>
          <a:prstGeom prst="rect">
            <a:avLst/>
          </a:prstGeom>
        </p:spPr>
      </p:pic>
    </p:spTree>
    <p:extLst>
      <p:ext uri="{BB962C8B-B14F-4D97-AF65-F5344CB8AC3E}">
        <p14:creationId xmlns:p14="http://schemas.microsoft.com/office/powerpoint/2010/main" val="257441998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454780" y="470397"/>
            <a:ext cx="8270270" cy="6022881"/>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pic>
        <p:nvPicPr>
          <p:cNvPr id="2" name="図 1" descr="04-School Program （浄水場見学）.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4781" y="486077"/>
            <a:ext cx="8270270" cy="6022881"/>
          </a:xfrm>
          <a:prstGeom prst="rect">
            <a:avLst/>
          </a:prstGeom>
        </p:spPr>
      </p:pic>
      <p:sp>
        <p:nvSpPr>
          <p:cNvPr id="5" name="コンテンツ プレースホルダー 2"/>
          <p:cNvSpPr txBox="1">
            <a:spLocks/>
          </p:cNvSpPr>
          <p:nvPr/>
        </p:nvSpPr>
        <p:spPr>
          <a:xfrm>
            <a:off x="7378095" y="6110753"/>
            <a:ext cx="1149048" cy="430937"/>
          </a:xfrm>
          <a:prstGeom prst="rect">
            <a:avLst/>
          </a:prstGeom>
        </p:spPr>
        <p:txBody>
          <a:bodyPr>
            <a:normAutofit/>
          </a:bodyPr>
          <a:lst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kumimoji="1"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kumimoji="1"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kumimoji="1"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kumimoji="1"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kumimoji="1"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kumimoji="1"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kumimoji="1"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kumimoji="1"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kumimoji="1" sz="1400" kern="1200">
                <a:solidFill>
                  <a:schemeClr val="tx1">
                    <a:lumMod val="75000"/>
                    <a:lumOff val="25000"/>
                  </a:schemeClr>
                </a:solidFill>
                <a:latin typeface="+mn-lt"/>
                <a:ea typeface="+mn-ea"/>
                <a:cs typeface="+mn-cs"/>
              </a:defRPr>
            </a:lvl9pPr>
          </a:lstStyle>
          <a:p>
            <a:pPr marL="45720" indent="0">
              <a:buFont typeface="Georgia" pitchFamily="18" charset="0"/>
              <a:buNone/>
            </a:pPr>
            <a:r>
              <a:rPr lang="en-US" altLang="ja-JP" sz="1400" b="1" dirty="0" err="1" smtClean="0">
                <a:solidFill>
                  <a:schemeClr val="bg1"/>
                </a:solidFill>
              </a:rPr>
              <a:t>Photo:JICA</a:t>
            </a:r>
            <a:endParaRPr lang="ja-JP" altLang="en-US" sz="1400" dirty="0">
              <a:solidFill>
                <a:schemeClr val="bg1"/>
              </a:solidFill>
            </a:endParaRPr>
          </a:p>
        </p:txBody>
      </p:sp>
      <p:pic>
        <p:nvPicPr>
          <p:cNvPr id="6" name="図 5" descr="新ロゴ日本語カラー背景白（高解像度）.jpg"/>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0657" y="2"/>
            <a:ext cx="428736" cy="376928"/>
          </a:xfrm>
          <a:prstGeom prst="rect">
            <a:avLst/>
          </a:prstGeom>
        </p:spPr>
      </p:pic>
    </p:spTree>
    <p:extLst>
      <p:ext uri="{BB962C8B-B14F-4D97-AF65-F5344CB8AC3E}">
        <p14:creationId xmlns:p14="http://schemas.microsoft.com/office/powerpoint/2010/main" val="182281180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486008" y="533115"/>
            <a:ext cx="8239042" cy="5866083"/>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pic>
        <p:nvPicPr>
          <p:cNvPr id="3" name="図 2" descr="IMG_1792.psd"/>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486008" y="533115"/>
            <a:ext cx="8239041" cy="5886719"/>
          </a:xfrm>
          <a:prstGeom prst="rect">
            <a:avLst/>
          </a:prstGeom>
        </p:spPr>
      </p:pic>
      <p:sp>
        <p:nvSpPr>
          <p:cNvPr id="5" name="コンテンツ プレースホルダー 2"/>
          <p:cNvSpPr txBox="1">
            <a:spLocks/>
          </p:cNvSpPr>
          <p:nvPr/>
        </p:nvSpPr>
        <p:spPr>
          <a:xfrm>
            <a:off x="6553269" y="6016673"/>
            <a:ext cx="2146332" cy="430937"/>
          </a:xfrm>
          <a:prstGeom prst="rect">
            <a:avLst/>
          </a:prstGeom>
        </p:spPr>
        <p:txBody>
          <a:bodyPr>
            <a:normAutofit fontScale="92500"/>
          </a:bodyPr>
          <a:lst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kumimoji="1"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kumimoji="1"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kumimoji="1"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kumimoji="1"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kumimoji="1"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kumimoji="1"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kumimoji="1"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kumimoji="1"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kumimoji="1" sz="1400" kern="1200">
                <a:solidFill>
                  <a:schemeClr val="tx1">
                    <a:lumMod val="75000"/>
                    <a:lumOff val="25000"/>
                  </a:schemeClr>
                </a:solidFill>
                <a:latin typeface="+mn-lt"/>
                <a:ea typeface="+mn-ea"/>
                <a:cs typeface="+mn-cs"/>
              </a:defRPr>
            </a:lvl9pPr>
          </a:lstStyle>
          <a:p>
            <a:pPr marL="45720" indent="0">
              <a:buFont typeface="Georgia" pitchFamily="18" charset="0"/>
              <a:buNone/>
            </a:pPr>
            <a:r>
              <a:rPr lang="en-US" altLang="ja-JP" sz="1400" b="1" dirty="0" err="1" smtClean="0">
                <a:solidFill>
                  <a:schemeClr val="bg1"/>
                </a:solidFill>
              </a:rPr>
              <a:t>Photo:JICA</a:t>
            </a:r>
            <a:r>
              <a:rPr lang="en-US" altLang="ja-JP" sz="1400" b="1" dirty="0" smtClean="0">
                <a:solidFill>
                  <a:schemeClr val="bg1"/>
                </a:solidFill>
              </a:rPr>
              <a:t>/</a:t>
            </a:r>
            <a:r>
              <a:rPr lang="en-US" altLang="ja-JP" sz="1400" b="1" dirty="0" err="1" smtClean="0">
                <a:solidFill>
                  <a:schemeClr val="bg1"/>
                </a:solidFill>
              </a:rPr>
              <a:t>Chihiro</a:t>
            </a:r>
            <a:r>
              <a:rPr lang="en-US" altLang="ja-JP" sz="1400" b="1" dirty="0" smtClean="0">
                <a:solidFill>
                  <a:schemeClr val="bg1"/>
                </a:solidFill>
              </a:rPr>
              <a:t> Saga</a:t>
            </a:r>
            <a:endParaRPr lang="ja-JP" altLang="en-US" sz="1400" dirty="0">
              <a:solidFill>
                <a:schemeClr val="bg1"/>
              </a:solidFill>
            </a:endParaRPr>
          </a:p>
        </p:txBody>
      </p:sp>
      <p:pic>
        <p:nvPicPr>
          <p:cNvPr id="6" name="図 5" descr="新ロゴ日本語カラー背景白（高解像度）.jpg"/>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0657" y="2"/>
            <a:ext cx="428736" cy="376928"/>
          </a:xfrm>
          <a:prstGeom prst="rect">
            <a:avLst/>
          </a:prstGeom>
        </p:spPr>
      </p:pic>
    </p:spTree>
    <p:extLst>
      <p:ext uri="{BB962C8B-B14F-4D97-AF65-F5344CB8AC3E}">
        <p14:creationId xmlns:p14="http://schemas.microsoft.com/office/powerpoint/2010/main" val="3105623299"/>
      </p:ext>
    </p:extLst>
  </p:cSld>
  <p:clrMapOvr>
    <a:masterClrMapping/>
  </p:clrMapOvr>
  <p:timing>
    <p:tnLst>
      <p:par>
        <p:cTn id="1" dur="indefinite" restart="never" nodeType="tmRoot"/>
      </p:par>
    </p:tnLst>
  </p:timing>
</p:sld>
</file>

<file path=ppt/theme/theme1.xml><?xml version="1.0" encoding="utf-8"?>
<a:theme xmlns:a="http://schemas.openxmlformats.org/drawingml/2006/main" name="スリップストリーム">
  <a:themeElements>
    <a:clrScheme name="Slipstream">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Slipstream">
      <a:majorFont>
        <a:latin typeface="Trebuchet MS"/>
        <a:ea typeface=""/>
        <a:cs typeface=""/>
        <a:font script="Jpan" typeface="ＭＳ ゴシック"/>
        <a:font script="Hang" typeface="HY그래픽B"/>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ＭＳ ゴシック"/>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ipstream">
      <a:fillStyleLst>
        <a:solidFill>
          <a:schemeClr val="phClr"/>
        </a:solidFill>
        <a:gradFill rotWithShape="1">
          <a:gsLst>
            <a:gs pos="28000">
              <a:schemeClr val="phClr">
                <a:tint val="18000"/>
                <a:satMod val="120000"/>
                <a:lumMod val="88000"/>
              </a:schemeClr>
            </a:gs>
            <a:gs pos="100000">
              <a:schemeClr val="phClr">
                <a:tint val="40000"/>
                <a:satMod val="100000"/>
                <a:lumMod val="78000"/>
              </a:schemeClr>
            </a:gs>
          </a:gsLst>
          <a:lin ang="5400000" scaled="0"/>
        </a:gradFill>
        <a:gradFill rotWithShape="1">
          <a:gsLst>
            <a:gs pos="0">
              <a:schemeClr val="phClr">
                <a:lumMod val="95000"/>
              </a:schemeClr>
            </a:gs>
            <a:gs pos="100000">
              <a:schemeClr val="phClr">
                <a:shade val="82000"/>
                <a:satMod val="125000"/>
                <a:lumMod val="74000"/>
              </a:schemeClr>
            </a:gs>
          </a:gsLst>
          <a:lin ang="5400000" scaled="0"/>
        </a:gradFill>
      </a:fillStyleLst>
      <a:lnStyleLst>
        <a:ln w="9525" cap="flat" cmpd="sng" algn="ctr">
          <a:solidFill>
            <a:schemeClr val="phClr"/>
          </a:solidFill>
          <a:prstDash val="solid"/>
        </a:ln>
        <a:ln w="15875" cap="flat" cmpd="sng" algn="ctr">
          <a:solidFill>
            <a:schemeClr val="phClr">
              <a:shade val="75000"/>
              <a:satMod val="125000"/>
              <a:lumMod val="75000"/>
            </a:schemeClr>
          </a:solidFill>
          <a:prstDash val="solid"/>
        </a:ln>
        <a:ln w="25400" cap="flat" cmpd="sng" algn="ctr">
          <a:solidFill>
            <a:schemeClr val="phClr"/>
          </a:solidFill>
          <a:prstDash val="solid"/>
        </a:ln>
      </a:lnStyleLst>
      <a:effectStyleLst>
        <a:effectStyle>
          <a:effectLst>
            <a:outerShdw blurRad="63500" dist="50800" dir="5400000" sx="98000" sy="98000" rotWithShape="0">
              <a:srgbClr val="000000">
                <a:alpha val="20000"/>
              </a:srgbClr>
            </a:outerShdw>
          </a:effectLst>
        </a:effectStyle>
        <a:effectStyle>
          <a:effectLst>
            <a:outerShdw blurRad="40005" dist="22984" dir="5400000" rotWithShape="0">
              <a:srgbClr val="000000">
                <a:alpha val="45000"/>
              </a:srgbClr>
            </a:outerShdw>
          </a:effectLst>
          <a:scene3d>
            <a:camera prst="orthographicFront">
              <a:rot lat="0" lon="0" rev="0"/>
            </a:camera>
            <a:lightRig rig="balanced" dir="tr"/>
          </a:scene3d>
          <a:sp3d prstMaterial="matte">
            <a:bevelT w="19050" h="38100"/>
          </a:sp3d>
        </a:effectStyle>
        <a:effectStyle>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phClr">
                <a:shade val="30000"/>
                <a:satMod val="120000"/>
              </a:schemeClr>
            </a:contourClr>
          </a:sp3d>
        </a:effectStyle>
      </a:effectStyleLst>
      <a:bgFillStyleLst>
        <a:solidFill>
          <a:schemeClr val="phClr"/>
        </a:solidFill>
        <a:gradFill rotWithShape="1">
          <a:gsLst>
            <a:gs pos="0">
              <a:schemeClr val="phClr">
                <a:tint val="98000"/>
                <a:shade val="90000"/>
                <a:satMod val="160000"/>
                <a:lumMod val="100000"/>
              </a:schemeClr>
            </a:gs>
            <a:gs pos="60000">
              <a:schemeClr val="phClr">
                <a:tint val="95000"/>
                <a:shade val="100000"/>
                <a:satMod val="130000"/>
                <a:lumMod val="130000"/>
              </a:schemeClr>
            </a:gs>
            <a:gs pos="100000">
              <a:schemeClr val="phClr">
                <a:tint val="97000"/>
                <a:shade val="100000"/>
                <a:hueMod val="100000"/>
                <a:satMod val="140000"/>
                <a:lumMod val="80000"/>
              </a:schemeClr>
            </a:gs>
          </a:gsLst>
          <a:path path="circle">
            <a:fillToRect l="20000" t="10000" r="20000" b="60000"/>
          </a:path>
        </a:gradFill>
        <a:gradFill rotWithShape="1">
          <a:gsLst>
            <a:gs pos="0">
              <a:schemeClr val="phClr">
                <a:tint val="94000"/>
                <a:satMod val="160000"/>
                <a:lumMod val="160000"/>
              </a:schemeClr>
            </a:gs>
            <a:gs pos="42000">
              <a:schemeClr val="phClr">
                <a:tint val="94000"/>
                <a:shade val="94000"/>
                <a:satMod val="160000"/>
                <a:lumMod val="130000"/>
              </a:schemeClr>
            </a:gs>
            <a:gs pos="100000">
              <a:schemeClr val="phClr">
                <a:tint val="97000"/>
                <a:shade val="94000"/>
                <a:satMod val="180000"/>
                <a:lumMod val="84000"/>
              </a:schemeClr>
            </a:gs>
          </a:gsLst>
          <a:path path="circle">
            <a:fillToRect l="24000" t="44000" r="24000" b="12000"/>
          </a:path>
        </a:gradFill>
      </a:bgFillStyleLst>
    </a:fmtScheme>
  </a:themeElements>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スリップストリーム.thmx</Template>
  <TotalTime>1623</TotalTime>
  <Words>2956</Words>
  <Application>Microsoft Office PowerPoint</Application>
  <PresentationFormat>画面に合わせる (4:3)</PresentationFormat>
  <Paragraphs>215</Paragraphs>
  <Slides>11</Slides>
  <Notes>11</Notes>
  <HiddenSlides>0</HiddenSlides>
  <MMClips>1</MMClips>
  <ScaleCrop>false</ScaleCrop>
  <HeadingPairs>
    <vt:vector size="6" baseType="variant">
      <vt:variant>
        <vt:lpstr>使用されているフォント</vt:lpstr>
      </vt:variant>
      <vt:variant>
        <vt:i4>5</vt:i4>
      </vt:variant>
      <vt:variant>
        <vt:lpstr>テーマ</vt:lpstr>
      </vt:variant>
      <vt:variant>
        <vt:i4>1</vt:i4>
      </vt:variant>
      <vt:variant>
        <vt:lpstr>スライド タイトル</vt:lpstr>
      </vt:variant>
      <vt:variant>
        <vt:i4>11</vt:i4>
      </vt:variant>
    </vt:vector>
  </HeadingPairs>
  <TitlesOfParts>
    <vt:vector size="17" baseType="lpstr">
      <vt:lpstr>A-OTF じゅん Pro 501</vt:lpstr>
      <vt:lpstr>ＭＳ ゴシック</vt:lpstr>
      <vt:lpstr>游ゴシック</vt:lpstr>
      <vt:lpstr>Georgia</vt:lpstr>
      <vt:lpstr>Trebuchet MS</vt:lpstr>
      <vt:lpstr>スリップストリーム</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オフィス・イディオム</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水_教材_web</dc:title>
  <dc:creator>山崎 充貴</dc:creator>
  <cp:lastModifiedBy>冨高</cp:lastModifiedBy>
  <cp:revision>132</cp:revision>
  <dcterms:created xsi:type="dcterms:W3CDTF">2021-01-26T10:20:21Z</dcterms:created>
  <dcterms:modified xsi:type="dcterms:W3CDTF">2022-04-11T08:11:35Z</dcterms:modified>
</cp:coreProperties>
</file>