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handoutMasterIdLst>
    <p:handoutMasterId r:id="rId34"/>
  </p:handoutMasterIdLst>
  <p:sldIdLst>
    <p:sldId id="286" r:id="rId3"/>
    <p:sldId id="287" r:id="rId4"/>
    <p:sldId id="288" r:id="rId5"/>
    <p:sldId id="259" r:id="rId6"/>
    <p:sldId id="256" r:id="rId7"/>
    <p:sldId id="260" r:id="rId8"/>
    <p:sldId id="261" r:id="rId9"/>
    <p:sldId id="263" r:id="rId10"/>
    <p:sldId id="265" r:id="rId11"/>
    <p:sldId id="264" r:id="rId12"/>
    <p:sldId id="266" r:id="rId13"/>
    <p:sldId id="270" r:id="rId14"/>
    <p:sldId id="267" r:id="rId15"/>
    <p:sldId id="262" r:id="rId16"/>
    <p:sldId id="268" r:id="rId17"/>
    <p:sldId id="271" r:id="rId18"/>
    <p:sldId id="289" r:id="rId19"/>
    <p:sldId id="290" r:id="rId20"/>
    <p:sldId id="279" r:id="rId21"/>
    <p:sldId id="280" r:id="rId22"/>
    <p:sldId id="274" r:id="rId23"/>
    <p:sldId id="284" r:id="rId24"/>
    <p:sldId id="269" r:id="rId25"/>
    <p:sldId id="278" r:id="rId26"/>
    <p:sldId id="275" r:id="rId27"/>
    <p:sldId id="283" r:id="rId28"/>
    <p:sldId id="276" r:id="rId29"/>
    <p:sldId id="282" r:id="rId30"/>
    <p:sldId id="281" r:id="rId31"/>
    <p:sldId id="285" r:id="rId32"/>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CFF"/>
    <a:srgbClr val="0033CC"/>
    <a:srgbClr val="FF7C80"/>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8" autoAdjust="0"/>
    <p:restoredTop sz="94660"/>
  </p:normalViewPr>
  <p:slideViewPr>
    <p:cSldViewPr snapToGrid="0">
      <p:cViewPr varScale="1">
        <p:scale>
          <a:sx n="110" d="100"/>
          <a:sy n="110" d="100"/>
        </p:scale>
        <p:origin x="68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643" y="1"/>
            <a:ext cx="2945448" cy="497838"/>
          </a:xfrm>
          <a:prstGeom prst="rect">
            <a:avLst/>
          </a:prstGeom>
        </p:spPr>
        <p:txBody>
          <a:bodyPr vert="horz" lIns="91312" tIns="45656" rIns="91312" bIns="45656" rtlCol="0"/>
          <a:lstStyle>
            <a:lvl1pPr algn="r">
              <a:defRPr sz="1200"/>
            </a:lvl1pPr>
          </a:lstStyle>
          <a:p>
            <a:fld id="{9C5A4EA6-AD76-44BE-9558-45FE066C4D81}" type="datetimeFigureOut">
              <a:rPr kumimoji="1" lang="ja-JP" altLang="en-US" smtClean="0"/>
              <a:t>2020/3/5</a:t>
            </a:fld>
            <a:endParaRPr kumimoji="1" lang="ja-JP" altLang="en-US"/>
          </a:p>
        </p:txBody>
      </p:sp>
      <p:sp>
        <p:nvSpPr>
          <p:cNvPr id="4" name="フッター プレースホルダー 3"/>
          <p:cNvSpPr>
            <a:spLocks noGrp="1"/>
          </p:cNvSpPr>
          <p:nvPr>
            <p:ph type="ftr" sz="quarter" idx="2"/>
          </p:nvPr>
        </p:nvSpPr>
        <p:spPr>
          <a:xfrm>
            <a:off x="0" y="9428800"/>
            <a:ext cx="2945448" cy="497838"/>
          </a:xfrm>
          <a:prstGeom prst="rect">
            <a:avLst/>
          </a:prstGeom>
        </p:spPr>
        <p:txBody>
          <a:bodyPr vert="horz" lIns="91312" tIns="45656" rIns="91312" bIns="456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643" y="9428800"/>
            <a:ext cx="2945448" cy="497838"/>
          </a:xfrm>
          <a:prstGeom prst="rect">
            <a:avLst/>
          </a:prstGeom>
        </p:spPr>
        <p:txBody>
          <a:bodyPr vert="horz" lIns="91312" tIns="45656" rIns="91312" bIns="45656" rtlCol="0" anchor="b"/>
          <a:lstStyle>
            <a:lvl1pPr algn="r">
              <a:defRPr sz="1200"/>
            </a:lvl1pPr>
          </a:lstStyle>
          <a:p>
            <a:fld id="{7C24659A-B618-444B-A9FD-68A4EB76C16E}" type="slidenum">
              <a:rPr kumimoji="1" lang="ja-JP" altLang="en-US" smtClean="0"/>
              <a:t>‹#›</a:t>
            </a:fld>
            <a:endParaRPr kumimoji="1" lang="ja-JP" altLang="en-US"/>
          </a:p>
        </p:txBody>
      </p:sp>
    </p:spTree>
    <p:extLst>
      <p:ext uri="{BB962C8B-B14F-4D97-AF65-F5344CB8AC3E}">
        <p14:creationId xmlns:p14="http://schemas.microsoft.com/office/powerpoint/2010/main" val="2726952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312" tIns="45656" rIns="91312" bIns="45656" rtlCol="0"/>
          <a:lstStyle>
            <a:lvl1pPr algn="r">
              <a:defRPr sz="1200"/>
            </a:lvl1pPr>
          </a:lstStyle>
          <a:p>
            <a:fld id="{0A23F365-3F10-4E15-B733-D9A9B87C975A}" type="datetimeFigureOut">
              <a:rPr kumimoji="1" lang="ja-JP" altLang="en-US" smtClean="0"/>
              <a:t>2020/3/5</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3"/>
          </a:xfrm>
          <a:prstGeom prst="rect">
            <a:avLst/>
          </a:prstGeom>
        </p:spPr>
        <p:txBody>
          <a:bodyPr vert="horz" lIns="91312" tIns="45656" rIns="91312" bIns="4565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28584"/>
            <a:ext cx="2945659" cy="498055"/>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312" tIns="45656" rIns="91312" bIns="45656" rtlCol="0" anchor="b"/>
          <a:lstStyle>
            <a:lvl1pPr algn="r">
              <a:defRPr sz="1200"/>
            </a:lvl1pPr>
          </a:lstStyle>
          <a:p>
            <a:fld id="{8EC337C6-4AE5-46AE-95AA-F08143499FC2}" type="slidenum">
              <a:rPr kumimoji="1" lang="ja-JP" altLang="en-US" smtClean="0"/>
              <a:t>‹#›</a:t>
            </a:fld>
            <a:endParaRPr kumimoji="1" lang="ja-JP" altLang="en-US"/>
          </a:p>
        </p:txBody>
      </p:sp>
    </p:spTree>
    <p:extLst>
      <p:ext uri="{BB962C8B-B14F-4D97-AF65-F5344CB8AC3E}">
        <p14:creationId xmlns:p14="http://schemas.microsoft.com/office/powerpoint/2010/main" val="41281704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ja-JP" altLang="en-US" smtClean="0">
                <a:solidFill>
                  <a:srgbClr val="000000"/>
                </a:solidFill>
                <a:latin typeface="ＭＳ Ｐゴシック" panose="020B0600070205080204" pitchFamily="50" charset="-128"/>
              </a:rPr>
              <a:t>ファシリテーター：</a:t>
            </a:r>
          </a:p>
          <a:p>
            <a:pPr algn="just" eaLnBrk="1" hangingPunct="1"/>
            <a:r>
              <a:rPr lang="ja-JP" altLang="en-US" smtClean="0">
                <a:solidFill>
                  <a:srgbClr val="000000"/>
                </a:solidFill>
                <a:latin typeface="ＭＳ Ｐゴシック" panose="020B0600070205080204" pitchFamily="50" charset="-128"/>
              </a:rPr>
              <a:t>では最初に世界のことを考えていただくきっかけとして簡単なクイズから始めたいと思います。</a:t>
            </a:r>
            <a:endParaRPr lang="ja-JP" altLang="en-US" smtClean="0">
              <a:latin typeface="Century" panose="02040604050505020304" pitchFamily="18" charset="0"/>
              <a:ea typeface="ＭＳ 明朝" panose="02020609040205080304" pitchFamily="17" charset="-128"/>
            </a:endParaRPr>
          </a:p>
          <a:p>
            <a:pPr algn="just" eaLnBrk="1" hangingPunct="1"/>
            <a:endParaRPr lang="ja-JP" altLang="en-US" smtClean="0">
              <a:solidFill>
                <a:srgbClr val="000000"/>
              </a:solidFill>
              <a:latin typeface="ＭＳ Ｐゴシック" panose="020B0600070205080204" pitchFamily="50" charset="-128"/>
            </a:endParaRPr>
          </a:p>
          <a:p>
            <a:pPr algn="just" eaLnBrk="1" hangingPunct="1"/>
            <a:r>
              <a:rPr lang="ja-JP" altLang="en-US" smtClean="0">
                <a:solidFill>
                  <a:srgbClr val="000000"/>
                </a:solidFill>
                <a:latin typeface="ＭＳ Ｐゴシック" panose="020B0600070205080204" pitchFamily="50" charset="-128"/>
              </a:rPr>
              <a:t>ナレーション：</a:t>
            </a:r>
          </a:p>
          <a:p>
            <a:pPr algn="just" eaLnBrk="1" hangingPunct="1"/>
            <a:r>
              <a:rPr lang="ja-JP" altLang="en-US" smtClean="0">
                <a:solidFill>
                  <a:srgbClr val="000000"/>
                </a:solidFill>
                <a:latin typeface="ＭＳ Ｐゴシック" panose="020B0600070205080204" pitchFamily="50" charset="-128"/>
              </a:rPr>
              <a:t>世界の人口はおよそ何億人ぐらいでしょうか？　▽</a:t>
            </a:r>
            <a:r>
              <a:rPr lang="zh-TW" altLang="en-US" smtClean="0">
                <a:solidFill>
                  <a:srgbClr val="000000"/>
                </a:solidFill>
                <a:latin typeface="ＭＳ Ｐゴシック" panose="020B0600070205080204" pitchFamily="50" charset="-128"/>
                <a:ea typeface="ＭＳ Ｐゴシック" panose="020B0600070205080204" pitchFamily="50" charset="-128"/>
              </a:rPr>
              <a:t>①</a:t>
            </a:r>
            <a:r>
              <a:rPr lang="ja-JP" altLang="en-US" smtClean="0">
                <a:solidFill>
                  <a:srgbClr val="000000"/>
                </a:solidFill>
                <a:latin typeface="ＭＳ Ｐゴシック" panose="020B0600070205080204" pitchFamily="50" charset="-128"/>
              </a:rPr>
              <a:t>４０億人</a:t>
            </a:r>
            <a:r>
              <a:rPr lang="zh-TW" altLang="en-US" smtClean="0">
                <a:solidFill>
                  <a:srgbClr val="000000"/>
                </a:solidFill>
                <a:latin typeface="ＭＳ Ｐゴシック" panose="020B0600070205080204" pitchFamily="50" charset="-128"/>
                <a:ea typeface="ＭＳ Ｐゴシック" panose="020B0600070205080204" pitchFamily="50" charset="-128"/>
              </a:rPr>
              <a:t>　 </a:t>
            </a:r>
            <a:r>
              <a:rPr lang="ja-JP" altLang="en-US" smtClean="0">
                <a:solidFill>
                  <a:srgbClr val="000000"/>
                </a:solidFill>
                <a:latin typeface="ＭＳ Ｐゴシック" panose="020B0600070205080204" pitchFamily="50" charset="-128"/>
              </a:rPr>
              <a:t>▽</a:t>
            </a:r>
            <a:r>
              <a:rPr lang="zh-TW" altLang="en-US" smtClean="0">
                <a:solidFill>
                  <a:srgbClr val="000000"/>
                </a:solidFill>
                <a:latin typeface="ＭＳ Ｐゴシック" panose="020B0600070205080204" pitchFamily="50" charset="-128"/>
                <a:ea typeface="ＭＳ Ｐゴシック" panose="020B0600070205080204" pitchFamily="50" charset="-128"/>
              </a:rPr>
              <a:t>②</a:t>
            </a:r>
            <a:r>
              <a:rPr lang="ja-JP" altLang="en-US" smtClean="0">
                <a:solidFill>
                  <a:srgbClr val="000000"/>
                </a:solidFill>
                <a:latin typeface="ＭＳ Ｐゴシック" panose="020B0600070205080204" pitchFamily="50" charset="-128"/>
              </a:rPr>
              <a:t>５０億人　 ▽③６０億人</a:t>
            </a:r>
            <a:r>
              <a:rPr lang="zh-TW" altLang="en-US" smtClean="0">
                <a:solidFill>
                  <a:srgbClr val="000000"/>
                </a:solidFill>
                <a:latin typeface="ＭＳ Ｐゴシック" panose="020B0600070205080204" pitchFamily="50" charset="-128"/>
                <a:ea typeface="ＭＳ Ｐゴシック" panose="020B0600070205080204" pitchFamily="50" charset="-128"/>
              </a:rPr>
              <a:t>　 </a:t>
            </a:r>
            <a:r>
              <a:rPr lang="ja-JP" altLang="en-US" smtClean="0">
                <a:solidFill>
                  <a:srgbClr val="000000"/>
                </a:solidFill>
                <a:latin typeface="ＭＳ Ｐゴシック" panose="020B0600070205080204" pitchFamily="50" charset="-128"/>
              </a:rPr>
              <a:t>▽④７０億人</a:t>
            </a:r>
            <a:r>
              <a:rPr lang="zh-TW" altLang="en-US" smtClean="0">
                <a:solidFill>
                  <a:srgbClr val="000000"/>
                </a:solidFill>
                <a:latin typeface="ＭＳ Ｐゴシック" panose="020B0600070205080204" pitchFamily="50" charset="-128"/>
                <a:ea typeface="ＭＳ Ｐゴシック" panose="020B0600070205080204" pitchFamily="50" charset="-128"/>
              </a:rPr>
              <a:t>   </a:t>
            </a:r>
            <a:endParaRPr lang="ja-JP" altLang="en-US" smtClean="0">
              <a:latin typeface="Century" panose="02040604050505020304" pitchFamily="18" charset="0"/>
              <a:ea typeface="ＭＳ 明朝" panose="02020609040205080304" pitchFamily="17" charset="-128"/>
            </a:endParaRPr>
          </a:p>
          <a:p>
            <a:pPr algn="just" eaLnBrk="1" hangingPunct="1"/>
            <a:endParaRPr lang="ja-JP" altLang="en-US" smtClean="0">
              <a:solidFill>
                <a:srgbClr val="000000"/>
              </a:solidFill>
              <a:latin typeface="ＭＳ Ｐゴシック" panose="020B0600070205080204" pitchFamily="50" charset="-128"/>
            </a:endParaRPr>
          </a:p>
          <a:p>
            <a:pPr algn="just" eaLnBrk="1" hangingPunct="1"/>
            <a:r>
              <a:rPr lang="ja-JP" altLang="en-US" smtClean="0">
                <a:solidFill>
                  <a:srgbClr val="000000"/>
                </a:solidFill>
                <a:latin typeface="ＭＳ Ｐゴシック" panose="020B0600070205080204" pitchFamily="50" charset="-128"/>
              </a:rPr>
              <a:t>ファシリテーター ：</a:t>
            </a:r>
          </a:p>
          <a:p>
            <a:pPr algn="just" eaLnBrk="1" hangingPunct="1"/>
            <a:r>
              <a:rPr lang="ja-JP" altLang="en-US" smtClean="0">
                <a:solidFill>
                  <a:srgbClr val="000000"/>
                </a:solidFill>
                <a:latin typeface="ＭＳ Ｐゴシック" panose="020B0600070205080204" pitchFamily="50" charset="-128"/>
              </a:rPr>
              <a:t>それでは、答えを見てみましょう。</a:t>
            </a:r>
            <a:r>
              <a:rPr lang="ja-JP" altLang="en-US" sz="1400" smtClean="0"/>
              <a:t>▼</a:t>
            </a:r>
            <a:endParaRPr lang="ja-JP" altLang="en-US" smtClean="0">
              <a:solidFill>
                <a:srgbClr val="000000"/>
              </a:solidFill>
              <a:latin typeface="ＭＳ Ｐゴシック" panose="020B0600070205080204" pitchFamily="50" charset="-128"/>
            </a:endParaRPr>
          </a:p>
          <a:p>
            <a:endParaRPr lang="ja-JP" altLang="en-US" smtClean="0"/>
          </a:p>
        </p:txBody>
      </p:sp>
      <p:sp>
        <p:nvSpPr>
          <p:cNvPr id="8397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11115AB-0C1A-4D60-A975-5E28A2E376DC}" type="slidenum">
              <a:rPr lang="ja-JP" altLang="en-US" smtClean="0">
                <a:solidFill>
                  <a:srgbClr val="000000"/>
                </a:solidFill>
              </a:rPr>
              <a:pPr>
                <a:spcBef>
                  <a:spcPct val="0"/>
                </a:spcBef>
              </a:pPr>
              <a:t>2</a:t>
            </a:fld>
            <a:endParaRPr lang="ja-JP" altLang="en-US" smtClean="0">
              <a:solidFill>
                <a:srgbClr val="000000"/>
              </a:solidFill>
            </a:endParaRPr>
          </a:p>
        </p:txBody>
      </p:sp>
    </p:spTree>
    <p:extLst>
      <p:ext uri="{BB962C8B-B14F-4D97-AF65-F5344CB8AC3E}">
        <p14:creationId xmlns:p14="http://schemas.microsoft.com/office/powerpoint/2010/main" val="2642932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4029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1910" indent="-2853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1400" indent="-22828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7960" indent="-22828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4520" indent="-22828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1080" indent="-22828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67639" indent="-22828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4199" indent="-22828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0759" indent="-22828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3A707321-14E4-42D4-9DD1-D163B0B0B1F8}" type="slidenum">
              <a:rPr lang="ja-JP" altLang="en-US">
                <a:solidFill>
                  <a:srgbClr val="000000"/>
                </a:solidFill>
              </a:rPr>
              <a:pPr eaLnBrk="1" hangingPunct="1">
                <a:spcBef>
                  <a:spcPct val="0"/>
                </a:spcBef>
              </a:pPr>
              <a:t>15</a:t>
            </a:fld>
            <a:endParaRPr lang="ja-JP" altLang="en-US">
              <a:solidFill>
                <a:srgbClr val="000000"/>
              </a:solidFill>
            </a:endParaRPr>
          </a:p>
        </p:txBody>
      </p:sp>
    </p:spTree>
    <p:extLst>
      <p:ext uri="{BB962C8B-B14F-4D97-AF65-F5344CB8AC3E}">
        <p14:creationId xmlns:p14="http://schemas.microsoft.com/office/powerpoint/2010/main" val="761902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4029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1910" indent="-2853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1400" indent="-22828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7960" indent="-22828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4520" indent="-22828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1080" indent="-22828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67639" indent="-22828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4199" indent="-22828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0759" indent="-22828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3A707321-14E4-42D4-9DD1-D163B0B0B1F8}" type="slidenum">
              <a:rPr lang="ja-JP" altLang="en-US">
                <a:solidFill>
                  <a:srgbClr val="000000"/>
                </a:solidFill>
              </a:rPr>
              <a:pPr eaLnBrk="1" hangingPunct="1">
                <a:spcBef>
                  <a:spcPct val="0"/>
                </a:spcBef>
              </a:pPr>
              <a:t>16</a:t>
            </a:fld>
            <a:endParaRPr lang="ja-JP" altLang="en-US">
              <a:solidFill>
                <a:srgbClr val="000000"/>
              </a:solidFill>
            </a:endParaRPr>
          </a:p>
        </p:txBody>
      </p:sp>
    </p:spTree>
    <p:extLst>
      <p:ext uri="{BB962C8B-B14F-4D97-AF65-F5344CB8AC3E}">
        <p14:creationId xmlns:p14="http://schemas.microsoft.com/office/powerpoint/2010/main" val="1787114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smtClean="0">
                <a:effectLst/>
              </a:rPr>
              <a:t>「グローバル・トレンズ</a:t>
            </a:r>
            <a:r>
              <a:rPr lang="en-US" altLang="ja-JP" b="1" dirty="0" smtClean="0">
                <a:effectLst/>
              </a:rPr>
              <a:t>2018</a:t>
            </a:r>
            <a:r>
              <a:rPr lang="ja-JP" altLang="en-US" b="1" dirty="0" smtClean="0">
                <a:effectLst/>
              </a:rPr>
              <a:t>」</a:t>
            </a:r>
            <a:r>
              <a:rPr lang="ja-JP" altLang="en-US" b="0" dirty="0" smtClean="0">
                <a:effectLst/>
              </a:rPr>
              <a:t>　</a:t>
            </a:r>
            <a:r>
              <a:rPr lang="ja-JP" altLang="en-US" b="1" dirty="0" smtClean="0">
                <a:effectLst/>
              </a:rPr>
              <a:t>難民に関する</a:t>
            </a:r>
            <a:r>
              <a:rPr lang="en-US" altLang="ja-JP" b="1" dirty="0" smtClean="0">
                <a:effectLst/>
              </a:rPr>
              <a:t>8</a:t>
            </a:r>
            <a:r>
              <a:rPr lang="ja-JP" altLang="en-US" b="1" dirty="0" err="1" smtClean="0">
                <a:effectLst/>
              </a:rPr>
              <a:t>つの</a:t>
            </a:r>
            <a:r>
              <a:rPr lang="ja-JP" altLang="en-US" b="1" dirty="0" smtClean="0">
                <a:effectLst/>
              </a:rPr>
              <a:t>重点ポイント</a:t>
            </a:r>
            <a:endParaRPr lang="en-US" altLang="ja-JP" b="1" dirty="0" smtClean="0">
              <a:effectLst/>
            </a:endParaRPr>
          </a:p>
          <a:p>
            <a:r>
              <a:rPr lang="en-US" altLang="ja-JP" b="1" dirty="0" smtClean="0">
                <a:effectLst/>
              </a:rPr>
              <a:t/>
            </a:r>
            <a:br>
              <a:rPr lang="en-US" altLang="ja-JP" b="1" dirty="0" smtClean="0">
                <a:effectLst/>
              </a:rPr>
            </a:br>
            <a:r>
              <a:rPr lang="en-US" altLang="ja-JP" dirty="0" smtClean="0">
                <a:effectLst/>
              </a:rPr>
              <a:t>2018</a:t>
            </a:r>
            <a:r>
              <a:rPr lang="ja-JP" altLang="en-US" dirty="0" smtClean="0">
                <a:effectLst/>
              </a:rPr>
              <a:t>年、紛争や迫害により故郷を追われた人の数は</a:t>
            </a:r>
            <a:r>
              <a:rPr lang="en-US" altLang="ja-JP" dirty="0" smtClean="0">
                <a:effectLst/>
              </a:rPr>
              <a:t>7000</a:t>
            </a:r>
            <a:r>
              <a:rPr lang="ja-JP" altLang="en-US" dirty="0" smtClean="0">
                <a:effectLst/>
              </a:rPr>
              <a:t>万人を超えました。これは</a:t>
            </a:r>
            <a:r>
              <a:rPr lang="en-US" altLang="ja-JP" dirty="0" smtClean="0">
                <a:effectLst/>
              </a:rPr>
              <a:t>UNHCR</a:t>
            </a:r>
            <a:r>
              <a:rPr lang="ja-JP" altLang="en-US" dirty="0" smtClean="0">
                <a:effectLst/>
              </a:rPr>
              <a:t>創設以来、この</a:t>
            </a:r>
            <a:r>
              <a:rPr lang="en-US" altLang="ja-JP" dirty="0" smtClean="0">
                <a:effectLst/>
              </a:rPr>
              <a:t>70</a:t>
            </a:r>
            <a:r>
              <a:rPr lang="ja-JP" altLang="en-US" dirty="0" smtClean="0">
                <a:effectLst/>
              </a:rPr>
              <a:t>年で最高レベルの数値です。</a:t>
            </a:r>
          </a:p>
          <a:p>
            <a:r>
              <a:rPr lang="en-US" altLang="ja-JP" dirty="0" smtClean="0">
                <a:effectLst/>
              </a:rPr>
              <a:t>2018</a:t>
            </a:r>
            <a:r>
              <a:rPr lang="ja-JP" altLang="en-US" dirty="0" smtClean="0">
                <a:effectLst/>
              </a:rPr>
              <a:t>年末の時点で故郷を追われた人の数は</a:t>
            </a:r>
            <a:r>
              <a:rPr lang="en-US" altLang="ja-JP" dirty="0" smtClean="0">
                <a:effectLst/>
              </a:rPr>
              <a:t>7080</a:t>
            </a:r>
            <a:r>
              <a:rPr lang="ja-JP" altLang="en-US" dirty="0" smtClean="0">
                <a:effectLst/>
              </a:rPr>
              <a:t>万人、そのうち</a:t>
            </a:r>
            <a:r>
              <a:rPr lang="en-US" altLang="ja-JP" dirty="0" smtClean="0">
                <a:effectLst/>
              </a:rPr>
              <a:t>2018</a:t>
            </a:r>
            <a:r>
              <a:rPr lang="ja-JP" altLang="en-US" dirty="0" smtClean="0">
                <a:effectLst/>
              </a:rPr>
              <a:t>年に新たに、もしくは、再び移動を強いられた人は</a:t>
            </a:r>
            <a:r>
              <a:rPr lang="en-US" altLang="ja-JP" dirty="0" smtClean="0">
                <a:effectLst/>
              </a:rPr>
              <a:t>1360</a:t>
            </a:r>
            <a:r>
              <a:rPr lang="ja-JP" altLang="en-US" dirty="0" smtClean="0">
                <a:effectLst/>
              </a:rPr>
              <a:t>万人におよんでいます。</a:t>
            </a:r>
            <a:endParaRPr lang="en-US" altLang="ja-JP" b="1" dirty="0" smtClean="0">
              <a:effectLst/>
            </a:endParaRPr>
          </a:p>
          <a:p>
            <a:endParaRPr lang="ja-JP" altLang="en-US" dirty="0" smtClean="0">
              <a:effectLst/>
            </a:endParaRPr>
          </a:p>
          <a:p>
            <a:r>
              <a:rPr lang="ja-JP" altLang="en-US" b="1" dirty="0" smtClean="0"/>
              <a:t>子ども：</a:t>
            </a:r>
            <a:r>
              <a:rPr lang="ja-JP" altLang="en-US" dirty="0" smtClean="0"/>
              <a:t>難民の</a:t>
            </a:r>
            <a:r>
              <a:rPr lang="en-US" altLang="ja-JP" dirty="0" smtClean="0"/>
              <a:t>2</a:t>
            </a:r>
            <a:r>
              <a:rPr lang="ja-JP" altLang="en-US" dirty="0" smtClean="0"/>
              <a:t>人に</a:t>
            </a:r>
            <a:r>
              <a:rPr lang="en-US" altLang="ja-JP" dirty="0" smtClean="0"/>
              <a:t>1</a:t>
            </a:r>
            <a:r>
              <a:rPr lang="ja-JP" altLang="en-US" dirty="0" smtClean="0"/>
              <a:t>人が子ども。</a:t>
            </a:r>
            <a:r>
              <a:rPr lang="en-US" altLang="ja-JP" dirty="0" smtClean="0"/>
              <a:t>11</a:t>
            </a:r>
            <a:r>
              <a:rPr lang="ja-JP" altLang="en-US" dirty="0" smtClean="0"/>
              <a:t>万</a:t>
            </a:r>
            <a:r>
              <a:rPr lang="en-US" altLang="ja-JP" dirty="0" smtClean="0"/>
              <a:t>1000</a:t>
            </a:r>
            <a:r>
              <a:rPr lang="ja-JP" altLang="en-US" dirty="0" smtClean="0"/>
              <a:t>人が家族とはぐれている。</a:t>
            </a:r>
          </a:p>
          <a:p>
            <a:r>
              <a:rPr lang="ja-JP" altLang="en-US" b="1" dirty="0" smtClean="0"/>
              <a:t>幼児：</a:t>
            </a:r>
            <a:r>
              <a:rPr lang="ja-JP" altLang="en-US" dirty="0" smtClean="0"/>
              <a:t>ウガンダでは、</a:t>
            </a:r>
            <a:r>
              <a:rPr lang="en-US" altLang="ja-JP" dirty="0" smtClean="0"/>
              <a:t>5</a:t>
            </a:r>
            <a:r>
              <a:rPr lang="ja-JP" altLang="en-US" dirty="0" smtClean="0"/>
              <a:t>歳未満の難民の子ども</a:t>
            </a:r>
            <a:r>
              <a:rPr lang="en-US" altLang="ja-JP" dirty="0" smtClean="0"/>
              <a:t>2800</a:t>
            </a:r>
            <a:r>
              <a:rPr lang="ja-JP" altLang="en-US" dirty="0" smtClean="0"/>
              <a:t>人が家族とはぐれている。</a:t>
            </a:r>
          </a:p>
          <a:p>
            <a:r>
              <a:rPr lang="ja-JP" altLang="en-US" b="1" dirty="0" smtClean="0"/>
              <a:t>都市難民：</a:t>
            </a:r>
            <a:r>
              <a:rPr lang="ja-JP" altLang="en-US" dirty="0" smtClean="0"/>
              <a:t>難民の</a:t>
            </a:r>
            <a:r>
              <a:rPr lang="en-US" altLang="ja-JP" dirty="0" smtClean="0"/>
              <a:t>61</a:t>
            </a:r>
            <a:r>
              <a:rPr lang="ja-JP" altLang="en-US" dirty="0" smtClean="0"/>
              <a:t>パーセントが都市部に暮らし、地方や難民キャンプに暮らす数を上回る。</a:t>
            </a:r>
          </a:p>
          <a:p>
            <a:r>
              <a:rPr lang="ja-JP" altLang="en-US" b="1" dirty="0" smtClean="0"/>
              <a:t>富裕層と貧困層：</a:t>
            </a:r>
            <a:r>
              <a:rPr lang="ja-JP" altLang="en-US" dirty="0" smtClean="0"/>
              <a:t>難民の受け入れ数は、高所得国は</a:t>
            </a:r>
            <a:r>
              <a:rPr lang="en-US" altLang="ja-JP" dirty="0" smtClean="0"/>
              <a:t>1000</a:t>
            </a:r>
            <a:r>
              <a:rPr lang="ja-JP" altLang="en-US" dirty="0" smtClean="0"/>
              <a:t>人につき平均</a:t>
            </a:r>
            <a:r>
              <a:rPr lang="en-US" altLang="ja-JP" dirty="0" smtClean="0"/>
              <a:t>2.7</a:t>
            </a:r>
            <a:r>
              <a:rPr lang="ja-JP" altLang="en-US" dirty="0" smtClean="0"/>
              <a:t>人、中・低所得国は平均</a:t>
            </a:r>
            <a:r>
              <a:rPr lang="en-US" altLang="ja-JP" dirty="0" smtClean="0"/>
              <a:t>5.8</a:t>
            </a:r>
            <a:r>
              <a:rPr lang="ja-JP" altLang="en-US" dirty="0" smtClean="0"/>
              <a:t>人、世界の難民の</a:t>
            </a:r>
            <a:r>
              <a:rPr lang="en-US" altLang="ja-JP" dirty="0" smtClean="0"/>
              <a:t>3</a:t>
            </a:r>
            <a:r>
              <a:rPr lang="ja-JP" altLang="en-US" dirty="0" smtClean="0"/>
              <a:t>分の</a:t>
            </a:r>
            <a:r>
              <a:rPr lang="en-US" altLang="ja-JP" dirty="0" smtClean="0"/>
              <a:t>1</a:t>
            </a:r>
            <a:r>
              <a:rPr lang="ja-JP" altLang="en-US" dirty="0" smtClean="0"/>
              <a:t>は最貧国に集中している。</a:t>
            </a:r>
          </a:p>
          <a:p>
            <a:r>
              <a:rPr lang="ja-JP" altLang="en-US" b="1" dirty="0" smtClean="0"/>
              <a:t>避難先：</a:t>
            </a:r>
            <a:r>
              <a:rPr lang="ja-JP" altLang="en-US" dirty="0" smtClean="0"/>
              <a:t>難民の約</a:t>
            </a:r>
            <a:r>
              <a:rPr lang="en-US" altLang="ja-JP" dirty="0" smtClean="0"/>
              <a:t>8</a:t>
            </a:r>
            <a:r>
              <a:rPr lang="ja-JP" altLang="en-US" dirty="0" smtClean="0"/>
              <a:t>割は出身国の近隣国に避難している。</a:t>
            </a:r>
          </a:p>
          <a:p>
            <a:r>
              <a:rPr lang="ja-JP" altLang="en-US" b="1" dirty="0" smtClean="0"/>
              <a:t>期間：</a:t>
            </a:r>
            <a:r>
              <a:rPr lang="ja-JP" altLang="en-US" dirty="0" smtClean="0"/>
              <a:t>難民</a:t>
            </a:r>
            <a:r>
              <a:rPr lang="en-US" altLang="ja-JP" dirty="0" smtClean="0"/>
              <a:t>5</a:t>
            </a:r>
            <a:r>
              <a:rPr lang="ja-JP" altLang="en-US" dirty="0" smtClean="0"/>
              <a:t>人のうち</a:t>
            </a:r>
            <a:r>
              <a:rPr lang="en-US" altLang="ja-JP" dirty="0" smtClean="0"/>
              <a:t>4</a:t>
            </a:r>
            <a:r>
              <a:rPr lang="ja-JP" altLang="en-US" dirty="0" smtClean="0"/>
              <a:t>人の避難生活が</a:t>
            </a:r>
            <a:r>
              <a:rPr lang="en-US" altLang="ja-JP" dirty="0" smtClean="0"/>
              <a:t>5</a:t>
            </a:r>
            <a:r>
              <a:rPr lang="ja-JP" altLang="en-US" dirty="0" smtClean="0"/>
              <a:t>年以上、</a:t>
            </a:r>
            <a:r>
              <a:rPr lang="en-US" altLang="ja-JP" dirty="0" smtClean="0"/>
              <a:t>5</a:t>
            </a:r>
            <a:r>
              <a:rPr lang="ja-JP" altLang="en-US" dirty="0" smtClean="0"/>
              <a:t>人に</a:t>
            </a:r>
            <a:r>
              <a:rPr lang="en-US" altLang="ja-JP" dirty="0" smtClean="0"/>
              <a:t>1</a:t>
            </a:r>
            <a:r>
              <a:rPr lang="ja-JP" altLang="en-US" dirty="0" smtClean="0"/>
              <a:t>人は</a:t>
            </a:r>
            <a:r>
              <a:rPr lang="en-US" altLang="ja-JP" dirty="0" smtClean="0"/>
              <a:t>20</a:t>
            </a:r>
            <a:r>
              <a:rPr lang="ja-JP" altLang="en-US" dirty="0" smtClean="0"/>
              <a:t>年、もしくはそれ以上にもおよぶ。</a:t>
            </a:r>
          </a:p>
          <a:p>
            <a:r>
              <a:rPr lang="ja-JP" altLang="en-US" b="1" dirty="0" smtClean="0"/>
              <a:t>新たな庇護申請者：</a:t>
            </a:r>
            <a:r>
              <a:rPr lang="ja-JP" altLang="en-US" dirty="0" smtClean="0"/>
              <a:t>ベネズエラから避難した</a:t>
            </a:r>
            <a:r>
              <a:rPr lang="en-US" altLang="ja-JP" dirty="0" smtClean="0"/>
              <a:t>34</a:t>
            </a:r>
            <a:r>
              <a:rPr lang="ja-JP" altLang="en-US" dirty="0" smtClean="0"/>
              <a:t>万</a:t>
            </a:r>
            <a:r>
              <a:rPr lang="en-US" altLang="ja-JP" dirty="0" smtClean="0"/>
              <a:t>1800</a:t>
            </a:r>
            <a:r>
              <a:rPr lang="ja-JP" altLang="en-US" dirty="0" smtClean="0"/>
              <a:t>人が世界最大。</a:t>
            </a:r>
          </a:p>
          <a:p>
            <a:r>
              <a:rPr lang="ja-JP" altLang="en-US" b="1" dirty="0" smtClean="0"/>
              <a:t>傾向：</a:t>
            </a:r>
            <a:r>
              <a:rPr lang="en-US" altLang="ja-JP" dirty="0" smtClean="0"/>
              <a:t>108</a:t>
            </a:r>
            <a:r>
              <a:rPr lang="ja-JP" altLang="en-US" dirty="0" smtClean="0"/>
              <a:t>人に</a:t>
            </a:r>
            <a:r>
              <a:rPr lang="en-US" altLang="ja-JP" dirty="0" smtClean="0"/>
              <a:t>1</a:t>
            </a:r>
            <a:r>
              <a:rPr lang="ja-JP" altLang="en-US" dirty="0" smtClean="0"/>
              <a:t>人が難民、国内避難民、庇護申請者に。</a:t>
            </a:r>
            <a:r>
              <a:rPr lang="en-US" altLang="ja-JP" dirty="0" smtClean="0"/>
              <a:t>10</a:t>
            </a:r>
            <a:r>
              <a:rPr lang="ja-JP" altLang="en-US" dirty="0" smtClean="0"/>
              <a:t>年前は</a:t>
            </a:r>
            <a:r>
              <a:rPr lang="en-US" altLang="ja-JP" dirty="0" smtClean="0"/>
              <a:t>160</a:t>
            </a:r>
            <a:r>
              <a:rPr lang="ja-JP" altLang="en-US" dirty="0" smtClean="0"/>
              <a:t>人に</a:t>
            </a:r>
            <a:r>
              <a:rPr lang="en-US" altLang="ja-JP" dirty="0" smtClean="0"/>
              <a:t>1</a:t>
            </a:r>
            <a:r>
              <a:rPr lang="ja-JP" altLang="en-US" dirty="0" smtClean="0"/>
              <a:t>人。</a:t>
            </a:r>
            <a:endParaRPr lang="ja-JP" altLang="en-US" dirty="0"/>
          </a:p>
        </p:txBody>
      </p:sp>
    </p:spTree>
    <p:extLst>
      <p:ext uri="{BB962C8B-B14F-4D97-AF65-F5344CB8AC3E}">
        <p14:creationId xmlns:p14="http://schemas.microsoft.com/office/powerpoint/2010/main" val="3195351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ja-JP" altLang="en-US" smtClean="0">
                <a:solidFill>
                  <a:srgbClr val="000000"/>
                </a:solidFill>
                <a:latin typeface="ＭＳ Ｐゴシック" panose="020B0600070205080204" pitchFamily="50" charset="-128"/>
              </a:rPr>
              <a:t>ファシリテーター：</a:t>
            </a:r>
          </a:p>
          <a:p>
            <a:pPr algn="just" eaLnBrk="1" hangingPunct="1"/>
            <a:r>
              <a:rPr lang="ja-JP" altLang="en-US" smtClean="0">
                <a:solidFill>
                  <a:srgbClr val="000000"/>
                </a:solidFill>
                <a:latin typeface="ＭＳ Ｐゴシック" panose="020B0600070205080204" pitchFamily="50" charset="-128"/>
              </a:rPr>
              <a:t>では最初に世界のことを考えていただくきっかけとして簡単なクイズから始めたいと思います。</a:t>
            </a:r>
            <a:endParaRPr lang="ja-JP" altLang="en-US" smtClean="0">
              <a:latin typeface="Century" panose="02040604050505020304" pitchFamily="18" charset="0"/>
              <a:ea typeface="ＭＳ 明朝" panose="02020609040205080304" pitchFamily="17" charset="-128"/>
            </a:endParaRPr>
          </a:p>
          <a:p>
            <a:pPr algn="just" eaLnBrk="1" hangingPunct="1"/>
            <a:endParaRPr lang="ja-JP" altLang="en-US" smtClean="0">
              <a:solidFill>
                <a:srgbClr val="000000"/>
              </a:solidFill>
              <a:latin typeface="ＭＳ Ｐゴシック" panose="020B0600070205080204" pitchFamily="50" charset="-128"/>
            </a:endParaRPr>
          </a:p>
          <a:p>
            <a:pPr algn="just" eaLnBrk="1" hangingPunct="1"/>
            <a:r>
              <a:rPr lang="ja-JP" altLang="en-US" smtClean="0">
                <a:solidFill>
                  <a:srgbClr val="000000"/>
                </a:solidFill>
                <a:latin typeface="ＭＳ Ｐゴシック" panose="020B0600070205080204" pitchFamily="50" charset="-128"/>
              </a:rPr>
              <a:t>ナレーション：</a:t>
            </a:r>
          </a:p>
          <a:p>
            <a:pPr algn="just" eaLnBrk="1" hangingPunct="1"/>
            <a:r>
              <a:rPr lang="ja-JP" altLang="en-US" smtClean="0">
                <a:solidFill>
                  <a:srgbClr val="000000"/>
                </a:solidFill>
                <a:latin typeface="ＭＳ Ｐゴシック" panose="020B0600070205080204" pitchFamily="50" charset="-128"/>
              </a:rPr>
              <a:t>世界の人口はおよそ何億人ぐらいでしょうか？　▽</a:t>
            </a:r>
            <a:r>
              <a:rPr lang="zh-TW" altLang="en-US" smtClean="0">
                <a:solidFill>
                  <a:srgbClr val="000000"/>
                </a:solidFill>
                <a:latin typeface="ＭＳ Ｐゴシック" panose="020B0600070205080204" pitchFamily="50" charset="-128"/>
                <a:ea typeface="ＭＳ Ｐゴシック" panose="020B0600070205080204" pitchFamily="50" charset="-128"/>
              </a:rPr>
              <a:t>①</a:t>
            </a:r>
            <a:r>
              <a:rPr lang="ja-JP" altLang="en-US" smtClean="0">
                <a:solidFill>
                  <a:srgbClr val="000000"/>
                </a:solidFill>
                <a:latin typeface="ＭＳ Ｐゴシック" panose="020B0600070205080204" pitchFamily="50" charset="-128"/>
              </a:rPr>
              <a:t>４０億人</a:t>
            </a:r>
            <a:r>
              <a:rPr lang="zh-TW" altLang="en-US" smtClean="0">
                <a:solidFill>
                  <a:srgbClr val="000000"/>
                </a:solidFill>
                <a:latin typeface="ＭＳ Ｐゴシック" panose="020B0600070205080204" pitchFamily="50" charset="-128"/>
                <a:ea typeface="ＭＳ Ｐゴシック" panose="020B0600070205080204" pitchFamily="50" charset="-128"/>
              </a:rPr>
              <a:t>　 </a:t>
            </a:r>
            <a:r>
              <a:rPr lang="ja-JP" altLang="en-US" smtClean="0">
                <a:solidFill>
                  <a:srgbClr val="000000"/>
                </a:solidFill>
                <a:latin typeface="ＭＳ Ｐゴシック" panose="020B0600070205080204" pitchFamily="50" charset="-128"/>
              </a:rPr>
              <a:t>▽</a:t>
            </a:r>
            <a:r>
              <a:rPr lang="zh-TW" altLang="en-US" smtClean="0">
                <a:solidFill>
                  <a:srgbClr val="000000"/>
                </a:solidFill>
                <a:latin typeface="ＭＳ Ｐゴシック" panose="020B0600070205080204" pitchFamily="50" charset="-128"/>
                <a:ea typeface="ＭＳ Ｐゴシック" panose="020B0600070205080204" pitchFamily="50" charset="-128"/>
              </a:rPr>
              <a:t>②</a:t>
            </a:r>
            <a:r>
              <a:rPr lang="ja-JP" altLang="en-US" smtClean="0">
                <a:solidFill>
                  <a:srgbClr val="000000"/>
                </a:solidFill>
                <a:latin typeface="ＭＳ Ｐゴシック" panose="020B0600070205080204" pitchFamily="50" charset="-128"/>
              </a:rPr>
              <a:t>５０億人　 ▽③６０億人</a:t>
            </a:r>
            <a:r>
              <a:rPr lang="zh-TW" altLang="en-US" smtClean="0">
                <a:solidFill>
                  <a:srgbClr val="000000"/>
                </a:solidFill>
                <a:latin typeface="ＭＳ Ｐゴシック" panose="020B0600070205080204" pitchFamily="50" charset="-128"/>
                <a:ea typeface="ＭＳ Ｐゴシック" panose="020B0600070205080204" pitchFamily="50" charset="-128"/>
              </a:rPr>
              <a:t>　 </a:t>
            </a:r>
            <a:r>
              <a:rPr lang="ja-JP" altLang="en-US" smtClean="0">
                <a:solidFill>
                  <a:srgbClr val="000000"/>
                </a:solidFill>
                <a:latin typeface="ＭＳ Ｐゴシック" panose="020B0600070205080204" pitchFamily="50" charset="-128"/>
              </a:rPr>
              <a:t>▽④７０億人</a:t>
            </a:r>
            <a:r>
              <a:rPr lang="zh-TW" altLang="en-US" smtClean="0">
                <a:solidFill>
                  <a:srgbClr val="000000"/>
                </a:solidFill>
                <a:latin typeface="ＭＳ Ｐゴシック" panose="020B0600070205080204" pitchFamily="50" charset="-128"/>
                <a:ea typeface="ＭＳ Ｐゴシック" panose="020B0600070205080204" pitchFamily="50" charset="-128"/>
              </a:rPr>
              <a:t>   </a:t>
            </a:r>
            <a:endParaRPr lang="ja-JP" altLang="en-US" smtClean="0">
              <a:latin typeface="Century" panose="02040604050505020304" pitchFamily="18" charset="0"/>
              <a:ea typeface="ＭＳ 明朝" panose="02020609040205080304" pitchFamily="17" charset="-128"/>
            </a:endParaRPr>
          </a:p>
          <a:p>
            <a:pPr algn="just" eaLnBrk="1" hangingPunct="1"/>
            <a:endParaRPr lang="ja-JP" altLang="en-US" smtClean="0">
              <a:solidFill>
                <a:srgbClr val="000000"/>
              </a:solidFill>
              <a:latin typeface="ＭＳ Ｐゴシック" panose="020B0600070205080204" pitchFamily="50" charset="-128"/>
            </a:endParaRPr>
          </a:p>
          <a:p>
            <a:pPr algn="just" eaLnBrk="1" hangingPunct="1"/>
            <a:r>
              <a:rPr lang="ja-JP" altLang="en-US" smtClean="0">
                <a:solidFill>
                  <a:srgbClr val="000000"/>
                </a:solidFill>
                <a:latin typeface="ＭＳ Ｐゴシック" panose="020B0600070205080204" pitchFamily="50" charset="-128"/>
              </a:rPr>
              <a:t>ファシリテーター ：</a:t>
            </a:r>
          </a:p>
          <a:p>
            <a:pPr algn="just" eaLnBrk="1" hangingPunct="1"/>
            <a:r>
              <a:rPr lang="ja-JP" altLang="en-US" smtClean="0">
                <a:solidFill>
                  <a:srgbClr val="000000"/>
                </a:solidFill>
                <a:latin typeface="ＭＳ Ｐゴシック" panose="020B0600070205080204" pitchFamily="50" charset="-128"/>
              </a:rPr>
              <a:t>それでは、答えを見てみましょう。</a:t>
            </a:r>
            <a:r>
              <a:rPr lang="ja-JP" altLang="en-US" sz="1400" smtClean="0"/>
              <a:t>▼</a:t>
            </a:r>
            <a:endParaRPr lang="ja-JP" altLang="en-US" smtClean="0">
              <a:solidFill>
                <a:srgbClr val="000000"/>
              </a:solidFill>
              <a:latin typeface="ＭＳ Ｐゴシック" panose="020B0600070205080204" pitchFamily="50" charset="-128"/>
            </a:endParaRPr>
          </a:p>
          <a:p>
            <a:endParaRPr lang="ja-JP" altLang="en-US" smtClean="0"/>
          </a:p>
        </p:txBody>
      </p:sp>
      <p:sp>
        <p:nvSpPr>
          <p:cNvPr id="860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5FBB283-2DF2-4A5F-8B5F-351394C1F5FB}" type="slidenum">
              <a:rPr lang="ja-JP" altLang="en-US" smtClean="0">
                <a:solidFill>
                  <a:srgbClr val="000000"/>
                </a:solidFill>
              </a:rPr>
              <a:pPr>
                <a:spcBef>
                  <a:spcPct val="0"/>
                </a:spcBef>
              </a:pPr>
              <a:t>3</a:t>
            </a:fld>
            <a:endParaRPr lang="ja-JP" altLang="en-US" smtClean="0">
              <a:solidFill>
                <a:srgbClr val="000000"/>
              </a:solidFill>
            </a:endParaRPr>
          </a:p>
        </p:txBody>
      </p:sp>
    </p:spTree>
    <p:extLst>
      <p:ext uri="{BB962C8B-B14F-4D97-AF65-F5344CB8AC3E}">
        <p14:creationId xmlns:p14="http://schemas.microsoft.com/office/powerpoint/2010/main" val="1863481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2902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1910" indent="-2853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1400" indent="-22828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7960" indent="-22828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4520" indent="-22828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1080" indent="-22828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67639" indent="-22828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4199" indent="-22828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0759" indent="-22828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BC3C0B47-7728-4C78-8A21-5C67456A0672}" type="slidenum">
              <a:rPr lang="ja-JP" altLang="en-US">
                <a:solidFill>
                  <a:srgbClr val="000000"/>
                </a:solidFill>
              </a:rPr>
              <a:pPr eaLnBrk="1" hangingPunct="1">
                <a:spcBef>
                  <a:spcPct val="0"/>
                </a:spcBef>
              </a:pPr>
              <a:t>4</a:t>
            </a:fld>
            <a:endParaRPr lang="ja-JP" altLang="en-US">
              <a:solidFill>
                <a:srgbClr val="000000"/>
              </a:solidFill>
            </a:endParaRPr>
          </a:p>
        </p:txBody>
      </p:sp>
    </p:spTree>
    <p:extLst>
      <p:ext uri="{BB962C8B-B14F-4D97-AF65-F5344CB8AC3E}">
        <p14:creationId xmlns:p14="http://schemas.microsoft.com/office/powerpoint/2010/main" val="3442435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4029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1910" indent="-2853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1400" indent="-22828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7960" indent="-22828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4520" indent="-22828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1080" indent="-22828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67639" indent="-22828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4199" indent="-22828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0759" indent="-22828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3A707321-14E4-42D4-9DD1-D163B0B0B1F8}" type="slidenum">
              <a:rPr lang="ja-JP" altLang="en-US">
                <a:solidFill>
                  <a:srgbClr val="000000"/>
                </a:solidFill>
              </a:rPr>
              <a:pPr eaLnBrk="1" hangingPunct="1">
                <a:spcBef>
                  <a:spcPct val="0"/>
                </a:spcBef>
              </a:pPr>
              <a:t>7</a:t>
            </a:fld>
            <a:endParaRPr lang="ja-JP" altLang="en-US">
              <a:solidFill>
                <a:srgbClr val="000000"/>
              </a:solidFill>
            </a:endParaRPr>
          </a:p>
        </p:txBody>
      </p:sp>
    </p:spTree>
    <p:extLst>
      <p:ext uri="{BB962C8B-B14F-4D97-AF65-F5344CB8AC3E}">
        <p14:creationId xmlns:p14="http://schemas.microsoft.com/office/powerpoint/2010/main" val="2220549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423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1910" indent="-2853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1400" indent="-22828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7960" indent="-22828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4520" indent="-22828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1080" indent="-22828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67639" indent="-22828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4199" indent="-22828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0759" indent="-22828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BFB7F7BE-2886-46FA-A089-8E7DF337A748}" type="slidenum">
              <a:rPr lang="ja-JP" altLang="en-US"/>
              <a:pPr eaLnBrk="1" hangingPunct="1">
                <a:spcBef>
                  <a:spcPct val="0"/>
                </a:spcBef>
              </a:pPr>
              <a:t>8</a:t>
            </a:fld>
            <a:endParaRPr lang="ja-JP" altLang="en-US"/>
          </a:p>
        </p:txBody>
      </p:sp>
    </p:spTree>
    <p:extLst>
      <p:ext uri="{BB962C8B-B14F-4D97-AF65-F5344CB8AC3E}">
        <p14:creationId xmlns:p14="http://schemas.microsoft.com/office/powerpoint/2010/main" val="2173245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517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1910" indent="-2853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1400" indent="-22828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7960" indent="-22828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4520" indent="-22828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1080" indent="-22828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67639" indent="-22828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4199" indent="-22828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0759" indent="-22828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E98424A8-E9DA-4271-80F2-13E873EF05AF}" type="slidenum">
              <a:rPr lang="ja-JP" altLang="en-US">
                <a:solidFill>
                  <a:srgbClr val="000000"/>
                </a:solidFill>
              </a:rPr>
              <a:pPr eaLnBrk="1" hangingPunct="1">
                <a:spcBef>
                  <a:spcPct val="0"/>
                </a:spcBef>
              </a:pPr>
              <a:t>9</a:t>
            </a:fld>
            <a:endParaRPr lang="ja-JP" altLang="en-US">
              <a:solidFill>
                <a:srgbClr val="000000"/>
              </a:solidFill>
            </a:endParaRPr>
          </a:p>
        </p:txBody>
      </p:sp>
    </p:spTree>
    <p:extLst>
      <p:ext uri="{BB962C8B-B14F-4D97-AF65-F5344CB8AC3E}">
        <p14:creationId xmlns:p14="http://schemas.microsoft.com/office/powerpoint/2010/main" val="524082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ja-JP" sz="1000" dirty="0">
                <a:latin typeface="Times" pitchFamily="18" charset="0"/>
                <a:sym typeface="Times" pitchFamily="18" charset="0"/>
              </a:rPr>
              <a:t>【</a:t>
            </a:r>
            <a:r>
              <a:rPr lang="ja-JP" altLang="en-US" sz="1000" dirty="0">
                <a:latin typeface="Times" pitchFamily="18" charset="0"/>
                <a:sym typeface="Times" pitchFamily="18" charset="0"/>
              </a:rPr>
              <a:t>セリフ</a:t>
            </a:r>
            <a:r>
              <a:rPr lang="en-US" altLang="ja-JP" sz="1000" dirty="0">
                <a:latin typeface="Times" pitchFamily="18" charset="0"/>
                <a:sym typeface="Times" pitchFamily="18" charset="0"/>
              </a:rPr>
              <a:t>】</a:t>
            </a:r>
          </a:p>
          <a:p>
            <a:pPr>
              <a:defRPr/>
            </a:pPr>
            <a:r>
              <a:rPr lang="ja-JP" altLang="en-US" sz="1000" dirty="0">
                <a:latin typeface="Times" pitchFamily="18" charset="0"/>
                <a:sym typeface="Times" pitchFamily="18" charset="0"/>
              </a:rPr>
              <a:t>次はアフリカの写真を見てみましょう。写真の中には何が見えますか？</a:t>
            </a:r>
            <a:r>
              <a:rPr lang="ja-JP" altLang="en-US" sz="1000" dirty="0"/>
              <a:t>（何人か聞いてみる）</a:t>
            </a:r>
            <a:endParaRPr lang="en-US" altLang="ja-JP" sz="1000" dirty="0"/>
          </a:p>
          <a:p>
            <a:pPr>
              <a:defRPr/>
            </a:pPr>
            <a:r>
              <a:rPr lang="ja-JP" altLang="en-US" sz="1000" dirty="0">
                <a:latin typeface="Times" pitchFamily="18" charset="0"/>
                <a:sym typeface="Times" pitchFamily="18" charset="0"/>
              </a:rPr>
              <a:t>これは</a:t>
            </a:r>
            <a:r>
              <a:rPr lang="en-US" altLang="ja-JP" sz="1000" dirty="0"/>
              <a:t>1993</a:t>
            </a:r>
            <a:r>
              <a:rPr lang="ja-JP" altLang="en-US" sz="1000" dirty="0"/>
              <a:t>年、飢餓に苦しむアフリカのスーダンにて、写真家のケビンカーターによって撮影された写真です。</a:t>
            </a:r>
            <a:endParaRPr lang="en-US" altLang="ja-JP" sz="1000" dirty="0"/>
          </a:p>
          <a:p>
            <a:pPr>
              <a:defRPr/>
            </a:pPr>
            <a:r>
              <a:rPr lang="ja-JP" altLang="en-US" sz="1000" dirty="0"/>
              <a:t>食糧配給所の近くで少女がうずくまっており、ハゲワシは少女が死ぬのを待っているかのようです。</a:t>
            </a:r>
            <a:endParaRPr lang="en-US" altLang="ja-JP" sz="1000" dirty="0"/>
          </a:p>
          <a:p>
            <a:pPr>
              <a:defRPr/>
            </a:pPr>
            <a:endParaRPr lang="en-US" altLang="ja-JP" sz="1000" dirty="0"/>
          </a:p>
          <a:p>
            <a:pPr>
              <a:defRPr/>
            </a:pPr>
            <a:r>
              <a:rPr lang="ja-JP" altLang="en-US" sz="1000" dirty="0">
                <a:latin typeface="Times" pitchFamily="18" charset="0"/>
                <a:sym typeface="Times" pitchFamily="18" charset="0"/>
              </a:rPr>
              <a:t>世界では飢餓に苦しんでいる人が約</a:t>
            </a:r>
            <a:r>
              <a:rPr lang="en-US" altLang="ja-JP" sz="1000" dirty="0">
                <a:latin typeface="Times" pitchFamily="18" charset="0"/>
                <a:sym typeface="Times" pitchFamily="18" charset="0"/>
              </a:rPr>
              <a:t>9</a:t>
            </a:r>
            <a:r>
              <a:rPr lang="ja-JP" altLang="en-US" sz="1000" dirty="0">
                <a:latin typeface="Times" pitchFamily="18" charset="0"/>
                <a:sym typeface="Times" pitchFamily="18" charset="0"/>
              </a:rPr>
              <a:t>億</a:t>
            </a:r>
            <a:r>
              <a:rPr lang="en-US" altLang="ja-JP" sz="1000" dirty="0">
                <a:latin typeface="Times" pitchFamily="18" charset="0"/>
                <a:sym typeface="Times" pitchFamily="18" charset="0"/>
              </a:rPr>
              <a:t>2500</a:t>
            </a:r>
            <a:r>
              <a:rPr lang="ja-JP" altLang="en-US" sz="1000" dirty="0">
                <a:latin typeface="Times" pitchFamily="18" charset="0"/>
                <a:sym typeface="Times" pitchFamily="18" charset="0"/>
              </a:rPr>
              <a:t>万人もいます。</a:t>
            </a:r>
            <a:endParaRPr lang="en-US" altLang="ja-JP" sz="1000" dirty="0">
              <a:latin typeface="Times" pitchFamily="18" charset="0"/>
              <a:sym typeface="Times" pitchFamily="18" charset="0"/>
            </a:endParaRPr>
          </a:p>
          <a:p>
            <a:pPr>
              <a:defRPr/>
            </a:pPr>
            <a:r>
              <a:rPr lang="en-US" altLang="ja-JP" sz="1000" dirty="0">
                <a:latin typeface="Times" pitchFamily="18" charset="0"/>
                <a:sym typeface="Times" pitchFamily="18" charset="0"/>
              </a:rPr>
              <a:t>5</a:t>
            </a:r>
            <a:r>
              <a:rPr lang="ja-JP" altLang="en-US" sz="1000" dirty="0">
                <a:latin typeface="Times" pitchFamily="18" charset="0"/>
                <a:sym typeface="Times" pitchFamily="18" charset="0"/>
              </a:rPr>
              <a:t>歳以下の子どもが毎年</a:t>
            </a:r>
            <a:r>
              <a:rPr lang="en-US" altLang="ja-JP" sz="1000" dirty="0">
                <a:latin typeface="Times" pitchFamily="18" charset="0"/>
                <a:sym typeface="Times" pitchFamily="18" charset="0"/>
              </a:rPr>
              <a:t>1000</a:t>
            </a:r>
            <a:r>
              <a:rPr lang="ja-JP" altLang="en-US" sz="1000" dirty="0">
                <a:latin typeface="Times" pitchFamily="18" charset="0"/>
                <a:sym typeface="Times" pitchFamily="18" charset="0"/>
              </a:rPr>
              <a:t>万人も死亡し、その</a:t>
            </a:r>
            <a:r>
              <a:rPr lang="en-US" altLang="ja-JP" sz="1000" dirty="0">
                <a:latin typeface="Times" pitchFamily="18" charset="0"/>
                <a:sym typeface="Times" pitchFamily="18" charset="0"/>
              </a:rPr>
              <a:t>60</a:t>
            </a:r>
            <a:r>
              <a:rPr lang="ja-JP" altLang="en-US" sz="1000" dirty="0">
                <a:latin typeface="Times" pitchFamily="18" charset="0"/>
                <a:sym typeface="Times" pitchFamily="18" charset="0"/>
              </a:rPr>
              <a:t>％が栄養不足・飢餓が原因で亡くなっています。</a:t>
            </a:r>
            <a:endParaRPr lang="en-US" altLang="ja-JP" sz="1000" dirty="0">
              <a:latin typeface="Times" pitchFamily="18" charset="0"/>
              <a:sym typeface="Times" pitchFamily="18" charset="0"/>
            </a:endParaRPr>
          </a:p>
          <a:p>
            <a:pPr>
              <a:defRPr/>
            </a:pPr>
            <a:r>
              <a:rPr lang="ja-JP" altLang="en-US" sz="1000" dirty="0">
                <a:latin typeface="Times" pitchFamily="18" charset="0"/>
                <a:sym typeface="Times" pitchFamily="18" charset="0"/>
              </a:rPr>
              <a:t>みなさん目を閉じてください。これから四秒間数えます。</a:t>
            </a:r>
            <a:r>
              <a:rPr lang="en-US" altLang="ja-JP" sz="1000" dirty="0">
                <a:latin typeface="Times" pitchFamily="18" charset="0"/>
                <a:sym typeface="Times" pitchFamily="18" charset="0"/>
              </a:rPr>
              <a:t>1</a:t>
            </a:r>
            <a:r>
              <a:rPr lang="ja-JP" altLang="en-US" sz="1000" dirty="0" err="1">
                <a:latin typeface="Times" pitchFamily="18" charset="0"/>
                <a:sym typeface="Times" pitchFamily="18" charset="0"/>
              </a:rPr>
              <a:t>、</a:t>
            </a:r>
            <a:r>
              <a:rPr lang="en-US" altLang="ja-JP" sz="1000" dirty="0">
                <a:latin typeface="Times" pitchFamily="18" charset="0"/>
                <a:sym typeface="Times" pitchFamily="18" charset="0"/>
              </a:rPr>
              <a:t>2</a:t>
            </a:r>
            <a:r>
              <a:rPr lang="ja-JP" altLang="en-US" sz="1000" dirty="0" err="1">
                <a:latin typeface="Times" pitchFamily="18" charset="0"/>
                <a:sym typeface="Times" pitchFamily="18" charset="0"/>
              </a:rPr>
              <a:t>、</a:t>
            </a:r>
            <a:r>
              <a:rPr lang="en-US" altLang="ja-JP" sz="1000" dirty="0">
                <a:latin typeface="Times" pitchFamily="18" charset="0"/>
                <a:sym typeface="Times" pitchFamily="18" charset="0"/>
              </a:rPr>
              <a:t>3</a:t>
            </a:r>
            <a:r>
              <a:rPr lang="ja-JP" altLang="en-US" sz="1000" dirty="0" err="1">
                <a:latin typeface="Times" pitchFamily="18" charset="0"/>
                <a:sym typeface="Times" pitchFamily="18" charset="0"/>
              </a:rPr>
              <a:t>、</a:t>
            </a:r>
            <a:r>
              <a:rPr lang="en-US" altLang="ja-JP" sz="1000" dirty="0">
                <a:latin typeface="Times" pitchFamily="18" charset="0"/>
                <a:sym typeface="Times" pitchFamily="18" charset="0"/>
              </a:rPr>
              <a:t>4</a:t>
            </a:r>
            <a:r>
              <a:rPr lang="ja-JP" altLang="en-US" sz="1000" dirty="0" err="1">
                <a:latin typeface="Times" pitchFamily="18" charset="0"/>
                <a:sym typeface="Times" pitchFamily="18" charset="0"/>
              </a:rPr>
              <a:t>、</a:t>
            </a:r>
            <a:r>
              <a:rPr lang="ja-JP" altLang="en-US" sz="1000" dirty="0">
                <a:latin typeface="Times" pitchFamily="18" charset="0"/>
                <a:sym typeface="Times" pitchFamily="18" charset="0"/>
              </a:rPr>
              <a:t>目を開けください。</a:t>
            </a:r>
            <a:endParaRPr lang="en-US" altLang="ja-JP" sz="1000" dirty="0">
              <a:latin typeface="Times" pitchFamily="18" charset="0"/>
              <a:sym typeface="Times" pitchFamily="18" charset="0"/>
            </a:endParaRPr>
          </a:p>
          <a:p>
            <a:pPr>
              <a:defRPr/>
            </a:pPr>
            <a:r>
              <a:rPr lang="en-US" altLang="ja-JP" sz="1000" dirty="0">
                <a:latin typeface="Times" pitchFamily="18" charset="0"/>
                <a:sym typeface="Times" pitchFamily="18" charset="0"/>
              </a:rPr>
              <a:t>[click]</a:t>
            </a:r>
          </a:p>
          <a:p>
            <a:pPr>
              <a:defRPr/>
            </a:pPr>
            <a:endParaRPr lang="en-US" altLang="ja-JP" sz="1000" dirty="0">
              <a:latin typeface="Times" pitchFamily="18" charset="0"/>
              <a:sym typeface="Times" pitchFamily="18" charset="0"/>
            </a:endParaRPr>
          </a:p>
          <a:p>
            <a:pPr>
              <a:defRPr/>
            </a:pPr>
            <a:r>
              <a:rPr lang="ja-JP" altLang="en-US" sz="1000" dirty="0">
                <a:latin typeface="Times" pitchFamily="18" charset="0"/>
                <a:sym typeface="Times" pitchFamily="18" charset="0"/>
              </a:rPr>
              <a:t>世界では四秒間に一人が飢餓で亡くなっています。</a:t>
            </a:r>
            <a:endParaRPr lang="en-US" altLang="ja-JP" sz="1000" dirty="0">
              <a:latin typeface="Times" pitchFamily="18" charset="0"/>
              <a:sym typeface="Times" pitchFamily="18" charset="0"/>
            </a:endParaRPr>
          </a:p>
          <a:p>
            <a:pPr>
              <a:defRPr/>
            </a:pPr>
            <a:r>
              <a:rPr lang="ja-JP" altLang="en-US" sz="1000" dirty="0">
                <a:latin typeface="Times" pitchFamily="18" charset="0"/>
                <a:sym typeface="Times" pitchFamily="18" charset="0"/>
              </a:rPr>
              <a:t>皆さんよりも幼い子供たちの生存権が脅かされています。</a:t>
            </a:r>
            <a:endParaRPr lang="en-US" altLang="ja-JP" sz="1000" dirty="0"/>
          </a:p>
        </p:txBody>
      </p:sp>
      <p:sp>
        <p:nvSpPr>
          <p:cNvPr id="1433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0325" indent="-283765"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9815" indent="-226695"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6375" indent="-226695"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2935" indent="-226695"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09495" indent="-22669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66055" indent="-22669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2615" indent="-22669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79175" indent="-22669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90C50C2D-6E40-4474-90B4-10D1DDECF0DF}" type="slidenum">
              <a:rPr lang="ja-JP" altLang="en-US">
                <a:solidFill>
                  <a:srgbClr val="000000"/>
                </a:solidFill>
              </a:rPr>
              <a:pPr eaLnBrk="1" hangingPunct="1">
                <a:spcBef>
                  <a:spcPct val="0"/>
                </a:spcBef>
              </a:pPr>
              <a:t>10</a:t>
            </a:fld>
            <a:endParaRPr lang="ja-JP" altLang="en-US">
              <a:solidFill>
                <a:srgbClr val="000000"/>
              </a:solidFill>
            </a:endParaRPr>
          </a:p>
        </p:txBody>
      </p:sp>
    </p:spTree>
    <p:extLst>
      <p:ext uri="{BB962C8B-B14F-4D97-AF65-F5344CB8AC3E}">
        <p14:creationId xmlns:p14="http://schemas.microsoft.com/office/powerpoint/2010/main" val="3209177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14029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1910" indent="-2853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1400" indent="-22828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7960" indent="-22828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4520" indent="-22828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1080" indent="-22828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67639" indent="-22828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4199" indent="-22828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0759" indent="-22828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3A707321-14E4-42D4-9DD1-D163B0B0B1F8}" type="slidenum">
              <a:rPr lang="ja-JP" altLang="en-US">
                <a:solidFill>
                  <a:srgbClr val="000000"/>
                </a:solidFill>
              </a:rPr>
              <a:pPr eaLnBrk="1" hangingPunct="1">
                <a:spcBef>
                  <a:spcPct val="0"/>
                </a:spcBef>
              </a:pPr>
              <a:t>13</a:t>
            </a:fld>
            <a:endParaRPr lang="ja-JP" altLang="en-US">
              <a:solidFill>
                <a:srgbClr val="000000"/>
              </a:solidFill>
            </a:endParaRPr>
          </a:p>
        </p:txBody>
      </p:sp>
    </p:spTree>
    <p:extLst>
      <p:ext uri="{BB962C8B-B14F-4D97-AF65-F5344CB8AC3E}">
        <p14:creationId xmlns:p14="http://schemas.microsoft.com/office/powerpoint/2010/main" val="3802303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4029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1910" indent="-2853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1400" indent="-22828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7960" indent="-22828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4520" indent="-22828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1080" indent="-22828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67639" indent="-22828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4199" indent="-22828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0759" indent="-22828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3A707321-14E4-42D4-9DD1-D163B0B0B1F8}" type="slidenum">
              <a:rPr lang="ja-JP" altLang="en-US">
                <a:solidFill>
                  <a:srgbClr val="000000"/>
                </a:solidFill>
              </a:rPr>
              <a:pPr eaLnBrk="1" hangingPunct="1">
                <a:spcBef>
                  <a:spcPct val="0"/>
                </a:spcBef>
              </a:pPr>
              <a:t>14</a:t>
            </a:fld>
            <a:endParaRPr lang="ja-JP" altLang="en-US">
              <a:solidFill>
                <a:srgbClr val="000000"/>
              </a:solidFill>
            </a:endParaRPr>
          </a:p>
        </p:txBody>
      </p:sp>
    </p:spTree>
    <p:extLst>
      <p:ext uri="{BB962C8B-B14F-4D97-AF65-F5344CB8AC3E}">
        <p14:creationId xmlns:p14="http://schemas.microsoft.com/office/powerpoint/2010/main" val="201598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B75A9C3-D9F3-4CEB-A2A9-681F6B05AE03}" type="datetimeFigureOut">
              <a:rPr kumimoji="1" lang="ja-JP" altLang="en-US" smtClean="0"/>
              <a:t>2020/3/5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72C2BA0-58AC-4DE3-A1C7-A7B827D00961}" type="slidenum">
              <a:rPr kumimoji="1" lang="ja-JP" altLang="en-US" smtClean="0"/>
              <a:t>‹#›</a:t>
            </a:fld>
            <a:endParaRPr kumimoji="1" lang="ja-JP" altLang="en-US"/>
          </a:p>
        </p:txBody>
      </p:sp>
    </p:spTree>
    <p:extLst>
      <p:ext uri="{BB962C8B-B14F-4D97-AF65-F5344CB8AC3E}">
        <p14:creationId xmlns:p14="http://schemas.microsoft.com/office/powerpoint/2010/main" val="1457498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B75A9C3-D9F3-4CEB-A2A9-681F6B05AE03}" type="datetimeFigureOut">
              <a:rPr kumimoji="1" lang="ja-JP" altLang="en-US" smtClean="0"/>
              <a:t>2020/3/5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72C2BA0-58AC-4DE3-A1C7-A7B827D00961}" type="slidenum">
              <a:rPr kumimoji="1" lang="ja-JP" altLang="en-US" smtClean="0"/>
              <a:t>‹#›</a:t>
            </a:fld>
            <a:endParaRPr kumimoji="1" lang="ja-JP" altLang="en-US"/>
          </a:p>
        </p:txBody>
      </p:sp>
    </p:spTree>
    <p:extLst>
      <p:ext uri="{BB962C8B-B14F-4D97-AF65-F5344CB8AC3E}">
        <p14:creationId xmlns:p14="http://schemas.microsoft.com/office/powerpoint/2010/main" val="375972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B75A9C3-D9F3-4CEB-A2A9-681F6B05AE03}" type="datetimeFigureOut">
              <a:rPr kumimoji="1" lang="ja-JP" altLang="en-US" smtClean="0"/>
              <a:t>2020/3/5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72C2BA0-58AC-4DE3-A1C7-A7B827D00961}" type="slidenum">
              <a:rPr kumimoji="1" lang="ja-JP" altLang="en-US" smtClean="0"/>
              <a:t>‹#›</a:t>
            </a:fld>
            <a:endParaRPr kumimoji="1" lang="ja-JP" altLang="en-US"/>
          </a:p>
        </p:txBody>
      </p:sp>
    </p:spTree>
    <p:extLst>
      <p:ext uri="{BB962C8B-B14F-4D97-AF65-F5344CB8AC3E}">
        <p14:creationId xmlns:p14="http://schemas.microsoft.com/office/powerpoint/2010/main" val="2391935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CAB86BD-5A4D-4DA3-B03F-EC2A7ED250DE}" type="datetimeFigureOut">
              <a:rPr kumimoji="1" lang="ja-JP" altLang="en-US" smtClean="0"/>
              <a:t>2020/3/5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0AA2EC9-9683-4325-8238-082E3CBDC5A8}" type="slidenum">
              <a:rPr kumimoji="1" lang="ja-JP" altLang="en-US" smtClean="0"/>
              <a:t>‹#›</a:t>
            </a:fld>
            <a:endParaRPr kumimoji="1" lang="ja-JP" altLang="en-US"/>
          </a:p>
        </p:txBody>
      </p:sp>
    </p:spTree>
    <p:extLst>
      <p:ext uri="{BB962C8B-B14F-4D97-AF65-F5344CB8AC3E}">
        <p14:creationId xmlns:p14="http://schemas.microsoft.com/office/powerpoint/2010/main" val="848284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CAB86BD-5A4D-4DA3-B03F-EC2A7ED250DE}" type="datetimeFigureOut">
              <a:rPr kumimoji="1" lang="ja-JP" altLang="en-US" smtClean="0"/>
              <a:t>2020/3/5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0AA2EC9-9683-4325-8238-082E3CBDC5A8}" type="slidenum">
              <a:rPr kumimoji="1" lang="ja-JP" altLang="en-US" smtClean="0"/>
              <a:t>‹#›</a:t>
            </a:fld>
            <a:endParaRPr kumimoji="1" lang="ja-JP" altLang="en-US"/>
          </a:p>
        </p:txBody>
      </p:sp>
    </p:spTree>
    <p:extLst>
      <p:ext uri="{BB962C8B-B14F-4D97-AF65-F5344CB8AC3E}">
        <p14:creationId xmlns:p14="http://schemas.microsoft.com/office/powerpoint/2010/main" val="427907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CAB86BD-5A4D-4DA3-B03F-EC2A7ED250DE}" type="datetimeFigureOut">
              <a:rPr kumimoji="1" lang="ja-JP" altLang="en-US" smtClean="0"/>
              <a:t>2020/3/5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0AA2EC9-9683-4325-8238-082E3CBDC5A8}" type="slidenum">
              <a:rPr kumimoji="1" lang="ja-JP" altLang="en-US" smtClean="0"/>
              <a:t>‹#›</a:t>
            </a:fld>
            <a:endParaRPr kumimoji="1" lang="ja-JP" altLang="en-US"/>
          </a:p>
        </p:txBody>
      </p:sp>
    </p:spTree>
    <p:extLst>
      <p:ext uri="{BB962C8B-B14F-4D97-AF65-F5344CB8AC3E}">
        <p14:creationId xmlns:p14="http://schemas.microsoft.com/office/powerpoint/2010/main" val="1700489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CAB86BD-5A4D-4DA3-B03F-EC2A7ED250DE}" type="datetimeFigureOut">
              <a:rPr kumimoji="1" lang="ja-JP" altLang="en-US" smtClean="0"/>
              <a:t>2020/3/5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0AA2EC9-9683-4325-8238-082E3CBDC5A8}" type="slidenum">
              <a:rPr kumimoji="1" lang="ja-JP" altLang="en-US" smtClean="0"/>
              <a:t>‹#›</a:t>
            </a:fld>
            <a:endParaRPr kumimoji="1" lang="ja-JP" altLang="en-US"/>
          </a:p>
        </p:txBody>
      </p:sp>
    </p:spTree>
    <p:extLst>
      <p:ext uri="{BB962C8B-B14F-4D97-AF65-F5344CB8AC3E}">
        <p14:creationId xmlns:p14="http://schemas.microsoft.com/office/powerpoint/2010/main" val="2536942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CAB86BD-5A4D-4DA3-B03F-EC2A7ED250DE}" type="datetimeFigureOut">
              <a:rPr kumimoji="1" lang="ja-JP" altLang="en-US" smtClean="0"/>
              <a:t>2020/3/5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0AA2EC9-9683-4325-8238-082E3CBDC5A8}" type="slidenum">
              <a:rPr kumimoji="1" lang="ja-JP" altLang="en-US" smtClean="0"/>
              <a:t>‹#›</a:t>
            </a:fld>
            <a:endParaRPr kumimoji="1" lang="ja-JP" altLang="en-US"/>
          </a:p>
        </p:txBody>
      </p:sp>
    </p:spTree>
    <p:extLst>
      <p:ext uri="{BB962C8B-B14F-4D97-AF65-F5344CB8AC3E}">
        <p14:creationId xmlns:p14="http://schemas.microsoft.com/office/powerpoint/2010/main" val="3630214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CAB86BD-5A4D-4DA3-B03F-EC2A7ED250DE}" type="datetimeFigureOut">
              <a:rPr kumimoji="1" lang="ja-JP" altLang="en-US" smtClean="0"/>
              <a:t>2020/3/5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0AA2EC9-9683-4325-8238-082E3CBDC5A8}" type="slidenum">
              <a:rPr kumimoji="1" lang="ja-JP" altLang="en-US" smtClean="0"/>
              <a:t>‹#›</a:t>
            </a:fld>
            <a:endParaRPr kumimoji="1" lang="ja-JP" altLang="en-US"/>
          </a:p>
        </p:txBody>
      </p:sp>
    </p:spTree>
    <p:extLst>
      <p:ext uri="{BB962C8B-B14F-4D97-AF65-F5344CB8AC3E}">
        <p14:creationId xmlns:p14="http://schemas.microsoft.com/office/powerpoint/2010/main" val="630570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B86BD-5A4D-4DA3-B03F-EC2A7ED250DE}" type="datetimeFigureOut">
              <a:rPr kumimoji="1" lang="ja-JP" altLang="en-US" smtClean="0"/>
              <a:t>2020/3/5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0AA2EC9-9683-4325-8238-082E3CBDC5A8}" type="slidenum">
              <a:rPr kumimoji="1" lang="ja-JP" altLang="en-US" smtClean="0"/>
              <a:t>‹#›</a:t>
            </a:fld>
            <a:endParaRPr kumimoji="1" lang="ja-JP" altLang="en-US"/>
          </a:p>
        </p:txBody>
      </p:sp>
    </p:spTree>
    <p:extLst>
      <p:ext uri="{BB962C8B-B14F-4D97-AF65-F5344CB8AC3E}">
        <p14:creationId xmlns:p14="http://schemas.microsoft.com/office/powerpoint/2010/main" val="1109265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CAB86BD-5A4D-4DA3-B03F-EC2A7ED250DE}" type="datetimeFigureOut">
              <a:rPr kumimoji="1" lang="ja-JP" altLang="en-US" smtClean="0"/>
              <a:t>2020/3/5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0AA2EC9-9683-4325-8238-082E3CBDC5A8}" type="slidenum">
              <a:rPr kumimoji="1" lang="ja-JP" altLang="en-US" smtClean="0"/>
              <a:t>‹#›</a:t>
            </a:fld>
            <a:endParaRPr kumimoji="1" lang="ja-JP" altLang="en-US"/>
          </a:p>
        </p:txBody>
      </p:sp>
    </p:spTree>
    <p:extLst>
      <p:ext uri="{BB962C8B-B14F-4D97-AF65-F5344CB8AC3E}">
        <p14:creationId xmlns:p14="http://schemas.microsoft.com/office/powerpoint/2010/main" val="3455706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B75A9C3-D9F3-4CEB-A2A9-681F6B05AE03}" type="datetimeFigureOut">
              <a:rPr kumimoji="1" lang="ja-JP" altLang="en-US" smtClean="0"/>
              <a:t>2020/3/5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72C2BA0-58AC-4DE3-A1C7-A7B827D00961}" type="slidenum">
              <a:rPr kumimoji="1" lang="ja-JP" altLang="en-US" smtClean="0"/>
              <a:t>‹#›</a:t>
            </a:fld>
            <a:endParaRPr kumimoji="1" lang="ja-JP" altLang="en-US"/>
          </a:p>
        </p:txBody>
      </p:sp>
    </p:spTree>
    <p:extLst>
      <p:ext uri="{BB962C8B-B14F-4D97-AF65-F5344CB8AC3E}">
        <p14:creationId xmlns:p14="http://schemas.microsoft.com/office/powerpoint/2010/main" val="2688859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CAB86BD-5A4D-4DA3-B03F-EC2A7ED250DE}" type="datetimeFigureOut">
              <a:rPr kumimoji="1" lang="ja-JP" altLang="en-US" smtClean="0"/>
              <a:t>2020/3/5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0AA2EC9-9683-4325-8238-082E3CBDC5A8}" type="slidenum">
              <a:rPr kumimoji="1" lang="ja-JP" altLang="en-US" smtClean="0"/>
              <a:t>‹#›</a:t>
            </a:fld>
            <a:endParaRPr kumimoji="1" lang="ja-JP" altLang="en-US"/>
          </a:p>
        </p:txBody>
      </p:sp>
    </p:spTree>
    <p:extLst>
      <p:ext uri="{BB962C8B-B14F-4D97-AF65-F5344CB8AC3E}">
        <p14:creationId xmlns:p14="http://schemas.microsoft.com/office/powerpoint/2010/main" val="2306337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CAB86BD-5A4D-4DA3-B03F-EC2A7ED250DE}" type="datetimeFigureOut">
              <a:rPr kumimoji="1" lang="ja-JP" altLang="en-US" smtClean="0"/>
              <a:t>2020/3/5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0AA2EC9-9683-4325-8238-082E3CBDC5A8}" type="slidenum">
              <a:rPr kumimoji="1" lang="ja-JP" altLang="en-US" smtClean="0"/>
              <a:t>‹#›</a:t>
            </a:fld>
            <a:endParaRPr kumimoji="1" lang="ja-JP" altLang="en-US"/>
          </a:p>
        </p:txBody>
      </p:sp>
    </p:spTree>
    <p:extLst>
      <p:ext uri="{BB962C8B-B14F-4D97-AF65-F5344CB8AC3E}">
        <p14:creationId xmlns:p14="http://schemas.microsoft.com/office/powerpoint/2010/main" val="511627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CAB86BD-5A4D-4DA3-B03F-EC2A7ED250DE}" type="datetimeFigureOut">
              <a:rPr kumimoji="1" lang="ja-JP" altLang="en-US" smtClean="0"/>
              <a:t>2020/3/5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0AA2EC9-9683-4325-8238-082E3CBDC5A8}" type="slidenum">
              <a:rPr kumimoji="1" lang="ja-JP" altLang="en-US" smtClean="0"/>
              <a:t>‹#›</a:t>
            </a:fld>
            <a:endParaRPr kumimoji="1" lang="ja-JP" altLang="en-US"/>
          </a:p>
        </p:txBody>
      </p:sp>
    </p:spTree>
    <p:extLst>
      <p:ext uri="{BB962C8B-B14F-4D97-AF65-F5344CB8AC3E}">
        <p14:creationId xmlns:p14="http://schemas.microsoft.com/office/powerpoint/2010/main" val="4022639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B75A9C3-D9F3-4CEB-A2A9-681F6B05AE03}" type="datetimeFigureOut">
              <a:rPr kumimoji="1" lang="ja-JP" altLang="en-US" smtClean="0"/>
              <a:t>2020/3/5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72C2BA0-58AC-4DE3-A1C7-A7B827D00961}" type="slidenum">
              <a:rPr kumimoji="1" lang="ja-JP" altLang="en-US" smtClean="0"/>
              <a:t>‹#›</a:t>
            </a:fld>
            <a:endParaRPr kumimoji="1" lang="ja-JP" altLang="en-US"/>
          </a:p>
        </p:txBody>
      </p:sp>
    </p:spTree>
    <p:extLst>
      <p:ext uri="{BB962C8B-B14F-4D97-AF65-F5344CB8AC3E}">
        <p14:creationId xmlns:p14="http://schemas.microsoft.com/office/powerpoint/2010/main" val="3882915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B75A9C3-D9F3-4CEB-A2A9-681F6B05AE03}" type="datetimeFigureOut">
              <a:rPr kumimoji="1" lang="ja-JP" altLang="en-US" smtClean="0"/>
              <a:t>2020/3/5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72C2BA0-58AC-4DE3-A1C7-A7B827D00961}" type="slidenum">
              <a:rPr kumimoji="1" lang="ja-JP" altLang="en-US" smtClean="0"/>
              <a:t>‹#›</a:t>
            </a:fld>
            <a:endParaRPr kumimoji="1" lang="ja-JP" altLang="en-US"/>
          </a:p>
        </p:txBody>
      </p:sp>
    </p:spTree>
    <p:extLst>
      <p:ext uri="{BB962C8B-B14F-4D97-AF65-F5344CB8AC3E}">
        <p14:creationId xmlns:p14="http://schemas.microsoft.com/office/powerpoint/2010/main" val="4074922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B75A9C3-D9F3-4CEB-A2A9-681F6B05AE03}" type="datetimeFigureOut">
              <a:rPr kumimoji="1" lang="ja-JP" altLang="en-US" smtClean="0"/>
              <a:t>2020/3/5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72C2BA0-58AC-4DE3-A1C7-A7B827D00961}" type="slidenum">
              <a:rPr kumimoji="1" lang="ja-JP" altLang="en-US" smtClean="0"/>
              <a:t>‹#›</a:t>
            </a:fld>
            <a:endParaRPr kumimoji="1" lang="ja-JP" altLang="en-US"/>
          </a:p>
        </p:txBody>
      </p:sp>
    </p:spTree>
    <p:extLst>
      <p:ext uri="{BB962C8B-B14F-4D97-AF65-F5344CB8AC3E}">
        <p14:creationId xmlns:p14="http://schemas.microsoft.com/office/powerpoint/2010/main" val="257169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B75A9C3-D9F3-4CEB-A2A9-681F6B05AE03}" type="datetimeFigureOut">
              <a:rPr kumimoji="1" lang="ja-JP" altLang="en-US" smtClean="0"/>
              <a:t>2020/3/5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72C2BA0-58AC-4DE3-A1C7-A7B827D00961}" type="slidenum">
              <a:rPr kumimoji="1" lang="ja-JP" altLang="en-US" smtClean="0"/>
              <a:t>‹#›</a:t>
            </a:fld>
            <a:endParaRPr kumimoji="1" lang="ja-JP" altLang="en-US"/>
          </a:p>
        </p:txBody>
      </p:sp>
    </p:spTree>
    <p:extLst>
      <p:ext uri="{BB962C8B-B14F-4D97-AF65-F5344CB8AC3E}">
        <p14:creationId xmlns:p14="http://schemas.microsoft.com/office/powerpoint/2010/main" val="2441356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B75A9C3-D9F3-4CEB-A2A9-681F6B05AE03}" type="datetimeFigureOut">
              <a:rPr kumimoji="1" lang="ja-JP" altLang="en-US" smtClean="0"/>
              <a:t>2020/3/5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72C2BA0-58AC-4DE3-A1C7-A7B827D00961}" type="slidenum">
              <a:rPr kumimoji="1" lang="ja-JP" altLang="en-US" smtClean="0"/>
              <a:t>‹#›</a:t>
            </a:fld>
            <a:endParaRPr kumimoji="1" lang="ja-JP" altLang="en-US"/>
          </a:p>
        </p:txBody>
      </p:sp>
    </p:spTree>
    <p:extLst>
      <p:ext uri="{BB962C8B-B14F-4D97-AF65-F5344CB8AC3E}">
        <p14:creationId xmlns:p14="http://schemas.microsoft.com/office/powerpoint/2010/main" val="2331292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B75A9C3-D9F3-4CEB-A2A9-681F6B05AE03}" type="datetimeFigureOut">
              <a:rPr kumimoji="1" lang="ja-JP" altLang="en-US" smtClean="0"/>
              <a:t>2020/3/5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72C2BA0-58AC-4DE3-A1C7-A7B827D00961}" type="slidenum">
              <a:rPr kumimoji="1" lang="ja-JP" altLang="en-US" smtClean="0"/>
              <a:t>‹#›</a:t>
            </a:fld>
            <a:endParaRPr kumimoji="1" lang="ja-JP" altLang="en-US"/>
          </a:p>
        </p:txBody>
      </p:sp>
    </p:spTree>
    <p:extLst>
      <p:ext uri="{BB962C8B-B14F-4D97-AF65-F5344CB8AC3E}">
        <p14:creationId xmlns:p14="http://schemas.microsoft.com/office/powerpoint/2010/main" val="1224214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B75A9C3-D9F3-4CEB-A2A9-681F6B05AE03}" type="datetimeFigureOut">
              <a:rPr kumimoji="1" lang="ja-JP" altLang="en-US" smtClean="0"/>
              <a:t>2020/3/5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72C2BA0-58AC-4DE3-A1C7-A7B827D00961}" type="slidenum">
              <a:rPr kumimoji="1" lang="ja-JP" altLang="en-US" smtClean="0"/>
              <a:t>‹#›</a:t>
            </a:fld>
            <a:endParaRPr kumimoji="1" lang="ja-JP" altLang="en-US"/>
          </a:p>
        </p:txBody>
      </p:sp>
    </p:spTree>
    <p:extLst>
      <p:ext uri="{BB962C8B-B14F-4D97-AF65-F5344CB8AC3E}">
        <p14:creationId xmlns:p14="http://schemas.microsoft.com/office/powerpoint/2010/main" val="119201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5A9C3-D9F3-4CEB-A2A9-681F6B05AE03}" type="datetimeFigureOut">
              <a:rPr kumimoji="1" lang="ja-JP" altLang="en-US" smtClean="0"/>
              <a:t>2020/3/5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C2BA0-58AC-4DE3-A1C7-A7B827D00961}" type="slidenum">
              <a:rPr kumimoji="1" lang="ja-JP" altLang="en-US" smtClean="0"/>
              <a:t>‹#›</a:t>
            </a:fld>
            <a:endParaRPr kumimoji="1" lang="ja-JP" altLang="en-US"/>
          </a:p>
        </p:txBody>
      </p:sp>
    </p:spTree>
    <p:extLst>
      <p:ext uri="{BB962C8B-B14F-4D97-AF65-F5344CB8AC3E}">
        <p14:creationId xmlns:p14="http://schemas.microsoft.com/office/powerpoint/2010/main" val="3531952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B86BD-5A4D-4DA3-B03F-EC2A7ED250DE}" type="datetimeFigureOut">
              <a:rPr kumimoji="1" lang="ja-JP" altLang="en-US" smtClean="0"/>
              <a:t>2020/3/5</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A2EC9-9683-4325-8238-082E3CBDC5A8}" type="slidenum">
              <a:rPr kumimoji="1" lang="ja-JP" altLang="en-US" smtClean="0"/>
              <a:t>‹#›</a:t>
            </a:fld>
            <a:endParaRPr kumimoji="1" lang="ja-JP" altLang="en-US"/>
          </a:p>
        </p:txBody>
      </p:sp>
    </p:spTree>
    <p:extLst>
      <p:ext uri="{BB962C8B-B14F-4D97-AF65-F5344CB8AC3E}">
        <p14:creationId xmlns:p14="http://schemas.microsoft.com/office/powerpoint/2010/main" val="4284877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natgeo.nikkeibp.co.jp/nng/article/20120125/297289/ph2.jp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unic.or.jp/news_press/features_backgrounders/33798/"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ja.wfp.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ja.wfp.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endParaRPr kumimoji="1" lang="ja-JP" altLang="en-US"/>
          </a:p>
        </p:txBody>
      </p:sp>
      <p:sp>
        <p:nvSpPr>
          <p:cNvPr id="5" name="タイトル 1"/>
          <p:cNvSpPr txBox="1">
            <a:spLocks/>
          </p:cNvSpPr>
          <p:nvPr/>
        </p:nvSpPr>
        <p:spPr>
          <a:xfrm>
            <a:off x="856343" y="290286"/>
            <a:ext cx="10784113" cy="6110514"/>
          </a:xfrm>
          <a:prstGeom prst="rect">
            <a:avLst/>
          </a:prstGeom>
          <a:solidFill>
            <a:schemeClr val="tx1">
              <a:lumMod val="95000"/>
              <a:lumOff val="5000"/>
            </a:schemeClr>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endPar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endParaRPr>
          </a:p>
          <a:p>
            <a:pPr>
              <a:lnSpc>
                <a:spcPct val="100000"/>
              </a:lnSpc>
            </a:pPr>
            <a:endParaRPr lang="en-US" altLang="ja-JP" sz="4800" dirty="0">
              <a:solidFill>
                <a:schemeClr val="bg1"/>
              </a:solidFill>
              <a:latin typeface="HGP創英角ﾎﾟｯﾌﾟ体" panose="040B0A00000000000000" pitchFamily="50" charset="-128"/>
              <a:ea typeface="HGP創英角ﾎﾟｯﾌﾟ体" panose="040B0A00000000000000" pitchFamily="50" charset="-128"/>
            </a:endParaRPr>
          </a:p>
          <a:p>
            <a:pPr algn="ctr">
              <a:lnSpc>
                <a:spcPct val="100000"/>
              </a:lnSpc>
            </a:pPr>
            <a:r>
              <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rPr>
              <a:t/>
            </a:r>
            <a:br>
              <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rPr>
            </a:br>
            <a:r>
              <a:rPr lang="ja-JP" altLang="en-US" sz="4800" dirty="0" smtClean="0">
                <a:solidFill>
                  <a:schemeClr val="bg1"/>
                </a:solidFill>
                <a:latin typeface="HGP創英角ﾎﾟｯﾌﾟ体" panose="040B0A00000000000000" pitchFamily="50" charset="-128"/>
                <a:ea typeface="HGP創英角ﾎﾟｯﾌﾟ体" panose="040B0A00000000000000" pitchFamily="50" charset="-128"/>
              </a:rPr>
              <a:t>「国際理解」と言われても・・・</a:t>
            </a:r>
            <a:endPar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endParaRPr>
          </a:p>
          <a:p>
            <a:pPr>
              <a:lnSpc>
                <a:spcPct val="100000"/>
              </a:lnSpc>
            </a:pPr>
            <a:endPar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endParaRPr>
          </a:p>
          <a:p>
            <a:pPr>
              <a:lnSpc>
                <a:spcPct val="100000"/>
              </a:lnSpc>
            </a:pPr>
            <a:r>
              <a:rPr lang="ja-JP" altLang="en-US" sz="4800" dirty="0" smtClean="0">
                <a:solidFill>
                  <a:schemeClr val="bg1"/>
                </a:solidFill>
                <a:latin typeface="HGP創英角ﾎﾟｯﾌﾟ体" panose="040B0A00000000000000" pitchFamily="50" charset="-128"/>
                <a:ea typeface="HGP創英角ﾎﾟｯﾌﾟ体" panose="040B0A00000000000000" pitchFamily="50" charset="-128"/>
              </a:rPr>
              <a:t>　　　という人のためにまずはクイズから！</a:t>
            </a:r>
            <a:r>
              <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rPr>
              <a:t/>
            </a:r>
            <a:br>
              <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rPr>
            </a:br>
            <a:r>
              <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rPr>
              <a:t/>
            </a:r>
            <a:br>
              <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rPr>
            </a:br>
            <a:r>
              <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rPr>
              <a:t/>
            </a:r>
            <a:br>
              <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rPr>
            </a:br>
            <a:endParaRPr lang="ja-JP" altLang="en-US" sz="4800" dirty="0">
              <a:solidFill>
                <a:schemeClr val="bg1"/>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017710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4" descr="http://natgeo.nikkeibp.co.jp/nng/article/20120125/297289/ph2.jpg">
            <a:hlinkClick r:id="rId3" tooltip="ハゲワシと少女。 © Kevin Carter/Sygma"/>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350" y="174170"/>
            <a:ext cx="9260148" cy="613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3613015" y="6333403"/>
            <a:ext cx="6999287" cy="415498"/>
          </a:xfrm>
          <a:prstGeom prst="rect">
            <a:avLst/>
          </a:prstGeom>
          <a:noFill/>
        </p:spPr>
        <p:txBody>
          <a:bodyPr>
            <a:spAutoFit/>
          </a:bodyPr>
          <a:lstStyle/>
          <a:p>
            <a:pPr algn="r">
              <a:defRPr/>
            </a:pPr>
            <a:r>
              <a:rPr lang="ja-JP" altLang="en-US" sz="1050" dirty="0">
                <a:solidFill>
                  <a:prstClr val="black"/>
                </a:solidFill>
                <a:latin typeface="メイリオ" panose="020B0604030504040204" pitchFamily="50" charset="-128"/>
                <a:ea typeface="メイリオ" panose="020B0604030504040204" pitchFamily="50" charset="-128"/>
              </a:rPr>
              <a:t>出典： </a:t>
            </a:r>
            <a:r>
              <a:rPr lang="en-US" altLang="ja-JP" sz="1050" dirty="0">
                <a:solidFill>
                  <a:prstClr val="black"/>
                </a:solidFill>
                <a:latin typeface="メイリオ" panose="020B0604030504040204" pitchFamily="50" charset="-128"/>
                <a:ea typeface="メイリオ" panose="020B0604030504040204" pitchFamily="50" charset="-128"/>
              </a:rPr>
              <a:t>NATIONAL GEOGRAPHIC </a:t>
            </a:r>
            <a:r>
              <a:rPr lang="ja-JP" altLang="en-US" sz="1050" dirty="0">
                <a:solidFill>
                  <a:prstClr val="black"/>
                </a:solidFill>
                <a:latin typeface="メイリオ" panose="020B0604030504040204" pitchFamily="50" charset="-128"/>
                <a:ea typeface="メイリオ" panose="020B0604030504040204" pitchFamily="50" charset="-128"/>
              </a:rPr>
              <a:t>日本版　</a:t>
            </a:r>
            <a:r>
              <a:rPr lang="en-US" altLang="ja-JP" sz="1050" dirty="0">
                <a:solidFill>
                  <a:prstClr val="black"/>
                </a:solidFill>
                <a:latin typeface="メイリオ" panose="020B0604030504040204" pitchFamily="50" charset="-128"/>
                <a:ea typeface="メイリオ" panose="020B0604030504040204" pitchFamily="50" charset="-128"/>
              </a:rPr>
              <a:t>http://</a:t>
            </a:r>
            <a:r>
              <a:rPr lang="en-US" altLang="ja-JP" sz="1050" dirty="0" err="1">
                <a:solidFill>
                  <a:prstClr val="black"/>
                </a:solidFill>
                <a:latin typeface="メイリオ" panose="020B0604030504040204" pitchFamily="50" charset="-128"/>
                <a:ea typeface="メイリオ" panose="020B0604030504040204" pitchFamily="50" charset="-128"/>
              </a:rPr>
              <a:t>natgeo.nikkeibp.co.jp</a:t>
            </a:r>
            <a:r>
              <a:rPr lang="en-US" altLang="ja-JP" sz="1050" dirty="0">
                <a:solidFill>
                  <a:prstClr val="black"/>
                </a:solidFill>
                <a:latin typeface="メイリオ" panose="020B0604030504040204" pitchFamily="50" charset="-128"/>
                <a:ea typeface="メイリオ" panose="020B0604030504040204" pitchFamily="50" charset="-128"/>
              </a:rPr>
              <a:t>/</a:t>
            </a:r>
            <a:r>
              <a:rPr lang="en-US" altLang="ja-JP" sz="1050" dirty="0" err="1">
                <a:solidFill>
                  <a:prstClr val="black"/>
                </a:solidFill>
                <a:latin typeface="メイリオ" panose="020B0604030504040204" pitchFamily="50" charset="-128"/>
                <a:ea typeface="メイリオ" panose="020B0604030504040204" pitchFamily="50" charset="-128"/>
              </a:rPr>
              <a:t>nng</a:t>
            </a:r>
            <a:r>
              <a:rPr lang="en-US" altLang="ja-JP" sz="1050" dirty="0">
                <a:solidFill>
                  <a:prstClr val="black"/>
                </a:solidFill>
                <a:latin typeface="メイリオ" panose="020B0604030504040204" pitchFamily="50" charset="-128"/>
                <a:ea typeface="メイリオ" panose="020B0604030504040204" pitchFamily="50" charset="-128"/>
              </a:rPr>
              <a:t>/article/20120125/297289/?P=2</a:t>
            </a:r>
            <a:r>
              <a:rPr lang="ja-JP" altLang="en-US" sz="1050" dirty="0">
                <a:solidFill>
                  <a:prstClr val="black"/>
                </a:solidFill>
                <a:latin typeface="メイリオ" panose="020B0604030504040204" pitchFamily="50" charset="-128"/>
                <a:ea typeface="メイリオ" panose="020B0604030504040204" pitchFamily="50" charset="-128"/>
              </a:rPr>
              <a:t>　</a:t>
            </a:r>
            <a:r>
              <a:rPr lang="en-US" altLang="ja-JP" sz="1050" dirty="0">
                <a:solidFill>
                  <a:prstClr val="black"/>
                </a:solidFill>
                <a:latin typeface="メイリオ" panose="020B0604030504040204" pitchFamily="50" charset="-128"/>
                <a:ea typeface="メイリオ" panose="020B0604030504040204" pitchFamily="50" charset="-128"/>
              </a:rPr>
              <a:t>[2016/04/20]</a:t>
            </a:r>
            <a:endParaRPr lang="ja-JP" altLang="en-US" sz="1050" dirty="0">
              <a:solidFill>
                <a:prstClr val="black"/>
              </a:solidFill>
              <a:latin typeface="メイリオ" panose="020B0604030504040204" pitchFamily="50" charset="-128"/>
              <a:ea typeface="メイリオ" panose="020B0604030504040204" pitchFamily="50" charset="-128"/>
            </a:endParaRPr>
          </a:p>
        </p:txBody>
      </p:sp>
      <p:sp>
        <p:nvSpPr>
          <p:cNvPr id="4" name="Rectangle 1"/>
          <p:cNvSpPr>
            <a:spLocks/>
          </p:cNvSpPr>
          <p:nvPr/>
        </p:nvSpPr>
        <p:spPr bwMode="auto">
          <a:xfrm>
            <a:off x="1703388" y="126727"/>
            <a:ext cx="8964612"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800" dirty="0">
                <a:solidFill>
                  <a:srgbClr val="FFFFFF"/>
                </a:solidFill>
                <a:latin typeface="Heiti SC Medium"/>
                <a:sym typeface="Heiti SC Medium"/>
              </a:rPr>
              <a:t>世界では</a:t>
            </a:r>
            <a:endParaRPr lang="en-US" altLang="ja-JP" sz="8800" dirty="0">
              <a:solidFill>
                <a:srgbClr val="FFFFFF"/>
              </a:solidFill>
              <a:latin typeface="Heiti SC Medium"/>
              <a:sym typeface="Heiti SC Medium"/>
            </a:endParaRPr>
          </a:p>
          <a:p>
            <a:pPr eaLnBrk="1" hangingPunct="1">
              <a:spcBef>
                <a:spcPct val="0"/>
              </a:spcBef>
              <a:buFontTx/>
              <a:buNone/>
            </a:pPr>
            <a:r>
              <a:rPr lang="en-US" altLang="ja-JP" sz="8800" dirty="0">
                <a:solidFill>
                  <a:srgbClr val="FFFFFF"/>
                </a:solidFill>
                <a:latin typeface="Heiti SC Medium"/>
                <a:sym typeface="Heiti SC Medium"/>
              </a:rPr>
              <a:t>4</a:t>
            </a:r>
            <a:r>
              <a:rPr lang="ja-JP" altLang="en-US" sz="8800" dirty="0">
                <a:solidFill>
                  <a:srgbClr val="FFFFFF"/>
                </a:solidFill>
                <a:latin typeface="Heiti SC Medium"/>
                <a:sym typeface="Heiti SC Medium"/>
              </a:rPr>
              <a:t>秒間に一人が</a:t>
            </a:r>
          </a:p>
          <a:p>
            <a:pPr eaLnBrk="1" hangingPunct="1">
              <a:spcBef>
                <a:spcPct val="0"/>
              </a:spcBef>
              <a:buFontTx/>
              <a:buNone/>
            </a:pPr>
            <a:r>
              <a:rPr lang="ja-JP" altLang="en-US" sz="8800" dirty="0">
                <a:solidFill>
                  <a:srgbClr val="FFFFFF"/>
                </a:solidFill>
                <a:latin typeface="Heiti SC Medium"/>
                <a:sym typeface="Heiti SC Medium"/>
              </a:rPr>
              <a:t>飢餓で</a:t>
            </a:r>
          </a:p>
          <a:p>
            <a:pPr eaLnBrk="1" hangingPunct="1">
              <a:spcBef>
                <a:spcPct val="0"/>
              </a:spcBef>
              <a:buFontTx/>
              <a:buNone/>
            </a:pPr>
            <a:r>
              <a:rPr lang="ja-JP" altLang="en-US" sz="8800" dirty="0">
                <a:solidFill>
                  <a:srgbClr val="FFFFFF"/>
                </a:solidFill>
                <a:latin typeface="Heiti SC Medium"/>
                <a:sym typeface="Heiti SC Medium"/>
              </a:rPr>
              <a:t>命を落とす</a:t>
            </a:r>
            <a:endParaRPr lang="en-US" altLang="ja-JP" sz="8800" dirty="0">
              <a:solidFill>
                <a:srgbClr val="FFFFFF"/>
              </a:solidFill>
              <a:latin typeface="Heiti SC Medium"/>
              <a:sym typeface="Heiti SC Medium"/>
            </a:endParaRPr>
          </a:p>
        </p:txBody>
      </p:sp>
    </p:spTree>
    <p:extLst>
      <p:ext uri="{BB962C8B-B14F-4D97-AF65-F5344CB8AC3E}">
        <p14:creationId xmlns:p14="http://schemas.microsoft.com/office/powerpoint/2010/main" val="39188231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s://www.gov-online.go.jp/useful/article/201303/img/04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8" y="1989139"/>
            <a:ext cx="708025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正方形/長方形 4"/>
          <p:cNvSpPr>
            <a:spLocks noChangeArrowheads="1"/>
          </p:cNvSpPr>
          <p:nvPr/>
        </p:nvSpPr>
        <p:spPr bwMode="auto">
          <a:xfrm>
            <a:off x="1993901" y="981075"/>
            <a:ext cx="8423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latin typeface="メイリオ" panose="020B0604030504040204" pitchFamily="50" charset="-128"/>
                <a:ea typeface="メイリオ" panose="020B0604030504040204" pitchFamily="50" charset="-128"/>
              </a:rPr>
              <a:t>日本の食料自給率は現在</a:t>
            </a:r>
            <a:r>
              <a:rPr lang="en-US" altLang="ja-JP" sz="2000">
                <a:latin typeface="メイリオ" panose="020B0604030504040204" pitchFamily="50" charset="-128"/>
                <a:ea typeface="メイリオ" panose="020B0604030504040204" pitchFamily="50" charset="-128"/>
              </a:rPr>
              <a:t>39</a:t>
            </a:r>
            <a:r>
              <a:rPr lang="ja-JP" altLang="en-US" sz="2000">
                <a:latin typeface="メイリオ" panose="020B0604030504040204" pitchFamily="50" charset="-128"/>
                <a:ea typeface="メイリオ" panose="020B0604030504040204" pitchFamily="50" charset="-128"/>
              </a:rPr>
              <a:t>％（平成</a:t>
            </a:r>
            <a:r>
              <a:rPr lang="en-US" altLang="ja-JP" sz="2000">
                <a:latin typeface="メイリオ" panose="020B0604030504040204" pitchFamily="50" charset="-128"/>
                <a:ea typeface="メイリオ" panose="020B0604030504040204" pitchFamily="50" charset="-128"/>
              </a:rPr>
              <a:t>27</a:t>
            </a:r>
            <a:r>
              <a:rPr lang="ja-JP" altLang="en-US" sz="2000">
                <a:latin typeface="メイリオ" panose="020B0604030504040204" pitchFamily="50" charset="-128"/>
                <a:ea typeface="メイリオ" panose="020B0604030504040204" pitchFamily="50" charset="-128"/>
              </a:rPr>
              <a:t>年度）で、大半を輸入に頼っていますが、その一方で、食べられる食料を大量に捨てているという現実があるのです。</a:t>
            </a:r>
          </a:p>
        </p:txBody>
      </p:sp>
      <p:sp>
        <p:nvSpPr>
          <p:cNvPr id="6" name="正方形/長方形 5"/>
          <p:cNvSpPr/>
          <p:nvPr/>
        </p:nvSpPr>
        <p:spPr>
          <a:xfrm>
            <a:off x="9944576" y="6434135"/>
            <a:ext cx="2044149" cy="307777"/>
          </a:xfrm>
          <a:prstGeom prst="rect">
            <a:avLst/>
          </a:prstGeom>
        </p:spPr>
        <p:txBody>
          <a:bodyPr wrap="none">
            <a:spAutoFit/>
          </a:bodyPr>
          <a:lstStyle/>
          <a:p>
            <a:pPr>
              <a:defRPr/>
            </a:pPr>
            <a:r>
              <a:rPr lang="ja-JP" altLang="en-US" sz="1400" dirty="0" smtClean="0">
                <a:latin typeface="メイリオ" panose="020B0604030504040204" pitchFamily="50" charset="-128"/>
                <a:ea typeface="メイリオ" panose="020B0604030504040204" pitchFamily="50" charset="-128"/>
              </a:rPr>
              <a:t>出典：</a:t>
            </a:r>
            <a:r>
              <a:rPr lang="en-US" altLang="ja-JP" sz="1400" dirty="0" smtClean="0">
                <a:latin typeface="メイリオ" panose="020B0604030504040204" pitchFamily="50" charset="-128"/>
                <a:ea typeface="メイリオ" panose="020B0604030504040204" pitchFamily="50" charset="-128"/>
              </a:rPr>
              <a:t>WFP</a:t>
            </a:r>
            <a:r>
              <a:rPr lang="ja-JP" altLang="en-US" sz="1400" dirty="0">
                <a:latin typeface="メイリオ" panose="020B0604030504040204" pitchFamily="50" charset="-128"/>
                <a:ea typeface="メイリオ" panose="020B0604030504040204" pitchFamily="50" charset="-128"/>
              </a:rPr>
              <a:t>発表の数値</a:t>
            </a:r>
          </a:p>
        </p:txBody>
      </p:sp>
      <p:sp>
        <p:nvSpPr>
          <p:cNvPr id="96261" name="Rectangle 2"/>
          <p:cNvSpPr>
            <a:spLocks/>
          </p:cNvSpPr>
          <p:nvPr/>
        </p:nvSpPr>
        <p:spPr bwMode="auto">
          <a:xfrm>
            <a:off x="1920876" y="260351"/>
            <a:ext cx="84566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700" b="1">
                <a:solidFill>
                  <a:srgbClr val="000000"/>
                </a:solidFill>
                <a:latin typeface="メイリオ" panose="020B0604030504040204" pitchFamily="50" charset="-128"/>
                <a:ea typeface="メイリオ" panose="020B0604030504040204" pitchFamily="50" charset="-128"/>
                <a:sym typeface="ヒラギノ角ゴ ProN W6"/>
              </a:rPr>
              <a:t>世界には飢餓が存在する一方で、、</a:t>
            </a:r>
            <a:endParaRPr lang="ja-JP" altLang="en-US" sz="3700" b="1">
              <a:solidFill>
                <a:srgbClr val="BA120A"/>
              </a:solidFill>
              <a:latin typeface="メイリオ" panose="020B0604030504040204" pitchFamily="50" charset="-128"/>
              <a:ea typeface="メイリオ" panose="020B0604030504040204" pitchFamily="50" charset="-128"/>
              <a:sym typeface="ヒラギノ角ゴ ProN W6"/>
            </a:endParaRPr>
          </a:p>
        </p:txBody>
      </p:sp>
      <p:pic>
        <p:nvPicPr>
          <p:cNvPr id="96262"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239" y="752476"/>
            <a:ext cx="86455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左右矢印 1"/>
          <p:cNvSpPr/>
          <p:nvPr/>
        </p:nvSpPr>
        <p:spPr>
          <a:xfrm>
            <a:off x="5585791" y="5983357"/>
            <a:ext cx="1371600" cy="450782"/>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5932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endParaRPr kumimoji="1" lang="ja-JP" altLang="en-US"/>
          </a:p>
        </p:txBody>
      </p:sp>
      <p:sp>
        <p:nvSpPr>
          <p:cNvPr id="5" name="タイトル 1"/>
          <p:cNvSpPr txBox="1">
            <a:spLocks/>
          </p:cNvSpPr>
          <p:nvPr/>
        </p:nvSpPr>
        <p:spPr>
          <a:xfrm>
            <a:off x="856343" y="290286"/>
            <a:ext cx="10784113" cy="6110514"/>
          </a:xfrm>
          <a:prstGeom prst="rect">
            <a:avLst/>
          </a:prstGeom>
          <a:solidFill>
            <a:schemeClr val="tx1">
              <a:lumMod val="95000"/>
              <a:lumOff val="5000"/>
            </a:schemeClr>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endPar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endParaRPr>
          </a:p>
          <a:p>
            <a:pPr>
              <a:lnSpc>
                <a:spcPct val="100000"/>
              </a:lnSpc>
            </a:pPr>
            <a:endParaRPr lang="en-US" altLang="ja-JP" sz="4800" dirty="0">
              <a:solidFill>
                <a:schemeClr val="bg1"/>
              </a:solidFill>
              <a:latin typeface="HGP創英角ﾎﾟｯﾌﾟ体" panose="040B0A00000000000000" pitchFamily="50" charset="-128"/>
              <a:ea typeface="HGP創英角ﾎﾟｯﾌﾟ体" panose="040B0A00000000000000" pitchFamily="50" charset="-128"/>
            </a:endParaRPr>
          </a:p>
          <a:p>
            <a:pPr>
              <a:lnSpc>
                <a:spcPct val="100000"/>
              </a:lnSpc>
            </a:pPr>
            <a:r>
              <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rPr>
              <a:t/>
            </a:r>
            <a:br>
              <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rPr>
            </a:br>
            <a:r>
              <a:rPr lang="ja-JP" altLang="en-US" sz="4800" dirty="0" smtClean="0">
                <a:solidFill>
                  <a:schemeClr val="bg1"/>
                </a:solidFill>
                <a:latin typeface="HGP創英角ﾎﾟｯﾌﾟ体" panose="040B0A00000000000000" pitchFamily="50" charset="-128"/>
                <a:ea typeface="HGP創英角ﾎﾟｯﾌﾟ体" panose="040B0A00000000000000" pitchFamily="50" charset="-128"/>
              </a:rPr>
              <a:t>他にも、</a:t>
            </a:r>
            <a:endPar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endParaRPr>
          </a:p>
          <a:p>
            <a:pPr>
              <a:lnSpc>
                <a:spcPct val="100000"/>
              </a:lnSpc>
            </a:pPr>
            <a:r>
              <a:rPr lang="ja-JP" altLang="en-US" sz="4800" dirty="0" smtClean="0">
                <a:solidFill>
                  <a:schemeClr val="bg1"/>
                </a:solidFill>
                <a:latin typeface="HGP創英角ﾎﾟｯﾌﾟ体" panose="040B0A00000000000000" pitchFamily="50" charset="-128"/>
                <a:ea typeface="HGP創英角ﾎﾟｯﾌﾟ体" panose="040B0A00000000000000" pitchFamily="50" charset="-128"/>
              </a:rPr>
              <a:t>世界にはどのような「差」が</a:t>
            </a:r>
            <a:r>
              <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rPr>
              <a:t/>
            </a:r>
            <a:br>
              <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rPr>
            </a:br>
            <a:r>
              <a:rPr lang="ja-JP" altLang="en-US" sz="4800" dirty="0" smtClean="0">
                <a:solidFill>
                  <a:schemeClr val="bg1"/>
                </a:solidFill>
                <a:latin typeface="HGP創英角ﾎﾟｯﾌﾟ体" panose="040B0A00000000000000" pitchFamily="50" charset="-128"/>
                <a:ea typeface="HGP創英角ﾎﾟｯﾌﾟ体" panose="040B0A00000000000000" pitchFamily="50" charset="-128"/>
              </a:rPr>
              <a:t>あるのでしょう？</a:t>
            </a:r>
            <a:r>
              <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rPr>
              <a:t/>
            </a:r>
            <a:br>
              <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rPr>
            </a:br>
            <a:r>
              <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rPr>
              <a:t/>
            </a:r>
            <a:br>
              <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rPr>
            </a:br>
            <a:r>
              <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rPr>
              <a:t/>
            </a:r>
            <a:br>
              <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rPr>
            </a:br>
            <a:endParaRPr lang="ja-JP" altLang="en-US" sz="4800" dirty="0">
              <a:solidFill>
                <a:schemeClr val="bg1"/>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309648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2"/>
          <p:cNvSpPr>
            <a:spLocks noChangeArrowheads="1"/>
          </p:cNvSpPr>
          <p:nvPr/>
        </p:nvSpPr>
        <p:spPr bwMode="auto">
          <a:xfrm>
            <a:off x="2451229" y="257544"/>
            <a:ext cx="8171543"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b="1" dirty="0" smtClean="0">
                <a:solidFill>
                  <a:srgbClr val="002060"/>
                </a:solidFill>
                <a:latin typeface="メイリオ" panose="020B0604030504040204" pitchFamily="50" charset="-128"/>
                <a:ea typeface="メイリオ" panose="020B0604030504040204" pitchFamily="50" charset="-128"/>
              </a:rPr>
              <a:t>５歳未満児の死亡率（</a:t>
            </a:r>
            <a:r>
              <a:rPr lang="en-US" altLang="ja-JP" b="1" dirty="0" smtClean="0">
                <a:solidFill>
                  <a:srgbClr val="002060"/>
                </a:solidFill>
                <a:latin typeface="メイリオ" panose="020B0604030504040204" pitchFamily="50" charset="-128"/>
                <a:ea typeface="メイリオ" panose="020B0604030504040204" pitchFamily="50" charset="-128"/>
              </a:rPr>
              <a:t>1000</a:t>
            </a:r>
            <a:r>
              <a:rPr lang="ja-JP" altLang="en-US" b="1" dirty="0" smtClean="0">
                <a:solidFill>
                  <a:srgbClr val="002060"/>
                </a:solidFill>
                <a:latin typeface="メイリオ" panose="020B0604030504040204" pitchFamily="50" charset="-128"/>
                <a:ea typeface="メイリオ" panose="020B0604030504040204" pitchFamily="50" charset="-128"/>
              </a:rPr>
              <a:t>人中）</a:t>
            </a:r>
            <a:endParaRPr lang="ja-JP" altLang="en-US" b="1" dirty="0">
              <a:solidFill>
                <a:srgbClr val="002060"/>
              </a:solidFill>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51" y="932513"/>
            <a:ext cx="11733292" cy="4771176"/>
          </a:xfrm>
          <a:prstGeom prst="rect">
            <a:avLst/>
          </a:prstGeom>
        </p:spPr>
      </p:pic>
      <p:sp>
        <p:nvSpPr>
          <p:cNvPr id="10" name="左右矢印 9"/>
          <p:cNvSpPr/>
          <p:nvPr/>
        </p:nvSpPr>
        <p:spPr>
          <a:xfrm rot="20440918">
            <a:off x="5882305" y="2565350"/>
            <a:ext cx="3307331" cy="242749"/>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76935"/>
            <a:ext cx="12192000" cy="1236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13" name="Group 15"/>
          <p:cNvGrpSpPr>
            <a:grpSpLocks/>
          </p:cNvGrpSpPr>
          <p:nvPr/>
        </p:nvGrpSpPr>
        <p:grpSpPr bwMode="auto">
          <a:xfrm>
            <a:off x="10384325" y="1530036"/>
            <a:ext cx="1720158" cy="2115372"/>
            <a:chOff x="0" y="0"/>
            <a:chExt cx="2442" cy="2848"/>
          </a:xfrm>
        </p:grpSpPr>
        <p:pic>
          <p:nvPicPr>
            <p:cNvPr id="14" name="Picture 4"/>
            <p:cNvPicPr>
              <a:picLocks noChangeAspect="1" noChangeArrowheads="1"/>
            </p:cNvPicPr>
            <p:nvPr/>
          </p:nvPicPr>
          <p:blipFill>
            <a:blip r:embed="rId5" cstate="print"/>
            <a:srcRect/>
            <a:stretch>
              <a:fillRect/>
            </a:stretch>
          </p:blipFill>
          <p:spPr bwMode="auto">
            <a:xfrm>
              <a:off x="75" y="0"/>
              <a:ext cx="2291" cy="2042"/>
            </a:xfrm>
            <a:prstGeom prst="rect">
              <a:avLst/>
            </a:prstGeom>
            <a:noFill/>
            <a:ln w="12700">
              <a:noFill/>
              <a:miter lim="800000"/>
              <a:headEnd/>
              <a:tailEnd/>
            </a:ln>
          </p:spPr>
        </p:pic>
        <p:sp>
          <p:nvSpPr>
            <p:cNvPr id="15" name="Rectangle 5"/>
            <p:cNvSpPr>
              <a:spLocks/>
            </p:cNvSpPr>
            <p:nvPr/>
          </p:nvSpPr>
          <p:spPr bwMode="auto">
            <a:xfrm>
              <a:off x="226" y="1958"/>
              <a:ext cx="1981" cy="890"/>
            </a:xfrm>
            <a:prstGeom prst="rect">
              <a:avLst/>
            </a:prstGeom>
            <a:blipFill dpi="0" rotWithShape="0">
              <a:blip r:embed="rId6" cstate="print"/>
              <a:srcRect/>
              <a:tile tx="0" ty="0" sx="100000" sy="100000" flip="none" algn="tl"/>
            </a:blipFill>
            <a:ln w="12700">
              <a:noFill/>
              <a:miter lim="800000"/>
              <a:headEnd/>
              <a:tailEnd/>
            </a:ln>
          </p:spPr>
          <p:txBody>
            <a:bodyPr lIns="0" tIns="0" rIns="0" bIns="0"/>
            <a:lstStyle/>
            <a:p>
              <a:endParaRPr lang="ja-JP" altLang="en-US">
                <a:ea typeface="ＭＳ Ｐゴシック" pitchFamily="50" charset="-128"/>
              </a:endParaRPr>
            </a:p>
          </p:txBody>
        </p:sp>
        <p:sp>
          <p:nvSpPr>
            <p:cNvPr id="16" name="AutoShape 6"/>
            <p:cNvSpPr>
              <a:spLocks/>
            </p:cNvSpPr>
            <p:nvPr/>
          </p:nvSpPr>
          <p:spPr bwMode="auto">
            <a:xfrm>
              <a:off x="1980" y="1975"/>
              <a:ext cx="462" cy="873"/>
            </a:xfrm>
            <a:prstGeom prst="triangle">
              <a:avLst>
                <a:gd name="adj" fmla="val 50000"/>
              </a:avLst>
            </a:prstGeom>
            <a:blipFill dpi="0" rotWithShape="0">
              <a:blip r:embed="rId6" cstate="print"/>
              <a:srcRect/>
              <a:tile tx="0" ty="0" sx="100000" sy="100000" flip="none" algn="tl"/>
            </a:blipFill>
            <a:ln w="12700">
              <a:noFill/>
              <a:miter lim="800000"/>
              <a:headEnd/>
              <a:tailEnd/>
            </a:ln>
          </p:spPr>
          <p:txBody>
            <a:bodyPr lIns="0" tIns="0" rIns="0" bIns="0"/>
            <a:lstStyle/>
            <a:p>
              <a:endParaRPr lang="ja-JP" altLang="en-US">
                <a:ea typeface="ＭＳ Ｐゴシック" pitchFamily="50" charset="-128"/>
              </a:endParaRPr>
            </a:p>
          </p:txBody>
        </p:sp>
        <p:sp>
          <p:nvSpPr>
            <p:cNvPr id="17" name="AutoShape 7"/>
            <p:cNvSpPr>
              <a:spLocks/>
            </p:cNvSpPr>
            <p:nvPr/>
          </p:nvSpPr>
          <p:spPr bwMode="auto">
            <a:xfrm>
              <a:off x="0" y="1975"/>
              <a:ext cx="461" cy="873"/>
            </a:xfrm>
            <a:prstGeom prst="triangle">
              <a:avLst>
                <a:gd name="adj" fmla="val 50000"/>
              </a:avLst>
            </a:prstGeom>
            <a:blipFill dpi="0" rotWithShape="0">
              <a:blip r:embed="rId6" cstate="print"/>
              <a:srcRect/>
              <a:tile tx="0" ty="0" sx="100000" sy="100000" flip="none" algn="tl"/>
            </a:blipFill>
            <a:ln w="12700">
              <a:noFill/>
              <a:miter lim="800000"/>
              <a:headEnd/>
              <a:tailEnd/>
            </a:ln>
          </p:spPr>
          <p:txBody>
            <a:bodyPr lIns="0" tIns="0" rIns="0" bIns="0"/>
            <a:lstStyle/>
            <a:p>
              <a:endParaRPr lang="ja-JP" altLang="en-US">
                <a:ea typeface="ＭＳ Ｐゴシック" pitchFamily="50" charset="-128"/>
              </a:endParaRPr>
            </a:p>
          </p:txBody>
        </p:sp>
        <p:sp>
          <p:nvSpPr>
            <p:cNvPr id="18" name="AutoShape 8"/>
            <p:cNvSpPr>
              <a:spLocks/>
            </p:cNvSpPr>
            <p:nvPr/>
          </p:nvSpPr>
          <p:spPr bwMode="auto">
            <a:xfrm rot="-1852849">
              <a:off x="444" y="2193"/>
              <a:ext cx="93" cy="414"/>
            </a:xfrm>
            <a:custGeom>
              <a:avLst/>
              <a:gdLst>
                <a:gd name="T0" fmla="*/ 0 w 21600"/>
                <a:gd name="T1" fmla="*/ 0 h 21600"/>
                <a:gd name="T2" fmla="*/ 0 60000 65536"/>
                <a:gd name="T3" fmla="*/ 0 w 21600"/>
                <a:gd name="T4" fmla="*/ 0 h 21600"/>
                <a:gd name="T5" fmla="*/ 21600 w 21600"/>
                <a:gd name="T6" fmla="*/ 21600 h 21600"/>
              </a:gdLst>
              <a:ahLst/>
              <a:cxnLst>
                <a:cxn ang="T2">
                  <a:pos x="T0" y="T1"/>
                </a:cxn>
              </a:cxnLst>
              <a:rect l="T3" t="T4" r="T5" b="T6"/>
              <a:pathLst>
                <a:path w="21600" h="21600">
                  <a:moveTo>
                    <a:pt x="0" y="0"/>
                  </a:moveTo>
                  <a:lnTo>
                    <a:pt x="21600" y="0"/>
                  </a:lnTo>
                  <a:lnTo>
                    <a:pt x="21600" y="21600"/>
                  </a:lnTo>
                  <a:lnTo>
                    <a:pt x="0" y="21600"/>
                  </a:lnTo>
                  <a:close/>
                  <a:moveTo>
                    <a:pt x="0" y="0"/>
                  </a:moveTo>
                </a:path>
              </a:pathLst>
            </a:custGeom>
            <a:solidFill>
              <a:srgbClr val="097CA4"/>
            </a:solidFill>
            <a:ln w="12700" cap="flat">
              <a:noFill/>
              <a:miter lim="800000"/>
              <a:headEnd type="none" w="med" len="med"/>
              <a:tailEnd type="none" w="med" len="med"/>
            </a:ln>
          </p:spPr>
          <p:txBody>
            <a:bodyPr lIns="0" tIns="0" rIns="0" bIns="0"/>
            <a:lstStyle/>
            <a:p>
              <a:endParaRPr lang="ja-JP" altLang="en-US"/>
            </a:p>
          </p:txBody>
        </p:sp>
        <p:sp>
          <p:nvSpPr>
            <p:cNvPr id="19" name="AutoShape 9"/>
            <p:cNvSpPr>
              <a:spLocks/>
            </p:cNvSpPr>
            <p:nvPr/>
          </p:nvSpPr>
          <p:spPr bwMode="auto">
            <a:xfrm rot="8947150">
              <a:off x="579" y="2575"/>
              <a:ext cx="93" cy="101"/>
            </a:xfrm>
            <a:prstGeom prst="triangle">
              <a:avLst>
                <a:gd name="adj" fmla="val 50000"/>
              </a:avLst>
            </a:prstGeom>
            <a:solidFill>
              <a:srgbClr val="FFC88C"/>
            </a:solidFill>
            <a:ln w="12700">
              <a:noFill/>
              <a:miter lim="800000"/>
              <a:headEnd/>
              <a:tailEnd/>
            </a:ln>
          </p:spPr>
          <p:txBody>
            <a:bodyPr lIns="0" tIns="0" rIns="0" bIns="0"/>
            <a:lstStyle/>
            <a:p>
              <a:endParaRPr lang="ja-JP" altLang="en-US">
                <a:ea typeface="ＭＳ Ｐゴシック" pitchFamily="50" charset="-128"/>
              </a:endParaRPr>
            </a:p>
          </p:txBody>
        </p:sp>
        <p:sp>
          <p:nvSpPr>
            <p:cNvPr id="20" name="AutoShape 10"/>
            <p:cNvSpPr>
              <a:spLocks/>
            </p:cNvSpPr>
            <p:nvPr/>
          </p:nvSpPr>
          <p:spPr bwMode="auto">
            <a:xfrm rot="8947150">
              <a:off x="617" y="2624"/>
              <a:ext cx="44" cy="48"/>
            </a:xfrm>
            <a:prstGeom prst="triangle">
              <a:avLst>
                <a:gd name="adj" fmla="val 50000"/>
              </a:avLst>
            </a:prstGeom>
            <a:solidFill>
              <a:srgbClr val="3B0015"/>
            </a:solidFill>
            <a:ln w="12700">
              <a:noFill/>
              <a:miter lim="800000"/>
              <a:headEnd/>
              <a:tailEnd/>
            </a:ln>
          </p:spPr>
          <p:txBody>
            <a:bodyPr lIns="0" tIns="0" rIns="0" bIns="0"/>
            <a:lstStyle/>
            <a:p>
              <a:endParaRPr lang="ja-JP" altLang="en-US">
                <a:ea typeface="ＭＳ Ｐゴシック" pitchFamily="50" charset="-128"/>
              </a:endParaRPr>
            </a:p>
          </p:txBody>
        </p:sp>
        <p:grpSp>
          <p:nvGrpSpPr>
            <p:cNvPr id="21" name="Group 13"/>
            <p:cNvGrpSpPr>
              <a:grpSpLocks/>
            </p:cNvGrpSpPr>
            <p:nvPr/>
          </p:nvGrpSpPr>
          <p:grpSpPr bwMode="auto">
            <a:xfrm>
              <a:off x="929" y="2143"/>
              <a:ext cx="768" cy="520"/>
              <a:chOff x="0" y="0"/>
              <a:chExt cx="768" cy="520"/>
            </a:xfrm>
          </p:grpSpPr>
          <p:sp>
            <p:nvSpPr>
              <p:cNvPr id="23" name="Freeform 11"/>
              <p:cNvSpPr>
                <a:spLocks/>
              </p:cNvSpPr>
              <p:nvPr/>
            </p:nvSpPr>
            <p:spPr bwMode="auto">
              <a:xfrm>
                <a:off x="16" y="16"/>
                <a:ext cx="738" cy="478"/>
              </a:xfrm>
              <a:custGeom>
                <a:avLst/>
                <a:gdLst>
                  <a:gd name="T0" fmla="*/ 0 w 21600"/>
                  <a:gd name="T1" fmla="*/ 0 h 21489"/>
                  <a:gd name="T2" fmla="*/ 0 w 21600"/>
                  <a:gd name="T3" fmla="*/ 0 h 21489"/>
                  <a:gd name="T4" fmla="*/ 0 w 21600"/>
                  <a:gd name="T5" fmla="*/ 0 h 21489"/>
                  <a:gd name="T6" fmla="*/ 0 w 21600"/>
                  <a:gd name="T7" fmla="*/ 0 h 21489"/>
                  <a:gd name="T8" fmla="*/ 0 w 21600"/>
                  <a:gd name="T9" fmla="*/ 0 h 21489"/>
                  <a:gd name="T10" fmla="*/ 0 w 21600"/>
                  <a:gd name="T11" fmla="*/ 0 h 21489"/>
                  <a:gd name="T12" fmla="*/ 0 w 21600"/>
                  <a:gd name="T13" fmla="*/ 0 h 21489"/>
                  <a:gd name="T14" fmla="*/ 0 w 21600"/>
                  <a:gd name="T15" fmla="*/ 0 h 21489"/>
                  <a:gd name="T16" fmla="*/ 0 w 21600"/>
                  <a:gd name="T17" fmla="*/ 0 h 21489"/>
                  <a:gd name="T18" fmla="*/ 0 w 21600"/>
                  <a:gd name="T19" fmla="*/ 0 h 21489"/>
                  <a:gd name="T20" fmla="*/ 0 w 21600"/>
                  <a:gd name="T21" fmla="*/ 0 h 21489"/>
                  <a:gd name="T22" fmla="*/ 0 w 21600"/>
                  <a:gd name="T23" fmla="*/ 0 h 214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600"/>
                  <a:gd name="T37" fmla="*/ 0 h 21489"/>
                  <a:gd name="T38" fmla="*/ 21600 w 21600"/>
                  <a:gd name="T39" fmla="*/ 21489 h 214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489">
                    <a:moveTo>
                      <a:pt x="0" y="3730"/>
                    </a:moveTo>
                    <a:lnTo>
                      <a:pt x="0" y="20831"/>
                    </a:lnTo>
                    <a:cubicBezTo>
                      <a:pt x="0" y="20831"/>
                      <a:pt x="1680" y="18873"/>
                      <a:pt x="4922" y="18968"/>
                    </a:cubicBezTo>
                    <a:cubicBezTo>
                      <a:pt x="8165" y="19062"/>
                      <a:pt x="10506" y="21489"/>
                      <a:pt x="10506" y="21489"/>
                    </a:cubicBezTo>
                    <a:cubicBezTo>
                      <a:pt x="10506" y="21489"/>
                      <a:pt x="13339" y="18796"/>
                      <a:pt x="16310" y="18858"/>
                    </a:cubicBezTo>
                    <a:cubicBezTo>
                      <a:pt x="19282" y="18920"/>
                      <a:pt x="21600" y="21379"/>
                      <a:pt x="21600" y="21379"/>
                    </a:cubicBezTo>
                    <a:lnTo>
                      <a:pt x="21600" y="3173"/>
                    </a:lnTo>
                    <a:cubicBezTo>
                      <a:pt x="21600" y="3173"/>
                      <a:pt x="19229" y="100"/>
                      <a:pt x="16384" y="770"/>
                    </a:cubicBezTo>
                    <a:cubicBezTo>
                      <a:pt x="13538" y="1440"/>
                      <a:pt x="10580" y="3839"/>
                      <a:pt x="10580" y="3839"/>
                    </a:cubicBezTo>
                    <a:cubicBezTo>
                      <a:pt x="10580" y="3839"/>
                      <a:pt x="8095" y="116"/>
                      <a:pt x="4849" y="2"/>
                    </a:cubicBezTo>
                    <a:cubicBezTo>
                      <a:pt x="1603" y="-111"/>
                      <a:pt x="0" y="3730"/>
                      <a:pt x="0" y="3730"/>
                    </a:cubicBezTo>
                    <a:close/>
                    <a:moveTo>
                      <a:pt x="0" y="3730"/>
                    </a:moveTo>
                  </a:path>
                </a:pathLst>
              </a:custGeom>
              <a:solidFill>
                <a:srgbClr val="FFFFFF"/>
              </a:solidFill>
              <a:ln w="12700" cap="flat">
                <a:noFill/>
                <a:miter lim="800000"/>
                <a:headEnd type="none" w="med" len="med"/>
                <a:tailEnd type="none" w="med" len="med"/>
              </a:ln>
            </p:spPr>
            <p:txBody>
              <a:bodyPr lIns="0" tIns="0" rIns="0" bIns="0"/>
              <a:lstStyle/>
              <a:p>
                <a:endParaRPr lang="ja-JP" altLang="en-US"/>
              </a:p>
            </p:txBody>
          </p:sp>
          <p:pic>
            <p:nvPicPr>
              <p:cNvPr id="24" name="Picture 12"/>
              <p:cNvPicPr>
                <a:picLocks noChangeArrowheads="1"/>
              </p:cNvPicPr>
              <p:nvPr/>
            </p:nvPicPr>
            <p:blipFill>
              <a:blip r:embed="rId7" cstate="print"/>
              <a:srcRect/>
              <a:stretch>
                <a:fillRect/>
              </a:stretch>
            </p:blipFill>
            <p:spPr bwMode="auto">
              <a:xfrm>
                <a:off x="0" y="0"/>
                <a:ext cx="768" cy="520"/>
              </a:xfrm>
              <a:prstGeom prst="rect">
                <a:avLst/>
              </a:prstGeom>
              <a:noFill/>
              <a:ln w="12700">
                <a:noFill/>
                <a:miter lim="800000"/>
                <a:headEnd/>
                <a:tailEnd/>
              </a:ln>
            </p:spPr>
          </p:pic>
        </p:grpSp>
        <p:sp>
          <p:nvSpPr>
            <p:cNvPr id="22" name="Line 14"/>
            <p:cNvSpPr>
              <a:spLocks noChangeShapeType="1"/>
            </p:cNvSpPr>
            <p:nvPr/>
          </p:nvSpPr>
          <p:spPr bwMode="auto">
            <a:xfrm>
              <a:off x="1305" y="2294"/>
              <a:ext cx="0" cy="270"/>
            </a:xfrm>
            <a:prstGeom prst="line">
              <a:avLst/>
            </a:prstGeom>
            <a:noFill/>
            <a:ln w="12700">
              <a:solidFill>
                <a:schemeClr val="tx1"/>
              </a:solidFill>
              <a:miter lim="800000"/>
              <a:headEnd/>
              <a:tailEnd/>
            </a:ln>
          </p:spPr>
          <p:txBody>
            <a:bodyPr lIns="0" tIns="0" rIns="0" bIns="0"/>
            <a:lstStyle/>
            <a:p>
              <a:endParaRPr lang="ja-JP" altLang="en-US"/>
            </a:p>
          </p:txBody>
        </p:sp>
      </p:grpSp>
    </p:spTree>
    <p:extLst>
      <p:ext uri="{BB962C8B-B14F-4D97-AF65-F5344CB8AC3E}">
        <p14:creationId xmlns:p14="http://schemas.microsoft.com/office/powerpoint/2010/main" val="412232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54" presetClass="entr" presetSubtype="0" accel="10000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strVal val="#ppt_w*0.05"/>
                                          </p:val>
                                        </p:tav>
                                        <p:tav tm="100000">
                                          <p:val>
                                            <p:strVal val="#ppt_w"/>
                                          </p:val>
                                        </p:tav>
                                      </p:tavLst>
                                    </p:anim>
                                    <p:anim calcmode="lin" valueType="num">
                                      <p:cBhvr>
                                        <p:cTn id="11" dur="500" fill="hold"/>
                                        <p:tgtEl>
                                          <p:spTgt spid="13"/>
                                        </p:tgtEl>
                                        <p:attrNameLst>
                                          <p:attrName>ppt_h</p:attrName>
                                        </p:attrNameLst>
                                      </p:cBhvr>
                                      <p:tavLst>
                                        <p:tav tm="0">
                                          <p:val>
                                            <p:strVal val="#ppt_h"/>
                                          </p:val>
                                        </p:tav>
                                        <p:tav tm="100000">
                                          <p:val>
                                            <p:strVal val="#ppt_h"/>
                                          </p:val>
                                        </p:tav>
                                      </p:tavLst>
                                    </p:anim>
                                    <p:anim calcmode="lin" valueType="num">
                                      <p:cBhvr>
                                        <p:cTn id="12" dur="500" fill="hold"/>
                                        <p:tgtEl>
                                          <p:spTgt spid="13"/>
                                        </p:tgtEl>
                                        <p:attrNameLst>
                                          <p:attrName>ppt_x</p:attrName>
                                        </p:attrNameLst>
                                      </p:cBhvr>
                                      <p:tavLst>
                                        <p:tav tm="0">
                                          <p:val>
                                            <p:strVal val="#ppt_x-.2"/>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2"/>
          <p:cNvSpPr>
            <a:spLocks noChangeArrowheads="1"/>
          </p:cNvSpPr>
          <p:nvPr/>
        </p:nvSpPr>
        <p:spPr bwMode="auto">
          <a:xfrm>
            <a:off x="2072905" y="138751"/>
            <a:ext cx="8171543" cy="56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3100" b="1" dirty="0" smtClean="0">
                <a:solidFill>
                  <a:srgbClr val="002060"/>
                </a:solidFill>
                <a:latin typeface="メイリオ" panose="020B0604030504040204" pitchFamily="50" charset="-128"/>
                <a:ea typeface="メイリオ" panose="020B0604030504040204" pitchFamily="50" charset="-128"/>
              </a:rPr>
              <a:t>安全な水を手に入れられる人の割合は？</a:t>
            </a:r>
            <a:endParaRPr lang="ja-JP" altLang="en-US" sz="3100" b="1" dirty="0">
              <a:solidFill>
                <a:srgbClr val="002060"/>
              </a:solidFill>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377" y="715221"/>
            <a:ext cx="11462799" cy="5504510"/>
          </a:xfrm>
          <a:prstGeom prst="rect">
            <a:avLst/>
          </a:prstGeom>
        </p:spPr>
      </p:pic>
      <p:sp>
        <p:nvSpPr>
          <p:cNvPr id="12" name="正方形/長方形 11"/>
          <p:cNvSpPr/>
          <p:nvPr/>
        </p:nvSpPr>
        <p:spPr>
          <a:xfrm>
            <a:off x="268586" y="6163202"/>
            <a:ext cx="11660863" cy="584775"/>
          </a:xfrm>
          <a:prstGeom prst="rect">
            <a:avLst/>
          </a:prstGeom>
        </p:spPr>
        <p:txBody>
          <a:bodyPr wrap="square">
            <a:spAutoFit/>
          </a:bodyPr>
          <a:lstStyle/>
          <a:p>
            <a:r>
              <a:rPr lang="ja-JP" altLang="en-US" sz="1600" dirty="0">
                <a:latin typeface="メイリオ" panose="020B0604030504040204" pitchFamily="50" charset="-128"/>
                <a:ea typeface="メイリオ" panose="020B0604030504040204" pitchFamily="50" charset="-128"/>
              </a:rPr>
              <a:t>基本的な給水サービスを利用できる人々の割合（</a:t>
            </a:r>
            <a:r>
              <a:rPr lang="en-US" altLang="ja-JP" sz="1600" dirty="0">
                <a:latin typeface="メイリオ" panose="020B0604030504040204" pitchFamily="50" charset="-128"/>
                <a:ea typeface="メイリオ" panose="020B0604030504040204" pitchFamily="50" charset="-128"/>
              </a:rPr>
              <a:t>2015</a:t>
            </a:r>
            <a:r>
              <a:rPr lang="ja-JP" altLang="en-US" sz="1600" dirty="0">
                <a:latin typeface="メイリオ" panose="020B0604030504040204" pitchFamily="50" charset="-128"/>
                <a:ea typeface="メイリオ" panose="020B0604030504040204" pitchFamily="50" charset="-128"/>
              </a:rPr>
              <a:t>年）</a:t>
            </a:r>
          </a:p>
          <a:p>
            <a:r>
              <a:rPr lang="en-US" altLang="ja-JP" sz="1600" dirty="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出典</a:t>
            </a:r>
            <a:r>
              <a:rPr lang="en-US" altLang="ja-JP" sz="1600" dirty="0" smtClean="0">
                <a:latin typeface="メイリオ" panose="020B0604030504040204" pitchFamily="50" charset="-128"/>
                <a:ea typeface="メイリオ" panose="020B0604030504040204" pitchFamily="50" charset="-128"/>
              </a:rPr>
              <a:t>) Progress </a:t>
            </a:r>
            <a:r>
              <a:rPr lang="en-US" altLang="ja-JP" sz="1600" dirty="0">
                <a:latin typeface="メイリオ" panose="020B0604030504040204" pitchFamily="50" charset="-128"/>
                <a:ea typeface="メイリオ" panose="020B0604030504040204" pitchFamily="50" charset="-128"/>
              </a:rPr>
              <a:t>on Drinking Water, Sanitation and Hygiene 2017</a:t>
            </a: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Update and SDG Baselines</a:t>
            </a:r>
            <a:r>
              <a:rPr lang="ja-JP" altLang="en-US" sz="1600" dirty="0" smtClean="0">
                <a:latin typeface="メイリオ" panose="020B0604030504040204" pitchFamily="50" charset="-128"/>
                <a:ea typeface="メイリオ" panose="020B0604030504040204" pitchFamily="50" charset="-128"/>
              </a:rPr>
              <a:t>）</a:t>
            </a:r>
            <a:r>
              <a:rPr lang="en-US" altLang="ja-JP" sz="1600" dirty="0" smtClean="0">
                <a:latin typeface="メイリオ" panose="020B0604030504040204" pitchFamily="50" charset="-128"/>
                <a:ea typeface="メイリオ" panose="020B0604030504040204" pitchFamily="50" charset="-128"/>
              </a:rPr>
              <a:t>JMP</a:t>
            </a:r>
            <a:endParaRPr lang="ja-JP" altLang="en-US"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57546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2"/>
          <p:cNvSpPr>
            <a:spLocks noChangeArrowheads="1"/>
          </p:cNvSpPr>
          <p:nvPr/>
        </p:nvSpPr>
        <p:spPr bwMode="auto">
          <a:xfrm>
            <a:off x="1330038" y="195216"/>
            <a:ext cx="9739086" cy="56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3100" b="1" dirty="0" smtClean="0">
                <a:solidFill>
                  <a:srgbClr val="002060"/>
                </a:solidFill>
                <a:latin typeface="メイリオ" panose="020B0604030504040204" pitchFamily="50" charset="-128"/>
                <a:ea typeface="メイリオ" panose="020B0604030504040204" pitchFamily="50" charset="-128"/>
              </a:rPr>
              <a:t>適切な衛生施設（トイレ）などを持つ人の割合は？</a:t>
            </a:r>
            <a:endParaRPr lang="ja-JP" altLang="en-US" sz="3100" b="1" dirty="0">
              <a:solidFill>
                <a:srgbClr val="002060"/>
              </a:solidFill>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71" y="706171"/>
            <a:ext cx="11390888" cy="5585987"/>
          </a:xfrm>
          <a:prstGeom prst="rect">
            <a:avLst/>
          </a:prstGeom>
        </p:spPr>
      </p:pic>
      <p:sp>
        <p:nvSpPr>
          <p:cNvPr id="3" name="正方形/長方形 2"/>
          <p:cNvSpPr/>
          <p:nvPr/>
        </p:nvSpPr>
        <p:spPr>
          <a:xfrm>
            <a:off x="114677" y="6163202"/>
            <a:ext cx="10550305" cy="584775"/>
          </a:xfrm>
          <a:prstGeom prst="rect">
            <a:avLst/>
          </a:prstGeom>
        </p:spPr>
        <p:txBody>
          <a:bodyPr wrap="square">
            <a:spAutoFit/>
          </a:bodyPr>
          <a:lstStyle/>
          <a:p>
            <a:r>
              <a:rPr lang="ja-JP" altLang="en-US" sz="1600" dirty="0">
                <a:latin typeface="メイリオ" panose="020B0604030504040204" pitchFamily="50" charset="-128"/>
                <a:ea typeface="メイリオ" panose="020B0604030504040204" pitchFamily="50" charset="-128"/>
              </a:rPr>
              <a:t>基本的な衛生施設を利用できる人々の割合（</a:t>
            </a:r>
            <a:r>
              <a:rPr lang="en-US" altLang="ja-JP" sz="1600" dirty="0">
                <a:latin typeface="メイリオ" panose="020B0604030504040204" pitchFamily="50" charset="-128"/>
                <a:ea typeface="メイリオ" panose="020B0604030504040204" pitchFamily="50" charset="-128"/>
              </a:rPr>
              <a:t>2015</a:t>
            </a:r>
            <a:r>
              <a:rPr lang="ja-JP" altLang="en-US" sz="1600" dirty="0">
                <a:latin typeface="メイリオ" panose="020B0604030504040204" pitchFamily="50" charset="-128"/>
                <a:ea typeface="メイリオ" panose="020B0604030504040204" pitchFamily="50" charset="-128"/>
              </a:rPr>
              <a:t>年）</a:t>
            </a:r>
            <a:br>
              <a:rPr lang="ja-JP" altLang="en-US" sz="1600" dirty="0">
                <a:latin typeface="メイリオ" panose="020B0604030504040204" pitchFamily="50" charset="-128"/>
                <a:ea typeface="メイリオ" panose="020B0604030504040204" pitchFamily="50" charset="-128"/>
              </a:rPr>
            </a:br>
            <a:r>
              <a:rPr lang="en-US" altLang="ja-JP"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出典</a:t>
            </a:r>
            <a:r>
              <a:rPr lang="en-US" altLang="ja-JP" sz="1600" dirty="0" smtClean="0">
                <a:latin typeface="メイリオ" panose="020B0604030504040204" pitchFamily="50" charset="-128"/>
                <a:ea typeface="メイリオ" panose="020B0604030504040204" pitchFamily="50" charset="-128"/>
              </a:rPr>
              <a:t>) Progress </a:t>
            </a:r>
            <a:r>
              <a:rPr lang="en-US" altLang="ja-JP" sz="1600" dirty="0">
                <a:latin typeface="メイリオ" panose="020B0604030504040204" pitchFamily="50" charset="-128"/>
                <a:ea typeface="メイリオ" panose="020B0604030504040204" pitchFamily="50" charset="-128"/>
              </a:rPr>
              <a:t>on Drinking Water, Sanitation and Hygiene 2017</a:t>
            </a: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Update and SDG </a:t>
            </a:r>
            <a:r>
              <a:rPr lang="en-US" altLang="ja-JP" sz="1600" dirty="0" smtClean="0">
                <a:latin typeface="メイリオ" panose="020B0604030504040204" pitchFamily="50" charset="-128"/>
                <a:ea typeface="メイリオ" panose="020B0604030504040204" pitchFamily="50" charset="-128"/>
              </a:rPr>
              <a:t>Baselines</a:t>
            </a:r>
            <a:r>
              <a:rPr lang="ja-JP" altLang="en-US" sz="1600" dirty="0" smtClean="0">
                <a:latin typeface="メイリオ" panose="020B0604030504040204" pitchFamily="50" charset="-128"/>
                <a:ea typeface="メイリオ" panose="020B0604030504040204" pitchFamily="50" charset="-128"/>
              </a:rPr>
              <a:t>）</a:t>
            </a:r>
            <a:r>
              <a:rPr lang="en-US" altLang="ja-JP" sz="1600" dirty="0" smtClean="0">
                <a:latin typeface="メイリオ" panose="020B0604030504040204" pitchFamily="50" charset="-128"/>
                <a:ea typeface="メイリオ" panose="020B0604030504040204" pitchFamily="50" charset="-128"/>
              </a:rPr>
              <a:t>JMP</a:t>
            </a:r>
            <a:endParaRPr lang="ja-JP" altLang="en-US"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38650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227" y="81875"/>
            <a:ext cx="9348870" cy="6776125"/>
          </a:xfrm>
          <a:prstGeom prst="rect">
            <a:avLst/>
          </a:prstGeom>
        </p:spPr>
      </p:pic>
      <p:sp>
        <p:nvSpPr>
          <p:cNvPr id="9" name="正方形/長方形 2"/>
          <p:cNvSpPr>
            <a:spLocks noChangeArrowheads="1"/>
          </p:cNvSpPr>
          <p:nvPr/>
        </p:nvSpPr>
        <p:spPr bwMode="auto">
          <a:xfrm>
            <a:off x="8890501" y="2286291"/>
            <a:ext cx="3141553" cy="1569656"/>
          </a:xfrm>
          <a:prstGeom prst="rect">
            <a:avLst/>
          </a:prstGeom>
          <a:solidFill>
            <a:schemeClr val="bg2">
              <a:lumMod val="10000"/>
            </a:schemeClr>
          </a:solidFill>
          <a:ln>
            <a:noFill/>
          </a:ln>
        </p:spPr>
        <p:txBody>
          <a:bodyPr wrap="square" lIns="91435" tIns="45718" rIns="91435" bIns="45718">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400" b="1" dirty="0">
                <a:solidFill>
                  <a:schemeClr val="bg1"/>
                </a:solidFill>
                <a:latin typeface="メイリオ" panose="020B0604030504040204" pitchFamily="50" charset="-128"/>
                <a:ea typeface="メイリオ" panose="020B0604030504040204" pitchFamily="50" charset="-128"/>
              </a:rPr>
              <a:t>1989</a:t>
            </a:r>
            <a:r>
              <a:rPr lang="ja-JP" altLang="en-US" sz="2400" b="1" dirty="0">
                <a:solidFill>
                  <a:schemeClr val="bg1"/>
                </a:solidFill>
                <a:latin typeface="メイリオ" panose="020B0604030504040204" pitchFamily="50" charset="-128"/>
                <a:ea typeface="メイリオ" panose="020B0604030504040204" pitchFamily="50" charset="-128"/>
              </a:rPr>
              <a:t>年から</a:t>
            </a:r>
            <a:r>
              <a:rPr lang="en-US" altLang="ja-JP" sz="2400" b="1" dirty="0">
                <a:solidFill>
                  <a:schemeClr val="bg1"/>
                </a:solidFill>
                <a:latin typeface="メイリオ" panose="020B0604030504040204" pitchFamily="50" charset="-128"/>
                <a:ea typeface="メイリオ" panose="020B0604030504040204" pitchFamily="50" charset="-128"/>
              </a:rPr>
              <a:t>2007</a:t>
            </a:r>
            <a:r>
              <a:rPr lang="ja-JP" altLang="en-US" sz="2400" b="1" dirty="0" smtClean="0">
                <a:solidFill>
                  <a:schemeClr val="bg1"/>
                </a:solidFill>
                <a:latin typeface="メイリオ" panose="020B0604030504040204" pitchFamily="50" charset="-128"/>
                <a:ea typeface="メイリオ" panose="020B0604030504040204" pitchFamily="50" charset="-128"/>
              </a:rPr>
              <a:t>年</a:t>
            </a:r>
            <a:endParaRPr lang="en-US" altLang="ja-JP" sz="2400" b="1" dirty="0" smtClean="0">
              <a:solidFill>
                <a:schemeClr val="bg1"/>
              </a:solidFill>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2400" b="1" dirty="0" smtClean="0">
                <a:solidFill>
                  <a:schemeClr val="bg1"/>
                </a:solidFill>
                <a:latin typeface="メイリオ" panose="020B0604030504040204" pitchFamily="50" charset="-128"/>
                <a:ea typeface="メイリオ" panose="020B0604030504040204" pitchFamily="50" charset="-128"/>
              </a:rPr>
              <a:t>の</a:t>
            </a:r>
            <a:r>
              <a:rPr lang="ja-JP" altLang="en-US" sz="2400" b="1" dirty="0">
                <a:solidFill>
                  <a:schemeClr val="bg1"/>
                </a:solidFill>
                <a:latin typeface="メイリオ" panose="020B0604030504040204" pitchFamily="50" charset="-128"/>
                <a:ea typeface="メイリオ" panose="020B0604030504040204" pitchFamily="50" charset="-128"/>
              </a:rPr>
              <a:t>間</a:t>
            </a:r>
            <a:r>
              <a:rPr lang="ja-JP" altLang="en-US" sz="2400" b="1" dirty="0" smtClean="0">
                <a:solidFill>
                  <a:schemeClr val="bg1"/>
                </a:solidFill>
                <a:latin typeface="メイリオ" panose="020B0604030504040204" pitchFamily="50" charset="-128"/>
                <a:ea typeface="メイリオ" panose="020B0604030504040204" pitchFamily="50" charset="-128"/>
              </a:rPr>
              <a:t>に</a:t>
            </a:r>
            <a:r>
              <a:rPr lang="ja-JP" altLang="en-US" sz="2400" b="1" dirty="0">
                <a:solidFill>
                  <a:schemeClr val="bg1"/>
                </a:solidFill>
                <a:latin typeface="メイリオ" panose="020B0604030504040204" pitchFamily="50" charset="-128"/>
                <a:ea typeface="メイリオ" panose="020B0604030504040204" pitchFamily="50" charset="-128"/>
              </a:rPr>
              <a:t>、</a:t>
            </a:r>
            <a:r>
              <a:rPr lang="ja-JP" altLang="en-US" sz="2400" b="1" dirty="0" smtClean="0">
                <a:solidFill>
                  <a:schemeClr val="bg1"/>
                </a:solidFill>
                <a:latin typeface="メイリオ" panose="020B0604030504040204" pitchFamily="50" charset="-128"/>
                <a:ea typeface="メイリオ" panose="020B0604030504040204" pitchFamily="50" charset="-128"/>
              </a:rPr>
              <a:t>一つか二つ</a:t>
            </a:r>
            <a:endParaRPr lang="en-US" altLang="ja-JP" sz="2400" b="1" dirty="0" smtClean="0">
              <a:solidFill>
                <a:schemeClr val="bg1"/>
              </a:solidFill>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2400" b="1" dirty="0" smtClean="0">
                <a:solidFill>
                  <a:schemeClr val="bg1"/>
                </a:solidFill>
                <a:latin typeface="メイリオ" panose="020B0604030504040204" pitchFamily="50" charset="-128"/>
                <a:ea typeface="メイリオ" panose="020B0604030504040204" pitchFamily="50" charset="-128"/>
              </a:rPr>
              <a:t>以上</a:t>
            </a:r>
            <a:r>
              <a:rPr lang="ja-JP" altLang="en-US" sz="2400" b="1" dirty="0">
                <a:solidFill>
                  <a:schemeClr val="bg1"/>
                </a:solidFill>
                <a:latin typeface="メイリオ" panose="020B0604030504040204" pitchFamily="50" charset="-128"/>
                <a:ea typeface="メイリオ" panose="020B0604030504040204" pitchFamily="50" charset="-128"/>
              </a:rPr>
              <a:t>の武力紛争</a:t>
            </a:r>
            <a:r>
              <a:rPr lang="ja-JP" altLang="en-US" sz="2400" b="1" dirty="0" smtClean="0">
                <a:solidFill>
                  <a:schemeClr val="bg1"/>
                </a:solidFill>
                <a:latin typeface="メイリオ" panose="020B0604030504040204" pitchFamily="50" charset="-128"/>
                <a:ea typeface="メイリオ" panose="020B0604030504040204" pitchFamily="50" charset="-128"/>
              </a:rPr>
              <a:t>を</a:t>
            </a:r>
            <a:endParaRPr lang="en-US" altLang="ja-JP" sz="2400" b="1" dirty="0" smtClean="0">
              <a:solidFill>
                <a:schemeClr val="bg1"/>
              </a:solidFill>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2400" b="1" dirty="0" smtClean="0">
                <a:solidFill>
                  <a:schemeClr val="bg1"/>
                </a:solidFill>
                <a:latin typeface="メイリオ" panose="020B0604030504040204" pitchFamily="50" charset="-128"/>
                <a:ea typeface="メイリオ" panose="020B0604030504040204" pitchFamily="50" charset="-128"/>
              </a:rPr>
              <a:t>抱えた国の数</a:t>
            </a:r>
            <a:endParaRPr lang="ja-JP" altLang="en-US" sz="24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05126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1948666" y="114416"/>
            <a:ext cx="6768752" cy="649287"/>
          </a:xfrm>
        </p:spPr>
        <p:txBody>
          <a:bodyPr>
            <a:normAutofit/>
          </a:bodyPr>
          <a:lstStyle/>
          <a:p>
            <a:pPr eaLnBrk="1" hangingPunct="1"/>
            <a:r>
              <a:rPr lang="ja-JP" altLang="en-US" sz="3200" dirty="0">
                <a:latin typeface="メイリオ" panose="020B0604030504040204" pitchFamily="50" charset="-128"/>
                <a:ea typeface="メイリオ" panose="020B0604030504040204" pitchFamily="50" charset="-128"/>
              </a:rPr>
              <a:t>難民・国内避難民の増加</a:t>
            </a:r>
          </a:p>
        </p:txBody>
      </p:sp>
      <p:sp>
        <p:nvSpPr>
          <p:cNvPr id="17413" name="テキスト ボックス 4"/>
          <p:cNvSpPr txBox="1">
            <a:spLocks noChangeArrowheads="1"/>
          </p:cNvSpPr>
          <p:nvPr/>
        </p:nvSpPr>
        <p:spPr bwMode="auto">
          <a:xfrm>
            <a:off x="1948667" y="989567"/>
            <a:ext cx="8387567" cy="95410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marL="285750" indent="-285750" eaLnBrk="0" hangingPunct="0">
              <a:spcBef>
                <a:spcPct val="20000"/>
              </a:spcBef>
              <a:buFont typeface="Arial" pitchFamily="34" charset="0"/>
              <a:buChar char="•"/>
              <a:defRPr kumimoji="1" sz="3200">
                <a:solidFill>
                  <a:schemeClr val="tx1"/>
                </a:solidFill>
                <a:latin typeface="Corbel"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orbel"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orbel"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orbel"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orbel"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orbel"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orbel"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orbel"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orbel" pitchFamily="34" charset="0"/>
                <a:ea typeface="ＭＳ Ｐゴシック" pitchFamily="50" charset="-128"/>
              </a:defRPr>
            </a:lvl9pPr>
          </a:lstStyle>
          <a:p>
            <a:pPr marL="0" indent="0" algn="ctr" defTabSz="457200" eaLnBrk="1" hangingPunct="1">
              <a:spcBef>
                <a:spcPct val="0"/>
              </a:spcBef>
              <a:buNone/>
              <a:defRPr/>
            </a:pPr>
            <a:r>
              <a:rPr lang="ja-JP" altLang="en-US" sz="2400" u="sng" dirty="0">
                <a:solidFill>
                  <a:prstClr val="black"/>
                </a:solidFill>
                <a:latin typeface="メイリオ" panose="020B0604030504040204" pitchFamily="50" charset="-128"/>
                <a:ea typeface="メイリオ" panose="020B0604030504040204" pitchFamily="50" charset="-128"/>
              </a:rPr>
              <a:t>移動を強いられた人は過去最多の</a:t>
            </a:r>
            <a:r>
              <a:rPr lang="en-US" altLang="ja-JP" sz="2400" b="1" u="sng" dirty="0">
                <a:solidFill>
                  <a:srgbClr val="FF0000"/>
                </a:solidFill>
                <a:latin typeface="メイリオ" panose="020B0604030504040204" pitchFamily="50" charset="-128"/>
                <a:ea typeface="メイリオ" panose="020B0604030504040204" pitchFamily="50" charset="-128"/>
              </a:rPr>
              <a:t>7,080</a:t>
            </a:r>
            <a:r>
              <a:rPr lang="ja-JP" altLang="en-US" sz="2400" b="1" u="sng" dirty="0">
                <a:solidFill>
                  <a:srgbClr val="FF0000"/>
                </a:solidFill>
                <a:latin typeface="メイリオ" panose="020B0604030504040204" pitchFamily="50" charset="-128"/>
                <a:ea typeface="メイリオ" panose="020B0604030504040204" pitchFamily="50" charset="-128"/>
              </a:rPr>
              <a:t>万人</a:t>
            </a:r>
            <a:endParaRPr lang="en-US" altLang="ja-JP" sz="2400" b="1" u="sng" dirty="0">
              <a:solidFill>
                <a:srgbClr val="FF0000"/>
              </a:solidFill>
              <a:latin typeface="メイリオ" panose="020B0604030504040204" pitchFamily="50" charset="-128"/>
              <a:ea typeface="メイリオ" panose="020B0604030504040204" pitchFamily="50" charset="-128"/>
            </a:endParaRPr>
          </a:p>
          <a:p>
            <a:pPr marL="0" indent="0" algn="ctr" defTabSz="457200" eaLnBrk="1" hangingPunct="1">
              <a:spcBef>
                <a:spcPct val="0"/>
              </a:spcBef>
              <a:buNone/>
              <a:defRPr/>
            </a:pPr>
            <a:endParaRPr lang="en-US" altLang="ja-JP" sz="800" b="1" u="sng" dirty="0">
              <a:solidFill>
                <a:srgbClr val="FF0000"/>
              </a:solidFill>
              <a:latin typeface="メイリオ" panose="020B0604030504040204" pitchFamily="50" charset="-128"/>
              <a:ea typeface="メイリオ" panose="020B0604030504040204" pitchFamily="50" charset="-128"/>
            </a:endParaRPr>
          </a:p>
          <a:p>
            <a:pPr marL="0" indent="0" algn="ctr" defTabSz="457200" eaLnBrk="1" hangingPunct="1">
              <a:spcBef>
                <a:spcPct val="0"/>
              </a:spcBef>
              <a:buNone/>
              <a:defRPr/>
            </a:pPr>
            <a:r>
              <a:rPr lang="ja-JP" altLang="en-US" sz="2400" u="sng" dirty="0">
                <a:solidFill>
                  <a:prstClr val="black"/>
                </a:solidFill>
                <a:latin typeface="メイリオ" panose="020B0604030504040204" pitchFamily="50" charset="-128"/>
                <a:ea typeface="メイリオ" panose="020B0604030504040204" pitchFamily="50" charset="-128"/>
              </a:rPr>
              <a:t>世界では</a:t>
            </a:r>
            <a:r>
              <a:rPr lang="en-US" altLang="ja-JP" sz="2400" u="sng" dirty="0">
                <a:solidFill>
                  <a:prstClr val="black"/>
                </a:solidFill>
                <a:latin typeface="メイリオ" panose="020B0604030504040204" pitchFamily="50" charset="-128"/>
                <a:ea typeface="メイリオ" panose="020B0604030504040204" pitchFamily="50" charset="-128"/>
              </a:rPr>
              <a:t>108</a:t>
            </a:r>
            <a:r>
              <a:rPr lang="ja-JP" altLang="en-US" sz="2400" u="sng" dirty="0">
                <a:solidFill>
                  <a:prstClr val="black"/>
                </a:solidFill>
                <a:latin typeface="メイリオ" panose="020B0604030504040204" pitchFamily="50" charset="-128"/>
                <a:ea typeface="メイリオ" panose="020B0604030504040204" pitchFamily="50" charset="-128"/>
              </a:rPr>
              <a:t>人に</a:t>
            </a:r>
            <a:r>
              <a:rPr lang="en-US" altLang="ja-JP" sz="2400" u="sng" dirty="0">
                <a:solidFill>
                  <a:prstClr val="black"/>
                </a:solidFill>
                <a:latin typeface="メイリオ" panose="020B0604030504040204" pitchFamily="50" charset="-128"/>
                <a:ea typeface="メイリオ" panose="020B0604030504040204" pitchFamily="50" charset="-128"/>
              </a:rPr>
              <a:t>1</a:t>
            </a:r>
            <a:r>
              <a:rPr lang="ja-JP" altLang="en-US" sz="2400" u="sng" dirty="0">
                <a:solidFill>
                  <a:prstClr val="black"/>
                </a:solidFill>
                <a:latin typeface="メイリオ" panose="020B0604030504040204" pitchFamily="50" charset="-128"/>
                <a:ea typeface="メイリオ" panose="020B0604030504040204" pitchFamily="50" charset="-128"/>
              </a:rPr>
              <a:t>人、２秒に</a:t>
            </a:r>
            <a:r>
              <a:rPr lang="en-US" altLang="ja-JP" sz="2400" u="sng" dirty="0">
                <a:solidFill>
                  <a:prstClr val="black"/>
                </a:solidFill>
                <a:latin typeface="メイリオ" panose="020B0604030504040204" pitchFamily="50" charset="-128"/>
                <a:ea typeface="メイリオ" panose="020B0604030504040204" pitchFamily="50" charset="-128"/>
              </a:rPr>
              <a:t>1</a:t>
            </a:r>
            <a:r>
              <a:rPr lang="ja-JP" altLang="en-US" sz="2400" u="sng" dirty="0">
                <a:solidFill>
                  <a:prstClr val="black"/>
                </a:solidFill>
                <a:latin typeface="メイリオ" panose="020B0604030504040204" pitchFamily="50" charset="-128"/>
                <a:ea typeface="メイリオ" panose="020B0604030504040204" pitchFamily="50" charset="-128"/>
              </a:rPr>
              <a:t>人が故郷を追われています</a:t>
            </a:r>
            <a:endParaRPr lang="en-US" altLang="ja-JP" sz="2400" u="sng" dirty="0">
              <a:solidFill>
                <a:prstClr val="black"/>
              </a:solidFill>
              <a:latin typeface="メイリオ" panose="020B0604030504040204" pitchFamily="50" charset="-128"/>
              <a:ea typeface="メイリオ" panose="020B0604030504040204" pitchFamily="50" charset="-128"/>
            </a:endParaRPr>
          </a:p>
        </p:txBody>
      </p:sp>
      <p:sp>
        <p:nvSpPr>
          <p:cNvPr id="17414" name="正方形/長方形 2"/>
          <p:cNvSpPr>
            <a:spLocks noChangeArrowheads="1"/>
          </p:cNvSpPr>
          <p:nvPr/>
        </p:nvSpPr>
        <p:spPr bwMode="auto">
          <a:xfrm>
            <a:off x="1636092" y="6571268"/>
            <a:ext cx="54383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orbel"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orbel"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orbel"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orbel"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orbel"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orbel"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orbel"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orbel"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orbel" pitchFamily="34" charset="0"/>
                <a:ea typeface="ＭＳ Ｐゴシック" pitchFamily="50" charset="-128"/>
              </a:defRPr>
            </a:lvl9pPr>
          </a:lstStyle>
          <a:p>
            <a:pPr defTabSz="457200" eaLnBrk="1" hangingPunct="1">
              <a:spcBef>
                <a:spcPct val="0"/>
              </a:spcBef>
              <a:buNone/>
              <a:defRPr/>
            </a:pPr>
            <a:r>
              <a:rPr lang="ja-JP" altLang="en-US" sz="1000" dirty="0">
                <a:solidFill>
                  <a:prstClr val="black"/>
                </a:solidFill>
                <a:latin typeface="メイリオ" panose="020B0604030504040204" pitchFamily="50" charset="-128"/>
                <a:ea typeface="メイリオ" panose="020B0604030504040204" pitchFamily="50" charset="-128"/>
              </a:rPr>
              <a:t>出所：</a:t>
            </a:r>
            <a:r>
              <a:rPr lang="en-US" altLang="ja-JP" sz="1000" dirty="0">
                <a:solidFill>
                  <a:prstClr val="black"/>
                </a:solidFill>
                <a:latin typeface="メイリオ" panose="020B0604030504040204" pitchFamily="50" charset="-128"/>
                <a:ea typeface="メイリオ" panose="020B0604030504040204" pitchFamily="50" charset="-128"/>
              </a:rPr>
              <a:t>UNHCR(2018) Global Trend – Forced Displacement in 2018</a:t>
            </a:r>
            <a:endParaRPr lang="ja-JP" altLang="en-US" sz="1000" dirty="0">
              <a:solidFill>
                <a:prstClr val="black"/>
              </a:solidFill>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909802"/>
            <a:ext cx="9144000" cy="4612282"/>
          </a:xfrm>
          <a:prstGeom prst="rect">
            <a:avLst/>
          </a:prstGeom>
        </p:spPr>
      </p:pic>
      <p:pic>
        <p:nvPicPr>
          <p:cNvPr id="6"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7953" y="670177"/>
            <a:ext cx="86455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810115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836" y="-110836"/>
            <a:ext cx="11046691" cy="7495309"/>
          </a:xfrm>
          <a:prstGeom prst="rect">
            <a:avLst/>
          </a:prstGeom>
        </p:spPr>
      </p:pic>
      <p:sp>
        <p:nvSpPr>
          <p:cNvPr id="6" name="タイトル 1"/>
          <p:cNvSpPr>
            <a:spLocks noGrp="1"/>
          </p:cNvSpPr>
          <p:nvPr>
            <p:ph type="title"/>
          </p:nvPr>
        </p:nvSpPr>
        <p:spPr>
          <a:xfrm>
            <a:off x="1366776" y="345325"/>
            <a:ext cx="6768752" cy="649287"/>
          </a:xfrm>
        </p:spPr>
        <p:txBody>
          <a:bodyPr>
            <a:normAutofit/>
          </a:bodyPr>
          <a:lstStyle/>
          <a:p>
            <a:pPr eaLnBrk="1" hangingPunct="1"/>
            <a:r>
              <a:rPr lang="ja-JP" altLang="en-US" sz="3200" b="1" dirty="0" smtClean="0">
                <a:latin typeface="メイリオ" panose="020B0604030504040204" pitchFamily="50" charset="-128"/>
                <a:ea typeface="メイリオ" panose="020B0604030504040204" pitchFamily="50" charset="-128"/>
              </a:rPr>
              <a:t>平均寿命は？</a:t>
            </a:r>
            <a:endParaRPr lang="ja-JP" altLang="en-US" sz="3200" b="1" dirty="0">
              <a:latin typeface="メイリオ" panose="020B0604030504040204" pitchFamily="50" charset="-128"/>
              <a:ea typeface="メイリオ" panose="020B0604030504040204" pitchFamily="50" charset="-128"/>
            </a:endParaRPr>
          </a:p>
        </p:txBody>
      </p:sp>
      <p:sp>
        <p:nvSpPr>
          <p:cNvPr id="7" name="正方形/長方形 6"/>
          <p:cNvSpPr/>
          <p:nvPr/>
        </p:nvSpPr>
        <p:spPr>
          <a:xfrm>
            <a:off x="1407158" y="4288463"/>
            <a:ext cx="1441420" cy="307777"/>
          </a:xfrm>
          <a:prstGeom prst="rect">
            <a:avLst/>
          </a:prstGeom>
        </p:spPr>
        <p:txBody>
          <a:bodyPr wrap="none">
            <a:spAutoFit/>
          </a:bodyPr>
          <a:lstStyle/>
          <a:p>
            <a:pPr>
              <a:defRPr/>
            </a:pPr>
            <a:r>
              <a:rPr lang="ja-JP" altLang="en-US" sz="1400" b="1" dirty="0">
                <a:latin typeface="メイリオ" panose="020B0604030504040204" pitchFamily="50" charset="-128"/>
                <a:ea typeface="メイリオ" panose="020B0604030504040204" pitchFamily="50" charset="-128"/>
              </a:rPr>
              <a:t>平均</a:t>
            </a:r>
            <a:r>
              <a:rPr lang="ja-JP" altLang="en-US" sz="1400" b="1" dirty="0" smtClean="0">
                <a:latin typeface="メイリオ" panose="020B0604030504040204" pitchFamily="50" charset="-128"/>
                <a:ea typeface="メイリオ" panose="020B0604030504040204" pitchFamily="50" charset="-128"/>
              </a:rPr>
              <a:t>寿命（歳</a:t>
            </a:r>
            <a:r>
              <a:rPr lang="ja-JP" altLang="en-US" sz="1400" b="1" dirty="0">
                <a:latin typeface="メイリオ" panose="020B0604030504040204" pitchFamily="50" charset="-128"/>
                <a:ea typeface="メイリオ" panose="020B0604030504040204" pitchFamily="50" charset="-128"/>
              </a:rPr>
              <a:t>）</a:t>
            </a:r>
            <a:endParaRPr lang="en-US" altLang="ja-JP" sz="1400" b="1"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12885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787" y="725686"/>
            <a:ext cx="12762459" cy="5634490"/>
          </a:xfrm>
          <a:prstGeom prst="rect">
            <a:avLst/>
          </a:prstGeom>
        </p:spPr>
      </p:pic>
      <p:sp>
        <p:nvSpPr>
          <p:cNvPr id="7" name="正方形/長方形 6"/>
          <p:cNvSpPr/>
          <p:nvPr/>
        </p:nvSpPr>
        <p:spPr>
          <a:xfrm>
            <a:off x="161233" y="5020731"/>
            <a:ext cx="11938402" cy="1938992"/>
          </a:xfrm>
          <a:prstGeom prst="rect">
            <a:avLst/>
          </a:prstGeom>
        </p:spPr>
        <p:txBody>
          <a:bodyPr wrap="square">
            <a:spAutoFit/>
          </a:bodyPr>
          <a:lstStyle/>
          <a:p>
            <a:r>
              <a:rPr lang="ja-JP" altLang="en-US" sz="1700" b="1" dirty="0" smtClean="0">
                <a:solidFill>
                  <a:srgbClr val="FF0000"/>
                </a:solidFill>
                <a:latin typeface="メイリオ" panose="020B0604030504040204" pitchFamily="50" charset="-128"/>
                <a:ea typeface="メイリオ" panose="020B0604030504040204" pitchFamily="50" charset="-128"/>
              </a:rPr>
              <a:t>●</a:t>
            </a:r>
            <a:r>
              <a:rPr lang="ja-JP" altLang="en-US" sz="1700" b="1" dirty="0" smtClean="0">
                <a:latin typeface="メイリオ" panose="020B0604030504040204" pitchFamily="50" charset="-128"/>
                <a:ea typeface="メイリオ" panose="020B0604030504040204" pitchFamily="50" charset="-128"/>
              </a:rPr>
              <a:t>徴兵制を実施している国家・地域 </a:t>
            </a:r>
            <a:endParaRPr lang="en-US" altLang="ja-JP" sz="1700" b="1" dirty="0" smtClean="0">
              <a:latin typeface="メイリオ" panose="020B0604030504040204" pitchFamily="50" charset="-128"/>
              <a:ea typeface="メイリオ" panose="020B0604030504040204" pitchFamily="50" charset="-128"/>
            </a:endParaRPr>
          </a:p>
          <a:p>
            <a:r>
              <a:rPr lang="ja-JP" altLang="en-US" sz="1700" b="1" dirty="0" smtClean="0">
                <a:solidFill>
                  <a:srgbClr val="00B0F0"/>
                </a:solidFill>
                <a:latin typeface="メイリオ" panose="020B0604030504040204" pitchFamily="50" charset="-128"/>
                <a:ea typeface="メイリオ" panose="020B0604030504040204" pitchFamily="50" charset="-128"/>
              </a:rPr>
              <a:t>●</a:t>
            </a:r>
            <a:r>
              <a:rPr lang="ja-JP" altLang="en-US" sz="1700" b="1" dirty="0" smtClean="0">
                <a:latin typeface="メイリオ" panose="020B0604030504040204" pitchFamily="50" charset="-128"/>
                <a:ea typeface="メイリオ" panose="020B0604030504040204" pitchFamily="50" charset="-128"/>
              </a:rPr>
              <a:t>徴兵制を実施していない国家・地域（志願制度）</a:t>
            </a:r>
            <a:endParaRPr lang="en-US" altLang="ja-JP" sz="1700" b="1" dirty="0" smtClean="0">
              <a:latin typeface="メイリオ" panose="020B0604030504040204" pitchFamily="50" charset="-128"/>
              <a:ea typeface="メイリオ" panose="020B0604030504040204" pitchFamily="50" charset="-128"/>
            </a:endParaRPr>
          </a:p>
          <a:p>
            <a:r>
              <a:rPr lang="ja-JP" altLang="en-US" sz="1700" b="1" dirty="0" smtClean="0">
                <a:solidFill>
                  <a:srgbClr val="0033CC"/>
                </a:solidFill>
                <a:latin typeface="メイリオ" panose="020B0604030504040204" pitchFamily="50" charset="-128"/>
                <a:ea typeface="メイリオ" panose="020B0604030504040204" pitchFamily="50" charset="-128"/>
              </a:rPr>
              <a:t>●</a:t>
            </a:r>
            <a:r>
              <a:rPr lang="ja-JP" altLang="en-US" sz="1700" b="1" dirty="0" smtClean="0">
                <a:latin typeface="メイリオ" panose="020B0604030504040204" pitchFamily="50" charset="-128"/>
                <a:ea typeface="メイリオ" panose="020B0604030504040204" pitchFamily="50" charset="-128"/>
              </a:rPr>
              <a:t>法律には徴兵制が定められているが二割以下だけが召集される国家 </a:t>
            </a:r>
            <a:endParaRPr lang="ja-JP" altLang="en-US" sz="1700" b="1" dirty="0" smtClean="0">
              <a:solidFill>
                <a:srgbClr val="0033CC"/>
              </a:solidFill>
              <a:latin typeface="メイリオ" panose="020B0604030504040204" pitchFamily="50" charset="-128"/>
              <a:ea typeface="メイリオ" panose="020B0604030504040204" pitchFamily="50" charset="-128"/>
            </a:endParaRPr>
          </a:p>
          <a:p>
            <a:r>
              <a:rPr lang="ja-JP" altLang="en-US" sz="1700" b="1" dirty="0" smtClean="0">
                <a:solidFill>
                  <a:schemeClr val="accent6">
                    <a:lumMod val="60000"/>
                    <a:lumOff val="40000"/>
                  </a:schemeClr>
                </a:solidFill>
                <a:latin typeface="メイリオ" panose="020B0604030504040204" pitchFamily="50" charset="-128"/>
                <a:ea typeface="メイリオ" panose="020B0604030504040204" pitchFamily="50" charset="-128"/>
              </a:rPr>
              <a:t>●</a:t>
            </a:r>
            <a:r>
              <a:rPr lang="ja-JP" altLang="en-US" sz="1700" b="1" dirty="0" smtClean="0">
                <a:latin typeface="メイリオ" panose="020B0604030504040204" pitchFamily="50" charset="-128"/>
                <a:ea typeface="メイリオ" panose="020B0604030504040204" pitchFamily="50" charset="-128"/>
              </a:rPr>
              <a:t>常備軍を保有していない国家・地域</a:t>
            </a:r>
          </a:p>
          <a:p>
            <a:r>
              <a:rPr lang="ja-JP" altLang="en-US" sz="1700" b="1" dirty="0" smtClean="0">
                <a:solidFill>
                  <a:schemeClr val="accent4">
                    <a:lumMod val="40000"/>
                    <a:lumOff val="60000"/>
                  </a:schemeClr>
                </a:solidFill>
                <a:latin typeface="メイリオ" panose="020B0604030504040204" pitchFamily="50" charset="-128"/>
                <a:ea typeface="メイリオ" panose="020B0604030504040204" pitchFamily="50" charset="-128"/>
              </a:rPr>
              <a:t>●</a:t>
            </a:r>
            <a:r>
              <a:rPr lang="en-US" altLang="ja-JP" sz="1700" b="1" dirty="0" smtClean="0">
                <a:latin typeface="メイリオ" panose="020B0604030504040204" pitchFamily="50" charset="-128"/>
                <a:ea typeface="メイリオ" panose="020B0604030504040204" pitchFamily="50" charset="-128"/>
              </a:rPr>
              <a:t>3</a:t>
            </a:r>
            <a:r>
              <a:rPr lang="ja-JP" altLang="en-US" sz="1700" b="1" dirty="0" smtClean="0">
                <a:latin typeface="メイリオ" panose="020B0604030504040204" pitchFamily="50" charset="-128"/>
                <a:ea typeface="メイリオ" panose="020B0604030504040204" pitchFamily="50" charset="-128"/>
              </a:rPr>
              <a:t>年以内に徴兵制廃止を予定している国家・地域 </a:t>
            </a:r>
          </a:p>
          <a:p>
            <a:r>
              <a:rPr lang="ja-JP" altLang="en-US" sz="1700" b="1" dirty="0" smtClean="0">
                <a:solidFill>
                  <a:schemeClr val="bg1">
                    <a:lumMod val="75000"/>
                  </a:schemeClr>
                </a:solidFill>
                <a:latin typeface="メイリオ" panose="020B0604030504040204" pitchFamily="50" charset="-128"/>
                <a:ea typeface="メイリオ" panose="020B0604030504040204" pitchFamily="50" charset="-128"/>
              </a:rPr>
              <a:t>●</a:t>
            </a:r>
            <a:r>
              <a:rPr lang="ja-JP" altLang="en-US" sz="1700" b="1" dirty="0" smtClean="0">
                <a:latin typeface="メイリオ" panose="020B0604030504040204" pitchFamily="50" charset="-128"/>
                <a:ea typeface="メイリオ" panose="020B0604030504040204" pitchFamily="50" charset="-128"/>
              </a:rPr>
              <a:t>不明（注）一部の国家・地域においては「志願・徴兵の並立制を実施している（中華人民共和国）」等の例外がある</a:t>
            </a:r>
          </a:p>
          <a:p>
            <a:endParaRPr lang="ja-JP" altLang="en-US" dirty="0"/>
          </a:p>
        </p:txBody>
      </p:sp>
      <p:sp>
        <p:nvSpPr>
          <p:cNvPr id="2" name="正方形/長方形 1"/>
          <p:cNvSpPr/>
          <p:nvPr/>
        </p:nvSpPr>
        <p:spPr>
          <a:xfrm>
            <a:off x="3565236" y="177860"/>
            <a:ext cx="5587999" cy="584775"/>
          </a:xfrm>
          <a:prstGeom prst="rect">
            <a:avLst/>
          </a:prstGeom>
        </p:spPr>
        <p:txBody>
          <a:bodyPr wrap="square">
            <a:spAutoFit/>
          </a:bodyPr>
          <a:lstStyle/>
          <a:p>
            <a:pPr algn="ctr">
              <a:spcBef>
                <a:spcPct val="0"/>
              </a:spcBef>
            </a:pPr>
            <a:r>
              <a:rPr lang="ja-JP" altLang="en-US" sz="3200" b="1" dirty="0">
                <a:latin typeface="メイリオ" panose="020B0604030504040204" pitchFamily="50" charset="-128"/>
                <a:ea typeface="メイリオ" panose="020B0604030504040204" pitchFamily="50" charset="-128"/>
              </a:rPr>
              <a:t>徴兵制度のある国は？</a:t>
            </a:r>
          </a:p>
        </p:txBody>
      </p:sp>
    </p:spTree>
    <p:extLst>
      <p:ext uri="{BB962C8B-B14F-4D97-AF65-F5344CB8AC3E}">
        <p14:creationId xmlns:p14="http://schemas.microsoft.com/office/powerpoint/2010/main" val="2903669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896939"/>
            <a:ext cx="8643938"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8439" name="Rectangle 7"/>
          <p:cNvSpPr>
            <a:spLocks/>
          </p:cNvSpPr>
          <p:nvPr/>
        </p:nvSpPr>
        <p:spPr bwMode="auto">
          <a:xfrm>
            <a:off x="4541838" y="2908301"/>
            <a:ext cx="9017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2200">
                <a:solidFill>
                  <a:schemeClr val="tx1"/>
                </a:solidFill>
                <a:latin typeface="Helvetica Light"/>
                <a:ea typeface="ヒラギノ角ゴ ProN W3"/>
                <a:cs typeface="ヒラギノ角ゴ ProN W3"/>
                <a:sym typeface="Helvetica Light"/>
              </a:defRPr>
            </a:lvl1pPr>
            <a:lvl2pPr marL="742950" indent="-285750" algn="ctr">
              <a:defRPr sz="2200">
                <a:solidFill>
                  <a:schemeClr val="tx1"/>
                </a:solidFill>
                <a:latin typeface="Helvetica Light"/>
                <a:ea typeface="ヒラギノ角ゴ ProN W3"/>
                <a:cs typeface="ヒラギノ角ゴ ProN W3"/>
                <a:sym typeface="Helvetica Light"/>
              </a:defRPr>
            </a:lvl2pPr>
            <a:lvl3pPr marL="1143000" indent="-228600" algn="ctr">
              <a:defRPr sz="2200">
                <a:solidFill>
                  <a:schemeClr val="tx1"/>
                </a:solidFill>
                <a:latin typeface="Helvetica Light"/>
                <a:ea typeface="ヒラギノ角ゴ ProN W3"/>
                <a:cs typeface="ヒラギノ角ゴ ProN W3"/>
                <a:sym typeface="Helvetica Light"/>
              </a:defRPr>
            </a:lvl3pPr>
            <a:lvl4pPr marL="1600200" indent="-228600" algn="ctr">
              <a:defRPr sz="2200">
                <a:solidFill>
                  <a:schemeClr val="tx1"/>
                </a:solidFill>
                <a:latin typeface="Helvetica Light"/>
                <a:ea typeface="ヒラギノ角ゴ ProN W3"/>
                <a:cs typeface="ヒラギノ角ゴ ProN W3"/>
                <a:sym typeface="Helvetica Light"/>
              </a:defRPr>
            </a:lvl4pPr>
            <a:lvl5pPr marL="2057400" indent="-228600" algn="ctr">
              <a:defRPr sz="2200">
                <a:solidFill>
                  <a:schemeClr val="tx1"/>
                </a:solidFill>
                <a:latin typeface="Helvetica Light"/>
                <a:ea typeface="ヒラギノ角ゴ ProN W3"/>
                <a:cs typeface="ヒラギノ角ゴ ProN W3"/>
                <a:sym typeface="Helvetica Light"/>
              </a:defRPr>
            </a:lvl5pPr>
            <a:lvl6pPr marL="2514600" indent="-228600" algn="ctr"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6pPr>
            <a:lvl7pPr marL="2971800" indent="-228600" algn="ctr"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7pPr>
            <a:lvl8pPr marL="3429000" indent="-228600" algn="ctr"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8pPr>
            <a:lvl9pPr marL="3886200" indent="-228600" algn="ctr"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9pPr>
          </a:lstStyle>
          <a:p>
            <a:pPr algn="l" eaLnBrk="1" hangingPunct="1"/>
            <a:r>
              <a:rPr kumimoji="0" lang="ja-JP" altLang="en-US" sz="3200">
                <a:solidFill>
                  <a:srgbClr val="FFFFFF"/>
                </a:solidFill>
                <a:latin typeface="メイリオ" panose="020B0604030504040204" pitchFamily="50" charset="-128"/>
                <a:ea typeface="メイリオ" panose="020B0604030504040204" pitchFamily="50" charset="-128"/>
              </a:rPr>
              <a:t>女性</a:t>
            </a:r>
          </a:p>
        </p:txBody>
      </p:sp>
      <p:sp>
        <p:nvSpPr>
          <p:cNvPr id="82948" name="Rectangle 10"/>
          <p:cNvSpPr>
            <a:spLocks/>
          </p:cNvSpPr>
          <p:nvPr/>
        </p:nvSpPr>
        <p:spPr bwMode="auto">
          <a:xfrm>
            <a:off x="1939926" y="341313"/>
            <a:ext cx="6316663"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2200">
                <a:solidFill>
                  <a:schemeClr val="tx1"/>
                </a:solidFill>
                <a:latin typeface="Helvetica Light"/>
                <a:ea typeface="ヒラギノ角ゴ ProN W3"/>
                <a:cs typeface="ヒラギノ角ゴ ProN W3"/>
                <a:sym typeface="Helvetica Light"/>
              </a:defRPr>
            </a:lvl1pPr>
            <a:lvl2pPr marL="742950" indent="-285750" algn="ctr">
              <a:defRPr sz="2200">
                <a:solidFill>
                  <a:schemeClr val="tx1"/>
                </a:solidFill>
                <a:latin typeface="Helvetica Light"/>
                <a:ea typeface="ヒラギノ角ゴ ProN W3"/>
                <a:cs typeface="ヒラギノ角ゴ ProN W3"/>
                <a:sym typeface="Helvetica Light"/>
              </a:defRPr>
            </a:lvl2pPr>
            <a:lvl3pPr marL="1143000" indent="-228600" algn="ctr">
              <a:defRPr sz="2200">
                <a:solidFill>
                  <a:schemeClr val="tx1"/>
                </a:solidFill>
                <a:latin typeface="Helvetica Light"/>
                <a:ea typeface="ヒラギノ角ゴ ProN W3"/>
                <a:cs typeface="ヒラギノ角ゴ ProN W3"/>
                <a:sym typeface="Helvetica Light"/>
              </a:defRPr>
            </a:lvl3pPr>
            <a:lvl4pPr marL="1600200" indent="-228600" algn="ctr">
              <a:defRPr sz="2200">
                <a:solidFill>
                  <a:schemeClr val="tx1"/>
                </a:solidFill>
                <a:latin typeface="Helvetica Light"/>
                <a:ea typeface="ヒラギノ角ゴ ProN W3"/>
                <a:cs typeface="ヒラギノ角ゴ ProN W3"/>
                <a:sym typeface="Helvetica Light"/>
              </a:defRPr>
            </a:lvl4pPr>
            <a:lvl5pPr marL="2057400" indent="-228600" algn="ctr">
              <a:defRPr sz="2200">
                <a:solidFill>
                  <a:schemeClr val="tx1"/>
                </a:solidFill>
                <a:latin typeface="Helvetica Light"/>
                <a:ea typeface="ヒラギノ角ゴ ProN W3"/>
                <a:cs typeface="ヒラギノ角ゴ ProN W3"/>
                <a:sym typeface="Helvetica Light"/>
              </a:defRPr>
            </a:lvl5pPr>
            <a:lvl6pPr marL="2514600" indent="-228600" algn="ctr"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6pPr>
            <a:lvl7pPr marL="2971800" indent="-228600" algn="ctr"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7pPr>
            <a:lvl8pPr marL="3429000" indent="-228600" algn="ctr"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8pPr>
            <a:lvl9pPr marL="3886200" indent="-228600" algn="ctr"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9pPr>
          </a:lstStyle>
          <a:p>
            <a:pPr algn="l" eaLnBrk="1" hangingPunct="1"/>
            <a:r>
              <a:rPr kumimoji="0" lang="ja-JP" altLang="en-US" sz="3700" b="1">
                <a:solidFill>
                  <a:srgbClr val="000000"/>
                </a:solidFill>
                <a:latin typeface="メイリオ" panose="020B0604030504040204" pitchFamily="50" charset="-128"/>
                <a:ea typeface="メイリオ" panose="020B0604030504040204" pitchFamily="50" charset="-128"/>
                <a:sym typeface="ヒラギノ角ゴ ProN W6"/>
              </a:rPr>
              <a:t>まずは世界の国の数について</a:t>
            </a:r>
          </a:p>
        </p:txBody>
      </p:sp>
      <p:sp>
        <p:nvSpPr>
          <p:cNvPr id="82949" name="Rectangle 4"/>
          <p:cNvSpPr>
            <a:spLocks/>
          </p:cNvSpPr>
          <p:nvPr/>
        </p:nvSpPr>
        <p:spPr bwMode="auto">
          <a:xfrm>
            <a:off x="1851025" y="947738"/>
            <a:ext cx="8396288"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2200">
                <a:solidFill>
                  <a:schemeClr val="tx1"/>
                </a:solidFill>
                <a:latin typeface="Helvetica Light"/>
                <a:ea typeface="ヒラギノ角ゴ ProN W3"/>
                <a:cs typeface="ヒラギノ角ゴ ProN W3"/>
                <a:sym typeface="Helvetica Light"/>
              </a:defRPr>
            </a:lvl1pPr>
            <a:lvl2pPr marL="742950" indent="-285750" algn="ctr">
              <a:defRPr sz="2200">
                <a:solidFill>
                  <a:schemeClr val="tx1"/>
                </a:solidFill>
                <a:latin typeface="Helvetica Light"/>
                <a:ea typeface="ヒラギノ角ゴ ProN W3"/>
                <a:cs typeface="ヒラギノ角ゴ ProN W3"/>
                <a:sym typeface="Helvetica Light"/>
              </a:defRPr>
            </a:lvl2pPr>
            <a:lvl3pPr marL="1143000" indent="-228600" algn="ctr">
              <a:defRPr sz="2200">
                <a:solidFill>
                  <a:schemeClr val="tx1"/>
                </a:solidFill>
                <a:latin typeface="Helvetica Light"/>
                <a:ea typeface="ヒラギノ角ゴ ProN W3"/>
                <a:cs typeface="ヒラギノ角ゴ ProN W3"/>
                <a:sym typeface="Helvetica Light"/>
              </a:defRPr>
            </a:lvl3pPr>
            <a:lvl4pPr marL="1600200" indent="-228600" algn="ctr">
              <a:defRPr sz="2200">
                <a:solidFill>
                  <a:schemeClr val="tx1"/>
                </a:solidFill>
                <a:latin typeface="Helvetica Light"/>
                <a:ea typeface="ヒラギノ角ゴ ProN W3"/>
                <a:cs typeface="ヒラギノ角ゴ ProN W3"/>
                <a:sym typeface="Helvetica Light"/>
              </a:defRPr>
            </a:lvl4pPr>
            <a:lvl5pPr marL="2057400" indent="-228600" algn="ctr">
              <a:defRPr sz="2200">
                <a:solidFill>
                  <a:schemeClr val="tx1"/>
                </a:solidFill>
                <a:latin typeface="Helvetica Light"/>
                <a:ea typeface="ヒラギノ角ゴ ProN W3"/>
                <a:cs typeface="ヒラギノ角ゴ ProN W3"/>
                <a:sym typeface="Helvetica Light"/>
              </a:defRPr>
            </a:lvl5pPr>
            <a:lvl6pPr marL="2514600" indent="-228600" algn="ctr"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6pPr>
            <a:lvl7pPr marL="2971800" indent="-228600" algn="ctr"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7pPr>
            <a:lvl8pPr marL="3429000" indent="-228600" algn="ctr"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8pPr>
            <a:lvl9pPr marL="3886200" indent="-228600" algn="ctr"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9pPr>
          </a:lstStyle>
          <a:p>
            <a:pPr algn="l" eaLnBrk="1" hangingPunct="1">
              <a:lnSpc>
                <a:spcPct val="150000"/>
              </a:lnSpc>
            </a:pPr>
            <a:r>
              <a:rPr kumimoji="0" lang="ja-JP" altLang="en-US" sz="3200">
                <a:solidFill>
                  <a:srgbClr val="000000"/>
                </a:solidFill>
                <a:latin typeface="メイリオ" panose="020B0604030504040204" pitchFamily="50" charset="-128"/>
                <a:ea typeface="メイリオ" panose="020B0604030504040204" pitchFamily="50" charset="-128"/>
              </a:rPr>
              <a:t>クイズ：</a:t>
            </a:r>
            <a:endParaRPr kumimoji="0" lang="en-US" altLang="ja-JP" sz="3200">
              <a:solidFill>
                <a:srgbClr val="000000"/>
              </a:solidFill>
              <a:latin typeface="メイリオ" panose="020B0604030504040204" pitchFamily="50" charset="-128"/>
              <a:ea typeface="メイリオ" panose="020B0604030504040204" pitchFamily="50" charset="-128"/>
            </a:endParaRPr>
          </a:p>
          <a:p>
            <a:pPr algn="l" eaLnBrk="1" hangingPunct="1">
              <a:lnSpc>
                <a:spcPct val="150000"/>
              </a:lnSpc>
            </a:pPr>
            <a:r>
              <a:rPr kumimoji="0" lang="ja-JP" altLang="en-US" sz="3200">
                <a:solidFill>
                  <a:srgbClr val="000000"/>
                </a:solidFill>
                <a:latin typeface="メイリオ" panose="020B0604030504040204" pitchFamily="50" charset="-128"/>
                <a:ea typeface="メイリオ" panose="020B0604030504040204" pitchFamily="50" charset="-128"/>
              </a:rPr>
              <a:t>現在、世界には何か国ぐらいありますか？</a:t>
            </a:r>
          </a:p>
        </p:txBody>
      </p:sp>
      <p:grpSp>
        <p:nvGrpSpPr>
          <p:cNvPr id="7" name="グループ化 6"/>
          <p:cNvGrpSpPr>
            <a:grpSpLocks/>
          </p:cNvGrpSpPr>
          <p:nvPr/>
        </p:nvGrpSpPr>
        <p:grpSpPr bwMode="auto">
          <a:xfrm>
            <a:off x="2095501" y="2466975"/>
            <a:ext cx="8101013" cy="2490788"/>
            <a:chOff x="433494" y="4321387"/>
            <a:chExt cx="11521441" cy="3542064"/>
          </a:xfrm>
        </p:grpSpPr>
        <p:sp>
          <p:nvSpPr>
            <p:cNvPr id="8" name="Text Box 13"/>
            <p:cNvSpPr txBox="1">
              <a:spLocks noChangeArrowheads="1"/>
            </p:cNvSpPr>
            <p:nvPr/>
          </p:nvSpPr>
          <p:spPr bwMode="auto">
            <a:xfrm>
              <a:off x="433494" y="4393628"/>
              <a:ext cx="6147930" cy="1496743"/>
            </a:xfrm>
            <a:prstGeom prst="rect">
              <a:avLst/>
            </a:prstGeom>
            <a:noFill/>
            <a:ln w="9525">
              <a:noFill/>
              <a:miter lim="800000"/>
              <a:headEnd/>
              <a:tailEnd/>
            </a:ln>
            <a:effectLst/>
          </p:spPr>
          <p:txBody>
            <a:bodyPr>
              <a:spAutoFit/>
            </a:bodyPr>
            <a:lstStyle/>
            <a:p>
              <a:pPr algn="just" eaLnBrk="1" hangingPunct="1">
                <a:spcBef>
                  <a:spcPct val="50000"/>
                </a:spcBef>
                <a:defRPr/>
              </a:pPr>
              <a:endParaRPr lang="ja-JP" altLang="en-US" sz="24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endParaRPr>
            </a:p>
            <a:p>
              <a:pPr algn="just" eaLnBrk="1" hangingPunct="1">
                <a:lnSpc>
                  <a:spcPct val="30000"/>
                </a:lnSpc>
                <a:spcBef>
                  <a:spcPct val="50000"/>
                </a:spcBef>
                <a:defRPr/>
              </a:pPr>
              <a:r>
                <a:rPr lang="ja-JP" altLang="en-US" sz="48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rPr>
                <a:t>①　</a:t>
              </a:r>
              <a:r>
                <a:rPr lang="en-US" altLang="ja-JP" sz="48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rPr>
                <a:t>160</a:t>
              </a:r>
              <a:r>
                <a:rPr lang="ja-JP" altLang="en-US" sz="48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rPr>
                <a:t>ヵ国</a:t>
              </a:r>
            </a:p>
          </p:txBody>
        </p:sp>
        <p:sp>
          <p:nvSpPr>
            <p:cNvPr id="9" name="Text Box 15"/>
            <p:cNvSpPr txBox="1">
              <a:spLocks noChangeArrowheads="1"/>
            </p:cNvSpPr>
            <p:nvPr/>
          </p:nvSpPr>
          <p:spPr bwMode="auto">
            <a:xfrm>
              <a:off x="6213405" y="4321387"/>
              <a:ext cx="5700890" cy="1496743"/>
            </a:xfrm>
            <a:prstGeom prst="rect">
              <a:avLst/>
            </a:prstGeom>
            <a:noFill/>
            <a:ln w="9525">
              <a:noFill/>
              <a:miter lim="800000"/>
              <a:headEnd/>
              <a:tailEnd/>
            </a:ln>
            <a:effectLst/>
          </p:spPr>
          <p:txBody>
            <a:bodyPr>
              <a:spAutoFit/>
            </a:bodyPr>
            <a:lstStyle/>
            <a:p>
              <a:pPr algn="just" eaLnBrk="1" hangingPunct="1">
                <a:spcBef>
                  <a:spcPct val="50000"/>
                </a:spcBef>
                <a:defRPr/>
              </a:pPr>
              <a:endParaRPr lang="ja-JP" altLang="en-US" sz="24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endParaRPr>
            </a:p>
            <a:p>
              <a:pPr algn="just" eaLnBrk="1" hangingPunct="1">
                <a:lnSpc>
                  <a:spcPct val="30000"/>
                </a:lnSpc>
                <a:spcBef>
                  <a:spcPct val="50000"/>
                </a:spcBef>
                <a:defRPr/>
              </a:pPr>
              <a:r>
                <a:rPr lang="ja-JP" altLang="en-US" sz="48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rPr>
                <a:t>②　</a:t>
              </a:r>
              <a:r>
                <a:rPr lang="en-US" altLang="ja-JP" sz="48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rPr>
                <a:t>180</a:t>
              </a:r>
              <a:r>
                <a:rPr lang="ja-JP" altLang="en-US" sz="48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rPr>
                <a:t>ヵ国</a:t>
              </a:r>
            </a:p>
          </p:txBody>
        </p:sp>
        <p:sp>
          <p:nvSpPr>
            <p:cNvPr id="10" name="Text Box 16"/>
            <p:cNvSpPr txBox="1">
              <a:spLocks noChangeArrowheads="1"/>
            </p:cNvSpPr>
            <p:nvPr/>
          </p:nvSpPr>
          <p:spPr bwMode="auto">
            <a:xfrm>
              <a:off x="6213405" y="6344133"/>
              <a:ext cx="5741530" cy="1496743"/>
            </a:xfrm>
            <a:prstGeom prst="rect">
              <a:avLst/>
            </a:prstGeom>
            <a:noFill/>
            <a:ln w="9525">
              <a:noFill/>
              <a:miter lim="800000"/>
              <a:headEnd/>
              <a:tailEnd/>
            </a:ln>
            <a:effectLst/>
          </p:spPr>
          <p:txBody>
            <a:bodyPr>
              <a:spAutoFit/>
            </a:bodyPr>
            <a:lstStyle/>
            <a:p>
              <a:pPr algn="just" eaLnBrk="1" hangingPunct="1">
                <a:spcBef>
                  <a:spcPct val="50000"/>
                </a:spcBef>
                <a:defRPr/>
              </a:pPr>
              <a:endParaRPr lang="ja-JP" altLang="en-US" sz="24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endParaRPr>
            </a:p>
            <a:p>
              <a:pPr algn="just" eaLnBrk="1" hangingPunct="1">
                <a:lnSpc>
                  <a:spcPct val="30000"/>
                </a:lnSpc>
                <a:spcBef>
                  <a:spcPct val="50000"/>
                </a:spcBef>
                <a:defRPr/>
              </a:pPr>
              <a:r>
                <a:rPr lang="ja-JP" altLang="en-US" sz="48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rPr>
                <a:t>④　</a:t>
              </a:r>
              <a:r>
                <a:rPr lang="en-US" altLang="ja-JP" sz="48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rPr>
                <a:t>220</a:t>
              </a:r>
              <a:r>
                <a:rPr lang="ja-JP" altLang="en-US" sz="48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rPr>
                <a:t>ヵ国</a:t>
              </a:r>
            </a:p>
          </p:txBody>
        </p:sp>
        <p:sp>
          <p:nvSpPr>
            <p:cNvPr id="11" name="Text Box 17"/>
            <p:cNvSpPr txBox="1">
              <a:spLocks noChangeArrowheads="1"/>
            </p:cNvSpPr>
            <p:nvPr/>
          </p:nvSpPr>
          <p:spPr bwMode="auto">
            <a:xfrm>
              <a:off x="433494" y="6278666"/>
              <a:ext cx="5779911" cy="1584785"/>
            </a:xfrm>
            <a:prstGeom prst="rect">
              <a:avLst/>
            </a:prstGeom>
            <a:noFill/>
            <a:ln w="9525">
              <a:noFill/>
              <a:miter lim="800000"/>
              <a:headEnd/>
              <a:tailEnd/>
            </a:ln>
            <a:effec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just" eaLnBrk="1" hangingPunct="1">
                <a:spcBef>
                  <a:spcPct val="50000"/>
                </a:spcBef>
                <a:defRPr/>
              </a:pPr>
              <a:r>
                <a:rPr lang="ja-JP" altLang="en-US" sz="2800" b="1">
                  <a:solidFill>
                    <a:srgbClr val="000099"/>
                  </a:solidFill>
                  <a:latin typeface="ＭＳ Ｐゴシック" pitchFamily="50" charset="-128"/>
                  <a:ea typeface="ヒラギノ角ゴ ProN W3"/>
                  <a:sym typeface="Helvetica Light"/>
                </a:rPr>
                <a:t>　</a:t>
              </a:r>
              <a:endParaRPr lang="ja-JP" altLang="en-US" sz="2400" b="1">
                <a:solidFill>
                  <a:srgbClr val="000099"/>
                </a:solidFill>
                <a:effectLst>
                  <a:outerShdw blurRad="38100" dist="38100" dir="2700000" algn="tl">
                    <a:srgbClr val="C0C0C0"/>
                  </a:outerShdw>
                </a:effectLst>
                <a:latin typeface="メイリオ" pitchFamily="50" charset="-128"/>
                <a:ea typeface="メイリオ" pitchFamily="50" charset="-128"/>
                <a:cs typeface="メイリオ" pitchFamily="50" charset="-128"/>
                <a:sym typeface="Helvetica Light"/>
              </a:endParaRPr>
            </a:p>
            <a:p>
              <a:pPr algn="just" eaLnBrk="1" hangingPunct="1">
                <a:lnSpc>
                  <a:spcPct val="30000"/>
                </a:lnSpc>
                <a:spcBef>
                  <a:spcPct val="50000"/>
                </a:spcBef>
                <a:defRPr/>
              </a:pPr>
              <a:r>
                <a:rPr lang="ja-JP" altLang="en-US" sz="4800" b="1">
                  <a:solidFill>
                    <a:srgbClr val="000099"/>
                  </a:solidFill>
                  <a:effectLst>
                    <a:outerShdw blurRad="38100" dist="38100" dir="2700000" algn="tl">
                      <a:srgbClr val="C0C0C0"/>
                    </a:outerShdw>
                  </a:effectLst>
                  <a:latin typeface="メイリオ" pitchFamily="50" charset="-128"/>
                  <a:ea typeface="メイリオ" pitchFamily="50" charset="-128"/>
                  <a:cs typeface="メイリオ" pitchFamily="50" charset="-128"/>
                  <a:sym typeface="Helvetica Light"/>
                </a:rPr>
                <a:t>③　</a:t>
              </a:r>
              <a:r>
                <a:rPr lang="en-US" altLang="ja-JP" sz="4800" b="1">
                  <a:solidFill>
                    <a:srgbClr val="000099"/>
                  </a:solidFill>
                  <a:effectLst>
                    <a:outerShdw blurRad="38100" dist="38100" dir="2700000" algn="tl">
                      <a:srgbClr val="C0C0C0"/>
                    </a:outerShdw>
                  </a:effectLst>
                  <a:latin typeface="メイリオ" pitchFamily="50" charset="-128"/>
                  <a:ea typeface="メイリオ" pitchFamily="50" charset="-128"/>
                  <a:cs typeface="メイリオ" pitchFamily="50" charset="-128"/>
                  <a:sym typeface="Helvetica Light"/>
                </a:rPr>
                <a:t>200</a:t>
              </a:r>
              <a:r>
                <a:rPr lang="ja-JP" altLang="en-US" sz="4800" b="1">
                  <a:solidFill>
                    <a:srgbClr val="000099"/>
                  </a:solidFill>
                  <a:effectLst>
                    <a:outerShdw blurRad="38100" dist="38100" dir="2700000" algn="tl">
                      <a:srgbClr val="C0C0C0"/>
                    </a:outerShdw>
                  </a:effectLst>
                  <a:latin typeface="メイリオ" pitchFamily="50" charset="-128"/>
                  <a:ea typeface="メイリオ" pitchFamily="50" charset="-128"/>
                  <a:cs typeface="メイリオ" pitchFamily="50" charset="-128"/>
                  <a:sym typeface="Helvetica Light"/>
                </a:rPr>
                <a:t>ヵ国</a:t>
              </a:r>
            </a:p>
          </p:txBody>
        </p:sp>
      </p:grpSp>
      <p:sp>
        <p:nvSpPr>
          <p:cNvPr id="12" name="テキスト ボックス 11"/>
          <p:cNvSpPr txBox="1">
            <a:spLocks noChangeArrowheads="1"/>
          </p:cNvSpPr>
          <p:nvPr/>
        </p:nvSpPr>
        <p:spPr bwMode="auto">
          <a:xfrm>
            <a:off x="3235325" y="5867401"/>
            <a:ext cx="5721350" cy="498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4288" tIns="32144" rIns="64288" bIns="32144">
            <a:spAutoFit/>
          </a:bodyPr>
          <a:lstStyle>
            <a:lvl1pPr algn="ctr">
              <a:defRPr sz="2200">
                <a:solidFill>
                  <a:schemeClr val="tx1"/>
                </a:solidFill>
                <a:latin typeface="Helvetica Light"/>
                <a:ea typeface="ヒラギノ角ゴ ProN W3"/>
                <a:cs typeface="ヒラギノ角ゴ ProN W3"/>
                <a:sym typeface="Helvetica Light"/>
              </a:defRPr>
            </a:lvl1pPr>
            <a:lvl2pPr marL="742950" indent="-285750" algn="ctr">
              <a:defRPr sz="2200">
                <a:solidFill>
                  <a:schemeClr val="tx1"/>
                </a:solidFill>
                <a:latin typeface="Helvetica Light"/>
                <a:ea typeface="ヒラギノ角ゴ ProN W3"/>
                <a:cs typeface="ヒラギノ角ゴ ProN W3"/>
                <a:sym typeface="Helvetica Light"/>
              </a:defRPr>
            </a:lvl2pPr>
            <a:lvl3pPr marL="1143000" indent="-228600" algn="ctr">
              <a:defRPr sz="2200">
                <a:solidFill>
                  <a:schemeClr val="tx1"/>
                </a:solidFill>
                <a:latin typeface="Helvetica Light"/>
                <a:ea typeface="ヒラギノ角ゴ ProN W3"/>
                <a:cs typeface="ヒラギノ角ゴ ProN W3"/>
                <a:sym typeface="Helvetica Light"/>
              </a:defRPr>
            </a:lvl3pPr>
            <a:lvl4pPr marL="1600200" indent="-228600" algn="ctr">
              <a:defRPr sz="2200">
                <a:solidFill>
                  <a:schemeClr val="tx1"/>
                </a:solidFill>
                <a:latin typeface="Helvetica Light"/>
                <a:ea typeface="ヒラギノ角ゴ ProN W3"/>
                <a:cs typeface="ヒラギノ角ゴ ProN W3"/>
                <a:sym typeface="Helvetica Light"/>
              </a:defRPr>
            </a:lvl4pPr>
            <a:lvl5pPr marL="2057400" indent="-228600" algn="ctr">
              <a:defRPr sz="2200">
                <a:solidFill>
                  <a:schemeClr val="tx1"/>
                </a:solidFill>
                <a:latin typeface="Helvetica Light"/>
                <a:ea typeface="ヒラギノ角ゴ ProN W3"/>
                <a:cs typeface="ヒラギノ角ゴ ProN W3"/>
                <a:sym typeface="Helvetica Light"/>
              </a:defRPr>
            </a:lvl5pPr>
            <a:lvl6pPr marL="2514600" indent="-228600" algn="ctr"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6pPr>
            <a:lvl7pPr marL="2971800" indent="-228600" algn="ctr"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7pPr>
            <a:lvl8pPr marL="3429000" indent="-228600" algn="ctr"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8pPr>
            <a:lvl9pPr marL="3886200" indent="-228600" algn="ctr"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9pPr>
          </a:lstStyle>
          <a:p>
            <a:pPr eaLnBrk="1" hangingPunct="1"/>
            <a:r>
              <a:rPr lang="ja-JP" altLang="en-US" sz="2800" b="1">
                <a:solidFill>
                  <a:srgbClr val="000000"/>
                </a:solidFill>
                <a:latin typeface="メイリオ" panose="020B0604030504040204" pitchFamily="50" charset="-128"/>
                <a:ea typeface="メイリオ" panose="020B0604030504040204" pitchFamily="50" charset="-128"/>
              </a:rPr>
              <a:t>正確には・・</a:t>
            </a:r>
            <a:r>
              <a:rPr lang="en-US" altLang="ja-JP" sz="2800" b="1">
                <a:solidFill>
                  <a:srgbClr val="000000"/>
                </a:solidFill>
                <a:latin typeface="メイリオ" panose="020B0604030504040204" pitchFamily="50" charset="-128"/>
                <a:ea typeface="メイリオ" panose="020B0604030504040204" pitchFamily="50" charset="-128"/>
              </a:rPr>
              <a:t>196</a:t>
            </a:r>
            <a:r>
              <a:rPr lang="ja-JP" altLang="en-US" sz="2800" b="1">
                <a:solidFill>
                  <a:srgbClr val="000000"/>
                </a:solidFill>
                <a:latin typeface="メイリオ" panose="020B0604030504040204" pitchFamily="50" charset="-128"/>
                <a:ea typeface="メイリオ" panose="020B0604030504040204" pitchFamily="50" charset="-128"/>
              </a:rPr>
              <a:t>ヵ国</a:t>
            </a:r>
            <a:endParaRPr lang="en-US" altLang="ja-JP" sz="2800" b="1">
              <a:solidFill>
                <a:srgbClr val="000000"/>
              </a:solidFill>
              <a:latin typeface="メイリオ" panose="020B0604030504040204" pitchFamily="50" charset="-128"/>
              <a:ea typeface="メイリオ" panose="020B0604030504040204" pitchFamily="50" charset="-128"/>
            </a:endParaRPr>
          </a:p>
        </p:txBody>
      </p:sp>
      <p:sp>
        <p:nvSpPr>
          <p:cNvPr id="14" name="円/楕円 13"/>
          <p:cNvSpPr>
            <a:spLocks noChangeArrowheads="1"/>
          </p:cNvSpPr>
          <p:nvPr/>
        </p:nvSpPr>
        <p:spPr bwMode="auto">
          <a:xfrm>
            <a:off x="3863752" y="3861048"/>
            <a:ext cx="1543050" cy="1417638"/>
          </a:xfrm>
          <a:prstGeom prst="ellipse">
            <a:avLst/>
          </a:prstGeom>
          <a:noFill/>
          <a:ln w="1270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64288" tIns="32144" rIns="64288" bIns="32144"/>
          <a:lstStyle>
            <a:lvl1pPr algn="ctr" defTabSz="641350">
              <a:defRPr sz="2200">
                <a:solidFill>
                  <a:schemeClr val="tx1"/>
                </a:solidFill>
                <a:latin typeface="Helvetica Light"/>
                <a:ea typeface="ヒラギノ角ゴ ProN W3"/>
                <a:cs typeface="ヒラギノ角ゴ ProN W3"/>
                <a:sym typeface="Helvetica Light"/>
              </a:defRPr>
            </a:lvl1pPr>
            <a:lvl2pPr marL="742950" indent="-285750" algn="ctr" defTabSz="641350">
              <a:defRPr sz="2200">
                <a:solidFill>
                  <a:schemeClr val="tx1"/>
                </a:solidFill>
                <a:latin typeface="Helvetica Light"/>
                <a:ea typeface="ヒラギノ角ゴ ProN W3"/>
                <a:cs typeface="ヒラギノ角ゴ ProN W3"/>
                <a:sym typeface="Helvetica Light"/>
              </a:defRPr>
            </a:lvl2pPr>
            <a:lvl3pPr marL="1143000" indent="-228600" algn="ctr" defTabSz="641350">
              <a:defRPr sz="2200">
                <a:solidFill>
                  <a:schemeClr val="tx1"/>
                </a:solidFill>
                <a:latin typeface="Helvetica Light"/>
                <a:ea typeface="ヒラギノ角ゴ ProN W3"/>
                <a:cs typeface="ヒラギノ角ゴ ProN W3"/>
                <a:sym typeface="Helvetica Light"/>
              </a:defRPr>
            </a:lvl3pPr>
            <a:lvl4pPr marL="1600200" indent="-228600" algn="ctr" defTabSz="641350">
              <a:defRPr sz="2200">
                <a:solidFill>
                  <a:schemeClr val="tx1"/>
                </a:solidFill>
                <a:latin typeface="Helvetica Light"/>
                <a:ea typeface="ヒラギノ角ゴ ProN W3"/>
                <a:cs typeface="ヒラギノ角ゴ ProN W3"/>
                <a:sym typeface="Helvetica Light"/>
              </a:defRPr>
            </a:lvl4pPr>
            <a:lvl5pPr marL="2057400" indent="-228600" algn="ctr" defTabSz="641350">
              <a:defRPr sz="2200">
                <a:solidFill>
                  <a:schemeClr val="tx1"/>
                </a:solidFill>
                <a:latin typeface="Helvetica Light"/>
                <a:ea typeface="ヒラギノ角ゴ ProN W3"/>
                <a:cs typeface="ヒラギノ角ゴ ProN W3"/>
                <a:sym typeface="Helvetica Light"/>
              </a:defRPr>
            </a:lvl5pPr>
            <a:lvl6pPr marL="2514600" indent="-228600" algn="ctr" defTabSz="641350"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6pPr>
            <a:lvl7pPr marL="2971800" indent="-228600" algn="ctr" defTabSz="641350"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7pPr>
            <a:lvl8pPr marL="3429000" indent="-228600" algn="ctr" defTabSz="641350"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8pPr>
            <a:lvl9pPr marL="3886200" indent="-228600" algn="ctr" defTabSz="641350"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9pPr>
          </a:lstStyle>
          <a:p>
            <a:pPr eaLnBrk="1" hangingPunct="1"/>
            <a:endParaRPr lang="ja-JP" altLang="en-US" sz="17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214477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18439"/>
                                        </p:tgtEl>
                                        <p:attrNameLst>
                                          <p:attrName>style.visibility</p:attrName>
                                        </p:attrNameLst>
                                      </p:cBhvr>
                                      <p:to>
                                        <p:strVal val="visible"/>
                                      </p:to>
                                    </p:set>
                                    <p:animEffect transition="in" filter="fade">
                                      <p:cBhvr>
                                        <p:cTn id="7" dur="500"/>
                                        <p:tgtEl>
                                          <p:spTgt spid="184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394" y="-16774"/>
            <a:ext cx="10770606" cy="6874774"/>
          </a:xfrm>
          <a:prstGeom prst="rect">
            <a:avLst/>
          </a:prstGeom>
        </p:spPr>
      </p:pic>
      <p:sp>
        <p:nvSpPr>
          <p:cNvPr id="7" name="正方形/長方形 2"/>
          <p:cNvSpPr>
            <a:spLocks noChangeArrowheads="1"/>
          </p:cNvSpPr>
          <p:nvPr/>
        </p:nvSpPr>
        <p:spPr bwMode="auto">
          <a:xfrm>
            <a:off x="7841701" y="-9053"/>
            <a:ext cx="4350299" cy="892548"/>
          </a:xfrm>
          <a:prstGeom prst="rect">
            <a:avLst/>
          </a:prstGeom>
          <a:solidFill>
            <a:schemeClr val="bg2">
              <a:lumMod val="10000"/>
            </a:schemeClr>
          </a:solidFill>
          <a:ln>
            <a:noFill/>
          </a:ln>
        </p:spPr>
        <p:txBody>
          <a:bodyPr wrap="square" lIns="91435" tIns="45718" rIns="91435" bIns="45718">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500" b="1" dirty="0" smtClean="0">
                <a:solidFill>
                  <a:schemeClr val="bg1"/>
                </a:solidFill>
                <a:latin typeface="メイリオ" panose="020B0604030504040204" pitchFamily="50" charset="-128"/>
                <a:ea typeface="メイリオ" panose="020B0604030504040204" pitchFamily="50" charset="-128"/>
              </a:rPr>
              <a:t>日本と同じレベルの</a:t>
            </a:r>
            <a:endParaRPr lang="en-US" altLang="ja-JP" sz="2500" b="1" dirty="0" smtClean="0">
              <a:solidFill>
                <a:schemeClr val="bg1"/>
              </a:solidFill>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2500" b="1" dirty="0" smtClean="0">
                <a:solidFill>
                  <a:schemeClr val="bg1"/>
                </a:solidFill>
                <a:latin typeface="メイリオ" panose="020B0604030504040204" pitchFamily="50" charset="-128"/>
                <a:ea typeface="メイリオ" panose="020B0604030504040204" pitchFamily="50" charset="-128"/>
              </a:rPr>
              <a:t>医療は受けられるの？</a:t>
            </a:r>
            <a:endParaRPr lang="ja-JP" altLang="en-US" sz="2500" b="1" dirty="0">
              <a:solidFill>
                <a:schemeClr val="bg1"/>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0" y="1897286"/>
            <a:ext cx="9227211" cy="1677382"/>
          </a:xfrm>
          <a:prstGeom prst="rect">
            <a:avLst/>
          </a:prstGeom>
        </p:spPr>
        <p:txBody>
          <a:bodyPr wrap="square">
            <a:spAutoFit/>
          </a:bodyPr>
          <a:lstStyle/>
          <a:p>
            <a:r>
              <a:rPr lang="ja-JP" altLang="en-US" sz="1700" b="1" dirty="0" smtClean="0">
                <a:latin typeface="メイリオ" panose="020B0604030504040204" pitchFamily="50" charset="-128"/>
                <a:ea typeface="メイリオ" panose="020B0604030504040204" pitchFamily="50" charset="-128"/>
              </a:rPr>
              <a:t>日本と同レベルの医療を受けるのに</a:t>
            </a:r>
            <a:endParaRPr lang="en-US" altLang="ja-JP" sz="1700" b="1" dirty="0" smtClean="0">
              <a:latin typeface="メイリオ" panose="020B0604030504040204" pitchFamily="50" charset="-128"/>
              <a:ea typeface="メイリオ" panose="020B0604030504040204" pitchFamily="50" charset="-128"/>
            </a:endParaRPr>
          </a:p>
          <a:p>
            <a:r>
              <a:rPr lang="ja-JP" altLang="en-US" sz="1700" b="1" dirty="0" smtClean="0">
                <a:solidFill>
                  <a:srgbClr val="FFCCFF"/>
                </a:solidFill>
                <a:latin typeface="メイリオ" panose="020B0604030504040204" pitchFamily="50" charset="-128"/>
                <a:ea typeface="メイリオ" panose="020B0604030504040204" pitchFamily="50" charset="-128"/>
              </a:rPr>
              <a:t>■</a:t>
            </a:r>
            <a:r>
              <a:rPr lang="ja-JP" altLang="en-US" sz="1700" b="1" dirty="0" smtClean="0">
                <a:latin typeface="メイリオ" panose="020B0604030504040204" pitchFamily="50" charset="-128"/>
                <a:ea typeface="メイリオ" panose="020B0604030504040204" pitchFamily="50" charset="-128"/>
              </a:rPr>
              <a:t>変動的なリスクがある</a:t>
            </a:r>
            <a:endParaRPr lang="en-US" altLang="ja-JP" sz="1700" b="1" dirty="0" smtClean="0">
              <a:latin typeface="メイリオ" panose="020B0604030504040204" pitchFamily="50" charset="-128"/>
              <a:ea typeface="メイリオ" panose="020B0604030504040204" pitchFamily="50" charset="-128"/>
            </a:endParaRPr>
          </a:p>
          <a:p>
            <a:r>
              <a:rPr lang="ja-JP" altLang="en-US" sz="1700" b="1" dirty="0" smtClean="0">
                <a:solidFill>
                  <a:srgbClr val="92D050"/>
                </a:solidFill>
                <a:latin typeface="メイリオ" panose="020B0604030504040204" pitchFamily="50" charset="-128"/>
                <a:ea typeface="メイリオ" panose="020B0604030504040204" pitchFamily="50" charset="-128"/>
              </a:rPr>
              <a:t>■</a:t>
            </a:r>
            <a:r>
              <a:rPr lang="ja-JP" altLang="en-US" sz="1700" b="1" dirty="0" smtClean="0">
                <a:latin typeface="メイリオ" panose="020B0604030504040204" pitchFamily="50" charset="-128"/>
                <a:ea typeface="メイリオ" panose="020B0604030504040204" pitchFamily="50" charset="-128"/>
              </a:rPr>
              <a:t>リスクは低い</a:t>
            </a:r>
            <a:endParaRPr lang="en-US" altLang="ja-JP" sz="1700" b="1" dirty="0" smtClean="0">
              <a:latin typeface="メイリオ" panose="020B0604030504040204" pitchFamily="50" charset="-128"/>
              <a:ea typeface="メイリオ" panose="020B0604030504040204" pitchFamily="50" charset="-128"/>
            </a:endParaRPr>
          </a:p>
          <a:p>
            <a:r>
              <a:rPr lang="ja-JP" altLang="en-US" sz="1700" b="1" dirty="0" smtClean="0">
                <a:solidFill>
                  <a:schemeClr val="accent4">
                    <a:lumMod val="40000"/>
                    <a:lumOff val="60000"/>
                  </a:schemeClr>
                </a:solidFill>
                <a:latin typeface="メイリオ" panose="020B0604030504040204" pitchFamily="50" charset="-128"/>
                <a:ea typeface="メイリオ" panose="020B0604030504040204" pitchFamily="50" charset="-128"/>
              </a:rPr>
              <a:t>■</a:t>
            </a:r>
            <a:r>
              <a:rPr lang="ja-JP" altLang="en-US" sz="1700" b="1" dirty="0" smtClean="0">
                <a:latin typeface="メイリオ" panose="020B0604030504040204" pitchFamily="50" charset="-128"/>
                <a:ea typeface="メイリオ" panose="020B0604030504040204" pitchFamily="50" charset="-128"/>
              </a:rPr>
              <a:t>中程度のリスクがある</a:t>
            </a:r>
            <a:endParaRPr lang="en-US" altLang="ja-JP" sz="1700" b="1" dirty="0" smtClean="0">
              <a:latin typeface="メイリオ" panose="020B0604030504040204" pitchFamily="50" charset="-128"/>
              <a:ea typeface="メイリオ" panose="020B0604030504040204" pitchFamily="50" charset="-128"/>
            </a:endParaRPr>
          </a:p>
          <a:p>
            <a:r>
              <a:rPr lang="ja-JP" altLang="en-US" sz="1700" b="1" dirty="0" smtClean="0">
                <a:solidFill>
                  <a:srgbClr val="FF9900"/>
                </a:solidFill>
                <a:latin typeface="メイリオ" panose="020B0604030504040204" pitchFamily="50" charset="-128"/>
                <a:ea typeface="メイリオ" panose="020B0604030504040204" pitchFamily="50" charset="-128"/>
              </a:rPr>
              <a:t>■</a:t>
            </a:r>
            <a:r>
              <a:rPr lang="ja-JP" altLang="en-US" sz="1700" b="1" dirty="0">
                <a:latin typeface="メイリオ" panose="020B0604030504040204" pitchFamily="50" charset="-128"/>
                <a:ea typeface="メイリオ" panose="020B0604030504040204" pitchFamily="50" charset="-128"/>
              </a:rPr>
              <a:t>高</a:t>
            </a:r>
            <a:r>
              <a:rPr lang="ja-JP" altLang="en-US" sz="1700" b="1" dirty="0" smtClean="0">
                <a:latin typeface="メイリオ" panose="020B0604030504040204" pitchFamily="50" charset="-128"/>
                <a:ea typeface="メイリオ" panose="020B0604030504040204" pitchFamily="50" charset="-128"/>
              </a:rPr>
              <a:t>いリスク</a:t>
            </a:r>
            <a:r>
              <a:rPr lang="ja-JP" altLang="en-US" sz="1700" b="1" dirty="0">
                <a:latin typeface="メイリオ" panose="020B0604030504040204" pitchFamily="50" charset="-128"/>
                <a:ea typeface="メイリオ" panose="020B0604030504040204" pitchFamily="50" charset="-128"/>
              </a:rPr>
              <a:t>がある</a:t>
            </a:r>
            <a:endParaRPr lang="en-US" altLang="ja-JP" sz="1700" b="1" dirty="0" smtClean="0">
              <a:solidFill>
                <a:schemeClr val="accent2"/>
              </a:solidFill>
              <a:latin typeface="メイリオ" panose="020B0604030504040204" pitchFamily="50" charset="-128"/>
              <a:ea typeface="メイリオ" panose="020B0604030504040204" pitchFamily="50" charset="-128"/>
            </a:endParaRPr>
          </a:p>
          <a:p>
            <a:r>
              <a:rPr lang="ja-JP" altLang="en-US" sz="1700" b="1" dirty="0" smtClean="0">
                <a:solidFill>
                  <a:srgbClr val="FF0000"/>
                </a:solidFill>
                <a:latin typeface="メイリオ" panose="020B0604030504040204" pitchFamily="50" charset="-128"/>
                <a:ea typeface="メイリオ" panose="020B0604030504040204" pitchFamily="50" charset="-128"/>
              </a:rPr>
              <a:t>■</a:t>
            </a:r>
            <a:r>
              <a:rPr lang="ja-JP" altLang="en-US" b="1" dirty="0" smtClean="0">
                <a:latin typeface="メイリオ" panose="020B0604030504040204" pitchFamily="50" charset="-128"/>
                <a:ea typeface="メイリオ" panose="020B0604030504040204" pitchFamily="50" charset="-128"/>
              </a:rPr>
              <a:t>とても高いリスク</a:t>
            </a:r>
            <a:r>
              <a:rPr lang="ja-JP" altLang="en-US" b="1" dirty="0">
                <a:latin typeface="メイリオ" panose="020B0604030504040204" pitchFamily="50" charset="-128"/>
                <a:ea typeface="メイリオ" panose="020B0604030504040204" pitchFamily="50" charset="-128"/>
              </a:rPr>
              <a:t>がある</a:t>
            </a:r>
            <a:endParaRPr lang="ja-JP" altLang="en-US" dirty="0"/>
          </a:p>
        </p:txBody>
      </p:sp>
    </p:spTree>
    <p:extLst>
      <p:ext uri="{BB962C8B-B14F-4D97-AF65-F5344CB8AC3E}">
        <p14:creationId xmlns:p14="http://schemas.microsoft.com/office/powerpoint/2010/main" val="896736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endParaRPr kumimoji="1" lang="ja-JP" altLang="en-US"/>
          </a:p>
        </p:txBody>
      </p:sp>
      <p:sp>
        <p:nvSpPr>
          <p:cNvPr id="5" name="タイトル 1"/>
          <p:cNvSpPr txBox="1">
            <a:spLocks/>
          </p:cNvSpPr>
          <p:nvPr/>
        </p:nvSpPr>
        <p:spPr>
          <a:xfrm>
            <a:off x="671616" y="391886"/>
            <a:ext cx="10784113" cy="6110514"/>
          </a:xfrm>
          <a:prstGeom prst="rect">
            <a:avLst/>
          </a:prstGeom>
          <a:solidFill>
            <a:schemeClr val="tx1">
              <a:lumMod val="95000"/>
              <a:lumOff val="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endParaRPr lang="en-US" altLang="ja-JP" sz="2800" dirty="0" smtClean="0">
              <a:solidFill>
                <a:schemeClr val="bg1"/>
              </a:solidFill>
              <a:latin typeface="HGP創英角ﾎﾟｯﾌﾟ体" panose="040B0A00000000000000" pitchFamily="50" charset="-128"/>
              <a:ea typeface="HGP創英角ﾎﾟｯﾌﾟ体" panose="040B0A00000000000000" pitchFamily="50" charset="-128"/>
            </a:endParaRPr>
          </a:p>
          <a:p>
            <a:pPr>
              <a:lnSpc>
                <a:spcPct val="150000"/>
              </a:lnSpc>
            </a:pPr>
            <a:endParaRPr lang="en-US" altLang="ja-JP" sz="2800" dirty="0">
              <a:solidFill>
                <a:schemeClr val="bg1"/>
              </a:solidFill>
              <a:latin typeface="HGP創英角ﾎﾟｯﾌﾟ体" panose="040B0A00000000000000" pitchFamily="50" charset="-128"/>
              <a:ea typeface="HGP創英角ﾎﾟｯﾌﾟ体" panose="040B0A00000000000000" pitchFamily="50" charset="-128"/>
            </a:endParaRPr>
          </a:p>
          <a:p>
            <a:pPr>
              <a:lnSpc>
                <a:spcPct val="150000"/>
              </a:lnSpc>
            </a:pPr>
            <a:r>
              <a:rPr lang="en-US" altLang="ja-JP" sz="2800" dirty="0" smtClean="0">
                <a:solidFill>
                  <a:schemeClr val="bg1"/>
                </a:solidFill>
                <a:latin typeface="HGP創英角ﾎﾟｯﾌﾟ体" panose="040B0A00000000000000" pitchFamily="50" charset="-128"/>
                <a:ea typeface="HGP創英角ﾎﾟｯﾌﾟ体" panose="040B0A00000000000000" pitchFamily="50" charset="-128"/>
              </a:rPr>
              <a:t/>
            </a:r>
            <a:br>
              <a:rPr lang="en-US" altLang="ja-JP" sz="2800" dirty="0" smtClean="0">
                <a:solidFill>
                  <a:schemeClr val="bg1"/>
                </a:solidFill>
                <a:latin typeface="HGP創英角ﾎﾟｯﾌﾟ体" panose="040B0A00000000000000" pitchFamily="50" charset="-128"/>
                <a:ea typeface="HGP創英角ﾎﾟｯﾌﾟ体" panose="040B0A00000000000000" pitchFamily="50" charset="-128"/>
              </a:rPr>
            </a:br>
            <a:r>
              <a:rPr lang="ja-JP" altLang="en-US" sz="4000" dirty="0" smtClean="0">
                <a:solidFill>
                  <a:srgbClr val="FFC000"/>
                </a:solidFill>
                <a:latin typeface="HGP創英角ﾎﾟｯﾌﾟ体" panose="040B0A00000000000000" pitchFamily="50" charset="-128"/>
                <a:ea typeface="HGP創英角ﾎﾟｯﾌﾟ体" panose="040B0A00000000000000" pitchFamily="50" charset="-128"/>
              </a:rPr>
              <a:t>「生まれる国」は選べない</a:t>
            </a:r>
            <a:r>
              <a:rPr lang="ja-JP" altLang="en-US" sz="2800" dirty="0" smtClean="0">
                <a:solidFill>
                  <a:schemeClr val="bg1"/>
                </a:solidFill>
                <a:latin typeface="HGP創英角ﾎﾟｯﾌﾟ体" panose="040B0A00000000000000" pitchFamily="50" charset="-128"/>
                <a:ea typeface="HGP創英角ﾎﾟｯﾌﾟ体" panose="040B0A00000000000000" pitchFamily="50" charset="-128"/>
              </a:rPr>
              <a:t>のに、</a:t>
            </a:r>
            <a:endParaRPr lang="en-US" altLang="ja-JP" sz="2800" dirty="0" smtClean="0">
              <a:solidFill>
                <a:schemeClr val="bg1"/>
              </a:solidFill>
              <a:latin typeface="HGP創英角ﾎﾟｯﾌﾟ体" panose="040B0A00000000000000" pitchFamily="50" charset="-128"/>
              <a:ea typeface="HGP創英角ﾎﾟｯﾌﾟ体" panose="040B0A00000000000000" pitchFamily="50" charset="-128"/>
            </a:endParaRPr>
          </a:p>
          <a:p>
            <a:pPr>
              <a:lnSpc>
                <a:spcPct val="150000"/>
              </a:lnSpc>
            </a:pPr>
            <a:r>
              <a:rPr lang="ja-JP" altLang="en-US" sz="4000" dirty="0" smtClean="0">
                <a:solidFill>
                  <a:srgbClr val="FFC000"/>
                </a:solidFill>
                <a:latin typeface="HGP創英角ﾎﾟｯﾌﾟ体" panose="040B0A00000000000000" pitchFamily="50" charset="-128"/>
                <a:ea typeface="HGP創英角ﾎﾟｯﾌﾟ体" panose="040B0A00000000000000" pitchFamily="50" charset="-128"/>
              </a:rPr>
              <a:t>生まれた場所が違う</a:t>
            </a:r>
            <a:r>
              <a:rPr lang="ja-JP" altLang="en-US" sz="2800" dirty="0" smtClean="0">
                <a:solidFill>
                  <a:schemeClr val="bg1"/>
                </a:solidFill>
                <a:latin typeface="HGP創英角ﾎﾟｯﾌﾟ体" panose="040B0A00000000000000" pitchFamily="50" charset="-128"/>
                <a:ea typeface="HGP創英角ﾎﾟｯﾌﾟ体" panose="040B0A00000000000000" pitchFamily="50" charset="-128"/>
              </a:rPr>
              <a:t>だけで</a:t>
            </a:r>
            <a:endParaRPr lang="en-US" altLang="ja-JP" sz="2800" dirty="0" smtClean="0">
              <a:solidFill>
                <a:schemeClr val="bg1"/>
              </a:solidFill>
              <a:latin typeface="HGP創英角ﾎﾟｯﾌﾟ体" panose="040B0A00000000000000" pitchFamily="50" charset="-128"/>
              <a:ea typeface="HGP創英角ﾎﾟｯﾌﾟ体" panose="040B0A00000000000000" pitchFamily="50" charset="-128"/>
            </a:endParaRPr>
          </a:p>
          <a:p>
            <a:pPr>
              <a:lnSpc>
                <a:spcPct val="150000"/>
              </a:lnSpc>
            </a:pPr>
            <a:r>
              <a:rPr lang="ja-JP" altLang="en-US" sz="2800" dirty="0" smtClean="0">
                <a:solidFill>
                  <a:schemeClr val="bg1"/>
                </a:solidFill>
                <a:latin typeface="HGP創英角ﾎﾟｯﾌﾟ体" panose="040B0A00000000000000" pitchFamily="50" charset="-128"/>
                <a:ea typeface="HGP創英角ﾎﾟｯﾌﾟ体" panose="040B0A00000000000000" pitchFamily="50" charset="-128"/>
              </a:rPr>
              <a:t>こんなにも</a:t>
            </a:r>
            <a:r>
              <a:rPr lang="ja-JP" altLang="en-US" sz="4800" dirty="0" smtClean="0">
                <a:solidFill>
                  <a:srgbClr val="FFC000"/>
                </a:solidFill>
                <a:latin typeface="HGP創英角ﾎﾟｯﾌﾟ体" panose="040B0A00000000000000" pitchFamily="50" charset="-128"/>
                <a:ea typeface="HGP創英角ﾎﾟｯﾌﾟ体" panose="040B0A00000000000000" pitchFamily="50" charset="-128"/>
              </a:rPr>
              <a:t>「差」</a:t>
            </a:r>
            <a:r>
              <a:rPr lang="ja-JP" altLang="en-US" sz="2800" dirty="0" smtClean="0">
                <a:solidFill>
                  <a:schemeClr val="bg1"/>
                </a:solidFill>
                <a:latin typeface="HGP創英角ﾎﾟｯﾌﾟ体" panose="040B0A00000000000000" pitchFamily="50" charset="-128"/>
                <a:ea typeface="HGP創英角ﾎﾟｯﾌﾟ体" panose="040B0A00000000000000" pitchFamily="50" charset="-128"/>
              </a:rPr>
              <a:t>があることについて</a:t>
            </a:r>
            <a:endParaRPr lang="en-US" altLang="ja-JP" sz="2800" dirty="0" smtClean="0">
              <a:solidFill>
                <a:schemeClr val="bg1"/>
              </a:solidFill>
              <a:latin typeface="HGP創英角ﾎﾟｯﾌﾟ体" panose="040B0A00000000000000" pitchFamily="50" charset="-128"/>
              <a:ea typeface="HGP創英角ﾎﾟｯﾌﾟ体" panose="040B0A00000000000000" pitchFamily="50" charset="-128"/>
            </a:endParaRPr>
          </a:p>
          <a:p>
            <a:pPr>
              <a:lnSpc>
                <a:spcPct val="150000"/>
              </a:lnSpc>
            </a:pPr>
            <a:r>
              <a:rPr lang="ja-JP" altLang="en-US" sz="2800" dirty="0" smtClean="0">
                <a:solidFill>
                  <a:schemeClr val="bg1"/>
                </a:solidFill>
                <a:latin typeface="HGP創英角ﾎﾟｯﾌﾟ体" panose="040B0A00000000000000" pitchFamily="50" charset="-128"/>
                <a:ea typeface="HGP創英角ﾎﾟｯﾌﾟ体" panose="040B0A00000000000000" pitchFamily="50" charset="-128"/>
              </a:rPr>
              <a:t>あなたはどう感じますか？</a:t>
            </a:r>
            <a:r>
              <a:rPr lang="en-US" altLang="ja-JP" sz="2800" dirty="0" smtClean="0">
                <a:solidFill>
                  <a:schemeClr val="bg1"/>
                </a:solidFill>
                <a:latin typeface="HGP創英角ﾎﾟｯﾌﾟ体" panose="040B0A00000000000000" pitchFamily="50" charset="-128"/>
                <a:ea typeface="HGP創英角ﾎﾟｯﾌﾟ体" panose="040B0A00000000000000" pitchFamily="50" charset="-128"/>
              </a:rPr>
              <a:t/>
            </a:r>
            <a:br>
              <a:rPr lang="en-US" altLang="ja-JP" sz="2800" dirty="0" smtClean="0">
                <a:solidFill>
                  <a:schemeClr val="bg1"/>
                </a:solidFill>
                <a:latin typeface="HGP創英角ﾎﾟｯﾌﾟ体" panose="040B0A00000000000000" pitchFamily="50" charset="-128"/>
                <a:ea typeface="HGP創英角ﾎﾟｯﾌﾟ体" panose="040B0A00000000000000" pitchFamily="50" charset="-128"/>
              </a:rPr>
            </a:br>
            <a:r>
              <a:rPr lang="en-US" altLang="ja-JP" sz="2800" dirty="0" smtClean="0">
                <a:solidFill>
                  <a:schemeClr val="bg1"/>
                </a:solidFill>
                <a:latin typeface="HGP創英角ﾎﾟｯﾌﾟ体" panose="040B0A00000000000000" pitchFamily="50" charset="-128"/>
                <a:ea typeface="HGP創英角ﾎﾟｯﾌﾟ体" panose="040B0A00000000000000" pitchFamily="50" charset="-128"/>
              </a:rPr>
              <a:t/>
            </a:r>
            <a:br>
              <a:rPr lang="en-US" altLang="ja-JP" sz="2800" dirty="0" smtClean="0">
                <a:solidFill>
                  <a:schemeClr val="bg1"/>
                </a:solidFill>
                <a:latin typeface="HGP創英角ﾎﾟｯﾌﾟ体" panose="040B0A00000000000000" pitchFamily="50" charset="-128"/>
                <a:ea typeface="HGP創英角ﾎﾟｯﾌﾟ体" panose="040B0A00000000000000" pitchFamily="50" charset="-128"/>
              </a:rPr>
            </a:br>
            <a:r>
              <a:rPr lang="en-US" altLang="ja-JP" sz="2800" dirty="0" smtClean="0">
                <a:solidFill>
                  <a:schemeClr val="bg1"/>
                </a:solidFill>
                <a:latin typeface="HGP創英角ﾎﾟｯﾌﾟ体" panose="040B0A00000000000000" pitchFamily="50" charset="-128"/>
                <a:ea typeface="HGP創英角ﾎﾟｯﾌﾟ体" panose="040B0A00000000000000" pitchFamily="50" charset="-128"/>
              </a:rPr>
              <a:t/>
            </a:r>
            <a:br>
              <a:rPr lang="en-US" altLang="ja-JP" sz="2800" dirty="0" smtClean="0">
                <a:solidFill>
                  <a:schemeClr val="bg1"/>
                </a:solidFill>
                <a:latin typeface="HGP創英角ﾎﾟｯﾌﾟ体" panose="040B0A00000000000000" pitchFamily="50" charset="-128"/>
                <a:ea typeface="HGP創英角ﾎﾟｯﾌﾟ体" panose="040B0A00000000000000" pitchFamily="50" charset="-128"/>
              </a:rPr>
            </a:br>
            <a:endParaRPr lang="ja-JP" altLang="en-US" sz="2800" dirty="0">
              <a:solidFill>
                <a:schemeClr val="bg1"/>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501104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endParaRPr kumimoji="1" lang="ja-JP" altLang="en-US"/>
          </a:p>
        </p:txBody>
      </p:sp>
      <p:sp>
        <p:nvSpPr>
          <p:cNvPr id="5" name="タイトル 1"/>
          <p:cNvSpPr txBox="1">
            <a:spLocks/>
          </p:cNvSpPr>
          <p:nvPr/>
        </p:nvSpPr>
        <p:spPr>
          <a:xfrm>
            <a:off x="699325" y="401122"/>
            <a:ext cx="10784113" cy="6110514"/>
          </a:xfrm>
          <a:prstGeom prst="rect">
            <a:avLst/>
          </a:prstGeom>
          <a:solidFill>
            <a:schemeClr val="tx1">
              <a:lumMod val="95000"/>
              <a:lumOff val="5000"/>
            </a:schemeClr>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endPar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endParaRPr>
          </a:p>
          <a:p>
            <a:pPr>
              <a:lnSpc>
                <a:spcPct val="100000"/>
              </a:lnSpc>
            </a:pPr>
            <a:endParaRPr lang="en-US" altLang="ja-JP" sz="4800" dirty="0">
              <a:solidFill>
                <a:schemeClr val="bg1"/>
              </a:solidFill>
              <a:latin typeface="HGP創英角ﾎﾟｯﾌﾟ体" panose="040B0A00000000000000" pitchFamily="50" charset="-128"/>
              <a:ea typeface="HGP創英角ﾎﾟｯﾌﾟ体" panose="040B0A00000000000000" pitchFamily="50" charset="-128"/>
            </a:endParaRPr>
          </a:p>
          <a:p>
            <a:pPr>
              <a:lnSpc>
                <a:spcPct val="100000"/>
              </a:lnSpc>
            </a:pPr>
            <a:r>
              <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rPr>
              <a:t/>
            </a:r>
            <a:br>
              <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rPr>
            </a:br>
            <a:r>
              <a:rPr lang="ja-JP" altLang="en-US" sz="4800" dirty="0" smtClean="0">
                <a:solidFill>
                  <a:schemeClr val="bg1"/>
                </a:solidFill>
                <a:latin typeface="HGP創英角ﾎﾟｯﾌﾟ体" panose="040B0A00000000000000" pitchFamily="50" charset="-128"/>
                <a:ea typeface="HGP創英角ﾎﾟｯﾌﾟ体" panose="040B0A00000000000000" pitchFamily="50" charset="-128"/>
              </a:rPr>
              <a:t>・・・でも、その差は</a:t>
            </a:r>
            <a:endPar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endParaRPr>
          </a:p>
          <a:p>
            <a:pPr>
              <a:lnSpc>
                <a:spcPct val="100000"/>
              </a:lnSpc>
            </a:pPr>
            <a:endParaRPr lang="en-US" altLang="ja-JP" sz="4800" dirty="0">
              <a:solidFill>
                <a:schemeClr val="bg1"/>
              </a:solidFill>
              <a:latin typeface="HGP創英角ﾎﾟｯﾌﾟ体" panose="040B0A00000000000000" pitchFamily="50" charset="-128"/>
              <a:ea typeface="HGP創英角ﾎﾟｯﾌﾟ体" panose="040B0A00000000000000" pitchFamily="50" charset="-128"/>
            </a:endParaRPr>
          </a:p>
          <a:p>
            <a:pPr>
              <a:lnSpc>
                <a:spcPct val="100000"/>
              </a:lnSpc>
            </a:pPr>
            <a:r>
              <a:rPr lang="ja-JP" altLang="en-US" sz="4800" dirty="0" smtClean="0">
                <a:solidFill>
                  <a:srgbClr val="FFC000"/>
                </a:solidFill>
                <a:latin typeface="HGP創英角ﾎﾟｯﾌﾟ体" panose="040B0A00000000000000" pitchFamily="50" charset="-128"/>
                <a:ea typeface="HGP創英角ﾎﾟｯﾌﾟ体" panose="040B0A00000000000000" pitchFamily="50" charset="-128"/>
              </a:rPr>
              <a:t>「仕方のないもの」</a:t>
            </a:r>
            <a:r>
              <a:rPr lang="ja-JP" altLang="en-US" sz="4800" dirty="0" smtClean="0">
                <a:solidFill>
                  <a:schemeClr val="bg1"/>
                </a:solidFill>
                <a:latin typeface="HGP創英角ﾎﾟｯﾌﾟ体" panose="040B0A00000000000000" pitchFamily="50" charset="-128"/>
                <a:ea typeface="HGP創英角ﾎﾟｯﾌﾟ体" panose="040B0A00000000000000" pitchFamily="50" charset="-128"/>
              </a:rPr>
              <a:t>なの？</a:t>
            </a:r>
            <a:endPar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endParaRPr>
          </a:p>
          <a:p>
            <a:pPr>
              <a:lnSpc>
                <a:spcPct val="100000"/>
              </a:lnSpc>
            </a:pPr>
            <a:r>
              <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rPr>
              <a:t/>
            </a:r>
            <a:br>
              <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rPr>
            </a:br>
            <a:r>
              <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rPr>
              <a:t/>
            </a:r>
            <a:br>
              <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rPr>
            </a:br>
            <a:endParaRPr lang="ja-JP" altLang="en-US" sz="4800" dirty="0">
              <a:solidFill>
                <a:schemeClr val="bg1"/>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79387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1864" y="287383"/>
            <a:ext cx="8832306" cy="6483016"/>
          </a:xfrm>
        </p:spPr>
      </p:pic>
      <p:sp>
        <p:nvSpPr>
          <p:cNvPr id="5" name="正方形/長方形 1"/>
          <p:cNvSpPr>
            <a:spLocks noChangeArrowheads="1"/>
          </p:cNvSpPr>
          <p:nvPr/>
        </p:nvSpPr>
        <p:spPr bwMode="auto">
          <a:xfrm>
            <a:off x="10091003" y="6481762"/>
            <a:ext cx="13756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900000000000000" pitchFamily="18" charset="-128"/>
              </a:defRPr>
            </a:lvl1pPr>
            <a:lvl2pPr marL="742950" indent="-285750" eaLnBrk="0" hangingPunct="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900000000000000" pitchFamily="18" charset="-128"/>
              </a:defRPr>
            </a:lvl2pPr>
            <a:lvl3pPr marL="1143000" indent="-228600" eaLnBrk="0" hangingPunct="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900000000000000" pitchFamily="18" charset="-128"/>
              </a:defRPr>
            </a:lvl3pPr>
            <a:lvl4pPr marL="1600200" indent="-228600" eaLnBrk="0" hangingPunct="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900000000000000" pitchFamily="18" charset="-128"/>
              </a:defRPr>
            </a:lvl4pPr>
            <a:lvl5pPr marL="2057400" indent="-228600" eaLnBrk="0" hangingPunct="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9pPr>
          </a:lstStyle>
          <a:p>
            <a:pPr eaLnBrk="1" hangingPunct="1">
              <a:spcBef>
                <a:spcPct val="0"/>
              </a:spcBef>
              <a:buClrTx/>
              <a:buSzTx/>
              <a:buFontTx/>
              <a:buNone/>
            </a:pPr>
            <a:r>
              <a:rPr lang="ja-JP" altLang="en-US" sz="1200" dirty="0">
                <a:solidFill>
                  <a:srgbClr val="000000"/>
                </a:solidFill>
                <a:latin typeface="メイリオ" panose="020B0604030504040204" pitchFamily="50" charset="-128"/>
                <a:ea typeface="メイリオ" panose="020B0604030504040204" pitchFamily="50" charset="-128"/>
              </a:rPr>
              <a:t>出典先</a:t>
            </a:r>
            <a:r>
              <a:rPr lang="ja-JP" altLang="en-US" sz="1200" dirty="0" smtClean="0">
                <a:solidFill>
                  <a:srgbClr val="000000"/>
                </a:solidFill>
                <a:latin typeface="メイリオ" panose="020B0604030504040204" pitchFamily="50" charset="-128"/>
                <a:ea typeface="メイリオ" panose="020B0604030504040204" pitchFamily="50" charset="-128"/>
              </a:rPr>
              <a:t>：</a:t>
            </a:r>
            <a:r>
              <a:rPr lang="en-US" altLang="ja-JP" sz="1200" dirty="0" smtClean="0">
                <a:solidFill>
                  <a:srgbClr val="000000"/>
                </a:solidFill>
                <a:latin typeface="メイリオ" panose="020B0604030504040204" pitchFamily="50" charset="-128"/>
                <a:ea typeface="メイリオ" panose="020B0604030504040204" pitchFamily="50" charset="-128"/>
              </a:rPr>
              <a:t>UNICEF</a:t>
            </a:r>
            <a:endParaRPr lang="ja-JP" altLang="en-US" sz="1200"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439156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98" y="1415871"/>
            <a:ext cx="7429500" cy="4953000"/>
          </a:xfrm>
          <a:prstGeom prst="rect">
            <a:avLst/>
          </a:prstGeom>
        </p:spPr>
      </p:pic>
      <p:sp>
        <p:nvSpPr>
          <p:cNvPr id="2" name="正方形/長方形 1"/>
          <p:cNvSpPr/>
          <p:nvPr/>
        </p:nvSpPr>
        <p:spPr>
          <a:xfrm>
            <a:off x="967408" y="434582"/>
            <a:ext cx="4141305" cy="800219"/>
          </a:xfrm>
          <a:prstGeom prst="rect">
            <a:avLst/>
          </a:prstGeom>
          <a:solidFill>
            <a:schemeClr val="tx1"/>
          </a:solidFill>
        </p:spPr>
        <p:txBody>
          <a:bodyPr wrap="square">
            <a:spAutoFit/>
          </a:bodyPr>
          <a:lstStyle/>
          <a:p>
            <a:r>
              <a:rPr lang="ja-JP" altLang="en-US" sz="2800" b="1" dirty="0" smtClean="0">
                <a:solidFill>
                  <a:schemeClr val="bg1"/>
                </a:solidFill>
              </a:rPr>
              <a:t>「科学者になりたい」</a:t>
            </a:r>
          </a:p>
          <a:p>
            <a:r>
              <a:rPr lang="ja-JP" altLang="en-US" dirty="0" smtClean="0">
                <a:solidFill>
                  <a:schemeClr val="bg1"/>
                </a:solidFill>
              </a:rPr>
              <a:t>リベールくん、</a:t>
            </a:r>
            <a:r>
              <a:rPr lang="en-US" altLang="ja-JP" dirty="0" smtClean="0">
                <a:solidFill>
                  <a:schemeClr val="bg1"/>
                </a:solidFill>
              </a:rPr>
              <a:t>1</a:t>
            </a:r>
            <a:r>
              <a:rPr lang="ja-JP" altLang="en-US" dirty="0" smtClean="0">
                <a:solidFill>
                  <a:schemeClr val="bg1"/>
                </a:solidFill>
              </a:rPr>
              <a:t>５歳（エクアドル）</a:t>
            </a:r>
            <a:endParaRPr lang="ja-JP" altLang="en-US" dirty="0">
              <a:solidFill>
                <a:schemeClr val="bg1"/>
              </a:solidFill>
            </a:endParaRPr>
          </a:p>
        </p:txBody>
      </p:sp>
      <p:sp>
        <p:nvSpPr>
          <p:cNvPr id="12" name="正方形/長方形 11"/>
          <p:cNvSpPr/>
          <p:nvPr/>
        </p:nvSpPr>
        <p:spPr>
          <a:xfrm>
            <a:off x="8077200" y="1826060"/>
            <a:ext cx="3611217" cy="3139321"/>
          </a:xfrm>
          <a:prstGeom prst="rect">
            <a:avLst/>
          </a:prstGeom>
        </p:spPr>
        <p:txBody>
          <a:bodyPr wrap="square">
            <a:spAutoFit/>
          </a:bodyPr>
          <a:lstStyle/>
          <a:p>
            <a:endParaRPr lang="ja-JP" altLang="en-US" dirty="0" smtClean="0"/>
          </a:p>
          <a:p>
            <a:r>
              <a:rPr lang="en-US" altLang="ja-JP" dirty="0" smtClean="0"/>
              <a:t>© UNICEF/UN059605/Arcos</a:t>
            </a:r>
          </a:p>
          <a:p>
            <a:endParaRPr lang="en-US" altLang="ja-JP" dirty="0" smtClean="0"/>
          </a:p>
          <a:p>
            <a:r>
              <a:rPr lang="en-US" altLang="ja-JP" dirty="0" smtClean="0"/>
              <a:t>2016</a:t>
            </a:r>
            <a:r>
              <a:rPr lang="ja-JP" altLang="en-US" dirty="0" smtClean="0"/>
              <a:t>年に大きな地震が起きて、ぼくの家も壊れてしまいました。今、復興に向けて頑張っているところです。ぼくは、ずっと科学者になりたいと思ってきましたが、地震のあと、ぼくには夢をかなえるチャンスがあるんだって思って、前よりもその夢が大きくなりました。</a:t>
            </a:r>
            <a:endParaRPr lang="ja-JP" altLang="en-US" dirty="0"/>
          </a:p>
        </p:txBody>
      </p:sp>
    </p:spTree>
    <p:extLst>
      <p:ext uri="{BB962C8B-B14F-4D97-AF65-F5344CB8AC3E}">
        <p14:creationId xmlns:p14="http://schemas.microsoft.com/office/powerpoint/2010/main" val="3161493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292087" y="1192696"/>
            <a:ext cx="7017026" cy="755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dirty="0">
                <a:solidFill>
                  <a:prstClr val="black"/>
                </a:solidFill>
              </a:rPr>
              <a:t>「科学者になりたい」</a:t>
            </a:r>
          </a:p>
          <a:p>
            <a:pPr lvl="0"/>
            <a:r>
              <a:rPr lang="ja-JP" altLang="en-US" dirty="0">
                <a:solidFill>
                  <a:prstClr val="black"/>
                </a:solidFill>
              </a:rPr>
              <a:t>リベール</a:t>
            </a:r>
            <a:r>
              <a:rPr lang="ja-JP" altLang="en-US" dirty="0" smtClean="0">
                <a:solidFill>
                  <a:prstClr val="black"/>
                </a:solidFill>
              </a:rPr>
              <a:t>くん　１５歳</a:t>
            </a:r>
            <a:r>
              <a:rPr lang="ja-JP" altLang="en-US" dirty="0">
                <a:solidFill>
                  <a:prstClr val="black"/>
                </a:solidFill>
              </a:rPr>
              <a:t>（エクアドル）</a:t>
            </a:r>
          </a:p>
        </p:txBody>
      </p:sp>
      <p:sp>
        <p:nvSpPr>
          <p:cNvPr id="6" name="正方形/長方形 5"/>
          <p:cNvSpPr/>
          <p:nvPr/>
        </p:nvSpPr>
        <p:spPr>
          <a:xfrm>
            <a:off x="5307295" y="1349714"/>
            <a:ext cx="5373757" cy="4370427"/>
          </a:xfrm>
          <a:prstGeom prst="rect">
            <a:avLst/>
          </a:prstGeom>
          <a:solidFill>
            <a:schemeClr val="tx1"/>
          </a:solidFill>
        </p:spPr>
        <p:txBody>
          <a:bodyPr wrap="square">
            <a:spAutoFit/>
          </a:bodyPr>
          <a:lstStyle/>
          <a:p>
            <a:endParaRPr lang="en-US" altLang="ja-JP" b="1" dirty="0" smtClean="0"/>
          </a:p>
          <a:p>
            <a:r>
              <a:rPr lang="ja-JP" altLang="en-US" sz="3200" b="1" dirty="0" smtClean="0">
                <a:solidFill>
                  <a:schemeClr val="bg1"/>
                </a:solidFill>
              </a:rPr>
              <a:t>エクアドル大地震</a:t>
            </a:r>
            <a:endParaRPr lang="en-US" altLang="ja-JP" sz="3200" b="1" dirty="0" smtClean="0">
              <a:solidFill>
                <a:schemeClr val="bg1"/>
              </a:solidFill>
            </a:endParaRPr>
          </a:p>
          <a:p>
            <a:endParaRPr lang="ja-JP" altLang="en-US" b="1" dirty="0" smtClean="0">
              <a:solidFill>
                <a:schemeClr val="bg1"/>
              </a:solidFill>
            </a:endParaRPr>
          </a:p>
          <a:p>
            <a:r>
              <a:rPr lang="en-US" altLang="ja-JP" sz="2400" dirty="0" smtClean="0">
                <a:solidFill>
                  <a:schemeClr val="bg1"/>
                </a:solidFill>
              </a:rPr>
              <a:t>2016</a:t>
            </a:r>
            <a:r>
              <a:rPr lang="ja-JP" altLang="en-US" sz="2400" dirty="0" smtClean="0">
                <a:solidFill>
                  <a:schemeClr val="bg1"/>
                </a:solidFill>
              </a:rPr>
              <a:t>年</a:t>
            </a:r>
            <a:r>
              <a:rPr lang="en-US" altLang="ja-JP" sz="2400" dirty="0" smtClean="0">
                <a:solidFill>
                  <a:schemeClr val="bg1"/>
                </a:solidFill>
              </a:rPr>
              <a:t>4</a:t>
            </a:r>
            <a:r>
              <a:rPr lang="ja-JP" altLang="en-US" sz="2400" dirty="0" smtClean="0">
                <a:solidFill>
                  <a:schemeClr val="bg1"/>
                </a:solidFill>
              </a:rPr>
              <a:t>月</a:t>
            </a:r>
            <a:r>
              <a:rPr lang="en-US" altLang="ja-JP" sz="2400" dirty="0" smtClean="0">
                <a:solidFill>
                  <a:schemeClr val="bg1"/>
                </a:solidFill>
              </a:rPr>
              <a:t>16</a:t>
            </a:r>
            <a:r>
              <a:rPr lang="ja-JP" altLang="en-US" sz="2400" dirty="0" smtClean="0">
                <a:solidFill>
                  <a:schemeClr val="bg1"/>
                </a:solidFill>
              </a:rPr>
              <a:t>日、エクアドル沿岸部をマグニチュード</a:t>
            </a:r>
            <a:r>
              <a:rPr lang="en-US" altLang="ja-JP" sz="2400" dirty="0" smtClean="0">
                <a:solidFill>
                  <a:schemeClr val="bg1"/>
                </a:solidFill>
              </a:rPr>
              <a:t>7.8</a:t>
            </a:r>
            <a:r>
              <a:rPr lang="ja-JP" altLang="en-US" sz="2400" dirty="0" smtClean="0">
                <a:solidFill>
                  <a:schemeClr val="bg1"/>
                </a:solidFill>
              </a:rPr>
              <a:t>の地震が襲い、被災者は</a:t>
            </a:r>
            <a:r>
              <a:rPr lang="en-US" altLang="ja-JP" sz="2400" dirty="0" smtClean="0">
                <a:solidFill>
                  <a:schemeClr val="bg1"/>
                </a:solidFill>
              </a:rPr>
              <a:t>72</a:t>
            </a:r>
            <a:r>
              <a:rPr lang="ja-JP" altLang="en-US" sz="2400" dirty="0" smtClean="0">
                <a:solidFill>
                  <a:schemeClr val="bg1"/>
                </a:solidFill>
              </a:rPr>
              <a:t>万人にのぼりました。ユニセフは安全な飲み水の提供、衛生設備の整備、教育、心理ケア、子どもや妊産婦への栄養指導、ジカ熱予防などの支援活動を行いました。</a:t>
            </a:r>
            <a:endParaRPr lang="en-US" altLang="ja-JP" sz="2400" dirty="0" smtClean="0">
              <a:solidFill>
                <a:schemeClr val="bg1"/>
              </a:solidFill>
            </a:endParaRPr>
          </a:p>
          <a:p>
            <a:endParaRPr lang="en-US" altLang="ja-JP" sz="2400" dirty="0">
              <a:solidFill>
                <a:schemeClr val="bg1"/>
              </a:solidFill>
            </a:endParaRPr>
          </a:p>
          <a:p>
            <a:endParaRPr lang="ja-JP" altLang="en-US" dirty="0"/>
          </a:p>
        </p:txBody>
      </p:sp>
    </p:spTree>
    <p:extLst>
      <p:ext uri="{BB962C8B-B14F-4D97-AF65-F5344CB8AC3E}">
        <p14:creationId xmlns:p14="http://schemas.microsoft.com/office/powerpoint/2010/main" val="13580877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010" y="1479244"/>
            <a:ext cx="7429500" cy="4953000"/>
          </a:xfrm>
          <a:prstGeom prst="rect">
            <a:avLst/>
          </a:prstGeom>
        </p:spPr>
      </p:pic>
      <p:sp>
        <p:nvSpPr>
          <p:cNvPr id="2" name="正方形/長方形 1"/>
          <p:cNvSpPr/>
          <p:nvPr/>
        </p:nvSpPr>
        <p:spPr>
          <a:xfrm>
            <a:off x="967408" y="434582"/>
            <a:ext cx="4141305" cy="800219"/>
          </a:xfrm>
          <a:prstGeom prst="rect">
            <a:avLst/>
          </a:prstGeom>
          <a:solidFill>
            <a:schemeClr val="tx1"/>
          </a:solidFill>
        </p:spPr>
        <p:txBody>
          <a:bodyPr wrap="square">
            <a:spAutoFit/>
          </a:bodyPr>
          <a:lstStyle/>
          <a:p>
            <a:r>
              <a:rPr lang="ja-JP" altLang="en-US" sz="2800" b="1" dirty="0" smtClean="0">
                <a:solidFill>
                  <a:schemeClr val="bg1"/>
                </a:solidFill>
              </a:rPr>
              <a:t>「生きたい」</a:t>
            </a:r>
          </a:p>
          <a:p>
            <a:r>
              <a:rPr lang="ja-JP" altLang="en-US" dirty="0" smtClean="0">
                <a:solidFill>
                  <a:schemeClr val="bg1"/>
                </a:solidFill>
              </a:rPr>
              <a:t>ムハマドくん、</a:t>
            </a:r>
            <a:r>
              <a:rPr lang="en-US" altLang="ja-JP" dirty="0" smtClean="0">
                <a:solidFill>
                  <a:schemeClr val="bg1"/>
                </a:solidFill>
              </a:rPr>
              <a:t>1</a:t>
            </a:r>
            <a:r>
              <a:rPr lang="ja-JP" altLang="en-US" dirty="0" smtClean="0">
                <a:solidFill>
                  <a:schemeClr val="bg1"/>
                </a:solidFill>
              </a:rPr>
              <a:t>０歳（バングラデシュ）</a:t>
            </a:r>
            <a:endParaRPr lang="ja-JP" altLang="en-US" dirty="0">
              <a:solidFill>
                <a:schemeClr val="bg1"/>
              </a:solidFill>
            </a:endParaRPr>
          </a:p>
        </p:txBody>
      </p:sp>
      <p:sp>
        <p:nvSpPr>
          <p:cNvPr id="10" name="正方形/長方形 9"/>
          <p:cNvSpPr/>
          <p:nvPr/>
        </p:nvSpPr>
        <p:spPr>
          <a:xfrm>
            <a:off x="7913205" y="1816096"/>
            <a:ext cx="3945006" cy="3970318"/>
          </a:xfrm>
          <a:prstGeom prst="rect">
            <a:avLst/>
          </a:prstGeom>
        </p:spPr>
        <p:txBody>
          <a:bodyPr wrap="square">
            <a:spAutoFit/>
          </a:bodyPr>
          <a:lstStyle/>
          <a:p>
            <a:r>
              <a:rPr lang="en-US" altLang="ja-JP" dirty="0" smtClean="0"/>
              <a:t>© UNICEF/UN0135716/</a:t>
            </a:r>
            <a:r>
              <a:rPr lang="en-US" altLang="ja-JP" dirty="0" err="1" smtClean="0"/>
              <a:t>Nybo</a:t>
            </a:r>
            <a:endParaRPr lang="en-US" altLang="ja-JP" dirty="0" smtClean="0"/>
          </a:p>
          <a:p>
            <a:endParaRPr lang="en-US" altLang="ja-JP" dirty="0" smtClean="0"/>
          </a:p>
          <a:p>
            <a:r>
              <a:rPr lang="ja-JP" altLang="en-US" dirty="0" smtClean="0"/>
              <a:t>ミャンマーにあったぼくの村は、とつぜんおそわれました。二人のきょうだいが銃で撃たれて殺され、ぼくの家は焼かれてしまいました。ぬかるんだ道を、時にはあふれた川の水につかりながら、バングラデシュまで何日も必死に歩いてにげてきました。あのおそろしい日に見たこと、にげてきた道のことを思うと、こわくて、苦しくてたまらない。自分も死んでしまうかもしれない、そう思うとふるえてしまいます。生きていたい。ぼくの夢はそれだけです。</a:t>
            </a:r>
            <a:endParaRPr lang="ja-JP" altLang="en-US" dirty="0"/>
          </a:p>
        </p:txBody>
      </p:sp>
    </p:spTree>
    <p:extLst>
      <p:ext uri="{BB962C8B-B14F-4D97-AF65-F5344CB8AC3E}">
        <p14:creationId xmlns:p14="http://schemas.microsoft.com/office/powerpoint/2010/main" val="13028134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265732" y="1079048"/>
            <a:ext cx="5625548" cy="4770537"/>
          </a:xfrm>
          <a:prstGeom prst="rect">
            <a:avLst/>
          </a:prstGeom>
          <a:solidFill>
            <a:schemeClr val="tx1"/>
          </a:solidFill>
        </p:spPr>
        <p:txBody>
          <a:bodyPr wrap="square">
            <a:spAutoFit/>
          </a:bodyPr>
          <a:lstStyle/>
          <a:p>
            <a:endParaRPr lang="en-US" altLang="ja-JP" sz="2400" b="1" dirty="0" smtClean="0">
              <a:solidFill>
                <a:schemeClr val="bg1"/>
              </a:solidFill>
            </a:endParaRPr>
          </a:p>
          <a:p>
            <a:r>
              <a:rPr lang="ja-JP" altLang="en-US" sz="2400" b="1" dirty="0" smtClean="0">
                <a:solidFill>
                  <a:schemeClr val="bg1"/>
                </a:solidFill>
              </a:rPr>
              <a:t>ロヒンギャ難民について</a:t>
            </a:r>
            <a:endParaRPr lang="en-US" altLang="ja-JP" sz="2400" b="1" dirty="0" smtClean="0">
              <a:solidFill>
                <a:schemeClr val="bg1"/>
              </a:solidFill>
            </a:endParaRPr>
          </a:p>
          <a:p>
            <a:endParaRPr lang="en-US" altLang="ja-JP" b="1" dirty="0" smtClean="0">
              <a:solidFill>
                <a:schemeClr val="bg1"/>
              </a:solidFill>
            </a:endParaRPr>
          </a:p>
          <a:p>
            <a:endParaRPr lang="ja-JP" altLang="en-US" b="1" dirty="0" smtClean="0">
              <a:solidFill>
                <a:schemeClr val="bg1"/>
              </a:solidFill>
            </a:endParaRPr>
          </a:p>
          <a:p>
            <a:r>
              <a:rPr lang="en-US" altLang="ja-JP" sz="2000" dirty="0" smtClean="0">
                <a:solidFill>
                  <a:schemeClr val="bg1"/>
                </a:solidFill>
              </a:rPr>
              <a:t>2017</a:t>
            </a:r>
            <a:r>
              <a:rPr lang="ja-JP" altLang="en-US" sz="2000" dirty="0" smtClean="0">
                <a:solidFill>
                  <a:schemeClr val="bg1"/>
                </a:solidFill>
              </a:rPr>
              <a:t>年の夏にミャンマーで激化した暴力から逃れるために、少数民族のロヒンギャの人々が隣の国バングラデシュに逃れています。バングラデシュのコックスバザールという地域には、すでに地元住民の人口を上回る</a:t>
            </a:r>
            <a:r>
              <a:rPr lang="en-US" altLang="ja-JP" sz="2000" dirty="0" smtClean="0">
                <a:solidFill>
                  <a:schemeClr val="bg1"/>
                </a:solidFill>
              </a:rPr>
              <a:t>68</a:t>
            </a:r>
            <a:r>
              <a:rPr lang="ja-JP" altLang="en-US" sz="2000" dirty="0" smtClean="0">
                <a:solidFill>
                  <a:schemeClr val="bg1"/>
                </a:solidFill>
              </a:rPr>
              <a:t>万</a:t>
            </a:r>
            <a:r>
              <a:rPr lang="en-US" altLang="ja-JP" sz="2000" dirty="0" smtClean="0">
                <a:solidFill>
                  <a:schemeClr val="bg1"/>
                </a:solidFill>
              </a:rPr>
              <a:t>8,000</a:t>
            </a:r>
            <a:r>
              <a:rPr lang="ja-JP" altLang="en-US" sz="2000" dirty="0" smtClean="0">
                <a:solidFill>
                  <a:schemeClr val="bg1"/>
                </a:solidFill>
              </a:rPr>
              <a:t>人以上の難民が押し寄せ、過密するキャンプや仮設居住区で避難生活を送っています。この難民危機により子ども</a:t>
            </a:r>
            <a:r>
              <a:rPr lang="en-US" altLang="ja-JP" sz="2000" dirty="0" smtClean="0">
                <a:solidFill>
                  <a:schemeClr val="bg1"/>
                </a:solidFill>
              </a:rPr>
              <a:t>72</a:t>
            </a:r>
            <a:r>
              <a:rPr lang="ja-JP" altLang="en-US" sz="2000" dirty="0" smtClean="0">
                <a:solidFill>
                  <a:schemeClr val="bg1"/>
                </a:solidFill>
              </a:rPr>
              <a:t>万人を含む</a:t>
            </a:r>
            <a:r>
              <a:rPr lang="en-US" altLang="ja-JP" sz="2000" dirty="0" smtClean="0">
                <a:solidFill>
                  <a:schemeClr val="bg1"/>
                </a:solidFill>
              </a:rPr>
              <a:t>120</a:t>
            </a:r>
            <a:r>
              <a:rPr lang="ja-JP" altLang="en-US" sz="2000" dirty="0" smtClean="0">
                <a:solidFill>
                  <a:schemeClr val="bg1"/>
                </a:solidFill>
              </a:rPr>
              <a:t>万人もの人々が、命と安全を守るための緊急の人道支援を必要としています。</a:t>
            </a:r>
            <a:endParaRPr lang="en-US" altLang="ja-JP" sz="2000" dirty="0" smtClean="0">
              <a:solidFill>
                <a:schemeClr val="bg1"/>
              </a:solidFill>
            </a:endParaRPr>
          </a:p>
          <a:p>
            <a:endParaRPr lang="en-US" altLang="ja-JP" sz="2000" dirty="0">
              <a:solidFill>
                <a:schemeClr val="bg1"/>
              </a:solidFill>
            </a:endParaRPr>
          </a:p>
          <a:p>
            <a:endParaRPr lang="ja-JP" altLang="en-US" sz="2000" dirty="0">
              <a:solidFill>
                <a:schemeClr val="bg1"/>
              </a:solidFill>
            </a:endParaRPr>
          </a:p>
        </p:txBody>
      </p:sp>
      <p:sp>
        <p:nvSpPr>
          <p:cNvPr id="7" name="正方形/長方形 6"/>
          <p:cNvSpPr/>
          <p:nvPr/>
        </p:nvSpPr>
        <p:spPr>
          <a:xfrm>
            <a:off x="788505" y="993913"/>
            <a:ext cx="7063408" cy="834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「生きたい」　　</a:t>
            </a:r>
            <a:endParaRPr kumimoji="1" lang="en-US" altLang="ja-JP" dirty="0" smtClean="0">
              <a:solidFill>
                <a:schemeClr val="tx1"/>
              </a:solidFill>
            </a:endParaRPr>
          </a:p>
          <a:p>
            <a:r>
              <a:rPr kumimoji="1" lang="ja-JP" altLang="en-US" dirty="0" smtClean="0">
                <a:solidFill>
                  <a:schemeClr val="tx1"/>
                </a:solidFill>
              </a:rPr>
              <a:t>モハマドくん　１０歳（バングラデシュ）</a:t>
            </a:r>
            <a:endParaRPr kumimoji="1" lang="en-US" altLang="ja-JP" dirty="0" smtClean="0">
              <a:solidFill>
                <a:schemeClr val="tx1"/>
              </a:solidFill>
            </a:endParaRPr>
          </a:p>
          <a:p>
            <a:pPr algn="ctr"/>
            <a:endParaRPr kumimoji="1" lang="ja-JP" altLang="en-US" dirty="0">
              <a:solidFill>
                <a:schemeClr val="tx1"/>
              </a:solidFill>
            </a:endParaRPr>
          </a:p>
        </p:txBody>
      </p:sp>
    </p:spTree>
    <p:extLst>
      <p:ext uri="{BB962C8B-B14F-4D97-AF65-F5344CB8AC3E}">
        <p14:creationId xmlns:p14="http://schemas.microsoft.com/office/powerpoint/2010/main" val="4222794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666751" y="246026"/>
            <a:ext cx="7063408" cy="834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 name="正方形/長方形 1"/>
          <p:cNvSpPr/>
          <p:nvPr/>
        </p:nvSpPr>
        <p:spPr>
          <a:xfrm>
            <a:off x="967408" y="434582"/>
            <a:ext cx="4141305" cy="800219"/>
          </a:xfrm>
          <a:prstGeom prst="rect">
            <a:avLst/>
          </a:prstGeom>
          <a:solidFill>
            <a:schemeClr val="tx1"/>
          </a:solidFill>
        </p:spPr>
        <p:txBody>
          <a:bodyPr wrap="square">
            <a:spAutoFit/>
          </a:bodyPr>
          <a:lstStyle/>
          <a:p>
            <a:r>
              <a:rPr lang="ja-JP" altLang="en-US" sz="2800" b="1" dirty="0" smtClean="0">
                <a:solidFill>
                  <a:schemeClr val="bg1"/>
                </a:solidFill>
              </a:rPr>
              <a:t>「お医者さんになりたい」</a:t>
            </a:r>
          </a:p>
          <a:p>
            <a:r>
              <a:rPr lang="ja-JP" altLang="en-US" dirty="0" smtClean="0">
                <a:solidFill>
                  <a:schemeClr val="bg1"/>
                </a:solidFill>
              </a:rPr>
              <a:t>ファトゥマさん、</a:t>
            </a:r>
            <a:r>
              <a:rPr lang="en-US" altLang="ja-JP" dirty="0" smtClean="0">
                <a:solidFill>
                  <a:schemeClr val="bg1"/>
                </a:solidFill>
              </a:rPr>
              <a:t>10</a:t>
            </a:r>
            <a:r>
              <a:rPr lang="ja-JP" altLang="en-US" dirty="0" smtClean="0">
                <a:solidFill>
                  <a:schemeClr val="bg1"/>
                </a:solidFill>
              </a:rPr>
              <a:t>歳（シエラレオネ）</a:t>
            </a:r>
            <a:endParaRPr lang="ja-JP" altLang="en-US" dirty="0">
              <a:solidFill>
                <a:schemeClr val="bg1"/>
              </a:solidFill>
            </a:endParaRPr>
          </a:p>
        </p:txBody>
      </p:sp>
      <p:sp>
        <p:nvSpPr>
          <p:cNvPr id="3" name="正方形/長方形 2"/>
          <p:cNvSpPr/>
          <p:nvPr/>
        </p:nvSpPr>
        <p:spPr>
          <a:xfrm>
            <a:off x="8090452" y="2524540"/>
            <a:ext cx="3597965" cy="3416320"/>
          </a:xfrm>
          <a:prstGeom prst="rect">
            <a:avLst/>
          </a:prstGeom>
        </p:spPr>
        <p:txBody>
          <a:bodyPr wrap="square">
            <a:spAutoFit/>
          </a:bodyPr>
          <a:lstStyle/>
          <a:p>
            <a:r>
              <a:rPr lang="en-US" altLang="ja-JP" dirty="0" smtClean="0"/>
              <a:t>© UNICEF/UN059605/Arcos</a:t>
            </a:r>
          </a:p>
          <a:p>
            <a:endParaRPr lang="en-US" altLang="ja-JP" dirty="0" smtClean="0"/>
          </a:p>
          <a:p>
            <a:r>
              <a:rPr lang="ja-JP" altLang="en-US" dirty="0" smtClean="0"/>
              <a:t>わたしの国では、エボラ出血熱という病気が広がって、お父さんもお母さんもその病気で死んでしまいました。二人のこと、わたしにしてくれたことを考えると、泣いてしまいます。でも大丈夫。いまは算数が得意です。勉強して、大きくなったらお医者さんになって、家族を助けられるようになりたい、それがわたしの夢です。</a:t>
            </a:r>
            <a:endParaRPr lang="ja-JP" altLang="en-US" dirty="0"/>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330" y="1486752"/>
            <a:ext cx="7429500" cy="4953000"/>
          </a:xfrm>
          <a:prstGeom prst="rect">
            <a:avLst/>
          </a:prstGeom>
        </p:spPr>
      </p:pic>
    </p:spTree>
    <p:extLst>
      <p:ext uri="{BB962C8B-B14F-4D97-AF65-F5344CB8AC3E}">
        <p14:creationId xmlns:p14="http://schemas.microsoft.com/office/powerpoint/2010/main" val="3088593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83705" y="616226"/>
            <a:ext cx="7063408" cy="834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 name="正方形/長方形 1"/>
          <p:cNvSpPr/>
          <p:nvPr/>
        </p:nvSpPr>
        <p:spPr>
          <a:xfrm>
            <a:off x="967409" y="804782"/>
            <a:ext cx="6096000" cy="646331"/>
          </a:xfrm>
          <a:prstGeom prst="rect">
            <a:avLst/>
          </a:prstGeom>
        </p:spPr>
        <p:txBody>
          <a:bodyPr>
            <a:spAutoFit/>
          </a:bodyPr>
          <a:lstStyle/>
          <a:p>
            <a:r>
              <a:rPr lang="ja-JP" altLang="en-US" dirty="0" smtClean="0"/>
              <a:t>「お医者さんになりたい」</a:t>
            </a:r>
          </a:p>
          <a:p>
            <a:r>
              <a:rPr lang="ja-JP" altLang="en-US" dirty="0" smtClean="0"/>
              <a:t>ファトゥマさん、</a:t>
            </a:r>
            <a:r>
              <a:rPr lang="en-US" altLang="ja-JP" dirty="0" smtClean="0"/>
              <a:t>10</a:t>
            </a:r>
            <a:r>
              <a:rPr lang="ja-JP" altLang="en-US" dirty="0" smtClean="0"/>
              <a:t>歳（シエラレオネ）</a:t>
            </a:r>
            <a:endParaRPr lang="ja-JP" altLang="en-US" dirty="0"/>
          </a:p>
        </p:txBody>
      </p:sp>
      <p:sp>
        <p:nvSpPr>
          <p:cNvPr id="6" name="正方形/長方形 5"/>
          <p:cNvSpPr/>
          <p:nvPr/>
        </p:nvSpPr>
        <p:spPr>
          <a:xfrm>
            <a:off x="4574811" y="699353"/>
            <a:ext cx="7176052" cy="5447645"/>
          </a:xfrm>
          <a:prstGeom prst="rect">
            <a:avLst/>
          </a:prstGeom>
          <a:solidFill>
            <a:schemeClr val="tx1"/>
          </a:solidFill>
        </p:spPr>
        <p:txBody>
          <a:bodyPr wrap="square">
            <a:spAutoFit/>
          </a:bodyPr>
          <a:lstStyle/>
          <a:p>
            <a:r>
              <a:rPr lang="ja-JP" altLang="en-US" sz="2800" b="1" dirty="0" smtClean="0">
                <a:solidFill>
                  <a:schemeClr val="bg1"/>
                </a:solidFill>
              </a:rPr>
              <a:t>エボラ出血熱って？</a:t>
            </a:r>
          </a:p>
          <a:p>
            <a:endParaRPr lang="ja-JP" altLang="en-US" sz="2000" dirty="0" smtClean="0">
              <a:solidFill>
                <a:schemeClr val="bg1"/>
              </a:solidFill>
            </a:endParaRPr>
          </a:p>
          <a:p>
            <a:r>
              <a:rPr lang="en-US" altLang="ja-JP" sz="2000" dirty="0" smtClean="0">
                <a:solidFill>
                  <a:schemeClr val="bg1"/>
                </a:solidFill>
              </a:rPr>
              <a:t>2014</a:t>
            </a:r>
            <a:r>
              <a:rPr lang="ja-JP" altLang="en-US" sz="2000" dirty="0" smtClean="0">
                <a:solidFill>
                  <a:schemeClr val="bg1"/>
                </a:solidFill>
              </a:rPr>
              <a:t>年</a:t>
            </a:r>
            <a:r>
              <a:rPr lang="en-US" altLang="ja-JP" sz="2000" dirty="0" smtClean="0">
                <a:solidFill>
                  <a:schemeClr val="bg1"/>
                </a:solidFill>
              </a:rPr>
              <a:t>3</a:t>
            </a:r>
            <a:r>
              <a:rPr lang="ja-JP" altLang="en-US" sz="2000" dirty="0" smtClean="0">
                <a:solidFill>
                  <a:schemeClr val="bg1"/>
                </a:solidFill>
              </a:rPr>
              <a:t>月から西アフリカのリベリア、シエラレオネ、ギニアを中心に、世界中で猛威をふるったエボラ出血熱。エボラウイルスによって広がる、まだ治療薬が開発されていない感染症です。</a:t>
            </a:r>
          </a:p>
          <a:p>
            <a:endParaRPr lang="ja-JP" altLang="en-US" sz="2000" dirty="0" smtClean="0">
              <a:solidFill>
                <a:schemeClr val="bg1"/>
              </a:solidFill>
            </a:endParaRPr>
          </a:p>
          <a:p>
            <a:r>
              <a:rPr lang="ja-JP" altLang="en-US" sz="2000" dirty="0" smtClean="0">
                <a:solidFill>
                  <a:schemeClr val="bg1"/>
                </a:solidFill>
              </a:rPr>
              <a:t>エボラの流行が始まって以降</a:t>
            </a:r>
            <a:r>
              <a:rPr lang="en-US" altLang="ja-JP" sz="2000" dirty="0" smtClean="0">
                <a:solidFill>
                  <a:schemeClr val="bg1"/>
                </a:solidFill>
              </a:rPr>
              <a:t>2</a:t>
            </a:r>
            <a:r>
              <a:rPr lang="ja-JP" altLang="en-US" sz="2000" dirty="0" smtClean="0">
                <a:solidFill>
                  <a:schemeClr val="bg1"/>
                </a:solidFill>
              </a:rPr>
              <a:t>年以上の間に、</a:t>
            </a:r>
            <a:r>
              <a:rPr lang="en-US" altLang="ja-JP" sz="2000" dirty="0" smtClean="0">
                <a:solidFill>
                  <a:schemeClr val="bg1"/>
                </a:solidFill>
              </a:rPr>
              <a:t>2</a:t>
            </a:r>
            <a:r>
              <a:rPr lang="ja-JP" altLang="en-US" sz="2000" dirty="0" smtClean="0">
                <a:solidFill>
                  <a:schemeClr val="bg1"/>
                </a:solidFill>
              </a:rPr>
              <a:t>万</a:t>
            </a:r>
            <a:r>
              <a:rPr lang="en-US" altLang="ja-JP" sz="2000" dirty="0" smtClean="0">
                <a:solidFill>
                  <a:schemeClr val="bg1"/>
                </a:solidFill>
              </a:rPr>
              <a:t>8,637</a:t>
            </a:r>
            <a:r>
              <a:rPr lang="ja-JP" altLang="en-US" sz="2000" dirty="0" smtClean="0">
                <a:solidFill>
                  <a:schemeClr val="bg1"/>
                </a:solidFill>
              </a:rPr>
              <a:t>人が感染し、そのうち</a:t>
            </a:r>
            <a:r>
              <a:rPr lang="en-US" altLang="ja-JP" sz="2000" dirty="0" smtClean="0">
                <a:solidFill>
                  <a:schemeClr val="bg1"/>
                </a:solidFill>
              </a:rPr>
              <a:t>4,767</a:t>
            </a:r>
            <a:r>
              <a:rPr lang="ja-JP" altLang="en-US" sz="2000" dirty="0" smtClean="0">
                <a:solidFill>
                  <a:schemeClr val="bg1"/>
                </a:solidFill>
              </a:rPr>
              <a:t>人が子どもでした。そして、死亡者</a:t>
            </a:r>
            <a:r>
              <a:rPr lang="en-US" altLang="ja-JP" sz="2000" dirty="0" smtClean="0">
                <a:solidFill>
                  <a:schemeClr val="bg1"/>
                </a:solidFill>
              </a:rPr>
              <a:t>1</a:t>
            </a:r>
            <a:r>
              <a:rPr lang="ja-JP" altLang="en-US" sz="2000" dirty="0" smtClean="0">
                <a:solidFill>
                  <a:schemeClr val="bg1"/>
                </a:solidFill>
              </a:rPr>
              <a:t>万</a:t>
            </a:r>
            <a:r>
              <a:rPr lang="en-US" altLang="ja-JP" sz="2000" dirty="0" smtClean="0">
                <a:solidFill>
                  <a:schemeClr val="bg1"/>
                </a:solidFill>
              </a:rPr>
              <a:t>1,315</a:t>
            </a:r>
            <a:r>
              <a:rPr lang="ja-JP" altLang="en-US" sz="2000" dirty="0" smtClean="0">
                <a:solidFill>
                  <a:schemeClr val="bg1"/>
                </a:solidFill>
              </a:rPr>
              <a:t>人のうち、</a:t>
            </a:r>
            <a:r>
              <a:rPr lang="en-US" altLang="ja-JP" sz="2000" dirty="0" smtClean="0">
                <a:solidFill>
                  <a:schemeClr val="bg1"/>
                </a:solidFill>
              </a:rPr>
              <a:t>3,508</a:t>
            </a:r>
            <a:r>
              <a:rPr lang="ja-JP" altLang="en-US" sz="2000" dirty="0" smtClean="0">
                <a:solidFill>
                  <a:schemeClr val="bg1"/>
                </a:solidFill>
              </a:rPr>
              <a:t>人が子どもであり、死亡者の</a:t>
            </a:r>
            <a:r>
              <a:rPr lang="en-US" altLang="ja-JP" sz="2000" dirty="0" smtClean="0">
                <a:solidFill>
                  <a:schemeClr val="bg1"/>
                </a:solidFill>
              </a:rPr>
              <a:t>4</a:t>
            </a:r>
            <a:r>
              <a:rPr lang="ja-JP" altLang="en-US" sz="2000" dirty="0" smtClean="0">
                <a:solidFill>
                  <a:schemeClr val="bg1"/>
                </a:solidFill>
              </a:rPr>
              <a:t>分の</a:t>
            </a:r>
            <a:r>
              <a:rPr lang="en-US" altLang="ja-JP" sz="2000" dirty="0" smtClean="0">
                <a:solidFill>
                  <a:schemeClr val="bg1"/>
                </a:solidFill>
              </a:rPr>
              <a:t>1</a:t>
            </a:r>
            <a:r>
              <a:rPr lang="ja-JP" altLang="en-US" sz="2000" dirty="0" smtClean="0">
                <a:solidFill>
                  <a:schemeClr val="bg1"/>
                </a:solidFill>
              </a:rPr>
              <a:t>を占めています。</a:t>
            </a:r>
          </a:p>
          <a:p>
            <a:endParaRPr lang="ja-JP" altLang="en-US" sz="2000" dirty="0" smtClean="0">
              <a:solidFill>
                <a:schemeClr val="bg1"/>
              </a:solidFill>
            </a:endParaRPr>
          </a:p>
          <a:p>
            <a:r>
              <a:rPr lang="en-US" altLang="ja-JP" sz="2000" dirty="0" smtClean="0">
                <a:solidFill>
                  <a:schemeClr val="bg1"/>
                </a:solidFill>
              </a:rPr>
              <a:t>2016</a:t>
            </a:r>
            <a:r>
              <a:rPr lang="ja-JP" altLang="en-US" sz="2000" dirty="0" smtClean="0">
                <a:solidFill>
                  <a:schemeClr val="bg1"/>
                </a:solidFill>
              </a:rPr>
              <a:t>年</a:t>
            </a:r>
            <a:r>
              <a:rPr lang="en-US" altLang="ja-JP" sz="2000" dirty="0" smtClean="0">
                <a:solidFill>
                  <a:schemeClr val="bg1"/>
                </a:solidFill>
              </a:rPr>
              <a:t>1</a:t>
            </a:r>
            <a:r>
              <a:rPr lang="ja-JP" altLang="en-US" sz="2000" dirty="0" smtClean="0">
                <a:solidFill>
                  <a:schemeClr val="bg1"/>
                </a:solidFill>
              </a:rPr>
              <a:t>月</a:t>
            </a:r>
            <a:r>
              <a:rPr lang="en-US" altLang="ja-JP" sz="2000" dirty="0" smtClean="0">
                <a:solidFill>
                  <a:schemeClr val="bg1"/>
                </a:solidFill>
              </a:rPr>
              <a:t>14</a:t>
            </a:r>
            <a:r>
              <a:rPr lang="ja-JP" altLang="en-US" sz="2000" dirty="0" smtClean="0">
                <a:solidFill>
                  <a:schemeClr val="bg1"/>
                </a:solidFill>
              </a:rPr>
              <a:t>日、エボラ出血熱は、世界中からの支援のおかげで、流行</a:t>
            </a:r>
            <a:r>
              <a:rPr lang="en-US" altLang="ja-JP" sz="2000" dirty="0" smtClean="0">
                <a:solidFill>
                  <a:schemeClr val="bg1"/>
                </a:solidFill>
              </a:rPr>
              <a:t>3</a:t>
            </a:r>
            <a:r>
              <a:rPr lang="ja-JP" altLang="en-US" sz="2000" dirty="0" smtClean="0">
                <a:solidFill>
                  <a:schemeClr val="bg1"/>
                </a:solidFill>
              </a:rPr>
              <a:t>カ国（リベリア、シエラレオネ、ギニア）で終息宣言を迎えることができました。</a:t>
            </a:r>
          </a:p>
          <a:p>
            <a:endParaRPr lang="ja-JP" altLang="en-US" sz="2000" dirty="0" smtClean="0">
              <a:solidFill>
                <a:schemeClr val="bg1"/>
              </a:solidFill>
            </a:endParaRPr>
          </a:p>
          <a:p>
            <a:r>
              <a:rPr lang="ja-JP" altLang="en-US" sz="2000" dirty="0" smtClean="0">
                <a:solidFill>
                  <a:schemeClr val="bg1"/>
                </a:solidFill>
              </a:rPr>
              <a:t>しかし、この</a:t>
            </a:r>
            <a:r>
              <a:rPr lang="en-US" altLang="ja-JP" sz="2000" dirty="0" smtClean="0">
                <a:solidFill>
                  <a:schemeClr val="bg1"/>
                </a:solidFill>
              </a:rPr>
              <a:t>3</a:t>
            </a:r>
            <a:r>
              <a:rPr lang="ja-JP" altLang="en-US" sz="2000" dirty="0" smtClean="0">
                <a:solidFill>
                  <a:schemeClr val="bg1"/>
                </a:solidFill>
              </a:rPr>
              <a:t>カ国で、ファトゥマさんのように、片親もしくは両親を亡くした子どもたちは</a:t>
            </a:r>
            <a:r>
              <a:rPr lang="en-US" altLang="ja-JP" sz="2000" dirty="0" smtClean="0">
                <a:solidFill>
                  <a:schemeClr val="bg1"/>
                </a:solidFill>
              </a:rPr>
              <a:t>2</a:t>
            </a:r>
            <a:r>
              <a:rPr lang="ja-JP" altLang="en-US" sz="2000" dirty="0" smtClean="0">
                <a:solidFill>
                  <a:schemeClr val="bg1"/>
                </a:solidFill>
              </a:rPr>
              <a:t>万</a:t>
            </a:r>
            <a:r>
              <a:rPr lang="en-US" altLang="ja-JP" sz="2000" dirty="0" smtClean="0">
                <a:solidFill>
                  <a:schemeClr val="bg1"/>
                </a:solidFill>
              </a:rPr>
              <a:t>3,000</a:t>
            </a:r>
            <a:r>
              <a:rPr lang="ja-JP" altLang="en-US" sz="2000" dirty="0" smtClean="0">
                <a:solidFill>
                  <a:schemeClr val="bg1"/>
                </a:solidFill>
              </a:rPr>
              <a:t>人ちかくいます。そうした子どもたちにとって、エボラ出血熱の影響はこれからもずっと続くのです。</a:t>
            </a:r>
            <a:endParaRPr lang="ja-JP" altLang="en-US" sz="2000" dirty="0">
              <a:solidFill>
                <a:schemeClr val="bg1"/>
              </a:solidFill>
            </a:endParaRPr>
          </a:p>
        </p:txBody>
      </p:sp>
    </p:spTree>
    <p:extLst>
      <p:ext uri="{BB962C8B-B14F-4D97-AF65-F5344CB8AC3E}">
        <p14:creationId xmlns:p14="http://schemas.microsoft.com/office/powerpoint/2010/main" val="1369711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896939"/>
            <a:ext cx="8643938"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8439" name="Rectangle 7"/>
          <p:cNvSpPr>
            <a:spLocks/>
          </p:cNvSpPr>
          <p:nvPr/>
        </p:nvSpPr>
        <p:spPr bwMode="auto">
          <a:xfrm>
            <a:off x="4541838" y="2908301"/>
            <a:ext cx="9017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2200">
                <a:solidFill>
                  <a:schemeClr val="tx1"/>
                </a:solidFill>
                <a:latin typeface="Helvetica Light"/>
                <a:ea typeface="ヒラギノ角ゴ ProN W3"/>
                <a:cs typeface="ヒラギノ角ゴ ProN W3"/>
                <a:sym typeface="Helvetica Light"/>
              </a:defRPr>
            </a:lvl1pPr>
            <a:lvl2pPr marL="742950" indent="-285750" algn="ctr">
              <a:defRPr sz="2200">
                <a:solidFill>
                  <a:schemeClr val="tx1"/>
                </a:solidFill>
                <a:latin typeface="Helvetica Light"/>
                <a:ea typeface="ヒラギノ角ゴ ProN W3"/>
                <a:cs typeface="ヒラギノ角ゴ ProN W3"/>
                <a:sym typeface="Helvetica Light"/>
              </a:defRPr>
            </a:lvl2pPr>
            <a:lvl3pPr marL="1143000" indent="-228600" algn="ctr">
              <a:defRPr sz="2200">
                <a:solidFill>
                  <a:schemeClr val="tx1"/>
                </a:solidFill>
                <a:latin typeface="Helvetica Light"/>
                <a:ea typeface="ヒラギノ角ゴ ProN W3"/>
                <a:cs typeface="ヒラギノ角ゴ ProN W3"/>
                <a:sym typeface="Helvetica Light"/>
              </a:defRPr>
            </a:lvl3pPr>
            <a:lvl4pPr marL="1600200" indent="-228600" algn="ctr">
              <a:defRPr sz="2200">
                <a:solidFill>
                  <a:schemeClr val="tx1"/>
                </a:solidFill>
                <a:latin typeface="Helvetica Light"/>
                <a:ea typeface="ヒラギノ角ゴ ProN W3"/>
                <a:cs typeface="ヒラギノ角ゴ ProN W3"/>
                <a:sym typeface="Helvetica Light"/>
              </a:defRPr>
            </a:lvl4pPr>
            <a:lvl5pPr marL="2057400" indent="-228600" algn="ctr">
              <a:defRPr sz="2200">
                <a:solidFill>
                  <a:schemeClr val="tx1"/>
                </a:solidFill>
                <a:latin typeface="Helvetica Light"/>
                <a:ea typeface="ヒラギノ角ゴ ProN W3"/>
                <a:cs typeface="ヒラギノ角ゴ ProN W3"/>
                <a:sym typeface="Helvetica Light"/>
              </a:defRPr>
            </a:lvl5pPr>
            <a:lvl6pPr marL="2514600" indent="-228600" algn="ctr"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6pPr>
            <a:lvl7pPr marL="2971800" indent="-228600" algn="ctr"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7pPr>
            <a:lvl8pPr marL="3429000" indent="-228600" algn="ctr"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8pPr>
            <a:lvl9pPr marL="3886200" indent="-228600" algn="ctr"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9pPr>
          </a:lstStyle>
          <a:p>
            <a:pPr algn="l" eaLnBrk="1" hangingPunct="1"/>
            <a:r>
              <a:rPr kumimoji="0" lang="ja-JP" altLang="en-US" sz="3200">
                <a:solidFill>
                  <a:srgbClr val="FFFFFF"/>
                </a:solidFill>
                <a:latin typeface="メイリオ" panose="020B0604030504040204" pitchFamily="50" charset="-128"/>
                <a:ea typeface="メイリオ" panose="020B0604030504040204" pitchFamily="50" charset="-128"/>
              </a:rPr>
              <a:t>女性</a:t>
            </a:r>
          </a:p>
        </p:txBody>
      </p:sp>
      <p:sp>
        <p:nvSpPr>
          <p:cNvPr id="84996" name="Rectangle 10"/>
          <p:cNvSpPr>
            <a:spLocks/>
          </p:cNvSpPr>
          <p:nvPr/>
        </p:nvSpPr>
        <p:spPr bwMode="auto">
          <a:xfrm>
            <a:off x="1939925" y="341313"/>
            <a:ext cx="48831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2200">
                <a:solidFill>
                  <a:schemeClr val="tx1"/>
                </a:solidFill>
                <a:latin typeface="Helvetica Light"/>
                <a:ea typeface="ヒラギノ角ゴ ProN W3"/>
                <a:cs typeface="ヒラギノ角ゴ ProN W3"/>
                <a:sym typeface="Helvetica Light"/>
              </a:defRPr>
            </a:lvl1pPr>
            <a:lvl2pPr marL="742950" indent="-285750" algn="ctr">
              <a:defRPr sz="2200">
                <a:solidFill>
                  <a:schemeClr val="tx1"/>
                </a:solidFill>
                <a:latin typeface="Helvetica Light"/>
                <a:ea typeface="ヒラギノ角ゴ ProN W3"/>
                <a:cs typeface="ヒラギノ角ゴ ProN W3"/>
                <a:sym typeface="Helvetica Light"/>
              </a:defRPr>
            </a:lvl2pPr>
            <a:lvl3pPr marL="1143000" indent="-228600" algn="ctr">
              <a:defRPr sz="2200">
                <a:solidFill>
                  <a:schemeClr val="tx1"/>
                </a:solidFill>
                <a:latin typeface="Helvetica Light"/>
                <a:ea typeface="ヒラギノ角ゴ ProN W3"/>
                <a:cs typeface="ヒラギノ角ゴ ProN W3"/>
                <a:sym typeface="Helvetica Light"/>
              </a:defRPr>
            </a:lvl3pPr>
            <a:lvl4pPr marL="1600200" indent="-228600" algn="ctr">
              <a:defRPr sz="2200">
                <a:solidFill>
                  <a:schemeClr val="tx1"/>
                </a:solidFill>
                <a:latin typeface="Helvetica Light"/>
                <a:ea typeface="ヒラギノ角ゴ ProN W3"/>
                <a:cs typeface="ヒラギノ角ゴ ProN W3"/>
                <a:sym typeface="Helvetica Light"/>
              </a:defRPr>
            </a:lvl4pPr>
            <a:lvl5pPr marL="2057400" indent="-228600" algn="ctr">
              <a:defRPr sz="2200">
                <a:solidFill>
                  <a:schemeClr val="tx1"/>
                </a:solidFill>
                <a:latin typeface="Helvetica Light"/>
                <a:ea typeface="ヒラギノ角ゴ ProN W3"/>
                <a:cs typeface="ヒラギノ角ゴ ProN W3"/>
                <a:sym typeface="Helvetica Light"/>
              </a:defRPr>
            </a:lvl5pPr>
            <a:lvl6pPr marL="2514600" indent="-228600" algn="ctr"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6pPr>
            <a:lvl7pPr marL="2971800" indent="-228600" algn="ctr"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7pPr>
            <a:lvl8pPr marL="3429000" indent="-228600" algn="ctr"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8pPr>
            <a:lvl9pPr marL="3886200" indent="-228600" algn="ctr"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9pPr>
          </a:lstStyle>
          <a:p>
            <a:pPr algn="l" eaLnBrk="1" hangingPunct="1"/>
            <a:r>
              <a:rPr kumimoji="0" lang="ja-JP" altLang="en-US" sz="3700" b="1">
                <a:solidFill>
                  <a:srgbClr val="000000"/>
                </a:solidFill>
                <a:latin typeface="メイリオ" panose="020B0604030504040204" pitchFamily="50" charset="-128"/>
                <a:ea typeface="メイリオ" panose="020B0604030504040204" pitchFamily="50" charset="-128"/>
                <a:sym typeface="ヒラギノ角ゴ ProN W6"/>
              </a:rPr>
              <a:t>世界の人口は？</a:t>
            </a:r>
          </a:p>
        </p:txBody>
      </p:sp>
      <p:sp>
        <p:nvSpPr>
          <p:cNvPr id="84997" name="Rectangle 4"/>
          <p:cNvSpPr>
            <a:spLocks/>
          </p:cNvSpPr>
          <p:nvPr/>
        </p:nvSpPr>
        <p:spPr bwMode="auto">
          <a:xfrm>
            <a:off x="1806575" y="947738"/>
            <a:ext cx="8643938"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2200">
                <a:solidFill>
                  <a:schemeClr val="tx1"/>
                </a:solidFill>
                <a:latin typeface="Helvetica Light"/>
                <a:ea typeface="ヒラギノ角ゴ ProN W3"/>
                <a:cs typeface="ヒラギノ角ゴ ProN W3"/>
                <a:sym typeface="Helvetica Light"/>
              </a:defRPr>
            </a:lvl1pPr>
            <a:lvl2pPr marL="742950" indent="-285750" algn="ctr">
              <a:defRPr sz="2200">
                <a:solidFill>
                  <a:schemeClr val="tx1"/>
                </a:solidFill>
                <a:latin typeface="Helvetica Light"/>
                <a:ea typeface="ヒラギノ角ゴ ProN W3"/>
                <a:cs typeface="ヒラギノ角ゴ ProN W3"/>
                <a:sym typeface="Helvetica Light"/>
              </a:defRPr>
            </a:lvl2pPr>
            <a:lvl3pPr marL="1143000" indent="-228600" algn="ctr">
              <a:defRPr sz="2200">
                <a:solidFill>
                  <a:schemeClr val="tx1"/>
                </a:solidFill>
                <a:latin typeface="Helvetica Light"/>
                <a:ea typeface="ヒラギノ角ゴ ProN W3"/>
                <a:cs typeface="ヒラギノ角ゴ ProN W3"/>
                <a:sym typeface="Helvetica Light"/>
              </a:defRPr>
            </a:lvl3pPr>
            <a:lvl4pPr marL="1600200" indent="-228600" algn="ctr">
              <a:defRPr sz="2200">
                <a:solidFill>
                  <a:schemeClr val="tx1"/>
                </a:solidFill>
                <a:latin typeface="Helvetica Light"/>
                <a:ea typeface="ヒラギノ角ゴ ProN W3"/>
                <a:cs typeface="ヒラギノ角ゴ ProN W3"/>
                <a:sym typeface="Helvetica Light"/>
              </a:defRPr>
            </a:lvl4pPr>
            <a:lvl5pPr marL="2057400" indent="-228600" algn="ctr">
              <a:defRPr sz="2200">
                <a:solidFill>
                  <a:schemeClr val="tx1"/>
                </a:solidFill>
                <a:latin typeface="Helvetica Light"/>
                <a:ea typeface="ヒラギノ角ゴ ProN W3"/>
                <a:cs typeface="ヒラギノ角ゴ ProN W3"/>
                <a:sym typeface="Helvetica Light"/>
              </a:defRPr>
            </a:lvl5pPr>
            <a:lvl6pPr marL="2514600" indent="-228600" algn="ctr"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6pPr>
            <a:lvl7pPr marL="2971800" indent="-228600" algn="ctr"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7pPr>
            <a:lvl8pPr marL="3429000" indent="-228600" algn="ctr"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8pPr>
            <a:lvl9pPr marL="3886200" indent="-228600" algn="ctr"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9pPr>
          </a:lstStyle>
          <a:p>
            <a:pPr algn="l" eaLnBrk="1" hangingPunct="1">
              <a:lnSpc>
                <a:spcPct val="150000"/>
              </a:lnSpc>
            </a:pPr>
            <a:r>
              <a:rPr kumimoji="0" lang="ja-JP" altLang="en-US" sz="3200">
                <a:solidFill>
                  <a:srgbClr val="000000"/>
                </a:solidFill>
                <a:latin typeface="メイリオ" panose="020B0604030504040204" pitchFamily="50" charset="-128"/>
                <a:ea typeface="メイリオ" panose="020B0604030504040204" pitchFamily="50" charset="-128"/>
              </a:rPr>
              <a:t>クイズ：</a:t>
            </a:r>
            <a:endParaRPr kumimoji="0" lang="en-US" altLang="ja-JP" sz="3200">
              <a:solidFill>
                <a:srgbClr val="000000"/>
              </a:solidFill>
              <a:latin typeface="メイリオ" panose="020B0604030504040204" pitchFamily="50" charset="-128"/>
              <a:ea typeface="メイリオ" panose="020B0604030504040204" pitchFamily="50" charset="-128"/>
            </a:endParaRPr>
          </a:p>
          <a:p>
            <a:pPr algn="l" eaLnBrk="1" hangingPunct="1">
              <a:lnSpc>
                <a:spcPct val="150000"/>
              </a:lnSpc>
            </a:pPr>
            <a:r>
              <a:rPr kumimoji="0" lang="ja-JP" altLang="en-US" sz="3200">
                <a:solidFill>
                  <a:srgbClr val="000000"/>
                </a:solidFill>
                <a:latin typeface="メイリオ" panose="020B0604030504040204" pitchFamily="50" charset="-128"/>
                <a:ea typeface="メイリオ" panose="020B0604030504040204" pitchFamily="50" charset="-128"/>
              </a:rPr>
              <a:t>現在、世界の人口はおよそ何億人でしょうか？</a:t>
            </a:r>
          </a:p>
        </p:txBody>
      </p:sp>
      <p:sp>
        <p:nvSpPr>
          <p:cNvPr id="12" name="テキスト ボックス 11"/>
          <p:cNvSpPr txBox="1">
            <a:spLocks noChangeArrowheads="1"/>
          </p:cNvSpPr>
          <p:nvPr/>
        </p:nvSpPr>
        <p:spPr bwMode="auto">
          <a:xfrm>
            <a:off x="1992314" y="5816600"/>
            <a:ext cx="800258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8" tIns="32144" rIns="64288" bIns="32144">
            <a:spAutoFit/>
          </a:bodyPr>
          <a:lstStyle>
            <a:lvl1pPr algn="ctr">
              <a:defRPr sz="2200">
                <a:solidFill>
                  <a:schemeClr val="tx1"/>
                </a:solidFill>
                <a:latin typeface="Helvetica Light"/>
                <a:ea typeface="ヒラギノ角ゴ ProN W3"/>
                <a:cs typeface="ヒラギノ角ゴ ProN W3"/>
                <a:sym typeface="Helvetica Light"/>
              </a:defRPr>
            </a:lvl1pPr>
            <a:lvl2pPr marL="742950" indent="-285750" algn="ctr">
              <a:defRPr sz="2200">
                <a:solidFill>
                  <a:schemeClr val="tx1"/>
                </a:solidFill>
                <a:latin typeface="Helvetica Light"/>
                <a:ea typeface="ヒラギノ角ゴ ProN W3"/>
                <a:cs typeface="ヒラギノ角ゴ ProN W3"/>
                <a:sym typeface="Helvetica Light"/>
              </a:defRPr>
            </a:lvl2pPr>
            <a:lvl3pPr marL="1143000" indent="-228600" algn="ctr">
              <a:defRPr sz="2200">
                <a:solidFill>
                  <a:schemeClr val="tx1"/>
                </a:solidFill>
                <a:latin typeface="Helvetica Light"/>
                <a:ea typeface="ヒラギノ角ゴ ProN W3"/>
                <a:cs typeface="ヒラギノ角ゴ ProN W3"/>
                <a:sym typeface="Helvetica Light"/>
              </a:defRPr>
            </a:lvl3pPr>
            <a:lvl4pPr marL="1600200" indent="-228600" algn="ctr">
              <a:defRPr sz="2200">
                <a:solidFill>
                  <a:schemeClr val="tx1"/>
                </a:solidFill>
                <a:latin typeface="Helvetica Light"/>
                <a:ea typeface="ヒラギノ角ゴ ProN W3"/>
                <a:cs typeface="ヒラギノ角ゴ ProN W3"/>
                <a:sym typeface="Helvetica Light"/>
              </a:defRPr>
            </a:lvl4pPr>
            <a:lvl5pPr marL="2057400" indent="-228600" algn="ctr">
              <a:defRPr sz="2200">
                <a:solidFill>
                  <a:schemeClr val="tx1"/>
                </a:solidFill>
                <a:latin typeface="Helvetica Light"/>
                <a:ea typeface="ヒラギノ角ゴ ProN W3"/>
                <a:cs typeface="ヒラギノ角ゴ ProN W3"/>
                <a:sym typeface="Helvetica Light"/>
              </a:defRPr>
            </a:lvl5pPr>
            <a:lvl6pPr marL="2514600" indent="-228600" algn="ctr"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6pPr>
            <a:lvl7pPr marL="2971800" indent="-228600" algn="ctr"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7pPr>
            <a:lvl8pPr marL="3429000" indent="-228600" algn="ctr"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8pPr>
            <a:lvl9pPr marL="3886200" indent="-228600" algn="ctr"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9pPr>
          </a:lstStyle>
          <a:p>
            <a:pPr algn="l" eaLnBrk="1" hangingPunct="1"/>
            <a:r>
              <a:rPr lang="ja-JP" altLang="en-US" sz="1800">
                <a:solidFill>
                  <a:srgbClr val="000000"/>
                </a:solidFill>
                <a:latin typeface="メイリオ" panose="020B0604030504040204" pitchFamily="50" charset="-128"/>
                <a:ea typeface="メイリオ" panose="020B0604030504040204" pitchFamily="50" charset="-128"/>
              </a:rPr>
              <a:t>出典：国際連合広報センター </a:t>
            </a:r>
            <a:r>
              <a:rPr lang="en-US" altLang="ja-JP" sz="1800">
                <a:solidFill>
                  <a:srgbClr val="000000"/>
                </a:solidFill>
                <a:latin typeface="メイリオ" panose="020B0604030504040204" pitchFamily="50" charset="-128"/>
                <a:ea typeface="メイリオ" panose="020B0604030504040204" pitchFamily="50" charset="-128"/>
              </a:rPr>
              <a:t>2019</a:t>
            </a:r>
            <a:r>
              <a:rPr lang="ja-JP" altLang="en-US" sz="1800">
                <a:solidFill>
                  <a:srgbClr val="000000"/>
                </a:solidFill>
                <a:latin typeface="メイリオ" panose="020B0604030504040204" pitchFamily="50" charset="-128"/>
                <a:ea typeface="メイリオ" panose="020B0604030504040204" pitchFamily="50" charset="-128"/>
              </a:rPr>
              <a:t>年データ</a:t>
            </a:r>
            <a:endParaRPr lang="en-US" altLang="ja-JP" sz="1800">
              <a:solidFill>
                <a:srgbClr val="000000"/>
              </a:solidFill>
              <a:latin typeface="メイリオ" panose="020B0604030504040204" pitchFamily="50" charset="-128"/>
              <a:ea typeface="メイリオ" panose="020B0604030504040204" pitchFamily="50" charset="-128"/>
            </a:endParaRPr>
          </a:p>
          <a:p>
            <a:pPr algn="l" eaLnBrk="1" hangingPunct="1"/>
            <a:r>
              <a:rPr lang="en-US" altLang="ja-JP" sz="1800">
                <a:solidFill>
                  <a:srgbClr val="000000"/>
                </a:solidFill>
                <a:latin typeface="メイリオ" panose="020B0604030504040204" pitchFamily="50" charset="-128"/>
                <a:ea typeface="メイリオ" panose="020B0604030504040204" pitchFamily="50" charset="-128"/>
                <a:hlinkClick r:id="rId4"/>
              </a:rPr>
              <a:t>https://www.unic.or.jp/news_press/features_backgrounders/33798/</a:t>
            </a:r>
            <a:endParaRPr lang="en-US" altLang="ja-JP" sz="1800">
              <a:solidFill>
                <a:srgbClr val="000000"/>
              </a:solidFill>
              <a:latin typeface="メイリオ" panose="020B0604030504040204" pitchFamily="50" charset="-128"/>
              <a:ea typeface="メイリオ" panose="020B0604030504040204" pitchFamily="50" charset="-128"/>
            </a:endParaRPr>
          </a:p>
          <a:p>
            <a:pPr algn="l" eaLnBrk="1" hangingPunct="1"/>
            <a:endParaRPr lang="en-US" altLang="ja-JP" sz="1800">
              <a:solidFill>
                <a:srgbClr val="000000"/>
              </a:solidFill>
              <a:latin typeface="メイリオ" panose="020B0604030504040204" pitchFamily="50" charset="-128"/>
              <a:ea typeface="メイリオ" panose="020B0604030504040204" pitchFamily="50" charset="-128"/>
            </a:endParaRPr>
          </a:p>
        </p:txBody>
      </p:sp>
      <p:grpSp>
        <p:nvGrpSpPr>
          <p:cNvPr id="15" name="グループ化 14"/>
          <p:cNvGrpSpPr>
            <a:grpSpLocks/>
          </p:cNvGrpSpPr>
          <p:nvPr/>
        </p:nvGrpSpPr>
        <p:grpSpPr bwMode="auto">
          <a:xfrm>
            <a:off x="2095501" y="2466975"/>
            <a:ext cx="8101013" cy="2490788"/>
            <a:chOff x="433494" y="4321387"/>
            <a:chExt cx="11521441" cy="3541676"/>
          </a:xfrm>
        </p:grpSpPr>
        <p:sp>
          <p:nvSpPr>
            <p:cNvPr id="16" name="Text Box 13"/>
            <p:cNvSpPr txBox="1">
              <a:spLocks noChangeArrowheads="1"/>
            </p:cNvSpPr>
            <p:nvPr/>
          </p:nvSpPr>
          <p:spPr bwMode="auto">
            <a:xfrm>
              <a:off x="433494" y="4393620"/>
              <a:ext cx="6147930" cy="1496579"/>
            </a:xfrm>
            <a:prstGeom prst="rect">
              <a:avLst/>
            </a:prstGeom>
            <a:noFill/>
            <a:ln w="9525">
              <a:noFill/>
              <a:miter lim="800000"/>
              <a:headEnd/>
              <a:tailEnd/>
            </a:ln>
            <a:effectLst/>
          </p:spPr>
          <p:txBody>
            <a:bodyPr>
              <a:spAutoFit/>
            </a:bodyPr>
            <a:lstStyle/>
            <a:p>
              <a:pPr algn="just" eaLnBrk="1" hangingPunct="1">
                <a:spcBef>
                  <a:spcPct val="50000"/>
                </a:spcBef>
                <a:defRPr/>
              </a:pPr>
              <a:endParaRPr lang="ja-JP" altLang="en-US" sz="24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endParaRPr>
            </a:p>
            <a:p>
              <a:pPr algn="just" eaLnBrk="1" hangingPunct="1">
                <a:lnSpc>
                  <a:spcPct val="30000"/>
                </a:lnSpc>
                <a:spcBef>
                  <a:spcPct val="50000"/>
                </a:spcBef>
                <a:defRPr/>
              </a:pPr>
              <a:r>
                <a:rPr lang="ja-JP" altLang="en-US" sz="48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rPr>
                <a:t>①　</a:t>
              </a:r>
              <a:r>
                <a:rPr lang="en-US" altLang="ja-JP" sz="48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rPr>
                <a:t>70 </a:t>
              </a:r>
              <a:r>
                <a:rPr lang="ja-JP" altLang="en-US" sz="48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rPr>
                <a:t>億人</a:t>
              </a:r>
            </a:p>
          </p:txBody>
        </p:sp>
        <p:sp>
          <p:nvSpPr>
            <p:cNvPr id="17" name="Text Box 15"/>
            <p:cNvSpPr txBox="1">
              <a:spLocks noChangeArrowheads="1"/>
            </p:cNvSpPr>
            <p:nvPr/>
          </p:nvSpPr>
          <p:spPr bwMode="auto">
            <a:xfrm>
              <a:off x="6213405" y="4321387"/>
              <a:ext cx="5700890" cy="1496579"/>
            </a:xfrm>
            <a:prstGeom prst="rect">
              <a:avLst/>
            </a:prstGeom>
            <a:noFill/>
            <a:ln w="9525">
              <a:noFill/>
              <a:miter lim="800000"/>
              <a:headEnd/>
              <a:tailEnd/>
            </a:ln>
            <a:effectLst/>
          </p:spPr>
          <p:txBody>
            <a:bodyPr>
              <a:spAutoFit/>
            </a:bodyPr>
            <a:lstStyle/>
            <a:p>
              <a:pPr algn="just" eaLnBrk="1" hangingPunct="1">
                <a:spcBef>
                  <a:spcPct val="50000"/>
                </a:spcBef>
                <a:defRPr/>
              </a:pPr>
              <a:endParaRPr lang="ja-JP" altLang="en-US" sz="24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endParaRPr>
            </a:p>
            <a:p>
              <a:pPr algn="just" eaLnBrk="1" hangingPunct="1">
                <a:lnSpc>
                  <a:spcPct val="30000"/>
                </a:lnSpc>
                <a:spcBef>
                  <a:spcPct val="50000"/>
                </a:spcBef>
                <a:defRPr/>
              </a:pPr>
              <a:r>
                <a:rPr lang="ja-JP" altLang="en-US" sz="48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rPr>
                <a:t>②</a:t>
              </a:r>
              <a:r>
                <a:rPr lang="ja-JP" altLang="en-US" sz="4800" b="1" dirty="0">
                  <a:solidFill>
                    <a:srgbClr val="000099"/>
                  </a:solidFill>
                  <a:effectLst>
                    <a:outerShdw blurRad="38100" dist="38100" dir="2700000" algn="tl">
                      <a:srgbClr val="C0C0C0"/>
                    </a:outerShdw>
                  </a:effectLst>
                  <a:latin typeface="メイリオ" pitchFamily="50" charset="-128"/>
                  <a:ea typeface="メイリオ" pitchFamily="50" charset="-128"/>
                  <a:cs typeface="メイリオ" pitchFamily="50" charset="-128"/>
                  <a:sym typeface="Helvetica Light"/>
                </a:rPr>
                <a:t>　</a:t>
              </a:r>
              <a:r>
                <a:rPr lang="en-US" altLang="ja-JP" sz="4800" b="1" dirty="0">
                  <a:solidFill>
                    <a:srgbClr val="000099"/>
                  </a:solidFill>
                  <a:effectLst>
                    <a:outerShdw blurRad="38100" dist="38100" dir="2700000" algn="tl">
                      <a:srgbClr val="C0C0C0"/>
                    </a:outerShdw>
                  </a:effectLst>
                  <a:latin typeface="メイリオ" pitchFamily="50" charset="-128"/>
                  <a:ea typeface="メイリオ" pitchFamily="50" charset="-128"/>
                  <a:cs typeface="メイリオ" pitchFamily="50" charset="-128"/>
                  <a:sym typeface="Helvetica Light"/>
                </a:rPr>
                <a:t>72 </a:t>
              </a:r>
              <a:r>
                <a:rPr lang="ja-JP" altLang="en-US" sz="4800" b="1" dirty="0">
                  <a:solidFill>
                    <a:srgbClr val="000099"/>
                  </a:solidFill>
                  <a:effectLst>
                    <a:outerShdw blurRad="38100" dist="38100" dir="2700000" algn="tl">
                      <a:srgbClr val="C0C0C0"/>
                    </a:outerShdw>
                  </a:effectLst>
                  <a:latin typeface="メイリオ" pitchFamily="50" charset="-128"/>
                  <a:ea typeface="メイリオ" pitchFamily="50" charset="-128"/>
                  <a:cs typeface="メイリオ" pitchFamily="50" charset="-128"/>
                  <a:sym typeface="Helvetica Light"/>
                </a:rPr>
                <a:t>億人</a:t>
              </a:r>
            </a:p>
          </p:txBody>
        </p:sp>
        <p:sp>
          <p:nvSpPr>
            <p:cNvPr id="18" name="Text Box 16"/>
            <p:cNvSpPr txBox="1">
              <a:spLocks noChangeArrowheads="1"/>
            </p:cNvSpPr>
            <p:nvPr/>
          </p:nvSpPr>
          <p:spPr bwMode="auto">
            <a:xfrm>
              <a:off x="6213405" y="6246849"/>
              <a:ext cx="5741530" cy="1496577"/>
            </a:xfrm>
            <a:prstGeom prst="rect">
              <a:avLst/>
            </a:prstGeom>
            <a:noFill/>
            <a:ln w="9525">
              <a:noFill/>
              <a:miter lim="800000"/>
              <a:headEnd/>
              <a:tailEnd/>
            </a:ln>
            <a:effectLst/>
          </p:spPr>
          <p:txBody>
            <a:bodyPr>
              <a:spAutoFit/>
            </a:bodyPr>
            <a:lstStyle/>
            <a:p>
              <a:pPr algn="just" eaLnBrk="1" hangingPunct="1">
                <a:spcBef>
                  <a:spcPct val="50000"/>
                </a:spcBef>
                <a:defRPr/>
              </a:pPr>
              <a:endParaRPr lang="ja-JP" altLang="en-US" sz="24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endParaRPr>
            </a:p>
            <a:p>
              <a:pPr algn="just" eaLnBrk="1" hangingPunct="1">
                <a:lnSpc>
                  <a:spcPct val="30000"/>
                </a:lnSpc>
                <a:spcBef>
                  <a:spcPct val="50000"/>
                </a:spcBef>
                <a:defRPr/>
              </a:pPr>
              <a:r>
                <a:rPr lang="ja-JP" altLang="en-US" sz="48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rPr>
                <a:t>④　</a:t>
              </a:r>
              <a:r>
                <a:rPr lang="en-US" altLang="ja-JP" sz="48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rPr>
                <a:t>77 </a:t>
              </a:r>
              <a:r>
                <a:rPr lang="ja-JP" altLang="en-US" sz="48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rPr>
                <a:t>億人</a:t>
              </a:r>
            </a:p>
          </p:txBody>
        </p:sp>
        <p:sp>
          <p:nvSpPr>
            <p:cNvPr id="19" name="Text Box 17"/>
            <p:cNvSpPr txBox="1">
              <a:spLocks noChangeArrowheads="1"/>
            </p:cNvSpPr>
            <p:nvPr/>
          </p:nvSpPr>
          <p:spPr bwMode="auto">
            <a:xfrm>
              <a:off x="433494" y="6278451"/>
              <a:ext cx="5779911" cy="1584612"/>
            </a:xfrm>
            <a:prstGeom prst="rect">
              <a:avLst/>
            </a:prstGeom>
            <a:noFill/>
            <a:ln w="9525">
              <a:noFill/>
              <a:miter lim="800000"/>
              <a:headEnd/>
              <a:tailEnd/>
            </a:ln>
            <a:effec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just" eaLnBrk="1" hangingPunct="1">
                <a:spcBef>
                  <a:spcPct val="50000"/>
                </a:spcBef>
                <a:defRPr/>
              </a:pPr>
              <a:r>
                <a:rPr lang="ja-JP" altLang="en-US" sz="2800" b="1" dirty="0">
                  <a:solidFill>
                    <a:srgbClr val="000099"/>
                  </a:solidFill>
                  <a:latin typeface="ＭＳ Ｐゴシック" pitchFamily="50" charset="-128"/>
                  <a:ea typeface="ヒラギノ角ゴ ProN W3"/>
                  <a:sym typeface="Helvetica Light"/>
                </a:rPr>
                <a:t>　</a:t>
              </a:r>
              <a:endParaRPr lang="ja-JP" altLang="en-US" sz="2400" b="1" dirty="0">
                <a:solidFill>
                  <a:srgbClr val="000099"/>
                </a:solidFill>
                <a:effectLst>
                  <a:outerShdw blurRad="38100" dist="38100" dir="2700000" algn="tl">
                    <a:srgbClr val="C0C0C0"/>
                  </a:outerShdw>
                </a:effectLst>
                <a:latin typeface="メイリオ" pitchFamily="50" charset="-128"/>
                <a:ea typeface="メイリオ" pitchFamily="50" charset="-128"/>
                <a:cs typeface="メイリオ" pitchFamily="50" charset="-128"/>
                <a:sym typeface="Helvetica Light"/>
              </a:endParaRPr>
            </a:p>
            <a:p>
              <a:pPr algn="just">
                <a:lnSpc>
                  <a:spcPct val="30000"/>
                </a:lnSpc>
                <a:spcBef>
                  <a:spcPct val="50000"/>
                </a:spcBef>
                <a:defRPr/>
              </a:pPr>
              <a:r>
                <a:rPr lang="ja-JP" altLang="en-US" sz="4800" b="1" dirty="0">
                  <a:solidFill>
                    <a:srgbClr val="000099"/>
                  </a:solidFill>
                  <a:effectLst>
                    <a:outerShdw blurRad="38100" dist="38100" dir="2700000" algn="tl">
                      <a:srgbClr val="C0C0C0"/>
                    </a:outerShdw>
                  </a:effectLst>
                  <a:latin typeface="メイリオ" pitchFamily="50" charset="-128"/>
                  <a:ea typeface="メイリオ" pitchFamily="50" charset="-128"/>
                  <a:cs typeface="メイリオ" pitchFamily="50" charset="-128"/>
                  <a:sym typeface="Helvetica Light"/>
                </a:rPr>
                <a:t>③</a:t>
              </a:r>
              <a:r>
                <a:rPr lang="ja-JP" altLang="en-US" sz="48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rPr>
                <a:t>　</a:t>
              </a:r>
              <a:r>
                <a:rPr lang="en-US" altLang="ja-JP" sz="48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rPr>
                <a:t>75 </a:t>
              </a:r>
              <a:r>
                <a:rPr lang="ja-JP" altLang="en-US" sz="48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rPr>
                <a:t>億人</a:t>
              </a:r>
            </a:p>
          </p:txBody>
        </p:sp>
      </p:grpSp>
      <p:sp>
        <p:nvSpPr>
          <p:cNvPr id="14" name="円/楕円 13"/>
          <p:cNvSpPr>
            <a:spLocks noChangeArrowheads="1"/>
          </p:cNvSpPr>
          <p:nvPr/>
        </p:nvSpPr>
        <p:spPr bwMode="auto">
          <a:xfrm>
            <a:off x="7780895" y="3783014"/>
            <a:ext cx="1544638" cy="1417637"/>
          </a:xfrm>
          <a:prstGeom prst="ellipse">
            <a:avLst/>
          </a:prstGeom>
          <a:noFill/>
          <a:ln w="1270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64288" tIns="32144" rIns="64288" bIns="32144"/>
          <a:lstStyle>
            <a:lvl1pPr algn="ctr" defTabSz="641350">
              <a:defRPr sz="2200">
                <a:solidFill>
                  <a:schemeClr val="tx1"/>
                </a:solidFill>
                <a:latin typeface="Helvetica Light"/>
                <a:ea typeface="ヒラギノ角ゴ ProN W3"/>
                <a:cs typeface="ヒラギノ角ゴ ProN W3"/>
                <a:sym typeface="Helvetica Light"/>
              </a:defRPr>
            </a:lvl1pPr>
            <a:lvl2pPr marL="742950" indent="-285750" algn="ctr" defTabSz="641350">
              <a:defRPr sz="2200">
                <a:solidFill>
                  <a:schemeClr val="tx1"/>
                </a:solidFill>
                <a:latin typeface="Helvetica Light"/>
                <a:ea typeface="ヒラギノ角ゴ ProN W3"/>
                <a:cs typeface="ヒラギノ角ゴ ProN W3"/>
                <a:sym typeface="Helvetica Light"/>
              </a:defRPr>
            </a:lvl2pPr>
            <a:lvl3pPr marL="1143000" indent="-228600" algn="ctr" defTabSz="641350">
              <a:defRPr sz="2200">
                <a:solidFill>
                  <a:schemeClr val="tx1"/>
                </a:solidFill>
                <a:latin typeface="Helvetica Light"/>
                <a:ea typeface="ヒラギノ角ゴ ProN W3"/>
                <a:cs typeface="ヒラギノ角ゴ ProN W3"/>
                <a:sym typeface="Helvetica Light"/>
              </a:defRPr>
            </a:lvl3pPr>
            <a:lvl4pPr marL="1600200" indent="-228600" algn="ctr" defTabSz="641350">
              <a:defRPr sz="2200">
                <a:solidFill>
                  <a:schemeClr val="tx1"/>
                </a:solidFill>
                <a:latin typeface="Helvetica Light"/>
                <a:ea typeface="ヒラギノ角ゴ ProN W3"/>
                <a:cs typeface="ヒラギノ角ゴ ProN W3"/>
                <a:sym typeface="Helvetica Light"/>
              </a:defRPr>
            </a:lvl4pPr>
            <a:lvl5pPr marL="2057400" indent="-228600" algn="ctr" defTabSz="641350">
              <a:defRPr sz="2200">
                <a:solidFill>
                  <a:schemeClr val="tx1"/>
                </a:solidFill>
                <a:latin typeface="Helvetica Light"/>
                <a:ea typeface="ヒラギノ角ゴ ProN W3"/>
                <a:cs typeface="ヒラギノ角ゴ ProN W3"/>
                <a:sym typeface="Helvetica Light"/>
              </a:defRPr>
            </a:lvl5pPr>
            <a:lvl6pPr marL="2514600" indent="-228600" algn="ctr" defTabSz="641350"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6pPr>
            <a:lvl7pPr marL="2971800" indent="-228600" algn="ctr" defTabSz="641350"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7pPr>
            <a:lvl8pPr marL="3429000" indent="-228600" algn="ctr" defTabSz="641350"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8pPr>
            <a:lvl9pPr marL="3886200" indent="-228600" algn="ctr" defTabSz="641350" eaLnBrk="0" fontAlgn="base" hangingPunct="0">
              <a:spcBef>
                <a:spcPct val="0"/>
              </a:spcBef>
              <a:spcAft>
                <a:spcPct val="0"/>
              </a:spcAft>
              <a:defRPr sz="2200">
                <a:solidFill>
                  <a:schemeClr val="tx1"/>
                </a:solidFill>
                <a:latin typeface="Helvetica Light"/>
                <a:ea typeface="ヒラギノ角ゴ ProN W3"/>
                <a:cs typeface="ヒラギノ角ゴ ProN W3"/>
                <a:sym typeface="Helvetica Light"/>
              </a:defRPr>
            </a:lvl9pPr>
          </a:lstStyle>
          <a:p>
            <a:pPr eaLnBrk="1" hangingPunct="1"/>
            <a:endParaRPr lang="ja-JP" altLang="en-US" sz="17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116955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18439"/>
                                        </p:tgtEl>
                                        <p:attrNameLst>
                                          <p:attrName>style.visibility</p:attrName>
                                        </p:attrNameLst>
                                      </p:cBhvr>
                                      <p:to>
                                        <p:strVal val="visible"/>
                                      </p:to>
                                    </p:set>
                                    <p:animEffect transition="in" filter="fade">
                                      <p:cBhvr>
                                        <p:cTn id="7" dur="500"/>
                                        <p:tgtEl>
                                          <p:spTgt spid="184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endParaRPr kumimoji="1" lang="ja-JP" altLang="en-US"/>
          </a:p>
        </p:txBody>
      </p:sp>
      <p:sp>
        <p:nvSpPr>
          <p:cNvPr id="5" name="タイトル 1"/>
          <p:cNvSpPr txBox="1">
            <a:spLocks/>
          </p:cNvSpPr>
          <p:nvPr/>
        </p:nvSpPr>
        <p:spPr>
          <a:xfrm>
            <a:off x="680852" y="382649"/>
            <a:ext cx="10784113" cy="6110514"/>
          </a:xfrm>
          <a:prstGeom prst="rect">
            <a:avLst/>
          </a:prstGeom>
          <a:solidFill>
            <a:schemeClr val="tx1">
              <a:lumMod val="95000"/>
              <a:lumOff val="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endPar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endParaRPr>
          </a:p>
          <a:p>
            <a:pPr>
              <a:lnSpc>
                <a:spcPct val="100000"/>
              </a:lnSpc>
            </a:pPr>
            <a:endParaRPr lang="en-US" altLang="ja-JP" sz="4800" dirty="0">
              <a:solidFill>
                <a:schemeClr val="bg1"/>
              </a:solidFill>
              <a:latin typeface="HGP創英角ﾎﾟｯﾌﾟ体" panose="040B0A00000000000000" pitchFamily="50" charset="-128"/>
              <a:ea typeface="HGP創英角ﾎﾟｯﾌﾟ体" panose="040B0A00000000000000" pitchFamily="50" charset="-128"/>
            </a:endParaRPr>
          </a:p>
          <a:p>
            <a:pPr>
              <a:lnSpc>
                <a:spcPct val="100000"/>
              </a:lnSpc>
            </a:pPr>
            <a:r>
              <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rPr>
              <a:t/>
            </a:r>
            <a:br>
              <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rPr>
            </a:br>
            <a:r>
              <a:rPr lang="ja-JP" altLang="en-US" sz="4800" dirty="0" smtClean="0">
                <a:solidFill>
                  <a:schemeClr val="bg1"/>
                </a:solidFill>
                <a:latin typeface="HGP創英角ﾎﾟｯﾌﾟ体" panose="040B0A00000000000000" pitchFamily="50" charset="-128"/>
                <a:ea typeface="HGP創英角ﾎﾟｯﾌﾟ体" panose="040B0A00000000000000" pitchFamily="50" charset="-128"/>
              </a:rPr>
              <a:t>・・・あなたには、</a:t>
            </a:r>
            <a:endPar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endParaRPr>
          </a:p>
          <a:p>
            <a:pPr>
              <a:lnSpc>
                <a:spcPct val="100000"/>
              </a:lnSpc>
            </a:pPr>
            <a:endPar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endParaRPr>
          </a:p>
          <a:p>
            <a:pPr>
              <a:lnSpc>
                <a:spcPct val="100000"/>
              </a:lnSpc>
            </a:pPr>
            <a:r>
              <a:rPr lang="ja-JP" altLang="en-US" sz="4800" dirty="0" smtClean="0">
                <a:solidFill>
                  <a:schemeClr val="bg1"/>
                </a:solidFill>
                <a:latin typeface="HGP創英角ﾎﾟｯﾌﾟ体" panose="040B0A00000000000000" pitchFamily="50" charset="-128"/>
                <a:ea typeface="HGP創英角ﾎﾟｯﾌﾟ体" panose="040B0A00000000000000" pitchFamily="50" charset="-128"/>
              </a:rPr>
              <a:t>なにができるでしょうか？</a:t>
            </a:r>
            <a:endPar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endParaRPr>
          </a:p>
          <a:p>
            <a:pPr>
              <a:lnSpc>
                <a:spcPct val="100000"/>
              </a:lnSpc>
            </a:pPr>
            <a:endParaRPr lang="en-US" altLang="ja-JP" sz="4800" dirty="0" smtClean="0">
              <a:solidFill>
                <a:schemeClr val="bg1"/>
              </a:solidFill>
              <a:latin typeface="HGP創英角ﾎﾟｯﾌﾟ体" panose="040B0A00000000000000" pitchFamily="50" charset="-128"/>
              <a:ea typeface="HGP創英角ﾎﾟｯﾌﾟ体" panose="040B0A00000000000000" pitchFamily="50" charset="-128"/>
            </a:endParaRPr>
          </a:p>
          <a:p>
            <a:pPr>
              <a:lnSpc>
                <a:spcPct val="100000"/>
              </a:lnSpc>
            </a:pPr>
            <a:endParaRPr lang="en-US" altLang="ja-JP" sz="4800" dirty="0">
              <a:solidFill>
                <a:schemeClr val="bg1"/>
              </a:solidFill>
              <a:latin typeface="HGP創英角ﾎﾟｯﾌﾟ体" panose="040B0A00000000000000" pitchFamily="50" charset="-128"/>
              <a:ea typeface="HGP創英角ﾎﾟｯﾌﾟ体" panose="040B0A00000000000000" pitchFamily="50" charset="-128"/>
            </a:endParaRPr>
          </a:p>
          <a:p>
            <a:pPr>
              <a:lnSpc>
                <a:spcPct val="100000"/>
              </a:lnSpc>
            </a:pPr>
            <a:endParaRPr lang="ja-JP" altLang="en-US" sz="4800" dirty="0">
              <a:solidFill>
                <a:schemeClr val="bg1"/>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171095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2"/>
          <p:cNvSpPr>
            <a:spLocks noGrp="1"/>
          </p:cNvSpPr>
          <p:nvPr>
            <p:ph type="title"/>
          </p:nvPr>
        </p:nvSpPr>
        <p:spPr>
          <a:xfrm>
            <a:off x="2674723" y="190586"/>
            <a:ext cx="8229600" cy="1252538"/>
          </a:xfrm>
        </p:spPr>
        <p:txBody>
          <a:bodyPr/>
          <a:lstStyle/>
          <a:p>
            <a:pPr eaLnBrk="1" hangingPunct="1"/>
            <a:r>
              <a:rPr lang="ja-JP" altLang="en-US" b="1" dirty="0" smtClean="0">
                <a:latin typeface="メイリオ" panose="020B0604030504040204" pitchFamily="50" charset="-128"/>
                <a:ea typeface="メイリオ" panose="020B0604030504040204" pitchFamily="50" charset="-128"/>
              </a:rPr>
              <a:t>発展途上国の数はどれ位？</a:t>
            </a:r>
          </a:p>
        </p:txBody>
      </p:sp>
      <p:grpSp>
        <p:nvGrpSpPr>
          <p:cNvPr id="4" name="グループ化 14"/>
          <p:cNvGrpSpPr>
            <a:grpSpLocks/>
          </p:cNvGrpSpPr>
          <p:nvPr/>
        </p:nvGrpSpPr>
        <p:grpSpPr bwMode="auto">
          <a:xfrm>
            <a:off x="6311900" y="4005263"/>
            <a:ext cx="3328988" cy="323850"/>
            <a:chOff x="2483768" y="1990155"/>
            <a:chExt cx="3960934" cy="1296730"/>
          </a:xfrm>
        </p:grpSpPr>
        <p:cxnSp>
          <p:nvCxnSpPr>
            <p:cNvPr id="65551" name="直線コネクタ 6"/>
            <p:cNvCxnSpPr>
              <a:cxnSpLocks noChangeShapeType="1"/>
            </p:cNvCxnSpPr>
            <p:nvPr/>
          </p:nvCxnSpPr>
          <p:spPr bwMode="auto">
            <a:xfrm flipH="1">
              <a:off x="2483768" y="2852936"/>
              <a:ext cx="3960934" cy="0"/>
            </a:xfrm>
            <a:prstGeom prst="line">
              <a:avLst/>
            </a:prstGeom>
            <a:noFill/>
            <a:ln w="63500" algn="ctr">
              <a:solidFill>
                <a:schemeClr val="tx1"/>
              </a:solidFill>
              <a:round/>
              <a:headEnd/>
              <a:tailEnd/>
            </a:ln>
            <a:extLst>
              <a:ext uri="{909E8E84-426E-40DD-AFC4-6F175D3DCCD1}">
                <a14:hiddenFill xmlns:a14="http://schemas.microsoft.com/office/drawing/2010/main">
                  <a:noFill/>
                </a14:hiddenFill>
              </a:ext>
            </a:extLst>
          </p:spPr>
        </p:cxnSp>
        <p:sp>
          <p:nvSpPr>
            <p:cNvPr id="6" name="タイトル 1"/>
            <p:cNvSpPr txBox="1">
              <a:spLocks/>
            </p:cNvSpPr>
            <p:nvPr/>
          </p:nvSpPr>
          <p:spPr bwMode="auto">
            <a:xfrm>
              <a:off x="2568767" y="1990155"/>
              <a:ext cx="3671938" cy="1296730"/>
            </a:xfrm>
            <a:prstGeom prst="rect">
              <a:avLst/>
            </a:prstGeom>
            <a:noFill/>
            <a:ln w="9525">
              <a:noFill/>
              <a:miter lim="800000"/>
              <a:headEnd/>
              <a:tailEnd/>
            </a:ln>
          </p:spPr>
          <p:txBody>
            <a:bodyPr anchor="b"/>
            <a:lstStyle/>
            <a:p>
              <a:pPr algn="ctr" eaLnBrk="0" hangingPunct="0">
                <a:defRPr/>
              </a:pPr>
              <a:r>
                <a:rPr lang="en-US" altLang="ja-JP" sz="66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143</a:t>
              </a:r>
              <a:endParaRPr lang="en-US" altLang="ja-JP" sz="6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65540" name="グループ化 14"/>
          <p:cNvGrpSpPr>
            <a:grpSpLocks/>
          </p:cNvGrpSpPr>
          <p:nvPr/>
        </p:nvGrpSpPr>
        <p:grpSpPr bwMode="auto">
          <a:xfrm>
            <a:off x="1774825" y="2779713"/>
            <a:ext cx="4032250" cy="2449512"/>
            <a:chOff x="2484462" y="1412101"/>
            <a:chExt cx="4032375" cy="2448645"/>
          </a:xfrm>
        </p:grpSpPr>
        <p:cxnSp>
          <p:nvCxnSpPr>
            <p:cNvPr id="65548" name="直線コネクタ 6"/>
            <p:cNvCxnSpPr>
              <a:cxnSpLocks noChangeShapeType="1"/>
            </p:cNvCxnSpPr>
            <p:nvPr/>
          </p:nvCxnSpPr>
          <p:spPr bwMode="auto">
            <a:xfrm flipH="1">
              <a:off x="2699984" y="2852940"/>
              <a:ext cx="3528501" cy="0"/>
            </a:xfrm>
            <a:prstGeom prst="line">
              <a:avLst/>
            </a:prstGeom>
            <a:noFill/>
            <a:ln w="63500" algn="ctr">
              <a:solidFill>
                <a:schemeClr val="tx1"/>
              </a:solidFill>
              <a:round/>
              <a:headEnd/>
              <a:tailEnd/>
            </a:ln>
            <a:extLst>
              <a:ext uri="{909E8E84-426E-40DD-AFC4-6F175D3DCCD1}">
                <a14:hiddenFill xmlns:a14="http://schemas.microsoft.com/office/drawing/2010/main">
                  <a:noFill/>
                </a14:hiddenFill>
              </a:ext>
            </a:extLst>
          </p:spPr>
        </p:cxnSp>
        <p:sp>
          <p:nvSpPr>
            <p:cNvPr id="11" name="タイトル 1"/>
            <p:cNvSpPr txBox="1">
              <a:spLocks/>
            </p:cNvSpPr>
            <p:nvPr/>
          </p:nvSpPr>
          <p:spPr bwMode="auto">
            <a:xfrm>
              <a:off x="2628929" y="1412101"/>
              <a:ext cx="3672001" cy="1296528"/>
            </a:xfrm>
            <a:prstGeom prst="rect">
              <a:avLst/>
            </a:prstGeom>
            <a:noFill/>
            <a:ln w="9525">
              <a:noFill/>
              <a:miter lim="800000"/>
              <a:headEnd/>
              <a:tailEnd/>
            </a:ln>
          </p:spPr>
          <p:txBody>
            <a:bodyPr anchor="b"/>
            <a:lstStyle/>
            <a:p>
              <a:pPr algn="ctr" eaLnBrk="0" hangingPunct="0">
                <a:defRPr/>
              </a:pPr>
              <a:r>
                <a:rPr lang="ja-JP" altLang="en-US" sz="40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途上国の数</a:t>
              </a:r>
              <a:endParaRPr lang="en-US" altLang="ja-JP" sz="40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タイトル 1"/>
            <p:cNvSpPr txBox="1">
              <a:spLocks/>
            </p:cNvSpPr>
            <p:nvPr/>
          </p:nvSpPr>
          <p:spPr bwMode="auto">
            <a:xfrm>
              <a:off x="2484462" y="3140276"/>
              <a:ext cx="4032375" cy="720470"/>
            </a:xfrm>
            <a:prstGeom prst="rect">
              <a:avLst/>
            </a:prstGeom>
            <a:noFill/>
            <a:ln w="9525">
              <a:noFill/>
              <a:miter lim="800000"/>
              <a:headEnd/>
              <a:tailEnd/>
            </a:ln>
          </p:spPr>
          <p:txBody>
            <a:bodyPr anchor="b"/>
            <a:lstStyle/>
            <a:p>
              <a:pPr algn="ctr" eaLnBrk="0" hangingPunct="0">
                <a:defRPr/>
              </a:pPr>
              <a:r>
                <a:rPr lang="ja-JP" altLang="en-US" sz="32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世界の国・地域の数</a:t>
              </a:r>
              <a:endParaRPr lang="en-US" altLang="ja-JP" sz="32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4" name="タイトル 1"/>
          <p:cNvSpPr txBox="1">
            <a:spLocks/>
          </p:cNvSpPr>
          <p:nvPr/>
        </p:nvSpPr>
        <p:spPr bwMode="auto">
          <a:xfrm>
            <a:off x="6096000" y="4221164"/>
            <a:ext cx="3671888" cy="1296987"/>
          </a:xfrm>
          <a:prstGeom prst="rect">
            <a:avLst/>
          </a:prstGeom>
          <a:noFill/>
          <a:ln w="9525">
            <a:noFill/>
            <a:miter lim="800000"/>
            <a:headEnd/>
            <a:tailEnd/>
          </a:ln>
        </p:spPr>
        <p:txBody>
          <a:bodyPr anchor="b"/>
          <a:lstStyle/>
          <a:p>
            <a:pPr algn="ctr" eaLnBrk="0" hangingPunct="0">
              <a:defRPr/>
            </a:pPr>
            <a:r>
              <a:rPr lang="en-US" altLang="ja-JP" sz="6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196</a:t>
            </a:r>
          </a:p>
        </p:txBody>
      </p:sp>
      <p:sp>
        <p:nvSpPr>
          <p:cNvPr id="5" name="角丸四角形 4"/>
          <p:cNvSpPr/>
          <p:nvPr/>
        </p:nvSpPr>
        <p:spPr>
          <a:xfrm>
            <a:off x="1774826" y="5732464"/>
            <a:ext cx="8569325" cy="86518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prstClr val="black"/>
                </a:solidFill>
                <a:latin typeface="HGS創英角ﾎﾟｯﾌﾟ体" panose="040B0A00000000000000" pitchFamily="50" charset="-128"/>
                <a:ea typeface="HGS創英角ﾎﾟｯﾌﾟ体" panose="040B0A00000000000000" pitchFamily="50" charset="-128"/>
              </a:rPr>
              <a:t>　</a:t>
            </a:r>
            <a:r>
              <a:rPr lang="ja-JP" altLang="en-US" sz="2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世界の人口</a:t>
            </a:r>
            <a:r>
              <a:rPr lang="en-US" altLang="ja-JP" sz="2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75</a:t>
            </a:r>
            <a:r>
              <a:rPr lang="ja-JP" altLang="en-US" sz="2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億人の内、</a:t>
            </a:r>
            <a:r>
              <a:rPr lang="en-US" altLang="ja-JP" sz="2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75%</a:t>
            </a:r>
            <a:r>
              <a:rPr lang="ja-JP" altLang="en-US" sz="2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の人が途上国に住んでいます。</a:t>
            </a:r>
          </a:p>
        </p:txBody>
      </p:sp>
      <p:sp>
        <p:nvSpPr>
          <p:cNvPr id="13" name="Text Box 13"/>
          <p:cNvSpPr txBox="1">
            <a:spLocks noChangeArrowheads="1"/>
          </p:cNvSpPr>
          <p:nvPr/>
        </p:nvSpPr>
        <p:spPr bwMode="auto">
          <a:xfrm>
            <a:off x="1690689" y="1697039"/>
            <a:ext cx="2892425" cy="904875"/>
          </a:xfrm>
          <a:prstGeom prst="rect">
            <a:avLst/>
          </a:prstGeom>
          <a:noFill/>
          <a:ln w="9525">
            <a:noFill/>
            <a:miter lim="800000"/>
            <a:headEnd/>
            <a:tailEnd/>
          </a:ln>
          <a:effectLst/>
        </p:spPr>
        <p:txBody>
          <a:bodyPr>
            <a:spAutoFit/>
          </a:bodyPr>
          <a:lstStyle/>
          <a:p>
            <a:pPr algn="just">
              <a:spcBef>
                <a:spcPct val="50000"/>
              </a:spcBef>
              <a:defRPr/>
            </a:pPr>
            <a:endParaRPr lang="ja-JP" altLang="en-US" sz="24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endParaRPr>
          </a:p>
          <a:p>
            <a:pPr algn="just">
              <a:lnSpc>
                <a:spcPct val="30000"/>
              </a:lnSpc>
              <a:spcBef>
                <a:spcPct val="50000"/>
              </a:spcBef>
              <a:defRPr/>
            </a:pPr>
            <a:r>
              <a:rPr lang="ja-JP" altLang="en-US" sz="36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rPr>
              <a:t>① </a:t>
            </a:r>
            <a:r>
              <a:rPr lang="en-US" altLang="ja-JP" sz="36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rPr>
              <a:t>80</a:t>
            </a:r>
            <a:r>
              <a:rPr lang="ja-JP" altLang="en-US" sz="36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rPr>
              <a:t>ヵ国</a:t>
            </a:r>
          </a:p>
        </p:txBody>
      </p:sp>
      <p:sp>
        <p:nvSpPr>
          <p:cNvPr id="15" name="Text Box 13"/>
          <p:cNvSpPr txBox="1">
            <a:spLocks noChangeArrowheads="1"/>
          </p:cNvSpPr>
          <p:nvPr/>
        </p:nvSpPr>
        <p:spPr bwMode="auto">
          <a:xfrm>
            <a:off x="4583113" y="1700214"/>
            <a:ext cx="2894012" cy="904875"/>
          </a:xfrm>
          <a:prstGeom prst="rect">
            <a:avLst/>
          </a:prstGeom>
          <a:noFill/>
          <a:ln w="9525">
            <a:noFill/>
            <a:miter lim="800000"/>
            <a:headEnd/>
            <a:tailEnd/>
          </a:ln>
          <a:effectLst/>
        </p:spPr>
        <p:txBody>
          <a:bodyPr>
            <a:spAutoFit/>
          </a:bodyPr>
          <a:lstStyle/>
          <a:p>
            <a:pPr algn="just">
              <a:spcBef>
                <a:spcPct val="50000"/>
              </a:spcBef>
              <a:defRPr/>
            </a:pPr>
            <a:endParaRPr lang="ja-JP" altLang="en-US" sz="24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endParaRPr>
          </a:p>
          <a:p>
            <a:pPr algn="just">
              <a:lnSpc>
                <a:spcPct val="30000"/>
              </a:lnSpc>
              <a:spcBef>
                <a:spcPct val="50000"/>
              </a:spcBef>
              <a:defRPr/>
            </a:pPr>
            <a:r>
              <a:rPr lang="ja-JP" altLang="en-US" sz="36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rPr>
              <a:t>② </a:t>
            </a:r>
            <a:r>
              <a:rPr lang="en-US" altLang="ja-JP" sz="3600" b="1" dirty="0" smtClean="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rPr>
              <a:t>110</a:t>
            </a:r>
            <a:r>
              <a:rPr lang="ja-JP" altLang="en-US" sz="36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rPr>
              <a:t>ヵ国</a:t>
            </a:r>
          </a:p>
        </p:txBody>
      </p:sp>
      <p:sp>
        <p:nvSpPr>
          <p:cNvPr id="16" name="Text Box 13"/>
          <p:cNvSpPr txBox="1">
            <a:spLocks noChangeArrowheads="1"/>
          </p:cNvSpPr>
          <p:nvPr/>
        </p:nvSpPr>
        <p:spPr bwMode="auto">
          <a:xfrm>
            <a:off x="7666038" y="1700214"/>
            <a:ext cx="2894012" cy="904875"/>
          </a:xfrm>
          <a:prstGeom prst="rect">
            <a:avLst/>
          </a:prstGeom>
          <a:noFill/>
          <a:ln w="9525">
            <a:noFill/>
            <a:miter lim="800000"/>
            <a:headEnd/>
            <a:tailEnd/>
          </a:ln>
          <a:effectLst/>
        </p:spPr>
        <p:txBody>
          <a:bodyPr>
            <a:spAutoFit/>
          </a:bodyPr>
          <a:lstStyle/>
          <a:p>
            <a:pPr algn="just">
              <a:spcBef>
                <a:spcPct val="50000"/>
              </a:spcBef>
              <a:defRPr/>
            </a:pPr>
            <a:endParaRPr lang="ja-JP" altLang="en-US" sz="24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endParaRPr>
          </a:p>
          <a:p>
            <a:pPr algn="just">
              <a:lnSpc>
                <a:spcPct val="30000"/>
              </a:lnSpc>
              <a:spcBef>
                <a:spcPct val="50000"/>
              </a:spcBef>
              <a:defRPr/>
            </a:pPr>
            <a:r>
              <a:rPr lang="ja-JP" altLang="en-US" sz="36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rPr>
              <a:t>③ </a:t>
            </a:r>
            <a:r>
              <a:rPr lang="en-US" altLang="ja-JP" sz="3600" b="1" dirty="0" smtClean="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rPr>
              <a:t>140</a:t>
            </a:r>
            <a:r>
              <a:rPr lang="ja-JP" altLang="en-US" sz="3600" b="1"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sym typeface="Helvetica Light" charset="0"/>
              </a:rPr>
              <a:t>ヵ国</a:t>
            </a:r>
          </a:p>
        </p:txBody>
      </p:sp>
      <p:sp>
        <p:nvSpPr>
          <p:cNvPr id="17" name="円/楕円 16"/>
          <p:cNvSpPr>
            <a:spLocks noChangeArrowheads="1"/>
          </p:cNvSpPr>
          <p:nvPr/>
        </p:nvSpPr>
        <p:spPr bwMode="auto">
          <a:xfrm>
            <a:off x="8582626" y="1557339"/>
            <a:ext cx="1544638" cy="1417637"/>
          </a:xfrm>
          <a:prstGeom prst="ellipse">
            <a:avLst/>
          </a:prstGeom>
          <a:noFill/>
          <a:ln w="1270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64288" tIns="32144" rIns="64288" bIns="32144"/>
          <a:lstStyle>
            <a:lvl1pPr defTabSz="641350"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6413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64135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64135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64135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64135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64135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64135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64135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1700">
              <a:solidFill>
                <a:srgbClr val="000000"/>
              </a:solidFill>
              <a:latin typeface="Times New Roman" panose="02020603050405020304" pitchFamily="18" charset="0"/>
              <a:ea typeface="ヒラギノ角ゴ ProN W3"/>
              <a:cs typeface="ヒラギノ角ゴ ProN W3"/>
              <a:sym typeface="Helvetica Light"/>
            </a:endParaRPr>
          </a:p>
        </p:txBody>
      </p:sp>
      <p:pic>
        <p:nvPicPr>
          <p:cNvPr id="65547"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1169989"/>
            <a:ext cx="8643938"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793074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892848" y="778599"/>
            <a:ext cx="10393613" cy="6079402"/>
          </a:xfrm>
          <a:prstGeom prst="rect">
            <a:avLst/>
          </a:prstGeom>
        </p:spPr>
      </p:pic>
      <p:sp>
        <p:nvSpPr>
          <p:cNvPr id="7" name="タイトル 2"/>
          <p:cNvSpPr txBox="1">
            <a:spLocks/>
          </p:cNvSpPr>
          <p:nvPr/>
        </p:nvSpPr>
        <p:spPr>
          <a:xfrm>
            <a:off x="651849" y="144859"/>
            <a:ext cx="11001196" cy="7059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b="1" dirty="0" smtClean="0">
                <a:latin typeface="メイリオ" panose="020B0604030504040204" pitchFamily="50" charset="-128"/>
                <a:ea typeface="メイリオ" panose="020B0604030504040204" pitchFamily="50" charset="-128"/>
              </a:rPr>
              <a:t>あなたが答えた国は</a:t>
            </a:r>
            <a:r>
              <a:rPr lang="ja-JP" altLang="en-US" sz="4000" b="1" dirty="0" smtClean="0">
                <a:solidFill>
                  <a:schemeClr val="accent5">
                    <a:lumMod val="60000"/>
                    <a:lumOff val="40000"/>
                  </a:schemeClr>
                </a:solidFill>
                <a:latin typeface="メイリオ" panose="020B0604030504040204" pitchFamily="50" charset="-128"/>
                <a:ea typeface="メイリオ" panose="020B0604030504040204" pitchFamily="50" charset="-128"/>
              </a:rPr>
              <a:t>青</a:t>
            </a:r>
            <a:r>
              <a:rPr lang="ja-JP" altLang="en-US" sz="4000" b="1" dirty="0" smtClean="0">
                <a:latin typeface="メイリオ" panose="020B0604030504040204" pitchFamily="50" charset="-128"/>
                <a:ea typeface="メイリオ" panose="020B0604030504040204" pitchFamily="50" charset="-128"/>
              </a:rPr>
              <a:t>ですか、</a:t>
            </a:r>
            <a:r>
              <a:rPr lang="ja-JP" altLang="en-US" sz="4000" b="1" dirty="0" smtClean="0">
                <a:solidFill>
                  <a:srgbClr val="FF7C80"/>
                </a:solidFill>
                <a:latin typeface="メイリオ" panose="020B0604030504040204" pitchFamily="50" charset="-128"/>
                <a:ea typeface="メイリオ" panose="020B0604030504040204" pitchFamily="50" charset="-128"/>
              </a:rPr>
              <a:t>赤</a:t>
            </a:r>
            <a:r>
              <a:rPr lang="ja-JP" altLang="en-US" sz="4000" b="1" dirty="0" smtClean="0">
                <a:latin typeface="メイリオ" panose="020B0604030504040204" pitchFamily="50" charset="-128"/>
                <a:ea typeface="メイリオ" panose="020B0604030504040204" pitchFamily="50" charset="-128"/>
              </a:rPr>
              <a:t>ですか？</a:t>
            </a:r>
            <a:endParaRPr lang="ja-JP" altLang="en-US" sz="4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1526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14102" y="438330"/>
            <a:ext cx="10891519" cy="6048000"/>
          </a:xfrm>
          <a:solidFill>
            <a:schemeClr val="tx1">
              <a:lumMod val="95000"/>
              <a:lumOff val="5000"/>
            </a:schemeClr>
          </a:solidFill>
        </p:spPr>
        <p:txBody>
          <a:bodyPr anchor="ctr">
            <a:normAutofit/>
          </a:bodyPr>
          <a:lstStyle/>
          <a:p>
            <a:pPr>
              <a:lnSpc>
                <a:spcPct val="100000"/>
              </a:lnSpc>
            </a:pPr>
            <a:r>
              <a:rPr lang="ja-JP" altLang="en-US" sz="4300" dirty="0" smtClean="0">
                <a:solidFill>
                  <a:schemeClr val="bg1"/>
                </a:solidFill>
                <a:latin typeface="HGP創英角ﾎﾟｯﾌﾟ体" panose="040B0A00000000000000" pitchFamily="50" charset="-128"/>
                <a:ea typeface="HGP創英角ﾎﾟｯﾌﾟ体" panose="040B0A00000000000000" pitchFamily="50" charset="-128"/>
              </a:rPr>
              <a:t>なぜ</a:t>
            </a:r>
            <a:r>
              <a:rPr lang="ja-JP" altLang="en-US" sz="4300" dirty="0">
                <a:solidFill>
                  <a:schemeClr val="bg1"/>
                </a:solidFill>
                <a:latin typeface="HGP創英角ﾎﾟｯﾌﾟ体" panose="040B0A00000000000000" pitchFamily="50" charset="-128"/>
                <a:ea typeface="HGP創英角ﾎﾟｯﾌﾟ体" panose="040B0A00000000000000" pitchFamily="50" charset="-128"/>
              </a:rPr>
              <a:t>あなたは途上国を選ばなかったのだろう</a:t>
            </a:r>
            <a:r>
              <a:rPr lang="ja-JP" altLang="en-US" sz="4300" dirty="0" smtClean="0">
                <a:solidFill>
                  <a:schemeClr val="bg1"/>
                </a:solidFill>
                <a:latin typeface="HGP創英角ﾎﾟｯﾌﾟ体" panose="040B0A00000000000000" pitchFamily="50" charset="-128"/>
                <a:ea typeface="HGP創英角ﾎﾟｯﾌﾟ体" panose="040B0A00000000000000" pitchFamily="50" charset="-128"/>
              </a:rPr>
              <a:t>？</a:t>
            </a:r>
            <a:r>
              <a:rPr lang="en-US" altLang="ja-JP" sz="4300" dirty="0" smtClean="0">
                <a:solidFill>
                  <a:schemeClr val="bg1"/>
                </a:solidFill>
                <a:latin typeface="HGP創英角ﾎﾟｯﾌﾟ体" panose="040B0A00000000000000" pitchFamily="50" charset="-128"/>
                <a:ea typeface="HGP創英角ﾎﾟｯﾌﾟ体" panose="040B0A00000000000000" pitchFamily="50" charset="-128"/>
              </a:rPr>
              <a:t/>
            </a:r>
            <a:br>
              <a:rPr lang="en-US" altLang="ja-JP" sz="4300" dirty="0" smtClean="0">
                <a:solidFill>
                  <a:schemeClr val="bg1"/>
                </a:solidFill>
                <a:latin typeface="HGP創英角ﾎﾟｯﾌﾟ体" panose="040B0A00000000000000" pitchFamily="50" charset="-128"/>
                <a:ea typeface="HGP創英角ﾎﾟｯﾌﾟ体" panose="040B0A00000000000000" pitchFamily="50" charset="-128"/>
              </a:rPr>
            </a:br>
            <a:r>
              <a:rPr lang="ja-JP" altLang="en-US" sz="4300" dirty="0" smtClean="0">
                <a:solidFill>
                  <a:schemeClr val="bg1"/>
                </a:solidFill>
                <a:latin typeface="HGP創英角ﾎﾟｯﾌﾟ体" panose="040B0A00000000000000" pitchFamily="50" charset="-128"/>
                <a:ea typeface="HGP創英角ﾎﾟｯﾌﾟ体" panose="040B0A00000000000000" pitchFamily="50" charset="-128"/>
              </a:rPr>
              <a:t>青（途上国）の</a:t>
            </a:r>
            <a:r>
              <a:rPr lang="ja-JP" altLang="en-US" sz="4300" dirty="0">
                <a:solidFill>
                  <a:schemeClr val="bg1"/>
                </a:solidFill>
                <a:latin typeface="HGP創英角ﾎﾟｯﾌﾟ体" panose="040B0A00000000000000" pitchFamily="50" charset="-128"/>
                <a:ea typeface="HGP創英角ﾎﾟｯﾌﾟ体" panose="040B0A00000000000000" pitchFamily="50" charset="-128"/>
              </a:rPr>
              <a:t>国の数の方が多いのに</a:t>
            </a:r>
            <a:r>
              <a:rPr lang="ja-JP" altLang="en-US" sz="4300" dirty="0" smtClean="0">
                <a:solidFill>
                  <a:schemeClr val="bg1"/>
                </a:solidFill>
                <a:latin typeface="HGP創英角ﾎﾟｯﾌﾟ体" panose="040B0A00000000000000" pitchFamily="50" charset="-128"/>
                <a:ea typeface="HGP創英角ﾎﾟｯﾌﾟ体" panose="040B0A00000000000000" pitchFamily="50" charset="-128"/>
              </a:rPr>
              <a:t>？</a:t>
            </a:r>
            <a:endParaRPr kumimoji="1" lang="ja-JP" altLang="en-US" sz="4800" dirty="0">
              <a:solidFill>
                <a:schemeClr val="bg1"/>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99492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253" y="755821"/>
            <a:ext cx="10523249" cy="601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正方形/長方形 1"/>
          <p:cNvSpPr>
            <a:spLocks noChangeArrowheads="1"/>
          </p:cNvSpPr>
          <p:nvPr/>
        </p:nvSpPr>
        <p:spPr bwMode="auto">
          <a:xfrm>
            <a:off x="3224129" y="6481763"/>
            <a:ext cx="624081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900000000000000" pitchFamily="18" charset="-128"/>
              </a:defRPr>
            </a:lvl1pPr>
            <a:lvl2pPr marL="742950" indent="-285750" eaLnBrk="0" hangingPunct="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900000000000000" pitchFamily="18" charset="-128"/>
              </a:defRPr>
            </a:lvl2pPr>
            <a:lvl3pPr marL="1143000" indent="-228600" eaLnBrk="0" hangingPunct="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900000000000000" pitchFamily="18" charset="-128"/>
              </a:defRPr>
            </a:lvl3pPr>
            <a:lvl4pPr marL="1600200" indent="-228600" eaLnBrk="0" hangingPunct="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900000000000000" pitchFamily="18" charset="-128"/>
              </a:defRPr>
            </a:lvl4pPr>
            <a:lvl5pPr marL="2057400" indent="-228600" eaLnBrk="0" hangingPunct="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9pPr>
          </a:lstStyle>
          <a:p>
            <a:pPr eaLnBrk="1" hangingPunct="1">
              <a:spcBef>
                <a:spcPct val="0"/>
              </a:spcBef>
              <a:buClrTx/>
              <a:buSzTx/>
              <a:buFontTx/>
              <a:buNone/>
            </a:pPr>
            <a:r>
              <a:rPr lang="ja-JP" altLang="en-US" sz="1100" dirty="0">
                <a:solidFill>
                  <a:srgbClr val="000000"/>
                </a:solidFill>
                <a:latin typeface="メイリオ" panose="020B0604030504040204" pitchFamily="50" charset="-128"/>
                <a:ea typeface="メイリオ" panose="020B0604030504040204" pitchFamily="50" charset="-128"/>
              </a:rPr>
              <a:t>出典先：国際連合世界食糧計画（</a:t>
            </a:r>
            <a:r>
              <a:rPr lang="en-US" altLang="ja-JP" sz="1100" dirty="0">
                <a:solidFill>
                  <a:srgbClr val="000000"/>
                </a:solidFill>
                <a:latin typeface="メイリオ" panose="020B0604030504040204" pitchFamily="50" charset="-128"/>
                <a:ea typeface="メイリオ" panose="020B0604030504040204" pitchFamily="50" charset="-128"/>
              </a:rPr>
              <a:t>WFP</a:t>
            </a:r>
            <a:r>
              <a:rPr lang="ja-JP" altLang="en-US" sz="1100" dirty="0">
                <a:solidFill>
                  <a:srgbClr val="000000"/>
                </a:solidFill>
                <a:latin typeface="メイリオ" panose="020B0604030504040204" pitchFamily="50" charset="-128"/>
                <a:ea typeface="メイリオ" panose="020B0604030504040204" pitchFamily="50" charset="-128"/>
              </a:rPr>
              <a:t>）東京事務所のホームページより（</a:t>
            </a:r>
            <a:r>
              <a:rPr lang="en-US" altLang="ja-JP" sz="1100" dirty="0">
                <a:solidFill>
                  <a:srgbClr val="000000"/>
                </a:solidFill>
                <a:latin typeface="メイリオ" panose="020B0604030504040204" pitchFamily="50" charset="-128"/>
                <a:ea typeface="メイリオ" panose="020B0604030504040204" pitchFamily="50" charset="-128"/>
                <a:hlinkClick r:id="rId4"/>
              </a:rPr>
              <a:t>http://ja.wfp.org/</a:t>
            </a:r>
            <a:r>
              <a:rPr lang="ja-JP" altLang="en-US" sz="1100" dirty="0">
                <a:solidFill>
                  <a:srgbClr val="000000"/>
                </a:solidFill>
                <a:latin typeface="メイリオ" panose="020B0604030504040204" pitchFamily="50" charset="-128"/>
                <a:ea typeface="メイリオ" panose="020B0604030504040204" pitchFamily="50" charset="-128"/>
              </a:rPr>
              <a:t>）</a:t>
            </a:r>
          </a:p>
        </p:txBody>
      </p:sp>
      <p:sp>
        <p:nvSpPr>
          <p:cNvPr id="91141" name="正方形/長方形 2"/>
          <p:cNvSpPr>
            <a:spLocks noChangeArrowheads="1"/>
          </p:cNvSpPr>
          <p:nvPr/>
        </p:nvSpPr>
        <p:spPr bwMode="auto">
          <a:xfrm>
            <a:off x="449685" y="115330"/>
            <a:ext cx="1130610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900000000000000" pitchFamily="18" charset="-128"/>
              </a:defRPr>
            </a:lvl1pPr>
            <a:lvl2pPr marL="742950" indent="-285750" eaLnBrk="0" hangingPunct="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900000000000000" pitchFamily="18" charset="-128"/>
              </a:defRPr>
            </a:lvl2pPr>
            <a:lvl3pPr marL="1143000" indent="-228600" eaLnBrk="0" hangingPunct="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900000000000000" pitchFamily="18" charset="-128"/>
              </a:defRPr>
            </a:lvl3pPr>
            <a:lvl4pPr marL="1600200" indent="-228600" eaLnBrk="0" hangingPunct="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900000000000000" pitchFamily="18" charset="-128"/>
              </a:defRPr>
            </a:lvl4pPr>
            <a:lvl5pPr marL="2057400" indent="-228600" eaLnBrk="0" hangingPunct="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9pPr>
          </a:lstStyle>
          <a:p>
            <a:pPr algn="ctr" eaLnBrk="1" hangingPunct="1">
              <a:spcBef>
                <a:spcPct val="0"/>
              </a:spcBef>
              <a:buClrTx/>
              <a:buSzTx/>
              <a:buFontTx/>
              <a:buNone/>
            </a:pPr>
            <a:r>
              <a:rPr lang="ja-JP" altLang="en-US" sz="4000" b="1" dirty="0">
                <a:solidFill>
                  <a:srgbClr val="002060"/>
                </a:solidFill>
                <a:latin typeface="メイリオ" panose="020B0604030504040204" pitchFamily="50" charset="-128"/>
                <a:ea typeface="メイリオ" panose="020B0604030504040204" pitchFamily="50" charset="-128"/>
              </a:rPr>
              <a:t>ハンガーマップ</a:t>
            </a:r>
            <a:r>
              <a:rPr lang="en-US" altLang="ja-JP" sz="4000" b="1" dirty="0">
                <a:solidFill>
                  <a:srgbClr val="002060"/>
                </a:solidFill>
                <a:latin typeface="メイリオ" panose="020B0604030504040204" pitchFamily="50" charset="-128"/>
                <a:ea typeface="メイリオ" panose="020B0604030504040204" pitchFamily="50" charset="-128"/>
              </a:rPr>
              <a:t> </a:t>
            </a:r>
            <a:r>
              <a:rPr lang="ja-JP" altLang="en-US" sz="4000" b="1" dirty="0" smtClean="0">
                <a:solidFill>
                  <a:srgbClr val="002060"/>
                </a:solidFill>
                <a:latin typeface="メイリオ" panose="020B0604030504040204" pitchFamily="50" charset="-128"/>
                <a:ea typeface="メイリオ" panose="020B0604030504040204" pitchFamily="50" charset="-128"/>
              </a:rPr>
              <a:t>･･････飢餓</a:t>
            </a:r>
            <a:r>
              <a:rPr lang="ja-JP" altLang="en-US" sz="4000" b="1" dirty="0">
                <a:solidFill>
                  <a:srgbClr val="002060"/>
                </a:solidFill>
                <a:latin typeface="メイリオ" panose="020B0604030504040204" pitchFamily="50" charset="-128"/>
                <a:ea typeface="メイリオ" panose="020B0604030504040204" pitchFamily="50" charset="-128"/>
              </a:rPr>
              <a:t>はどこに多い？</a:t>
            </a:r>
          </a:p>
        </p:txBody>
      </p:sp>
    </p:spTree>
    <p:extLst>
      <p:ext uri="{BB962C8B-B14F-4D97-AF65-F5344CB8AC3E}">
        <p14:creationId xmlns:p14="http://schemas.microsoft.com/office/powerpoint/2010/main" val="2143457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7"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119" y="812802"/>
            <a:ext cx="10486767" cy="5957378"/>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pic>
      <p:sp>
        <p:nvSpPr>
          <p:cNvPr id="93188" name="正方形/長方形 1"/>
          <p:cNvSpPr>
            <a:spLocks noChangeArrowheads="1"/>
          </p:cNvSpPr>
          <p:nvPr/>
        </p:nvSpPr>
        <p:spPr bwMode="auto">
          <a:xfrm>
            <a:off x="3191177" y="6473522"/>
            <a:ext cx="6240801" cy="26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100" dirty="0">
                <a:latin typeface="メイリオ" panose="020B0604030504040204" pitchFamily="50" charset="-128"/>
                <a:ea typeface="メイリオ" panose="020B0604030504040204" pitchFamily="50" charset="-128"/>
              </a:rPr>
              <a:t>出典先：国際連合世界食糧計画（</a:t>
            </a:r>
            <a:r>
              <a:rPr lang="en-US" altLang="ja-JP" sz="1100" dirty="0">
                <a:latin typeface="メイリオ" panose="020B0604030504040204" pitchFamily="50" charset="-128"/>
                <a:ea typeface="メイリオ" panose="020B0604030504040204" pitchFamily="50" charset="-128"/>
              </a:rPr>
              <a:t>WFP</a:t>
            </a:r>
            <a:r>
              <a:rPr lang="ja-JP" altLang="en-US" sz="1100" dirty="0">
                <a:latin typeface="メイリオ" panose="020B0604030504040204" pitchFamily="50" charset="-128"/>
                <a:ea typeface="メイリオ" panose="020B0604030504040204" pitchFamily="50" charset="-128"/>
              </a:rPr>
              <a:t>）東京事務所のホームページより（</a:t>
            </a:r>
            <a:r>
              <a:rPr lang="en-US" altLang="ja-JP" sz="1100" dirty="0">
                <a:latin typeface="メイリオ" panose="020B0604030504040204" pitchFamily="50" charset="-128"/>
                <a:ea typeface="メイリオ" panose="020B0604030504040204" pitchFamily="50" charset="-128"/>
                <a:hlinkClick r:id="rId4"/>
              </a:rPr>
              <a:t>http://ja.wfp.org/</a:t>
            </a:r>
            <a:r>
              <a:rPr lang="ja-JP" altLang="en-US" sz="1100" dirty="0">
                <a:latin typeface="メイリオ" panose="020B0604030504040204" pitchFamily="50" charset="-128"/>
                <a:ea typeface="メイリオ" panose="020B0604030504040204" pitchFamily="50" charset="-128"/>
              </a:rPr>
              <a:t>）</a:t>
            </a:r>
          </a:p>
        </p:txBody>
      </p:sp>
      <p:sp>
        <p:nvSpPr>
          <p:cNvPr id="93189" name="正方形/長方形 2"/>
          <p:cNvSpPr>
            <a:spLocks noChangeArrowheads="1"/>
          </p:cNvSpPr>
          <p:nvPr/>
        </p:nvSpPr>
        <p:spPr bwMode="auto">
          <a:xfrm>
            <a:off x="2875107" y="149238"/>
            <a:ext cx="6340187"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4000" b="1" dirty="0" smtClean="0">
                <a:solidFill>
                  <a:srgbClr val="002060"/>
                </a:solidFill>
                <a:latin typeface="メイリオ" panose="020B0604030504040204" pitchFamily="50" charset="-128"/>
                <a:ea typeface="メイリオ" panose="020B0604030504040204" pitchFamily="50" charset="-128"/>
              </a:rPr>
              <a:t>なぜ、アフリカに多いの？</a:t>
            </a:r>
            <a:endParaRPr lang="ja-JP" altLang="en-US" sz="4000" b="1" dirty="0">
              <a:solidFill>
                <a:srgbClr val="002060"/>
              </a:solidFill>
              <a:latin typeface="メイリオ" panose="020B0604030504040204" pitchFamily="50" charset="-128"/>
              <a:ea typeface="メイリオ" panose="020B0604030504040204" pitchFamily="50" charset="-128"/>
            </a:endParaRPr>
          </a:p>
        </p:txBody>
      </p:sp>
      <p:sp>
        <p:nvSpPr>
          <p:cNvPr id="6" name="円/楕円 5"/>
          <p:cNvSpPr/>
          <p:nvPr/>
        </p:nvSpPr>
        <p:spPr>
          <a:xfrm>
            <a:off x="6045201" y="3225801"/>
            <a:ext cx="557213" cy="53657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p>
            <a:pPr algn="ctr">
              <a:defRPr/>
            </a:pPr>
            <a:endParaRPr lang="ja-JP" altLang="en-US"/>
          </a:p>
        </p:txBody>
      </p:sp>
      <p:sp>
        <p:nvSpPr>
          <p:cNvPr id="7" name="角丸四角形 6"/>
          <p:cNvSpPr/>
          <p:nvPr/>
        </p:nvSpPr>
        <p:spPr>
          <a:xfrm>
            <a:off x="5083176" y="3581400"/>
            <a:ext cx="2582863" cy="6238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p>
            <a:pPr algn="ctr">
              <a:defRPr/>
            </a:pPr>
            <a:r>
              <a:rPr lang="ja-JP" altLang="en-US" sz="2800" b="1" dirty="0">
                <a:solidFill>
                  <a:schemeClr val="tx1"/>
                </a:solidFill>
                <a:latin typeface="HGPｺﾞｼｯｸE" panose="020B0900000000000000" pitchFamily="50" charset="-128"/>
                <a:ea typeface="HGPｺﾞｼｯｸE" panose="020B0900000000000000" pitchFamily="50" charset="-128"/>
              </a:rPr>
              <a:t>スーダン</a:t>
            </a:r>
          </a:p>
        </p:txBody>
      </p:sp>
    </p:spTree>
    <p:extLst>
      <p:ext uri="{BB962C8B-B14F-4D97-AF65-F5344CB8AC3E}">
        <p14:creationId xmlns:p14="http://schemas.microsoft.com/office/powerpoint/2010/main" val="250233466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1577598" y="965736"/>
            <a:ext cx="9697792" cy="5767803"/>
          </a:xfrm>
          <a:prstGeom prst="rect">
            <a:avLst/>
          </a:prstGeom>
        </p:spPr>
      </p:pic>
      <p:sp>
        <p:nvSpPr>
          <p:cNvPr id="4" name="角丸四角形 3"/>
          <p:cNvSpPr/>
          <p:nvPr/>
        </p:nvSpPr>
        <p:spPr>
          <a:xfrm>
            <a:off x="2798041" y="105786"/>
            <a:ext cx="6624638" cy="1317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0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途上国のエリア</a:t>
            </a:r>
            <a:endParaRPr lang="en-US" altLang="ja-JP" sz="40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sz="11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846859" y="783793"/>
            <a:ext cx="7920038" cy="1533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植民地になっていた過去があります</a:t>
            </a:r>
          </a:p>
        </p:txBody>
      </p:sp>
      <p:pic>
        <p:nvPicPr>
          <p:cNvPr id="83973"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4607" y="932296"/>
            <a:ext cx="9927648" cy="15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709396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TM04033921[[fn=ダマスク]]</Template>
  <TotalTime>524</TotalTime>
  <Words>2088</Words>
  <Application>Microsoft Office PowerPoint</Application>
  <PresentationFormat>ワイド画面</PresentationFormat>
  <Paragraphs>207</Paragraphs>
  <Slides>30</Slides>
  <Notes>12</Notes>
  <HiddenSlides>0</HiddenSlides>
  <MMClips>0</MMClips>
  <ScaleCrop>false</ScaleCrop>
  <HeadingPairs>
    <vt:vector size="6" baseType="variant">
      <vt:variant>
        <vt:lpstr>使用されているフォント</vt:lpstr>
      </vt:variant>
      <vt:variant>
        <vt:i4>18</vt:i4>
      </vt:variant>
      <vt:variant>
        <vt:lpstr>テーマ</vt:lpstr>
      </vt:variant>
      <vt:variant>
        <vt:i4>2</vt:i4>
      </vt:variant>
      <vt:variant>
        <vt:lpstr>スライド タイトル</vt:lpstr>
      </vt:variant>
      <vt:variant>
        <vt:i4>30</vt:i4>
      </vt:variant>
    </vt:vector>
  </HeadingPairs>
  <TitlesOfParts>
    <vt:vector size="50" baseType="lpstr">
      <vt:lpstr>Heiti SC Medium</vt:lpstr>
      <vt:lpstr>Helvetica Light</vt:lpstr>
      <vt:lpstr>HGPｺﾞｼｯｸE</vt:lpstr>
      <vt:lpstr>HGP創英角ﾎﾟｯﾌﾟ体</vt:lpstr>
      <vt:lpstr>HGS創英角ﾎﾟｯﾌﾟ体</vt:lpstr>
      <vt:lpstr>ＭＳ Ｐゴシック</vt:lpstr>
      <vt:lpstr>ＭＳ 明朝</vt:lpstr>
      <vt:lpstr>ヒラギノ角ゴ ProN W3</vt:lpstr>
      <vt:lpstr>ヒラギノ角ゴ ProN W6</vt:lpstr>
      <vt:lpstr>メイリオ</vt:lpstr>
      <vt:lpstr>游ゴシック</vt:lpstr>
      <vt:lpstr>游ゴシック Light</vt:lpstr>
      <vt:lpstr>Arial</vt:lpstr>
      <vt:lpstr>Calibri</vt:lpstr>
      <vt:lpstr>Calibri Light</vt:lpstr>
      <vt:lpstr>Century</vt:lpstr>
      <vt:lpstr>Times</vt:lpstr>
      <vt:lpstr>Times New Roman</vt:lpstr>
      <vt:lpstr>Office テーマ</vt:lpstr>
      <vt:lpstr>1_Office テーマ</vt:lpstr>
      <vt:lpstr>PowerPoint プレゼンテーション</vt:lpstr>
      <vt:lpstr>PowerPoint プレゼンテーション</vt:lpstr>
      <vt:lpstr>PowerPoint プレゼンテーション</vt:lpstr>
      <vt:lpstr>発展途上国の数はどれ位？</vt:lpstr>
      <vt:lpstr>PowerPoint プレゼンテーション</vt:lpstr>
      <vt:lpstr>なぜあなたは途上国を選ばなかったのだろう？ 青（途上国）の国の数の方が多いのに？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難民・国内避難民の増加</vt:lpstr>
      <vt:lpstr>平均寿命は？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白山市教育委員会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松任中学校 教職員</dc:creator>
  <cp:lastModifiedBy>JICA</cp:lastModifiedBy>
  <cp:revision>46</cp:revision>
  <cp:lastPrinted>2018-09-17T11:45:16Z</cp:lastPrinted>
  <dcterms:created xsi:type="dcterms:W3CDTF">2018-09-17T09:50:19Z</dcterms:created>
  <dcterms:modified xsi:type="dcterms:W3CDTF">2020-03-05T12:58:25Z</dcterms:modified>
</cp:coreProperties>
</file>