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00"/>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26" r:id="rId98"/>
    <p:sldId id="327" r:id="rId99"/>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Roboto Condensed" charset="1" panose="02000000000000000000"/>
      <p:regular r:id="rId14"/>
    </p:embeddedFont>
    <p:embeddedFont>
      <p:font typeface="Roboto Condensed Bold" charset="1" panose="02000000000000000000"/>
      <p:regular r:id="rId15"/>
    </p:embeddedFont>
    <p:embeddedFont>
      <p:font typeface="Roboto Condensed Italics" charset="1" panose="02000000000000000000"/>
      <p:regular r:id="rId16"/>
    </p:embeddedFont>
    <p:embeddedFont>
      <p:font typeface="Roboto Condensed Bold Italics" charset="1" panose="02000000000000000000"/>
      <p:regular r:id="rId17"/>
    </p:embeddedFont>
    <p:embeddedFont>
      <p:font typeface="Impact" charset="1" panose="020B0806030902050204"/>
      <p:regular r:id="rId18"/>
    </p:embeddedFont>
    <p:embeddedFont>
      <p:font typeface="Arial" charset="1" panose="020B0502020202020204"/>
      <p:regular r:id="rId19"/>
    </p:embeddedFont>
    <p:embeddedFont>
      <p:font typeface="Arial Bold" charset="1" panose="020B0802020202020204"/>
      <p:regular r:id="rId20"/>
    </p:embeddedFont>
    <p:embeddedFont>
      <p:font typeface="Arial Italics" charset="1" panose="020B0502020202090204"/>
      <p:regular r:id="rId21"/>
    </p:embeddedFont>
    <p:embeddedFont>
      <p:font typeface="Arial Bold Italics" charset="1" panose="020B0802020202090204"/>
      <p:regular r:id="rId22"/>
    </p:embeddedFont>
    <p:embeddedFont>
      <p:font typeface="Atma" charset="1" panose="00000000000000000000"/>
      <p:regular r:id="rId23"/>
    </p:embeddedFont>
    <p:embeddedFont>
      <p:font typeface="Atma Bold" charset="1" panose="00000000000000000000"/>
      <p:regular r:id="rId24"/>
    </p:embeddedFont>
    <p:embeddedFont>
      <p:font typeface="Atma Light" charset="1" panose="00000000000000000000"/>
      <p:regular r:id="rId25"/>
    </p:embeddedFont>
    <p:embeddedFont>
      <p:font typeface="Atma Medium" charset="1" panose="00000000000000000000"/>
      <p:regular r:id="rId26"/>
    </p:embeddedFont>
    <p:embeddedFont>
      <p:font typeface="Atma Semi-Bold"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notesMasters/notesMaster1.xml" Type="http://schemas.openxmlformats.org/officeDocument/2006/relationships/notesMaster"/><Relationship Id="rId101" Target="theme/theme2.xml" Type="http://schemas.openxmlformats.org/officeDocument/2006/relationships/theme"/><Relationship Id="rId102" Target="notesSlides/notesSlide1.xml" Type="http://schemas.openxmlformats.org/officeDocument/2006/relationships/notesSlide"/><Relationship Id="rId103" Target="notesSlides/notesSlide2.xml" Type="http://schemas.openxmlformats.org/officeDocument/2006/relationships/notesSlide"/><Relationship Id="rId104" Target="notesSlides/notesSlide3.xml" Type="http://schemas.openxmlformats.org/officeDocument/2006/relationships/notesSlide"/><Relationship Id="rId105" Target="notesSlides/notesSlide4.xml" Type="http://schemas.openxmlformats.org/officeDocument/2006/relationships/notesSlide"/><Relationship Id="rId106" Target="notesSlides/notesSlide5.xml" Type="http://schemas.openxmlformats.org/officeDocument/2006/relationships/notesSlide"/><Relationship Id="rId107" Target="notesSlides/notesSlide6.xml" Type="http://schemas.openxmlformats.org/officeDocument/2006/relationships/notesSlide"/><Relationship Id="rId108" Target="notesSlides/notesSlide7.xml" Type="http://schemas.openxmlformats.org/officeDocument/2006/relationships/notesSlide"/><Relationship Id="rId109" Target="notesSlides/notesSlide8.xml" Type="http://schemas.openxmlformats.org/officeDocument/2006/relationships/notesSlide"/><Relationship Id="rId11" Target="fonts/font11.fntdata" Type="http://schemas.openxmlformats.org/officeDocument/2006/relationships/font"/><Relationship Id="rId110" Target="notesSlides/notesSlide9.xml" Type="http://schemas.openxmlformats.org/officeDocument/2006/relationships/notesSlide"/><Relationship Id="rId111" Target="notesSlides/notesSlide10.xml" Type="http://schemas.openxmlformats.org/officeDocument/2006/relationships/notesSlide"/><Relationship Id="rId112" Target="notesSlides/notesSlide11.xml" Type="http://schemas.openxmlformats.org/officeDocument/2006/relationships/notesSlide"/><Relationship Id="rId113" Target="notesSlides/notesSlide12.xml" Type="http://schemas.openxmlformats.org/officeDocument/2006/relationships/notesSlide"/><Relationship Id="rId114" Target="notesSlides/notesSlide13.xml" Type="http://schemas.openxmlformats.org/officeDocument/2006/relationships/notesSlide"/><Relationship Id="rId115" Target="notesSlides/notesSlide14.xml" Type="http://schemas.openxmlformats.org/officeDocument/2006/relationships/notesSlide"/><Relationship Id="rId116" Target="notesSlides/notesSlide15.xml" Type="http://schemas.openxmlformats.org/officeDocument/2006/relationships/notesSlide"/><Relationship Id="rId117" Target="notesSlides/notesSlide16.xml" Type="http://schemas.openxmlformats.org/officeDocument/2006/relationships/notesSlide"/><Relationship Id="rId118" Target="notesSlides/notesSlide17.xml" Type="http://schemas.openxmlformats.org/officeDocument/2006/relationships/notesSlide"/><Relationship Id="rId119" Target="notesSlides/notesSlide18.xml" Type="http://schemas.openxmlformats.org/officeDocument/2006/relationships/notesSlide"/><Relationship Id="rId12" Target="fonts/font12.fntdata" Type="http://schemas.openxmlformats.org/officeDocument/2006/relationships/font"/><Relationship Id="rId120" Target="notesSlides/notesSlide19.xml" Type="http://schemas.openxmlformats.org/officeDocument/2006/relationships/notesSlide"/><Relationship Id="rId121" Target="notesSlides/notesSlide20.xml" Type="http://schemas.openxmlformats.org/officeDocument/2006/relationships/notesSlide"/><Relationship Id="rId122" Target="notesSlides/notesSlide21.xml" Type="http://schemas.openxmlformats.org/officeDocument/2006/relationships/notesSlide"/><Relationship Id="rId123" Target="notesSlides/notesSlide22.xml" Type="http://schemas.openxmlformats.org/officeDocument/2006/relationships/notesSlide"/><Relationship Id="rId124" Target="notesSlides/notesSlide23.xml" Type="http://schemas.openxmlformats.org/officeDocument/2006/relationships/notesSlide"/><Relationship Id="rId125" Target="notesSlides/notesSlide24.xml" Type="http://schemas.openxmlformats.org/officeDocument/2006/relationships/notesSlide"/><Relationship Id="rId126" Target="notesSlides/notesSlide25.xml" Type="http://schemas.openxmlformats.org/officeDocument/2006/relationships/notesSlide"/><Relationship Id="rId127" Target="notesSlides/notesSlide26.xml" Type="http://schemas.openxmlformats.org/officeDocument/2006/relationships/notesSlide"/><Relationship Id="rId128" Target="notesSlides/notesSlide27.xml" Type="http://schemas.openxmlformats.org/officeDocument/2006/relationships/notesSlide"/><Relationship Id="rId129" Target="notesSlides/notesSlide28.xml" Type="http://schemas.openxmlformats.org/officeDocument/2006/relationships/notesSlide"/><Relationship Id="rId13" Target="fonts/font13.fntdata" Type="http://schemas.openxmlformats.org/officeDocument/2006/relationships/font"/><Relationship Id="rId130" Target="notesSlides/notesSlide29.xml" Type="http://schemas.openxmlformats.org/officeDocument/2006/relationships/notesSlide"/><Relationship Id="rId131" Target="notesSlides/notesSlide30.xml" Type="http://schemas.openxmlformats.org/officeDocument/2006/relationships/notesSlide"/><Relationship Id="rId132" Target="notesSlides/notesSlide31.xml" Type="http://schemas.openxmlformats.org/officeDocument/2006/relationships/notesSlide"/><Relationship Id="rId133" Target="notesSlides/notesSlide32.xml" Type="http://schemas.openxmlformats.org/officeDocument/2006/relationships/notesSlide"/><Relationship Id="rId134" Target="notesSlides/notesSlide33.xml" Type="http://schemas.openxmlformats.org/officeDocument/2006/relationships/notesSlide"/><Relationship Id="rId135" Target="notesSlides/notesSlide34.xml" Type="http://schemas.openxmlformats.org/officeDocument/2006/relationships/notesSlide"/><Relationship Id="rId136" Target="notesSlides/notesSlide35.xml" Type="http://schemas.openxmlformats.org/officeDocument/2006/relationships/notesSlide"/><Relationship Id="rId137" Target="notesSlides/notesSlide36.xml" Type="http://schemas.openxmlformats.org/officeDocument/2006/relationships/notesSlide"/><Relationship Id="rId138" Target="notesSlides/notesSlide37.xml" Type="http://schemas.openxmlformats.org/officeDocument/2006/relationships/notesSlide"/><Relationship Id="rId139" Target="notesSlides/notesSlide38.xml" Type="http://schemas.openxmlformats.org/officeDocument/2006/relationships/notesSlide"/><Relationship Id="rId14" Target="fonts/font14.fntdata" Type="http://schemas.openxmlformats.org/officeDocument/2006/relationships/font"/><Relationship Id="rId140" Target="notesSlides/notesSlide39.xml" Type="http://schemas.openxmlformats.org/officeDocument/2006/relationships/notesSlide"/><Relationship Id="rId141" Target="notesSlides/notesSlide40.xml" Type="http://schemas.openxmlformats.org/officeDocument/2006/relationships/notesSlide"/><Relationship Id="rId142" Target="notesSlides/notesSlide41.xml" Type="http://schemas.openxmlformats.org/officeDocument/2006/relationships/notesSlide"/><Relationship Id="rId143" Target="notesSlides/notesSlide42.xml" Type="http://schemas.openxmlformats.org/officeDocument/2006/relationships/notesSlide"/><Relationship Id="rId144" Target="notesSlides/notesSlide43.xml" Type="http://schemas.openxmlformats.org/officeDocument/2006/relationships/notesSlide"/><Relationship Id="rId145" Target="notesSlides/notesSlide44.xml" Type="http://schemas.openxmlformats.org/officeDocument/2006/relationships/notesSlide"/><Relationship Id="rId146" Target="notesSlides/notesSlide45.xml" Type="http://schemas.openxmlformats.org/officeDocument/2006/relationships/notesSlide"/><Relationship Id="rId147" Target="notesSlides/notesSlide46.xml" Type="http://schemas.openxmlformats.org/officeDocument/2006/relationships/notesSlide"/><Relationship Id="rId148" Target="notesSlides/notesSlide47.xml" Type="http://schemas.openxmlformats.org/officeDocument/2006/relationships/notesSlide"/><Relationship Id="rId149" Target="notesSlides/notesSlide48.xml" Type="http://schemas.openxmlformats.org/officeDocument/2006/relationships/notesSlide"/><Relationship Id="rId15" Target="fonts/font15.fntdata" Type="http://schemas.openxmlformats.org/officeDocument/2006/relationships/font"/><Relationship Id="rId150" Target="notesSlides/notesSlide49.xml" Type="http://schemas.openxmlformats.org/officeDocument/2006/relationships/notesSlide"/><Relationship Id="rId151" Target="notesSlides/notesSlide50.xml" Type="http://schemas.openxmlformats.org/officeDocument/2006/relationships/notesSlide"/><Relationship Id="rId152" Target="notesSlides/notesSlide51.xml" Type="http://schemas.openxmlformats.org/officeDocument/2006/relationships/notesSlide"/><Relationship Id="rId153" Target="notesSlides/notesSlide52.xml" Type="http://schemas.openxmlformats.org/officeDocument/2006/relationships/notesSlide"/><Relationship Id="rId154" Target="notesSlides/notesSlide53.xml" Type="http://schemas.openxmlformats.org/officeDocument/2006/relationships/notesSlide"/><Relationship Id="rId155" Target="notesSlides/notesSlide54.xml" Type="http://schemas.openxmlformats.org/officeDocument/2006/relationships/notesSlide"/><Relationship Id="rId156" Target="notesSlides/notesSlide55.xml" Type="http://schemas.openxmlformats.org/officeDocument/2006/relationships/notesSlide"/><Relationship Id="rId157" Target="notesSlides/notesSlide56.xml" Type="http://schemas.openxmlformats.org/officeDocument/2006/relationships/notesSlide"/><Relationship Id="rId158" Target="notesSlides/notesSlide57.xml" Type="http://schemas.openxmlformats.org/officeDocument/2006/relationships/notesSlide"/><Relationship Id="rId159" Target="notesSlides/notesSlide58.xml" Type="http://schemas.openxmlformats.org/officeDocument/2006/relationships/notesSlide"/><Relationship Id="rId16" Target="fonts/font16.fntdata" Type="http://schemas.openxmlformats.org/officeDocument/2006/relationships/font"/><Relationship Id="rId160" Target="notesSlides/notesSlide59.xml" Type="http://schemas.openxmlformats.org/officeDocument/2006/relationships/notesSlide"/><Relationship Id="rId161" Target="notesSlides/notesSlide60.xml" Type="http://schemas.openxmlformats.org/officeDocument/2006/relationships/notesSlide"/><Relationship Id="rId162" Target="notesSlides/notesSlide61.xml" Type="http://schemas.openxmlformats.org/officeDocument/2006/relationships/notesSlide"/><Relationship Id="rId163" Target="notesSlides/notesSlide62.xml" Type="http://schemas.openxmlformats.org/officeDocument/2006/relationships/notesSlide"/><Relationship Id="rId164" Target="notesSlides/notesSlide63.xml" Type="http://schemas.openxmlformats.org/officeDocument/2006/relationships/notesSlide"/><Relationship Id="rId165" Target="notesSlides/notesSlide64.xml" Type="http://schemas.openxmlformats.org/officeDocument/2006/relationships/notesSlide"/><Relationship Id="rId166" Target="notesSlides/notesSlide65.xml" Type="http://schemas.openxmlformats.org/officeDocument/2006/relationships/notesSlide"/><Relationship Id="rId167" Target="notesSlides/notesSlide66.xml" Type="http://schemas.openxmlformats.org/officeDocument/2006/relationships/notesSlide"/><Relationship Id="rId168" Target="notesSlides/notesSlide67.xml" Type="http://schemas.openxmlformats.org/officeDocument/2006/relationships/notesSlide"/><Relationship Id="rId169" Target="notesSlides/notesSlide68.xml" Type="http://schemas.openxmlformats.org/officeDocument/2006/relationships/notesSlide"/><Relationship Id="rId17" Target="fonts/font17.fntdata" Type="http://schemas.openxmlformats.org/officeDocument/2006/relationships/font"/><Relationship Id="rId170" Target="notesSlides/notesSlide69.xml" Type="http://schemas.openxmlformats.org/officeDocument/2006/relationships/notesSlide"/><Relationship Id="rId171" Target="notesSlides/notesSlide70.xml" Type="http://schemas.openxmlformats.org/officeDocument/2006/relationships/notesSlide"/><Relationship Id="rId172" Target="notesSlides/notesSlide71.xml" Type="http://schemas.openxmlformats.org/officeDocument/2006/relationships/notesSlide"/><Relationship Id="rId173" Target="notesSlides/notesSlide72.xml" Type="http://schemas.openxmlformats.org/officeDocument/2006/relationships/note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60" Target="slides/slide33.xml" Type="http://schemas.openxmlformats.org/officeDocument/2006/relationships/slide"/><Relationship Id="rId61" Target="slides/slide34.xml" Type="http://schemas.openxmlformats.org/officeDocument/2006/relationships/slide"/><Relationship Id="rId62" Target="slides/slide35.xml" Type="http://schemas.openxmlformats.org/officeDocument/2006/relationships/slide"/><Relationship Id="rId63" Target="slides/slide36.xml" Type="http://schemas.openxmlformats.org/officeDocument/2006/relationships/slide"/><Relationship Id="rId64" Target="slides/slide37.xml" Type="http://schemas.openxmlformats.org/officeDocument/2006/relationships/slide"/><Relationship Id="rId65" Target="slides/slide38.xml" Type="http://schemas.openxmlformats.org/officeDocument/2006/relationships/slide"/><Relationship Id="rId66" Target="slides/slide39.xml" Type="http://schemas.openxmlformats.org/officeDocument/2006/relationships/slide"/><Relationship Id="rId67" Target="slides/slide40.xml" Type="http://schemas.openxmlformats.org/officeDocument/2006/relationships/slide"/><Relationship Id="rId68" Target="slides/slide41.xml" Type="http://schemas.openxmlformats.org/officeDocument/2006/relationships/slide"/><Relationship Id="rId69" Target="slides/slide42.xml" Type="http://schemas.openxmlformats.org/officeDocument/2006/relationships/slide"/><Relationship Id="rId7" Target="fonts/font7.fntdata" Type="http://schemas.openxmlformats.org/officeDocument/2006/relationships/font"/><Relationship Id="rId70" Target="slides/slide43.xml" Type="http://schemas.openxmlformats.org/officeDocument/2006/relationships/slide"/><Relationship Id="rId71" Target="slides/slide44.xml" Type="http://schemas.openxmlformats.org/officeDocument/2006/relationships/slide"/><Relationship Id="rId72" Target="slides/slide45.xml" Type="http://schemas.openxmlformats.org/officeDocument/2006/relationships/slide"/><Relationship Id="rId73" Target="slides/slide46.xml" Type="http://schemas.openxmlformats.org/officeDocument/2006/relationships/slide"/><Relationship Id="rId74" Target="slides/slide47.xml" Type="http://schemas.openxmlformats.org/officeDocument/2006/relationships/slide"/><Relationship Id="rId75" Target="slides/slide48.xml" Type="http://schemas.openxmlformats.org/officeDocument/2006/relationships/slide"/><Relationship Id="rId76" Target="slides/slide49.xml" Type="http://schemas.openxmlformats.org/officeDocument/2006/relationships/slide"/><Relationship Id="rId77" Target="slides/slide50.xml" Type="http://schemas.openxmlformats.org/officeDocument/2006/relationships/slide"/><Relationship Id="rId78" Target="slides/slide51.xml" Type="http://schemas.openxmlformats.org/officeDocument/2006/relationships/slide"/><Relationship Id="rId79" Target="slides/slide52.xml" Type="http://schemas.openxmlformats.org/officeDocument/2006/relationships/slide"/><Relationship Id="rId8" Target="fonts/font8.fntdata" Type="http://schemas.openxmlformats.org/officeDocument/2006/relationships/font"/><Relationship Id="rId80" Target="slides/slide53.xml" Type="http://schemas.openxmlformats.org/officeDocument/2006/relationships/slide"/><Relationship Id="rId81" Target="slides/slide54.xml" Type="http://schemas.openxmlformats.org/officeDocument/2006/relationships/slide"/><Relationship Id="rId82" Target="slides/slide55.xml" Type="http://schemas.openxmlformats.org/officeDocument/2006/relationships/slide"/><Relationship Id="rId83" Target="slides/slide56.xml" Type="http://schemas.openxmlformats.org/officeDocument/2006/relationships/slide"/><Relationship Id="rId84" Target="slides/slide57.xml" Type="http://schemas.openxmlformats.org/officeDocument/2006/relationships/slide"/><Relationship Id="rId85" Target="slides/slide58.xml" Type="http://schemas.openxmlformats.org/officeDocument/2006/relationships/slide"/><Relationship Id="rId86" Target="slides/slide59.xml" Type="http://schemas.openxmlformats.org/officeDocument/2006/relationships/slide"/><Relationship Id="rId87" Target="slides/slide60.xml" Type="http://schemas.openxmlformats.org/officeDocument/2006/relationships/slide"/><Relationship Id="rId88" Target="slides/slide61.xml" Type="http://schemas.openxmlformats.org/officeDocument/2006/relationships/slide"/><Relationship Id="rId89" Target="slides/slide62.xml" Type="http://schemas.openxmlformats.org/officeDocument/2006/relationships/slide"/><Relationship Id="rId9" Target="fonts/font9.fntdata" Type="http://schemas.openxmlformats.org/officeDocument/2006/relationships/font"/><Relationship Id="rId90" Target="slides/slide63.xml" Type="http://schemas.openxmlformats.org/officeDocument/2006/relationships/slide"/><Relationship Id="rId91" Target="slides/slide64.xml" Type="http://schemas.openxmlformats.org/officeDocument/2006/relationships/slide"/><Relationship Id="rId92" Target="slides/slide65.xml" Type="http://schemas.openxmlformats.org/officeDocument/2006/relationships/slide"/><Relationship Id="rId93" Target="slides/slide66.xml" Type="http://schemas.openxmlformats.org/officeDocument/2006/relationships/slide"/><Relationship Id="rId94" Target="slides/slide67.xml" Type="http://schemas.openxmlformats.org/officeDocument/2006/relationships/slide"/><Relationship Id="rId95" Target="slides/slide68.xml" Type="http://schemas.openxmlformats.org/officeDocument/2006/relationships/slide"/><Relationship Id="rId96" Target="slides/slide69.xml" Type="http://schemas.openxmlformats.org/officeDocument/2006/relationships/slide"/><Relationship Id="rId97" Target="slides/slide70.xml" Type="http://schemas.openxmlformats.org/officeDocument/2006/relationships/slide"/><Relationship Id="rId98" Target="slides/slide71.xml" Type="http://schemas.openxmlformats.org/officeDocument/2006/relationships/slide"/><Relationship Id="rId99" Target="slides/slide72.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6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6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6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6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6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0.xml" Type="http://schemas.openxmlformats.org/officeDocument/2006/relationships/slide"/></Relationships>
</file>

<file path=ppt/notesSlides/_rels/notesSlide7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7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jpeg" Type="http://schemas.openxmlformats.org/officeDocument/2006/relationships/image"/><Relationship Id="rId11" Target="../media/image34.jpeg" Type="http://schemas.openxmlformats.org/officeDocument/2006/relationships/image"/><Relationship Id="rId12" Target="../media/image35.jpeg" Type="http://schemas.openxmlformats.org/officeDocument/2006/relationships/image"/><Relationship Id="rId2" Target="../notesSlides/notesSlide10.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0.jpeg" Type="http://schemas.openxmlformats.org/officeDocument/2006/relationships/image"/><Relationship Id="rId8" Target="../media/image31.jpeg" Type="http://schemas.openxmlformats.org/officeDocument/2006/relationships/image"/><Relationship Id="rId9" Target="../media/image3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11" Target="../media/image40.jpeg" Type="http://schemas.openxmlformats.org/officeDocument/2006/relationships/image"/><Relationship Id="rId12" Target="../media/image41.jpeg" Type="http://schemas.openxmlformats.org/officeDocument/2006/relationships/image"/><Relationship Id="rId2" Target="../notesSlides/notesSlide11.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6.jpeg" Type="http://schemas.openxmlformats.org/officeDocument/2006/relationships/image"/><Relationship Id="rId8" Target="../media/image37.jpeg" Type="http://schemas.openxmlformats.org/officeDocument/2006/relationships/image"/><Relationship Id="rId9" Target="../media/image3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jpeg" Type="http://schemas.openxmlformats.org/officeDocument/2006/relationships/image"/><Relationship Id="rId11" Target="../media/image46.jpeg" Type="http://schemas.openxmlformats.org/officeDocument/2006/relationships/image"/><Relationship Id="rId12" Target="../media/image47.jpeg" Type="http://schemas.openxmlformats.org/officeDocument/2006/relationships/image"/><Relationship Id="rId2" Target="../notesSlides/notesSlide12.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42.jpeg" Type="http://schemas.openxmlformats.org/officeDocument/2006/relationships/image"/><Relationship Id="rId8" Target="../media/image43.jpeg" Type="http://schemas.openxmlformats.org/officeDocument/2006/relationships/image"/><Relationship Id="rId9" Target="../media/image4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jpeg" Type="http://schemas.openxmlformats.org/officeDocument/2006/relationships/image"/><Relationship Id="rId11" Target="../media/image52.jpeg" Type="http://schemas.openxmlformats.org/officeDocument/2006/relationships/image"/><Relationship Id="rId12" Target="../media/image53.jpeg" Type="http://schemas.openxmlformats.org/officeDocument/2006/relationships/image"/><Relationship Id="rId2" Target="../notesSlides/notesSlide13.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48.jpeg" Type="http://schemas.openxmlformats.org/officeDocument/2006/relationships/image"/><Relationship Id="rId8" Target="../media/image49.jpeg" Type="http://schemas.openxmlformats.org/officeDocument/2006/relationships/image"/><Relationship Id="rId9" Target="../media/image5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jpeg" Type="http://schemas.openxmlformats.org/officeDocument/2006/relationships/image"/><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54.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jpeg" Type="http://schemas.openxmlformats.org/officeDocument/2006/relationships/image"/><Relationship Id="rId11" Target="../media/image60.jpeg" Type="http://schemas.openxmlformats.org/officeDocument/2006/relationships/image"/><Relationship Id="rId2" Target="../notesSlides/notesSlide16.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56.jpeg" Type="http://schemas.openxmlformats.org/officeDocument/2006/relationships/image"/><Relationship Id="rId8" Target="../media/image57.jpeg" Type="http://schemas.openxmlformats.org/officeDocument/2006/relationships/image"/><Relationship Id="rId9" Target="../media/image5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jpeg" Type="http://schemas.openxmlformats.org/officeDocument/2006/relationships/image"/><Relationship Id="rId2" Target="../notesSlides/notesSlide17.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 Id="rId9" Target="../media/image63.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2" Target="../notesSlides/notesSlide1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6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8.jpeg" Type="http://schemas.openxmlformats.org/officeDocument/2006/relationships/image"/><Relationship Id="rId8" Target="../media/image69.jpeg" Type="http://schemas.openxmlformats.org/officeDocument/2006/relationships/image"/><Relationship Id="rId9" Target="../media/image70.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jpeg" Type="http://schemas.openxmlformats.org/officeDocument/2006/relationships/image"/><Relationship Id="rId11" Target="../media/image75.jpeg" Type="http://schemas.openxmlformats.org/officeDocument/2006/relationships/image"/><Relationship Id="rId12" Target="../media/image76.jpeg" Type="http://schemas.openxmlformats.org/officeDocument/2006/relationships/image"/><Relationship Id="rId2" Target="../notesSlides/notesSlide22.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1.jpeg" Type="http://schemas.openxmlformats.org/officeDocument/2006/relationships/image"/><Relationship Id="rId8" Target="../media/image72.jpeg" Type="http://schemas.openxmlformats.org/officeDocument/2006/relationships/image"/><Relationship Id="rId9" Target="../media/image73.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jpeg" Type="http://schemas.openxmlformats.org/officeDocument/2006/relationships/image"/><Relationship Id="rId11" Target="../media/image81.jpeg" Type="http://schemas.openxmlformats.org/officeDocument/2006/relationships/image"/><Relationship Id="rId12" Target="../media/image82.jpeg" Type="http://schemas.openxmlformats.org/officeDocument/2006/relationships/image"/><Relationship Id="rId2" Target="../notesSlides/notesSlide23.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7.jpeg" Type="http://schemas.openxmlformats.org/officeDocument/2006/relationships/image"/><Relationship Id="rId8" Target="../media/image78.jpeg" Type="http://schemas.openxmlformats.org/officeDocument/2006/relationships/image"/><Relationship Id="rId9" Target="../media/image79.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6.jpeg" Type="http://schemas.openxmlformats.org/officeDocument/2006/relationships/image"/><Relationship Id="rId11" Target="../media/image87.jpeg" Type="http://schemas.openxmlformats.org/officeDocument/2006/relationships/image"/><Relationship Id="rId12" Target="../media/image88.jpeg" Type="http://schemas.openxmlformats.org/officeDocument/2006/relationships/image"/><Relationship Id="rId2" Target="../notesSlides/notesSlide24.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83.jpeg" Type="http://schemas.openxmlformats.org/officeDocument/2006/relationships/image"/><Relationship Id="rId8" Target="../media/image84.jpeg" Type="http://schemas.openxmlformats.org/officeDocument/2006/relationships/image"/><Relationship Id="rId9" Target="../media/image85.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2.jpeg" Type="http://schemas.openxmlformats.org/officeDocument/2006/relationships/image"/><Relationship Id="rId2" Target="../notesSlides/notesSlide25.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89.jpeg" Type="http://schemas.openxmlformats.org/officeDocument/2006/relationships/image"/><Relationship Id="rId8" Target="../media/image90.jpeg" Type="http://schemas.openxmlformats.org/officeDocument/2006/relationships/image"/><Relationship Id="rId9" Target="../media/image9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5.png" Type="http://schemas.openxmlformats.org/officeDocument/2006/relationships/image"/><Relationship Id="rId2" Target="../notesSlides/notesSlide26.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https://www.youtube.com/channel/UCH7C8qfEQa2uw5gmj0KTA5Q/featured" TargetMode="External" Type="http://schemas.openxmlformats.org/officeDocument/2006/relationships/hyperlink"/><Relationship Id="rId8" Target="../media/image93.png" Type="http://schemas.openxmlformats.org/officeDocument/2006/relationships/image"/><Relationship Id="rId9" Target="../media/image9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96.jpe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9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9.png" Type="http://schemas.openxmlformats.org/officeDocument/2006/relationships/image"/><Relationship Id="rId2" Target="../notesSlides/notesSlide2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9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00.jpeg" Type="http://schemas.openxmlformats.org/officeDocument/2006/relationships/image"/><Relationship Id="rId8" Target="../media/image10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02.jpeg" Type="http://schemas.openxmlformats.org/officeDocument/2006/relationships/image"/><Relationship Id="rId8" Target="../media/image103.jpeg" Type="http://schemas.openxmlformats.org/officeDocument/2006/relationships/image"/><Relationship Id="rId9" Target="../media/image104.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05.jpeg" Type="http://schemas.openxmlformats.org/officeDocument/2006/relationships/image"/><Relationship Id="rId8" Target="../media/image106.jpeg" Type="http://schemas.openxmlformats.org/officeDocument/2006/relationships/image"/><Relationship Id="rId9" Target="../media/image107.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08.jpeg" Type="http://schemas.openxmlformats.org/officeDocument/2006/relationships/image"/><Relationship Id="rId8" Target="../media/image109.jpeg" Type="http://schemas.openxmlformats.org/officeDocument/2006/relationships/image"/><Relationship Id="rId9" Target="../media/image9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0.jpeg" Type="http://schemas.openxmlformats.org/officeDocument/2006/relationships/image"/><Relationship Id="rId8" Target="../media/image111.jpeg" Type="http://schemas.openxmlformats.org/officeDocument/2006/relationships/image"/><Relationship Id="rId9" Target="../media/image9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5.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12.jpeg" Type="http://schemas.openxmlformats.org/officeDocument/2006/relationships/image"/><Relationship Id="rId8" Target="../media/image113.jpeg" Type="http://schemas.openxmlformats.org/officeDocument/2006/relationships/image"/><Relationship Id="rId9" Target="../media/image9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14.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67.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15.jpeg" Type="http://schemas.openxmlformats.org/officeDocument/2006/relationships/image"/><Relationship Id="rId8" Target="../media/image116.jpeg" Type="http://schemas.openxmlformats.org/officeDocument/2006/relationships/image"/><Relationship Id="rId9" Target="../media/image117.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18.jpeg" Type="http://schemas.openxmlformats.org/officeDocument/2006/relationships/image"/><Relationship Id="rId8" Target="../media/image119.jpeg" Type="http://schemas.openxmlformats.org/officeDocument/2006/relationships/image"/><Relationship Id="rId9" Target="../media/image120.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21.jpeg" Type="http://schemas.openxmlformats.org/officeDocument/2006/relationships/image"/><Relationship Id="rId8" Target="../media/image122.jpeg" Type="http://schemas.openxmlformats.org/officeDocument/2006/relationships/image"/><Relationship Id="rId9" Target="../media/image123.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24.jpeg" Type="http://schemas.openxmlformats.org/officeDocument/2006/relationships/image"/><Relationship Id="rId8" Target="../media/image125.jpeg" Type="http://schemas.openxmlformats.org/officeDocument/2006/relationships/image"/><Relationship Id="rId9" Target="../media/image126.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27.jpeg" Type="http://schemas.openxmlformats.org/officeDocument/2006/relationships/image"/><Relationship Id="rId8" Target="../media/image128.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6.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8.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29.jpeg" Type="http://schemas.openxmlformats.org/officeDocument/2006/relationships/image"/><Relationship Id="rId8" Target="../media/image130.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31.jpeg" Type="http://schemas.openxmlformats.org/officeDocument/2006/relationships/image"/><Relationship Id="rId8" Target="../media/image13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6.jpe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7.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34.jpeg" Type="http://schemas.openxmlformats.org/officeDocument/2006/relationships/image"/><Relationship Id="rId2" Target="../notesSlides/notesSlide5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33.jpe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1.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6.svg" Type="http://schemas.openxmlformats.org/officeDocument/2006/relationships/image"/><Relationship Id="rId2" Target="../notesSlides/notesSlide5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35.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0.jpeg" Type="http://schemas.openxmlformats.org/officeDocument/2006/relationships/image"/><Relationship Id="rId11" Target="../media/image141.png" Type="http://schemas.openxmlformats.org/officeDocument/2006/relationships/image"/><Relationship Id="rId2" Target="../notesSlides/notesSlide54.xml" Type="http://schemas.openxmlformats.org/officeDocument/2006/relationships/notesSlide"/><Relationship Id="rId3" Target="../media/image137.jpeg" Type="http://schemas.openxmlformats.org/officeDocument/2006/relationships/image"/><Relationship Id="rId4" Target="../media/image138.jpeg" Type="http://schemas.openxmlformats.org/officeDocument/2006/relationships/image"/><Relationship Id="rId5" Target="../media/image139.jpe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5.jpeg" Type="http://schemas.openxmlformats.org/officeDocument/2006/relationships/image"/><Relationship Id="rId2" Target="../notesSlides/notesSlide55.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42.png" Type="http://schemas.openxmlformats.org/officeDocument/2006/relationships/image"/><Relationship Id="rId8" Target="../media/image143.jpeg" Type="http://schemas.openxmlformats.org/officeDocument/2006/relationships/image"/><Relationship Id="rId9" Target="../media/image144.jpe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6.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46.png" Type="http://schemas.openxmlformats.org/officeDocument/2006/relationships/image"/><Relationship Id="rId8" Target="../media/image147.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1.jpeg" Type="http://schemas.openxmlformats.org/officeDocument/2006/relationships/image"/><Relationship Id="rId11" Target="../media/image152.png" Type="http://schemas.openxmlformats.org/officeDocument/2006/relationships/image"/><Relationship Id="rId12" Target="../media/image153.svg" Type="http://schemas.openxmlformats.org/officeDocument/2006/relationships/image"/><Relationship Id="rId13" Target="../media/image154.png" Type="http://schemas.openxmlformats.org/officeDocument/2006/relationships/image"/><Relationship Id="rId14" Target="../media/image155.svg" Type="http://schemas.openxmlformats.org/officeDocument/2006/relationships/image"/><Relationship Id="rId2" Target="../notesSlides/notesSlide57.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48.jpeg" Type="http://schemas.openxmlformats.org/officeDocument/2006/relationships/image"/><Relationship Id="rId8" Target="../media/image149.png" Type="http://schemas.openxmlformats.org/officeDocument/2006/relationships/image"/><Relationship Id="rId9" Target="../media/image150.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8.xml" Type="http://schemas.openxmlformats.org/officeDocument/2006/relationships/notesSlide"/><Relationship Id="rId3" Target="../media/image151.jpe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156.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0.svg" Type="http://schemas.openxmlformats.org/officeDocument/2006/relationships/image"/><Relationship Id="rId11" Target="../media/image161.png" Type="http://schemas.openxmlformats.org/officeDocument/2006/relationships/image"/><Relationship Id="rId12" Target="../media/image162.svg" Type="http://schemas.openxmlformats.org/officeDocument/2006/relationships/image"/><Relationship Id="rId2" Target="../notesSlides/notesSlide5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57.jpeg" Type="http://schemas.openxmlformats.org/officeDocument/2006/relationships/image"/><Relationship Id="rId8" Target="../media/image158.jpeg" Type="http://schemas.openxmlformats.org/officeDocument/2006/relationships/image"/><Relationship Id="rId9" Target="../media/image15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7.png" Type="http://schemas.openxmlformats.org/officeDocument/2006/relationships/image"/><Relationship Id="rId8" Target="../media/image20.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0.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3.jpeg" Type="http://schemas.openxmlformats.org/officeDocument/2006/relationships/image"/><Relationship Id="rId8" Target="../media/image164.jpeg" Type="http://schemas.openxmlformats.org/officeDocument/2006/relationships/image"/><Relationship Id="rId9" Target="../media/image165.jpe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1.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6.jpeg" Type="http://schemas.openxmlformats.org/officeDocument/2006/relationships/image"/><Relationship Id="rId8" Target="../media/image167.png" Type="http://schemas.openxmlformats.org/officeDocument/2006/relationships/image"/><Relationship Id="rId9" Target="../media/image168.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69.jpe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70.jpe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4.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71.jpe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5.svg" Type="http://schemas.openxmlformats.org/officeDocument/2006/relationships/image"/><Relationship Id="rId11" Target="../media/image176.png" Type="http://schemas.openxmlformats.org/officeDocument/2006/relationships/image"/><Relationship Id="rId12" Target="../media/image177.svg" Type="http://schemas.openxmlformats.org/officeDocument/2006/relationships/image"/><Relationship Id="rId2" Target="../notesSlides/notesSlide65.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72.png" Type="http://schemas.openxmlformats.org/officeDocument/2006/relationships/image"/><Relationship Id="rId8" Target="../media/image173.svg" Type="http://schemas.openxmlformats.org/officeDocument/2006/relationships/image"/><Relationship Id="rId9" Target="../media/image174.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6.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78.png" Type="http://schemas.openxmlformats.org/officeDocument/2006/relationships/image"/><Relationship Id="rId8" Target="../media/image179.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80.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8.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81.png" Type="http://schemas.openxmlformats.org/officeDocument/2006/relationships/image"/><Relationship Id="rId6" Target="../media/image18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83.png" Type="http://schemas.openxmlformats.org/officeDocument/2006/relationships/image"/><Relationship Id="rId6" Target="../media/image18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jpeg" Type="http://schemas.openxmlformats.org/officeDocument/2006/relationships/image"/><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7.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6.svg" Type="http://schemas.openxmlformats.org/officeDocument/2006/relationships/image"/><Relationship Id="rId11" Target="../media/image187.png" Type="http://schemas.openxmlformats.org/officeDocument/2006/relationships/image"/><Relationship Id="rId12" Target="../media/image188.svg" Type="http://schemas.openxmlformats.org/officeDocument/2006/relationships/image"/><Relationship Id="rId13" Target="../media/image189.png" Type="http://schemas.openxmlformats.org/officeDocument/2006/relationships/image"/><Relationship Id="rId14" Target="../media/image190.svg" Type="http://schemas.openxmlformats.org/officeDocument/2006/relationships/image"/><Relationship Id="rId2" Target="../notesSlides/notesSlide7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85.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4.jpeg" Type="http://schemas.openxmlformats.org/officeDocument/2006/relationships/image"/><Relationship Id="rId11" Target="../media/image195.jpeg" Type="http://schemas.openxmlformats.org/officeDocument/2006/relationships/image"/><Relationship Id="rId12" Target="../media/image196.jpeg" Type="http://schemas.openxmlformats.org/officeDocument/2006/relationships/image"/><Relationship Id="rId2" Target="../notesSlides/notesSlide71.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91.jpeg" Type="http://schemas.openxmlformats.org/officeDocument/2006/relationships/image"/><Relationship Id="rId8" Target="../media/image192.jpeg" Type="http://schemas.openxmlformats.org/officeDocument/2006/relationships/image"/><Relationship Id="rId9" Target="../media/image193.jpe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2.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97.png" Type="http://schemas.openxmlformats.org/officeDocument/2006/relationships/image"/><Relationship Id="rId8" Target="mailto:kmsa.external@gmail.com" TargetMode="External" Type="http://schemas.openxmlformats.org/officeDocument/2006/relationships/hyperlink"/><Relationship Id="rId9" Target="mailto:Adsuofk@gmail.com"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jpeg" Type="http://schemas.openxmlformats.org/officeDocument/2006/relationships/image"/><Relationship Id="rId11" Target="../media/image28.jpeg" Type="http://schemas.openxmlformats.org/officeDocument/2006/relationships/image"/><Relationship Id="rId12" Target="../media/image29.jpeg" Type="http://schemas.openxmlformats.org/officeDocument/2006/relationships/image"/><Relationship Id="rId2" Target="../notesSlides/notesSlide9.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4.jpeg" Type="http://schemas.openxmlformats.org/officeDocument/2006/relationships/image"/><Relationship Id="rId8" Target="../media/image25.jpeg" Type="http://schemas.openxmlformats.org/officeDocument/2006/relationships/image"/><Relationship Id="rId9" Target="../media/image2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088966" y="1315550"/>
            <a:ext cx="2598600" cy="865800"/>
            <a:chOff x="0" y="0"/>
            <a:chExt cx="3464800" cy="1154400"/>
          </a:xfrm>
        </p:grpSpPr>
        <p:sp>
          <p:nvSpPr>
            <p:cNvPr name="Freeform 3" id="3"/>
            <p:cNvSpPr/>
            <p:nvPr/>
          </p:nvSpPr>
          <p:spPr>
            <a:xfrm flipH="false" flipV="false" rot="0">
              <a:off x="0" y="0"/>
              <a:ext cx="3464814" cy="1154430"/>
            </a:xfrm>
            <a:custGeom>
              <a:avLst/>
              <a:gdLst/>
              <a:ahLst/>
              <a:cxnLst/>
              <a:rect r="r" b="b" t="t" l="l"/>
              <a:pathLst>
                <a:path h="1154430" w="3464814">
                  <a:moveTo>
                    <a:pt x="0" y="1154430"/>
                  </a:moveTo>
                  <a:lnTo>
                    <a:pt x="1123442" y="0"/>
                  </a:lnTo>
                  <a:lnTo>
                    <a:pt x="3464814" y="1154430"/>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 y="2181526"/>
            <a:ext cx="17695003" cy="5923950"/>
          </a:xfrm>
          <a:custGeom>
            <a:avLst/>
            <a:gdLst/>
            <a:ahLst/>
            <a:cxnLst/>
            <a:rect r="r" b="b" t="t" l="l"/>
            <a:pathLst>
              <a:path h="5923950" w="17695003">
                <a:moveTo>
                  <a:pt x="0" y="0"/>
                </a:moveTo>
                <a:lnTo>
                  <a:pt x="17695003" y="0"/>
                </a:lnTo>
                <a:lnTo>
                  <a:pt x="17695003" y="5923950"/>
                </a:lnTo>
                <a:lnTo>
                  <a:pt x="0" y="59239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354472" y="8556698"/>
            <a:ext cx="10961656" cy="865992"/>
          </a:xfrm>
          <a:custGeom>
            <a:avLst/>
            <a:gdLst/>
            <a:ahLst/>
            <a:cxnLst/>
            <a:rect r="r" b="b" t="t" l="l"/>
            <a:pathLst>
              <a:path h="865992" w="10961656">
                <a:moveTo>
                  <a:pt x="0" y="0"/>
                </a:moveTo>
                <a:lnTo>
                  <a:pt x="10961656" y="0"/>
                </a:lnTo>
                <a:lnTo>
                  <a:pt x="10961656" y="865992"/>
                </a:lnTo>
                <a:lnTo>
                  <a:pt x="0" y="8659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463025" y="2833075"/>
            <a:ext cx="12158550" cy="4410075"/>
          </a:xfrm>
          <a:prstGeom prst="rect">
            <a:avLst/>
          </a:prstGeom>
        </p:spPr>
        <p:txBody>
          <a:bodyPr anchor="t" rtlCol="false" tIns="0" lIns="0" bIns="0" rIns="0">
            <a:spAutoFit/>
          </a:bodyPr>
          <a:lstStyle/>
          <a:p>
            <a:pPr algn="l">
              <a:lnSpc>
                <a:spcPts val="8640"/>
              </a:lnSpc>
            </a:pPr>
            <a:r>
              <a:rPr lang="en-US" sz="7200">
                <a:solidFill>
                  <a:srgbClr val="FFFFFF"/>
                </a:solidFill>
                <a:latin typeface="Arimo Bold"/>
              </a:rPr>
              <a:t>Khartoum University Students’Associations (Medicine, Dentistry, and Pharmacy)</a:t>
            </a:r>
          </a:p>
        </p:txBody>
      </p:sp>
      <p:sp>
        <p:nvSpPr>
          <p:cNvPr name="Freeform 8" id="8"/>
          <p:cNvSpPr/>
          <p:nvPr/>
        </p:nvSpPr>
        <p:spPr>
          <a:xfrm flipH="false" flipV="false" rot="0">
            <a:off x="12002421" y="2304400"/>
            <a:ext cx="2977900" cy="2993800"/>
          </a:xfrm>
          <a:custGeom>
            <a:avLst/>
            <a:gdLst/>
            <a:ahLst/>
            <a:cxnLst/>
            <a:rect r="r" b="b" t="t" l="l"/>
            <a:pathLst>
              <a:path h="2993800" w="2977900">
                <a:moveTo>
                  <a:pt x="0" y="0"/>
                </a:moveTo>
                <a:lnTo>
                  <a:pt x="2977900" y="0"/>
                </a:lnTo>
                <a:lnTo>
                  <a:pt x="2977900" y="2993800"/>
                </a:lnTo>
                <a:lnTo>
                  <a:pt x="0" y="2993800"/>
                </a:lnTo>
                <a:lnTo>
                  <a:pt x="0" y="0"/>
                </a:lnTo>
                <a:close/>
              </a:path>
            </a:pathLst>
          </a:custGeom>
          <a:blipFill>
            <a:blip r:embed="rId9"/>
            <a:stretch>
              <a:fillRect l="0" t="-9986" r="0" b="-9986"/>
            </a:stretch>
          </a:blipFill>
        </p:spPr>
      </p:sp>
      <p:sp>
        <p:nvSpPr>
          <p:cNvPr name="Freeform 9" id="9"/>
          <p:cNvSpPr/>
          <p:nvPr/>
        </p:nvSpPr>
        <p:spPr>
          <a:xfrm flipH="false" flipV="false" rot="0">
            <a:off x="14980321" y="2199102"/>
            <a:ext cx="2851969" cy="2853298"/>
          </a:xfrm>
          <a:custGeom>
            <a:avLst/>
            <a:gdLst/>
            <a:ahLst/>
            <a:cxnLst/>
            <a:rect r="r" b="b" t="t" l="l"/>
            <a:pathLst>
              <a:path h="2853298" w="2851969">
                <a:moveTo>
                  <a:pt x="0" y="0"/>
                </a:moveTo>
                <a:lnTo>
                  <a:pt x="2851969" y="0"/>
                </a:lnTo>
                <a:lnTo>
                  <a:pt x="2851969" y="2853298"/>
                </a:lnTo>
                <a:lnTo>
                  <a:pt x="0" y="2853298"/>
                </a:lnTo>
                <a:lnTo>
                  <a:pt x="0" y="0"/>
                </a:lnTo>
                <a:close/>
              </a:path>
            </a:pathLst>
          </a:custGeom>
          <a:blipFill>
            <a:blip r:embed="rId10"/>
            <a:stretch>
              <a:fillRect l="0" t="0" r="0" b="0"/>
            </a:stretch>
          </a:blipFill>
        </p:spPr>
      </p:sp>
      <p:sp>
        <p:nvSpPr>
          <p:cNvPr name="Freeform 10" id="10"/>
          <p:cNvSpPr/>
          <p:nvPr/>
        </p:nvSpPr>
        <p:spPr>
          <a:xfrm flipH="false" flipV="false" rot="0">
            <a:off x="13354187" y="4665840"/>
            <a:ext cx="4285754" cy="4285754"/>
          </a:xfrm>
          <a:custGeom>
            <a:avLst/>
            <a:gdLst/>
            <a:ahLst/>
            <a:cxnLst/>
            <a:rect r="r" b="b" t="t" l="l"/>
            <a:pathLst>
              <a:path h="4285754" w="4285754">
                <a:moveTo>
                  <a:pt x="0" y="0"/>
                </a:moveTo>
                <a:lnTo>
                  <a:pt x="4285754" y="0"/>
                </a:lnTo>
                <a:lnTo>
                  <a:pt x="4285754" y="4285754"/>
                </a:lnTo>
                <a:lnTo>
                  <a:pt x="0" y="4285754"/>
                </a:lnTo>
                <a:lnTo>
                  <a:pt x="0" y="0"/>
                </a:lnTo>
                <a:close/>
              </a:path>
            </a:pathLst>
          </a:custGeom>
          <a:blipFill>
            <a:blip r:embed="rId11"/>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5062900"/>
            <a:ext cx="6099802" cy="5224100"/>
          </a:xfrm>
          <a:custGeom>
            <a:avLst/>
            <a:gdLst/>
            <a:ahLst/>
            <a:cxnLst/>
            <a:rect r="r" b="b" t="t" l="l"/>
            <a:pathLst>
              <a:path h="5224100" w="6099802">
                <a:moveTo>
                  <a:pt x="0" y="0"/>
                </a:moveTo>
                <a:lnTo>
                  <a:pt x="6099802" y="0"/>
                </a:lnTo>
                <a:lnTo>
                  <a:pt x="6099802" y="5224100"/>
                </a:lnTo>
                <a:lnTo>
                  <a:pt x="0" y="5224100"/>
                </a:lnTo>
                <a:lnTo>
                  <a:pt x="0" y="0"/>
                </a:lnTo>
                <a:close/>
              </a:path>
            </a:pathLst>
          </a:custGeom>
          <a:blipFill>
            <a:blip r:embed="rId7"/>
            <a:stretch>
              <a:fillRect l="-7095" t="0" r="-7095" b="0"/>
            </a:stretch>
          </a:blipFill>
        </p:spPr>
      </p:sp>
      <p:sp>
        <p:nvSpPr>
          <p:cNvPr name="Freeform 6" id="6"/>
          <p:cNvSpPr/>
          <p:nvPr/>
        </p:nvSpPr>
        <p:spPr>
          <a:xfrm flipH="false" flipV="false" rot="0">
            <a:off x="6099800" y="0"/>
            <a:ext cx="6099802" cy="5224100"/>
          </a:xfrm>
          <a:custGeom>
            <a:avLst/>
            <a:gdLst/>
            <a:ahLst/>
            <a:cxnLst/>
            <a:rect r="r" b="b" t="t" l="l"/>
            <a:pathLst>
              <a:path h="5224100" w="6099802">
                <a:moveTo>
                  <a:pt x="0" y="0"/>
                </a:moveTo>
                <a:lnTo>
                  <a:pt x="6099802" y="0"/>
                </a:lnTo>
                <a:lnTo>
                  <a:pt x="6099802" y="5224100"/>
                </a:lnTo>
                <a:lnTo>
                  <a:pt x="0" y="5224100"/>
                </a:lnTo>
                <a:lnTo>
                  <a:pt x="0" y="0"/>
                </a:lnTo>
                <a:close/>
              </a:path>
            </a:pathLst>
          </a:custGeom>
          <a:blipFill>
            <a:blip r:embed="rId8"/>
            <a:stretch>
              <a:fillRect l="-7095" t="0" r="-7095" b="0"/>
            </a:stretch>
          </a:blipFill>
        </p:spPr>
      </p:sp>
      <p:sp>
        <p:nvSpPr>
          <p:cNvPr name="Freeform 7" id="7"/>
          <p:cNvSpPr/>
          <p:nvPr/>
        </p:nvSpPr>
        <p:spPr>
          <a:xfrm flipH="false" flipV="false" rot="0">
            <a:off x="6099800" y="5062900"/>
            <a:ext cx="6099802" cy="5224100"/>
          </a:xfrm>
          <a:custGeom>
            <a:avLst/>
            <a:gdLst/>
            <a:ahLst/>
            <a:cxnLst/>
            <a:rect r="r" b="b" t="t" l="l"/>
            <a:pathLst>
              <a:path h="5224100" w="6099802">
                <a:moveTo>
                  <a:pt x="0" y="0"/>
                </a:moveTo>
                <a:lnTo>
                  <a:pt x="6099802" y="0"/>
                </a:lnTo>
                <a:lnTo>
                  <a:pt x="6099802" y="5224100"/>
                </a:lnTo>
                <a:lnTo>
                  <a:pt x="0" y="5224100"/>
                </a:lnTo>
                <a:lnTo>
                  <a:pt x="0" y="0"/>
                </a:lnTo>
                <a:close/>
              </a:path>
            </a:pathLst>
          </a:custGeom>
          <a:blipFill>
            <a:blip r:embed="rId9"/>
            <a:stretch>
              <a:fillRect l="-14232" t="0" r="-14232" b="0"/>
            </a:stretch>
          </a:blipFill>
        </p:spPr>
      </p:sp>
      <p:sp>
        <p:nvSpPr>
          <p:cNvPr name="Freeform 8" id="8"/>
          <p:cNvSpPr/>
          <p:nvPr/>
        </p:nvSpPr>
        <p:spPr>
          <a:xfrm flipH="false" flipV="false" rot="0">
            <a:off x="12199600" y="0"/>
            <a:ext cx="6099802" cy="5062900"/>
          </a:xfrm>
          <a:custGeom>
            <a:avLst/>
            <a:gdLst/>
            <a:ahLst/>
            <a:cxnLst/>
            <a:rect r="r" b="b" t="t" l="l"/>
            <a:pathLst>
              <a:path h="5062900" w="6099802">
                <a:moveTo>
                  <a:pt x="0" y="0"/>
                </a:moveTo>
                <a:lnTo>
                  <a:pt x="6099802" y="0"/>
                </a:lnTo>
                <a:lnTo>
                  <a:pt x="6099802" y="5062900"/>
                </a:lnTo>
                <a:lnTo>
                  <a:pt x="0" y="5062900"/>
                </a:lnTo>
                <a:lnTo>
                  <a:pt x="0" y="0"/>
                </a:lnTo>
                <a:close/>
              </a:path>
            </a:pathLst>
          </a:custGeom>
          <a:blipFill>
            <a:blip r:embed="rId10"/>
            <a:stretch>
              <a:fillRect l="-5402" t="0" r="-5402" b="0"/>
            </a:stretch>
          </a:blipFill>
        </p:spPr>
      </p:sp>
      <p:sp>
        <p:nvSpPr>
          <p:cNvPr name="Freeform 9" id="9"/>
          <p:cNvSpPr/>
          <p:nvPr/>
        </p:nvSpPr>
        <p:spPr>
          <a:xfrm flipH="false" flipV="false" rot="0">
            <a:off x="12199600" y="5062900"/>
            <a:ext cx="6099802" cy="5224100"/>
          </a:xfrm>
          <a:custGeom>
            <a:avLst/>
            <a:gdLst/>
            <a:ahLst/>
            <a:cxnLst/>
            <a:rect r="r" b="b" t="t" l="l"/>
            <a:pathLst>
              <a:path h="5224100" w="6099802">
                <a:moveTo>
                  <a:pt x="0" y="0"/>
                </a:moveTo>
                <a:lnTo>
                  <a:pt x="6099802" y="0"/>
                </a:lnTo>
                <a:lnTo>
                  <a:pt x="6099802" y="5224100"/>
                </a:lnTo>
                <a:lnTo>
                  <a:pt x="0" y="5224100"/>
                </a:lnTo>
                <a:lnTo>
                  <a:pt x="0" y="0"/>
                </a:lnTo>
                <a:close/>
              </a:path>
            </a:pathLst>
          </a:custGeom>
          <a:blipFill>
            <a:blip r:embed="rId11"/>
            <a:stretch>
              <a:fillRect l="-7095" t="0" r="-7095" b="0"/>
            </a:stretch>
          </a:blipFill>
        </p:spPr>
      </p:sp>
      <p:sp>
        <p:nvSpPr>
          <p:cNvPr name="Freeform 10" id="10"/>
          <p:cNvSpPr/>
          <p:nvPr/>
        </p:nvSpPr>
        <p:spPr>
          <a:xfrm flipH="false" flipV="false" rot="0">
            <a:off x="0" y="0"/>
            <a:ext cx="6099802" cy="5062900"/>
          </a:xfrm>
          <a:custGeom>
            <a:avLst/>
            <a:gdLst/>
            <a:ahLst/>
            <a:cxnLst/>
            <a:rect r="r" b="b" t="t" l="l"/>
            <a:pathLst>
              <a:path h="5062900" w="6099802">
                <a:moveTo>
                  <a:pt x="0" y="0"/>
                </a:moveTo>
                <a:lnTo>
                  <a:pt x="6099802" y="0"/>
                </a:lnTo>
                <a:lnTo>
                  <a:pt x="6099802" y="5062900"/>
                </a:lnTo>
                <a:lnTo>
                  <a:pt x="0" y="5062900"/>
                </a:lnTo>
                <a:lnTo>
                  <a:pt x="0" y="0"/>
                </a:lnTo>
                <a:close/>
              </a:path>
            </a:pathLst>
          </a:custGeom>
          <a:blipFill>
            <a:blip r:embed="rId12"/>
            <a:stretch>
              <a:fillRect l="-5334" t="0" r="-5334"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6250800" cy="5428600"/>
          </a:xfrm>
          <a:custGeom>
            <a:avLst/>
            <a:gdLst/>
            <a:ahLst/>
            <a:cxnLst/>
            <a:rect r="r" b="b" t="t" l="l"/>
            <a:pathLst>
              <a:path h="5428600" w="6250800">
                <a:moveTo>
                  <a:pt x="0" y="0"/>
                </a:moveTo>
                <a:lnTo>
                  <a:pt x="6250800" y="0"/>
                </a:lnTo>
                <a:lnTo>
                  <a:pt x="6250800" y="5428600"/>
                </a:lnTo>
                <a:lnTo>
                  <a:pt x="0" y="5428600"/>
                </a:lnTo>
                <a:lnTo>
                  <a:pt x="0" y="0"/>
                </a:lnTo>
                <a:close/>
              </a:path>
            </a:pathLst>
          </a:custGeom>
          <a:blipFill>
            <a:blip r:embed="rId7"/>
            <a:stretch>
              <a:fillRect l="0" t="-26763" r="0" b="-26763"/>
            </a:stretch>
          </a:blipFill>
        </p:spPr>
      </p:sp>
      <p:sp>
        <p:nvSpPr>
          <p:cNvPr name="Freeform 6" id="6"/>
          <p:cNvSpPr/>
          <p:nvPr/>
        </p:nvSpPr>
        <p:spPr>
          <a:xfrm flipH="false" flipV="false" rot="0">
            <a:off x="6250776" y="0"/>
            <a:ext cx="5786450" cy="5428600"/>
          </a:xfrm>
          <a:custGeom>
            <a:avLst/>
            <a:gdLst/>
            <a:ahLst/>
            <a:cxnLst/>
            <a:rect r="r" b="b" t="t" l="l"/>
            <a:pathLst>
              <a:path h="5428600" w="5786450">
                <a:moveTo>
                  <a:pt x="0" y="0"/>
                </a:moveTo>
                <a:lnTo>
                  <a:pt x="5786450" y="0"/>
                </a:lnTo>
                <a:lnTo>
                  <a:pt x="5786450" y="5428600"/>
                </a:lnTo>
                <a:lnTo>
                  <a:pt x="0" y="5428600"/>
                </a:lnTo>
                <a:lnTo>
                  <a:pt x="0" y="0"/>
                </a:lnTo>
                <a:close/>
              </a:path>
            </a:pathLst>
          </a:custGeom>
          <a:blipFill>
            <a:blip r:embed="rId8"/>
            <a:stretch>
              <a:fillRect l="0" t="-44748" r="0" b="-44748"/>
            </a:stretch>
          </a:blipFill>
        </p:spPr>
      </p:sp>
      <p:sp>
        <p:nvSpPr>
          <p:cNvPr name="Freeform 7" id="7"/>
          <p:cNvSpPr/>
          <p:nvPr/>
        </p:nvSpPr>
        <p:spPr>
          <a:xfrm flipH="false" flipV="false" rot="0">
            <a:off x="0" y="5428600"/>
            <a:ext cx="6250802" cy="4858402"/>
          </a:xfrm>
          <a:custGeom>
            <a:avLst/>
            <a:gdLst/>
            <a:ahLst/>
            <a:cxnLst/>
            <a:rect r="r" b="b" t="t" l="l"/>
            <a:pathLst>
              <a:path h="4858402" w="6250802">
                <a:moveTo>
                  <a:pt x="0" y="0"/>
                </a:moveTo>
                <a:lnTo>
                  <a:pt x="6250802" y="0"/>
                </a:lnTo>
                <a:lnTo>
                  <a:pt x="6250802" y="4858402"/>
                </a:lnTo>
                <a:lnTo>
                  <a:pt x="0" y="4858402"/>
                </a:lnTo>
                <a:lnTo>
                  <a:pt x="0" y="0"/>
                </a:lnTo>
                <a:close/>
              </a:path>
            </a:pathLst>
          </a:custGeom>
          <a:blipFill>
            <a:blip r:embed="rId9"/>
            <a:stretch>
              <a:fillRect l="0" t="-2178" r="0" b="-2178"/>
            </a:stretch>
          </a:blipFill>
        </p:spPr>
      </p:sp>
      <p:sp>
        <p:nvSpPr>
          <p:cNvPr name="Freeform 8" id="8"/>
          <p:cNvSpPr/>
          <p:nvPr/>
        </p:nvSpPr>
        <p:spPr>
          <a:xfrm flipH="false" flipV="false" rot="0">
            <a:off x="6190074" y="5428600"/>
            <a:ext cx="5847152" cy="4858398"/>
          </a:xfrm>
          <a:custGeom>
            <a:avLst/>
            <a:gdLst/>
            <a:ahLst/>
            <a:cxnLst/>
            <a:rect r="r" b="b" t="t" l="l"/>
            <a:pathLst>
              <a:path h="4858398" w="5847152">
                <a:moveTo>
                  <a:pt x="0" y="0"/>
                </a:moveTo>
                <a:lnTo>
                  <a:pt x="5847152" y="0"/>
                </a:lnTo>
                <a:lnTo>
                  <a:pt x="5847152" y="4858398"/>
                </a:lnTo>
                <a:lnTo>
                  <a:pt x="0" y="4858398"/>
                </a:lnTo>
                <a:lnTo>
                  <a:pt x="0" y="0"/>
                </a:lnTo>
                <a:close/>
              </a:path>
            </a:pathLst>
          </a:custGeom>
          <a:blipFill>
            <a:blip r:embed="rId10"/>
            <a:stretch>
              <a:fillRect l="-5393" t="0" r="-5393" b="0"/>
            </a:stretch>
          </a:blipFill>
        </p:spPr>
      </p:sp>
      <p:sp>
        <p:nvSpPr>
          <p:cNvPr name="Freeform 9" id="9"/>
          <p:cNvSpPr/>
          <p:nvPr/>
        </p:nvSpPr>
        <p:spPr>
          <a:xfrm flipH="false" flipV="false" rot="0">
            <a:off x="12037200" y="5428600"/>
            <a:ext cx="6250798" cy="4858398"/>
          </a:xfrm>
          <a:custGeom>
            <a:avLst/>
            <a:gdLst/>
            <a:ahLst/>
            <a:cxnLst/>
            <a:rect r="r" b="b" t="t" l="l"/>
            <a:pathLst>
              <a:path h="4858398" w="6250798">
                <a:moveTo>
                  <a:pt x="0" y="0"/>
                </a:moveTo>
                <a:lnTo>
                  <a:pt x="6250798" y="0"/>
                </a:lnTo>
                <a:lnTo>
                  <a:pt x="6250798" y="4858398"/>
                </a:lnTo>
                <a:lnTo>
                  <a:pt x="0" y="4858398"/>
                </a:lnTo>
                <a:lnTo>
                  <a:pt x="0" y="0"/>
                </a:lnTo>
                <a:close/>
              </a:path>
            </a:pathLst>
          </a:custGeom>
          <a:blipFill>
            <a:blip r:embed="rId11"/>
            <a:stretch>
              <a:fillRect l="0" t="-35773" r="0" b="-35773"/>
            </a:stretch>
          </a:blipFill>
        </p:spPr>
      </p:sp>
      <p:sp>
        <p:nvSpPr>
          <p:cNvPr name="Freeform 10" id="10"/>
          <p:cNvSpPr/>
          <p:nvPr/>
        </p:nvSpPr>
        <p:spPr>
          <a:xfrm flipH="false" flipV="false" rot="0">
            <a:off x="11932500" y="0"/>
            <a:ext cx="6355500" cy="5555250"/>
          </a:xfrm>
          <a:custGeom>
            <a:avLst/>
            <a:gdLst/>
            <a:ahLst/>
            <a:cxnLst/>
            <a:rect r="r" b="b" t="t" l="l"/>
            <a:pathLst>
              <a:path h="5555250" w="6355500">
                <a:moveTo>
                  <a:pt x="0" y="0"/>
                </a:moveTo>
                <a:lnTo>
                  <a:pt x="6355500" y="0"/>
                </a:lnTo>
                <a:lnTo>
                  <a:pt x="6355500" y="5555250"/>
                </a:lnTo>
                <a:lnTo>
                  <a:pt x="0" y="5555250"/>
                </a:lnTo>
                <a:lnTo>
                  <a:pt x="0" y="0"/>
                </a:lnTo>
                <a:close/>
              </a:path>
            </a:pathLst>
          </a:custGeom>
          <a:blipFill>
            <a:blip r:embed="rId12"/>
            <a:stretch>
              <a:fillRect l="-8394" t="0" r="-8394"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6893525" y="9354900"/>
            <a:ext cx="388950" cy="457875"/>
          </a:xfrm>
          <a:prstGeom prst="rect">
            <a:avLst/>
          </a:prstGeom>
        </p:spPr>
        <p:txBody>
          <a:bodyPr anchor="t" rtlCol="false" tIns="0" lIns="0" bIns="0" rIns="0">
            <a:spAutoFit/>
          </a:bodyPr>
          <a:lstStyle/>
          <a:p>
            <a:pPr algn="l">
              <a:lnSpc>
                <a:spcPts val="3120"/>
              </a:lnSpc>
            </a:pPr>
            <a:r>
              <a:rPr lang="en-US" sz="2600">
                <a:solidFill>
                  <a:srgbClr val="FFFFFF"/>
                </a:solidFill>
                <a:latin typeface="Roboto Condensed Bold"/>
              </a:rPr>
              <a:t>9</a:t>
            </a:r>
          </a:p>
        </p:txBody>
      </p:sp>
      <p:sp>
        <p:nvSpPr>
          <p:cNvPr name="Freeform 5" id="5"/>
          <p:cNvSpPr/>
          <p:nvPr/>
        </p:nvSpPr>
        <p:spPr>
          <a:xfrm flipH="false" flipV="false" rot="0">
            <a:off x="0" y="0"/>
            <a:ext cx="5948600" cy="5206648"/>
          </a:xfrm>
          <a:custGeom>
            <a:avLst/>
            <a:gdLst/>
            <a:ahLst/>
            <a:cxnLst/>
            <a:rect r="r" b="b" t="t" l="l"/>
            <a:pathLst>
              <a:path h="5206648" w="5948600">
                <a:moveTo>
                  <a:pt x="0" y="0"/>
                </a:moveTo>
                <a:lnTo>
                  <a:pt x="5948600" y="0"/>
                </a:lnTo>
                <a:lnTo>
                  <a:pt x="5948600" y="5206648"/>
                </a:lnTo>
                <a:lnTo>
                  <a:pt x="0" y="5206648"/>
                </a:lnTo>
                <a:lnTo>
                  <a:pt x="0" y="0"/>
                </a:lnTo>
                <a:close/>
              </a:path>
            </a:pathLst>
          </a:custGeom>
          <a:blipFill>
            <a:blip r:embed="rId7"/>
            <a:stretch>
              <a:fillRect l="-8351" t="0" r="-8351" b="0"/>
            </a:stretch>
          </a:blipFill>
        </p:spPr>
      </p:sp>
      <p:sp>
        <p:nvSpPr>
          <p:cNvPr name="Freeform 6" id="6"/>
          <p:cNvSpPr/>
          <p:nvPr/>
        </p:nvSpPr>
        <p:spPr>
          <a:xfrm flipH="false" flipV="false" rot="0">
            <a:off x="0" y="5206650"/>
            <a:ext cx="5948600" cy="5080350"/>
          </a:xfrm>
          <a:custGeom>
            <a:avLst/>
            <a:gdLst/>
            <a:ahLst/>
            <a:cxnLst/>
            <a:rect r="r" b="b" t="t" l="l"/>
            <a:pathLst>
              <a:path h="5080350" w="5948600">
                <a:moveTo>
                  <a:pt x="0" y="0"/>
                </a:moveTo>
                <a:lnTo>
                  <a:pt x="5948600" y="0"/>
                </a:lnTo>
                <a:lnTo>
                  <a:pt x="5948600" y="5080350"/>
                </a:lnTo>
                <a:lnTo>
                  <a:pt x="0" y="5080350"/>
                </a:lnTo>
                <a:lnTo>
                  <a:pt x="0" y="0"/>
                </a:lnTo>
                <a:close/>
              </a:path>
            </a:pathLst>
          </a:custGeom>
          <a:blipFill>
            <a:blip r:embed="rId8"/>
            <a:stretch>
              <a:fillRect l="-6936" t="0" r="-6936" b="0"/>
            </a:stretch>
          </a:blipFill>
        </p:spPr>
      </p:sp>
      <p:sp>
        <p:nvSpPr>
          <p:cNvPr name="Freeform 7" id="7"/>
          <p:cNvSpPr/>
          <p:nvPr/>
        </p:nvSpPr>
        <p:spPr>
          <a:xfrm flipH="false" flipV="false" rot="0">
            <a:off x="5948600" y="0"/>
            <a:ext cx="6789452" cy="5206650"/>
          </a:xfrm>
          <a:custGeom>
            <a:avLst/>
            <a:gdLst/>
            <a:ahLst/>
            <a:cxnLst/>
            <a:rect r="r" b="b" t="t" l="l"/>
            <a:pathLst>
              <a:path h="5206650" w="6789452">
                <a:moveTo>
                  <a:pt x="0" y="0"/>
                </a:moveTo>
                <a:lnTo>
                  <a:pt x="6789452" y="0"/>
                </a:lnTo>
                <a:lnTo>
                  <a:pt x="6789452" y="5206650"/>
                </a:lnTo>
                <a:lnTo>
                  <a:pt x="0" y="5206650"/>
                </a:lnTo>
                <a:lnTo>
                  <a:pt x="0" y="0"/>
                </a:lnTo>
                <a:close/>
              </a:path>
            </a:pathLst>
          </a:custGeom>
          <a:blipFill>
            <a:blip r:embed="rId9"/>
            <a:stretch>
              <a:fillRect l="-7515" t="0" r="-7515" b="0"/>
            </a:stretch>
          </a:blipFill>
        </p:spPr>
      </p:sp>
      <p:sp>
        <p:nvSpPr>
          <p:cNvPr name="Freeform 8" id="8"/>
          <p:cNvSpPr/>
          <p:nvPr/>
        </p:nvSpPr>
        <p:spPr>
          <a:xfrm flipH="false" flipV="false" rot="0">
            <a:off x="5948600" y="5206650"/>
            <a:ext cx="6789452" cy="5092090"/>
          </a:xfrm>
          <a:custGeom>
            <a:avLst/>
            <a:gdLst/>
            <a:ahLst/>
            <a:cxnLst/>
            <a:rect r="r" b="b" t="t" l="l"/>
            <a:pathLst>
              <a:path h="5092090" w="6789452">
                <a:moveTo>
                  <a:pt x="0" y="0"/>
                </a:moveTo>
                <a:lnTo>
                  <a:pt x="6789452" y="0"/>
                </a:lnTo>
                <a:lnTo>
                  <a:pt x="6789452" y="5092090"/>
                </a:lnTo>
                <a:lnTo>
                  <a:pt x="0" y="5092090"/>
                </a:lnTo>
                <a:lnTo>
                  <a:pt x="0" y="0"/>
                </a:lnTo>
                <a:close/>
              </a:path>
            </a:pathLst>
          </a:custGeom>
          <a:blipFill>
            <a:blip r:embed="rId10"/>
            <a:stretch>
              <a:fillRect l="0" t="0" r="0" b="0"/>
            </a:stretch>
          </a:blipFill>
        </p:spPr>
      </p:sp>
      <p:sp>
        <p:nvSpPr>
          <p:cNvPr name="Freeform 9" id="9"/>
          <p:cNvSpPr/>
          <p:nvPr/>
        </p:nvSpPr>
        <p:spPr>
          <a:xfrm flipH="false" flipV="false" rot="0">
            <a:off x="12738050" y="0"/>
            <a:ext cx="5552352" cy="5206650"/>
          </a:xfrm>
          <a:custGeom>
            <a:avLst/>
            <a:gdLst/>
            <a:ahLst/>
            <a:cxnLst/>
            <a:rect r="r" b="b" t="t" l="l"/>
            <a:pathLst>
              <a:path h="5206650" w="5552352">
                <a:moveTo>
                  <a:pt x="0" y="0"/>
                </a:moveTo>
                <a:lnTo>
                  <a:pt x="5552352" y="0"/>
                </a:lnTo>
                <a:lnTo>
                  <a:pt x="5552352" y="5206650"/>
                </a:lnTo>
                <a:lnTo>
                  <a:pt x="0" y="5206650"/>
                </a:lnTo>
                <a:lnTo>
                  <a:pt x="0" y="0"/>
                </a:lnTo>
                <a:close/>
              </a:path>
            </a:pathLst>
          </a:custGeom>
          <a:blipFill>
            <a:blip r:embed="rId11"/>
            <a:stretch>
              <a:fillRect l="-12515" t="0" r="-12515" b="0"/>
            </a:stretch>
          </a:blipFill>
        </p:spPr>
      </p:sp>
      <p:sp>
        <p:nvSpPr>
          <p:cNvPr name="Freeform 10" id="10"/>
          <p:cNvSpPr/>
          <p:nvPr/>
        </p:nvSpPr>
        <p:spPr>
          <a:xfrm flipH="false" flipV="false" rot="0">
            <a:off x="12738050" y="5206650"/>
            <a:ext cx="5552352" cy="5080350"/>
          </a:xfrm>
          <a:custGeom>
            <a:avLst/>
            <a:gdLst/>
            <a:ahLst/>
            <a:cxnLst/>
            <a:rect r="r" b="b" t="t" l="l"/>
            <a:pathLst>
              <a:path h="5080350" w="5552352">
                <a:moveTo>
                  <a:pt x="0" y="0"/>
                </a:moveTo>
                <a:lnTo>
                  <a:pt x="5552352" y="0"/>
                </a:lnTo>
                <a:lnTo>
                  <a:pt x="5552352" y="5080350"/>
                </a:lnTo>
                <a:lnTo>
                  <a:pt x="0" y="5080350"/>
                </a:lnTo>
                <a:lnTo>
                  <a:pt x="0" y="0"/>
                </a:lnTo>
                <a:close/>
              </a:path>
            </a:pathLst>
          </a:custGeom>
          <a:blipFill>
            <a:blip r:embed="rId12"/>
            <a:stretch>
              <a:fillRect l="-10999" t="0" r="-10999"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5731196" cy="5119204"/>
          </a:xfrm>
          <a:custGeom>
            <a:avLst/>
            <a:gdLst/>
            <a:ahLst/>
            <a:cxnLst/>
            <a:rect r="r" b="b" t="t" l="l"/>
            <a:pathLst>
              <a:path h="5119204" w="5731196">
                <a:moveTo>
                  <a:pt x="0" y="0"/>
                </a:moveTo>
                <a:lnTo>
                  <a:pt x="5731196" y="0"/>
                </a:lnTo>
                <a:lnTo>
                  <a:pt x="5731196" y="5119204"/>
                </a:lnTo>
                <a:lnTo>
                  <a:pt x="0" y="5119204"/>
                </a:lnTo>
                <a:lnTo>
                  <a:pt x="0" y="0"/>
                </a:lnTo>
                <a:close/>
              </a:path>
            </a:pathLst>
          </a:custGeom>
          <a:blipFill>
            <a:blip r:embed="rId7"/>
            <a:stretch>
              <a:fillRect l="0" t="-24636" r="0" b="-24636"/>
            </a:stretch>
          </a:blipFill>
        </p:spPr>
      </p:sp>
      <p:sp>
        <p:nvSpPr>
          <p:cNvPr name="Freeform 6" id="6"/>
          <p:cNvSpPr/>
          <p:nvPr/>
        </p:nvSpPr>
        <p:spPr>
          <a:xfrm flipH="false" flipV="false" rot="0">
            <a:off x="5731198" y="0"/>
            <a:ext cx="6825592" cy="5119194"/>
          </a:xfrm>
          <a:custGeom>
            <a:avLst/>
            <a:gdLst/>
            <a:ahLst/>
            <a:cxnLst/>
            <a:rect r="r" b="b" t="t" l="l"/>
            <a:pathLst>
              <a:path h="5119194" w="6825592">
                <a:moveTo>
                  <a:pt x="0" y="0"/>
                </a:moveTo>
                <a:lnTo>
                  <a:pt x="6825592" y="0"/>
                </a:lnTo>
                <a:lnTo>
                  <a:pt x="6825592" y="5119194"/>
                </a:lnTo>
                <a:lnTo>
                  <a:pt x="0" y="5119194"/>
                </a:lnTo>
                <a:lnTo>
                  <a:pt x="0" y="0"/>
                </a:lnTo>
                <a:close/>
              </a:path>
            </a:pathLst>
          </a:custGeom>
          <a:blipFill>
            <a:blip r:embed="rId8"/>
            <a:stretch>
              <a:fillRect l="0" t="0" r="0" b="0"/>
            </a:stretch>
          </a:blipFill>
        </p:spPr>
      </p:sp>
      <p:sp>
        <p:nvSpPr>
          <p:cNvPr name="Freeform 7" id="7"/>
          <p:cNvSpPr/>
          <p:nvPr/>
        </p:nvSpPr>
        <p:spPr>
          <a:xfrm flipH="false" flipV="false" rot="0">
            <a:off x="12556800" y="0"/>
            <a:ext cx="5731200" cy="5119200"/>
          </a:xfrm>
          <a:custGeom>
            <a:avLst/>
            <a:gdLst/>
            <a:ahLst/>
            <a:cxnLst/>
            <a:rect r="r" b="b" t="t" l="l"/>
            <a:pathLst>
              <a:path h="5119200" w="5731200">
                <a:moveTo>
                  <a:pt x="0" y="0"/>
                </a:moveTo>
                <a:lnTo>
                  <a:pt x="5731200" y="0"/>
                </a:lnTo>
                <a:lnTo>
                  <a:pt x="5731200" y="5119200"/>
                </a:lnTo>
                <a:lnTo>
                  <a:pt x="0" y="5119200"/>
                </a:lnTo>
                <a:lnTo>
                  <a:pt x="0" y="0"/>
                </a:lnTo>
                <a:close/>
              </a:path>
            </a:pathLst>
          </a:custGeom>
          <a:blipFill>
            <a:blip r:embed="rId9"/>
            <a:stretch>
              <a:fillRect l="0" t="-19971" r="0" b="-19971"/>
            </a:stretch>
          </a:blipFill>
        </p:spPr>
      </p:sp>
      <p:sp>
        <p:nvSpPr>
          <p:cNvPr name="Freeform 8" id="8"/>
          <p:cNvSpPr/>
          <p:nvPr/>
        </p:nvSpPr>
        <p:spPr>
          <a:xfrm flipH="false" flipV="false" rot="0">
            <a:off x="0" y="5119200"/>
            <a:ext cx="5785634" cy="5167798"/>
          </a:xfrm>
          <a:custGeom>
            <a:avLst/>
            <a:gdLst/>
            <a:ahLst/>
            <a:cxnLst/>
            <a:rect r="r" b="b" t="t" l="l"/>
            <a:pathLst>
              <a:path h="5167798" w="5785634">
                <a:moveTo>
                  <a:pt x="0" y="0"/>
                </a:moveTo>
                <a:lnTo>
                  <a:pt x="5785634" y="0"/>
                </a:lnTo>
                <a:lnTo>
                  <a:pt x="5785634" y="5167798"/>
                </a:lnTo>
                <a:lnTo>
                  <a:pt x="0" y="5167798"/>
                </a:lnTo>
                <a:lnTo>
                  <a:pt x="0" y="0"/>
                </a:lnTo>
                <a:close/>
              </a:path>
            </a:pathLst>
          </a:custGeom>
          <a:blipFill>
            <a:blip r:embed="rId10"/>
            <a:stretch>
              <a:fillRect l="0" t="-5778" r="0" b="-5778"/>
            </a:stretch>
          </a:blipFill>
        </p:spPr>
      </p:sp>
      <p:sp>
        <p:nvSpPr>
          <p:cNvPr name="Freeform 9" id="9"/>
          <p:cNvSpPr/>
          <p:nvPr/>
        </p:nvSpPr>
        <p:spPr>
          <a:xfrm flipH="false" flipV="false" rot="0">
            <a:off x="5731200" y="5119200"/>
            <a:ext cx="6825594" cy="5140452"/>
          </a:xfrm>
          <a:custGeom>
            <a:avLst/>
            <a:gdLst/>
            <a:ahLst/>
            <a:cxnLst/>
            <a:rect r="r" b="b" t="t" l="l"/>
            <a:pathLst>
              <a:path h="5140452" w="6825594">
                <a:moveTo>
                  <a:pt x="0" y="0"/>
                </a:moveTo>
                <a:lnTo>
                  <a:pt x="6825594" y="0"/>
                </a:lnTo>
                <a:lnTo>
                  <a:pt x="6825594" y="5140452"/>
                </a:lnTo>
                <a:lnTo>
                  <a:pt x="0" y="5140452"/>
                </a:lnTo>
                <a:lnTo>
                  <a:pt x="0" y="0"/>
                </a:lnTo>
                <a:close/>
              </a:path>
            </a:pathLst>
          </a:custGeom>
          <a:blipFill>
            <a:blip r:embed="rId11"/>
            <a:stretch>
              <a:fillRect l="0" t="-38521" r="0" b="-38521"/>
            </a:stretch>
          </a:blipFill>
        </p:spPr>
      </p:sp>
      <p:sp>
        <p:nvSpPr>
          <p:cNvPr name="Freeform 10" id="10"/>
          <p:cNvSpPr/>
          <p:nvPr/>
        </p:nvSpPr>
        <p:spPr>
          <a:xfrm flipH="false" flipV="false" rot="0">
            <a:off x="12556800" y="5119200"/>
            <a:ext cx="5731202" cy="5167800"/>
          </a:xfrm>
          <a:custGeom>
            <a:avLst/>
            <a:gdLst/>
            <a:ahLst/>
            <a:cxnLst/>
            <a:rect r="r" b="b" t="t" l="l"/>
            <a:pathLst>
              <a:path h="5167800" w="5731202">
                <a:moveTo>
                  <a:pt x="0" y="0"/>
                </a:moveTo>
                <a:lnTo>
                  <a:pt x="5731202" y="0"/>
                </a:lnTo>
                <a:lnTo>
                  <a:pt x="5731202" y="5167800"/>
                </a:lnTo>
                <a:lnTo>
                  <a:pt x="0" y="5167800"/>
                </a:lnTo>
                <a:lnTo>
                  <a:pt x="0" y="0"/>
                </a:lnTo>
                <a:close/>
              </a:path>
            </a:pathLst>
          </a:custGeom>
          <a:blipFill>
            <a:blip r:embed="rId12"/>
            <a:stretch>
              <a:fillRect l="0" t="-23689" r="0" b="-23689"/>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583375" y="5863838"/>
            <a:ext cx="10101750" cy="2136750"/>
          </a:xfrm>
          <a:prstGeom prst="rect">
            <a:avLst/>
          </a:prstGeom>
        </p:spPr>
        <p:txBody>
          <a:bodyPr anchor="t" rtlCol="false" tIns="0" lIns="0" bIns="0" rIns="0">
            <a:spAutoFit/>
          </a:bodyPr>
          <a:lstStyle/>
          <a:p>
            <a:pPr algn="l">
              <a:lnSpc>
                <a:spcPts val="9840"/>
              </a:lnSpc>
            </a:pPr>
            <a:r>
              <a:rPr lang="en-US" sz="8200">
                <a:solidFill>
                  <a:srgbClr val="FFFFFF"/>
                </a:solidFill>
                <a:latin typeface="Roboto Condensed Bold"/>
              </a:rPr>
              <a:t>Research and Medical Education</a:t>
            </a:r>
          </a:p>
        </p:txBody>
      </p:sp>
      <p:sp>
        <p:nvSpPr>
          <p:cNvPr name="TextBox 8" id="8"/>
          <p:cNvSpPr txBox="true"/>
          <p:nvPr/>
        </p:nvSpPr>
        <p:spPr>
          <a:xfrm rot="0">
            <a:off x="583375" y="8399238"/>
            <a:ext cx="10745550" cy="1504950"/>
          </a:xfrm>
          <a:prstGeom prst="rect">
            <a:avLst/>
          </a:prstGeom>
        </p:spPr>
        <p:txBody>
          <a:bodyPr anchor="t" rtlCol="false" tIns="0" lIns="0" bIns="0" rIns="0">
            <a:spAutoFit/>
          </a:bodyPr>
          <a:lstStyle/>
          <a:p>
            <a:pPr algn="l">
              <a:lnSpc>
                <a:spcPts val="5999"/>
              </a:lnSpc>
            </a:pPr>
            <a:r>
              <a:rPr lang="en-US" sz="4999">
                <a:solidFill>
                  <a:srgbClr val="FF9800"/>
                </a:solidFill>
                <a:latin typeface="Roboto Condensed Bold"/>
              </a:rPr>
              <a:t>Students Association of medical education and research (SAMER)</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10" id="10"/>
          <p:cNvSpPr txBox="true"/>
          <p:nvPr/>
        </p:nvSpPr>
        <p:spPr>
          <a:xfrm rot="0">
            <a:off x="583375" y="72375"/>
            <a:ext cx="4180350" cy="6108600"/>
          </a:xfrm>
          <a:prstGeom prst="rect">
            <a:avLst/>
          </a:prstGeom>
        </p:spPr>
        <p:txBody>
          <a:bodyPr anchor="t" rtlCol="false" tIns="0" lIns="0" bIns="0" rIns="0">
            <a:spAutoFit/>
          </a:bodyPr>
          <a:lstStyle/>
          <a:p>
            <a:pPr algn="l">
              <a:lnSpc>
                <a:spcPts val="28800"/>
              </a:lnSpc>
            </a:pPr>
            <a:r>
              <a:rPr lang="en-US" sz="24000">
                <a:solidFill>
                  <a:srgbClr val="3F5378"/>
                </a:solidFill>
                <a:latin typeface="Roboto Condensed Bold"/>
              </a:rPr>
              <a:t>2</a:t>
            </a:r>
          </a:p>
        </p:txBody>
      </p:sp>
      <p:sp>
        <p:nvSpPr>
          <p:cNvPr name="Freeform 11" id="11"/>
          <p:cNvSpPr/>
          <p:nvPr/>
        </p:nvSpPr>
        <p:spPr>
          <a:xfrm flipH="false" flipV="false" rot="0">
            <a:off x="13293296" y="0"/>
            <a:ext cx="4994700" cy="4014598"/>
          </a:xfrm>
          <a:custGeom>
            <a:avLst/>
            <a:gdLst/>
            <a:ahLst/>
            <a:cxnLst/>
            <a:rect r="r" b="b" t="t" l="l"/>
            <a:pathLst>
              <a:path h="4014598" w="4994700">
                <a:moveTo>
                  <a:pt x="0" y="0"/>
                </a:moveTo>
                <a:lnTo>
                  <a:pt x="4994700" y="0"/>
                </a:lnTo>
                <a:lnTo>
                  <a:pt x="4994700" y="4014598"/>
                </a:lnTo>
                <a:lnTo>
                  <a:pt x="0" y="4014598"/>
                </a:lnTo>
                <a:lnTo>
                  <a:pt x="0" y="0"/>
                </a:lnTo>
                <a:close/>
              </a:path>
            </a:pathLst>
          </a:custGeom>
          <a:blipFill>
            <a:blip r:embed="rId9"/>
            <a:stretch>
              <a:fillRect l="0" t="-12206" r="0" b="-12206"/>
            </a:stretch>
          </a:blipFill>
        </p:spPr>
      </p:sp>
      <p:sp>
        <p:nvSpPr>
          <p:cNvPr name="Freeform 12" id="12"/>
          <p:cNvSpPr/>
          <p:nvPr/>
        </p:nvSpPr>
        <p:spPr>
          <a:xfrm flipH="false" flipV="false" rot="0">
            <a:off x="8298598" y="0"/>
            <a:ext cx="4994700" cy="4014600"/>
          </a:xfrm>
          <a:custGeom>
            <a:avLst/>
            <a:gdLst/>
            <a:ahLst/>
            <a:cxnLst/>
            <a:rect r="r" b="b" t="t" l="l"/>
            <a:pathLst>
              <a:path h="4014600" w="4994700">
                <a:moveTo>
                  <a:pt x="0" y="0"/>
                </a:moveTo>
                <a:lnTo>
                  <a:pt x="4994700" y="0"/>
                </a:lnTo>
                <a:lnTo>
                  <a:pt x="4994700" y="4014600"/>
                </a:lnTo>
                <a:lnTo>
                  <a:pt x="0" y="4014600"/>
                </a:lnTo>
                <a:lnTo>
                  <a:pt x="0" y="0"/>
                </a:lnTo>
                <a:close/>
              </a:path>
            </a:pathLst>
          </a:custGeom>
          <a:blipFill>
            <a:blip r:embed="rId10"/>
            <a:stretch>
              <a:fillRect l="0" t="-17586" r="0" b="-17586"/>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2657" y="2923702"/>
            <a:ext cx="8586750" cy="52464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Bold"/>
              </a:rPr>
              <a:t>Medical Research: </a:t>
            </a:r>
          </a:p>
          <a:p>
            <a:pPr algn="l">
              <a:lnSpc>
                <a:spcPts val="4320"/>
              </a:lnSpc>
            </a:pPr>
            <a:r>
              <a:rPr lang="en-US" sz="3600">
                <a:solidFill>
                  <a:srgbClr val="263248"/>
                </a:solidFill>
                <a:latin typeface="Roboto Condensed Light"/>
              </a:rPr>
              <a:t>We aim to equip our students with necessary research skills and knowledge that will help them in the research field and to support them in building their future career.</a:t>
            </a:r>
          </a:p>
        </p:txBody>
      </p:sp>
      <p:sp>
        <p:nvSpPr>
          <p:cNvPr name="TextBox 5" id="5"/>
          <p:cNvSpPr txBox="true"/>
          <p:nvPr/>
        </p:nvSpPr>
        <p:spPr>
          <a:xfrm rot="0">
            <a:off x="9532625" y="2923702"/>
            <a:ext cx="8586750" cy="52464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Bold"/>
              </a:rPr>
              <a:t>Medical Education:</a:t>
            </a:r>
          </a:p>
          <a:p>
            <a:pPr algn="l">
              <a:lnSpc>
                <a:spcPts val="4320"/>
              </a:lnSpc>
            </a:pPr>
            <a:r>
              <a:rPr lang="en-US" sz="3600">
                <a:solidFill>
                  <a:srgbClr val="263248"/>
                </a:solidFill>
                <a:latin typeface="Roboto Condensed Light"/>
              </a:rPr>
              <a:t>We aim to capacitate our students With needed medical education skills and knowledge that will help them in lifting up our medical school level in all the aspects.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8944296" y="0"/>
            <a:ext cx="9343696" cy="5365604"/>
          </a:xfrm>
          <a:custGeom>
            <a:avLst/>
            <a:gdLst/>
            <a:ahLst/>
            <a:cxnLst/>
            <a:rect r="r" b="b" t="t" l="l"/>
            <a:pathLst>
              <a:path h="5365604" w="9343696">
                <a:moveTo>
                  <a:pt x="0" y="0"/>
                </a:moveTo>
                <a:lnTo>
                  <a:pt x="9343696" y="0"/>
                </a:lnTo>
                <a:lnTo>
                  <a:pt x="9343696" y="5365604"/>
                </a:lnTo>
                <a:lnTo>
                  <a:pt x="0" y="5365604"/>
                </a:lnTo>
                <a:lnTo>
                  <a:pt x="0" y="0"/>
                </a:lnTo>
                <a:close/>
              </a:path>
            </a:pathLst>
          </a:custGeom>
          <a:blipFill>
            <a:blip r:embed="rId7"/>
            <a:stretch>
              <a:fillRect l="0" t="-15302" r="0" b="-15302"/>
            </a:stretch>
          </a:blipFill>
        </p:spPr>
      </p:sp>
      <p:sp>
        <p:nvSpPr>
          <p:cNvPr name="Freeform 6" id="6"/>
          <p:cNvSpPr/>
          <p:nvPr/>
        </p:nvSpPr>
        <p:spPr>
          <a:xfrm flipH="false" flipV="false" rot="0">
            <a:off x="0" y="5365600"/>
            <a:ext cx="8944306" cy="4921394"/>
          </a:xfrm>
          <a:custGeom>
            <a:avLst/>
            <a:gdLst/>
            <a:ahLst/>
            <a:cxnLst/>
            <a:rect r="r" b="b" t="t" l="l"/>
            <a:pathLst>
              <a:path h="4921394" w="8944306">
                <a:moveTo>
                  <a:pt x="0" y="0"/>
                </a:moveTo>
                <a:lnTo>
                  <a:pt x="8944306" y="0"/>
                </a:lnTo>
                <a:lnTo>
                  <a:pt x="8944306" y="4921394"/>
                </a:lnTo>
                <a:lnTo>
                  <a:pt x="0" y="4921394"/>
                </a:lnTo>
                <a:lnTo>
                  <a:pt x="0" y="0"/>
                </a:lnTo>
                <a:close/>
              </a:path>
            </a:pathLst>
          </a:custGeom>
          <a:blipFill>
            <a:blip r:embed="rId8"/>
            <a:stretch>
              <a:fillRect l="0" t="-18153" r="0" b="-18153"/>
            </a:stretch>
          </a:blipFill>
        </p:spPr>
      </p:sp>
      <p:sp>
        <p:nvSpPr>
          <p:cNvPr name="Freeform 7" id="7"/>
          <p:cNvSpPr/>
          <p:nvPr/>
        </p:nvSpPr>
        <p:spPr>
          <a:xfrm flipH="false" flipV="false" rot="0">
            <a:off x="8944300" y="5365600"/>
            <a:ext cx="9343696" cy="4921394"/>
          </a:xfrm>
          <a:custGeom>
            <a:avLst/>
            <a:gdLst/>
            <a:ahLst/>
            <a:cxnLst/>
            <a:rect r="r" b="b" t="t" l="l"/>
            <a:pathLst>
              <a:path h="4921394" w="9343696">
                <a:moveTo>
                  <a:pt x="0" y="0"/>
                </a:moveTo>
                <a:lnTo>
                  <a:pt x="9343696" y="0"/>
                </a:lnTo>
                <a:lnTo>
                  <a:pt x="9343696" y="4921394"/>
                </a:lnTo>
                <a:lnTo>
                  <a:pt x="0" y="4921394"/>
                </a:lnTo>
                <a:lnTo>
                  <a:pt x="0" y="0"/>
                </a:lnTo>
                <a:close/>
              </a:path>
            </a:pathLst>
          </a:custGeom>
          <a:blipFill>
            <a:blip r:embed="rId9"/>
            <a:stretch>
              <a:fillRect l="0" t="-21197" r="0" b="-21197"/>
            </a:stretch>
          </a:blipFill>
        </p:spPr>
      </p:sp>
      <p:sp>
        <p:nvSpPr>
          <p:cNvPr name="Freeform 8" id="8"/>
          <p:cNvSpPr/>
          <p:nvPr/>
        </p:nvSpPr>
        <p:spPr>
          <a:xfrm flipH="false" flipV="false" rot="0">
            <a:off x="0" y="0"/>
            <a:ext cx="8944306" cy="5365604"/>
          </a:xfrm>
          <a:custGeom>
            <a:avLst/>
            <a:gdLst/>
            <a:ahLst/>
            <a:cxnLst/>
            <a:rect r="r" b="b" t="t" l="l"/>
            <a:pathLst>
              <a:path h="5365604" w="8944306">
                <a:moveTo>
                  <a:pt x="0" y="0"/>
                </a:moveTo>
                <a:lnTo>
                  <a:pt x="8944306" y="0"/>
                </a:lnTo>
                <a:lnTo>
                  <a:pt x="8944306" y="5365604"/>
                </a:lnTo>
                <a:lnTo>
                  <a:pt x="0" y="5365604"/>
                </a:lnTo>
                <a:lnTo>
                  <a:pt x="0" y="0"/>
                </a:lnTo>
                <a:close/>
              </a:path>
            </a:pathLst>
          </a:custGeom>
          <a:blipFill>
            <a:blip r:embed="rId10"/>
            <a:stretch>
              <a:fillRect l="0" t="-12511" r="0" b="-12511"/>
            </a:stretch>
          </a:blipFill>
        </p:spPr>
      </p:sp>
      <p:sp>
        <p:nvSpPr>
          <p:cNvPr name="Freeform 9" id="9"/>
          <p:cNvSpPr/>
          <p:nvPr/>
        </p:nvSpPr>
        <p:spPr>
          <a:xfrm flipH="false" flipV="false" rot="0">
            <a:off x="5953992" y="3324350"/>
            <a:ext cx="6379998" cy="3638300"/>
          </a:xfrm>
          <a:custGeom>
            <a:avLst/>
            <a:gdLst/>
            <a:ahLst/>
            <a:cxnLst/>
            <a:rect r="r" b="b" t="t" l="l"/>
            <a:pathLst>
              <a:path h="3638300" w="6379998">
                <a:moveTo>
                  <a:pt x="0" y="0"/>
                </a:moveTo>
                <a:lnTo>
                  <a:pt x="6379998" y="0"/>
                </a:lnTo>
                <a:lnTo>
                  <a:pt x="6379998" y="3638300"/>
                </a:lnTo>
                <a:lnTo>
                  <a:pt x="0" y="3638300"/>
                </a:lnTo>
                <a:lnTo>
                  <a:pt x="0" y="0"/>
                </a:lnTo>
                <a:close/>
              </a:path>
            </a:pathLst>
          </a:custGeom>
          <a:blipFill>
            <a:blip r:embed="rId11"/>
            <a:stretch>
              <a:fillRect l="-9219" t="0" r="-9219"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9310348" cy="5365600"/>
          </a:xfrm>
          <a:custGeom>
            <a:avLst/>
            <a:gdLst/>
            <a:ahLst/>
            <a:cxnLst/>
            <a:rect r="r" b="b" t="t" l="l"/>
            <a:pathLst>
              <a:path h="5365600" w="9310348">
                <a:moveTo>
                  <a:pt x="0" y="0"/>
                </a:moveTo>
                <a:lnTo>
                  <a:pt x="9310348" y="0"/>
                </a:lnTo>
                <a:lnTo>
                  <a:pt x="9310348" y="5365600"/>
                </a:lnTo>
                <a:lnTo>
                  <a:pt x="0" y="5365600"/>
                </a:lnTo>
                <a:lnTo>
                  <a:pt x="0" y="0"/>
                </a:lnTo>
                <a:close/>
              </a:path>
            </a:pathLst>
          </a:custGeom>
          <a:blipFill>
            <a:blip r:embed="rId7"/>
            <a:stretch>
              <a:fillRect l="0" t="-36759" r="0" b="-36759"/>
            </a:stretch>
          </a:blipFill>
        </p:spPr>
      </p:sp>
      <p:sp>
        <p:nvSpPr>
          <p:cNvPr name="Freeform 6" id="6"/>
          <p:cNvSpPr/>
          <p:nvPr/>
        </p:nvSpPr>
        <p:spPr>
          <a:xfrm flipH="false" flipV="false" rot="0">
            <a:off x="9310350" y="0"/>
            <a:ext cx="8977642" cy="5365596"/>
          </a:xfrm>
          <a:custGeom>
            <a:avLst/>
            <a:gdLst/>
            <a:ahLst/>
            <a:cxnLst/>
            <a:rect r="r" b="b" t="t" l="l"/>
            <a:pathLst>
              <a:path h="5365596" w="8977642">
                <a:moveTo>
                  <a:pt x="0" y="0"/>
                </a:moveTo>
                <a:lnTo>
                  <a:pt x="8977642" y="0"/>
                </a:lnTo>
                <a:lnTo>
                  <a:pt x="8977642" y="5365596"/>
                </a:lnTo>
                <a:lnTo>
                  <a:pt x="0" y="5365596"/>
                </a:lnTo>
                <a:lnTo>
                  <a:pt x="0" y="0"/>
                </a:lnTo>
                <a:close/>
              </a:path>
            </a:pathLst>
          </a:custGeom>
          <a:blipFill>
            <a:blip r:embed="rId8"/>
            <a:stretch>
              <a:fillRect l="-3134" t="0" r="-3134" b="0"/>
            </a:stretch>
          </a:blipFill>
        </p:spPr>
      </p:sp>
      <p:sp>
        <p:nvSpPr>
          <p:cNvPr name="Freeform 7" id="7"/>
          <p:cNvSpPr/>
          <p:nvPr/>
        </p:nvSpPr>
        <p:spPr>
          <a:xfrm flipH="false" flipV="false" rot="0">
            <a:off x="9310350" y="5365600"/>
            <a:ext cx="8977652" cy="4921404"/>
          </a:xfrm>
          <a:custGeom>
            <a:avLst/>
            <a:gdLst/>
            <a:ahLst/>
            <a:cxnLst/>
            <a:rect r="r" b="b" t="t" l="l"/>
            <a:pathLst>
              <a:path h="4921404" w="8977652">
                <a:moveTo>
                  <a:pt x="0" y="0"/>
                </a:moveTo>
                <a:lnTo>
                  <a:pt x="8977652" y="0"/>
                </a:lnTo>
                <a:lnTo>
                  <a:pt x="8977652" y="4921404"/>
                </a:lnTo>
                <a:lnTo>
                  <a:pt x="0" y="4921404"/>
                </a:lnTo>
                <a:lnTo>
                  <a:pt x="0" y="0"/>
                </a:lnTo>
                <a:close/>
              </a:path>
            </a:pathLst>
          </a:custGeom>
          <a:blipFill>
            <a:blip r:embed="rId9"/>
            <a:stretch>
              <a:fillRect l="0" t="-1296" r="0" b="-1296"/>
            </a:stretch>
          </a:blipFill>
        </p:spPr>
      </p:sp>
      <p:sp>
        <p:nvSpPr>
          <p:cNvPr name="Freeform 8" id="8"/>
          <p:cNvSpPr/>
          <p:nvPr/>
        </p:nvSpPr>
        <p:spPr>
          <a:xfrm flipH="false" flipV="false" rot="0">
            <a:off x="0" y="5365600"/>
            <a:ext cx="9310356" cy="4921402"/>
          </a:xfrm>
          <a:custGeom>
            <a:avLst/>
            <a:gdLst/>
            <a:ahLst/>
            <a:cxnLst/>
            <a:rect r="r" b="b" t="t" l="l"/>
            <a:pathLst>
              <a:path h="4921402" w="9310356">
                <a:moveTo>
                  <a:pt x="0" y="0"/>
                </a:moveTo>
                <a:lnTo>
                  <a:pt x="9310356" y="0"/>
                </a:lnTo>
                <a:lnTo>
                  <a:pt x="9310356" y="4921402"/>
                </a:lnTo>
                <a:lnTo>
                  <a:pt x="0" y="4921402"/>
                </a:lnTo>
                <a:lnTo>
                  <a:pt x="0" y="0"/>
                </a:lnTo>
                <a:close/>
              </a:path>
            </a:pathLst>
          </a:custGeom>
          <a:blipFill>
            <a:blip r:embed="rId10"/>
            <a:stretch>
              <a:fillRect l="-4337" t="0" r="-4337"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10366800" y="0"/>
            <a:ext cx="7753398" cy="3962400"/>
          </a:xfrm>
          <a:custGeom>
            <a:avLst/>
            <a:gdLst/>
            <a:ahLst/>
            <a:cxnLst/>
            <a:rect r="r" b="b" t="t" l="l"/>
            <a:pathLst>
              <a:path h="3962400" w="7753398">
                <a:moveTo>
                  <a:pt x="0" y="0"/>
                </a:moveTo>
                <a:lnTo>
                  <a:pt x="7753398" y="0"/>
                </a:lnTo>
                <a:lnTo>
                  <a:pt x="7753398" y="3962400"/>
                </a:lnTo>
                <a:lnTo>
                  <a:pt x="0" y="3962400"/>
                </a:lnTo>
                <a:lnTo>
                  <a:pt x="0" y="0"/>
                </a:lnTo>
                <a:close/>
              </a:path>
            </a:pathLst>
          </a:custGeom>
          <a:blipFill>
            <a:blip r:embed="rId7"/>
            <a:stretch>
              <a:fillRect l="-19655" t="0" r="-19655" b="0"/>
            </a:stretch>
          </a:blipFill>
        </p:spPr>
      </p:sp>
      <p:sp>
        <p:nvSpPr>
          <p:cNvPr name="TextBox 6" id="6"/>
          <p:cNvSpPr txBox="true"/>
          <p:nvPr/>
        </p:nvSpPr>
        <p:spPr>
          <a:xfrm rot="0">
            <a:off x="91425" y="1336875"/>
            <a:ext cx="10853550" cy="7594200"/>
          </a:xfrm>
          <a:prstGeom prst="rect">
            <a:avLst/>
          </a:prstGeom>
        </p:spPr>
        <p:txBody>
          <a:bodyPr anchor="t" rtlCol="false" tIns="0" lIns="0" bIns="0" rIns="0">
            <a:spAutoFit/>
          </a:bodyPr>
          <a:lstStyle/>
          <a:p>
            <a:pPr algn="l" marL="990600" indent="-495300" lvl="1">
              <a:lnSpc>
                <a:spcPts val="3600"/>
              </a:lnSpc>
              <a:buFont typeface="Arial"/>
              <a:buChar char="•"/>
            </a:pPr>
            <a:r>
              <a:rPr lang="en-US" sz="3000">
                <a:solidFill>
                  <a:srgbClr val="263248"/>
                </a:solidFill>
                <a:latin typeface="Roboto Condensed Bold"/>
              </a:rPr>
              <a:t>Mandatory attendance Policies between pros and cons: A qualitative study from Sudan.</a:t>
            </a:r>
          </a:p>
          <a:p>
            <a:pPr algn="l" marL="990600" indent="-495300" lvl="1">
              <a:lnSpc>
                <a:spcPts val="3600"/>
              </a:lnSpc>
              <a:buFont typeface="Arial"/>
              <a:buChar char="•"/>
            </a:pPr>
            <a:r>
              <a:rPr lang="en-US" sz="3000">
                <a:solidFill>
                  <a:srgbClr val="263248"/>
                </a:solidFill>
                <a:latin typeface="Roboto Condensed Bold"/>
              </a:rPr>
              <a:t>An unplanned shift: online learning and medical student's perspectives during the COVID-19 pandemic, a qualitative study from Sudan.</a:t>
            </a:r>
          </a:p>
          <a:p>
            <a:pPr algn="l" marL="990600" indent="-495300" lvl="1">
              <a:lnSpc>
                <a:spcPts val="3600"/>
              </a:lnSpc>
              <a:buFont typeface="Arial"/>
              <a:buChar char="•"/>
            </a:pPr>
            <a:r>
              <a:rPr lang="en-US" sz="3000">
                <a:solidFill>
                  <a:srgbClr val="263248"/>
                </a:solidFill>
                <a:latin typeface="Roboto Condensed Bold"/>
              </a:rPr>
              <a:t>Clinical learning expedition: from hospital wards to online platforms, Sudan experience.</a:t>
            </a:r>
          </a:p>
          <a:p>
            <a:pPr algn="l" marL="990600" indent="-495300" lvl="1">
              <a:lnSpc>
                <a:spcPts val="3600"/>
              </a:lnSpc>
              <a:buFont typeface="Arial"/>
              <a:buChar char="•"/>
            </a:pPr>
            <a:r>
              <a:rPr lang="en-US" sz="3000">
                <a:solidFill>
                  <a:srgbClr val="263248"/>
                </a:solidFill>
                <a:latin typeface="Roboto Condensed Bold"/>
              </a:rPr>
              <a:t>What's the Ideal? Sudanese medical students perceptions about the perfect ward round experience.</a:t>
            </a:r>
          </a:p>
          <a:p>
            <a:pPr algn="l" marL="990600" indent="-495300" lvl="1">
              <a:lnSpc>
                <a:spcPts val="3600"/>
              </a:lnSpc>
              <a:buFont typeface="Arial"/>
              <a:buChar char="•"/>
            </a:pPr>
            <a:r>
              <a:rPr lang="en-US" sz="3000">
                <a:solidFill>
                  <a:srgbClr val="263248"/>
                </a:solidFill>
                <a:latin typeface="Roboto Condensed Bold"/>
              </a:rPr>
              <a:t>A much needed checkpoint: medical students assess their assessment system for a change.</a:t>
            </a:r>
          </a:p>
          <a:p>
            <a:pPr algn="l" marL="990600" indent="-495300" lvl="1">
              <a:lnSpc>
                <a:spcPts val="3600"/>
              </a:lnSpc>
              <a:buFont typeface="Arial"/>
              <a:buChar char="•"/>
            </a:pPr>
            <a:r>
              <a:rPr lang="en-US" sz="3000">
                <a:solidFill>
                  <a:srgbClr val="263248"/>
                </a:solidFill>
                <a:latin typeface="Roboto Condensed Bold"/>
              </a:rPr>
              <a:t>Let's complain scientifically: The feedback project’s experience in training Medical Students to be medical education researchers to generate evidence for improvement.</a:t>
            </a:r>
          </a:p>
          <a:p>
            <a:pPr algn="l" marL="990600" indent="-495300" lvl="1">
              <a:lnSpc>
                <a:spcPts val="3600"/>
              </a:lnSpc>
              <a:buFont typeface="Arial"/>
              <a:buChar char="•"/>
            </a:pPr>
            <a:r>
              <a:rPr lang="en-US" sz="3000">
                <a:solidFill>
                  <a:srgbClr val="263248"/>
                </a:solidFill>
                <a:latin typeface="Roboto Condensed Bold"/>
              </a:rPr>
              <a:t>At the heart of well-being counseling: a most needed psychological intervention among Sudanese medical students.</a:t>
            </a:r>
          </a:p>
        </p:txBody>
      </p:sp>
      <p:grpSp>
        <p:nvGrpSpPr>
          <p:cNvPr name="Group 7" id="7"/>
          <p:cNvGrpSpPr/>
          <p:nvPr/>
        </p:nvGrpSpPr>
        <p:grpSpPr>
          <a:xfrm rot="0">
            <a:off x="13913775" y="4592475"/>
            <a:ext cx="2679450" cy="479850"/>
            <a:chOff x="0" y="0"/>
            <a:chExt cx="3572600" cy="639800"/>
          </a:xfrm>
        </p:grpSpPr>
        <p:sp>
          <p:nvSpPr>
            <p:cNvPr name="Freeform 8" id="8"/>
            <p:cNvSpPr/>
            <p:nvPr/>
          </p:nvSpPr>
          <p:spPr>
            <a:xfrm flipH="false" flipV="false" rot="0">
              <a:off x="482854" y="247650"/>
              <a:ext cx="2606802" cy="144526"/>
            </a:xfrm>
            <a:custGeom>
              <a:avLst/>
              <a:gdLst/>
              <a:ahLst/>
              <a:cxnLst/>
              <a:rect r="r" b="b" t="t" l="l"/>
              <a:pathLst>
                <a:path h="144526" w="2606802">
                  <a:moveTo>
                    <a:pt x="0" y="0"/>
                  </a:moveTo>
                  <a:lnTo>
                    <a:pt x="2606802" y="0"/>
                  </a:lnTo>
                  <a:lnTo>
                    <a:pt x="2606802" y="144526"/>
                  </a:lnTo>
                  <a:lnTo>
                    <a:pt x="0" y="144526"/>
                  </a:lnTo>
                  <a:close/>
                </a:path>
              </a:pathLst>
            </a:custGeom>
            <a:solidFill>
              <a:srgbClr val="E0E4E9"/>
            </a:solidFill>
          </p:spPr>
        </p:sp>
        <p:sp>
          <p:nvSpPr>
            <p:cNvPr name="Freeform 9" id="9"/>
            <p:cNvSpPr/>
            <p:nvPr/>
          </p:nvSpPr>
          <p:spPr>
            <a:xfrm flipH="false" flipV="false" rot="0">
              <a:off x="470154" y="234950"/>
              <a:ext cx="2632202" cy="169926"/>
            </a:xfrm>
            <a:custGeom>
              <a:avLst/>
              <a:gdLst/>
              <a:ahLst/>
              <a:cxnLst/>
              <a:rect r="r" b="b" t="t" l="l"/>
              <a:pathLst>
                <a:path h="169926" w="2632202">
                  <a:moveTo>
                    <a:pt x="12700" y="0"/>
                  </a:moveTo>
                  <a:lnTo>
                    <a:pt x="2619502" y="0"/>
                  </a:lnTo>
                  <a:cubicBezTo>
                    <a:pt x="2626487" y="0"/>
                    <a:pt x="2632202" y="5715"/>
                    <a:pt x="2632202" y="12700"/>
                  </a:cubicBezTo>
                  <a:lnTo>
                    <a:pt x="2632202" y="157226"/>
                  </a:lnTo>
                  <a:cubicBezTo>
                    <a:pt x="2632202" y="164211"/>
                    <a:pt x="2626487" y="169926"/>
                    <a:pt x="2619502" y="169926"/>
                  </a:cubicBezTo>
                  <a:lnTo>
                    <a:pt x="12700" y="169926"/>
                  </a:lnTo>
                  <a:cubicBezTo>
                    <a:pt x="5715" y="169926"/>
                    <a:pt x="0" y="164211"/>
                    <a:pt x="0" y="157226"/>
                  </a:cubicBezTo>
                  <a:lnTo>
                    <a:pt x="0" y="12700"/>
                  </a:lnTo>
                  <a:cubicBezTo>
                    <a:pt x="0" y="5715"/>
                    <a:pt x="5715" y="0"/>
                    <a:pt x="12700" y="0"/>
                  </a:cubicBezTo>
                  <a:moveTo>
                    <a:pt x="12700" y="25400"/>
                  </a:moveTo>
                  <a:lnTo>
                    <a:pt x="12700" y="12700"/>
                  </a:lnTo>
                  <a:lnTo>
                    <a:pt x="25400" y="12700"/>
                  </a:lnTo>
                  <a:lnTo>
                    <a:pt x="25400" y="157226"/>
                  </a:lnTo>
                  <a:lnTo>
                    <a:pt x="12700" y="157226"/>
                  </a:lnTo>
                  <a:lnTo>
                    <a:pt x="12700" y="144526"/>
                  </a:lnTo>
                  <a:lnTo>
                    <a:pt x="2619502" y="144526"/>
                  </a:lnTo>
                  <a:lnTo>
                    <a:pt x="2619502" y="157226"/>
                  </a:lnTo>
                  <a:lnTo>
                    <a:pt x="2606802" y="157226"/>
                  </a:lnTo>
                  <a:lnTo>
                    <a:pt x="2606802" y="12700"/>
                  </a:lnTo>
                  <a:lnTo>
                    <a:pt x="2619502" y="12700"/>
                  </a:lnTo>
                  <a:lnTo>
                    <a:pt x="2619502" y="25400"/>
                  </a:lnTo>
                  <a:lnTo>
                    <a:pt x="12700" y="25400"/>
                  </a:lnTo>
                  <a:close/>
                </a:path>
              </a:pathLst>
            </a:custGeom>
            <a:solidFill>
              <a:srgbClr val="434343"/>
            </a:solidFill>
          </p:spPr>
        </p:sp>
      </p:grpSp>
      <p:sp>
        <p:nvSpPr>
          <p:cNvPr name="TextBox 10" id="10"/>
          <p:cNvSpPr txBox="true"/>
          <p:nvPr/>
        </p:nvSpPr>
        <p:spPr>
          <a:xfrm rot="0">
            <a:off x="14744029" y="3802620"/>
            <a:ext cx="1018950" cy="927075"/>
          </a:xfrm>
          <a:prstGeom prst="rect">
            <a:avLst/>
          </a:prstGeom>
        </p:spPr>
        <p:txBody>
          <a:bodyPr anchor="t" rtlCol="false" tIns="0" lIns="0" bIns="0" rIns="0">
            <a:spAutoFit/>
          </a:bodyPr>
          <a:lstStyle/>
          <a:p>
            <a:pPr algn="ctr">
              <a:lnSpc>
                <a:spcPts val="5759"/>
              </a:lnSpc>
            </a:pPr>
            <a:r>
              <a:rPr lang="en-US" sz="4800">
                <a:solidFill>
                  <a:srgbClr val="263248"/>
                </a:solidFill>
                <a:latin typeface="Roboto Condensed Bold"/>
              </a:rPr>
              <a:t>7</a:t>
            </a:r>
          </a:p>
        </p:txBody>
      </p:sp>
      <p:sp>
        <p:nvSpPr>
          <p:cNvPr name="TextBox 11" id="11"/>
          <p:cNvSpPr txBox="true"/>
          <p:nvPr/>
        </p:nvSpPr>
        <p:spPr>
          <a:xfrm rot="0">
            <a:off x="14744005" y="4903018"/>
            <a:ext cx="1018950" cy="927075"/>
          </a:xfrm>
          <a:prstGeom prst="rect">
            <a:avLst/>
          </a:prstGeom>
        </p:spPr>
        <p:txBody>
          <a:bodyPr anchor="t" rtlCol="false" tIns="0" lIns="0" bIns="0" rIns="0">
            <a:spAutoFit/>
          </a:bodyPr>
          <a:lstStyle/>
          <a:p>
            <a:pPr algn="ctr">
              <a:lnSpc>
                <a:spcPts val="5759"/>
              </a:lnSpc>
            </a:pPr>
            <a:r>
              <a:rPr lang="en-US" sz="4800">
                <a:solidFill>
                  <a:srgbClr val="263248"/>
                </a:solidFill>
                <a:latin typeface="Roboto Condensed Bold"/>
              </a:rPr>
              <a:t>8</a:t>
            </a:r>
          </a:p>
        </p:txBody>
      </p:sp>
      <p:sp>
        <p:nvSpPr>
          <p:cNvPr name="TextBox 12" id="12"/>
          <p:cNvSpPr txBox="true"/>
          <p:nvPr/>
        </p:nvSpPr>
        <p:spPr>
          <a:xfrm rot="0">
            <a:off x="11942325" y="6852575"/>
            <a:ext cx="6622350" cy="1206000"/>
          </a:xfrm>
          <a:prstGeom prst="rect">
            <a:avLst/>
          </a:prstGeom>
        </p:spPr>
        <p:txBody>
          <a:bodyPr anchor="t" rtlCol="false" tIns="0" lIns="0" bIns="0" rIns="0">
            <a:spAutoFit/>
          </a:bodyPr>
          <a:lstStyle/>
          <a:p>
            <a:pPr algn="l">
              <a:lnSpc>
                <a:spcPts val="3840"/>
              </a:lnSpc>
            </a:pPr>
            <a:r>
              <a:rPr lang="en-US" sz="3200">
                <a:solidFill>
                  <a:srgbClr val="263248"/>
                </a:solidFill>
                <a:latin typeface="Roboto Condensed Bold"/>
              </a:rPr>
              <a:t>You can read the full manuscripts in AMEE 2022 Abstracts book online.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1905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73436" y="5863838"/>
            <a:ext cx="11594550" cy="2136750"/>
          </a:xfrm>
          <a:prstGeom prst="rect">
            <a:avLst/>
          </a:prstGeom>
        </p:spPr>
        <p:txBody>
          <a:bodyPr anchor="t" rtlCol="false" tIns="0" lIns="0" bIns="0" rIns="0">
            <a:spAutoFit/>
          </a:bodyPr>
          <a:lstStyle/>
          <a:p>
            <a:pPr algn="l">
              <a:lnSpc>
                <a:spcPts val="9840"/>
              </a:lnSpc>
            </a:pPr>
            <a:r>
              <a:rPr lang="en-US" sz="8200">
                <a:solidFill>
                  <a:srgbClr val="FFFFFF"/>
                </a:solidFill>
                <a:latin typeface="Roboto Condensed Bold"/>
              </a:rPr>
              <a:t>Community and healthcare delivery</a:t>
            </a:r>
          </a:p>
        </p:txBody>
      </p:sp>
      <p:sp>
        <p:nvSpPr>
          <p:cNvPr name="TextBox 8" id="8"/>
          <p:cNvSpPr txBox="true"/>
          <p:nvPr/>
        </p:nvSpPr>
        <p:spPr>
          <a:xfrm rot="0">
            <a:off x="273436" y="8426025"/>
            <a:ext cx="10635150" cy="1386750"/>
          </a:xfrm>
          <a:prstGeom prst="rect">
            <a:avLst/>
          </a:prstGeom>
        </p:spPr>
        <p:txBody>
          <a:bodyPr anchor="t" rtlCol="false" tIns="0" lIns="0" bIns="0" rIns="0">
            <a:spAutoFit/>
          </a:bodyPr>
          <a:lstStyle/>
          <a:p>
            <a:pPr algn="l">
              <a:lnSpc>
                <a:spcPts val="5999"/>
              </a:lnSpc>
            </a:pPr>
            <a:r>
              <a:rPr lang="en-US" sz="4999">
                <a:solidFill>
                  <a:srgbClr val="FF9800"/>
                </a:solidFill>
                <a:latin typeface="Roboto Condensed Bold"/>
              </a:rPr>
              <a:t>Medical Missions, Health Education, WASH project</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10" id="10"/>
          <p:cNvSpPr txBox="true"/>
          <p:nvPr/>
        </p:nvSpPr>
        <p:spPr>
          <a:xfrm rot="0">
            <a:off x="1018475" y="72375"/>
            <a:ext cx="4180350" cy="6108600"/>
          </a:xfrm>
          <a:prstGeom prst="rect">
            <a:avLst/>
          </a:prstGeom>
        </p:spPr>
        <p:txBody>
          <a:bodyPr anchor="t" rtlCol="false" tIns="0" lIns="0" bIns="0" rIns="0">
            <a:spAutoFit/>
          </a:bodyPr>
          <a:lstStyle/>
          <a:p>
            <a:pPr algn="l">
              <a:lnSpc>
                <a:spcPts val="28800"/>
              </a:lnSpc>
            </a:pPr>
            <a:r>
              <a:rPr lang="en-US" sz="24000">
                <a:solidFill>
                  <a:srgbClr val="3F5378"/>
                </a:solidFill>
                <a:latin typeface="Roboto Condensed Bold"/>
              </a:rPr>
              <a:t>3</a:t>
            </a:r>
          </a:p>
        </p:txBody>
      </p:sp>
      <p:sp>
        <p:nvSpPr>
          <p:cNvPr name="Freeform 11" id="11"/>
          <p:cNvSpPr/>
          <p:nvPr/>
        </p:nvSpPr>
        <p:spPr>
          <a:xfrm flipH="false" flipV="false" rot="0">
            <a:off x="14230959" y="449038"/>
            <a:ext cx="3397998" cy="2997944"/>
          </a:xfrm>
          <a:custGeom>
            <a:avLst/>
            <a:gdLst/>
            <a:ahLst/>
            <a:cxnLst/>
            <a:rect r="r" b="b" t="t" l="l"/>
            <a:pathLst>
              <a:path h="2997944" w="3397998">
                <a:moveTo>
                  <a:pt x="0" y="0"/>
                </a:moveTo>
                <a:lnTo>
                  <a:pt x="3397998" y="0"/>
                </a:lnTo>
                <a:lnTo>
                  <a:pt x="3397998" y="2997943"/>
                </a:lnTo>
                <a:lnTo>
                  <a:pt x="0" y="2997943"/>
                </a:lnTo>
                <a:lnTo>
                  <a:pt x="0" y="0"/>
                </a:lnTo>
                <a:close/>
              </a:path>
            </a:pathLst>
          </a:custGeom>
          <a:blipFill>
            <a:blip r:embed="rId9"/>
            <a:stretch>
              <a:fillRect l="0" t="0" r="0" b="0"/>
            </a:stretch>
          </a:blipFill>
        </p:spPr>
      </p:sp>
      <p:sp>
        <p:nvSpPr>
          <p:cNvPr name="Freeform 12" id="12"/>
          <p:cNvSpPr/>
          <p:nvPr/>
        </p:nvSpPr>
        <p:spPr>
          <a:xfrm flipH="false" flipV="false" rot="0">
            <a:off x="10075574" y="91425"/>
            <a:ext cx="4416109" cy="3995310"/>
          </a:xfrm>
          <a:custGeom>
            <a:avLst/>
            <a:gdLst/>
            <a:ahLst/>
            <a:cxnLst/>
            <a:rect r="r" b="b" t="t" l="l"/>
            <a:pathLst>
              <a:path h="3995310" w="4416109">
                <a:moveTo>
                  <a:pt x="0" y="0"/>
                </a:moveTo>
                <a:lnTo>
                  <a:pt x="4416108" y="0"/>
                </a:lnTo>
                <a:lnTo>
                  <a:pt x="4416108" y="3995310"/>
                </a:lnTo>
                <a:lnTo>
                  <a:pt x="0" y="3995310"/>
                </a:lnTo>
                <a:lnTo>
                  <a:pt x="0" y="0"/>
                </a:lnTo>
                <a:close/>
              </a:path>
            </a:pathLst>
          </a:custGeom>
          <a:blipFill>
            <a:blip r:embed="rId10"/>
            <a:stretch>
              <a:fillRect l="-29432" t="0" r="-29432"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5" id="5"/>
          <p:cNvSpPr txBox="true"/>
          <p:nvPr/>
        </p:nvSpPr>
        <p:spPr>
          <a:xfrm rot="0">
            <a:off x="91425" y="1612500"/>
            <a:ext cx="18027750" cy="5286375"/>
          </a:xfrm>
          <a:prstGeom prst="rect">
            <a:avLst/>
          </a:prstGeom>
        </p:spPr>
        <p:txBody>
          <a:bodyPr anchor="t" rtlCol="false" tIns="0" lIns="0" bIns="0" rIns="0">
            <a:spAutoFit/>
          </a:bodyPr>
          <a:lstStyle/>
          <a:p>
            <a:pPr algn="l">
              <a:lnSpc>
                <a:spcPts val="4800"/>
              </a:lnSpc>
            </a:pPr>
            <a:r>
              <a:rPr lang="en-US" sz="4000">
                <a:solidFill>
                  <a:srgbClr val="263248"/>
                </a:solidFill>
                <a:latin typeface="Roboto Condensed Bold"/>
              </a:rPr>
              <a:t>Within our campus, we house three prestigious faculties:</a:t>
            </a:r>
          </a:p>
          <a:p>
            <a:pPr algn="l">
              <a:lnSpc>
                <a:spcPts val="3359"/>
              </a:lnSpc>
            </a:pPr>
          </a:p>
          <a:p>
            <a:pPr algn="l">
              <a:lnSpc>
                <a:spcPts val="4800"/>
              </a:lnSpc>
            </a:pPr>
            <a:r>
              <a:rPr lang="en-US" sz="4000">
                <a:solidFill>
                  <a:srgbClr val="263248"/>
                </a:solidFill>
                <a:latin typeface="Roboto Condensed Bold"/>
              </a:rPr>
              <a:t>The Faculty of Medicine           Khartoum Medical Students Association</a:t>
            </a:r>
          </a:p>
          <a:p>
            <a:pPr algn="l">
              <a:lnSpc>
                <a:spcPts val="3359"/>
              </a:lnSpc>
            </a:pPr>
          </a:p>
          <a:p>
            <a:pPr algn="l">
              <a:lnSpc>
                <a:spcPts val="4800"/>
              </a:lnSpc>
            </a:pPr>
            <a:r>
              <a:rPr lang="en-US" sz="4000">
                <a:solidFill>
                  <a:srgbClr val="263248"/>
                </a:solidFill>
                <a:latin typeface="Roboto Condensed Bold"/>
              </a:rPr>
              <a:t>The Faculty of Dentistry            Association of Dental Students University of Khartoum</a:t>
            </a:r>
          </a:p>
          <a:p>
            <a:pPr algn="l">
              <a:lnSpc>
                <a:spcPts val="3359"/>
              </a:lnSpc>
            </a:pPr>
          </a:p>
          <a:p>
            <a:pPr algn="l">
              <a:lnSpc>
                <a:spcPts val="4800"/>
              </a:lnSpc>
            </a:pPr>
            <a:r>
              <a:rPr lang="en-US" sz="4000">
                <a:solidFill>
                  <a:srgbClr val="263248"/>
                </a:solidFill>
                <a:latin typeface="Roboto Condensed Bold"/>
              </a:rPr>
              <a:t>The Faculty of Pharmacy           Faculty of Pharmacy Students Association </a:t>
            </a:r>
          </a:p>
          <a:p>
            <a:pPr algn="l">
              <a:lnSpc>
                <a:spcPts val="3359"/>
              </a:lnSpc>
            </a:pPr>
          </a:p>
          <a:p>
            <a:pPr algn="l">
              <a:lnSpc>
                <a:spcPts val="4800"/>
              </a:lnSpc>
            </a:pPr>
            <a:r>
              <a:rPr lang="en-US" sz="4000">
                <a:solidFill>
                  <a:srgbClr val="263248"/>
                </a:solidFill>
                <a:latin typeface="Roboto Condensed Bold"/>
              </a:rPr>
              <a:t>These associations serve as pillars of support for our students; providing a range of services through their various sub-offices.</a:t>
            </a:r>
          </a:p>
        </p:txBody>
      </p:sp>
      <p:sp>
        <p:nvSpPr>
          <p:cNvPr name="AutoShape 6" id="6"/>
          <p:cNvSpPr/>
          <p:nvPr/>
        </p:nvSpPr>
        <p:spPr>
          <a:xfrm>
            <a:off x="5084016" y="2989154"/>
            <a:ext cx="1005327" cy="0"/>
          </a:xfrm>
          <a:prstGeom prst="line">
            <a:avLst/>
          </a:prstGeom>
          <a:ln cap="flat" w="38100">
            <a:solidFill>
              <a:srgbClr val="000000"/>
            </a:solidFill>
            <a:prstDash val="solid"/>
            <a:headEnd type="none" len="sm" w="sm"/>
            <a:tailEnd type="arrow" len="sm" w="med"/>
          </a:ln>
        </p:spPr>
      </p:sp>
      <p:sp>
        <p:nvSpPr>
          <p:cNvPr name="AutoShape 7" id="7"/>
          <p:cNvSpPr/>
          <p:nvPr/>
        </p:nvSpPr>
        <p:spPr>
          <a:xfrm>
            <a:off x="5160216" y="5048250"/>
            <a:ext cx="1005327" cy="0"/>
          </a:xfrm>
          <a:prstGeom prst="line">
            <a:avLst/>
          </a:prstGeom>
          <a:ln cap="flat" w="38100">
            <a:solidFill>
              <a:srgbClr val="000000"/>
            </a:solidFill>
            <a:prstDash val="solid"/>
            <a:headEnd type="none" len="sm" w="sm"/>
            <a:tailEnd type="arrow" len="sm" w="med"/>
          </a:ln>
        </p:spPr>
      </p:sp>
      <p:sp>
        <p:nvSpPr>
          <p:cNvPr name="AutoShape 8" id="8"/>
          <p:cNvSpPr/>
          <p:nvPr/>
        </p:nvSpPr>
        <p:spPr>
          <a:xfrm>
            <a:off x="5084016" y="4069950"/>
            <a:ext cx="1005327" cy="0"/>
          </a:xfrm>
          <a:prstGeom prst="line">
            <a:avLst/>
          </a:prstGeom>
          <a:ln cap="flat" w="38100">
            <a:solidFill>
              <a:srgbClr val="000000"/>
            </a:solidFill>
            <a:prstDash val="solid"/>
            <a:headEnd type="none" len="sm" w="sm"/>
            <a:tailEnd type="arrow" len="sm" w="med"/>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3172050"/>
            <a:ext cx="5485950" cy="52464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Bold"/>
              </a:rPr>
              <a:t>Medical Missions:</a:t>
            </a:r>
          </a:p>
          <a:p>
            <a:pPr algn="l">
              <a:lnSpc>
                <a:spcPts val="4320"/>
              </a:lnSpc>
            </a:pPr>
            <a:r>
              <a:rPr lang="en-US" sz="3600">
                <a:solidFill>
                  <a:srgbClr val="263248"/>
                </a:solidFill>
                <a:latin typeface="Roboto Condensed Light"/>
              </a:rPr>
              <a:t>The primary goal of a medical mission trip is to improve access to healthcare services for people who do not have regular access to medical care. This can include providing medical treatment and education on disease prevention and health promotion.</a:t>
            </a:r>
          </a:p>
        </p:txBody>
      </p:sp>
      <p:sp>
        <p:nvSpPr>
          <p:cNvPr name="TextBox 5" id="5"/>
          <p:cNvSpPr txBox="true"/>
          <p:nvPr/>
        </p:nvSpPr>
        <p:spPr>
          <a:xfrm rot="0">
            <a:off x="5760225" y="3172050"/>
            <a:ext cx="5485950" cy="52464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Bold"/>
              </a:rPr>
              <a:t>Health Education:</a:t>
            </a:r>
          </a:p>
          <a:p>
            <a:pPr algn="l">
              <a:lnSpc>
                <a:spcPts val="4320"/>
              </a:lnSpc>
            </a:pPr>
            <a:r>
              <a:rPr lang="en-US" sz="3600">
                <a:solidFill>
                  <a:srgbClr val="263248"/>
                </a:solidFill>
                <a:latin typeface="Roboto Condensed Light"/>
              </a:rPr>
              <a:t>is a profession of educating people about health. Areas within this profession encompass environmental health, physical health, social health, emotional health, intellectual health, and spiritual health, as well as sexual and reproductive health education.</a:t>
            </a:r>
          </a:p>
        </p:txBody>
      </p:sp>
      <p:sp>
        <p:nvSpPr>
          <p:cNvPr name="TextBox 6" id="6"/>
          <p:cNvSpPr txBox="true"/>
          <p:nvPr/>
        </p:nvSpPr>
        <p:spPr>
          <a:xfrm rot="0">
            <a:off x="12236775" y="3172078"/>
            <a:ext cx="5485950" cy="52464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Bold"/>
              </a:rPr>
              <a:t>WASH Project:</a:t>
            </a:r>
          </a:p>
          <a:p>
            <a:pPr algn="l">
              <a:lnSpc>
                <a:spcPts val="4320"/>
              </a:lnSpc>
            </a:pPr>
            <a:r>
              <a:rPr lang="en-US" sz="3600">
                <a:solidFill>
                  <a:srgbClr val="263248"/>
                </a:solidFill>
                <a:latin typeface="Roboto Condensed Light"/>
              </a:rPr>
              <a:t>Is a set of evidence-based practices for the sustained provision of safe water, dignified sanitation and good hygiene practice across a variety of contexts.in all Sudan regions.</a:t>
            </a:r>
          </a:p>
        </p:txBody>
      </p:sp>
      <p:sp>
        <p:nvSpPr>
          <p:cNvPr name="TextBox 7" id="7"/>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9163500" y="4906200"/>
            <a:ext cx="9124500" cy="5380800"/>
          </a:xfrm>
          <a:custGeom>
            <a:avLst/>
            <a:gdLst/>
            <a:ahLst/>
            <a:cxnLst/>
            <a:rect r="r" b="b" t="t" l="l"/>
            <a:pathLst>
              <a:path h="5380800" w="9124500">
                <a:moveTo>
                  <a:pt x="0" y="0"/>
                </a:moveTo>
                <a:lnTo>
                  <a:pt x="9124500" y="0"/>
                </a:lnTo>
                <a:lnTo>
                  <a:pt x="9124500" y="5380800"/>
                </a:lnTo>
                <a:lnTo>
                  <a:pt x="0" y="5380800"/>
                </a:lnTo>
                <a:lnTo>
                  <a:pt x="0" y="0"/>
                </a:lnTo>
                <a:close/>
              </a:path>
            </a:pathLst>
          </a:custGeom>
          <a:blipFill>
            <a:blip r:embed="rId7"/>
            <a:stretch>
              <a:fillRect l="0" t="-13590" r="0" b="-13590"/>
            </a:stretch>
          </a:blipFill>
        </p:spPr>
      </p:sp>
      <p:sp>
        <p:nvSpPr>
          <p:cNvPr name="Freeform 6" id="6"/>
          <p:cNvSpPr/>
          <p:nvPr/>
        </p:nvSpPr>
        <p:spPr>
          <a:xfrm flipH="false" flipV="false" rot="0">
            <a:off x="9163500" y="0"/>
            <a:ext cx="9124500" cy="4906200"/>
          </a:xfrm>
          <a:custGeom>
            <a:avLst/>
            <a:gdLst/>
            <a:ahLst/>
            <a:cxnLst/>
            <a:rect r="r" b="b" t="t" l="l"/>
            <a:pathLst>
              <a:path h="4906200" w="9124500">
                <a:moveTo>
                  <a:pt x="0" y="0"/>
                </a:moveTo>
                <a:lnTo>
                  <a:pt x="9124500" y="0"/>
                </a:lnTo>
                <a:lnTo>
                  <a:pt x="9124500" y="4906200"/>
                </a:lnTo>
                <a:lnTo>
                  <a:pt x="0" y="4906200"/>
                </a:lnTo>
                <a:lnTo>
                  <a:pt x="0" y="0"/>
                </a:lnTo>
                <a:close/>
              </a:path>
            </a:pathLst>
          </a:custGeom>
          <a:blipFill>
            <a:blip r:embed="rId8"/>
            <a:stretch>
              <a:fillRect l="0" t="-19742" r="0" b="-19742"/>
            </a:stretch>
          </a:blipFill>
        </p:spPr>
      </p:sp>
      <p:sp>
        <p:nvSpPr>
          <p:cNvPr name="Freeform 7" id="7"/>
          <p:cNvSpPr/>
          <p:nvPr/>
        </p:nvSpPr>
        <p:spPr>
          <a:xfrm flipH="false" flipV="false" rot="0">
            <a:off x="0" y="0"/>
            <a:ext cx="9124500" cy="10287000"/>
          </a:xfrm>
          <a:custGeom>
            <a:avLst/>
            <a:gdLst/>
            <a:ahLst/>
            <a:cxnLst/>
            <a:rect r="r" b="b" t="t" l="l"/>
            <a:pathLst>
              <a:path h="10287000" w="9124500">
                <a:moveTo>
                  <a:pt x="0" y="0"/>
                </a:moveTo>
                <a:lnTo>
                  <a:pt x="9124500" y="0"/>
                </a:lnTo>
                <a:lnTo>
                  <a:pt x="9124500" y="10287000"/>
                </a:lnTo>
                <a:lnTo>
                  <a:pt x="0" y="10287000"/>
                </a:lnTo>
                <a:lnTo>
                  <a:pt x="0" y="0"/>
                </a:lnTo>
                <a:close/>
              </a:path>
            </a:pathLst>
          </a:custGeom>
          <a:blipFill>
            <a:blip r:embed="rId9"/>
            <a:stretch>
              <a:fillRect l="-26326" t="0" r="-26326"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6425400" cy="5312150"/>
          </a:xfrm>
          <a:custGeom>
            <a:avLst/>
            <a:gdLst/>
            <a:ahLst/>
            <a:cxnLst/>
            <a:rect r="r" b="b" t="t" l="l"/>
            <a:pathLst>
              <a:path h="5312150" w="6425400">
                <a:moveTo>
                  <a:pt x="0" y="0"/>
                </a:moveTo>
                <a:lnTo>
                  <a:pt x="6425400" y="0"/>
                </a:lnTo>
                <a:lnTo>
                  <a:pt x="6425400" y="5312150"/>
                </a:lnTo>
                <a:lnTo>
                  <a:pt x="0" y="5312150"/>
                </a:lnTo>
                <a:lnTo>
                  <a:pt x="0" y="0"/>
                </a:lnTo>
                <a:close/>
              </a:path>
            </a:pathLst>
          </a:custGeom>
          <a:blipFill>
            <a:blip r:embed="rId7"/>
            <a:stretch>
              <a:fillRect l="-12005" t="0" r="-12005" b="0"/>
            </a:stretch>
          </a:blipFill>
        </p:spPr>
      </p:sp>
      <p:sp>
        <p:nvSpPr>
          <p:cNvPr name="Freeform 6" id="6"/>
          <p:cNvSpPr/>
          <p:nvPr/>
        </p:nvSpPr>
        <p:spPr>
          <a:xfrm flipH="false" flipV="false" rot="0">
            <a:off x="0" y="5312150"/>
            <a:ext cx="6425400" cy="4974852"/>
          </a:xfrm>
          <a:custGeom>
            <a:avLst/>
            <a:gdLst/>
            <a:ahLst/>
            <a:cxnLst/>
            <a:rect r="r" b="b" t="t" l="l"/>
            <a:pathLst>
              <a:path h="4974852" w="6425400">
                <a:moveTo>
                  <a:pt x="0" y="0"/>
                </a:moveTo>
                <a:lnTo>
                  <a:pt x="6425400" y="0"/>
                </a:lnTo>
                <a:lnTo>
                  <a:pt x="6425400" y="4974852"/>
                </a:lnTo>
                <a:lnTo>
                  <a:pt x="0" y="4974852"/>
                </a:lnTo>
                <a:lnTo>
                  <a:pt x="0" y="0"/>
                </a:lnTo>
                <a:close/>
              </a:path>
            </a:pathLst>
          </a:custGeom>
          <a:blipFill>
            <a:blip r:embed="rId8"/>
            <a:stretch>
              <a:fillRect l="-8068" t="0" r="-8068" b="0"/>
            </a:stretch>
          </a:blipFill>
        </p:spPr>
      </p:sp>
      <p:sp>
        <p:nvSpPr>
          <p:cNvPr name="Freeform 7" id="7"/>
          <p:cNvSpPr/>
          <p:nvPr/>
        </p:nvSpPr>
        <p:spPr>
          <a:xfrm flipH="false" flipV="false" rot="0">
            <a:off x="6425400" y="0"/>
            <a:ext cx="6425402" cy="5312152"/>
          </a:xfrm>
          <a:custGeom>
            <a:avLst/>
            <a:gdLst/>
            <a:ahLst/>
            <a:cxnLst/>
            <a:rect r="r" b="b" t="t" l="l"/>
            <a:pathLst>
              <a:path h="5312152" w="6425402">
                <a:moveTo>
                  <a:pt x="0" y="0"/>
                </a:moveTo>
                <a:lnTo>
                  <a:pt x="6425402" y="0"/>
                </a:lnTo>
                <a:lnTo>
                  <a:pt x="6425402" y="5312152"/>
                </a:lnTo>
                <a:lnTo>
                  <a:pt x="0" y="5312152"/>
                </a:lnTo>
                <a:lnTo>
                  <a:pt x="0" y="0"/>
                </a:lnTo>
                <a:close/>
              </a:path>
            </a:pathLst>
          </a:custGeom>
          <a:blipFill>
            <a:blip r:embed="rId9"/>
            <a:stretch>
              <a:fillRect l="-12029" t="0" r="-12029" b="0"/>
            </a:stretch>
          </a:blipFill>
        </p:spPr>
      </p:sp>
      <p:sp>
        <p:nvSpPr>
          <p:cNvPr name="Freeform 8" id="8"/>
          <p:cNvSpPr/>
          <p:nvPr/>
        </p:nvSpPr>
        <p:spPr>
          <a:xfrm flipH="false" flipV="false" rot="0">
            <a:off x="6362900" y="5312150"/>
            <a:ext cx="6550400" cy="4974850"/>
          </a:xfrm>
          <a:custGeom>
            <a:avLst/>
            <a:gdLst/>
            <a:ahLst/>
            <a:cxnLst/>
            <a:rect r="r" b="b" t="t" l="l"/>
            <a:pathLst>
              <a:path h="4974850" w="6550400">
                <a:moveTo>
                  <a:pt x="0" y="0"/>
                </a:moveTo>
                <a:lnTo>
                  <a:pt x="6550400" y="0"/>
                </a:lnTo>
                <a:lnTo>
                  <a:pt x="6550400" y="4974850"/>
                </a:lnTo>
                <a:lnTo>
                  <a:pt x="0" y="4974850"/>
                </a:lnTo>
                <a:lnTo>
                  <a:pt x="0" y="0"/>
                </a:lnTo>
                <a:close/>
              </a:path>
            </a:pathLst>
          </a:custGeom>
          <a:blipFill>
            <a:blip r:embed="rId10"/>
            <a:stretch>
              <a:fillRect l="-6982" t="0" r="-6982" b="0"/>
            </a:stretch>
          </a:blipFill>
        </p:spPr>
      </p:sp>
      <p:sp>
        <p:nvSpPr>
          <p:cNvPr name="Freeform 9" id="9"/>
          <p:cNvSpPr/>
          <p:nvPr/>
        </p:nvSpPr>
        <p:spPr>
          <a:xfrm flipH="true" flipV="false" rot="0">
            <a:off x="12850796" y="0"/>
            <a:ext cx="5437204" cy="5312152"/>
          </a:xfrm>
          <a:custGeom>
            <a:avLst/>
            <a:gdLst/>
            <a:ahLst/>
            <a:cxnLst/>
            <a:rect r="r" b="b" t="t" l="l"/>
            <a:pathLst>
              <a:path h="5312152" w="5437204">
                <a:moveTo>
                  <a:pt x="5437204" y="0"/>
                </a:moveTo>
                <a:lnTo>
                  <a:pt x="0" y="0"/>
                </a:lnTo>
                <a:lnTo>
                  <a:pt x="0" y="5312152"/>
                </a:lnTo>
                <a:lnTo>
                  <a:pt x="5437204" y="5312152"/>
                </a:lnTo>
                <a:lnTo>
                  <a:pt x="5437204" y="0"/>
                </a:lnTo>
                <a:close/>
              </a:path>
            </a:pathLst>
          </a:custGeom>
          <a:blipFill>
            <a:blip r:embed="rId11"/>
            <a:stretch>
              <a:fillRect l="-23303" t="0" r="-23303" b="0"/>
            </a:stretch>
          </a:blipFill>
        </p:spPr>
      </p:sp>
      <p:sp>
        <p:nvSpPr>
          <p:cNvPr name="Freeform 10" id="10"/>
          <p:cNvSpPr/>
          <p:nvPr/>
        </p:nvSpPr>
        <p:spPr>
          <a:xfrm flipH="false" flipV="false" rot="0">
            <a:off x="12913300" y="5312150"/>
            <a:ext cx="5374700" cy="4974850"/>
          </a:xfrm>
          <a:custGeom>
            <a:avLst/>
            <a:gdLst/>
            <a:ahLst/>
            <a:cxnLst/>
            <a:rect r="r" b="b" t="t" l="l"/>
            <a:pathLst>
              <a:path h="4974850" w="5374700">
                <a:moveTo>
                  <a:pt x="0" y="0"/>
                </a:moveTo>
                <a:lnTo>
                  <a:pt x="5374700" y="0"/>
                </a:lnTo>
                <a:lnTo>
                  <a:pt x="5374700" y="4974850"/>
                </a:lnTo>
                <a:lnTo>
                  <a:pt x="0" y="4974850"/>
                </a:lnTo>
                <a:lnTo>
                  <a:pt x="0" y="0"/>
                </a:lnTo>
                <a:close/>
              </a:path>
            </a:pathLst>
          </a:custGeom>
          <a:blipFill>
            <a:blip r:embed="rId12"/>
            <a:stretch>
              <a:fillRect l="-19447" t="0" r="-19447"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5731194" cy="5119204"/>
          </a:xfrm>
          <a:custGeom>
            <a:avLst/>
            <a:gdLst/>
            <a:ahLst/>
            <a:cxnLst/>
            <a:rect r="r" b="b" t="t" l="l"/>
            <a:pathLst>
              <a:path h="5119204" w="5731194">
                <a:moveTo>
                  <a:pt x="0" y="0"/>
                </a:moveTo>
                <a:lnTo>
                  <a:pt x="5731194" y="0"/>
                </a:lnTo>
                <a:lnTo>
                  <a:pt x="5731194" y="5119204"/>
                </a:lnTo>
                <a:lnTo>
                  <a:pt x="0" y="5119204"/>
                </a:lnTo>
                <a:lnTo>
                  <a:pt x="0" y="0"/>
                </a:lnTo>
                <a:close/>
              </a:path>
            </a:pathLst>
          </a:custGeom>
          <a:blipFill>
            <a:blip r:embed="rId7"/>
            <a:stretch>
              <a:fillRect l="-9549" t="0" r="-9549" b="-2"/>
            </a:stretch>
          </a:blipFill>
        </p:spPr>
      </p:sp>
      <p:sp>
        <p:nvSpPr>
          <p:cNvPr name="Freeform 6" id="6"/>
          <p:cNvSpPr/>
          <p:nvPr/>
        </p:nvSpPr>
        <p:spPr>
          <a:xfrm flipH="false" flipV="false" rot="0">
            <a:off x="5731198" y="0"/>
            <a:ext cx="6825594" cy="5119196"/>
          </a:xfrm>
          <a:custGeom>
            <a:avLst/>
            <a:gdLst/>
            <a:ahLst/>
            <a:cxnLst/>
            <a:rect r="r" b="b" t="t" l="l"/>
            <a:pathLst>
              <a:path h="5119196" w="6825594">
                <a:moveTo>
                  <a:pt x="0" y="0"/>
                </a:moveTo>
                <a:lnTo>
                  <a:pt x="6825594" y="0"/>
                </a:lnTo>
                <a:lnTo>
                  <a:pt x="6825594" y="5119196"/>
                </a:lnTo>
                <a:lnTo>
                  <a:pt x="0" y="5119196"/>
                </a:lnTo>
                <a:lnTo>
                  <a:pt x="0" y="0"/>
                </a:lnTo>
                <a:close/>
              </a:path>
            </a:pathLst>
          </a:custGeom>
          <a:blipFill>
            <a:blip r:embed="rId8"/>
            <a:stretch>
              <a:fillRect l="0" t="0" r="0" b="0"/>
            </a:stretch>
          </a:blipFill>
        </p:spPr>
      </p:sp>
      <p:sp>
        <p:nvSpPr>
          <p:cNvPr name="Freeform 7" id="7"/>
          <p:cNvSpPr/>
          <p:nvPr/>
        </p:nvSpPr>
        <p:spPr>
          <a:xfrm flipH="false" flipV="false" rot="0">
            <a:off x="12556800" y="0"/>
            <a:ext cx="5731200" cy="5119200"/>
          </a:xfrm>
          <a:custGeom>
            <a:avLst/>
            <a:gdLst/>
            <a:ahLst/>
            <a:cxnLst/>
            <a:rect r="r" b="b" t="t" l="l"/>
            <a:pathLst>
              <a:path h="5119200" w="5731200">
                <a:moveTo>
                  <a:pt x="0" y="0"/>
                </a:moveTo>
                <a:lnTo>
                  <a:pt x="5731200" y="0"/>
                </a:lnTo>
                <a:lnTo>
                  <a:pt x="5731200" y="5119200"/>
                </a:lnTo>
                <a:lnTo>
                  <a:pt x="0" y="5119200"/>
                </a:lnTo>
                <a:lnTo>
                  <a:pt x="0" y="0"/>
                </a:lnTo>
                <a:close/>
              </a:path>
            </a:pathLst>
          </a:custGeom>
          <a:blipFill>
            <a:blip r:embed="rId9"/>
            <a:stretch>
              <a:fillRect l="-9549" t="0" r="-9549" b="-2"/>
            </a:stretch>
          </a:blipFill>
        </p:spPr>
      </p:sp>
      <p:sp>
        <p:nvSpPr>
          <p:cNvPr name="Freeform 8" id="8"/>
          <p:cNvSpPr/>
          <p:nvPr/>
        </p:nvSpPr>
        <p:spPr>
          <a:xfrm flipH="false" flipV="false" rot="0">
            <a:off x="0" y="5119200"/>
            <a:ext cx="5785634" cy="5167798"/>
          </a:xfrm>
          <a:custGeom>
            <a:avLst/>
            <a:gdLst/>
            <a:ahLst/>
            <a:cxnLst/>
            <a:rect r="r" b="b" t="t" l="l"/>
            <a:pathLst>
              <a:path h="5167798" w="5785634">
                <a:moveTo>
                  <a:pt x="0" y="0"/>
                </a:moveTo>
                <a:lnTo>
                  <a:pt x="5785634" y="0"/>
                </a:lnTo>
                <a:lnTo>
                  <a:pt x="5785634" y="5167798"/>
                </a:lnTo>
                <a:lnTo>
                  <a:pt x="0" y="5167798"/>
                </a:lnTo>
                <a:lnTo>
                  <a:pt x="0" y="0"/>
                </a:lnTo>
                <a:close/>
              </a:path>
            </a:pathLst>
          </a:custGeom>
          <a:blipFill>
            <a:blip r:embed="rId10"/>
            <a:stretch>
              <a:fillRect l="-16959" t="0" r="-16969" b="0"/>
            </a:stretch>
          </a:blipFill>
        </p:spPr>
      </p:sp>
      <p:sp>
        <p:nvSpPr>
          <p:cNvPr name="Freeform 9" id="9"/>
          <p:cNvSpPr/>
          <p:nvPr/>
        </p:nvSpPr>
        <p:spPr>
          <a:xfrm flipH="false" flipV="false" rot="0">
            <a:off x="5731200" y="5119200"/>
            <a:ext cx="6825594" cy="5140450"/>
          </a:xfrm>
          <a:custGeom>
            <a:avLst/>
            <a:gdLst/>
            <a:ahLst/>
            <a:cxnLst/>
            <a:rect r="r" b="b" t="t" l="l"/>
            <a:pathLst>
              <a:path h="5140450" w="6825594">
                <a:moveTo>
                  <a:pt x="0" y="0"/>
                </a:moveTo>
                <a:lnTo>
                  <a:pt x="6825594" y="0"/>
                </a:lnTo>
                <a:lnTo>
                  <a:pt x="6825594" y="5140450"/>
                </a:lnTo>
                <a:lnTo>
                  <a:pt x="0" y="5140450"/>
                </a:lnTo>
                <a:lnTo>
                  <a:pt x="0" y="0"/>
                </a:lnTo>
                <a:close/>
              </a:path>
            </a:pathLst>
          </a:custGeom>
          <a:blipFill>
            <a:blip r:embed="rId11"/>
            <a:stretch>
              <a:fillRect l="-6509" t="0" r="-6501" b="0"/>
            </a:stretch>
          </a:blipFill>
        </p:spPr>
      </p:sp>
      <p:sp>
        <p:nvSpPr>
          <p:cNvPr name="Freeform 10" id="10"/>
          <p:cNvSpPr/>
          <p:nvPr/>
        </p:nvSpPr>
        <p:spPr>
          <a:xfrm flipH="false" flipV="false" rot="0">
            <a:off x="12556800" y="5119200"/>
            <a:ext cx="5731204" cy="5167800"/>
          </a:xfrm>
          <a:custGeom>
            <a:avLst/>
            <a:gdLst/>
            <a:ahLst/>
            <a:cxnLst/>
            <a:rect r="r" b="b" t="t" l="l"/>
            <a:pathLst>
              <a:path h="5167800" w="5731204">
                <a:moveTo>
                  <a:pt x="0" y="0"/>
                </a:moveTo>
                <a:lnTo>
                  <a:pt x="5731204" y="0"/>
                </a:lnTo>
                <a:lnTo>
                  <a:pt x="5731204" y="5167800"/>
                </a:lnTo>
                <a:lnTo>
                  <a:pt x="0" y="5167800"/>
                </a:lnTo>
                <a:lnTo>
                  <a:pt x="0" y="0"/>
                </a:lnTo>
                <a:close/>
              </a:path>
            </a:pathLst>
          </a:custGeom>
          <a:blipFill>
            <a:blip r:embed="rId12"/>
            <a:stretch>
              <a:fillRect l="-10108" t="0" r="-10119" b="-1"/>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5731194" cy="5119202"/>
          </a:xfrm>
          <a:custGeom>
            <a:avLst/>
            <a:gdLst/>
            <a:ahLst/>
            <a:cxnLst/>
            <a:rect r="r" b="b" t="t" l="l"/>
            <a:pathLst>
              <a:path h="5119202" w="5731194">
                <a:moveTo>
                  <a:pt x="0" y="0"/>
                </a:moveTo>
                <a:lnTo>
                  <a:pt x="5731194" y="0"/>
                </a:lnTo>
                <a:lnTo>
                  <a:pt x="5731194" y="5119202"/>
                </a:lnTo>
                <a:lnTo>
                  <a:pt x="0" y="5119202"/>
                </a:lnTo>
                <a:lnTo>
                  <a:pt x="0" y="0"/>
                </a:lnTo>
                <a:close/>
              </a:path>
            </a:pathLst>
          </a:custGeom>
          <a:blipFill>
            <a:blip r:embed="rId7"/>
            <a:stretch>
              <a:fillRect l="-17018" t="0" r="-17018" b="-1"/>
            </a:stretch>
          </a:blipFill>
        </p:spPr>
      </p:sp>
      <p:sp>
        <p:nvSpPr>
          <p:cNvPr name="Freeform 6" id="6"/>
          <p:cNvSpPr/>
          <p:nvPr/>
        </p:nvSpPr>
        <p:spPr>
          <a:xfrm flipH="false" flipV="false" rot="0">
            <a:off x="5731198" y="0"/>
            <a:ext cx="6825594" cy="5119194"/>
          </a:xfrm>
          <a:custGeom>
            <a:avLst/>
            <a:gdLst/>
            <a:ahLst/>
            <a:cxnLst/>
            <a:rect r="r" b="b" t="t" l="l"/>
            <a:pathLst>
              <a:path h="5119194" w="6825594">
                <a:moveTo>
                  <a:pt x="0" y="0"/>
                </a:moveTo>
                <a:lnTo>
                  <a:pt x="6825594" y="0"/>
                </a:lnTo>
                <a:lnTo>
                  <a:pt x="6825594" y="5119194"/>
                </a:lnTo>
                <a:lnTo>
                  <a:pt x="0" y="5119194"/>
                </a:lnTo>
                <a:lnTo>
                  <a:pt x="0" y="0"/>
                </a:lnTo>
                <a:close/>
              </a:path>
            </a:pathLst>
          </a:custGeom>
          <a:blipFill>
            <a:blip r:embed="rId8"/>
            <a:stretch>
              <a:fillRect l="-6269" t="0" r="-6274" b="0"/>
            </a:stretch>
          </a:blipFill>
        </p:spPr>
      </p:sp>
      <p:sp>
        <p:nvSpPr>
          <p:cNvPr name="Freeform 7" id="7"/>
          <p:cNvSpPr/>
          <p:nvPr/>
        </p:nvSpPr>
        <p:spPr>
          <a:xfrm flipH="false" flipV="false" rot="0">
            <a:off x="12556800" y="0"/>
            <a:ext cx="5731200" cy="5119198"/>
          </a:xfrm>
          <a:custGeom>
            <a:avLst/>
            <a:gdLst/>
            <a:ahLst/>
            <a:cxnLst/>
            <a:rect r="r" b="b" t="t" l="l"/>
            <a:pathLst>
              <a:path h="5119198" w="5731200">
                <a:moveTo>
                  <a:pt x="0" y="0"/>
                </a:moveTo>
                <a:lnTo>
                  <a:pt x="5731200" y="0"/>
                </a:lnTo>
                <a:lnTo>
                  <a:pt x="5731200" y="5119198"/>
                </a:lnTo>
                <a:lnTo>
                  <a:pt x="0" y="5119198"/>
                </a:lnTo>
                <a:lnTo>
                  <a:pt x="0" y="0"/>
                </a:lnTo>
                <a:close/>
              </a:path>
            </a:pathLst>
          </a:custGeom>
          <a:blipFill>
            <a:blip r:embed="rId9"/>
            <a:stretch>
              <a:fillRect l="-17019" t="0" r="-17014" b="0"/>
            </a:stretch>
          </a:blipFill>
        </p:spPr>
      </p:sp>
      <p:sp>
        <p:nvSpPr>
          <p:cNvPr name="Freeform 8" id="8"/>
          <p:cNvSpPr/>
          <p:nvPr/>
        </p:nvSpPr>
        <p:spPr>
          <a:xfrm flipH="false" flipV="false" rot="0">
            <a:off x="0" y="5119200"/>
            <a:ext cx="5785632" cy="5167798"/>
          </a:xfrm>
          <a:custGeom>
            <a:avLst/>
            <a:gdLst/>
            <a:ahLst/>
            <a:cxnLst/>
            <a:rect r="r" b="b" t="t" l="l"/>
            <a:pathLst>
              <a:path h="5167798" w="5785632">
                <a:moveTo>
                  <a:pt x="0" y="0"/>
                </a:moveTo>
                <a:lnTo>
                  <a:pt x="5785632" y="0"/>
                </a:lnTo>
                <a:lnTo>
                  <a:pt x="5785632" y="5167798"/>
                </a:lnTo>
                <a:lnTo>
                  <a:pt x="0" y="5167798"/>
                </a:lnTo>
                <a:lnTo>
                  <a:pt x="0" y="0"/>
                </a:lnTo>
                <a:close/>
              </a:path>
            </a:pathLst>
          </a:custGeom>
          <a:blipFill>
            <a:blip r:embed="rId10"/>
            <a:stretch>
              <a:fillRect l="-17019" t="0" r="-17014" b="0"/>
            </a:stretch>
          </a:blipFill>
        </p:spPr>
      </p:sp>
      <p:sp>
        <p:nvSpPr>
          <p:cNvPr name="Freeform 9" id="9"/>
          <p:cNvSpPr/>
          <p:nvPr/>
        </p:nvSpPr>
        <p:spPr>
          <a:xfrm flipH="false" flipV="false" rot="0">
            <a:off x="5731200" y="5119200"/>
            <a:ext cx="6825594" cy="5140450"/>
          </a:xfrm>
          <a:custGeom>
            <a:avLst/>
            <a:gdLst/>
            <a:ahLst/>
            <a:cxnLst/>
            <a:rect r="r" b="b" t="t" l="l"/>
            <a:pathLst>
              <a:path h="5140450" w="6825594">
                <a:moveTo>
                  <a:pt x="0" y="0"/>
                </a:moveTo>
                <a:lnTo>
                  <a:pt x="6825594" y="0"/>
                </a:lnTo>
                <a:lnTo>
                  <a:pt x="6825594" y="5140450"/>
                </a:lnTo>
                <a:lnTo>
                  <a:pt x="0" y="5140450"/>
                </a:lnTo>
                <a:lnTo>
                  <a:pt x="0" y="0"/>
                </a:lnTo>
                <a:close/>
              </a:path>
            </a:pathLst>
          </a:custGeom>
          <a:blipFill>
            <a:blip r:embed="rId11"/>
            <a:stretch>
              <a:fillRect l="-6509" t="0" r="-6501" b="0"/>
            </a:stretch>
          </a:blipFill>
        </p:spPr>
      </p:sp>
      <p:sp>
        <p:nvSpPr>
          <p:cNvPr name="Freeform 10" id="10"/>
          <p:cNvSpPr/>
          <p:nvPr/>
        </p:nvSpPr>
        <p:spPr>
          <a:xfrm flipH="false" flipV="false" rot="0">
            <a:off x="12556800" y="5119200"/>
            <a:ext cx="5731206" cy="5167798"/>
          </a:xfrm>
          <a:custGeom>
            <a:avLst/>
            <a:gdLst/>
            <a:ahLst/>
            <a:cxnLst/>
            <a:rect r="r" b="b" t="t" l="l"/>
            <a:pathLst>
              <a:path h="5167798" w="5731206">
                <a:moveTo>
                  <a:pt x="0" y="0"/>
                </a:moveTo>
                <a:lnTo>
                  <a:pt x="5731206" y="0"/>
                </a:lnTo>
                <a:lnTo>
                  <a:pt x="5731206" y="5167798"/>
                </a:lnTo>
                <a:lnTo>
                  <a:pt x="0" y="5167798"/>
                </a:lnTo>
                <a:lnTo>
                  <a:pt x="0" y="0"/>
                </a:lnTo>
                <a:close/>
              </a:path>
            </a:pathLst>
          </a:custGeom>
          <a:blipFill>
            <a:blip r:embed="rId12"/>
            <a:stretch>
              <a:fillRect l="-17649" t="0" r="-17659" b="-1"/>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12479600" y="0"/>
            <a:ext cx="5808396" cy="5119200"/>
          </a:xfrm>
          <a:custGeom>
            <a:avLst/>
            <a:gdLst/>
            <a:ahLst/>
            <a:cxnLst/>
            <a:rect r="r" b="b" t="t" l="l"/>
            <a:pathLst>
              <a:path h="5119200" w="5808396">
                <a:moveTo>
                  <a:pt x="0" y="0"/>
                </a:moveTo>
                <a:lnTo>
                  <a:pt x="5808396" y="0"/>
                </a:lnTo>
                <a:lnTo>
                  <a:pt x="5808396" y="5119200"/>
                </a:lnTo>
                <a:lnTo>
                  <a:pt x="0" y="5119200"/>
                </a:lnTo>
                <a:lnTo>
                  <a:pt x="0" y="0"/>
                </a:lnTo>
                <a:close/>
              </a:path>
            </a:pathLst>
          </a:custGeom>
          <a:blipFill>
            <a:blip r:embed="rId7"/>
            <a:stretch>
              <a:fillRect l="0" t="0" r="-17512" b="0"/>
            </a:stretch>
          </a:blipFill>
        </p:spPr>
      </p:sp>
      <p:sp>
        <p:nvSpPr>
          <p:cNvPr name="Freeform 6" id="6"/>
          <p:cNvSpPr/>
          <p:nvPr/>
        </p:nvSpPr>
        <p:spPr>
          <a:xfrm flipH="false" flipV="false" rot="0">
            <a:off x="12479600" y="5094900"/>
            <a:ext cx="5808396" cy="5167802"/>
          </a:xfrm>
          <a:custGeom>
            <a:avLst/>
            <a:gdLst/>
            <a:ahLst/>
            <a:cxnLst/>
            <a:rect r="r" b="b" t="t" l="l"/>
            <a:pathLst>
              <a:path h="5167802" w="5808396">
                <a:moveTo>
                  <a:pt x="0" y="0"/>
                </a:moveTo>
                <a:lnTo>
                  <a:pt x="5808396" y="0"/>
                </a:lnTo>
                <a:lnTo>
                  <a:pt x="5808396" y="5167802"/>
                </a:lnTo>
                <a:lnTo>
                  <a:pt x="0" y="5167802"/>
                </a:lnTo>
                <a:lnTo>
                  <a:pt x="0" y="0"/>
                </a:lnTo>
                <a:close/>
              </a:path>
            </a:pathLst>
          </a:custGeom>
          <a:blipFill>
            <a:blip r:embed="rId8"/>
            <a:stretch>
              <a:fillRect l="0" t="0" r="-58391" b="0"/>
            </a:stretch>
          </a:blipFill>
        </p:spPr>
      </p:sp>
      <p:sp>
        <p:nvSpPr>
          <p:cNvPr name="Freeform 7" id="7"/>
          <p:cNvSpPr/>
          <p:nvPr/>
        </p:nvSpPr>
        <p:spPr>
          <a:xfrm flipH="false" flipV="false" rot="0">
            <a:off x="0" y="5167794"/>
            <a:ext cx="12479602" cy="5119200"/>
          </a:xfrm>
          <a:custGeom>
            <a:avLst/>
            <a:gdLst/>
            <a:ahLst/>
            <a:cxnLst/>
            <a:rect r="r" b="b" t="t" l="l"/>
            <a:pathLst>
              <a:path h="5119200" w="12479602">
                <a:moveTo>
                  <a:pt x="0" y="0"/>
                </a:moveTo>
                <a:lnTo>
                  <a:pt x="12479602" y="0"/>
                </a:lnTo>
                <a:lnTo>
                  <a:pt x="12479602" y="5119200"/>
                </a:lnTo>
                <a:lnTo>
                  <a:pt x="0" y="5119200"/>
                </a:lnTo>
                <a:lnTo>
                  <a:pt x="0" y="0"/>
                </a:lnTo>
                <a:close/>
              </a:path>
            </a:pathLst>
          </a:custGeom>
          <a:blipFill>
            <a:blip r:embed="rId9"/>
            <a:stretch>
              <a:fillRect l="0" t="-58894" r="0" b="-23940"/>
            </a:stretch>
          </a:blipFill>
        </p:spPr>
      </p:sp>
      <p:sp>
        <p:nvSpPr>
          <p:cNvPr name="Freeform 8" id="8"/>
          <p:cNvSpPr/>
          <p:nvPr/>
        </p:nvSpPr>
        <p:spPr>
          <a:xfrm flipH="false" flipV="false" rot="0">
            <a:off x="-20" y="0"/>
            <a:ext cx="12479604" cy="5119200"/>
          </a:xfrm>
          <a:custGeom>
            <a:avLst/>
            <a:gdLst/>
            <a:ahLst/>
            <a:cxnLst/>
            <a:rect r="r" b="b" t="t" l="l"/>
            <a:pathLst>
              <a:path h="5119200" w="12479604">
                <a:moveTo>
                  <a:pt x="0" y="0"/>
                </a:moveTo>
                <a:lnTo>
                  <a:pt x="12479604" y="0"/>
                </a:lnTo>
                <a:lnTo>
                  <a:pt x="12479604" y="5119200"/>
                </a:lnTo>
                <a:lnTo>
                  <a:pt x="0" y="5119200"/>
                </a:lnTo>
                <a:lnTo>
                  <a:pt x="0" y="0"/>
                </a:lnTo>
                <a:close/>
              </a:path>
            </a:pathLst>
          </a:custGeom>
          <a:blipFill>
            <a:blip r:embed="rId10"/>
            <a:stretch>
              <a:fillRect l="0" t="0" r="0" b="-36935"/>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5" id="5"/>
          <p:cNvSpPr txBox="true"/>
          <p:nvPr/>
        </p:nvSpPr>
        <p:spPr>
          <a:xfrm rot="0">
            <a:off x="4209918" y="7733075"/>
            <a:ext cx="9868200" cy="1062525"/>
          </a:xfrm>
          <a:prstGeom prst="rect">
            <a:avLst/>
          </a:prstGeom>
        </p:spPr>
        <p:txBody>
          <a:bodyPr anchor="t" rtlCol="false" tIns="0" lIns="0" bIns="0" rIns="0">
            <a:spAutoFit/>
          </a:bodyPr>
          <a:lstStyle/>
          <a:p>
            <a:pPr algn="l">
              <a:lnSpc>
                <a:spcPts val="7175"/>
              </a:lnSpc>
            </a:pPr>
            <a:r>
              <a:rPr lang="en-US" sz="5200">
                <a:solidFill>
                  <a:srgbClr val="00032A"/>
                </a:solidFill>
                <a:latin typeface="Atma Bold"/>
              </a:rPr>
              <a:t>We have a </a:t>
            </a:r>
            <a:r>
              <a:rPr lang="en-US" sz="5200" u="sng">
                <a:solidFill>
                  <a:srgbClr val="1B249E"/>
                </a:solidFill>
                <a:latin typeface="Atma Bold"/>
                <a:hlinkClick r:id="rId7" tooltip="https://www.youtube.com/channel/UCH7C8qfEQa2uw5gmj0KTA5Q/featured"/>
              </a:rPr>
              <a:t>YouTube Channel</a:t>
            </a:r>
            <a:r>
              <a:rPr lang="en-US" sz="5200">
                <a:solidFill>
                  <a:srgbClr val="00032A"/>
                </a:solidFill>
                <a:latin typeface="Atma Bold"/>
              </a:rPr>
              <a:t> too!</a:t>
            </a:r>
          </a:p>
        </p:txBody>
      </p:sp>
      <p:sp>
        <p:nvSpPr>
          <p:cNvPr name="Freeform 6" id="6"/>
          <p:cNvSpPr/>
          <p:nvPr/>
        </p:nvSpPr>
        <p:spPr>
          <a:xfrm flipH="false" flipV="false" rot="0">
            <a:off x="2642378" y="869252"/>
            <a:ext cx="13089552" cy="6267150"/>
          </a:xfrm>
          <a:custGeom>
            <a:avLst/>
            <a:gdLst/>
            <a:ahLst/>
            <a:cxnLst/>
            <a:rect r="r" b="b" t="t" l="l"/>
            <a:pathLst>
              <a:path h="6267150" w="13089552">
                <a:moveTo>
                  <a:pt x="0" y="0"/>
                </a:moveTo>
                <a:lnTo>
                  <a:pt x="13089552" y="0"/>
                </a:lnTo>
                <a:lnTo>
                  <a:pt x="13089552" y="6267150"/>
                </a:lnTo>
                <a:lnTo>
                  <a:pt x="0" y="62671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4076026" y="1637100"/>
            <a:ext cx="10222298" cy="5499300"/>
          </a:xfrm>
          <a:custGeom>
            <a:avLst/>
            <a:gdLst/>
            <a:ahLst/>
            <a:cxnLst/>
            <a:rect r="r" b="b" t="t" l="l"/>
            <a:pathLst>
              <a:path h="5499300" w="10222298">
                <a:moveTo>
                  <a:pt x="0" y="0"/>
                </a:moveTo>
                <a:lnTo>
                  <a:pt x="10222298" y="0"/>
                </a:lnTo>
                <a:lnTo>
                  <a:pt x="10222298" y="5499300"/>
                </a:lnTo>
                <a:lnTo>
                  <a:pt x="0" y="5499300"/>
                </a:lnTo>
                <a:lnTo>
                  <a:pt x="0" y="0"/>
                </a:lnTo>
                <a:close/>
              </a:path>
            </a:pathLst>
          </a:custGeom>
          <a:blipFill>
            <a:blip r:embed="rId10"/>
            <a:stretch>
              <a:fillRect l="979" t="0" r="-28049" b="-14988"/>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752758" y="0"/>
            <a:ext cx="21431573" cy="10287036"/>
            <a:chOff x="0" y="0"/>
            <a:chExt cx="48006000" cy="23042613"/>
          </a:xfrm>
        </p:grpSpPr>
        <p:sp>
          <p:nvSpPr>
            <p:cNvPr name="Freeform 3" id="3"/>
            <p:cNvSpPr/>
            <p:nvPr/>
          </p:nvSpPr>
          <p:spPr>
            <a:xfrm flipH="false" flipV="false" rot="0">
              <a:off x="0" y="0"/>
              <a:ext cx="48006000" cy="23042626"/>
            </a:xfrm>
            <a:custGeom>
              <a:avLst/>
              <a:gdLst/>
              <a:ahLst/>
              <a:cxnLst/>
              <a:rect r="r" b="b" t="t" l="l"/>
              <a:pathLst>
                <a:path h="23042626" w="48006000">
                  <a:moveTo>
                    <a:pt x="0" y="0"/>
                  </a:moveTo>
                  <a:lnTo>
                    <a:pt x="0" y="21396706"/>
                  </a:lnTo>
                  <a:lnTo>
                    <a:pt x="0" y="21396706"/>
                  </a:lnTo>
                  <a:cubicBezTo>
                    <a:pt x="1265936" y="22426042"/>
                    <a:pt x="2881503" y="23042626"/>
                    <a:pt x="4642866" y="23042626"/>
                  </a:cubicBezTo>
                  <a:lnTo>
                    <a:pt x="42496358" y="23042626"/>
                  </a:lnTo>
                  <a:cubicBezTo>
                    <a:pt x="44690410" y="23042626"/>
                    <a:pt x="46658275" y="22085808"/>
                    <a:pt x="48006000" y="20566126"/>
                  </a:cubicBezTo>
                  <a:lnTo>
                    <a:pt x="48006000" y="20566126"/>
                  </a:lnTo>
                  <a:lnTo>
                    <a:pt x="48006000" y="0"/>
                  </a:lnTo>
                  <a:close/>
                </a:path>
              </a:pathLst>
            </a:custGeom>
            <a:blipFill>
              <a:blip r:embed="rId3">
                <a:alphaModFix amt="46700"/>
              </a:blip>
              <a:stretch>
                <a:fillRect l="-5660" t="-25383" r="-3855" b="-11513"/>
              </a:stretch>
            </a:blipFill>
          </p:spPr>
        </p:sp>
      </p:grpSp>
      <p:sp>
        <p:nvSpPr>
          <p:cNvPr name="Freeform 4" id="4"/>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0" y="0"/>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319915" y="1317607"/>
            <a:ext cx="7217402" cy="7220815"/>
          </a:xfrm>
          <a:custGeom>
            <a:avLst/>
            <a:gdLst/>
            <a:ahLst/>
            <a:cxnLst/>
            <a:rect r="r" b="b" t="t" l="l"/>
            <a:pathLst>
              <a:path h="7220815" w="7217402">
                <a:moveTo>
                  <a:pt x="0" y="0"/>
                </a:moveTo>
                <a:lnTo>
                  <a:pt x="7217402" y="0"/>
                </a:lnTo>
                <a:lnTo>
                  <a:pt x="7217402" y="7220815"/>
                </a:lnTo>
                <a:lnTo>
                  <a:pt x="0" y="7220815"/>
                </a:lnTo>
                <a:lnTo>
                  <a:pt x="0" y="0"/>
                </a:lnTo>
                <a:close/>
              </a:path>
            </a:pathLst>
          </a:custGeom>
          <a:blipFill>
            <a:blip r:embed="rId8"/>
            <a:stretch>
              <a:fillRect l="0" t="0" r="0" b="0"/>
            </a:stretch>
          </a:blipFill>
        </p:spPr>
      </p:sp>
      <p:sp>
        <p:nvSpPr>
          <p:cNvPr name="TextBox 7" id="7"/>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42875" y="8826288"/>
            <a:ext cx="9285150" cy="2146275"/>
          </a:xfrm>
          <a:prstGeom prst="rect">
            <a:avLst/>
          </a:prstGeom>
        </p:spPr>
        <p:txBody>
          <a:bodyPr anchor="t" rtlCol="false" tIns="0" lIns="0" bIns="0" rIns="0">
            <a:spAutoFit/>
          </a:bodyPr>
          <a:lstStyle/>
          <a:p>
            <a:pPr algn="l">
              <a:lnSpc>
                <a:spcPts val="7680"/>
              </a:lnSpc>
            </a:pPr>
            <a:r>
              <a:rPr lang="en-US" sz="6400">
                <a:solidFill>
                  <a:srgbClr val="FFFFFF"/>
                </a:solidFill>
                <a:latin typeface="Roboto Condensed Bold"/>
              </a:rPr>
              <a:t>External Affairs  </a:t>
            </a:r>
          </a:p>
        </p:txBody>
      </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9" id="9"/>
          <p:cNvSpPr/>
          <p:nvPr/>
        </p:nvSpPr>
        <p:spPr>
          <a:xfrm flipH="false" flipV="false" rot="0">
            <a:off x="15960800" y="219300"/>
            <a:ext cx="2439350" cy="3252430"/>
          </a:xfrm>
          <a:custGeom>
            <a:avLst/>
            <a:gdLst/>
            <a:ahLst/>
            <a:cxnLst/>
            <a:rect r="r" b="b" t="t" l="l"/>
            <a:pathLst>
              <a:path h="3252430" w="2439350">
                <a:moveTo>
                  <a:pt x="0" y="0"/>
                </a:moveTo>
                <a:lnTo>
                  <a:pt x="2439350" y="0"/>
                </a:lnTo>
                <a:lnTo>
                  <a:pt x="2439350" y="3252430"/>
                </a:lnTo>
                <a:lnTo>
                  <a:pt x="0" y="3252430"/>
                </a:lnTo>
                <a:lnTo>
                  <a:pt x="0" y="0"/>
                </a:lnTo>
                <a:close/>
              </a:path>
            </a:pathLst>
          </a:custGeom>
          <a:blipFill>
            <a:blip r:embed="rId9"/>
            <a:stretch>
              <a:fillRect l="0" t="0" r="0" b="0"/>
            </a:stretch>
          </a:blipFill>
        </p:spPr>
      </p:sp>
      <p:sp>
        <p:nvSpPr>
          <p:cNvPr name="Freeform 10" id="10"/>
          <p:cNvSpPr/>
          <p:nvPr/>
        </p:nvSpPr>
        <p:spPr>
          <a:xfrm flipH="false" flipV="false" rot="0">
            <a:off x="15848650" y="3189576"/>
            <a:ext cx="2439350" cy="2439350"/>
          </a:xfrm>
          <a:custGeom>
            <a:avLst/>
            <a:gdLst/>
            <a:ahLst/>
            <a:cxnLst/>
            <a:rect r="r" b="b" t="t" l="l"/>
            <a:pathLst>
              <a:path h="2439350" w="2439350">
                <a:moveTo>
                  <a:pt x="0" y="0"/>
                </a:moveTo>
                <a:lnTo>
                  <a:pt x="2439350" y="0"/>
                </a:lnTo>
                <a:lnTo>
                  <a:pt x="2439350" y="2439350"/>
                </a:lnTo>
                <a:lnTo>
                  <a:pt x="0" y="2439350"/>
                </a:lnTo>
                <a:lnTo>
                  <a:pt x="0" y="0"/>
                </a:lnTo>
                <a:close/>
              </a:path>
            </a:pathLst>
          </a:custGeom>
          <a:blipFill>
            <a:blip r:embed="rId10"/>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306775" y="867050"/>
            <a:ext cx="121939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The prophylaxis office: </a:t>
            </a:r>
          </a:p>
        </p:txBody>
      </p:sp>
      <p:sp>
        <p:nvSpPr>
          <p:cNvPr name="TextBox 5" id="5"/>
          <p:cNvSpPr txBox="true"/>
          <p:nvPr/>
        </p:nvSpPr>
        <p:spPr>
          <a:xfrm rot="0">
            <a:off x="-662604" y="2950782"/>
            <a:ext cx="10259550" cy="3151275"/>
          </a:xfrm>
          <a:prstGeom prst="rect">
            <a:avLst/>
          </a:prstGeom>
        </p:spPr>
        <p:txBody>
          <a:bodyPr anchor="t" rtlCol="false" tIns="0" lIns="0" bIns="0" rIns="0">
            <a:spAutoFit/>
          </a:bodyPr>
          <a:lstStyle/>
          <a:p>
            <a:pPr algn="l" marL="1310640" indent="-655320" lvl="1">
              <a:lnSpc>
                <a:spcPts val="5759"/>
              </a:lnSpc>
              <a:buFont typeface="Arial"/>
              <a:buChar char="•"/>
            </a:pPr>
            <a:r>
              <a:rPr lang="en-US" sz="4800">
                <a:solidFill>
                  <a:srgbClr val="263248"/>
                </a:solidFill>
                <a:latin typeface="Roboto Condensed Light"/>
              </a:rPr>
              <a:t>Aims to raise awareness about various oral diseases.</a:t>
            </a:r>
          </a:p>
          <a:p>
            <a:pPr algn="l" marL="1310640" indent="-655320" lvl="1">
              <a:lnSpc>
                <a:spcPts val="5759"/>
              </a:lnSpc>
              <a:buFont typeface="Arial"/>
              <a:buChar char="•"/>
            </a:pPr>
            <a:r>
              <a:rPr lang="en-US" sz="4800">
                <a:solidFill>
                  <a:srgbClr val="263248"/>
                </a:solidFill>
                <a:latin typeface="Roboto Condensed Light"/>
              </a:rPr>
              <a:t>Key Achievement: World Oral Health Day Campaign (WOHD).</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11141040" y="2317550"/>
            <a:ext cx="7069762" cy="6718252"/>
          </a:xfrm>
          <a:custGeom>
            <a:avLst/>
            <a:gdLst/>
            <a:ahLst/>
            <a:cxnLst/>
            <a:rect r="r" b="b" t="t" l="l"/>
            <a:pathLst>
              <a:path h="6718252" w="7069762">
                <a:moveTo>
                  <a:pt x="0" y="0"/>
                </a:moveTo>
                <a:lnTo>
                  <a:pt x="7069762" y="0"/>
                </a:lnTo>
                <a:lnTo>
                  <a:pt x="7069762" y="6718252"/>
                </a:lnTo>
                <a:lnTo>
                  <a:pt x="0" y="6718252"/>
                </a:lnTo>
                <a:lnTo>
                  <a:pt x="0" y="0"/>
                </a:lnTo>
                <a:close/>
              </a:path>
            </a:pathLst>
          </a:custGeom>
          <a:blipFill>
            <a:blip r:embed="rId7"/>
            <a:stretch>
              <a:fillRect l="0" t="0" r="0" b="0"/>
            </a:stretch>
          </a:blipFill>
        </p:spPr>
      </p:sp>
      <p:sp>
        <p:nvSpPr>
          <p:cNvPr name="Freeform 8" id="8"/>
          <p:cNvSpPr/>
          <p:nvPr/>
        </p:nvSpPr>
        <p:spPr>
          <a:xfrm flipH="false" flipV="false" rot="0">
            <a:off x="-8" y="7674076"/>
            <a:ext cx="6165649" cy="3168447"/>
          </a:xfrm>
          <a:custGeom>
            <a:avLst/>
            <a:gdLst/>
            <a:ahLst/>
            <a:cxnLst/>
            <a:rect r="r" b="b" t="t" l="l"/>
            <a:pathLst>
              <a:path h="3168447" w="6165649">
                <a:moveTo>
                  <a:pt x="0" y="0"/>
                </a:moveTo>
                <a:lnTo>
                  <a:pt x="6165649" y="0"/>
                </a:lnTo>
                <a:lnTo>
                  <a:pt x="6165649" y="3168448"/>
                </a:lnTo>
                <a:lnTo>
                  <a:pt x="0" y="3168448"/>
                </a:lnTo>
                <a:lnTo>
                  <a:pt x="0" y="0"/>
                </a:lnTo>
                <a:close/>
              </a:path>
            </a:pathLst>
          </a:custGeom>
          <a:blipFill>
            <a:blip r:embed="rId8"/>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5" id="5"/>
          <p:cNvSpPr txBox="true"/>
          <p:nvPr/>
        </p:nvSpPr>
        <p:spPr>
          <a:xfrm rot="0">
            <a:off x="183750" y="1138518"/>
            <a:ext cx="17075550" cy="6715125"/>
          </a:xfrm>
          <a:prstGeom prst="rect">
            <a:avLst/>
          </a:prstGeom>
        </p:spPr>
        <p:txBody>
          <a:bodyPr anchor="t" rtlCol="false" tIns="0" lIns="0" bIns="0" rIns="0">
            <a:spAutoFit/>
          </a:bodyPr>
          <a:lstStyle/>
          <a:p>
            <a:pPr algn="l">
              <a:lnSpc>
                <a:spcPts val="3359"/>
              </a:lnSpc>
            </a:pPr>
          </a:p>
          <a:p>
            <a:pPr algn="l">
              <a:lnSpc>
                <a:spcPts val="4800"/>
              </a:lnSpc>
            </a:pPr>
            <a:r>
              <a:rPr lang="en-US" sz="4000">
                <a:solidFill>
                  <a:srgbClr val="263248"/>
                </a:solidFill>
                <a:latin typeface="Roboto Condensed Bold"/>
              </a:rPr>
              <a:t>From the External Affairs Office fostering external relations to the Academic Office driving scientific research and academic excellence, and the Therapeutic Office offering vital consultations to underserved communities, our associations are committed to making a difference.</a:t>
            </a:r>
          </a:p>
          <a:p>
            <a:pPr algn="l">
              <a:lnSpc>
                <a:spcPts val="3359"/>
              </a:lnSpc>
            </a:pPr>
          </a:p>
          <a:p>
            <a:pPr algn="l">
              <a:lnSpc>
                <a:spcPts val="4800"/>
              </a:lnSpc>
            </a:pPr>
            <a:r>
              <a:rPr lang="en-US" sz="4000">
                <a:solidFill>
                  <a:srgbClr val="263248"/>
                </a:solidFill>
                <a:latin typeface="Roboto Condensed Bold"/>
              </a:rPr>
              <a:t>Furthermore, the Sports Office encourages physical well-being and organizes exciting camps and tournaments, while the Social Office strengthens the bonds between our students, fostering a sense of community and belonging.</a:t>
            </a:r>
          </a:p>
          <a:p>
            <a:pPr algn="l">
              <a:lnSpc>
                <a:spcPts val="3359"/>
              </a:lnSpc>
            </a:pPr>
          </a:p>
          <a:p>
            <a:pPr algn="l">
              <a:lnSpc>
                <a:spcPts val="4800"/>
              </a:lnSpc>
            </a:pPr>
            <a:r>
              <a:rPr lang="en-US" sz="4000">
                <a:solidFill>
                  <a:srgbClr val="263248"/>
                </a:solidFill>
                <a:latin typeface="Roboto Condensed Bold"/>
              </a:rPr>
              <a:t>Together, we strive to bridge gaps, ignite passions, and create a vibrant and inclusive environment where every student can thrive.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39575" y="867050"/>
            <a:ext cx="12082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World Oral Health Day Campaign 2023</a:t>
            </a:r>
          </a:p>
        </p:txBody>
      </p:sp>
      <p:sp>
        <p:nvSpPr>
          <p:cNvPr name="TextBox 5" id="5"/>
          <p:cNvSpPr txBox="true"/>
          <p:nvPr/>
        </p:nvSpPr>
        <p:spPr>
          <a:xfrm rot="0">
            <a:off x="-560550" y="2645185"/>
            <a:ext cx="12082350" cy="3397875"/>
          </a:xfrm>
          <a:prstGeom prst="rect">
            <a:avLst/>
          </a:prstGeom>
        </p:spPr>
        <p:txBody>
          <a:bodyPr anchor="t" rtlCol="false" tIns="0" lIns="0" bIns="0" rIns="0">
            <a:spAutoFit/>
          </a:bodyPr>
          <a:lstStyle/>
          <a:p>
            <a:pPr algn="l" marL="1168400" indent="-584200" lvl="1">
              <a:lnSpc>
                <a:spcPts val="4800"/>
              </a:lnSpc>
              <a:buFont typeface="Arial"/>
              <a:buChar char="•"/>
            </a:pPr>
            <a:r>
              <a:rPr lang="en-US" sz="4000">
                <a:solidFill>
                  <a:srgbClr val="263248"/>
                </a:solidFill>
                <a:latin typeface="Roboto Condensed Light"/>
              </a:rPr>
              <a:t>Targets:</a:t>
            </a:r>
          </a:p>
          <a:p>
            <a:pPr algn="l" marL="1168400" indent="-584200" lvl="1">
              <a:lnSpc>
                <a:spcPts val="4800"/>
              </a:lnSpc>
              <a:buFont typeface="Arial"/>
              <a:buChar char="•"/>
            </a:pPr>
            <a:r>
              <a:rPr lang="en-US" sz="4000">
                <a:solidFill>
                  <a:srgbClr val="263248"/>
                </a:solidFill>
                <a:latin typeface="Roboto Condensed Light"/>
              </a:rPr>
              <a:t>1- Two primary schools</a:t>
            </a:r>
          </a:p>
          <a:p>
            <a:pPr algn="l" marL="1168400" indent="-584200" lvl="1">
              <a:lnSpc>
                <a:spcPts val="4800"/>
              </a:lnSpc>
              <a:buFont typeface="Arial"/>
              <a:buChar char="•"/>
            </a:pPr>
            <a:r>
              <a:rPr lang="en-US" sz="4000">
                <a:solidFill>
                  <a:srgbClr val="263248"/>
                </a:solidFill>
                <a:latin typeface="Roboto Condensed Light"/>
              </a:rPr>
              <a:t>2- A Hospital </a:t>
            </a:r>
          </a:p>
          <a:p>
            <a:pPr algn="l" marL="1168400" indent="-584200" lvl="1">
              <a:lnSpc>
                <a:spcPts val="4800"/>
              </a:lnSpc>
              <a:buFont typeface="Arial"/>
              <a:buChar char="•"/>
            </a:pPr>
            <a:r>
              <a:rPr lang="en-US" sz="4000">
                <a:solidFill>
                  <a:srgbClr val="263248"/>
                </a:solidFill>
                <a:latin typeface="Roboto Condensed Light"/>
              </a:rPr>
              <a:t>3- A medical campus</a:t>
            </a:r>
          </a:p>
          <a:p>
            <a:pPr algn="l" marL="1117600" indent="-558800" lvl="1">
              <a:lnSpc>
                <a:spcPts val="4800"/>
              </a:lnSpc>
              <a:buFont typeface="Arial"/>
              <a:buChar char="•"/>
            </a:pPr>
            <a:r>
              <a:rPr lang="en-US" sz="4000">
                <a:solidFill>
                  <a:srgbClr val="263248"/>
                </a:solidFill>
                <a:latin typeface="Roboto Condensed Light"/>
              </a:rPr>
              <a:t>Impact: 300 individuals  </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10411626" y="3771300"/>
            <a:ext cx="3483200" cy="3846002"/>
          </a:xfrm>
          <a:custGeom>
            <a:avLst/>
            <a:gdLst/>
            <a:ahLst/>
            <a:cxnLst/>
            <a:rect r="r" b="b" t="t" l="l"/>
            <a:pathLst>
              <a:path h="3846002" w="3483200">
                <a:moveTo>
                  <a:pt x="0" y="0"/>
                </a:moveTo>
                <a:lnTo>
                  <a:pt x="3483200" y="0"/>
                </a:lnTo>
                <a:lnTo>
                  <a:pt x="3483200" y="3846002"/>
                </a:lnTo>
                <a:lnTo>
                  <a:pt x="0" y="3846002"/>
                </a:lnTo>
                <a:lnTo>
                  <a:pt x="0" y="0"/>
                </a:lnTo>
                <a:close/>
              </a:path>
            </a:pathLst>
          </a:custGeom>
          <a:blipFill>
            <a:blip r:embed="rId7"/>
            <a:stretch>
              <a:fillRect l="-96" t="0" r="-96" b="0"/>
            </a:stretch>
          </a:blipFill>
        </p:spPr>
      </p:sp>
      <p:sp>
        <p:nvSpPr>
          <p:cNvPr name="Freeform 8" id="8"/>
          <p:cNvSpPr/>
          <p:nvPr/>
        </p:nvSpPr>
        <p:spPr>
          <a:xfrm flipH="false" flipV="false" rot="0">
            <a:off x="14028650" y="1055150"/>
            <a:ext cx="3747652" cy="3704648"/>
          </a:xfrm>
          <a:custGeom>
            <a:avLst/>
            <a:gdLst/>
            <a:ahLst/>
            <a:cxnLst/>
            <a:rect r="r" b="b" t="t" l="l"/>
            <a:pathLst>
              <a:path h="3704648" w="3747652">
                <a:moveTo>
                  <a:pt x="0" y="0"/>
                </a:moveTo>
                <a:lnTo>
                  <a:pt x="3747652" y="0"/>
                </a:lnTo>
                <a:lnTo>
                  <a:pt x="3747652" y="3704648"/>
                </a:lnTo>
                <a:lnTo>
                  <a:pt x="0" y="3704648"/>
                </a:lnTo>
                <a:lnTo>
                  <a:pt x="0" y="0"/>
                </a:lnTo>
                <a:close/>
              </a:path>
            </a:pathLst>
          </a:custGeom>
          <a:blipFill>
            <a:blip r:embed="rId8"/>
            <a:stretch>
              <a:fillRect l="0" t="-3308" r="-3" b="0"/>
            </a:stretch>
          </a:blipFill>
        </p:spPr>
      </p:sp>
      <p:sp>
        <p:nvSpPr>
          <p:cNvPr name="Freeform 9" id="9"/>
          <p:cNvSpPr/>
          <p:nvPr/>
        </p:nvSpPr>
        <p:spPr>
          <a:xfrm flipH="false" flipV="false" rot="0">
            <a:off x="6440300" y="4667500"/>
            <a:ext cx="3747652" cy="3769932"/>
          </a:xfrm>
          <a:custGeom>
            <a:avLst/>
            <a:gdLst/>
            <a:ahLst/>
            <a:cxnLst/>
            <a:rect r="r" b="b" t="t" l="l"/>
            <a:pathLst>
              <a:path h="3769932" w="3747652">
                <a:moveTo>
                  <a:pt x="0" y="0"/>
                </a:moveTo>
                <a:lnTo>
                  <a:pt x="3747652" y="0"/>
                </a:lnTo>
                <a:lnTo>
                  <a:pt x="3747652" y="3769932"/>
                </a:lnTo>
                <a:lnTo>
                  <a:pt x="0" y="3769932"/>
                </a:lnTo>
                <a:lnTo>
                  <a:pt x="0" y="0"/>
                </a:lnTo>
                <a:close/>
              </a:path>
            </a:pathLst>
          </a:custGeom>
          <a:blipFill>
            <a:blip r:embed="rId9"/>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57725" y="909100"/>
            <a:ext cx="103339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Other Campaigns: </a:t>
            </a:r>
          </a:p>
        </p:txBody>
      </p:sp>
      <p:sp>
        <p:nvSpPr>
          <p:cNvPr name="TextBox 5" id="5"/>
          <p:cNvSpPr txBox="true"/>
          <p:nvPr/>
        </p:nvSpPr>
        <p:spPr>
          <a:xfrm rot="0">
            <a:off x="356025" y="3172050"/>
            <a:ext cx="5118750" cy="6402675"/>
          </a:xfrm>
          <a:prstGeom prst="rect">
            <a:avLst/>
          </a:prstGeom>
        </p:spPr>
        <p:txBody>
          <a:bodyPr anchor="t" rtlCol="false" tIns="0" lIns="0" bIns="0" rIns="0">
            <a:spAutoFit/>
          </a:bodyPr>
          <a:lstStyle/>
          <a:p>
            <a:pPr algn="l">
              <a:lnSpc>
                <a:spcPts val="4320"/>
              </a:lnSpc>
            </a:pPr>
            <a:r>
              <a:rPr lang="en-US" sz="3600">
                <a:solidFill>
                  <a:srgbClr val="263248"/>
                </a:solidFill>
                <a:latin typeface="Roboto Condensed Light"/>
              </a:rPr>
              <a:t>Mental Health Day: </a:t>
            </a:r>
          </a:p>
          <a:p>
            <a:pPr algn="l">
              <a:lnSpc>
                <a:spcPts val="4320"/>
              </a:lnSpc>
            </a:pP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7" id="7"/>
          <p:cNvSpPr txBox="true"/>
          <p:nvPr/>
        </p:nvSpPr>
        <p:spPr>
          <a:xfrm rot="0">
            <a:off x="5958375" y="3172050"/>
            <a:ext cx="6095550" cy="6543675"/>
          </a:xfrm>
          <a:prstGeom prst="rect">
            <a:avLst/>
          </a:prstGeom>
        </p:spPr>
        <p:txBody>
          <a:bodyPr anchor="t" rtlCol="false" tIns="0" lIns="0" bIns="0" rIns="0">
            <a:spAutoFit/>
          </a:bodyPr>
          <a:lstStyle/>
          <a:p>
            <a:pPr algn="ctr">
              <a:lnSpc>
                <a:spcPts val="4320"/>
              </a:lnSpc>
            </a:pPr>
            <a:r>
              <a:rPr lang="en-US" sz="3600">
                <a:solidFill>
                  <a:srgbClr val="263248"/>
                </a:solidFill>
                <a:latin typeface="Roboto Condensed Light"/>
              </a:rPr>
              <a:t>Oral Cancer awareness campaign:</a:t>
            </a:r>
          </a:p>
        </p:txBody>
      </p:sp>
      <p:sp>
        <p:nvSpPr>
          <p:cNvPr name="TextBox 8" id="8"/>
          <p:cNvSpPr txBox="true"/>
          <p:nvPr/>
        </p:nvSpPr>
        <p:spPr>
          <a:xfrm rot="0">
            <a:off x="13060075" y="3172052"/>
            <a:ext cx="4312950" cy="5246475"/>
          </a:xfrm>
          <a:prstGeom prst="rect">
            <a:avLst/>
          </a:prstGeom>
        </p:spPr>
        <p:txBody>
          <a:bodyPr anchor="t" rtlCol="false" tIns="0" lIns="0" bIns="0" rIns="0">
            <a:spAutoFit/>
          </a:bodyPr>
          <a:lstStyle/>
          <a:p>
            <a:pPr algn="ctr">
              <a:lnSpc>
                <a:spcPts val="4320"/>
              </a:lnSpc>
            </a:pPr>
            <a:r>
              <a:rPr lang="en-US" sz="3600">
                <a:solidFill>
                  <a:srgbClr val="263248"/>
                </a:solidFill>
                <a:latin typeface="Roboto Condensed Light"/>
              </a:rPr>
              <a:t>Oral Cancer Conference:</a:t>
            </a:r>
          </a:p>
          <a:p>
            <a:pPr algn="ctr">
              <a:lnSpc>
                <a:spcPts val="4320"/>
              </a:lnSpc>
            </a:pPr>
          </a:p>
        </p:txBody>
      </p:sp>
      <p:sp>
        <p:nvSpPr>
          <p:cNvPr name="Freeform 9" id="9"/>
          <p:cNvSpPr/>
          <p:nvPr/>
        </p:nvSpPr>
        <p:spPr>
          <a:xfrm flipH="false" flipV="false" rot="0">
            <a:off x="264600" y="4893050"/>
            <a:ext cx="5646848" cy="4493000"/>
          </a:xfrm>
          <a:custGeom>
            <a:avLst/>
            <a:gdLst/>
            <a:ahLst/>
            <a:cxnLst/>
            <a:rect r="r" b="b" t="t" l="l"/>
            <a:pathLst>
              <a:path h="4493000" w="5646848">
                <a:moveTo>
                  <a:pt x="0" y="0"/>
                </a:moveTo>
                <a:lnTo>
                  <a:pt x="5646848" y="0"/>
                </a:lnTo>
                <a:lnTo>
                  <a:pt x="5646848" y="4493000"/>
                </a:lnTo>
                <a:lnTo>
                  <a:pt x="0" y="4493000"/>
                </a:lnTo>
                <a:lnTo>
                  <a:pt x="0" y="0"/>
                </a:lnTo>
                <a:close/>
              </a:path>
            </a:pathLst>
          </a:custGeom>
          <a:blipFill>
            <a:blip r:embed="rId7"/>
            <a:stretch>
              <a:fillRect l="-18" t="0" r="-18" b="0"/>
            </a:stretch>
          </a:blipFill>
        </p:spPr>
      </p:sp>
      <p:sp>
        <p:nvSpPr>
          <p:cNvPr name="Freeform 10" id="10"/>
          <p:cNvSpPr/>
          <p:nvPr/>
        </p:nvSpPr>
        <p:spPr>
          <a:xfrm flipH="false" flipV="false" rot="0">
            <a:off x="6051700" y="4582950"/>
            <a:ext cx="6916948" cy="4803096"/>
          </a:xfrm>
          <a:custGeom>
            <a:avLst/>
            <a:gdLst/>
            <a:ahLst/>
            <a:cxnLst/>
            <a:rect r="r" b="b" t="t" l="l"/>
            <a:pathLst>
              <a:path h="4803096" w="6916948">
                <a:moveTo>
                  <a:pt x="0" y="0"/>
                </a:moveTo>
                <a:lnTo>
                  <a:pt x="6916948" y="0"/>
                </a:lnTo>
                <a:lnTo>
                  <a:pt x="6916948" y="4803096"/>
                </a:lnTo>
                <a:lnTo>
                  <a:pt x="0" y="4803096"/>
                </a:lnTo>
                <a:lnTo>
                  <a:pt x="0" y="0"/>
                </a:lnTo>
                <a:close/>
              </a:path>
            </a:pathLst>
          </a:custGeom>
          <a:blipFill>
            <a:blip r:embed="rId8"/>
            <a:stretch>
              <a:fillRect l="0" t="-3" r="0" b="-3"/>
            </a:stretch>
          </a:blipFill>
        </p:spPr>
      </p:sp>
      <p:sp>
        <p:nvSpPr>
          <p:cNvPr name="Freeform 11" id="11"/>
          <p:cNvSpPr/>
          <p:nvPr/>
        </p:nvSpPr>
        <p:spPr>
          <a:xfrm flipH="false" flipV="false" rot="0">
            <a:off x="12806100" y="5092026"/>
            <a:ext cx="5404702" cy="4095050"/>
          </a:xfrm>
          <a:custGeom>
            <a:avLst/>
            <a:gdLst/>
            <a:ahLst/>
            <a:cxnLst/>
            <a:rect r="r" b="b" t="t" l="l"/>
            <a:pathLst>
              <a:path h="4095050" w="5404702">
                <a:moveTo>
                  <a:pt x="0" y="0"/>
                </a:moveTo>
                <a:lnTo>
                  <a:pt x="5404702" y="0"/>
                </a:lnTo>
                <a:lnTo>
                  <a:pt x="5404702" y="4095050"/>
                </a:lnTo>
                <a:lnTo>
                  <a:pt x="0" y="4095050"/>
                </a:lnTo>
                <a:lnTo>
                  <a:pt x="0" y="0"/>
                </a:lnTo>
                <a:close/>
              </a:path>
            </a:pathLst>
          </a:custGeom>
          <a:blipFill>
            <a:blip r:embed="rId9"/>
            <a:stretch>
              <a:fillRect l="0" t="-42" r="0" b="-42"/>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39575" y="867050"/>
            <a:ext cx="12082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 Training Office: </a:t>
            </a:r>
          </a:p>
        </p:txBody>
      </p:sp>
      <p:sp>
        <p:nvSpPr>
          <p:cNvPr name="TextBox 5" id="5"/>
          <p:cNvSpPr txBox="true"/>
          <p:nvPr/>
        </p:nvSpPr>
        <p:spPr>
          <a:xfrm rot="0">
            <a:off x="-618925" y="2718787"/>
            <a:ext cx="12082350" cy="1673475"/>
          </a:xfrm>
          <a:prstGeom prst="rect">
            <a:avLst/>
          </a:prstGeom>
        </p:spPr>
        <p:txBody>
          <a:bodyPr anchor="t" rtlCol="false" tIns="0" lIns="0" bIns="0" rIns="0">
            <a:spAutoFit/>
          </a:bodyPr>
          <a:lstStyle/>
          <a:p>
            <a:pPr algn="l" marL="1310640" indent="-655320" lvl="1">
              <a:lnSpc>
                <a:spcPts val="5759"/>
              </a:lnSpc>
              <a:buFont typeface="Arial"/>
              <a:buChar char="•"/>
            </a:pPr>
            <a:r>
              <a:rPr lang="en-US" sz="4800">
                <a:solidFill>
                  <a:srgbClr val="263248"/>
                </a:solidFill>
                <a:latin typeface="Roboto Condensed Light"/>
              </a:rPr>
              <a:t>Capacity building and empowering students with soft skills.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304800" y="4894450"/>
            <a:ext cx="6791238" cy="5087750"/>
          </a:xfrm>
          <a:custGeom>
            <a:avLst/>
            <a:gdLst/>
            <a:ahLst/>
            <a:cxnLst/>
            <a:rect r="r" b="b" t="t" l="l"/>
            <a:pathLst>
              <a:path h="5087750" w="6791238">
                <a:moveTo>
                  <a:pt x="0" y="0"/>
                </a:moveTo>
                <a:lnTo>
                  <a:pt x="6791238" y="0"/>
                </a:lnTo>
                <a:lnTo>
                  <a:pt x="6791238" y="5087750"/>
                </a:lnTo>
                <a:lnTo>
                  <a:pt x="0" y="5087750"/>
                </a:lnTo>
                <a:lnTo>
                  <a:pt x="0" y="0"/>
                </a:lnTo>
                <a:close/>
              </a:path>
            </a:pathLst>
          </a:custGeom>
          <a:blipFill>
            <a:blip r:embed="rId7"/>
            <a:stretch>
              <a:fillRect l="0" t="-55" r="0" b="-55"/>
            </a:stretch>
          </a:blipFill>
        </p:spPr>
      </p:sp>
      <p:sp>
        <p:nvSpPr>
          <p:cNvPr name="Freeform 8" id="8"/>
          <p:cNvSpPr/>
          <p:nvPr/>
        </p:nvSpPr>
        <p:spPr>
          <a:xfrm flipH="false" flipV="false" rot="0">
            <a:off x="7400838" y="4894450"/>
            <a:ext cx="6698870" cy="5087750"/>
          </a:xfrm>
          <a:custGeom>
            <a:avLst/>
            <a:gdLst/>
            <a:ahLst/>
            <a:cxnLst/>
            <a:rect r="r" b="b" t="t" l="l"/>
            <a:pathLst>
              <a:path h="5087750" w="6698870">
                <a:moveTo>
                  <a:pt x="0" y="0"/>
                </a:moveTo>
                <a:lnTo>
                  <a:pt x="6698870" y="0"/>
                </a:lnTo>
                <a:lnTo>
                  <a:pt x="6698870" y="5087750"/>
                </a:lnTo>
                <a:lnTo>
                  <a:pt x="0" y="5087750"/>
                </a:lnTo>
                <a:lnTo>
                  <a:pt x="0" y="0"/>
                </a:lnTo>
                <a:close/>
              </a:path>
            </a:pathLst>
          </a:custGeom>
          <a:blipFill>
            <a:blip r:embed="rId8"/>
            <a:stretch>
              <a:fillRect l="0" t="-45" r="0" b="-45"/>
            </a:stretch>
          </a:blipFill>
        </p:spPr>
      </p:sp>
      <p:sp>
        <p:nvSpPr>
          <p:cNvPr name="Freeform 9" id="9"/>
          <p:cNvSpPr/>
          <p:nvPr/>
        </p:nvSpPr>
        <p:spPr>
          <a:xfrm flipH="false" flipV="false" rot="0">
            <a:off x="6370100" y="5014950"/>
            <a:ext cx="725950" cy="967900"/>
          </a:xfrm>
          <a:custGeom>
            <a:avLst/>
            <a:gdLst/>
            <a:ahLst/>
            <a:cxnLst/>
            <a:rect r="r" b="b" t="t" l="l"/>
            <a:pathLst>
              <a:path h="967900" w="725950">
                <a:moveTo>
                  <a:pt x="0" y="0"/>
                </a:moveTo>
                <a:lnTo>
                  <a:pt x="725950" y="0"/>
                </a:lnTo>
                <a:lnTo>
                  <a:pt x="725950" y="967900"/>
                </a:lnTo>
                <a:lnTo>
                  <a:pt x="0" y="967900"/>
                </a:lnTo>
                <a:lnTo>
                  <a:pt x="0" y="0"/>
                </a:lnTo>
                <a:close/>
              </a:path>
            </a:pathLst>
          </a:custGeom>
          <a:blipFill>
            <a:blip r:embed="rId9"/>
            <a:stretch>
              <a:fillRect l="0" t="-1" r="0" b="-1"/>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99275" y="867050"/>
            <a:ext cx="123229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Exchange Office:</a:t>
            </a:r>
          </a:p>
        </p:txBody>
      </p:sp>
      <p:sp>
        <p:nvSpPr>
          <p:cNvPr name="TextBox 5" id="5"/>
          <p:cNvSpPr txBox="true"/>
          <p:nvPr/>
        </p:nvSpPr>
        <p:spPr>
          <a:xfrm rot="0">
            <a:off x="199275" y="2815200"/>
            <a:ext cx="12082350" cy="38904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The program offers dental students the opportunity to gain international experience by participating in dental education and practice in different countries thus enhancing clinical skills, learning new techniques and technologies.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67050"/>
            <a:ext cx="11962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Student exchange programs:</a:t>
            </a:r>
          </a:p>
        </p:txBody>
      </p:sp>
      <p:sp>
        <p:nvSpPr>
          <p:cNvPr name="TextBox 5" id="5"/>
          <p:cNvSpPr txBox="true"/>
          <p:nvPr/>
        </p:nvSpPr>
        <p:spPr>
          <a:xfrm rot="0">
            <a:off x="1389701" y="3284076"/>
            <a:ext cx="6573750" cy="811875"/>
          </a:xfrm>
          <a:prstGeom prst="rect">
            <a:avLst/>
          </a:prstGeom>
        </p:spPr>
        <p:txBody>
          <a:bodyPr anchor="t" rtlCol="false" tIns="0" lIns="0" bIns="0" rIns="0">
            <a:spAutoFit/>
          </a:bodyPr>
          <a:lstStyle/>
          <a:p>
            <a:pPr algn="l">
              <a:lnSpc>
                <a:spcPts val="4800"/>
              </a:lnSpc>
            </a:pPr>
            <a:r>
              <a:rPr lang="en-US" sz="4000">
                <a:solidFill>
                  <a:srgbClr val="263248"/>
                </a:solidFill>
                <a:latin typeface="Roboto Condensed Light"/>
              </a:rPr>
              <a:t>Poland 2016</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7" id="7"/>
          <p:cNvSpPr txBox="true"/>
          <p:nvPr/>
        </p:nvSpPr>
        <p:spPr>
          <a:xfrm rot="0">
            <a:off x="8883675" y="3157880"/>
            <a:ext cx="6573750" cy="811875"/>
          </a:xfrm>
          <a:prstGeom prst="rect">
            <a:avLst/>
          </a:prstGeom>
        </p:spPr>
        <p:txBody>
          <a:bodyPr anchor="t" rtlCol="false" tIns="0" lIns="0" bIns="0" rIns="0">
            <a:spAutoFit/>
          </a:bodyPr>
          <a:lstStyle/>
          <a:p>
            <a:pPr algn="l">
              <a:lnSpc>
                <a:spcPts val="4800"/>
              </a:lnSpc>
            </a:pPr>
            <a:r>
              <a:rPr lang="en-US" sz="4000">
                <a:solidFill>
                  <a:srgbClr val="263248"/>
                </a:solidFill>
                <a:latin typeface="Roboto Condensed Light"/>
              </a:rPr>
              <a:t>Malaysia 2018</a:t>
            </a:r>
          </a:p>
        </p:txBody>
      </p:sp>
      <p:sp>
        <p:nvSpPr>
          <p:cNvPr name="Freeform 8" id="8"/>
          <p:cNvSpPr/>
          <p:nvPr/>
        </p:nvSpPr>
        <p:spPr>
          <a:xfrm flipH="false" flipV="false" rot="0">
            <a:off x="1221800" y="4365998"/>
            <a:ext cx="6909550" cy="5185254"/>
          </a:xfrm>
          <a:custGeom>
            <a:avLst/>
            <a:gdLst/>
            <a:ahLst/>
            <a:cxnLst/>
            <a:rect r="r" b="b" t="t" l="l"/>
            <a:pathLst>
              <a:path h="5185254" w="6909550">
                <a:moveTo>
                  <a:pt x="0" y="0"/>
                </a:moveTo>
                <a:lnTo>
                  <a:pt x="6909550" y="0"/>
                </a:lnTo>
                <a:lnTo>
                  <a:pt x="6909550" y="5185254"/>
                </a:lnTo>
                <a:lnTo>
                  <a:pt x="0" y="5185254"/>
                </a:lnTo>
                <a:lnTo>
                  <a:pt x="0" y="0"/>
                </a:lnTo>
                <a:close/>
              </a:path>
            </a:pathLst>
          </a:custGeom>
          <a:blipFill>
            <a:blip r:embed="rId7"/>
            <a:stretch>
              <a:fillRect l="-29" t="0" r="-29" b="0"/>
            </a:stretch>
          </a:blipFill>
        </p:spPr>
      </p:sp>
      <p:sp>
        <p:nvSpPr>
          <p:cNvPr name="Freeform 9" id="9"/>
          <p:cNvSpPr/>
          <p:nvPr/>
        </p:nvSpPr>
        <p:spPr>
          <a:xfrm flipH="false" flipV="false" rot="0">
            <a:off x="8715763" y="4343220"/>
            <a:ext cx="6909574" cy="4602226"/>
          </a:xfrm>
          <a:custGeom>
            <a:avLst/>
            <a:gdLst/>
            <a:ahLst/>
            <a:cxnLst/>
            <a:rect r="r" b="b" t="t" l="l"/>
            <a:pathLst>
              <a:path h="4602226" w="6909574">
                <a:moveTo>
                  <a:pt x="0" y="0"/>
                </a:moveTo>
                <a:lnTo>
                  <a:pt x="6909574" y="0"/>
                </a:lnTo>
                <a:lnTo>
                  <a:pt x="6909574" y="4602226"/>
                </a:lnTo>
                <a:lnTo>
                  <a:pt x="0" y="4602226"/>
                </a:lnTo>
                <a:lnTo>
                  <a:pt x="0" y="0"/>
                </a:lnTo>
                <a:close/>
              </a:path>
            </a:pathLst>
          </a:custGeom>
          <a:blipFill>
            <a:blip r:embed="rId8"/>
            <a:stretch>
              <a:fillRect l="0" t="-45" r="0" b="-45"/>
            </a:stretch>
          </a:blipFill>
        </p:spPr>
      </p:sp>
      <p:sp>
        <p:nvSpPr>
          <p:cNvPr name="Freeform 10" id="10"/>
          <p:cNvSpPr/>
          <p:nvPr/>
        </p:nvSpPr>
        <p:spPr>
          <a:xfrm flipH="false" flipV="false" rot="0">
            <a:off x="7392450" y="4366000"/>
            <a:ext cx="738908" cy="985200"/>
          </a:xfrm>
          <a:custGeom>
            <a:avLst/>
            <a:gdLst/>
            <a:ahLst/>
            <a:cxnLst/>
            <a:rect r="r" b="b" t="t" l="l"/>
            <a:pathLst>
              <a:path h="985200" w="738908">
                <a:moveTo>
                  <a:pt x="0" y="0"/>
                </a:moveTo>
                <a:lnTo>
                  <a:pt x="738908" y="0"/>
                </a:lnTo>
                <a:lnTo>
                  <a:pt x="738908" y="985200"/>
                </a:lnTo>
                <a:lnTo>
                  <a:pt x="0" y="985200"/>
                </a:lnTo>
                <a:lnTo>
                  <a:pt x="0" y="0"/>
                </a:lnTo>
                <a:close/>
              </a:path>
            </a:pathLst>
          </a:custGeom>
          <a:blipFill>
            <a:blip r:embed="rId9"/>
            <a:stretch>
              <a:fillRect l="0" t="0" r="0" b="0"/>
            </a:stretch>
          </a:blipFill>
        </p:spPr>
      </p:sp>
      <p:sp>
        <p:nvSpPr>
          <p:cNvPr name="Freeform 11" id="11"/>
          <p:cNvSpPr/>
          <p:nvPr/>
        </p:nvSpPr>
        <p:spPr>
          <a:xfrm flipH="false" flipV="false" rot="0">
            <a:off x="14923900" y="4477350"/>
            <a:ext cx="777900" cy="1037200"/>
          </a:xfrm>
          <a:custGeom>
            <a:avLst/>
            <a:gdLst/>
            <a:ahLst/>
            <a:cxnLst/>
            <a:rect r="r" b="b" t="t" l="l"/>
            <a:pathLst>
              <a:path h="1037200" w="777900">
                <a:moveTo>
                  <a:pt x="0" y="0"/>
                </a:moveTo>
                <a:lnTo>
                  <a:pt x="777900" y="0"/>
                </a:lnTo>
                <a:lnTo>
                  <a:pt x="777900" y="1037200"/>
                </a:lnTo>
                <a:lnTo>
                  <a:pt x="0" y="1037200"/>
                </a:lnTo>
                <a:lnTo>
                  <a:pt x="0" y="0"/>
                </a:lnTo>
                <a:close/>
              </a:path>
            </a:pathLst>
          </a:custGeom>
          <a:blipFill>
            <a:blip r:embed="rId9"/>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63325" y="867050"/>
            <a:ext cx="12358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International Dental Course Program 2022</a:t>
            </a:r>
          </a:p>
        </p:txBody>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6" id="6"/>
          <p:cNvSpPr/>
          <p:nvPr/>
        </p:nvSpPr>
        <p:spPr>
          <a:xfrm flipH="false" flipV="false" rot="0">
            <a:off x="190650" y="3762900"/>
            <a:ext cx="6754066" cy="5065550"/>
          </a:xfrm>
          <a:custGeom>
            <a:avLst/>
            <a:gdLst/>
            <a:ahLst/>
            <a:cxnLst/>
            <a:rect r="r" b="b" t="t" l="l"/>
            <a:pathLst>
              <a:path h="5065550" w="6754066">
                <a:moveTo>
                  <a:pt x="0" y="0"/>
                </a:moveTo>
                <a:lnTo>
                  <a:pt x="6754066" y="0"/>
                </a:lnTo>
                <a:lnTo>
                  <a:pt x="6754066" y="5065550"/>
                </a:lnTo>
                <a:lnTo>
                  <a:pt x="0" y="5065550"/>
                </a:lnTo>
                <a:lnTo>
                  <a:pt x="0" y="0"/>
                </a:lnTo>
                <a:close/>
              </a:path>
            </a:pathLst>
          </a:custGeom>
          <a:blipFill>
            <a:blip r:embed="rId7"/>
            <a:stretch>
              <a:fillRect l="0" t="0" r="0" b="0"/>
            </a:stretch>
          </a:blipFill>
        </p:spPr>
      </p:sp>
      <p:sp>
        <p:nvSpPr>
          <p:cNvPr name="Freeform 7" id="7"/>
          <p:cNvSpPr/>
          <p:nvPr/>
        </p:nvSpPr>
        <p:spPr>
          <a:xfrm flipH="false" flipV="false" rot="0">
            <a:off x="7117150" y="3762900"/>
            <a:ext cx="7601338" cy="5065550"/>
          </a:xfrm>
          <a:custGeom>
            <a:avLst/>
            <a:gdLst/>
            <a:ahLst/>
            <a:cxnLst/>
            <a:rect r="r" b="b" t="t" l="l"/>
            <a:pathLst>
              <a:path h="5065550" w="7601338">
                <a:moveTo>
                  <a:pt x="0" y="0"/>
                </a:moveTo>
                <a:lnTo>
                  <a:pt x="7601338" y="0"/>
                </a:lnTo>
                <a:lnTo>
                  <a:pt x="7601338" y="5065550"/>
                </a:lnTo>
                <a:lnTo>
                  <a:pt x="0" y="5065550"/>
                </a:lnTo>
                <a:lnTo>
                  <a:pt x="0" y="0"/>
                </a:lnTo>
                <a:close/>
              </a:path>
            </a:pathLst>
          </a:custGeom>
          <a:blipFill>
            <a:blip r:embed="rId8"/>
            <a:stretch>
              <a:fillRect l="0" t="0" r="0" b="0"/>
            </a:stretch>
          </a:blipFill>
        </p:spPr>
      </p:sp>
      <p:sp>
        <p:nvSpPr>
          <p:cNvPr name="Freeform 8" id="8"/>
          <p:cNvSpPr/>
          <p:nvPr/>
        </p:nvSpPr>
        <p:spPr>
          <a:xfrm flipH="false" flipV="false" rot="0">
            <a:off x="13725898" y="3762900"/>
            <a:ext cx="992600" cy="1323450"/>
          </a:xfrm>
          <a:custGeom>
            <a:avLst/>
            <a:gdLst/>
            <a:ahLst/>
            <a:cxnLst/>
            <a:rect r="r" b="b" t="t" l="l"/>
            <a:pathLst>
              <a:path h="1323450" w="992600">
                <a:moveTo>
                  <a:pt x="0" y="0"/>
                </a:moveTo>
                <a:lnTo>
                  <a:pt x="992600" y="0"/>
                </a:lnTo>
                <a:lnTo>
                  <a:pt x="992600" y="1323450"/>
                </a:lnTo>
                <a:lnTo>
                  <a:pt x="0" y="1323450"/>
                </a:lnTo>
                <a:lnTo>
                  <a:pt x="0" y="0"/>
                </a:lnTo>
                <a:close/>
              </a:path>
            </a:pathLst>
          </a:custGeom>
          <a:blipFill>
            <a:blip r:embed="rId9"/>
            <a:stretch>
              <a:fillRect l="0" t="0" r="0" b="0"/>
            </a:stretch>
          </a:blipFill>
        </p:spPr>
      </p:sp>
      <p:sp>
        <p:nvSpPr>
          <p:cNvPr name="Freeform 9" id="9"/>
          <p:cNvSpPr/>
          <p:nvPr/>
        </p:nvSpPr>
        <p:spPr>
          <a:xfrm flipH="false" flipV="false" rot="0">
            <a:off x="5952100" y="3762900"/>
            <a:ext cx="992600" cy="1323466"/>
          </a:xfrm>
          <a:custGeom>
            <a:avLst/>
            <a:gdLst/>
            <a:ahLst/>
            <a:cxnLst/>
            <a:rect r="r" b="b" t="t" l="l"/>
            <a:pathLst>
              <a:path h="1323466" w="992600">
                <a:moveTo>
                  <a:pt x="0" y="0"/>
                </a:moveTo>
                <a:lnTo>
                  <a:pt x="992600" y="0"/>
                </a:lnTo>
                <a:lnTo>
                  <a:pt x="992600" y="1323466"/>
                </a:lnTo>
                <a:lnTo>
                  <a:pt x="0" y="1323466"/>
                </a:lnTo>
                <a:lnTo>
                  <a:pt x="0" y="0"/>
                </a:lnTo>
                <a:close/>
              </a:path>
            </a:pathLst>
          </a:custGeom>
          <a:blipFill>
            <a:blip r:embed="rId9"/>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67050"/>
            <a:ext cx="12430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Impact on the international association of dental students: </a:t>
            </a:r>
          </a:p>
        </p:txBody>
      </p:sp>
      <p:sp>
        <p:nvSpPr>
          <p:cNvPr name="TextBox 5" id="5"/>
          <p:cNvSpPr txBox="true"/>
          <p:nvPr/>
        </p:nvSpPr>
        <p:spPr>
          <a:xfrm rot="0">
            <a:off x="91425" y="2736600"/>
            <a:ext cx="13710750" cy="29256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-Africa’s Regional Ambassador</a:t>
            </a:r>
          </a:p>
          <a:p>
            <a:pPr algn="l">
              <a:lnSpc>
                <a:spcPts val="5759"/>
              </a:lnSpc>
            </a:pPr>
            <a:r>
              <a:rPr lang="en-US" sz="4800">
                <a:solidFill>
                  <a:srgbClr val="263248"/>
                </a:solidFill>
                <a:latin typeface="Roboto Condensed Light"/>
              </a:rPr>
              <a:t>-African Dental Student Association’s President</a:t>
            </a:r>
          </a:p>
          <a:p>
            <a:pPr algn="l">
              <a:lnSpc>
                <a:spcPts val="5759"/>
              </a:lnSpc>
            </a:pPr>
            <a:r>
              <a:rPr lang="en-US" sz="4800">
                <a:solidFill>
                  <a:srgbClr val="263248"/>
                </a:solidFill>
                <a:latin typeface="Roboto Condensed Light"/>
              </a:rPr>
              <a:t>-Health Events Manager</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90675" y="888100"/>
            <a:ext cx="12331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DentAid initiative:</a:t>
            </a:r>
          </a:p>
        </p:txBody>
      </p:sp>
      <p:sp>
        <p:nvSpPr>
          <p:cNvPr name="TextBox 5" id="5"/>
          <p:cNvSpPr txBox="true"/>
          <p:nvPr/>
        </p:nvSpPr>
        <p:spPr>
          <a:xfrm rot="0">
            <a:off x="91425" y="2736600"/>
            <a:ext cx="17407950" cy="16734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A digital dental clinic that serves displaced people and people in war-torn areas by providing free online dental consultations.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5909925" y="4505325"/>
            <a:ext cx="5643801" cy="5781711"/>
          </a:xfrm>
          <a:custGeom>
            <a:avLst/>
            <a:gdLst/>
            <a:ahLst/>
            <a:cxnLst/>
            <a:rect r="r" b="b" t="t" l="l"/>
            <a:pathLst>
              <a:path h="5781711" w="5643801">
                <a:moveTo>
                  <a:pt x="0" y="0"/>
                </a:moveTo>
                <a:lnTo>
                  <a:pt x="5643801" y="0"/>
                </a:lnTo>
                <a:lnTo>
                  <a:pt x="5643801" y="5781711"/>
                </a:lnTo>
                <a:lnTo>
                  <a:pt x="0" y="5781711"/>
                </a:lnTo>
                <a:lnTo>
                  <a:pt x="0" y="0"/>
                </a:lnTo>
                <a:close/>
              </a:path>
            </a:pathLst>
          </a:custGeom>
          <a:blipFill>
            <a:blip r:embed="rId7"/>
            <a:stretch>
              <a:fillRect l="-1221" t="0" r="-1221"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088966" y="1315550"/>
            <a:ext cx="2598600" cy="865800"/>
            <a:chOff x="0" y="0"/>
            <a:chExt cx="3464800" cy="1154400"/>
          </a:xfrm>
        </p:grpSpPr>
        <p:sp>
          <p:nvSpPr>
            <p:cNvPr name="Freeform 3" id="3"/>
            <p:cNvSpPr/>
            <p:nvPr/>
          </p:nvSpPr>
          <p:spPr>
            <a:xfrm flipH="false" flipV="false" rot="0">
              <a:off x="0" y="0"/>
              <a:ext cx="3464814" cy="1154430"/>
            </a:xfrm>
            <a:custGeom>
              <a:avLst/>
              <a:gdLst/>
              <a:ahLst/>
              <a:cxnLst/>
              <a:rect r="r" b="b" t="t" l="l"/>
              <a:pathLst>
                <a:path h="1154430" w="3464814">
                  <a:moveTo>
                    <a:pt x="0" y="1154430"/>
                  </a:moveTo>
                  <a:lnTo>
                    <a:pt x="1123442" y="0"/>
                  </a:lnTo>
                  <a:lnTo>
                    <a:pt x="3464814" y="1154430"/>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 y="2181526"/>
            <a:ext cx="17695003" cy="5923950"/>
          </a:xfrm>
          <a:custGeom>
            <a:avLst/>
            <a:gdLst/>
            <a:ahLst/>
            <a:cxnLst/>
            <a:rect r="r" b="b" t="t" l="l"/>
            <a:pathLst>
              <a:path h="5923950" w="17695003">
                <a:moveTo>
                  <a:pt x="0" y="0"/>
                </a:moveTo>
                <a:lnTo>
                  <a:pt x="17695003" y="0"/>
                </a:lnTo>
                <a:lnTo>
                  <a:pt x="17695003" y="5923950"/>
                </a:lnTo>
                <a:lnTo>
                  <a:pt x="0" y="59239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354472" y="8556698"/>
            <a:ext cx="10961656" cy="865992"/>
          </a:xfrm>
          <a:custGeom>
            <a:avLst/>
            <a:gdLst/>
            <a:ahLst/>
            <a:cxnLst/>
            <a:rect r="r" b="b" t="t" l="l"/>
            <a:pathLst>
              <a:path h="865992" w="10961656">
                <a:moveTo>
                  <a:pt x="0" y="0"/>
                </a:moveTo>
                <a:lnTo>
                  <a:pt x="10961656" y="0"/>
                </a:lnTo>
                <a:lnTo>
                  <a:pt x="10961656" y="865992"/>
                </a:lnTo>
                <a:lnTo>
                  <a:pt x="0" y="8659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81793" y="5126887"/>
            <a:ext cx="11673150" cy="4535475"/>
          </a:xfrm>
          <a:prstGeom prst="rect">
            <a:avLst/>
          </a:prstGeom>
        </p:spPr>
        <p:txBody>
          <a:bodyPr anchor="t" rtlCol="false" tIns="0" lIns="0" bIns="0" rIns="0">
            <a:spAutoFit/>
          </a:bodyPr>
          <a:lstStyle/>
          <a:p>
            <a:pPr algn="l">
              <a:lnSpc>
                <a:spcPts val="11519"/>
              </a:lnSpc>
            </a:pPr>
            <a:r>
              <a:rPr lang="en-US" sz="9600">
                <a:solidFill>
                  <a:srgbClr val="FFFFFF"/>
                </a:solidFill>
                <a:latin typeface="Roboto Condensed Bold"/>
              </a:rPr>
              <a:t>Health education and Therapeutic services:</a:t>
            </a:r>
          </a:p>
          <a:p>
            <a:pPr algn="l">
              <a:lnSpc>
                <a:spcPts val="5759"/>
              </a:lnSpc>
            </a:pPr>
          </a:p>
        </p:txBody>
      </p:sp>
      <p:sp>
        <p:nvSpPr>
          <p:cNvPr name="Freeform 8" id="8"/>
          <p:cNvSpPr/>
          <p:nvPr/>
        </p:nvSpPr>
        <p:spPr>
          <a:xfrm flipH="false" flipV="false" rot="0">
            <a:off x="15088966" y="6157716"/>
            <a:ext cx="4163932" cy="2371334"/>
          </a:xfrm>
          <a:custGeom>
            <a:avLst/>
            <a:gdLst/>
            <a:ahLst/>
            <a:cxnLst/>
            <a:rect r="r" b="b" t="t" l="l"/>
            <a:pathLst>
              <a:path h="2371334" w="4163932">
                <a:moveTo>
                  <a:pt x="0" y="0"/>
                </a:moveTo>
                <a:lnTo>
                  <a:pt x="4163932" y="0"/>
                </a:lnTo>
                <a:lnTo>
                  <a:pt x="4163932" y="2371334"/>
                </a:lnTo>
                <a:lnTo>
                  <a:pt x="0" y="2371334"/>
                </a:lnTo>
                <a:lnTo>
                  <a:pt x="0" y="0"/>
                </a:lnTo>
                <a:close/>
              </a:path>
            </a:pathLst>
          </a:custGeom>
          <a:blipFill>
            <a:blip r:embed="rId9"/>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600739" y="2645185"/>
            <a:ext cx="13423350" cy="7358475"/>
          </a:xfrm>
          <a:prstGeom prst="rect">
            <a:avLst/>
          </a:prstGeom>
        </p:spPr>
        <p:txBody>
          <a:bodyPr anchor="t" rtlCol="false" tIns="0" lIns="0" bIns="0" rIns="0">
            <a:spAutoFit/>
          </a:bodyPr>
          <a:lstStyle/>
          <a:p>
            <a:pPr algn="l" marL="1310640" indent="-655320" lvl="1">
              <a:lnSpc>
                <a:spcPts val="5759"/>
              </a:lnSpc>
              <a:buFont typeface="Arial"/>
              <a:buChar char="•"/>
            </a:pPr>
            <a:r>
              <a:rPr lang="en-US" sz="4800">
                <a:solidFill>
                  <a:srgbClr val="263248"/>
                </a:solidFill>
                <a:latin typeface="Roboto Condensed Light"/>
              </a:rPr>
              <a:t>The Office is dedicated to implement dental convoys and health days to various rural areas.</a:t>
            </a:r>
          </a:p>
          <a:p>
            <a:pPr algn="l" marL="1310640" indent="-655320" lvl="1">
              <a:lnSpc>
                <a:spcPts val="5759"/>
              </a:lnSpc>
              <a:buFont typeface="Arial"/>
              <a:buChar char="•"/>
            </a:pPr>
            <a:r>
              <a:rPr lang="en-US" sz="4800">
                <a:solidFill>
                  <a:srgbClr val="263248"/>
                </a:solidFill>
                <a:latin typeface="Roboto Condensed Light"/>
              </a:rPr>
              <a:t>Providing quality access to vital dental treatment and raising oral health awareness.</a:t>
            </a:r>
          </a:p>
          <a:p>
            <a:pPr algn="l" marL="1310640" indent="-655320" lvl="1">
              <a:lnSpc>
                <a:spcPts val="5759"/>
              </a:lnSpc>
              <a:buFont typeface="Arial"/>
              <a:buChar char="•"/>
            </a:pPr>
            <a:r>
              <a:rPr lang="en-US" sz="4800">
                <a:solidFill>
                  <a:srgbClr val="263248"/>
                </a:solidFill>
                <a:latin typeface="Roboto Condensed Light"/>
              </a:rPr>
              <a:t>Targeting underserved populations.</a:t>
            </a:r>
          </a:p>
          <a:p>
            <a:pPr algn="l" marL="1310640" indent="-655320" lvl="1">
              <a:lnSpc>
                <a:spcPts val="5759"/>
              </a:lnSpc>
              <a:buFont typeface="Arial"/>
              <a:buChar char="•"/>
            </a:pPr>
            <a:r>
              <a:rPr lang="en-US" sz="4800">
                <a:solidFill>
                  <a:srgbClr val="263248"/>
                </a:solidFill>
                <a:latin typeface="Roboto Condensed Light"/>
              </a:rPr>
              <a:t>We aim to make a lasting impact on the lives of those in need.</a:t>
            </a:r>
          </a:p>
          <a:p>
            <a:pPr algn="l" marL="1310640" indent="-655320" lvl="1">
              <a:lnSpc>
                <a:spcPts val="5759"/>
              </a:lnSpc>
            </a:pPr>
          </a:p>
          <a:p>
            <a:pPr algn="l" marL="1310640" indent="-655320" lvl="1">
              <a:lnSpc>
                <a:spcPts val="5759"/>
              </a:lnSpc>
            </a:pPr>
          </a:p>
        </p:txBody>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810625" y="3998574"/>
            <a:ext cx="10333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Khartoum Students Association :-</a:t>
            </a:r>
          </a:p>
        </p:txBody>
      </p:sp>
      <p:sp>
        <p:nvSpPr>
          <p:cNvPr name="TextBox 5" id="5"/>
          <p:cNvSpPr txBox="true"/>
          <p:nvPr/>
        </p:nvSpPr>
        <p:spPr>
          <a:xfrm rot="0">
            <a:off x="390277" y="3172050"/>
            <a:ext cx="52705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Definition :-</a:t>
            </a:r>
          </a:p>
          <a:p>
            <a:pPr algn="l">
              <a:lnSpc>
                <a:spcPts val="4320"/>
              </a:lnSpc>
            </a:pPr>
            <a:r>
              <a:rPr lang="en-US" sz="3600">
                <a:solidFill>
                  <a:srgbClr val="263248"/>
                </a:solidFill>
                <a:latin typeface="Roboto Condensed Bold"/>
              </a:rPr>
              <a:t>Student-led organizations that aim to support, empower and represent the students pursuing degrees in medicine, dentistry and pharmacy.</a:t>
            </a:r>
          </a:p>
        </p:txBody>
      </p:sp>
      <p:sp>
        <p:nvSpPr>
          <p:cNvPr name="TextBox 6" id="6"/>
          <p:cNvSpPr txBox="true"/>
          <p:nvPr/>
        </p:nvSpPr>
        <p:spPr>
          <a:xfrm rot="0">
            <a:off x="5843673" y="3172050"/>
            <a:ext cx="50281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Vision :-</a:t>
            </a:r>
          </a:p>
          <a:p>
            <a:pPr algn="l">
              <a:lnSpc>
                <a:spcPts val="4320"/>
              </a:lnSpc>
            </a:pPr>
            <a:r>
              <a:rPr lang="en-US" sz="3600">
                <a:solidFill>
                  <a:srgbClr val="263248"/>
                </a:solidFill>
                <a:latin typeface="Roboto Condensed Bold"/>
              </a:rPr>
              <a:t>To cultivate a community of future healthcare professionals who are driven by excellence, compassion and innovation and who are committed to making a positive impact on society through their knowledge, skills and leadership </a:t>
            </a:r>
          </a:p>
        </p:txBody>
      </p:sp>
      <p:sp>
        <p:nvSpPr>
          <p:cNvPr name="TextBox 7" id="7"/>
          <p:cNvSpPr txBox="true"/>
          <p:nvPr/>
        </p:nvSpPr>
        <p:spPr>
          <a:xfrm rot="0">
            <a:off x="12236775" y="3167300"/>
            <a:ext cx="47359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Mission :</a:t>
            </a:r>
          </a:p>
          <a:p>
            <a:pPr algn="l">
              <a:lnSpc>
                <a:spcPts val="4320"/>
              </a:lnSpc>
            </a:pPr>
            <a:r>
              <a:rPr lang="en-US" sz="3600">
                <a:solidFill>
                  <a:srgbClr val="263248"/>
                </a:solidFill>
                <a:latin typeface="Roboto Condensed Bold"/>
              </a:rPr>
              <a:t>To deliver a series of activities that aim to empower students to play a role on maintaining their communities health, and developing students skills and knowledge in all the medical aspects.</a:t>
            </a:r>
          </a:p>
        </p:txBody>
      </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9" id="9"/>
          <p:cNvSpPr txBox="true"/>
          <p:nvPr/>
        </p:nvSpPr>
        <p:spPr>
          <a:xfrm rot="0">
            <a:off x="1105425" y="867050"/>
            <a:ext cx="10333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Definition, Vision, and Mission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5" id="5"/>
          <p:cNvSpPr txBox="true"/>
          <p:nvPr/>
        </p:nvSpPr>
        <p:spPr>
          <a:xfrm rot="0">
            <a:off x="253175" y="867050"/>
            <a:ext cx="122689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White Nile State Convoy:</a:t>
            </a:r>
          </a:p>
        </p:txBody>
      </p:sp>
      <p:sp>
        <p:nvSpPr>
          <p:cNvPr name="TextBox 6" id="6"/>
          <p:cNvSpPr txBox="true"/>
          <p:nvPr/>
        </p:nvSpPr>
        <p:spPr>
          <a:xfrm rot="0">
            <a:off x="91425" y="2736600"/>
            <a:ext cx="13710750" cy="9348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Impact: 3500 pts.</a:t>
            </a:r>
          </a:p>
        </p:txBody>
      </p:sp>
      <p:sp>
        <p:nvSpPr>
          <p:cNvPr name="Freeform 7" id="7"/>
          <p:cNvSpPr/>
          <p:nvPr/>
        </p:nvSpPr>
        <p:spPr>
          <a:xfrm flipH="false" flipV="false" rot="0">
            <a:off x="0" y="4100050"/>
            <a:ext cx="5914502" cy="5914502"/>
          </a:xfrm>
          <a:custGeom>
            <a:avLst/>
            <a:gdLst/>
            <a:ahLst/>
            <a:cxnLst/>
            <a:rect r="r" b="b" t="t" l="l"/>
            <a:pathLst>
              <a:path h="5914502" w="5914502">
                <a:moveTo>
                  <a:pt x="0" y="0"/>
                </a:moveTo>
                <a:lnTo>
                  <a:pt x="5914502" y="0"/>
                </a:lnTo>
                <a:lnTo>
                  <a:pt x="5914502" y="5914502"/>
                </a:lnTo>
                <a:lnTo>
                  <a:pt x="0" y="5914502"/>
                </a:lnTo>
                <a:lnTo>
                  <a:pt x="0" y="0"/>
                </a:lnTo>
                <a:close/>
              </a:path>
            </a:pathLst>
          </a:custGeom>
          <a:blipFill>
            <a:blip r:embed="rId7"/>
            <a:stretch>
              <a:fillRect l="0" t="0" r="0" b="0"/>
            </a:stretch>
          </a:blipFill>
        </p:spPr>
      </p:sp>
      <p:sp>
        <p:nvSpPr>
          <p:cNvPr name="Freeform 8" id="8"/>
          <p:cNvSpPr/>
          <p:nvPr/>
        </p:nvSpPr>
        <p:spPr>
          <a:xfrm flipH="false" flipV="false" rot="0">
            <a:off x="5914500" y="4678600"/>
            <a:ext cx="5914502" cy="5303600"/>
          </a:xfrm>
          <a:custGeom>
            <a:avLst/>
            <a:gdLst/>
            <a:ahLst/>
            <a:cxnLst/>
            <a:rect r="r" b="b" t="t" l="l"/>
            <a:pathLst>
              <a:path h="5303600" w="5914502">
                <a:moveTo>
                  <a:pt x="0" y="0"/>
                </a:moveTo>
                <a:lnTo>
                  <a:pt x="5914502" y="0"/>
                </a:lnTo>
                <a:lnTo>
                  <a:pt x="5914502" y="5303600"/>
                </a:lnTo>
                <a:lnTo>
                  <a:pt x="0" y="5303600"/>
                </a:lnTo>
                <a:lnTo>
                  <a:pt x="0" y="0"/>
                </a:lnTo>
                <a:close/>
              </a:path>
            </a:pathLst>
          </a:custGeom>
          <a:blipFill>
            <a:blip r:embed="rId8"/>
            <a:stretch>
              <a:fillRect l="0" t="-5759" r="0" b="-5759"/>
            </a:stretch>
          </a:blipFill>
        </p:spPr>
      </p:sp>
      <p:sp>
        <p:nvSpPr>
          <p:cNvPr name="Freeform 9" id="9"/>
          <p:cNvSpPr/>
          <p:nvPr/>
        </p:nvSpPr>
        <p:spPr>
          <a:xfrm flipH="false" flipV="false" rot="0">
            <a:off x="11829000" y="4678600"/>
            <a:ext cx="4967952" cy="4817402"/>
          </a:xfrm>
          <a:custGeom>
            <a:avLst/>
            <a:gdLst/>
            <a:ahLst/>
            <a:cxnLst/>
            <a:rect r="r" b="b" t="t" l="l"/>
            <a:pathLst>
              <a:path h="4817402" w="4967952">
                <a:moveTo>
                  <a:pt x="0" y="0"/>
                </a:moveTo>
                <a:lnTo>
                  <a:pt x="4967952" y="0"/>
                </a:lnTo>
                <a:lnTo>
                  <a:pt x="4967952" y="4817402"/>
                </a:lnTo>
                <a:lnTo>
                  <a:pt x="0" y="4817402"/>
                </a:lnTo>
                <a:lnTo>
                  <a:pt x="0" y="0"/>
                </a:lnTo>
                <a:close/>
              </a:path>
            </a:pathLst>
          </a:custGeom>
          <a:blipFill>
            <a:blip r:embed="rId9"/>
            <a:stretch>
              <a:fillRect l="0" t="-862" r="0" b="-862"/>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67050"/>
            <a:ext cx="12430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The Northern State convoy:</a:t>
            </a:r>
          </a:p>
        </p:txBody>
      </p:sp>
      <p:sp>
        <p:nvSpPr>
          <p:cNvPr name="TextBox 5" id="5"/>
          <p:cNvSpPr txBox="true"/>
          <p:nvPr/>
        </p:nvSpPr>
        <p:spPr>
          <a:xfrm rot="0">
            <a:off x="91425" y="2754600"/>
            <a:ext cx="12082350" cy="9348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Impact: 5000 pts.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5959000" y="4499850"/>
            <a:ext cx="5571050" cy="3409650"/>
          </a:xfrm>
          <a:custGeom>
            <a:avLst/>
            <a:gdLst/>
            <a:ahLst/>
            <a:cxnLst/>
            <a:rect r="r" b="b" t="t" l="l"/>
            <a:pathLst>
              <a:path h="3409650" w="5571050">
                <a:moveTo>
                  <a:pt x="0" y="0"/>
                </a:moveTo>
                <a:lnTo>
                  <a:pt x="5571050" y="0"/>
                </a:lnTo>
                <a:lnTo>
                  <a:pt x="5571050" y="3409650"/>
                </a:lnTo>
                <a:lnTo>
                  <a:pt x="0" y="3409650"/>
                </a:lnTo>
                <a:lnTo>
                  <a:pt x="0" y="0"/>
                </a:lnTo>
                <a:close/>
              </a:path>
            </a:pathLst>
          </a:custGeom>
          <a:blipFill>
            <a:blip r:embed="rId7"/>
            <a:stretch>
              <a:fillRect l="-4537" t="0" r="-4537" b="0"/>
            </a:stretch>
          </a:blipFill>
        </p:spPr>
      </p:sp>
      <p:sp>
        <p:nvSpPr>
          <p:cNvPr name="Freeform 8" id="8"/>
          <p:cNvSpPr/>
          <p:nvPr/>
        </p:nvSpPr>
        <p:spPr>
          <a:xfrm flipH="false" flipV="false" rot="0">
            <a:off x="0" y="4497600"/>
            <a:ext cx="5450400" cy="3414150"/>
          </a:xfrm>
          <a:custGeom>
            <a:avLst/>
            <a:gdLst/>
            <a:ahLst/>
            <a:cxnLst/>
            <a:rect r="r" b="b" t="t" l="l"/>
            <a:pathLst>
              <a:path h="3414150" w="5450400">
                <a:moveTo>
                  <a:pt x="0" y="0"/>
                </a:moveTo>
                <a:lnTo>
                  <a:pt x="5450400" y="0"/>
                </a:lnTo>
                <a:lnTo>
                  <a:pt x="5450400" y="3414150"/>
                </a:lnTo>
                <a:lnTo>
                  <a:pt x="0" y="3414150"/>
                </a:lnTo>
                <a:lnTo>
                  <a:pt x="0" y="0"/>
                </a:lnTo>
                <a:close/>
              </a:path>
            </a:pathLst>
          </a:custGeom>
          <a:blipFill>
            <a:blip r:embed="rId8"/>
            <a:stretch>
              <a:fillRect l="-5743" t="0" r="-5743" b="0"/>
            </a:stretch>
          </a:blipFill>
        </p:spPr>
      </p:sp>
      <p:sp>
        <p:nvSpPr>
          <p:cNvPr name="Freeform 9" id="9"/>
          <p:cNvSpPr/>
          <p:nvPr/>
        </p:nvSpPr>
        <p:spPr>
          <a:xfrm flipH="false" flipV="false" rot="0">
            <a:off x="12038650" y="4499850"/>
            <a:ext cx="5073850" cy="3409650"/>
          </a:xfrm>
          <a:custGeom>
            <a:avLst/>
            <a:gdLst/>
            <a:ahLst/>
            <a:cxnLst/>
            <a:rect r="r" b="b" t="t" l="l"/>
            <a:pathLst>
              <a:path h="3409650" w="5073850">
                <a:moveTo>
                  <a:pt x="0" y="0"/>
                </a:moveTo>
                <a:lnTo>
                  <a:pt x="5073850" y="0"/>
                </a:lnTo>
                <a:lnTo>
                  <a:pt x="5073850" y="3409650"/>
                </a:lnTo>
                <a:lnTo>
                  <a:pt x="0" y="3409650"/>
                </a:lnTo>
                <a:lnTo>
                  <a:pt x="0" y="0"/>
                </a:lnTo>
                <a:close/>
              </a:path>
            </a:pathLst>
          </a:custGeom>
          <a:blipFill>
            <a:blip r:embed="rId9"/>
            <a:stretch>
              <a:fillRect l="-9746" t="0" r="-9746"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31800"/>
            <a:ext cx="108019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El-Gazera State Convoy: </a:t>
            </a:r>
          </a:p>
        </p:txBody>
      </p:sp>
      <p:sp>
        <p:nvSpPr>
          <p:cNvPr name="TextBox 5" id="5"/>
          <p:cNvSpPr txBox="true"/>
          <p:nvPr/>
        </p:nvSpPr>
        <p:spPr>
          <a:xfrm rot="0">
            <a:off x="91425" y="2736600"/>
            <a:ext cx="13710750" cy="9348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Impact: 3880 pts.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88200" y="4856500"/>
            <a:ext cx="4938898" cy="3584250"/>
          </a:xfrm>
          <a:custGeom>
            <a:avLst/>
            <a:gdLst/>
            <a:ahLst/>
            <a:cxnLst/>
            <a:rect r="r" b="b" t="t" l="l"/>
            <a:pathLst>
              <a:path h="3584250" w="4938898">
                <a:moveTo>
                  <a:pt x="0" y="0"/>
                </a:moveTo>
                <a:lnTo>
                  <a:pt x="4938898" y="0"/>
                </a:lnTo>
                <a:lnTo>
                  <a:pt x="4938898" y="3584250"/>
                </a:lnTo>
                <a:lnTo>
                  <a:pt x="0" y="3584250"/>
                </a:lnTo>
                <a:lnTo>
                  <a:pt x="0" y="0"/>
                </a:lnTo>
                <a:close/>
              </a:path>
            </a:pathLst>
          </a:custGeom>
          <a:blipFill>
            <a:blip r:embed="rId7"/>
            <a:stretch>
              <a:fillRect l="-4428" t="0" r="-4428" b="0"/>
            </a:stretch>
          </a:blipFill>
        </p:spPr>
      </p:sp>
      <p:sp>
        <p:nvSpPr>
          <p:cNvPr name="Freeform 8" id="8"/>
          <p:cNvSpPr/>
          <p:nvPr/>
        </p:nvSpPr>
        <p:spPr>
          <a:xfrm flipH="false" flipV="false" rot="0">
            <a:off x="11214800" y="4856498"/>
            <a:ext cx="5376398" cy="3584266"/>
          </a:xfrm>
          <a:custGeom>
            <a:avLst/>
            <a:gdLst/>
            <a:ahLst/>
            <a:cxnLst/>
            <a:rect r="r" b="b" t="t" l="l"/>
            <a:pathLst>
              <a:path h="3584266" w="5376398">
                <a:moveTo>
                  <a:pt x="0" y="0"/>
                </a:moveTo>
                <a:lnTo>
                  <a:pt x="5376398" y="0"/>
                </a:lnTo>
                <a:lnTo>
                  <a:pt x="5376398" y="3584266"/>
                </a:lnTo>
                <a:lnTo>
                  <a:pt x="0" y="3584266"/>
                </a:lnTo>
                <a:lnTo>
                  <a:pt x="0" y="0"/>
                </a:lnTo>
                <a:close/>
              </a:path>
            </a:pathLst>
          </a:custGeom>
          <a:blipFill>
            <a:blip r:embed="rId8"/>
            <a:stretch>
              <a:fillRect l="0" t="0" r="0" b="0"/>
            </a:stretch>
          </a:blipFill>
        </p:spPr>
      </p:sp>
      <p:sp>
        <p:nvSpPr>
          <p:cNvPr name="Freeform 9" id="9"/>
          <p:cNvSpPr/>
          <p:nvPr/>
        </p:nvSpPr>
        <p:spPr>
          <a:xfrm flipH="false" flipV="false" rot="0">
            <a:off x="5432750" y="4856500"/>
            <a:ext cx="5376398" cy="3584250"/>
          </a:xfrm>
          <a:custGeom>
            <a:avLst/>
            <a:gdLst/>
            <a:ahLst/>
            <a:cxnLst/>
            <a:rect r="r" b="b" t="t" l="l"/>
            <a:pathLst>
              <a:path h="3584250" w="5376398">
                <a:moveTo>
                  <a:pt x="0" y="0"/>
                </a:moveTo>
                <a:lnTo>
                  <a:pt x="5376398" y="0"/>
                </a:lnTo>
                <a:lnTo>
                  <a:pt x="5376398" y="3584250"/>
                </a:lnTo>
                <a:lnTo>
                  <a:pt x="0" y="3584250"/>
                </a:lnTo>
                <a:lnTo>
                  <a:pt x="0" y="0"/>
                </a:lnTo>
                <a:close/>
              </a:path>
            </a:pathLst>
          </a:custGeom>
          <a:blipFill>
            <a:blip r:embed="rId9"/>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67050"/>
            <a:ext cx="12430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The Red Sea State Convoy:</a:t>
            </a:r>
          </a:p>
        </p:txBody>
      </p:sp>
      <p:sp>
        <p:nvSpPr>
          <p:cNvPr name="TextBox 5" id="5"/>
          <p:cNvSpPr txBox="true"/>
          <p:nvPr/>
        </p:nvSpPr>
        <p:spPr>
          <a:xfrm rot="0">
            <a:off x="91425" y="2736600"/>
            <a:ext cx="13710750" cy="9348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Impact: 3310 pts.</a:t>
            </a: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7" id="7"/>
          <p:cNvSpPr/>
          <p:nvPr/>
        </p:nvSpPr>
        <p:spPr>
          <a:xfrm flipH="false" flipV="false" rot="0">
            <a:off x="1143650" y="5067350"/>
            <a:ext cx="3784800" cy="3784800"/>
          </a:xfrm>
          <a:custGeom>
            <a:avLst/>
            <a:gdLst/>
            <a:ahLst/>
            <a:cxnLst/>
            <a:rect r="r" b="b" t="t" l="l"/>
            <a:pathLst>
              <a:path h="3784800" w="3784800">
                <a:moveTo>
                  <a:pt x="0" y="0"/>
                </a:moveTo>
                <a:lnTo>
                  <a:pt x="3784800" y="0"/>
                </a:lnTo>
                <a:lnTo>
                  <a:pt x="3784800" y="3784800"/>
                </a:lnTo>
                <a:lnTo>
                  <a:pt x="0" y="3784800"/>
                </a:lnTo>
                <a:lnTo>
                  <a:pt x="0" y="0"/>
                </a:lnTo>
                <a:close/>
              </a:path>
            </a:pathLst>
          </a:custGeom>
          <a:blipFill>
            <a:blip r:embed="rId7"/>
            <a:stretch>
              <a:fillRect l="0" t="0" r="0" b="0"/>
            </a:stretch>
          </a:blipFill>
        </p:spPr>
      </p:sp>
      <p:sp>
        <p:nvSpPr>
          <p:cNvPr name="Freeform 8" id="8"/>
          <p:cNvSpPr/>
          <p:nvPr/>
        </p:nvSpPr>
        <p:spPr>
          <a:xfrm flipH="false" flipV="false" rot="0">
            <a:off x="5768500" y="5067350"/>
            <a:ext cx="3784800" cy="3784800"/>
          </a:xfrm>
          <a:custGeom>
            <a:avLst/>
            <a:gdLst/>
            <a:ahLst/>
            <a:cxnLst/>
            <a:rect r="r" b="b" t="t" l="l"/>
            <a:pathLst>
              <a:path h="3784800" w="3784800">
                <a:moveTo>
                  <a:pt x="0" y="0"/>
                </a:moveTo>
                <a:lnTo>
                  <a:pt x="3784800" y="0"/>
                </a:lnTo>
                <a:lnTo>
                  <a:pt x="3784800" y="3784800"/>
                </a:lnTo>
                <a:lnTo>
                  <a:pt x="0" y="3784800"/>
                </a:lnTo>
                <a:lnTo>
                  <a:pt x="0" y="0"/>
                </a:lnTo>
                <a:close/>
              </a:path>
            </a:pathLst>
          </a:custGeom>
          <a:blipFill>
            <a:blip r:embed="rId8"/>
            <a:stretch>
              <a:fillRect l="0" t="0" r="0" b="0"/>
            </a:stretch>
          </a:blipFill>
        </p:spPr>
      </p:sp>
      <p:sp>
        <p:nvSpPr>
          <p:cNvPr name="Freeform 9" id="9"/>
          <p:cNvSpPr/>
          <p:nvPr/>
        </p:nvSpPr>
        <p:spPr>
          <a:xfrm flipH="false" flipV="false" rot="0">
            <a:off x="10264950" y="5067350"/>
            <a:ext cx="3628648" cy="3784800"/>
          </a:xfrm>
          <a:custGeom>
            <a:avLst/>
            <a:gdLst/>
            <a:ahLst/>
            <a:cxnLst/>
            <a:rect r="r" b="b" t="t" l="l"/>
            <a:pathLst>
              <a:path h="3784800" w="3628648">
                <a:moveTo>
                  <a:pt x="0" y="0"/>
                </a:moveTo>
                <a:lnTo>
                  <a:pt x="3628648" y="0"/>
                </a:lnTo>
                <a:lnTo>
                  <a:pt x="3628648" y="3784800"/>
                </a:lnTo>
                <a:lnTo>
                  <a:pt x="0" y="3784800"/>
                </a:lnTo>
                <a:lnTo>
                  <a:pt x="0" y="0"/>
                </a:lnTo>
                <a:close/>
              </a:path>
            </a:pathLst>
          </a:custGeom>
          <a:blipFill>
            <a:blip r:embed="rId9"/>
            <a:stretch>
              <a:fillRect l="0" t="1799" r="0" b="2326"/>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199000" y="1834350"/>
            <a:ext cx="7438652" cy="7438652"/>
          </a:xfrm>
          <a:custGeom>
            <a:avLst/>
            <a:gdLst/>
            <a:ahLst/>
            <a:cxnLst/>
            <a:rect r="r" b="b" t="t" l="l"/>
            <a:pathLst>
              <a:path h="7438652" w="7438652">
                <a:moveTo>
                  <a:pt x="0" y="0"/>
                </a:moveTo>
                <a:lnTo>
                  <a:pt x="7438652" y="0"/>
                </a:lnTo>
                <a:lnTo>
                  <a:pt x="7438652" y="7438652"/>
                </a:lnTo>
                <a:lnTo>
                  <a:pt x="0" y="7438652"/>
                </a:lnTo>
                <a:lnTo>
                  <a:pt x="0" y="0"/>
                </a:lnTo>
                <a:close/>
              </a:path>
            </a:pathLst>
          </a:custGeom>
          <a:blipFill>
            <a:blip r:embed="rId7"/>
            <a:stretch>
              <a:fillRect l="0" t="0" r="0" b="0"/>
            </a:stretch>
          </a:blipFill>
        </p:spPr>
      </p:sp>
      <p:sp>
        <p:nvSpPr>
          <p:cNvPr name="Freeform 6" id="6"/>
          <p:cNvSpPr/>
          <p:nvPr/>
        </p:nvSpPr>
        <p:spPr>
          <a:xfrm flipH="false" flipV="false" rot="0">
            <a:off x="7942452" y="304800"/>
            <a:ext cx="8663400" cy="8663400"/>
          </a:xfrm>
          <a:custGeom>
            <a:avLst/>
            <a:gdLst/>
            <a:ahLst/>
            <a:cxnLst/>
            <a:rect r="r" b="b" t="t" l="l"/>
            <a:pathLst>
              <a:path h="8663400" w="8663400">
                <a:moveTo>
                  <a:pt x="0" y="0"/>
                </a:moveTo>
                <a:lnTo>
                  <a:pt x="8663400" y="0"/>
                </a:lnTo>
                <a:lnTo>
                  <a:pt x="8663400" y="8663400"/>
                </a:lnTo>
                <a:lnTo>
                  <a:pt x="0" y="8663400"/>
                </a:lnTo>
                <a:lnTo>
                  <a:pt x="0" y="0"/>
                </a:lnTo>
                <a:close/>
              </a:path>
            </a:pathLst>
          </a:custGeom>
          <a:blipFill>
            <a:blip r:embed="rId8"/>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088966" y="1315550"/>
            <a:ext cx="2598600" cy="865800"/>
            <a:chOff x="0" y="0"/>
            <a:chExt cx="3464800" cy="1154400"/>
          </a:xfrm>
        </p:grpSpPr>
        <p:sp>
          <p:nvSpPr>
            <p:cNvPr name="Freeform 3" id="3"/>
            <p:cNvSpPr/>
            <p:nvPr/>
          </p:nvSpPr>
          <p:spPr>
            <a:xfrm flipH="false" flipV="false" rot="0">
              <a:off x="0" y="0"/>
              <a:ext cx="3464814" cy="1154430"/>
            </a:xfrm>
            <a:custGeom>
              <a:avLst/>
              <a:gdLst/>
              <a:ahLst/>
              <a:cxnLst/>
              <a:rect r="r" b="b" t="t" l="l"/>
              <a:pathLst>
                <a:path h="1154430" w="3464814">
                  <a:moveTo>
                    <a:pt x="0" y="1154430"/>
                  </a:moveTo>
                  <a:lnTo>
                    <a:pt x="1123442" y="0"/>
                  </a:lnTo>
                  <a:lnTo>
                    <a:pt x="3464814" y="1154430"/>
                  </a:lnTo>
                  <a:close/>
                </a:path>
              </a:pathLst>
            </a:custGeom>
            <a:solidFill>
              <a:srgbClr val="263248"/>
            </a:solidFill>
          </p:spPr>
        </p:sp>
      </p:grpSp>
      <p:sp>
        <p:nvSpPr>
          <p:cNvPr name="Freeform 4" id="4"/>
          <p:cNvSpPr/>
          <p:nvPr/>
        </p:nvSpPr>
        <p:spPr>
          <a:xfrm flipH="false" flipV="false" rot="0">
            <a:off x="28575"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 y="2181526"/>
            <a:ext cx="17695003" cy="5923950"/>
          </a:xfrm>
          <a:custGeom>
            <a:avLst/>
            <a:gdLst/>
            <a:ahLst/>
            <a:cxnLst/>
            <a:rect r="r" b="b" t="t" l="l"/>
            <a:pathLst>
              <a:path h="5923950" w="17695003">
                <a:moveTo>
                  <a:pt x="0" y="0"/>
                </a:moveTo>
                <a:lnTo>
                  <a:pt x="17695003" y="0"/>
                </a:lnTo>
                <a:lnTo>
                  <a:pt x="17695003" y="5923950"/>
                </a:lnTo>
                <a:lnTo>
                  <a:pt x="0" y="59239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354472" y="8556698"/>
            <a:ext cx="10961656" cy="865992"/>
          </a:xfrm>
          <a:custGeom>
            <a:avLst/>
            <a:gdLst/>
            <a:ahLst/>
            <a:cxnLst/>
            <a:rect r="r" b="b" t="t" l="l"/>
            <a:pathLst>
              <a:path h="865992" w="10961656">
                <a:moveTo>
                  <a:pt x="0" y="0"/>
                </a:moveTo>
                <a:lnTo>
                  <a:pt x="10961656" y="0"/>
                </a:lnTo>
                <a:lnTo>
                  <a:pt x="10961656" y="865992"/>
                </a:lnTo>
                <a:lnTo>
                  <a:pt x="0" y="8659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360846" y="6378300"/>
            <a:ext cx="10552950" cy="5750475"/>
          </a:xfrm>
          <a:prstGeom prst="rect">
            <a:avLst/>
          </a:prstGeom>
        </p:spPr>
        <p:txBody>
          <a:bodyPr anchor="t" rtlCol="false" tIns="0" lIns="0" bIns="0" rIns="0">
            <a:spAutoFit/>
          </a:bodyPr>
          <a:lstStyle/>
          <a:p>
            <a:pPr algn="l">
              <a:lnSpc>
                <a:spcPts val="11519"/>
              </a:lnSpc>
            </a:pPr>
            <a:r>
              <a:rPr lang="en-US" sz="9600">
                <a:solidFill>
                  <a:srgbClr val="FFFFFF"/>
                </a:solidFill>
                <a:latin typeface="Roboto Condensed Bold"/>
              </a:rPr>
              <a:t>Academic office: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5" id="5"/>
          <p:cNvSpPr txBox="true"/>
          <p:nvPr/>
        </p:nvSpPr>
        <p:spPr>
          <a:xfrm rot="0">
            <a:off x="-551721" y="2981529"/>
            <a:ext cx="13598550" cy="4629075"/>
          </a:xfrm>
          <a:prstGeom prst="rect">
            <a:avLst/>
          </a:prstGeom>
        </p:spPr>
        <p:txBody>
          <a:bodyPr anchor="t" rtlCol="false" tIns="0" lIns="0" bIns="0" rIns="0">
            <a:spAutoFit/>
          </a:bodyPr>
          <a:lstStyle/>
          <a:p>
            <a:pPr algn="l" marL="1310640" indent="-655320" lvl="1">
              <a:lnSpc>
                <a:spcPts val="5759"/>
              </a:lnSpc>
              <a:buFont typeface="Arial"/>
              <a:buChar char="•"/>
            </a:pPr>
            <a:r>
              <a:rPr lang="en-US" sz="4800">
                <a:solidFill>
                  <a:srgbClr val="263248"/>
                </a:solidFill>
                <a:latin typeface="Roboto Condensed Light"/>
              </a:rPr>
              <a:t>The academic office is committed to delivering educational resources to students and facilitating a seamless learning experience for them ,while fostering scientific research.</a:t>
            </a:r>
          </a:p>
          <a:p>
            <a:pPr algn="l" marL="1310640" indent="-655320" lvl="1">
              <a:lnSpc>
                <a:spcPts val="5759"/>
              </a:lnSpc>
              <a:buFont typeface="Arial"/>
              <a:buChar char="•"/>
            </a:pPr>
            <a:r>
              <a:rPr lang="en-US" sz="4800">
                <a:solidFill>
                  <a:srgbClr val="263248"/>
                </a:solidFill>
                <a:latin typeface="Roboto Condensed Bold"/>
              </a:rPr>
              <a:t>Key achievement</a:t>
            </a:r>
            <a:r>
              <a:rPr lang="en-US" sz="4800">
                <a:solidFill>
                  <a:srgbClr val="263248"/>
                </a:solidFill>
                <a:latin typeface="Roboto Condensed Light"/>
              </a:rPr>
              <a:t>: Dental students research association “DSRA”.</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25" y="867050"/>
            <a:ext cx="12430350" cy="1359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  DSRA</a:t>
            </a:r>
          </a:p>
        </p:txBody>
      </p:sp>
      <p:sp>
        <p:nvSpPr>
          <p:cNvPr name="TextBox 5" id="5"/>
          <p:cNvSpPr txBox="true"/>
          <p:nvPr/>
        </p:nvSpPr>
        <p:spPr>
          <a:xfrm rot="0">
            <a:off x="182934" y="2726578"/>
            <a:ext cx="13710750" cy="61374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-Launched june 2022.</a:t>
            </a:r>
          </a:p>
          <a:p>
            <a:pPr algn="l">
              <a:lnSpc>
                <a:spcPts val="5759"/>
              </a:lnSpc>
            </a:pPr>
            <a:r>
              <a:rPr lang="en-US" sz="4800">
                <a:solidFill>
                  <a:srgbClr val="263248"/>
                </a:solidFill>
                <a:latin typeface="Roboto Condensed Light"/>
              </a:rPr>
              <a:t>-Aims to foster highly qualified dental students in the research field and bridging the gap of knowledge in medical research</a:t>
            </a:r>
          </a:p>
          <a:p>
            <a:pPr algn="l">
              <a:lnSpc>
                <a:spcPts val="5759"/>
              </a:lnSpc>
            </a:pPr>
            <a:r>
              <a:rPr lang="en-US" sz="4800">
                <a:solidFill>
                  <a:srgbClr val="263248"/>
                </a:solidFill>
                <a:latin typeface="Roboto Condensed Light"/>
              </a:rPr>
              <a:t>-Executed a series of research methodology workshops in order to equip our students with research skills</a:t>
            </a:r>
          </a:p>
          <a:p>
            <a:pPr algn="l">
              <a:lnSpc>
                <a:spcPts val="5759"/>
              </a:lnSpc>
            </a:pP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4" y="3412050"/>
            <a:ext cx="8577760" cy="5267602"/>
          </a:xfrm>
          <a:custGeom>
            <a:avLst/>
            <a:gdLst/>
            <a:ahLst/>
            <a:cxnLst/>
            <a:rect r="r" b="b" t="t" l="l"/>
            <a:pathLst>
              <a:path h="5267602" w="8577760">
                <a:moveTo>
                  <a:pt x="0" y="0"/>
                </a:moveTo>
                <a:lnTo>
                  <a:pt x="8577760" y="0"/>
                </a:lnTo>
                <a:lnTo>
                  <a:pt x="8577760" y="5267602"/>
                </a:lnTo>
                <a:lnTo>
                  <a:pt x="0" y="5267602"/>
                </a:lnTo>
                <a:lnTo>
                  <a:pt x="0" y="0"/>
                </a:lnTo>
                <a:close/>
              </a:path>
            </a:pathLst>
          </a:custGeom>
          <a:blipFill>
            <a:blip r:embed="rId7"/>
            <a:stretch>
              <a:fillRect l="0" t="-3903" r="0" b="-3903"/>
            </a:stretch>
          </a:blipFill>
        </p:spPr>
      </p:sp>
      <p:sp>
        <p:nvSpPr>
          <p:cNvPr name="Freeform 6" id="6"/>
          <p:cNvSpPr/>
          <p:nvPr/>
        </p:nvSpPr>
        <p:spPr>
          <a:xfrm flipH="false" flipV="false" rot="0">
            <a:off x="9161614" y="3412050"/>
            <a:ext cx="8589774" cy="5267600"/>
          </a:xfrm>
          <a:custGeom>
            <a:avLst/>
            <a:gdLst/>
            <a:ahLst/>
            <a:cxnLst/>
            <a:rect r="r" b="b" t="t" l="l"/>
            <a:pathLst>
              <a:path h="5267600" w="8589774">
                <a:moveTo>
                  <a:pt x="0" y="0"/>
                </a:moveTo>
                <a:lnTo>
                  <a:pt x="8589774" y="0"/>
                </a:lnTo>
                <a:lnTo>
                  <a:pt x="8589774" y="5267600"/>
                </a:lnTo>
                <a:lnTo>
                  <a:pt x="0" y="5267600"/>
                </a:lnTo>
                <a:lnTo>
                  <a:pt x="0" y="0"/>
                </a:lnTo>
                <a:close/>
              </a:path>
            </a:pathLst>
          </a:custGeom>
          <a:blipFill>
            <a:blip r:embed="rId8"/>
            <a:stretch>
              <a:fillRect l="0" t="-3903" r="0" b="-3903"/>
            </a:stretch>
          </a:blipFill>
        </p:spPr>
      </p:sp>
      <p:sp>
        <p:nvSpPr>
          <p:cNvPr name="TextBox 7" id="7"/>
          <p:cNvSpPr txBox="true"/>
          <p:nvPr/>
        </p:nvSpPr>
        <p:spPr>
          <a:xfrm rot="0">
            <a:off x="747725" y="1163200"/>
            <a:ext cx="9514950" cy="1236075"/>
          </a:xfrm>
          <a:prstGeom prst="rect">
            <a:avLst/>
          </a:prstGeom>
        </p:spPr>
        <p:txBody>
          <a:bodyPr anchor="t" rtlCol="false" tIns="0" lIns="0" bIns="0" rIns="0">
            <a:spAutoFit/>
          </a:bodyPr>
          <a:lstStyle/>
          <a:p>
            <a:pPr algn="l">
              <a:lnSpc>
                <a:spcPts val="5759"/>
              </a:lnSpc>
            </a:pPr>
            <a:r>
              <a:rPr lang="en-US" sz="4800">
                <a:solidFill>
                  <a:srgbClr val="FFFFFF"/>
                </a:solidFill>
                <a:latin typeface="Roboto Condensed Bold"/>
              </a:rPr>
              <a:t>DSRA’s Launching Event: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145752" y="3033400"/>
            <a:ext cx="8697700" cy="5814552"/>
          </a:xfrm>
          <a:custGeom>
            <a:avLst/>
            <a:gdLst/>
            <a:ahLst/>
            <a:cxnLst/>
            <a:rect r="r" b="b" t="t" l="l"/>
            <a:pathLst>
              <a:path h="5814552" w="8697700">
                <a:moveTo>
                  <a:pt x="0" y="0"/>
                </a:moveTo>
                <a:lnTo>
                  <a:pt x="8697700" y="0"/>
                </a:lnTo>
                <a:lnTo>
                  <a:pt x="8697700" y="5814552"/>
                </a:lnTo>
                <a:lnTo>
                  <a:pt x="0" y="5814552"/>
                </a:lnTo>
                <a:lnTo>
                  <a:pt x="0" y="0"/>
                </a:lnTo>
                <a:close/>
              </a:path>
            </a:pathLst>
          </a:custGeom>
          <a:blipFill>
            <a:blip r:embed="rId7"/>
            <a:stretch>
              <a:fillRect l="0" t="0" r="0" b="0"/>
            </a:stretch>
          </a:blipFill>
        </p:spPr>
      </p:sp>
      <p:sp>
        <p:nvSpPr>
          <p:cNvPr name="Freeform 6" id="6"/>
          <p:cNvSpPr/>
          <p:nvPr/>
        </p:nvSpPr>
        <p:spPr>
          <a:xfrm flipH="false" flipV="false" rot="0">
            <a:off x="9116600" y="2991150"/>
            <a:ext cx="8857150" cy="5814552"/>
          </a:xfrm>
          <a:custGeom>
            <a:avLst/>
            <a:gdLst/>
            <a:ahLst/>
            <a:cxnLst/>
            <a:rect r="r" b="b" t="t" l="l"/>
            <a:pathLst>
              <a:path h="5814552" w="8857150">
                <a:moveTo>
                  <a:pt x="0" y="0"/>
                </a:moveTo>
                <a:lnTo>
                  <a:pt x="8857150" y="0"/>
                </a:lnTo>
                <a:lnTo>
                  <a:pt x="8857150" y="5814552"/>
                </a:lnTo>
                <a:lnTo>
                  <a:pt x="0" y="5814552"/>
                </a:lnTo>
                <a:lnTo>
                  <a:pt x="0" y="0"/>
                </a:lnTo>
                <a:close/>
              </a:path>
            </a:pathLst>
          </a:custGeom>
          <a:blipFill>
            <a:blip r:embed="rId8"/>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50" y="3650250"/>
            <a:ext cx="18288000" cy="2154600"/>
            <a:chOff x="0" y="0"/>
            <a:chExt cx="24384000" cy="2872800"/>
          </a:xfrm>
        </p:grpSpPr>
        <p:sp>
          <p:nvSpPr>
            <p:cNvPr name="Freeform 6" id="6"/>
            <p:cNvSpPr/>
            <p:nvPr/>
          </p:nvSpPr>
          <p:spPr>
            <a:xfrm flipH="false" flipV="false" rot="0">
              <a:off x="0" y="0"/>
              <a:ext cx="24384000" cy="2872740"/>
            </a:xfrm>
            <a:custGeom>
              <a:avLst/>
              <a:gdLst/>
              <a:ahLst/>
              <a:cxnLst/>
              <a:rect r="r" b="b" t="t" l="l"/>
              <a:pathLst>
                <a:path h="2872740" w="24384000">
                  <a:moveTo>
                    <a:pt x="0" y="0"/>
                  </a:moveTo>
                  <a:lnTo>
                    <a:pt x="24384000" y="0"/>
                  </a:lnTo>
                  <a:lnTo>
                    <a:pt x="24384000" y="2872740"/>
                  </a:lnTo>
                  <a:lnTo>
                    <a:pt x="0" y="2872740"/>
                  </a:lnTo>
                  <a:close/>
                </a:path>
              </a:pathLst>
            </a:custGeom>
            <a:solidFill>
              <a:srgbClr val="787A7D">
                <a:alpha val="17647"/>
              </a:srgbClr>
            </a:solidFill>
          </p:spPr>
        </p:sp>
      </p:grpSp>
      <p:sp>
        <p:nvSpPr>
          <p:cNvPr name="TextBox 7" id="7"/>
          <p:cNvSpPr txBox="true"/>
          <p:nvPr/>
        </p:nvSpPr>
        <p:spPr>
          <a:xfrm rot="0">
            <a:off x="4328925" y="3235800"/>
            <a:ext cx="9325350" cy="2586675"/>
          </a:xfrm>
          <a:prstGeom prst="rect">
            <a:avLst/>
          </a:prstGeom>
        </p:spPr>
        <p:txBody>
          <a:bodyPr anchor="t" rtlCol="false" tIns="0" lIns="0" bIns="0" rIns="0">
            <a:spAutoFit/>
          </a:bodyPr>
          <a:lstStyle/>
          <a:p>
            <a:pPr algn="ctr">
              <a:lnSpc>
                <a:spcPts val="9600"/>
              </a:lnSpc>
            </a:pPr>
            <a:r>
              <a:rPr lang="en-US" sz="8000">
                <a:solidFill>
                  <a:srgbClr val="FFFFFF"/>
                </a:solidFill>
                <a:latin typeface="Roboto Condensed Bold"/>
              </a:rPr>
              <a:t>What do you know about us?</a:t>
            </a:r>
          </a:p>
        </p:txBody>
      </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9" id="9"/>
          <p:cNvSpPr/>
          <p:nvPr/>
        </p:nvSpPr>
        <p:spPr>
          <a:xfrm flipH="false" flipV="false" rot="0">
            <a:off x="11423450" y="2185200"/>
            <a:ext cx="1366348" cy="1575652"/>
          </a:xfrm>
          <a:custGeom>
            <a:avLst/>
            <a:gdLst/>
            <a:ahLst/>
            <a:cxnLst/>
            <a:rect r="r" b="b" t="t" l="l"/>
            <a:pathLst>
              <a:path h="1575652" w="1366348">
                <a:moveTo>
                  <a:pt x="0" y="0"/>
                </a:moveTo>
                <a:lnTo>
                  <a:pt x="1366348" y="0"/>
                </a:lnTo>
                <a:lnTo>
                  <a:pt x="1366348" y="1575652"/>
                </a:lnTo>
                <a:lnTo>
                  <a:pt x="0" y="1575652"/>
                </a:lnTo>
                <a:lnTo>
                  <a:pt x="0" y="0"/>
                </a:lnTo>
                <a:close/>
              </a:path>
            </a:pathLst>
          </a:custGeom>
          <a:blipFill>
            <a:blip r:embed="rId8"/>
            <a:stretch>
              <a:fillRect l="-1" t="0" r="-1" b="0"/>
            </a:stretch>
          </a:blipFill>
        </p:spPr>
      </p:sp>
      <p:sp>
        <p:nvSpPr>
          <p:cNvPr name="Freeform 10" id="10"/>
          <p:cNvSpPr/>
          <p:nvPr/>
        </p:nvSpPr>
        <p:spPr>
          <a:xfrm flipH="true" flipV="false" rot="-497106">
            <a:off x="4237498" y="3153900"/>
            <a:ext cx="1366350" cy="1575610"/>
          </a:xfrm>
          <a:custGeom>
            <a:avLst/>
            <a:gdLst/>
            <a:ahLst/>
            <a:cxnLst/>
            <a:rect r="r" b="b" t="t" l="l"/>
            <a:pathLst>
              <a:path h="1575610" w="1366350">
                <a:moveTo>
                  <a:pt x="1366350" y="0"/>
                </a:moveTo>
                <a:lnTo>
                  <a:pt x="0" y="0"/>
                </a:lnTo>
                <a:lnTo>
                  <a:pt x="0" y="1575610"/>
                </a:lnTo>
                <a:lnTo>
                  <a:pt x="1366350" y="1575610"/>
                </a:lnTo>
                <a:lnTo>
                  <a:pt x="1366350" y="0"/>
                </a:lnTo>
                <a:close/>
              </a:path>
            </a:pathLst>
          </a:custGeom>
          <a:blipFill>
            <a:blip r:embed="rId8"/>
            <a:stretch>
              <a:fillRect l="0" t="0" r="0" b="0"/>
            </a:stretch>
          </a:blipFill>
        </p:spPr>
      </p:sp>
      <p:sp>
        <p:nvSpPr>
          <p:cNvPr name="TextBox 11" id="11"/>
          <p:cNvSpPr txBox="true"/>
          <p:nvPr/>
        </p:nvSpPr>
        <p:spPr>
          <a:xfrm rot="0">
            <a:off x="5843275" y="2663175"/>
            <a:ext cx="702150" cy="1848750"/>
          </a:xfrm>
          <a:prstGeom prst="rect">
            <a:avLst/>
          </a:prstGeom>
        </p:spPr>
        <p:txBody>
          <a:bodyPr anchor="t" rtlCol="false" tIns="0" lIns="0" bIns="0" rIns="0">
            <a:spAutoFit/>
          </a:bodyPr>
          <a:lstStyle/>
          <a:p>
            <a:pPr algn="l">
              <a:lnSpc>
                <a:spcPts val="12960"/>
              </a:lnSpc>
            </a:pPr>
            <a:r>
              <a:rPr lang="en-US" sz="10800">
                <a:solidFill>
                  <a:srgbClr val="FFFF00"/>
                </a:solidFill>
                <a:cs typeface="Roboto Condensed Light"/>
              </a:rPr>
              <a:t>؟</a:t>
            </a:r>
          </a:p>
        </p:txBody>
      </p:sp>
      <p:sp>
        <p:nvSpPr>
          <p:cNvPr name="TextBox 12" id="12"/>
          <p:cNvSpPr txBox="true"/>
          <p:nvPr/>
        </p:nvSpPr>
        <p:spPr>
          <a:xfrm rot="-163246">
            <a:off x="5207119" y="5280587"/>
            <a:ext cx="701948" cy="2012513"/>
          </a:xfrm>
          <a:prstGeom prst="rect">
            <a:avLst/>
          </a:prstGeom>
        </p:spPr>
        <p:txBody>
          <a:bodyPr anchor="t" rtlCol="false" tIns="0" lIns="0" bIns="0" rIns="0">
            <a:spAutoFit/>
          </a:bodyPr>
          <a:lstStyle/>
          <a:p>
            <a:pPr algn="l">
              <a:lnSpc>
                <a:spcPts val="14159"/>
              </a:lnSpc>
            </a:pPr>
            <a:r>
              <a:rPr lang="en-US" sz="11799">
                <a:solidFill>
                  <a:srgbClr val="FFFF00"/>
                </a:solidFill>
                <a:cs typeface="Roboto Condensed Light"/>
              </a:rPr>
              <a:t>؟</a:t>
            </a:r>
          </a:p>
        </p:txBody>
      </p:sp>
      <p:sp>
        <p:nvSpPr>
          <p:cNvPr name="TextBox 13" id="13"/>
          <p:cNvSpPr txBox="true"/>
          <p:nvPr/>
        </p:nvSpPr>
        <p:spPr>
          <a:xfrm rot="0">
            <a:off x="12756625" y="2644125"/>
            <a:ext cx="1396350" cy="1067400"/>
          </a:xfrm>
          <a:prstGeom prst="rect">
            <a:avLst/>
          </a:prstGeom>
        </p:spPr>
        <p:txBody>
          <a:bodyPr anchor="t" rtlCol="false" tIns="0" lIns="0" bIns="0" rIns="0">
            <a:spAutoFit/>
          </a:bodyPr>
          <a:lstStyle/>
          <a:p>
            <a:pPr algn="l">
              <a:lnSpc>
                <a:spcPts val="6719"/>
              </a:lnSpc>
            </a:pPr>
            <a:r>
              <a:rPr lang="en-US" sz="5599">
                <a:solidFill>
                  <a:srgbClr val="FFFF00"/>
                </a:solidFill>
                <a:latin typeface="Roboto Condensed Bold"/>
              </a:rPr>
              <a:t>?</a:t>
            </a:r>
          </a:p>
        </p:txBody>
      </p:sp>
      <p:sp>
        <p:nvSpPr>
          <p:cNvPr name="TextBox 14" id="14"/>
          <p:cNvSpPr txBox="true"/>
          <p:nvPr/>
        </p:nvSpPr>
        <p:spPr>
          <a:xfrm rot="0">
            <a:off x="10074275" y="499050"/>
            <a:ext cx="1669950" cy="1981275"/>
          </a:xfrm>
          <a:prstGeom prst="rect">
            <a:avLst/>
          </a:prstGeom>
        </p:spPr>
        <p:txBody>
          <a:bodyPr anchor="t" rtlCol="false" tIns="0" lIns="0" bIns="0" rIns="0">
            <a:spAutoFit/>
          </a:bodyPr>
          <a:lstStyle/>
          <a:p>
            <a:pPr algn="l">
              <a:lnSpc>
                <a:spcPts val="13919"/>
              </a:lnSpc>
            </a:pPr>
            <a:r>
              <a:rPr lang="en-US" sz="11600">
                <a:solidFill>
                  <a:srgbClr val="000000"/>
                </a:solidFill>
                <a:latin typeface="Roboto Condensed Bold"/>
              </a:rPr>
              <a:t>?</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6752907" y="3046471"/>
            <a:ext cx="21091397" cy="3014077"/>
            <a:chOff x="0" y="0"/>
            <a:chExt cx="1388011" cy="198354"/>
          </a:xfrm>
        </p:grpSpPr>
        <p:sp>
          <p:nvSpPr>
            <p:cNvPr name="Freeform 6" id="6"/>
            <p:cNvSpPr/>
            <p:nvPr/>
          </p:nvSpPr>
          <p:spPr>
            <a:xfrm flipH="false" flipV="false" rot="0">
              <a:off x="0" y="0"/>
              <a:ext cx="1388011" cy="198354"/>
            </a:xfrm>
            <a:custGeom>
              <a:avLst/>
              <a:gdLst/>
              <a:ahLst/>
              <a:cxnLst/>
              <a:rect r="r" b="b" t="t" l="l"/>
              <a:pathLst>
                <a:path h="198354" w="1388011">
                  <a:moveTo>
                    <a:pt x="203200" y="0"/>
                  </a:moveTo>
                  <a:lnTo>
                    <a:pt x="1388011" y="0"/>
                  </a:lnTo>
                  <a:lnTo>
                    <a:pt x="1184811" y="198354"/>
                  </a:lnTo>
                  <a:lnTo>
                    <a:pt x="0" y="198354"/>
                  </a:lnTo>
                  <a:lnTo>
                    <a:pt x="203200" y="0"/>
                  </a:lnTo>
                  <a:close/>
                </a:path>
              </a:pathLst>
            </a:custGeom>
            <a:blipFill>
              <a:blip r:embed="rId5">
                <a:alphaModFix amt="51000"/>
              </a:blip>
              <a:stretch>
                <a:fillRect l="0" t="-368239" r="0" b="-56583"/>
              </a:stretch>
            </a:blipFill>
          </p:spPr>
        </p:sp>
      </p:grpSp>
      <p:sp>
        <p:nvSpPr>
          <p:cNvPr name="Freeform 7" id="7"/>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1690421" y="2226834"/>
            <a:ext cx="7274007" cy="7274007"/>
          </a:xfrm>
          <a:custGeom>
            <a:avLst/>
            <a:gdLst/>
            <a:ahLst/>
            <a:cxnLst/>
            <a:rect r="r" b="b" t="t" l="l"/>
            <a:pathLst>
              <a:path h="7274007" w="7274007">
                <a:moveTo>
                  <a:pt x="0" y="0"/>
                </a:moveTo>
                <a:lnTo>
                  <a:pt x="7274008" y="0"/>
                </a:lnTo>
                <a:lnTo>
                  <a:pt x="7274008" y="7274008"/>
                </a:lnTo>
                <a:lnTo>
                  <a:pt x="0" y="7274008"/>
                </a:lnTo>
                <a:lnTo>
                  <a:pt x="0" y="0"/>
                </a:lnTo>
                <a:close/>
              </a:path>
            </a:pathLst>
          </a:custGeom>
          <a:blipFill>
            <a:blip r:embed="rId10"/>
            <a:stretch>
              <a:fillRect l="0" t="0" r="0" b="0"/>
            </a:stretch>
          </a:blipFill>
        </p:spPr>
      </p:sp>
      <p:grpSp>
        <p:nvGrpSpPr>
          <p:cNvPr name="Group 10" id="10"/>
          <p:cNvGrpSpPr/>
          <p:nvPr/>
        </p:nvGrpSpPr>
        <p:grpSpPr>
          <a:xfrm rot="0">
            <a:off x="-3768601" y="18144"/>
            <a:ext cx="21091397" cy="3014077"/>
            <a:chOff x="0" y="0"/>
            <a:chExt cx="1388011" cy="198354"/>
          </a:xfrm>
        </p:grpSpPr>
        <p:sp>
          <p:nvSpPr>
            <p:cNvPr name="Freeform 11" id="11"/>
            <p:cNvSpPr/>
            <p:nvPr/>
          </p:nvSpPr>
          <p:spPr>
            <a:xfrm flipH="false" flipV="false" rot="0">
              <a:off x="0" y="0"/>
              <a:ext cx="1388011" cy="198354"/>
            </a:xfrm>
            <a:custGeom>
              <a:avLst/>
              <a:gdLst/>
              <a:ahLst/>
              <a:cxnLst/>
              <a:rect r="r" b="b" t="t" l="l"/>
              <a:pathLst>
                <a:path h="198354" w="1388011">
                  <a:moveTo>
                    <a:pt x="203200" y="0"/>
                  </a:moveTo>
                  <a:lnTo>
                    <a:pt x="1388011" y="0"/>
                  </a:lnTo>
                  <a:lnTo>
                    <a:pt x="1184811" y="198354"/>
                  </a:lnTo>
                  <a:lnTo>
                    <a:pt x="0" y="198354"/>
                  </a:lnTo>
                  <a:lnTo>
                    <a:pt x="203200" y="0"/>
                  </a:lnTo>
                  <a:close/>
                </a:path>
              </a:pathLst>
            </a:custGeom>
            <a:blipFill>
              <a:blip r:embed="rId11">
                <a:alphaModFix amt="41000"/>
              </a:blip>
              <a:stretch>
                <a:fillRect l="0" t="-212411" r="0" b="-212411"/>
              </a:stretch>
            </a:blipFill>
          </p:spPr>
        </p:sp>
      </p:grpSp>
      <p:sp>
        <p:nvSpPr>
          <p:cNvPr name="TextBox 12" id="12"/>
          <p:cNvSpPr txBox="true"/>
          <p:nvPr/>
        </p:nvSpPr>
        <p:spPr>
          <a:xfrm rot="0">
            <a:off x="769325" y="3403696"/>
            <a:ext cx="8005950" cy="2146275"/>
          </a:xfrm>
          <a:prstGeom prst="rect">
            <a:avLst/>
          </a:prstGeom>
        </p:spPr>
        <p:txBody>
          <a:bodyPr anchor="t" rtlCol="false" tIns="0" lIns="0" bIns="0" rIns="0">
            <a:spAutoFit/>
          </a:bodyPr>
          <a:lstStyle/>
          <a:p>
            <a:pPr algn="l">
              <a:lnSpc>
                <a:spcPts val="16319"/>
              </a:lnSpc>
            </a:pPr>
            <a:r>
              <a:rPr lang="en-US" sz="13600">
                <a:solidFill>
                  <a:srgbClr val="FFFFFF"/>
                </a:solidFill>
                <a:latin typeface="Roboto Condensed Bold"/>
              </a:rPr>
              <a:t>1.</a:t>
            </a:r>
          </a:p>
        </p:txBody>
      </p:sp>
      <p:sp>
        <p:nvSpPr>
          <p:cNvPr name="TextBox 13" id="13"/>
          <p:cNvSpPr txBox="true"/>
          <p:nvPr/>
        </p:nvSpPr>
        <p:spPr>
          <a:xfrm rot="0">
            <a:off x="769325" y="7720766"/>
            <a:ext cx="9146743" cy="1895475"/>
          </a:xfrm>
          <a:prstGeom prst="rect">
            <a:avLst/>
          </a:prstGeom>
        </p:spPr>
        <p:txBody>
          <a:bodyPr anchor="t" rtlCol="false" tIns="0" lIns="0" bIns="0" rIns="0">
            <a:spAutoFit/>
          </a:bodyPr>
          <a:lstStyle/>
          <a:p>
            <a:pPr algn="l">
              <a:lnSpc>
                <a:spcPts val="7439"/>
              </a:lnSpc>
            </a:pPr>
            <a:r>
              <a:rPr lang="en-US" sz="6199">
                <a:solidFill>
                  <a:srgbClr val="FF9800"/>
                </a:solidFill>
                <a:latin typeface="Roboto Condensed Light"/>
              </a:rPr>
              <a:t>(</a:t>
            </a:r>
            <a:r>
              <a:rPr lang="en-US" sz="6199">
                <a:solidFill>
                  <a:srgbClr val="FF9800"/>
                </a:solidFill>
                <a:latin typeface="Roboto Condensed Light"/>
              </a:rPr>
              <a:t>FACULTY OF PHARMACY STUDENTS ASSOCIATION)</a:t>
            </a:r>
          </a:p>
        </p:txBody>
      </p:sp>
      <p:sp>
        <p:nvSpPr>
          <p:cNvPr name="TextBox 14" id="1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15" id="15"/>
          <p:cNvSpPr txBox="true"/>
          <p:nvPr/>
        </p:nvSpPr>
        <p:spPr>
          <a:xfrm rot="0">
            <a:off x="781050" y="6038595"/>
            <a:ext cx="8005950" cy="1838325"/>
          </a:xfrm>
          <a:prstGeom prst="rect">
            <a:avLst/>
          </a:prstGeom>
        </p:spPr>
        <p:txBody>
          <a:bodyPr anchor="t" rtlCol="false" tIns="0" lIns="0" bIns="0" rIns="0">
            <a:spAutoFit/>
          </a:bodyPr>
          <a:lstStyle/>
          <a:p>
            <a:pPr algn="l">
              <a:lnSpc>
                <a:spcPts val="14400"/>
              </a:lnSpc>
            </a:pPr>
            <a:r>
              <a:rPr lang="en-US" sz="12000">
                <a:solidFill>
                  <a:srgbClr val="FF9800"/>
                </a:solidFill>
                <a:latin typeface="Roboto Condensed Bold"/>
              </a:rPr>
              <a:t>FPSA</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719975" y="867050"/>
            <a:ext cx="10333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FPSA</a:t>
            </a:r>
          </a:p>
        </p:txBody>
      </p:sp>
      <p:sp>
        <p:nvSpPr>
          <p:cNvPr name="TextBox 5" id="5"/>
          <p:cNvSpPr txBox="true"/>
          <p:nvPr/>
        </p:nvSpPr>
        <p:spPr>
          <a:xfrm rot="0">
            <a:off x="779575" y="3157900"/>
            <a:ext cx="6046350" cy="7296150"/>
          </a:xfrm>
          <a:prstGeom prst="rect">
            <a:avLst/>
          </a:prstGeom>
        </p:spPr>
        <p:txBody>
          <a:bodyPr anchor="t" rtlCol="false" tIns="0" lIns="0" bIns="0" rIns="0">
            <a:spAutoFit/>
          </a:bodyPr>
          <a:lstStyle/>
          <a:p>
            <a:pPr algn="l">
              <a:lnSpc>
                <a:spcPts val="4079"/>
              </a:lnSpc>
            </a:pPr>
            <a:r>
              <a:rPr lang="en-US" sz="3400">
                <a:solidFill>
                  <a:srgbClr val="263248"/>
                </a:solidFill>
                <a:latin typeface="Roboto Condensed Light"/>
              </a:rPr>
              <a:t>Definition:</a:t>
            </a:r>
          </a:p>
          <a:p>
            <a:pPr algn="l">
              <a:lnSpc>
                <a:spcPts val="4079"/>
              </a:lnSpc>
            </a:pPr>
            <a:r>
              <a:rPr lang="en-US" sz="3400">
                <a:solidFill>
                  <a:srgbClr val="263248"/>
                </a:solidFill>
                <a:latin typeface="Roboto Condensed Light"/>
              </a:rPr>
              <a:t>FPSA is an organization empowering student to address issues in our society while passing on the values of public participation. </a:t>
            </a:r>
          </a:p>
          <a:p>
            <a:pPr algn="l">
              <a:lnSpc>
                <a:spcPts val="4079"/>
              </a:lnSpc>
            </a:pPr>
            <a:r>
              <a:rPr lang="en-US" sz="3400">
                <a:solidFill>
                  <a:srgbClr val="263248"/>
                </a:solidFill>
                <a:latin typeface="Roboto Condensed Light"/>
              </a:rPr>
              <a:t>It aims to qualify students to build their skill capacity for change and is dedicated to enhance community health through public campaigns and initiatives that target rural areas with limited access to health facilities and education</a:t>
            </a:r>
          </a:p>
          <a:p>
            <a:pPr algn="l">
              <a:lnSpc>
                <a:spcPts val="4800"/>
              </a:lnSpc>
            </a:pPr>
          </a:p>
        </p:txBody>
      </p:sp>
      <p:sp>
        <p:nvSpPr>
          <p:cNvPr name="TextBox 6" id="6"/>
          <p:cNvSpPr txBox="true"/>
          <p:nvPr/>
        </p:nvSpPr>
        <p:spPr>
          <a:xfrm rot="0">
            <a:off x="7486525" y="3148375"/>
            <a:ext cx="10333950" cy="5476875"/>
          </a:xfrm>
          <a:prstGeom prst="rect">
            <a:avLst/>
          </a:prstGeom>
        </p:spPr>
        <p:txBody>
          <a:bodyPr anchor="t" rtlCol="false" tIns="0" lIns="0" bIns="0" rIns="0">
            <a:spAutoFit/>
          </a:bodyPr>
          <a:lstStyle/>
          <a:p>
            <a:pPr algn="l">
              <a:lnSpc>
                <a:spcPts val="3840"/>
              </a:lnSpc>
            </a:pPr>
            <a:r>
              <a:rPr lang="en-US" sz="3200">
                <a:solidFill>
                  <a:srgbClr val="263248"/>
                </a:solidFill>
                <a:latin typeface="Roboto Condensed Light"/>
              </a:rPr>
              <a:t>Mission:</a:t>
            </a:r>
          </a:p>
          <a:p>
            <a:pPr algn="l">
              <a:lnSpc>
                <a:spcPts val="3840"/>
              </a:lnSpc>
            </a:pPr>
            <a:r>
              <a:rPr lang="en-US" sz="3200">
                <a:solidFill>
                  <a:srgbClr val="263248"/>
                </a:solidFill>
                <a:latin typeface="Roboto Condensed Light"/>
              </a:rPr>
              <a:t> To provide free medical services while raising awareness and addressing primary health issues all over Sudan. Keeping in mind the epidemiological nature of each region and catering to specifics such as cultural norms and local taboos.</a:t>
            </a:r>
          </a:p>
          <a:p>
            <a:pPr algn="l">
              <a:lnSpc>
                <a:spcPts val="3840"/>
              </a:lnSpc>
            </a:pPr>
            <a:r>
              <a:rPr lang="en-US" sz="3200">
                <a:solidFill>
                  <a:srgbClr val="263248"/>
                </a:solidFill>
                <a:latin typeface="Roboto Condensed Light"/>
              </a:rPr>
              <a:t>Our latest mission targeted the state of Kassala, covering 15 towns and villages in rural areas that lacked basic health services. The convoy service covers free doctor appointments, lab tests, and medications to over 5000 patients while raising awareness about dangerous outbreaks such as dengue fever.</a:t>
            </a:r>
          </a:p>
          <a:p>
            <a:pPr algn="l">
              <a:lnSpc>
                <a:spcPts val="4800"/>
              </a:lnSpc>
            </a:pPr>
          </a:p>
        </p:txBody>
      </p:sp>
      <p:sp>
        <p:nvSpPr>
          <p:cNvPr name="TextBox 7" id="7"/>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10273" y="1452638"/>
            <a:ext cx="5178810" cy="4114800"/>
          </a:xfrm>
          <a:custGeom>
            <a:avLst/>
            <a:gdLst/>
            <a:ahLst/>
            <a:cxnLst/>
            <a:rect r="r" b="b" t="t" l="l"/>
            <a:pathLst>
              <a:path h="4114800" w="5178810">
                <a:moveTo>
                  <a:pt x="0" y="0"/>
                </a:moveTo>
                <a:lnTo>
                  <a:pt x="5178810" y="0"/>
                </a:lnTo>
                <a:lnTo>
                  <a:pt x="517881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1018475" y="5814671"/>
            <a:ext cx="8005950" cy="2155800"/>
          </a:xfrm>
          <a:prstGeom prst="rect">
            <a:avLst/>
          </a:prstGeom>
        </p:spPr>
        <p:txBody>
          <a:bodyPr anchor="t" rtlCol="false" tIns="0" lIns="0" bIns="0" rIns="0">
            <a:spAutoFit/>
          </a:bodyPr>
          <a:lstStyle/>
          <a:p>
            <a:pPr algn="l">
              <a:lnSpc>
                <a:spcPts val="7200"/>
              </a:lnSpc>
            </a:pPr>
            <a:r>
              <a:rPr lang="en-US" sz="6000">
                <a:solidFill>
                  <a:srgbClr val="FFFFFF"/>
                </a:solidFill>
                <a:latin typeface="Roboto Condensed Bold"/>
              </a:rPr>
              <a:t>Community impact and achievements</a:t>
            </a:r>
          </a:p>
        </p:txBody>
      </p:sp>
      <p:sp>
        <p:nvSpPr>
          <p:cNvPr name="TextBox 9" id="9"/>
          <p:cNvSpPr txBox="true"/>
          <p:nvPr/>
        </p:nvSpPr>
        <p:spPr>
          <a:xfrm rot="0">
            <a:off x="1018475" y="8032798"/>
            <a:ext cx="8005950" cy="1396275"/>
          </a:xfrm>
          <a:prstGeom prst="rect">
            <a:avLst/>
          </a:prstGeom>
        </p:spPr>
        <p:txBody>
          <a:bodyPr anchor="t" rtlCol="false" tIns="0" lIns="0" bIns="0" rIns="0">
            <a:spAutoFit/>
          </a:bodyPr>
          <a:lstStyle/>
          <a:p>
            <a:pPr algn="l">
              <a:lnSpc>
                <a:spcPts val="5280"/>
              </a:lnSpc>
            </a:pPr>
            <a:r>
              <a:rPr lang="en-US" sz="4400">
                <a:solidFill>
                  <a:srgbClr val="FF9800"/>
                </a:solidFill>
                <a:latin typeface="Roboto Condensed Light"/>
              </a:rPr>
              <a:t>MEDICAL CONVOYS</a:t>
            </a:r>
          </a:p>
        </p:txBody>
      </p:sp>
      <p:sp>
        <p:nvSpPr>
          <p:cNvPr name="TextBox 10" id="10"/>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719975" y="867050"/>
            <a:ext cx="10801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COMMUINTY IMPACT:</a:t>
            </a:r>
          </a:p>
        </p:txBody>
      </p:sp>
      <p:sp>
        <p:nvSpPr>
          <p:cNvPr name="TextBox 5" id="5"/>
          <p:cNvSpPr txBox="true"/>
          <p:nvPr/>
        </p:nvSpPr>
        <p:spPr>
          <a:xfrm rot="0">
            <a:off x="797375" y="3361800"/>
            <a:ext cx="16920750" cy="4876800"/>
          </a:xfrm>
          <a:prstGeom prst="rect">
            <a:avLst/>
          </a:prstGeom>
        </p:spPr>
        <p:txBody>
          <a:bodyPr anchor="t" rtlCol="false" tIns="0" lIns="0" bIns="0" rIns="0">
            <a:spAutoFit/>
          </a:bodyPr>
          <a:lstStyle/>
          <a:p>
            <a:pPr algn="l">
              <a:lnSpc>
                <a:spcPts val="4560"/>
              </a:lnSpc>
            </a:pPr>
            <a:r>
              <a:rPr lang="en-US" sz="3800">
                <a:solidFill>
                  <a:srgbClr val="263248"/>
                </a:solidFill>
                <a:latin typeface="Roboto Condensed Light"/>
              </a:rPr>
              <a:t>As we mentioned earlier The Association organizes convoys and periodic treatment days, knowing the significant impact of these activities on public health.</a:t>
            </a:r>
          </a:p>
          <a:p>
            <a:pPr algn="l">
              <a:lnSpc>
                <a:spcPts val="5759"/>
              </a:lnSpc>
            </a:pPr>
          </a:p>
          <a:p>
            <a:pPr algn="l">
              <a:lnSpc>
                <a:spcPts val="4560"/>
              </a:lnSpc>
            </a:pPr>
            <a:r>
              <a:rPr lang="en-US" sz="3800">
                <a:solidFill>
                  <a:srgbClr val="263248"/>
                </a:solidFill>
                <a:latin typeface="Roboto Condensed Light"/>
              </a:rPr>
              <a:t>our latest mission targeted the state of Kassala, covering the 15 towns and villages in rural areas that lacked basic health services. providing free doctor appointments, lab tests, and medications to over 5000 patients while raising awareness about dangerous outbreaks such as dengue fever.</a:t>
            </a:r>
          </a:p>
          <a:p>
            <a:pPr algn="l">
              <a:lnSpc>
                <a:spcPts val="5759"/>
              </a:lnSpc>
            </a:pPr>
          </a:p>
        </p:txBody>
      </p:sp>
      <p:sp>
        <p:nvSpPr>
          <p:cNvPr name="TextBox 6" id="6"/>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625" y="2597560"/>
            <a:ext cx="14672766" cy="7399995"/>
            <a:chOff x="0" y="0"/>
            <a:chExt cx="3864432" cy="1948970"/>
          </a:xfrm>
        </p:grpSpPr>
        <p:sp>
          <p:nvSpPr>
            <p:cNvPr name="Freeform 3" id="3"/>
            <p:cNvSpPr/>
            <p:nvPr/>
          </p:nvSpPr>
          <p:spPr>
            <a:xfrm flipH="false" flipV="false" rot="0">
              <a:off x="0" y="0"/>
              <a:ext cx="3864432" cy="1948970"/>
            </a:xfrm>
            <a:custGeom>
              <a:avLst/>
              <a:gdLst/>
              <a:ahLst/>
              <a:cxnLst/>
              <a:rect r="r" b="b" t="t" l="l"/>
              <a:pathLst>
                <a:path h="1948970" w="3864432">
                  <a:moveTo>
                    <a:pt x="0" y="0"/>
                  </a:moveTo>
                  <a:lnTo>
                    <a:pt x="3864432" y="0"/>
                  </a:lnTo>
                  <a:lnTo>
                    <a:pt x="3864432" y="1948970"/>
                  </a:lnTo>
                  <a:lnTo>
                    <a:pt x="0" y="1948970"/>
                  </a:lnTo>
                  <a:close/>
                </a:path>
              </a:pathLst>
            </a:custGeom>
            <a:solidFill>
              <a:srgbClr val="3F5378"/>
            </a:solidFill>
          </p:spPr>
        </p:sp>
        <p:sp>
          <p:nvSpPr>
            <p:cNvPr name="TextBox 4" id="4"/>
            <p:cNvSpPr txBox="true"/>
            <p:nvPr/>
          </p:nvSpPr>
          <p:spPr>
            <a:xfrm>
              <a:off x="0" y="-9525"/>
              <a:ext cx="3864432" cy="1958495"/>
            </a:xfrm>
            <a:prstGeom prst="rect">
              <a:avLst/>
            </a:prstGeom>
          </p:spPr>
          <p:txBody>
            <a:bodyPr anchor="ctr" rtlCol="false" tIns="50800" lIns="50800" bIns="50800" rIns="50800"/>
            <a:lstStyle/>
            <a:p>
              <a:pPr algn="ctr">
                <a:lnSpc>
                  <a:spcPts val="2879"/>
                </a:lnSpc>
              </a:pPr>
            </a:p>
          </p:txBody>
        </p:sp>
      </p:grpSp>
      <p:grpSp>
        <p:nvGrpSpPr>
          <p:cNvPr name="Group 5" id="5"/>
          <p:cNvGrpSpPr/>
          <p:nvPr/>
        </p:nvGrpSpPr>
        <p:grpSpPr>
          <a:xfrm rot="0">
            <a:off x="5459736" y="2654710"/>
            <a:ext cx="9138955" cy="7158065"/>
            <a:chOff x="0" y="0"/>
            <a:chExt cx="12185273" cy="9544087"/>
          </a:xfrm>
        </p:grpSpPr>
        <p:pic>
          <p:nvPicPr>
            <p:cNvPr name="Picture 6" id="6"/>
            <p:cNvPicPr>
              <a:picLocks noChangeAspect="true"/>
            </p:cNvPicPr>
            <p:nvPr/>
          </p:nvPicPr>
          <p:blipFill>
            <a:blip r:embed="rId3"/>
            <a:srcRect l="0" t="17830" r="6016" b="21642"/>
            <a:stretch>
              <a:fillRect/>
            </a:stretch>
          </p:blipFill>
          <p:spPr>
            <a:xfrm flipH="false" flipV="false">
              <a:off x="0" y="0"/>
              <a:ext cx="12185273" cy="6278058"/>
            </a:xfrm>
            <a:prstGeom prst="rect">
              <a:avLst/>
            </a:prstGeom>
          </p:spPr>
        </p:pic>
        <p:pic>
          <p:nvPicPr>
            <p:cNvPr name="Picture 7" id="7"/>
            <p:cNvPicPr>
              <a:picLocks noChangeAspect="true"/>
            </p:cNvPicPr>
            <p:nvPr/>
          </p:nvPicPr>
          <p:blipFill>
            <a:blip r:embed="rId4"/>
            <a:srcRect l="1086" t="14576" r="0" b="21049"/>
            <a:stretch>
              <a:fillRect/>
            </a:stretch>
          </p:blipFill>
          <p:spPr>
            <a:xfrm flipH="false" flipV="false">
              <a:off x="0" y="6405058"/>
              <a:ext cx="6029137" cy="3139029"/>
            </a:xfrm>
            <a:prstGeom prst="rect">
              <a:avLst/>
            </a:prstGeom>
          </p:spPr>
        </p:pic>
        <p:pic>
          <p:nvPicPr>
            <p:cNvPr name="Picture 8" id="8"/>
            <p:cNvPicPr>
              <a:picLocks noChangeAspect="true"/>
            </p:cNvPicPr>
            <p:nvPr/>
          </p:nvPicPr>
          <p:blipFill>
            <a:blip r:embed="rId5"/>
            <a:srcRect l="527" t="20908" r="0" b="14354"/>
            <a:stretch>
              <a:fillRect/>
            </a:stretch>
          </p:blipFill>
          <p:spPr>
            <a:xfrm flipH="false" flipV="false">
              <a:off x="6156137" y="6405058"/>
              <a:ext cx="6029137" cy="3139029"/>
            </a:xfrm>
            <a:prstGeom prst="rect">
              <a:avLst/>
            </a:prstGeom>
          </p:spPr>
        </p:pic>
      </p:grpSp>
      <p:sp>
        <p:nvSpPr>
          <p:cNvPr name="Freeform 9" id="9"/>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251176"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92432" y="2845812"/>
            <a:ext cx="5286354" cy="7048472"/>
          </a:xfrm>
          <a:custGeom>
            <a:avLst/>
            <a:gdLst/>
            <a:ahLst/>
            <a:cxnLst/>
            <a:rect r="r" b="b" t="t" l="l"/>
            <a:pathLst>
              <a:path h="7048472" w="5286354">
                <a:moveTo>
                  <a:pt x="0" y="0"/>
                </a:moveTo>
                <a:lnTo>
                  <a:pt x="5286354" y="0"/>
                </a:lnTo>
                <a:lnTo>
                  <a:pt x="5286354" y="7048472"/>
                </a:lnTo>
                <a:lnTo>
                  <a:pt x="0" y="7048472"/>
                </a:lnTo>
                <a:lnTo>
                  <a:pt x="0" y="0"/>
                </a:lnTo>
                <a:close/>
              </a:path>
            </a:pathLst>
          </a:custGeom>
          <a:blipFill>
            <a:blip r:embed="rId10"/>
            <a:stretch>
              <a:fillRect l="0" t="0" r="0" b="0"/>
            </a:stretch>
          </a:blipFill>
        </p:spPr>
      </p:sp>
      <p:sp>
        <p:nvSpPr>
          <p:cNvPr name="Freeform 12" id="12"/>
          <p:cNvSpPr/>
          <p:nvPr/>
        </p:nvSpPr>
        <p:spPr>
          <a:xfrm flipH="false" flipV="false" rot="0">
            <a:off x="192432" y="2845812"/>
            <a:ext cx="5312222" cy="3310350"/>
          </a:xfrm>
          <a:custGeom>
            <a:avLst/>
            <a:gdLst/>
            <a:ahLst/>
            <a:cxnLst/>
            <a:rect r="r" b="b" t="t" l="l"/>
            <a:pathLst>
              <a:path h="3310350" w="5312222">
                <a:moveTo>
                  <a:pt x="0" y="0"/>
                </a:moveTo>
                <a:lnTo>
                  <a:pt x="5312222" y="0"/>
                </a:lnTo>
                <a:lnTo>
                  <a:pt x="5312222" y="3310350"/>
                </a:lnTo>
                <a:lnTo>
                  <a:pt x="0" y="3310350"/>
                </a:lnTo>
                <a:lnTo>
                  <a:pt x="0" y="0"/>
                </a:lnTo>
                <a:close/>
              </a:path>
            </a:pathLst>
          </a:custGeom>
          <a:blipFill>
            <a:blip r:embed="rId11"/>
            <a:stretch>
              <a:fillRect l="-11128" t="-30322" r="-3116" b="-30322"/>
            </a:stretch>
          </a:blipFill>
        </p:spPr>
      </p:sp>
      <p:sp>
        <p:nvSpPr>
          <p:cNvPr name="TextBox 13" id="13"/>
          <p:cNvSpPr txBox="true"/>
          <p:nvPr/>
        </p:nvSpPr>
        <p:spPr>
          <a:xfrm rot="0">
            <a:off x="13273747" y="3419475"/>
            <a:ext cx="6899305" cy="3438525"/>
          </a:xfrm>
          <a:prstGeom prst="rect">
            <a:avLst/>
          </a:prstGeom>
        </p:spPr>
        <p:txBody>
          <a:bodyPr anchor="t" rtlCol="false" tIns="0" lIns="0" bIns="0" rIns="0">
            <a:spAutoFit/>
          </a:bodyPr>
          <a:lstStyle/>
          <a:p>
            <a:pPr algn="ctr">
              <a:lnSpc>
                <a:spcPts val="5414"/>
              </a:lnSpc>
            </a:pPr>
            <a:r>
              <a:rPr lang="en-US" sz="4512">
                <a:solidFill>
                  <a:srgbClr val="D26F00"/>
                </a:solidFill>
                <a:latin typeface="Roboto Condensed Bold"/>
              </a:rPr>
              <a:t>KASSALA </a:t>
            </a:r>
          </a:p>
          <a:p>
            <a:pPr algn="ctr">
              <a:lnSpc>
                <a:spcPts val="5414"/>
              </a:lnSpc>
            </a:pPr>
            <a:r>
              <a:rPr lang="en-US" sz="4512">
                <a:solidFill>
                  <a:srgbClr val="D26F00"/>
                </a:solidFill>
                <a:latin typeface="Roboto Condensed Bold"/>
              </a:rPr>
              <a:t>MEDICAL</a:t>
            </a:r>
          </a:p>
          <a:p>
            <a:pPr algn="ctr">
              <a:lnSpc>
                <a:spcPts val="5414"/>
              </a:lnSpc>
            </a:pPr>
            <a:r>
              <a:rPr lang="en-US" sz="4512">
                <a:solidFill>
                  <a:srgbClr val="D26F00"/>
                </a:solidFill>
                <a:latin typeface="Roboto Condensed Bold"/>
              </a:rPr>
              <a:t>CONVOY</a:t>
            </a:r>
          </a:p>
          <a:p>
            <a:pPr algn="ctr">
              <a:lnSpc>
                <a:spcPts val="5414"/>
              </a:lnSpc>
            </a:pPr>
          </a:p>
          <a:p>
            <a:pPr algn="ctr">
              <a:lnSpc>
                <a:spcPts val="5414"/>
              </a:lnSpc>
            </a:pPr>
            <a:r>
              <a:rPr lang="en-US" sz="4512">
                <a:solidFill>
                  <a:srgbClr val="D26F00"/>
                </a:solidFill>
                <a:latin typeface="Roboto Condensed Bold"/>
              </a:rPr>
              <a:t>5000 Patients</a:t>
            </a:r>
          </a:p>
        </p:txBody>
      </p:sp>
      <p:sp>
        <p:nvSpPr>
          <p:cNvPr name="TextBox 14" id="14"/>
          <p:cNvSpPr txBox="true"/>
          <p:nvPr/>
        </p:nvSpPr>
        <p:spPr>
          <a:xfrm rot="0">
            <a:off x="948487" y="765411"/>
            <a:ext cx="11745533" cy="1590604"/>
          </a:xfrm>
          <a:prstGeom prst="rect">
            <a:avLst/>
          </a:prstGeom>
        </p:spPr>
        <p:txBody>
          <a:bodyPr anchor="t" rtlCol="false" tIns="0" lIns="0" bIns="0" rIns="0">
            <a:spAutoFit/>
          </a:bodyPr>
          <a:lstStyle/>
          <a:p>
            <a:pPr algn="l">
              <a:lnSpc>
                <a:spcPts val="5623"/>
              </a:lnSpc>
            </a:pPr>
            <a:r>
              <a:rPr lang="en-US" sz="4686">
                <a:solidFill>
                  <a:srgbClr val="FFFFFF"/>
                </a:solidFill>
                <a:latin typeface="Roboto Condensed Bold"/>
              </a:rPr>
              <a:t>MEDICAL CONVOYS</a:t>
            </a:r>
          </a:p>
        </p:txBody>
      </p:sp>
      <p:sp>
        <p:nvSpPr>
          <p:cNvPr name="TextBox 15" id="1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28488" y="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028700" y="1086811"/>
            <a:ext cx="12473397" cy="1567899"/>
          </a:xfrm>
          <a:prstGeom prst="rect">
            <a:avLst/>
          </a:prstGeom>
        </p:spPr>
        <p:txBody>
          <a:bodyPr anchor="t" rtlCol="false" tIns="0" lIns="0" bIns="0" rIns="0">
            <a:spAutoFit/>
          </a:bodyPr>
          <a:lstStyle/>
          <a:p>
            <a:pPr algn="l">
              <a:lnSpc>
                <a:spcPts val="5542"/>
              </a:lnSpc>
            </a:pPr>
            <a:r>
              <a:rPr lang="en-US" sz="4618">
                <a:solidFill>
                  <a:srgbClr val="FFFFFF"/>
                </a:solidFill>
                <a:latin typeface="Roboto Condensed Bold"/>
              </a:rPr>
              <a:t>MEDICAL CONVOYS</a:t>
            </a:r>
          </a:p>
        </p:txBody>
      </p:sp>
      <p:grpSp>
        <p:nvGrpSpPr>
          <p:cNvPr name="Group 5" id="5"/>
          <p:cNvGrpSpPr/>
          <p:nvPr/>
        </p:nvGrpSpPr>
        <p:grpSpPr>
          <a:xfrm rot="0">
            <a:off x="97540" y="3001339"/>
            <a:ext cx="14160692" cy="7161872"/>
            <a:chOff x="0" y="0"/>
            <a:chExt cx="3729565" cy="1886254"/>
          </a:xfrm>
        </p:grpSpPr>
        <p:sp>
          <p:nvSpPr>
            <p:cNvPr name="Freeform 6" id="6"/>
            <p:cNvSpPr/>
            <p:nvPr/>
          </p:nvSpPr>
          <p:spPr>
            <a:xfrm flipH="false" flipV="false" rot="0">
              <a:off x="0" y="0"/>
              <a:ext cx="3729565" cy="1886254"/>
            </a:xfrm>
            <a:custGeom>
              <a:avLst/>
              <a:gdLst/>
              <a:ahLst/>
              <a:cxnLst/>
              <a:rect r="r" b="b" t="t" l="l"/>
              <a:pathLst>
                <a:path h="1886254" w="3729565">
                  <a:moveTo>
                    <a:pt x="0" y="0"/>
                  </a:moveTo>
                  <a:lnTo>
                    <a:pt x="3729565" y="0"/>
                  </a:lnTo>
                  <a:lnTo>
                    <a:pt x="3729565" y="1886254"/>
                  </a:lnTo>
                  <a:lnTo>
                    <a:pt x="0" y="1886254"/>
                  </a:lnTo>
                  <a:close/>
                </a:path>
              </a:pathLst>
            </a:custGeom>
            <a:solidFill>
              <a:srgbClr val="3F5378"/>
            </a:solidFill>
          </p:spPr>
        </p:sp>
        <p:sp>
          <p:nvSpPr>
            <p:cNvPr name="TextBox 7" id="7"/>
            <p:cNvSpPr txBox="true"/>
            <p:nvPr/>
          </p:nvSpPr>
          <p:spPr>
            <a:xfrm>
              <a:off x="0" y="-9525"/>
              <a:ext cx="3729565" cy="1895779"/>
            </a:xfrm>
            <a:prstGeom prst="rect">
              <a:avLst/>
            </a:prstGeom>
          </p:spPr>
          <p:txBody>
            <a:bodyPr anchor="ctr" rtlCol="false" tIns="50800" lIns="50800" bIns="50800" rIns="50800"/>
            <a:lstStyle/>
            <a:p>
              <a:pPr algn="ctr">
                <a:lnSpc>
                  <a:spcPts val="2879"/>
                </a:lnSpc>
              </a:pPr>
            </a:p>
          </p:txBody>
        </p:sp>
      </p:grpSp>
      <p:sp>
        <p:nvSpPr>
          <p:cNvPr name="TextBox 8" id="8"/>
          <p:cNvSpPr txBox="true"/>
          <p:nvPr/>
        </p:nvSpPr>
        <p:spPr>
          <a:xfrm rot="0">
            <a:off x="13416372" y="3980803"/>
            <a:ext cx="5826750" cy="3629025"/>
          </a:xfrm>
          <a:prstGeom prst="rect">
            <a:avLst/>
          </a:prstGeom>
        </p:spPr>
        <p:txBody>
          <a:bodyPr anchor="t" rtlCol="false" tIns="0" lIns="0" bIns="0" rIns="0">
            <a:spAutoFit/>
          </a:bodyPr>
          <a:lstStyle/>
          <a:p>
            <a:pPr algn="ctr">
              <a:lnSpc>
                <a:spcPts val="5759"/>
              </a:lnSpc>
            </a:pPr>
            <a:r>
              <a:rPr lang="en-US" sz="4800">
                <a:solidFill>
                  <a:srgbClr val="D26F00"/>
                </a:solidFill>
                <a:latin typeface="Roboto Condensed Bold"/>
              </a:rPr>
              <a:t>North Kordofan</a:t>
            </a:r>
          </a:p>
          <a:p>
            <a:pPr algn="ctr">
              <a:lnSpc>
                <a:spcPts val="5759"/>
              </a:lnSpc>
            </a:pPr>
            <a:r>
              <a:rPr lang="en-US" sz="4800">
                <a:solidFill>
                  <a:srgbClr val="D26F00"/>
                </a:solidFill>
                <a:latin typeface="Roboto Condensed Bold"/>
              </a:rPr>
              <a:t>Medical</a:t>
            </a:r>
          </a:p>
          <a:p>
            <a:pPr algn="ctr">
              <a:lnSpc>
                <a:spcPts val="5759"/>
              </a:lnSpc>
            </a:pPr>
            <a:r>
              <a:rPr lang="en-US" sz="4800">
                <a:solidFill>
                  <a:srgbClr val="D26F00"/>
                </a:solidFill>
                <a:latin typeface="Roboto Condensed Bold"/>
              </a:rPr>
              <a:t>Convoy</a:t>
            </a:r>
          </a:p>
          <a:p>
            <a:pPr algn="ctr">
              <a:lnSpc>
                <a:spcPts val="5759"/>
              </a:lnSpc>
            </a:pPr>
          </a:p>
          <a:p>
            <a:pPr algn="ctr">
              <a:lnSpc>
                <a:spcPts val="5759"/>
              </a:lnSpc>
            </a:pPr>
            <a:r>
              <a:rPr lang="en-US" sz="4800">
                <a:solidFill>
                  <a:srgbClr val="D26F00"/>
                </a:solidFill>
                <a:latin typeface="Roboto Condensed Bold"/>
              </a:rPr>
              <a:t>3500 Patient</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10" id="10"/>
          <p:cNvSpPr/>
          <p:nvPr/>
        </p:nvSpPr>
        <p:spPr>
          <a:xfrm flipH="false" flipV="false" rot="0">
            <a:off x="-46705" y="3134650"/>
            <a:ext cx="6578650" cy="6923750"/>
          </a:xfrm>
          <a:custGeom>
            <a:avLst/>
            <a:gdLst/>
            <a:ahLst/>
            <a:cxnLst/>
            <a:rect r="r" b="b" t="t" l="l"/>
            <a:pathLst>
              <a:path h="6923750" w="6578650">
                <a:moveTo>
                  <a:pt x="0" y="0"/>
                </a:moveTo>
                <a:lnTo>
                  <a:pt x="6578650" y="0"/>
                </a:lnTo>
                <a:lnTo>
                  <a:pt x="6578650" y="6923750"/>
                </a:lnTo>
                <a:lnTo>
                  <a:pt x="0" y="6923750"/>
                </a:lnTo>
                <a:lnTo>
                  <a:pt x="0" y="0"/>
                </a:lnTo>
                <a:close/>
              </a:path>
            </a:pathLst>
          </a:custGeom>
          <a:blipFill>
            <a:blip r:embed="rId7"/>
            <a:stretch>
              <a:fillRect l="-10054" t="0" r="-10054" b="0"/>
            </a:stretch>
          </a:blipFill>
        </p:spPr>
      </p:sp>
      <p:sp>
        <p:nvSpPr>
          <p:cNvPr name="Freeform 11" id="11"/>
          <p:cNvSpPr/>
          <p:nvPr/>
        </p:nvSpPr>
        <p:spPr>
          <a:xfrm flipH="false" flipV="false" rot="0">
            <a:off x="5272156" y="3134686"/>
            <a:ext cx="4282987" cy="6923750"/>
          </a:xfrm>
          <a:custGeom>
            <a:avLst/>
            <a:gdLst/>
            <a:ahLst/>
            <a:cxnLst/>
            <a:rect r="r" b="b" t="t" l="l"/>
            <a:pathLst>
              <a:path h="6923750" w="4282987">
                <a:moveTo>
                  <a:pt x="0" y="0"/>
                </a:moveTo>
                <a:lnTo>
                  <a:pt x="4282987" y="0"/>
                </a:lnTo>
                <a:lnTo>
                  <a:pt x="4282987" y="6923750"/>
                </a:lnTo>
                <a:lnTo>
                  <a:pt x="0" y="6923750"/>
                </a:lnTo>
                <a:lnTo>
                  <a:pt x="0" y="0"/>
                </a:lnTo>
                <a:close/>
              </a:path>
            </a:pathLst>
          </a:custGeom>
          <a:blipFill>
            <a:blip r:embed="rId8"/>
            <a:stretch>
              <a:fillRect l="-57771" t="0" r="-57771" b="0"/>
            </a:stretch>
          </a:blipFill>
        </p:spPr>
      </p:sp>
      <p:sp>
        <p:nvSpPr>
          <p:cNvPr name="Freeform 12" id="12"/>
          <p:cNvSpPr/>
          <p:nvPr/>
        </p:nvSpPr>
        <p:spPr>
          <a:xfrm flipH="false" flipV="false" rot="0">
            <a:off x="9555143" y="3134650"/>
            <a:ext cx="4570659" cy="2939025"/>
          </a:xfrm>
          <a:custGeom>
            <a:avLst/>
            <a:gdLst/>
            <a:ahLst/>
            <a:cxnLst/>
            <a:rect r="r" b="b" t="t" l="l"/>
            <a:pathLst>
              <a:path h="2939025" w="4570659">
                <a:moveTo>
                  <a:pt x="0" y="0"/>
                </a:moveTo>
                <a:lnTo>
                  <a:pt x="4570659" y="0"/>
                </a:lnTo>
                <a:lnTo>
                  <a:pt x="4570659" y="2939025"/>
                </a:lnTo>
                <a:lnTo>
                  <a:pt x="0" y="2939025"/>
                </a:lnTo>
                <a:lnTo>
                  <a:pt x="0" y="0"/>
                </a:lnTo>
                <a:close/>
              </a:path>
            </a:pathLst>
          </a:custGeom>
          <a:blipFill>
            <a:blip r:embed="rId9"/>
            <a:stretch>
              <a:fillRect l="-7110" t="0" r="-7110" b="0"/>
            </a:stretch>
          </a:blipFill>
        </p:spPr>
      </p:sp>
      <p:sp>
        <p:nvSpPr>
          <p:cNvPr name="Freeform 13" id="13"/>
          <p:cNvSpPr/>
          <p:nvPr/>
        </p:nvSpPr>
        <p:spPr>
          <a:xfrm flipH="false" flipV="false" rot="0">
            <a:off x="8617565" y="6147749"/>
            <a:ext cx="5499632" cy="3910651"/>
          </a:xfrm>
          <a:custGeom>
            <a:avLst/>
            <a:gdLst/>
            <a:ahLst/>
            <a:cxnLst/>
            <a:rect r="r" b="b" t="t" l="l"/>
            <a:pathLst>
              <a:path h="3910651" w="5499632">
                <a:moveTo>
                  <a:pt x="0" y="0"/>
                </a:moveTo>
                <a:lnTo>
                  <a:pt x="5499632" y="0"/>
                </a:lnTo>
                <a:lnTo>
                  <a:pt x="5499632" y="3910651"/>
                </a:lnTo>
                <a:lnTo>
                  <a:pt x="0" y="3910651"/>
                </a:lnTo>
                <a:lnTo>
                  <a:pt x="0" y="0"/>
                </a:lnTo>
                <a:close/>
              </a:path>
            </a:pathLst>
          </a:custGeom>
          <a:blipFill>
            <a:blip r:embed="rId10"/>
            <a:stretch>
              <a:fillRect l="0" t="0" r="-22035" b="-27948"/>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1264" y="2850310"/>
            <a:ext cx="14672766" cy="6991040"/>
            <a:chOff x="0" y="0"/>
            <a:chExt cx="3864432" cy="1841262"/>
          </a:xfrm>
        </p:grpSpPr>
        <p:sp>
          <p:nvSpPr>
            <p:cNvPr name="Freeform 3" id="3"/>
            <p:cNvSpPr/>
            <p:nvPr/>
          </p:nvSpPr>
          <p:spPr>
            <a:xfrm flipH="false" flipV="false" rot="0">
              <a:off x="0" y="0"/>
              <a:ext cx="3864432" cy="1841262"/>
            </a:xfrm>
            <a:custGeom>
              <a:avLst/>
              <a:gdLst/>
              <a:ahLst/>
              <a:cxnLst/>
              <a:rect r="r" b="b" t="t" l="l"/>
              <a:pathLst>
                <a:path h="1841262" w="3864432">
                  <a:moveTo>
                    <a:pt x="0" y="0"/>
                  </a:moveTo>
                  <a:lnTo>
                    <a:pt x="3864432" y="0"/>
                  </a:lnTo>
                  <a:lnTo>
                    <a:pt x="3864432" y="1841262"/>
                  </a:lnTo>
                  <a:lnTo>
                    <a:pt x="0" y="1841262"/>
                  </a:lnTo>
                  <a:close/>
                </a:path>
              </a:pathLst>
            </a:custGeom>
            <a:solidFill>
              <a:srgbClr val="3F5378"/>
            </a:solidFill>
          </p:spPr>
        </p:sp>
        <p:sp>
          <p:nvSpPr>
            <p:cNvPr name="TextBox 4" id="4"/>
            <p:cNvSpPr txBox="true"/>
            <p:nvPr/>
          </p:nvSpPr>
          <p:spPr>
            <a:xfrm>
              <a:off x="0" y="-9525"/>
              <a:ext cx="3864432" cy="185078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61264"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961671" y="791579"/>
            <a:ext cx="12521925" cy="1564436"/>
          </a:xfrm>
          <a:prstGeom prst="rect">
            <a:avLst/>
          </a:prstGeom>
        </p:spPr>
        <p:txBody>
          <a:bodyPr anchor="t" rtlCol="false" tIns="0" lIns="0" bIns="0" rIns="0">
            <a:spAutoFit/>
          </a:bodyPr>
          <a:lstStyle/>
          <a:p>
            <a:pPr algn="l">
              <a:lnSpc>
                <a:spcPts val="5564"/>
              </a:lnSpc>
            </a:pPr>
            <a:r>
              <a:rPr lang="en-US" sz="4636">
                <a:solidFill>
                  <a:srgbClr val="FFFFFF"/>
                </a:solidFill>
                <a:latin typeface="Roboto Condensed Bold"/>
              </a:rPr>
              <a:t>MEDICAL CONVOYS</a:t>
            </a:r>
          </a:p>
        </p:txBody>
      </p:sp>
      <p:sp>
        <p:nvSpPr>
          <p:cNvPr name="TextBox 8" id="8"/>
          <p:cNvSpPr txBox="true"/>
          <p:nvPr/>
        </p:nvSpPr>
        <p:spPr>
          <a:xfrm rot="0">
            <a:off x="9478439" y="3980803"/>
            <a:ext cx="13236150" cy="3629025"/>
          </a:xfrm>
          <a:prstGeom prst="rect">
            <a:avLst/>
          </a:prstGeom>
        </p:spPr>
        <p:txBody>
          <a:bodyPr anchor="t" rtlCol="false" tIns="0" lIns="0" bIns="0" rIns="0">
            <a:spAutoFit/>
          </a:bodyPr>
          <a:lstStyle/>
          <a:p>
            <a:pPr algn="ctr">
              <a:lnSpc>
                <a:spcPts val="5759"/>
              </a:lnSpc>
            </a:pPr>
            <a:r>
              <a:rPr lang="en-US" sz="4800">
                <a:solidFill>
                  <a:srgbClr val="D26F00"/>
                </a:solidFill>
                <a:latin typeface="Roboto Condensed Bold"/>
              </a:rPr>
              <a:t>South Kordofan</a:t>
            </a:r>
          </a:p>
          <a:p>
            <a:pPr algn="ctr">
              <a:lnSpc>
                <a:spcPts val="5759"/>
              </a:lnSpc>
            </a:pPr>
            <a:r>
              <a:rPr lang="en-US" sz="4800">
                <a:solidFill>
                  <a:srgbClr val="D26F00"/>
                </a:solidFill>
                <a:latin typeface="Roboto Condensed Bold"/>
              </a:rPr>
              <a:t>Medical </a:t>
            </a:r>
          </a:p>
          <a:p>
            <a:pPr algn="ctr">
              <a:lnSpc>
                <a:spcPts val="5759"/>
              </a:lnSpc>
            </a:pPr>
            <a:r>
              <a:rPr lang="en-US" sz="4800">
                <a:solidFill>
                  <a:srgbClr val="D26F00"/>
                </a:solidFill>
                <a:latin typeface="Roboto Condensed Bold"/>
              </a:rPr>
              <a:t>Convoy</a:t>
            </a:r>
          </a:p>
          <a:p>
            <a:pPr algn="ctr">
              <a:lnSpc>
                <a:spcPts val="5759"/>
              </a:lnSpc>
            </a:pPr>
          </a:p>
          <a:p>
            <a:pPr algn="ctr">
              <a:lnSpc>
                <a:spcPts val="5759"/>
              </a:lnSpc>
            </a:pPr>
            <a:r>
              <a:rPr lang="en-US" sz="4800">
                <a:solidFill>
                  <a:srgbClr val="D26F00"/>
                </a:solidFill>
                <a:latin typeface="Roboto Condensed Bold"/>
              </a:rPr>
              <a:t>4700 Patient</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10" id="10"/>
          <p:cNvSpPr/>
          <p:nvPr/>
        </p:nvSpPr>
        <p:spPr>
          <a:xfrm flipH="false" flipV="false" rot="0">
            <a:off x="6449813" y="3110028"/>
            <a:ext cx="7405771" cy="6492393"/>
          </a:xfrm>
          <a:custGeom>
            <a:avLst/>
            <a:gdLst/>
            <a:ahLst/>
            <a:cxnLst/>
            <a:rect r="r" b="b" t="t" l="l"/>
            <a:pathLst>
              <a:path h="6492393" w="7405771">
                <a:moveTo>
                  <a:pt x="0" y="0"/>
                </a:moveTo>
                <a:lnTo>
                  <a:pt x="7405771" y="0"/>
                </a:lnTo>
                <a:lnTo>
                  <a:pt x="7405771" y="6492392"/>
                </a:lnTo>
                <a:lnTo>
                  <a:pt x="0" y="6492392"/>
                </a:lnTo>
                <a:lnTo>
                  <a:pt x="0" y="0"/>
                </a:lnTo>
                <a:close/>
              </a:path>
            </a:pathLst>
          </a:custGeom>
          <a:blipFill>
            <a:blip r:embed="rId7"/>
            <a:stretch>
              <a:fillRect l="0" t="0" r="0" b="0"/>
            </a:stretch>
          </a:blipFill>
        </p:spPr>
      </p:sp>
      <p:sp>
        <p:nvSpPr>
          <p:cNvPr name="Freeform 11" id="11"/>
          <p:cNvSpPr/>
          <p:nvPr/>
        </p:nvSpPr>
        <p:spPr>
          <a:xfrm flipH="false" flipV="false" rot="0">
            <a:off x="-8" y="3123848"/>
            <a:ext cx="7844050" cy="6464752"/>
          </a:xfrm>
          <a:custGeom>
            <a:avLst/>
            <a:gdLst/>
            <a:ahLst/>
            <a:cxnLst/>
            <a:rect r="r" b="b" t="t" l="l"/>
            <a:pathLst>
              <a:path h="6464752" w="7844050">
                <a:moveTo>
                  <a:pt x="0" y="0"/>
                </a:moveTo>
                <a:lnTo>
                  <a:pt x="7844050" y="0"/>
                </a:lnTo>
                <a:lnTo>
                  <a:pt x="7844050" y="6464752"/>
                </a:lnTo>
                <a:lnTo>
                  <a:pt x="0" y="6464752"/>
                </a:lnTo>
                <a:lnTo>
                  <a:pt x="0" y="0"/>
                </a:lnTo>
                <a:close/>
              </a:path>
            </a:pathLst>
          </a:custGeom>
          <a:blipFill>
            <a:blip r:embed="rId8"/>
            <a:stretch>
              <a:fillRect l="-23198" t="0" r="-23198"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593755"/>
            <a:ext cx="14672766" cy="7399995"/>
            <a:chOff x="0" y="0"/>
            <a:chExt cx="3864432" cy="1948970"/>
          </a:xfrm>
        </p:grpSpPr>
        <p:sp>
          <p:nvSpPr>
            <p:cNvPr name="Freeform 3" id="3"/>
            <p:cNvSpPr/>
            <p:nvPr/>
          </p:nvSpPr>
          <p:spPr>
            <a:xfrm flipH="false" flipV="false" rot="0">
              <a:off x="0" y="0"/>
              <a:ext cx="3864432" cy="1948970"/>
            </a:xfrm>
            <a:custGeom>
              <a:avLst/>
              <a:gdLst/>
              <a:ahLst/>
              <a:cxnLst/>
              <a:rect r="r" b="b" t="t" l="l"/>
              <a:pathLst>
                <a:path h="1948970" w="3864432">
                  <a:moveTo>
                    <a:pt x="0" y="0"/>
                  </a:moveTo>
                  <a:lnTo>
                    <a:pt x="3864432" y="0"/>
                  </a:lnTo>
                  <a:lnTo>
                    <a:pt x="3864432" y="1948970"/>
                  </a:lnTo>
                  <a:lnTo>
                    <a:pt x="0" y="1948970"/>
                  </a:lnTo>
                  <a:close/>
                </a:path>
              </a:pathLst>
            </a:custGeom>
            <a:solidFill>
              <a:srgbClr val="3F5378"/>
            </a:solidFill>
          </p:spPr>
        </p:sp>
        <p:sp>
          <p:nvSpPr>
            <p:cNvPr name="TextBox 4" id="4"/>
            <p:cNvSpPr txBox="true"/>
            <p:nvPr/>
          </p:nvSpPr>
          <p:spPr>
            <a:xfrm>
              <a:off x="0" y="-9525"/>
              <a:ext cx="3864432" cy="1958495"/>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827126" y="-19422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5219498" y="2778535"/>
            <a:ext cx="6269664" cy="4702248"/>
          </a:xfrm>
          <a:custGeom>
            <a:avLst/>
            <a:gdLst/>
            <a:ahLst/>
            <a:cxnLst/>
            <a:rect r="r" b="b" t="t" l="l"/>
            <a:pathLst>
              <a:path h="4702248" w="6269664">
                <a:moveTo>
                  <a:pt x="0" y="0"/>
                </a:moveTo>
                <a:lnTo>
                  <a:pt x="6269664" y="0"/>
                </a:lnTo>
                <a:lnTo>
                  <a:pt x="6269664" y="4702248"/>
                </a:lnTo>
                <a:lnTo>
                  <a:pt x="0" y="4702248"/>
                </a:lnTo>
                <a:lnTo>
                  <a:pt x="0" y="0"/>
                </a:lnTo>
                <a:close/>
              </a:path>
            </a:pathLst>
          </a:custGeom>
          <a:blipFill>
            <a:blip r:embed="rId7"/>
            <a:stretch>
              <a:fillRect l="0" t="0" r="0" b="0"/>
            </a:stretch>
          </a:blipFill>
        </p:spPr>
      </p:sp>
      <p:sp>
        <p:nvSpPr>
          <p:cNvPr name="Freeform 8" id="8"/>
          <p:cNvSpPr/>
          <p:nvPr/>
        </p:nvSpPr>
        <p:spPr>
          <a:xfrm flipH="false" flipV="false" rot="0">
            <a:off x="0" y="2769010"/>
            <a:ext cx="5309862" cy="5132854"/>
          </a:xfrm>
          <a:custGeom>
            <a:avLst/>
            <a:gdLst/>
            <a:ahLst/>
            <a:cxnLst/>
            <a:rect r="r" b="b" t="t" l="l"/>
            <a:pathLst>
              <a:path h="5132854" w="5309862">
                <a:moveTo>
                  <a:pt x="0" y="0"/>
                </a:moveTo>
                <a:lnTo>
                  <a:pt x="5309862" y="0"/>
                </a:lnTo>
                <a:lnTo>
                  <a:pt x="5309862" y="5132854"/>
                </a:lnTo>
                <a:lnTo>
                  <a:pt x="0" y="5132854"/>
                </a:lnTo>
                <a:lnTo>
                  <a:pt x="0" y="0"/>
                </a:lnTo>
                <a:close/>
              </a:path>
            </a:pathLst>
          </a:custGeom>
          <a:blipFill>
            <a:blip r:embed="rId8"/>
            <a:stretch>
              <a:fillRect l="-16286" t="-280" r="0" b="-5099"/>
            </a:stretch>
          </a:blipFill>
        </p:spPr>
      </p:sp>
      <p:sp>
        <p:nvSpPr>
          <p:cNvPr name="Freeform 9" id="9"/>
          <p:cNvSpPr/>
          <p:nvPr/>
        </p:nvSpPr>
        <p:spPr>
          <a:xfrm flipH="false" flipV="false" rot="0">
            <a:off x="-8" y="6069899"/>
            <a:ext cx="6245312" cy="3742876"/>
          </a:xfrm>
          <a:custGeom>
            <a:avLst/>
            <a:gdLst/>
            <a:ahLst/>
            <a:cxnLst/>
            <a:rect r="r" b="b" t="t" l="l"/>
            <a:pathLst>
              <a:path h="3742876" w="6245312">
                <a:moveTo>
                  <a:pt x="0" y="0"/>
                </a:moveTo>
                <a:lnTo>
                  <a:pt x="6245312" y="0"/>
                </a:lnTo>
                <a:lnTo>
                  <a:pt x="6245312" y="3742876"/>
                </a:lnTo>
                <a:lnTo>
                  <a:pt x="0" y="3742876"/>
                </a:lnTo>
                <a:lnTo>
                  <a:pt x="0" y="0"/>
                </a:lnTo>
                <a:close/>
              </a:path>
            </a:pathLst>
          </a:custGeom>
          <a:blipFill>
            <a:blip r:embed="rId9"/>
            <a:stretch>
              <a:fillRect l="-3228" t="0" r="-3228" b="0"/>
            </a:stretch>
          </a:blipFill>
        </p:spPr>
      </p:sp>
      <p:sp>
        <p:nvSpPr>
          <p:cNvPr name="Freeform 10" id="10"/>
          <p:cNvSpPr/>
          <p:nvPr/>
        </p:nvSpPr>
        <p:spPr>
          <a:xfrm flipH="false" flipV="false" rot="0">
            <a:off x="10347312" y="2783613"/>
            <a:ext cx="4093744" cy="6624012"/>
          </a:xfrm>
          <a:custGeom>
            <a:avLst/>
            <a:gdLst/>
            <a:ahLst/>
            <a:cxnLst/>
            <a:rect r="r" b="b" t="t" l="l"/>
            <a:pathLst>
              <a:path h="6624012" w="4093744">
                <a:moveTo>
                  <a:pt x="0" y="0"/>
                </a:moveTo>
                <a:lnTo>
                  <a:pt x="4093744" y="0"/>
                </a:lnTo>
                <a:lnTo>
                  <a:pt x="4093744" y="6624012"/>
                </a:lnTo>
                <a:lnTo>
                  <a:pt x="0" y="6624012"/>
                </a:lnTo>
                <a:lnTo>
                  <a:pt x="0" y="0"/>
                </a:lnTo>
                <a:close/>
              </a:path>
            </a:pathLst>
          </a:custGeom>
          <a:blipFill>
            <a:blip r:embed="rId10"/>
            <a:stretch>
              <a:fillRect l="0" t="-4934" r="0" b="-4934"/>
            </a:stretch>
          </a:blipFill>
        </p:spPr>
      </p:sp>
      <p:sp>
        <p:nvSpPr>
          <p:cNvPr name="Freeform 11" id="11"/>
          <p:cNvSpPr/>
          <p:nvPr/>
        </p:nvSpPr>
        <p:spPr>
          <a:xfrm flipH="false" flipV="false" rot="0">
            <a:off x="8070121" y="7421216"/>
            <a:ext cx="2128707" cy="2043559"/>
          </a:xfrm>
          <a:custGeom>
            <a:avLst/>
            <a:gdLst/>
            <a:ahLst/>
            <a:cxnLst/>
            <a:rect r="r" b="b" t="t" l="l"/>
            <a:pathLst>
              <a:path h="2043559" w="2128707">
                <a:moveTo>
                  <a:pt x="0" y="0"/>
                </a:moveTo>
                <a:lnTo>
                  <a:pt x="2128708" y="0"/>
                </a:lnTo>
                <a:lnTo>
                  <a:pt x="2128708" y="2043559"/>
                </a:lnTo>
                <a:lnTo>
                  <a:pt x="0" y="204355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6836674" y="7616672"/>
            <a:ext cx="1831427" cy="1999569"/>
          </a:xfrm>
          <a:custGeom>
            <a:avLst/>
            <a:gdLst/>
            <a:ahLst/>
            <a:cxnLst/>
            <a:rect r="r" b="b" t="t" l="l"/>
            <a:pathLst>
              <a:path h="1999569" w="1831427">
                <a:moveTo>
                  <a:pt x="0" y="0"/>
                </a:moveTo>
                <a:lnTo>
                  <a:pt x="1831427" y="0"/>
                </a:lnTo>
                <a:lnTo>
                  <a:pt x="1831427" y="1999569"/>
                </a:lnTo>
                <a:lnTo>
                  <a:pt x="0" y="199956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3" id="13"/>
          <p:cNvSpPr txBox="true"/>
          <p:nvPr/>
        </p:nvSpPr>
        <p:spPr>
          <a:xfrm rot="0">
            <a:off x="575711" y="895969"/>
            <a:ext cx="12521925" cy="1564436"/>
          </a:xfrm>
          <a:prstGeom prst="rect">
            <a:avLst/>
          </a:prstGeom>
        </p:spPr>
        <p:txBody>
          <a:bodyPr anchor="t" rtlCol="false" tIns="0" lIns="0" bIns="0" rIns="0">
            <a:spAutoFit/>
          </a:bodyPr>
          <a:lstStyle/>
          <a:p>
            <a:pPr algn="l">
              <a:lnSpc>
                <a:spcPts val="5564"/>
              </a:lnSpc>
            </a:pPr>
            <a:r>
              <a:rPr lang="en-US" sz="4636">
                <a:solidFill>
                  <a:srgbClr val="FFFFFF"/>
                </a:solidFill>
                <a:latin typeface="Roboto Condensed Bold"/>
              </a:rPr>
              <a:t>MEDICAL CONVOYS</a:t>
            </a:r>
          </a:p>
        </p:txBody>
      </p:sp>
      <p:sp>
        <p:nvSpPr>
          <p:cNvPr name="TextBox 14" id="1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15" id="15"/>
          <p:cNvSpPr txBox="true"/>
          <p:nvPr/>
        </p:nvSpPr>
        <p:spPr>
          <a:xfrm rot="0">
            <a:off x="10105325" y="3851758"/>
            <a:ext cx="13236150" cy="3629025"/>
          </a:xfrm>
          <a:prstGeom prst="rect">
            <a:avLst/>
          </a:prstGeom>
        </p:spPr>
        <p:txBody>
          <a:bodyPr anchor="t" rtlCol="false" tIns="0" lIns="0" bIns="0" rIns="0">
            <a:spAutoFit/>
          </a:bodyPr>
          <a:lstStyle/>
          <a:p>
            <a:pPr algn="ctr">
              <a:lnSpc>
                <a:spcPts val="5759"/>
              </a:lnSpc>
            </a:pPr>
            <a:r>
              <a:rPr lang="en-US" sz="4800">
                <a:solidFill>
                  <a:srgbClr val="D26F00"/>
                </a:solidFill>
                <a:latin typeface="Roboto Condensed Bold"/>
              </a:rPr>
              <a:t>Red Sea </a:t>
            </a:r>
          </a:p>
          <a:p>
            <a:pPr algn="ctr">
              <a:lnSpc>
                <a:spcPts val="5759"/>
              </a:lnSpc>
            </a:pPr>
            <a:r>
              <a:rPr lang="en-US" sz="4800">
                <a:solidFill>
                  <a:srgbClr val="D26F00"/>
                </a:solidFill>
                <a:latin typeface="Roboto Condensed Bold"/>
              </a:rPr>
              <a:t>Medical </a:t>
            </a:r>
          </a:p>
          <a:p>
            <a:pPr algn="ctr">
              <a:lnSpc>
                <a:spcPts val="5759"/>
              </a:lnSpc>
            </a:pPr>
            <a:r>
              <a:rPr lang="en-US" sz="4800">
                <a:solidFill>
                  <a:srgbClr val="D26F00"/>
                </a:solidFill>
                <a:latin typeface="Roboto Condensed Bold"/>
              </a:rPr>
              <a:t>Convoy</a:t>
            </a:r>
          </a:p>
          <a:p>
            <a:pPr algn="ctr">
              <a:lnSpc>
                <a:spcPts val="5759"/>
              </a:lnSpc>
            </a:pPr>
          </a:p>
          <a:p>
            <a:pPr algn="ctr">
              <a:lnSpc>
                <a:spcPts val="5759"/>
              </a:lnSpc>
            </a:pPr>
            <a:r>
              <a:rPr lang="en-US" sz="4800">
                <a:solidFill>
                  <a:srgbClr val="D26F00"/>
                </a:solidFill>
                <a:latin typeface="Roboto Condensed Bold"/>
              </a:rPr>
              <a:t>4200 Patient</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345" y="2863955"/>
            <a:ext cx="15001185" cy="6948820"/>
            <a:chOff x="0" y="0"/>
            <a:chExt cx="3950929" cy="1830142"/>
          </a:xfrm>
        </p:grpSpPr>
        <p:sp>
          <p:nvSpPr>
            <p:cNvPr name="Freeform 3" id="3"/>
            <p:cNvSpPr/>
            <p:nvPr/>
          </p:nvSpPr>
          <p:spPr>
            <a:xfrm flipH="false" flipV="false" rot="0">
              <a:off x="0" y="0"/>
              <a:ext cx="3950929" cy="1830142"/>
            </a:xfrm>
            <a:custGeom>
              <a:avLst/>
              <a:gdLst/>
              <a:ahLst/>
              <a:cxnLst/>
              <a:rect r="r" b="b" t="t" l="l"/>
              <a:pathLst>
                <a:path h="1830142" w="3950929">
                  <a:moveTo>
                    <a:pt x="0" y="0"/>
                  </a:moveTo>
                  <a:lnTo>
                    <a:pt x="3950929" y="0"/>
                  </a:lnTo>
                  <a:lnTo>
                    <a:pt x="3950929" y="1830142"/>
                  </a:lnTo>
                  <a:lnTo>
                    <a:pt x="0" y="1830142"/>
                  </a:lnTo>
                  <a:close/>
                </a:path>
              </a:pathLst>
            </a:custGeom>
            <a:solidFill>
              <a:srgbClr val="3F5378"/>
            </a:solidFill>
          </p:spPr>
        </p:sp>
        <p:sp>
          <p:nvSpPr>
            <p:cNvPr name="TextBox 4" id="4"/>
            <p:cNvSpPr txBox="true"/>
            <p:nvPr/>
          </p:nvSpPr>
          <p:spPr>
            <a:xfrm>
              <a:off x="0" y="-9525"/>
              <a:ext cx="3950929" cy="1839667"/>
            </a:xfrm>
            <a:prstGeom prst="rect">
              <a:avLst/>
            </a:prstGeom>
          </p:spPr>
          <p:txBody>
            <a:bodyPr anchor="ctr" rtlCol="false" tIns="50800" lIns="50800" bIns="50800" rIns="50800"/>
            <a:lstStyle/>
            <a:p>
              <a:pPr algn="ctr">
                <a:lnSpc>
                  <a:spcPts val="2879"/>
                </a:lnSpc>
              </a:pPr>
            </a:p>
          </p:txBody>
        </p:sp>
      </p:grpSp>
      <p:sp>
        <p:nvSpPr>
          <p:cNvPr name="Freeform 5" id="5"/>
          <p:cNvSpPr/>
          <p:nvPr/>
        </p:nvSpPr>
        <p:spPr>
          <a:xfrm flipH="false" flipV="false" rot="0">
            <a:off x="6864772" y="3171600"/>
            <a:ext cx="7783650" cy="6296250"/>
          </a:xfrm>
          <a:custGeom>
            <a:avLst/>
            <a:gdLst/>
            <a:ahLst/>
            <a:cxnLst/>
            <a:rect r="r" b="b" t="t" l="l"/>
            <a:pathLst>
              <a:path h="6296250" w="7783650">
                <a:moveTo>
                  <a:pt x="0" y="0"/>
                </a:moveTo>
                <a:lnTo>
                  <a:pt x="7783650" y="0"/>
                </a:lnTo>
                <a:lnTo>
                  <a:pt x="7783650" y="6296250"/>
                </a:lnTo>
                <a:lnTo>
                  <a:pt x="0" y="6296250"/>
                </a:lnTo>
                <a:lnTo>
                  <a:pt x="0" y="0"/>
                </a:lnTo>
                <a:close/>
              </a:path>
            </a:pathLst>
          </a:custGeom>
          <a:blipFill>
            <a:blip r:embed="rId3"/>
            <a:stretch>
              <a:fillRect l="0" t="-59887" r="0" b="-59887"/>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07658"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949447" y="868419"/>
            <a:ext cx="11830650" cy="1487596"/>
          </a:xfrm>
          <a:prstGeom prst="rect">
            <a:avLst/>
          </a:prstGeom>
        </p:spPr>
        <p:txBody>
          <a:bodyPr anchor="t" rtlCol="false" tIns="0" lIns="0" bIns="0" rIns="0">
            <a:spAutoFit/>
          </a:bodyPr>
          <a:lstStyle/>
          <a:p>
            <a:pPr algn="l">
              <a:lnSpc>
                <a:spcPts val="5257"/>
              </a:lnSpc>
            </a:pPr>
            <a:r>
              <a:rPr lang="en-US" sz="4380">
                <a:solidFill>
                  <a:srgbClr val="FFFFFF"/>
                </a:solidFill>
                <a:latin typeface="Roboto Condensed Bold"/>
              </a:rPr>
              <a:t>MEDICAL CONVOYS</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10" id="10"/>
          <p:cNvSpPr/>
          <p:nvPr/>
        </p:nvSpPr>
        <p:spPr>
          <a:xfrm flipH="false" flipV="false" rot="0">
            <a:off x="459028" y="3171600"/>
            <a:ext cx="6405744" cy="6274036"/>
          </a:xfrm>
          <a:custGeom>
            <a:avLst/>
            <a:gdLst/>
            <a:ahLst/>
            <a:cxnLst/>
            <a:rect r="r" b="b" t="t" l="l"/>
            <a:pathLst>
              <a:path h="6274036" w="6405744">
                <a:moveTo>
                  <a:pt x="0" y="0"/>
                </a:moveTo>
                <a:lnTo>
                  <a:pt x="6405744" y="0"/>
                </a:lnTo>
                <a:lnTo>
                  <a:pt x="6405744" y="6274036"/>
                </a:lnTo>
                <a:lnTo>
                  <a:pt x="0" y="6274036"/>
                </a:lnTo>
                <a:lnTo>
                  <a:pt x="0" y="0"/>
                </a:lnTo>
                <a:close/>
              </a:path>
            </a:pathLst>
          </a:custGeom>
          <a:blipFill>
            <a:blip r:embed="rId8"/>
            <a:stretch>
              <a:fillRect l="-16398" t="-2792" r="-7510" b="-8061"/>
            </a:stretch>
          </a:blipFill>
        </p:spPr>
      </p:sp>
      <p:sp>
        <p:nvSpPr>
          <p:cNvPr name="TextBox 11" id="11"/>
          <p:cNvSpPr txBox="true"/>
          <p:nvPr/>
        </p:nvSpPr>
        <p:spPr>
          <a:xfrm rot="0">
            <a:off x="10105325" y="3324225"/>
            <a:ext cx="13236150" cy="3629025"/>
          </a:xfrm>
          <a:prstGeom prst="rect">
            <a:avLst/>
          </a:prstGeom>
        </p:spPr>
        <p:txBody>
          <a:bodyPr anchor="t" rtlCol="false" tIns="0" lIns="0" bIns="0" rIns="0">
            <a:spAutoFit/>
          </a:bodyPr>
          <a:lstStyle/>
          <a:p>
            <a:pPr algn="ctr">
              <a:lnSpc>
                <a:spcPts val="5759"/>
              </a:lnSpc>
            </a:pPr>
            <a:r>
              <a:rPr lang="en-US" sz="4800">
                <a:solidFill>
                  <a:srgbClr val="D26F00"/>
                </a:solidFill>
                <a:latin typeface="Roboto Condensed Bold"/>
              </a:rPr>
              <a:t>River Nile</a:t>
            </a:r>
          </a:p>
          <a:p>
            <a:pPr algn="ctr">
              <a:lnSpc>
                <a:spcPts val="5759"/>
              </a:lnSpc>
            </a:pPr>
            <a:r>
              <a:rPr lang="en-US" sz="4800">
                <a:solidFill>
                  <a:srgbClr val="D26F00"/>
                </a:solidFill>
                <a:latin typeface="Roboto Condensed Bold"/>
              </a:rPr>
              <a:t>Medical </a:t>
            </a:r>
          </a:p>
          <a:p>
            <a:pPr algn="ctr">
              <a:lnSpc>
                <a:spcPts val="5759"/>
              </a:lnSpc>
            </a:pPr>
            <a:r>
              <a:rPr lang="en-US" sz="4800">
                <a:solidFill>
                  <a:srgbClr val="D26F00"/>
                </a:solidFill>
                <a:latin typeface="Roboto Condensed Bold"/>
              </a:rPr>
              <a:t>Convoy</a:t>
            </a:r>
          </a:p>
          <a:p>
            <a:pPr algn="ctr">
              <a:lnSpc>
                <a:spcPts val="5759"/>
              </a:lnSpc>
            </a:pPr>
          </a:p>
          <a:p>
            <a:pPr algn="ctr">
              <a:lnSpc>
                <a:spcPts val="5759"/>
              </a:lnSpc>
            </a:pPr>
            <a:r>
              <a:rPr lang="en-US" sz="4800">
                <a:solidFill>
                  <a:srgbClr val="D26F00"/>
                </a:solidFill>
                <a:latin typeface="Roboto Condensed Bold"/>
              </a:rPr>
              <a:t>3800 Patient</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93139"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304800" y="2662052"/>
            <a:ext cx="13236150" cy="73342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BLOOD DONATION:</a:t>
            </a:r>
          </a:p>
        </p:txBody>
      </p:sp>
      <p:sp>
        <p:nvSpPr>
          <p:cNvPr name="Freeform 5" id="5"/>
          <p:cNvSpPr/>
          <p:nvPr/>
        </p:nvSpPr>
        <p:spPr>
          <a:xfrm flipH="false" flipV="false" rot="0">
            <a:off x="304800" y="3711039"/>
            <a:ext cx="5726991" cy="6575961"/>
          </a:xfrm>
          <a:custGeom>
            <a:avLst/>
            <a:gdLst/>
            <a:ahLst/>
            <a:cxnLst/>
            <a:rect r="r" b="b" t="t" l="l"/>
            <a:pathLst>
              <a:path h="6575961" w="5726991">
                <a:moveTo>
                  <a:pt x="0" y="0"/>
                </a:moveTo>
                <a:lnTo>
                  <a:pt x="5726991" y="0"/>
                </a:lnTo>
                <a:lnTo>
                  <a:pt x="5726991" y="6575961"/>
                </a:lnTo>
                <a:lnTo>
                  <a:pt x="0" y="6575961"/>
                </a:lnTo>
                <a:lnTo>
                  <a:pt x="0" y="0"/>
                </a:lnTo>
                <a:close/>
              </a:path>
            </a:pathLst>
          </a:custGeom>
          <a:blipFill>
            <a:blip r:embed="rId7"/>
            <a:stretch>
              <a:fillRect l="0" t="-8059" r="0" b="-8059"/>
            </a:stretch>
          </a:blipFill>
        </p:spPr>
      </p:sp>
      <p:sp>
        <p:nvSpPr>
          <p:cNvPr name="Freeform 6" id="6"/>
          <p:cNvSpPr/>
          <p:nvPr/>
        </p:nvSpPr>
        <p:spPr>
          <a:xfrm flipH="false" flipV="false" rot="0">
            <a:off x="6031791" y="3711075"/>
            <a:ext cx="6665250" cy="6575961"/>
          </a:xfrm>
          <a:custGeom>
            <a:avLst/>
            <a:gdLst/>
            <a:ahLst/>
            <a:cxnLst/>
            <a:rect r="r" b="b" t="t" l="l"/>
            <a:pathLst>
              <a:path h="6575961" w="6665250">
                <a:moveTo>
                  <a:pt x="0" y="0"/>
                </a:moveTo>
                <a:lnTo>
                  <a:pt x="6665249" y="0"/>
                </a:lnTo>
                <a:lnTo>
                  <a:pt x="6665249" y="6575961"/>
                </a:lnTo>
                <a:lnTo>
                  <a:pt x="0" y="6575961"/>
                </a:lnTo>
                <a:lnTo>
                  <a:pt x="0" y="0"/>
                </a:lnTo>
                <a:close/>
              </a:path>
            </a:pathLst>
          </a:custGeom>
          <a:blipFill>
            <a:blip r:embed="rId8"/>
            <a:stretch>
              <a:fillRect l="0" t="-17571" r="0" b="-17571"/>
            </a:stretch>
          </a:blipFill>
        </p:spPr>
      </p:sp>
      <p:sp>
        <p:nvSpPr>
          <p:cNvPr name="Freeform 7" id="7"/>
          <p:cNvSpPr/>
          <p:nvPr/>
        </p:nvSpPr>
        <p:spPr>
          <a:xfrm flipH="false" flipV="false" rot="0">
            <a:off x="13328590" y="3300341"/>
            <a:ext cx="4790785" cy="5547225"/>
          </a:xfrm>
          <a:custGeom>
            <a:avLst/>
            <a:gdLst/>
            <a:ahLst/>
            <a:cxnLst/>
            <a:rect r="r" b="b" t="t" l="l"/>
            <a:pathLst>
              <a:path h="5547225" w="4790785">
                <a:moveTo>
                  <a:pt x="0" y="0"/>
                </a:moveTo>
                <a:lnTo>
                  <a:pt x="4790785" y="0"/>
                </a:lnTo>
                <a:lnTo>
                  <a:pt x="4790785" y="5547225"/>
                </a:lnTo>
                <a:lnTo>
                  <a:pt x="0" y="55472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0236084" y="1087241"/>
            <a:ext cx="7315200" cy="2141359"/>
          </a:xfrm>
          <a:custGeom>
            <a:avLst/>
            <a:gdLst/>
            <a:ahLst/>
            <a:cxnLst/>
            <a:rect r="r" b="b" t="t" l="l"/>
            <a:pathLst>
              <a:path h="2141359" w="7315200">
                <a:moveTo>
                  <a:pt x="0" y="0"/>
                </a:moveTo>
                <a:lnTo>
                  <a:pt x="7315200" y="0"/>
                </a:lnTo>
                <a:lnTo>
                  <a:pt x="7315200" y="2141359"/>
                </a:lnTo>
                <a:lnTo>
                  <a:pt x="0" y="214135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304800" y="740904"/>
            <a:ext cx="12125905" cy="683149"/>
          </a:xfrm>
          <a:prstGeom prst="rect">
            <a:avLst/>
          </a:prstGeom>
        </p:spPr>
        <p:txBody>
          <a:bodyPr anchor="t" rtlCol="false" tIns="0" lIns="0" bIns="0" rIns="0">
            <a:spAutoFit/>
          </a:bodyPr>
          <a:lstStyle/>
          <a:p>
            <a:pPr algn="l">
              <a:lnSpc>
                <a:spcPts val="5388"/>
              </a:lnSpc>
            </a:pPr>
            <a:r>
              <a:rPr lang="en-US" sz="4490">
                <a:solidFill>
                  <a:srgbClr val="FFFFFF"/>
                </a:solidFill>
                <a:latin typeface="Roboto Condensed Bold"/>
              </a:rPr>
              <a:t>DIFFERENT HEALTH CAMPAIGNS:</a:t>
            </a:r>
          </a:p>
        </p:txBody>
      </p:sp>
      <p:sp>
        <p:nvSpPr>
          <p:cNvPr name="TextBox 10" id="10"/>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3730107" y="1171575"/>
            <a:ext cx="4900305" cy="6007153"/>
          </a:xfrm>
          <a:custGeom>
            <a:avLst/>
            <a:gdLst/>
            <a:ahLst/>
            <a:cxnLst/>
            <a:rect r="r" b="b" t="t" l="l"/>
            <a:pathLst>
              <a:path h="6007153" w="4900305">
                <a:moveTo>
                  <a:pt x="0" y="0"/>
                </a:moveTo>
                <a:lnTo>
                  <a:pt x="4900305" y="0"/>
                </a:lnTo>
                <a:lnTo>
                  <a:pt x="4900305" y="6007153"/>
                </a:lnTo>
                <a:lnTo>
                  <a:pt x="0" y="6007153"/>
                </a:lnTo>
                <a:lnTo>
                  <a:pt x="0" y="0"/>
                </a:lnTo>
                <a:close/>
              </a:path>
            </a:pathLst>
          </a:custGeom>
          <a:blipFill>
            <a:blip r:embed="rId7"/>
            <a:stretch>
              <a:fillRect l="-464" t="-1414" r="-2609" b="0"/>
            </a:stretch>
          </a:blipFill>
        </p:spPr>
      </p:sp>
      <p:sp>
        <p:nvSpPr>
          <p:cNvPr name="TextBox 6" id="6"/>
          <p:cNvSpPr txBox="true"/>
          <p:nvPr/>
        </p:nvSpPr>
        <p:spPr>
          <a:xfrm rot="0">
            <a:off x="5490525" y="7370192"/>
            <a:ext cx="7306950" cy="1406625"/>
          </a:xfrm>
          <a:prstGeom prst="rect">
            <a:avLst/>
          </a:prstGeom>
        </p:spPr>
        <p:txBody>
          <a:bodyPr anchor="t" rtlCol="false" tIns="0" lIns="0" bIns="0" rIns="0">
            <a:spAutoFit/>
          </a:bodyPr>
          <a:lstStyle/>
          <a:p>
            <a:pPr algn="ctr">
              <a:lnSpc>
                <a:spcPts val="8400"/>
              </a:lnSpc>
            </a:pPr>
            <a:r>
              <a:rPr lang="en-US" sz="7000">
                <a:solidFill>
                  <a:srgbClr val="263248"/>
                </a:solidFill>
                <a:latin typeface="Impact Bold"/>
              </a:rPr>
              <a:t>1924-2024</a:t>
            </a:r>
          </a:p>
        </p:txBody>
      </p:sp>
      <p:sp>
        <p:nvSpPr>
          <p:cNvPr name="Freeform 7" id="7"/>
          <p:cNvSpPr/>
          <p:nvPr/>
        </p:nvSpPr>
        <p:spPr>
          <a:xfrm flipH="false" flipV="false" rot="0">
            <a:off x="9301300" y="757650"/>
            <a:ext cx="8986702" cy="5482850"/>
          </a:xfrm>
          <a:custGeom>
            <a:avLst/>
            <a:gdLst/>
            <a:ahLst/>
            <a:cxnLst/>
            <a:rect r="r" b="b" t="t" l="l"/>
            <a:pathLst>
              <a:path h="5482850" w="8986702">
                <a:moveTo>
                  <a:pt x="0" y="0"/>
                </a:moveTo>
                <a:lnTo>
                  <a:pt x="8986702" y="0"/>
                </a:lnTo>
                <a:lnTo>
                  <a:pt x="8986702" y="5482850"/>
                </a:lnTo>
                <a:lnTo>
                  <a:pt x="0" y="5482850"/>
                </a:lnTo>
                <a:lnTo>
                  <a:pt x="0" y="0"/>
                </a:lnTo>
                <a:close/>
              </a:path>
            </a:pathLst>
          </a:custGeom>
          <a:blipFill>
            <a:blip r:embed="rId8"/>
            <a:stretch>
              <a:fillRect l="0" t="-6456" r="0" b="-6456"/>
            </a:stretch>
          </a:blipFill>
        </p:spPr>
      </p:sp>
      <p:sp>
        <p:nvSpPr>
          <p:cNvPr name="TextBox 8" id="8"/>
          <p:cNvSpPr txBox="true"/>
          <p:nvPr/>
        </p:nvSpPr>
        <p:spPr>
          <a:xfrm rot="0">
            <a:off x="91425" y="5772200"/>
            <a:ext cx="18105150" cy="927075"/>
          </a:xfrm>
          <a:prstGeom prst="rect">
            <a:avLst/>
          </a:prstGeom>
        </p:spPr>
        <p:txBody>
          <a:bodyPr anchor="t" rtlCol="false" tIns="0" lIns="0" bIns="0" rIns="0">
            <a:spAutoFit/>
          </a:bodyPr>
          <a:lstStyle/>
          <a:p>
            <a:pPr algn="r">
              <a:lnSpc>
                <a:spcPts val="5759"/>
              </a:lnSpc>
            </a:pPr>
            <a:r>
              <a:rPr lang="en-US" sz="4800">
                <a:solidFill>
                  <a:srgbClr val="263248"/>
                </a:solidFill>
                <a:latin typeface="Roboto Condensed Light"/>
              </a:rPr>
              <a:t>Science, leadership, and excellence</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93139"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304800" y="740904"/>
            <a:ext cx="12125905" cy="683149"/>
          </a:xfrm>
          <a:prstGeom prst="rect">
            <a:avLst/>
          </a:prstGeom>
        </p:spPr>
        <p:txBody>
          <a:bodyPr anchor="t" rtlCol="false" tIns="0" lIns="0" bIns="0" rIns="0">
            <a:spAutoFit/>
          </a:bodyPr>
          <a:lstStyle/>
          <a:p>
            <a:pPr algn="l">
              <a:lnSpc>
                <a:spcPts val="5388"/>
              </a:lnSpc>
            </a:pPr>
            <a:r>
              <a:rPr lang="en-US" sz="4490">
                <a:solidFill>
                  <a:srgbClr val="FFFFFF"/>
                </a:solidFill>
                <a:latin typeface="Roboto Condensed Bold"/>
              </a:rPr>
              <a:t>Mental</a:t>
            </a:r>
            <a:r>
              <a:rPr lang="en-US" sz="4490">
                <a:solidFill>
                  <a:srgbClr val="FFFFFF"/>
                </a:solidFill>
                <a:latin typeface="Roboto Condensed Bold"/>
              </a:rPr>
              <a:t> HEALTH CAMPAIGNS:</a:t>
            </a:r>
          </a:p>
        </p:txBody>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grpSp>
        <p:nvGrpSpPr>
          <p:cNvPr name="Group 6" id="6"/>
          <p:cNvGrpSpPr/>
          <p:nvPr/>
        </p:nvGrpSpPr>
        <p:grpSpPr>
          <a:xfrm rot="0">
            <a:off x="236712" y="2682339"/>
            <a:ext cx="17814575" cy="6575961"/>
            <a:chOff x="0" y="0"/>
            <a:chExt cx="23752767" cy="8767948"/>
          </a:xfrm>
        </p:grpSpPr>
        <p:sp>
          <p:nvSpPr>
            <p:cNvPr name="Freeform 7" id="7"/>
            <p:cNvSpPr/>
            <p:nvPr/>
          </p:nvSpPr>
          <p:spPr>
            <a:xfrm flipH="false" flipV="false" rot="0">
              <a:off x="0" y="0"/>
              <a:ext cx="7635987" cy="8767948"/>
            </a:xfrm>
            <a:custGeom>
              <a:avLst/>
              <a:gdLst/>
              <a:ahLst/>
              <a:cxnLst/>
              <a:rect r="r" b="b" t="t" l="l"/>
              <a:pathLst>
                <a:path h="8767948" w="7635987">
                  <a:moveTo>
                    <a:pt x="0" y="0"/>
                  </a:moveTo>
                  <a:lnTo>
                    <a:pt x="7635987" y="0"/>
                  </a:lnTo>
                  <a:lnTo>
                    <a:pt x="7635987" y="8767948"/>
                  </a:lnTo>
                  <a:lnTo>
                    <a:pt x="0" y="8767948"/>
                  </a:lnTo>
                  <a:lnTo>
                    <a:pt x="0" y="0"/>
                  </a:lnTo>
                  <a:close/>
                </a:path>
              </a:pathLst>
            </a:custGeom>
            <a:blipFill>
              <a:blip r:embed="rId7"/>
              <a:stretch>
                <a:fillRect l="-26549" t="0" r="-26549" b="0"/>
              </a:stretch>
            </a:blipFill>
          </p:spPr>
        </p:sp>
        <p:sp>
          <p:nvSpPr>
            <p:cNvPr name="Freeform 8" id="8"/>
            <p:cNvSpPr/>
            <p:nvPr/>
          </p:nvSpPr>
          <p:spPr>
            <a:xfrm flipH="false" flipV="false" rot="0">
              <a:off x="7635987" y="0"/>
              <a:ext cx="8061331" cy="8767948"/>
            </a:xfrm>
            <a:custGeom>
              <a:avLst/>
              <a:gdLst/>
              <a:ahLst/>
              <a:cxnLst/>
              <a:rect r="r" b="b" t="t" l="l"/>
              <a:pathLst>
                <a:path h="8767948" w="8061331">
                  <a:moveTo>
                    <a:pt x="0" y="0"/>
                  </a:moveTo>
                  <a:lnTo>
                    <a:pt x="8061331" y="0"/>
                  </a:lnTo>
                  <a:lnTo>
                    <a:pt x="8061331" y="8767948"/>
                  </a:lnTo>
                  <a:lnTo>
                    <a:pt x="0" y="8767948"/>
                  </a:lnTo>
                  <a:lnTo>
                    <a:pt x="0" y="0"/>
                  </a:lnTo>
                  <a:close/>
                </a:path>
              </a:pathLst>
            </a:custGeom>
            <a:blipFill>
              <a:blip r:embed="rId8"/>
              <a:stretch>
                <a:fillRect l="-22510" t="0" r="-22510" b="0"/>
              </a:stretch>
            </a:blipFill>
          </p:spPr>
        </p:sp>
        <p:sp>
          <p:nvSpPr>
            <p:cNvPr name="Freeform 9" id="9"/>
            <p:cNvSpPr/>
            <p:nvPr/>
          </p:nvSpPr>
          <p:spPr>
            <a:xfrm flipH="false" flipV="false" rot="0">
              <a:off x="15691436" y="0"/>
              <a:ext cx="8061331" cy="8767948"/>
            </a:xfrm>
            <a:custGeom>
              <a:avLst/>
              <a:gdLst/>
              <a:ahLst/>
              <a:cxnLst/>
              <a:rect r="r" b="b" t="t" l="l"/>
              <a:pathLst>
                <a:path h="8767948" w="8061331">
                  <a:moveTo>
                    <a:pt x="0" y="0"/>
                  </a:moveTo>
                  <a:lnTo>
                    <a:pt x="8061331" y="0"/>
                  </a:lnTo>
                  <a:lnTo>
                    <a:pt x="8061331" y="8767948"/>
                  </a:lnTo>
                  <a:lnTo>
                    <a:pt x="0" y="8767948"/>
                  </a:lnTo>
                  <a:lnTo>
                    <a:pt x="0" y="0"/>
                  </a:lnTo>
                  <a:close/>
                </a:path>
              </a:pathLst>
            </a:custGeom>
            <a:blipFill>
              <a:blip r:embed="rId9"/>
              <a:stretch>
                <a:fillRect l="-22510" t="0" r="-2251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59728" y="-298615"/>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1719975" y="3626250"/>
            <a:ext cx="14430059" cy="6277727"/>
          </a:xfrm>
          <a:custGeom>
            <a:avLst/>
            <a:gdLst/>
            <a:ahLst/>
            <a:cxnLst/>
            <a:rect r="r" b="b" t="t" l="l"/>
            <a:pathLst>
              <a:path h="6277727" w="14430059">
                <a:moveTo>
                  <a:pt x="0" y="0"/>
                </a:moveTo>
                <a:lnTo>
                  <a:pt x="14430059" y="0"/>
                </a:lnTo>
                <a:lnTo>
                  <a:pt x="14430059" y="6277727"/>
                </a:lnTo>
                <a:lnTo>
                  <a:pt x="0" y="6277727"/>
                </a:lnTo>
                <a:lnTo>
                  <a:pt x="0" y="0"/>
                </a:lnTo>
                <a:close/>
              </a:path>
            </a:pathLst>
          </a:custGeom>
          <a:blipFill>
            <a:blip r:embed="rId7"/>
            <a:stretch>
              <a:fillRect l="0" t="-46346" r="0" b="-46346"/>
            </a:stretch>
          </a:blipFill>
        </p:spPr>
      </p:sp>
      <p:sp>
        <p:nvSpPr>
          <p:cNvPr name="Freeform 6" id="6"/>
          <p:cNvSpPr/>
          <p:nvPr/>
        </p:nvSpPr>
        <p:spPr>
          <a:xfrm flipH="false" flipV="false" rot="0">
            <a:off x="13893684" y="273296"/>
            <a:ext cx="3965859" cy="3352954"/>
          </a:xfrm>
          <a:custGeom>
            <a:avLst/>
            <a:gdLst/>
            <a:ahLst/>
            <a:cxnLst/>
            <a:rect r="r" b="b" t="t" l="l"/>
            <a:pathLst>
              <a:path h="3352954" w="3965859">
                <a:moveTo>
                  <a:pt x="0" y="0"/>
                </a:moveTo>
                <a:lnTo>
                  <a:pt x="3965859" y="0"/>
                </a:lnTo>
                <a:lnTo>
                  <a:pt x="3965859" y="3352954"/>
                </a:lnTo>
                <a:lnTo>
                  <a:pt x="0" y="33529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66089" y="699936"/>
            <a:ext cx="11493225" cy="648002"/>
          </a:xfrm>
          <a:prstGeom prst="rect">
            <a:avLst/>
          </a:prstGeom>
        </p:spPr>
        <p:txBody>
          <a:bodyPr anchor="t" rtlCol="false" tIns="0" lIns="0" bIns="0" rIns="0">
            <a:spAutoFit/>
          </a:bodyPr>
          <a:lstStyle/>
          <a:p>
            <a:pPr algn="l">
              <a:lnSpc>
                <a:spcPts val="5107"/>
              </a:lnSpc>
            </a:pPr>
            <a:r>
              <a:rPr lang="en-US" sz="4255">
                <a:solidFill>
                  <a:srgbClr val="FFFFFF"/>
                </a:solidFill>
                <a:latin typeface="Roboto Condensed Bold"/>
              </a:rPr>
              <a:t>DIFFERENT HEALTH CAMPAIGNS:</a:t>
            </a:r>
          </a:p>
        </p:txBody>
      </p:sp>
      <p:sp>
        <p:nvSpPr>
          <p:cNvPr name="TextBox 8" id="8"/>
          <p:cNvSpPr txBox="true"/>
          <p:nvPr/>
        </p:nvSpPr>
        <p:spPr>
          <a:xfrm rot="0">
            <a:off x="1102782" y="2619657"/>
            <a:ext cx="12082350" cy="73342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KIDNEY AWARNESS CAMPAIGN : </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22014677" cy="13091251"/>
          </a:xfrm>
          <a:custGeom>
            <a:avLst/>
            <a:gdLst/>
            <a:ahLst/>
            <a:cxnLst/>
            <a:rect r="r" b="b" t="t" l="l"/>
            <a:pathLst>
              <a:path h="13091251" w="22014677">
                <a:moveTo>
                  <a:pt x="0" y="0"/>
                </a:moveTo>
                <a:lnTo>
                  <a:pt x="22014677" y="0"/>
                </a:lnTo>
                <a:lnTo>
                  <a:pt x="22014677" y="13091251"/>
                </a:lnTo>
                <a:lnTo>
                  <a:pt x="0" y="130912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962600" y="2333213"/>
            <a:ext cx="15982599" cy="4917375"/>
          </a:xfrm>
          <a:custGeom>
            <a:avLst/>
            <a:gdLst/>
            <a:ahLst/>
            <a:cxnLst/>
            <a:rect r="r" b="b" t="t" l="l"/>
            <a:pathLst>
              <a:path h="4917375" w="15982599">
                <a:moveTo>
                  <a:pt x="0" y="0"/>
                </a:moveTo>
                <a:lnTo>
                  <a:pt x="15982600" y="0"/>
                </a:lnTo>
                <a:lnTo>
                  <a:pt x="15982600" y="4917375"/>
                </a:lnTo>
                <a:lnTo>
                  <a:pt x="0" y="49173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9493973" y="-14176"/>
            <a:ext cx="8882961" cy="10353358"/>
          </a:xfrm>
          <a:custGeom>
            <a:avLst/>
            <a:gdLst/>
            <a:ahLst/>
            <a:cxnLst/>
            <a:rect r="r" b="b" t="t" l="l"/>
            <a:pathLst>
              <a:path h="10353358" w="8882961">
                <a:moveTo>
                  <a:pt x="0" y="0"/>
                </a:moveTo>
                <a:lnTo>
                  <a:pt x="8882962" y="0"/>
                </a:lnTo>
                <a:lnTo>
                  <a:pt x="8882962" y="10353358"/>
                </a:lnTo>
                <a:lnTo>
                  <a:pt x="0" y="10353358"/>
                </a:lnTo>
                <a:lnTo>
                  <a:pt x="0" y="0"/>
                </a:lnTo>
                <a:close/>
              </a:path>
            </a:pathLst>
          </a:custGeom>
          <a:blipFill>
            <a:blip r:embed="rId9"/>
            <a:stretch>
              <a:fillRect l="0" t="-1905" r="0" b="-5342"/>
            </a:stretch>
          </a:blipFill>
        </p:spPr>
      </p:sp>
      <p:sp>
        <p:nvSpPr>
          <p:cNvPr name="TextBox 8" id="8"/>
          <p:cNvSpPr txBox="true"/>
          <p:nvPr/>
        </p:nvSpPr>
        <p:spPr>
          <a:xfrm rot="0">
            <a:off x="1138050" y="3101588"/>
            <a:ext cx="6198075" cy="2762250"/>
          </a:xfrm>
          <a:prstGeom prst="rect">
            <a:avLst/>
          </a:prstGeom>
        </p:spPr>
        <p:txBody>
          <a:bodyPr anchor="t" rtlCol="false" tIns="0" lIns="0" bIns="0" rIns="0">
            <a:spAutoFit/>
          </a:bodyPr>
          <a:lstStyle/>
          <a:p>
            <a:pPr algn="l">
              <a:lnSpc>
                <a:spcPts val="7200"/>
              </a:lnSpc>
            </a:pPr>
            <a:r>
              <a:rPr lang="en-US" sz="6000">
                <a:solidFill>
                  <a:srgbClr val="FFFFFF"/>
                </a:solidFill>
                <a:latin typeface="Roboto Condensed Bold"/>
              </a:rPr>
              <a:t>STUDENT EXCHANGE PROFRAM</a:t>
            </a:r>
          </a:p>
        </p:txBody>
      </p:sp>
      <p:sp>
        <p:nvSpPr>
          <p:cNvPr name="TextBox 9" id="9"/>
          <p:cNvSpPr txBox="true"/>
          <p:nvPr/>
        </p:nvSpPr>
        <p:spPr>
          <a:xfrm rot="0">
            <a:off x="1138050" y="5854313"/>
            <a:ext cx="8005950" cy="1396275"/>
          </a:xfrm>
          <a:prstGeom prst="rect">
            <a:avLst/>
          </a:prstGeom>
        </p:spPr>
        <p:txBody>
          <a:bodyPr anchor="t" rtlCol="false" tIns="0" lIns="0" bIns="0" rIns="0">
            <a:spAutoFit/>
          </a:bodyPr>
          <a:lstStyle/>
          <a:p>
            <a:pPr algn="l">
              <a:lnSpc>
                <a:spcPts val="4800"/>
              </a:lnSpc>
            </a:pPr>
            <a:r>
              <a:rPr lang="en-US" sz="4000">
                <a:solidFill>
                  <a:srgbClr val="FF9800"/>
                </a:solidFill>
                <a:latin typeface="Roboto Condensed Light"/>
              </a:rPr>
              <a:t>IPSF-FPSA</a:t>
            </a:r>
          </a:p>
        </p:txBody>
      </p:sp>
      <p:sp>
        <p:nvSpPr>
          <p:cNvPr name="TextBox 10" id="10"/>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509378" y="3285960"/>
            <a:ext cx="13635474" cy="5873357"/>
          </a:xfrm>
          <a:prstGeom prst="rect">
            <a:avLst/>
          </a:prstGeom>
        </p:spPr>
        <p:txBody>
          <a:bodyPr anchor="t" rtlCol="false" tIns="0" lIns="0" bIns="0" rIns="0">
            <a:spAutoFit/>
          </a:bodyPr>
          <a:lstStyle/>
          <a:p>
            <a:pPr algn="just">
              <a:lnSpc>
                <a:spcPts val="4591"/>
              </a:lnSpc>
            </a:pPr>
          </a:p>
          <a:p>
            <a:pPr algn="just">
              <a:lnSpc>
                <a:spcPts val="5247"/>
              </a:lnSpc>
            </a:pPr>
            <a:r>
              <a:rPr lang="en-US" sz="4373">
                <a:solidFill>
                  <a:srgbClr val="263248"/>
                </a:solidFill>
                <a:latin typeface="Glacial Indifference"/>
              </a:rPr>
              <a:t>The student exchange programme (SEP) is the IPSF's (International pharmaceutical student federation) largest</a:t>
            </a:r>
          </a:p>
          <a:p>
            <a:pPr algn="just">
              <a:lnSpc>
                <a:spcPts val="5247"/>
              </a:lnSpc>
            </a:pPr>
            <a:r>
              <a:rPr lang="en-US" sz="4373">
                <a:solidFill>
                  <a:srgbClr val="263248"/>
                </a:solidFill>
                <a:latin typeface="Glacial Indifference"/>
              </a:rPr>
              <a:t>project, offering professional pharmacy internships.</a:t>
            </a:r>
          </a:p>
          <a:p>
            <a:pPr algn="just">
              <a:lnSpc>
                <a:spcPts val="5247"/>
              </a:lnSpc>
            </a:pPr>
            <a:r>
              <a:rPr lang="en-US" sz="4373">
                <a:solidFill>
                  <a:srgbClr val="263248"/>
                </a:solidFill>
                <a:latin typeface="Glacial Indifference"/>
              </a:rPr>
              <a:t>During exchange, participants can share and develop pharmaceutical knowledge and skills. In the same time, this is an unique opportunity to experience new cultures, try different food, meet friends, learn n e w language, visit beautiful places and enjoy </a:t>
            </a:r>
          </a:p>
        </p:txBody>
      </p:sp>
      <p:grpSp>
        <p:nvGrpSpPr>
          <p:cNvPr name="Group 5" id="5"/>
          <p:cNvGrpSpPr/>
          <p:nvPr/>
        </p:nvGrpSpPr>
        <p:grpSpPr>
          <a:xfrm rot="0">
            <a:off x="13635466" y="500937"/>
            <a:ext cx="4663878" cy="466387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0" r="0" b="0"/>
              </a:stretch>
            </a:blipFill>
          </p:spPr>
        </p:sp>
      </p:grpSp>
      <p:sp>
        <p:nvSpPr>
          <p:cNvPr name="TextBox 7" id="7"/>
          <p:cNvSpPr txBox="true"/>
          <p:nvPr/>
        </p:nvSpPr>
        <p:spPr>
          <a:xfrm rot="0">
            <a:off x="1719975" y="867050"/>
            <a:ext cx="10801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STUDENT EXCHANGE PROGRAM (SEP)</a:t>
            </a:r>
          </a:p>
        </p:txBody>
      </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9" id="9"/>
          <p:cNvSpPr/>
          <p:nvPr/>
        </p:nvSpPr>
        <p:spPr>
          <a:xfrm flipH="false" flipV="false" rot="-10800000">
            <a:off x="-2622423" y="9812775"/>
            <a:ext cx="19389690" cy="3638951"/>
          </a:xfrm>
          <a:custGeom>
            <a:avLst/>
            <a:gdLst/>
            <a:ahLst/>
            <a:cxnLst/>
            <a:rect r="r" b="b" t="t" l="l"/>
            <a:pathLst>
              <a:path h="3638951" w="19389690">
                <a:moveTo>
                  <a:pt x="0" y="0"/>
                </a:moveTo>
                <a:lnTo>
                  <a:pt x="19389690" y="0"/>
                </a:lnTo>
                <a:lnTo>
                  <a:pt x="19389690" y="3638951"/>
                </a:lnTo>
                <a:lnTo>
                  <a:pt x="0" y="36389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509378" y="2890673"/>
            <a:ext cx="18167486" cy="781050"/>
          </a:xfrm>
          <a:prstGeom prst="rect">
            <a:avLst/>
          </a:prstGeom>
        </p:spPr>
        <p:txBody>
          <a:bodyPr anchor="t" rtlCol="false" tIns="0" lIns="0" bIns="0" rIns="0">
            <a:spAutoFit/>
          </a:bodyPr>
          <a:lstStyle/>
          <a:p>
            <a:pPr algn="just" marL="1100758" indent="-550379" lvl="1">
              <a:lnSpc>
                <a:spcPts val="6118"/>
              </a:lnSpc>
              <a:buFont typeface="Arial"/>
              <a:buChar char="•"/>
            </a:pPr>
            <a:r>
              <a:rPr lang="en-US" sz="5098">
                <a:solidFill>
                  <a:srgbClr val="263248"/>
                </a:solidFill>
                <a:latin typeface="Glacial Indifference"/>
              </a:rPr>
              <a:t>Overview : </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719975" y="867050"/>
            <a:ext cx="10801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STUDENT EXCHANGE PROGRAM (SEP)</a:t>
            </a:r>
          </a:p>
        </p:txBody>
      </p:sp>
      <p:sp>
        <p:nvSpPr>
          <p:cNvPr name="TextBox 5" id="5"/>
          <p:cNvSpPr txBox="true"/>
          <p:nvPr/>
        </p:nvSpPr>
        <p:spPr>
          <a:xfrm rot="0">
            <a:off x="439575" y="2962333"/>
            <a:ext cx="12082350" cy="218122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2. International Partnerships:</a:t>
            </a:r>
          </a:p>
          <a:p>
            <a:pPr algn="l">
              <a:lnSpc>
                <a:spcPts val="5759"/>
              </a:lnSpc>
            </a:pPr>
            <a:r>
              <a:rPr lang="en-US" sz="4800">
                <a:solidFill>
                  <a:srgbClr val="263248"/>
                </a:solidFill>
                <a:latin typeface="Roboto Condensed Light"/>
              </a:rPr>
              <a:t>  </a:t>
            </a:r>
          </a:p>
          <a:p>
            <a:pPr algn="l">
              <a:lnSpc>
                <a:spcPts val="5759"/>
              </a:lnSpc>
            </a:pPr>
          </a:p>
        </p:txBody>
      </p:sp>
      <p:grpSp>
        <p:nvGrpSpPr>
          <p:cNvPr name="Group 6" id="6"/>
          <p:cNvGrpSpPr/>
          <p:nvPr/>
        </p:nvGrpSpPr>
        <p:grpSpPr>
          <a:xfrm rot="0">
            <a:off x="10349712" y="80"/>
            <a:ext cx="15539325" cy="10286956"/>
            <a:chOff x="0" y="0"/>
            <a:chExt cx="1022633" cy="676978"/>
          </a:xfrm>
        </p:grpSpPr>
        <p:sp>
          <p:nvSpPr>
            <p:cNvPr name="Freeform 7" id="7"/>
            <p:cNvSpPr/>
            <p:nvPr/>
          </p:nvSpPr>
          <p:spPr>
            <a:xfrm flipH="false" flipV="false" rot="0">
              <a:off x="0" y="0"/>
              <a:ext cx="1022633" cy="676978"/>
            </a:xfrm>
            <a:custGeom>
              <a:avLst/>
              <a:gdLst/>
              <a:ahLst/>
              <a:cxnLst/>
              <a:rect r="r" b="b" t="t" l="l"/>
              <a:pathLst>
                <a:path h="676978" w="1022633">
                  <a:moveTo>
                    <a:pt x="203200" y="0"/>
                  </a:moveTo>
                  <a:lnTo>
                    <a:pt x="1022633" y="0"/>
                  </a:lnTo>
                  <a:lnTo>
                    <a:pt x="819433" y="676978"/>
                  </a:lnTo>
                  <a:lnTo>
                    <a:pt x="0" y="676978"/>
                  </a:lnTo>
                  <a:lnTo>
                    <a:pt x="203200" y="0"/>
                  </a:lnTo>
                  <a:close/>
                </a:path>
              </a:pathLst>
            </a:custGeom>
            <a:blipFill>
              <a:blip r:embed="rId7"/>
              <a:stretch>
                <a:fillRect l="-3809" t="0" r="0" b="-17610"/>
              </a:stretch>
            </a:blipFill>
          </p:spPr>
        </p:sp>
      </p:gr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9" id="9"/>
          <p:cNvSpPr txBox="true"/>
          <p:nvPr/>
        </p:nvSpPr>
        <p:spPr>
          <a:xfrm rot="0">
            <a:off x="439575" y="4048183"/>
            <a:ext cx="11061157" cy="4352925"/>
          </a:xfrm>
          <a:prstGeom prst="rect">
            <a:avLst/>
          </a:prstGeom>
        </p:spPr>
        <p:txBody>
          <a:bodyPr anchor="t" rtlCol="false" tIns="0" lIns="0" bIns="0" rIns="0">
            <a:spAutoFit/>
          </a:bodyPr>
          <a:lstStyle/>
          <a:p>
            <a:pPr marL="1036320" indent="-518160" lvl="1">
              <a:lnSpc>
                <a:spcPts val="5759"/>
              </a:lnSpc>
              <a:buFont typeface="Arial"/>
              <a:buChar char="•"/>
            </a:pPr>
            <a:r>
              <a:rPr lang="en-US" sz="4800">
                <a:solidFill>
                  <a:srgbClr val="263248"/>
                </a:solidFill>
                <a:latin typeface="Roboto Condensed"/>
              </a:rPr>
              <a:t>Showcase the partnerships and collaborations FPSA has established with universities and institutions abroad.</a:t>
            </a:r>
          </a:p>
          <a:p>
            <a:pPr algn="l" marL="1036320" indent="-518160" lvl="1">
              <a:lnSpc>
                <a:spcPts val="5759"/>
              </a:lnSpc>
              <a:buFont typeface="Arial"/>
              <a:buChar char="•"/>
            </a:pPr>
            <a:r>
              <a:rPr lang="en-US" sz="4800">
                <a:solidFill>
                  <a:srgbClr val="263248"/>
                </a:solidFill>
                <a:latin typeface="Roboto Condensed"/>
              </a:rPr>
              <a:t>Highlight the countries or regions where student exchanges are offered through the program.</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433519" y="3149025"/>
            <a:ext cx="18027750" cy="6109275"/>
          </a:xfrm>
          <a:prstGeom prst="rect">
            <a:avLst/>
          </a:prstGeom>
        </p:spPr>
        <p:txBody>
          <a:bodyPr anchor="t" rtlCol="false" tIns="0" lIns="0" bIns="0" rIns="0">
            <a:spAutoFit/>
          </a:bodyPr>
          <a:lstStyle/>
          <a:p>
            <a:pPr algn="l">
              <a:lnSpc>
                <a:spcPts val="5759"/>
              </a:lnSpc>
            </a:pPr>
            <a:r>
              <a:rPr lang="en-US" sz="4800">
                <a:solidFill>
                  <a:srgbClr val="263248"/>
                </a:solidFill>
                <a:latin typeface="Roboto Condensed Light"/>
              </a:rPr>
              <a:t>3. Exchange Opportunities:</a:t>
            </a:r>
          </a:p>
          <a:p>
            <a:pPr algn="l">
              <a:lnSpc>
                <a:spcPts val="5759"/>
              </a:lnSpc>
            </a:pPr>
            <a:r>
              <a:rPr lang="en-US" sz="4800">
                <a:solidFill>
                  <a:srgbClr val="263248"/>
                </a:solidFill>
                <a:latin typeface="Roboto Condensed Light"/>
              </a:rPr>
              <a:t>  .</a:t>
            </a:r>
          </a:p>
          <a:p>
            <a:pPr algn="l">
              <a:lnSpc>
                <a:spcPts val="5759"/>
              </a:lnSpc>
            </a:pPr>
          </a:p>
          <a:p>
            <a:pPr algn="l">
              <a:lnSpc>
                <a:spcPts val="5759"/>
              </a:lnSpc>
            </a:pPr>
          </a:p>
        </p:txBody>
      </p:sp>
      <p:sp>
        <p:nvSpPr>
          <p:cNvPr name="Freeform 5" id="5"/>
          <p:cNvSpPr/>
          <p:nvPr/>
        </p:nvSpPr>
        <p:spPr>
          <a:xfrm flipH="false" flipV="false" rot="0">
            <a:off x="2530188" y="4296443"/>
            <a:ext cx="3126527" cy="2671759"/>
          </a:xfrm>
          <a:custGeom>
            <a:avLst/>
            <a:gdLst/>
            <a:ahLst/>
            <a:cxnLst/>
            <a:rect r="r" b="b" t="t" l="l"/>
            <a:pathLst>
              <a:path h="2671759" w="3126527">
                <a:moveTo>
                  <a:pt x="0" y="0"/>
                </a:moveTo>
                <a:lnTo>
                  <a:pt x="3126527" y="0"/>
                </a:lnTo>
                <a:lnTo>
                  <a:pt x="3126527" y="2671759"/>
                </a:lnTo>
                <a:lnTo>
                  <a:pt x="0" y="267175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4865098" y="6049204"/>
            <a:ext cx="1229632" cy="923342"/>
          </a:xfrm>
          <a:custGeom>
            <a:avLst/>
            <a:gdLst/>
            <a:ahLst/>
            <a:cxnLst/>
            <a:rect r="r" b="b" t="t" l="l"/>
            <a:pathLst>
              <a:path h="923342" w="1229632">
                <a:moveTo>
                  <a:pt x="0" y="0"/>
                </a:moveTo>
                <a:lnTo>
                  <a:pt x="1229632" y="0"/>
                </a:lnTo>
                <a:lnTo>
                  <a:pt x="1229632" y="923342"/>
                </a:lnTo>
                <a:lnTo>
                  <a:pt x="0" y="9233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1670061" y="3158550"/>
            <a:ext cx="3657364" cy="3948571"/>
          </a:xfrm>
          <a:custGeom>
            <a:avLst/>
            <a:gdLst/>
            <a:ahLst/>
            <a:cxnLst/>
            <a:rect r="r" b="b" t="t" l="l"/>
            <a:pathLst>
              <a:path h="3948571" w="3657364">
                <a:moveTo>
                  <a:pt x="0" y="0"/>
                </a:moveTo>
                <a:lnTo>
                  <a:pt x="3657364" y="0"/>
                </a:lnTo>
                <a:lnTo>
                  <a:pt x="3657364" y="3948571"/>
                </a:lnTo>
                <a:lnTo>
                  <a:pt x="0" y="39485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1719975" y="867050"/>
            <a:ext cx="10801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STUDENT EXCHANGE PROGRAM (SEP)</a:t>
            </a:r>
          </a:p>
        </p:txBody>
      </p:sp>
      <p:sp>
        <p:nvSpPr>
          <p:cNvPr name="TextBox 9" id="9"/>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10" id="10"/>
          <p:cNvSpPr txBox="true"/>
          <p:nvPr/>
        </p:nvSpPr>
        <p:spPr>
          <a:xfrm rot="0">
            <a:off x="1028700" y="7107121"/>
            <a:ext cx="7105182" cy="3543300"/>
          </a:xfrm>
          <a:prstGeom prst="rect">
            <a:avLst/>
          </a:prstGeom>
        </p:spPr>
        <p:txBody>
          <a:bodyPr anchor="t" rtlCol="false" tIns="0" lIns="0" bIns="0" rIns="0">
            <a:spAutoFit/>
          </a:bodyPr>
          <a:lstStyle/>
          <a:p>
            <a:pPr>
              <a:lnSpc>
                <a:spcPts val="4680"/>
              </a:lnSpc>
            </a:pPr>
            <a:r>
              <a:rPr lang="en-US" sz="3900">
                <a:solidFill>
                  <a:srgbClr val="263248"/>
                </a:solidFill>
                <a:latin typeface="Roboto Condensed"/>
              </a:rPr>
              <a:t>   - Describe the various exchange opportunities available to students, such as semester exchanges, short-term programs, or internships abroad.</a:t>
            </a:r>
          </a:p>
          <a:p>
            <a:pPr algn="l">
              <a:lnSpc>
                <a:spcPts val="4680"/>
              </a:lnSpc>
            </a:pPr>
          </a:p>
        </p:txBody>
      </p:sp>
      <p:sp>
        <p:nvSpPr>
          <p:cNvPr name="TextBox 11" id="11"/>
          <p:cNvSpPr txBox="true"/>
          <p:nvPr/>
        </p:nvSpPr>
        <p:spPr>
          <a:xfrm rot="0">
            <a:off x="10252468" y="6409683"/>
            <a:ext cx="6480457" cy="2905767"/>
          </a:xfrm>
          <a:prstGeom prst="rect">
            <a:avLst/>
          </a:prstGeom>
        </p:spPr>
        <p:txBody>
          <a:bodyPr anchor="t" rtlCol="false" tIns="0" lIns="0" bIns="0" rIns="0">
            <a:spAutoFit/>
          </a:bodyPr>
          <a:lstStyle/>
          <a:p>
            <a:pPr>
              <a:lnSpc>
                <a:spcPts val="4609"/>
              </a:lnSpc>
            </a:pPr>
          </a:p>
          <a:p>
            <a:pPr algn="l">
              <a:lnSpc>
                <a:spcPts val="4609"/>
              </a:lnSpc>
            </a:pPr>
            <a:r>
              <a:rPr lang="en-US" sz="3840">
                <a:solidFill>
                  <a:srgbClr val="263248"/>
                </a:solidFill>
                <a:latin typeface="Roboto Condensed"/>
              </a:rPr>
              <a:t>   - Emphasize the diversity of academic disciplines and cultural experiences offered through the exchange program.</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598662" y="2825142"/>
            <a:ext cx="17090675" cy="6539283"/>
          </a:xfrm>
          <a:prstGeom prst="rect">
            <a:avLst/>
          </a:prstGeom>
        </p:spPr>
        <p:txBody>
          <a:bodyPr anchor="t" rtlCol="false" tIns="0" lIns="0" bIns="0" rIns="0">
            <a:spAutoFit/>
          </a:bodyPr>
          <a:lstStyle/>
          <a:p>
            <a:pPr>
              <a:lnSpc>
                <a:spcPts val="4329"/>
              </a:lnSpc>
            </a:pPr>
            <a:r>
              <a:rPr lang="en-US" sz="3608">
                <a:solidFill>
                  <a:srgbClr val="263248"/>
                </a:solidFill>
                <a:latin typeface="Roboto Condensed"/>
              </a:rPr>
              <a:t>4. Areas of training : </a:t>
            </a:r>
          </a:p>
          <a:p>
            <a:pPr>
              <a:lnSpc>
                <a:spcPts val="4329"/>
              </a:lnSpc>
            </a:pPr>
          </a:p>
          <a:p>
            <a:pPr>
              <a:lnSpc>
                <a:spcPts val="4329"/>
              </a:lnSpc>
            </a:pPr>
            <a:r>
              <a:rPr lang="en-US" sz="3608">
                <a:solidFill>
                  <a:srgbClr val="263248"/>
                </a:solidFill>
                <a:latin typeface="Roboto Condensed"/>
              </a:rPr>
              <a:t>• Community Pharmacy </a:t>
            </a:r>
          </a:p>
          <a:p>
            <a:pPr>
              <a:lnSpc>
                <a:spcPts val="4329"/>
              </a:lnSpc>
            </a:pPr>
            <a:r>
              <a:rPr lang="en-US" sz="3608">
                <a:solidFill>
                  <a:srgbClr val="263248"/>
                </a:solidFill>
                <a:latin typeface="Roboto Condensed"/>
              </a:rPr>
              <a:t>• clinical Pharmacy </a:t>
            </a:r>
          </a:p>
          <a:p>
            <a:pPr>
              <a:lnSpc>
                <a:spcPts val="4329"/>
              </a:lnSpc>
            </a:pPr>
            <a:r>
              <a:rPr lang="en-US" sz="3608">
                <a:solidFill>
                  <a:srgbClr val="263248"/>
                </a:solidFill>
                <a:latin typeface="Roboto Condensed"/>
              </a:rPr>
              <a:t>•Industrial Pharmacy </a:t>
            </a:r>
          </a:p>
          <a:p>
            <a:pPr>
              <a:lnSpc>
                <a:spcPts val="4329"/>
              </a:lnSpc>
            </a:pPr>
            <a:r>
              <a:rPr lang="en-US" sz="3608">
                <a:solidFill>
                  <a:srgbClr val="263248"/>
                </a:solidFill>
                <a:latin typeface="Roboto Condensed"/>
              </a:rPr>
              <a:t>•Research</a:t>
            </a:r>
          </a:p>
          <a:p>
            <a:pPr>
              <a:lnSpc>
                <a:spcPts val="4329"/>
              </a:lnSpc>
            </a:pPr>
          </a:p>
          <a:p>
            <a:pPr>
              <a:lnSpc>
                <a:spcPts val="4329"/>
              </a:lnSpc>
            </a:pPr>
            <a:r>
              <a:rPr lang="en-US" sz="3608">
                <a:solidFill>
                  <a:srgbClr val="263248"/>
                </a:solidFill>
                <a:latin typeface="Roboto Condensed"/>
              </a:rPr>
              <a:t>the program also includes cultural programs that allow students to immerse themselves in the local culture and traditions of the host country. Also, a new concept of virtual SEP, IPSF has expanded its reach and now offers students the flexibility to participate in exchanges remotely, allowing for a more inclusive and accessible experience.</a:t>
            </a:r>
          </a:p>
          <a:p>
            <a:pPr algn="l">
              <a:lnSpc>
                <a:spcPts val="4329"/>
              </a:lnSpc>
            </a:pPr>
          </a:p>
        </p:txBody>
      </p:sp>
      <p:sp>
        <p:nvSpPr>
          <p:cNvPr name="Freeform 5" id="5"/>
          <p:cNvSpPr/>
          <p:nvPr/>
        </p:nvSpPr>
        <p:spPr>
          <a:xfrm flipH="false" flipV="false" rot="0">
            <a:off x="12221521" y="1327395"/>
            <a:ext cx="5037779" cy="4772151"/>
          </a:xfrm>
          <a:custGeom>
            <a:avLst/>
            <a:gdLst/>
            <a:ahLst/>
            <a:cxnLst/>
            <a:rect r="r" b="b" t="t" l="l"/>
            <a:pathLst>
              <a:path h="4772151" w="5037779">
                <a:moveTo>
                  <a:pt x="0" y="0"/>
                </a:moveTo>
                <a:lnTo>
                  <a:pt x="5037779" y="0"/>
                </a:lnTo>
                <a:lnTo>
                  <a:pt x="5037779" y="4772151"/>
                </a:lnTo>
                <a:lnTo>
                  <a:pt x="0" y="47721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719975" y="867050"/>
            <a:ext cx="10801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STUDENT EXCHANGE PROGRAM (SEP)</a:t>
            </a:r>
          </a:p>
        </p:txBody>
      </p:sp>
      <p:sp>
        <p:nvSpPr>
          <p:cNvPr name="TextBox 7" id="7"/>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352175" y="597674"/>
            <a:ext cx="4615668" cy="4969764"/>
          </a:xfrm>
          <a:custGeom>
            <a:avLst/>
            <a:gdLst/>
            <a:ahLst/>
            <a:cxnLst/>
            <a:rect r="r" b="b" t="t" l="l"/>
            <a:pathLst>
              <a:path h="4969764" w="4615668">
                <a:moveTo>
                  <a:pt x="0" y="0"/>
                </a:moveTo>
                <a:lnTo>
                  <a:pt x="4615669" y="0"/>
                </a:lnTo>
                <a:lnTo>
                  <a:pt x="4615669" y="4969764"/>
                </a:lnTo>
                <a:lnTo>
                  <a:pt x="0" y="4969764"/>
                </a:lnTo>
                <a:lnTo>
                  <a:pt x="0" y="0"/>
                </a:lnTo>
                <a:close/>
              </a:path>
            </a:pathLst>
          </a:custGeom>
          <a:blipFill>
            <a:blip r:embed="rId9"/>
            <a:stretch>
              <a:fillRect l="0" t="0" r="0" b="0"/>
            </a:stretch>
          </a:blipFill>
        </p:spPr>
      </p:sp>
      <p:sp>
        <p:nvSpPr>
          <p:cNvPr name="TextBox 8" id="8"/>
          <p:cNvSpPr txBox="true"/>
          <p:nvPr/>
        </p:nvSpPr>
        <p:spPr>
          <a:xfrm rot="0">
            <a:off x="951789" y="6957299"/>
            <a:ext cx="9416440" cy="1085024"/>
          </a:xfrm>
          <a:prstGeom prst="rect">
            <a:avLst/>
          </a:prstGeom>
        </p:spPr>
        <p:txBody>
          <a:bodyPr anchor="t" rtlCol="false" tIns="0" lIns="0" bIns="0" rIns="0">
            <a:spAutoFit/>
          </a:bodyPr>
          <a:lstStyle/>
          <a:p>
            <a:pPr algn="l">
              <a:lnSpc>
                <a:spcPts val="8468"/>
              </a:lnSpc>
            </a:pPr>
            <a:r>
              <a:rPr lang="en-US" sz="7057">
                <a:solidFill>
                  <a:srgbClr val="FFFFFF"/>
                </a:solidFill>
                <a:latin typeface="Roboto Condensed Bold"/>
              </a:rPr>
              <a:t>Our students in SEP </a:t>
            </a:r>
          </a:p>
        </p:txBody>
      </p:sp>
      <p:sp>
        <p:nvSpPr>
          <p:cNvPr name="TextBox 9" id="9"/>
          <p:cNvSpPr txBox="true"/>
          <p:nvPr/>
        </p:nvSpPr>
        <p:spPr>
          <a:xfrm rot="0">
            <a:off x="1018475" y="8032798"/>
            <a:ext cx="8005950" cy="676275"/>
          </a:xfrm>
          <a:prstGeom prst="rect">
            <a:avLst/>
          </a:prstGeom>
        </p:spPr>
        <p:txBody>
          <a:bodyPr anchor="t" rtlCol="false" tIns="0" lIns="0" bIns="0" rIns="0">
            <a:spAutoFit/>
          </a:bodyPr>
          <a:lstStyle/>
          <a:p>
            <a:pPr algn="l">
              <a:lnSpc>
                <a:spcPts val="5280"/>
              </a:lnSpc>
            </a:pPr>
            <a:r>
              <a:rPr lang="en-US" sz="4400">
                <a:solidFill>
                  <a:srgbClr val="FF9800"/>
                </a:solidFill>
                <a:latin typeface="Roboto Condensed Light"/>
              </a:rPr>
              <a:t>Glance through the years </a:t>
            </a:r>
          </a:p>
        </p:txBody>
      </p:sp>
      <p:sp>
        <p:nvSpPr>
          <p:cNvPr name="TextBox 10" id="10"/>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144000" y="0"/>
            <a:ext cx="9360781" cy="10287000"/>
          </a:xfrm>
          <a:custGeom>
            <a:avLst/>
            <a:gdLst/>
            <a:ahLst/>
            <a:cxnLst/>
            <a:rect r="r" b="b" t="t" l="l"/>
            <a:pathLst>
              <a:path h="10287000" w="9360781">
                <a:moveTo>
                  <a:pt x="0" y="0"/>
                </a:moveTo>
                <a:lnTo>
                  <a:pt x="9360781" y="0"/>
                </a:lnTo>
                <a:lnTo>
                  <a:pt x="9360781" y="10287000"/>
                </a:lnTo>
                <a:lnTo>
                  <a:pt x="0" y="10287000"/>
                </a:lnTo>
                <a:lnTo>
                  <a:pt x="0" y="0"/>
                </a:lnTo>
                <a:close/>
              </a:path>
            </a:pathLst>
          </a:custGeom>
          <a:blipFill>
            <a:blip r:embed="rId5"/>
            <a:stretch>
              <a:fillRect l="-9134" t="0" r="-759" b="0"/>
            </a:stretch>
          </a:blipFill>
        </p:spPr>
      </p:sp>
      <p:sp>
        <p:nvSpPr>
          <p:cNvPr name="Freeform 4" id="4"/>
          <p:cNvSpPr/>
          <p:nvPr/>
        </p:nvSpPr>
        <p:spPr>
          <a:xfrm flipH="false" flipV="false" rot="0">
            <a:off x="0" y="0"/>
            <a:ext cx="9144000" cy="10287036"/>
          </a:xfrm>
          <a:custGeom>
            <a:avLst/>
            <a:gdLst/>
            <a:ahLst/>
            <a:cxnLst/>
            <a:rect r="r" b="b" t="t" l="l"/>
            <a:pathLst>
              <a:path h="10287036" w="9144000">
                <a:moveTo>
                  <a:pt x="0" y="0"/>
                </a:moveTo>
                <a:lnTo>
                  <a:pt x="9144000" y="0"/>
                </a:lnTo>
                <a:lnTo>
                  <a:pt x="9144000" y="10287036"/>
                </a:lnTo>
                <a:lnTo>
                  <a:pt x="0" y="10287036"/>
                </a:lnTo>
                <a:lnTo>
                  <a:pt x="0" y="0"/>
                </a:lnTo>
                <a:close/>
              </a:path>
            </a:pathLst>
          </a:custGeom>
          <a:blipFill>
            <a:blip r:embed="rId6"/>
            <a:stretch>
              <a:fillRect l="-2593" t="0" r="-9907" b="0"/>
            </a:stretch>
          </a:blipFill>
        </p:spPr>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144000" y="0"/>
            <a:ext cx="9360781" cy="10287000"/>
          </a:xfrm>
          <a:custGeom>
            <a:avLst/>
            <a:gdLst/>
            <a:ahLst/>
            <a:cxnLst/>
            <a:rect r="r" b="b" t="t" l="l"/>
            <a:pathLst>
              <a:path h="10287000" w="9360781">
                <a:moveTo>
                  <a:pt x="0" y="0"/>
                </a:moveTo>
                <a:lnTo>
                  <a:pt x="9360781" y="0"/>
                </a:lnTo>
                <a:lnTo>
                  <a:pt x="9360781" y="10287000"/>
                </a:lnTo>
                <a:lnTo>
                  <a:pt x="0" y="10287000"/>
                </a:lnTo>
                <a:lnTo>
                  <a:pt x="0" y="0"/>
                </a:lnTo>
                <a:close/>
              </a:path>
            </a:pathLst>
          </a:custGeom>
          <a:blipFill>
            <a:blip r:embed="rId5"/>
            <a:stretch>
              <a:fillRect l="-4947" t="0" r="-4947" b="0"/>
            </a:stretch>
          </a:blipFill>
        </p:spPr>
      </p:sp>
      <p:sp>
        <p:nvSpPr>
          <p:cNvPr name="Freeform 4" id="4"/>
          <p:cNvSpPr/>
          <p:nvPr/>
        </p:nvSpPr>
        <p:spPr>
          <a:xfrm flipH="false" flipV="false" rot="0">
            <a:off x="0" y="0"/>
            <a:ext cx="9144000" cy="10287036"/>
          </a:xfrm>
          <a:custGeom>
            <a:avLst/>
            <a:gdLst/>
            <a:ahLst/>
            <a:cxnLst/>
            <a:rect r="r" b="b" t="t" l="l"/>
            <a:pathLst>
              <a:path h="10287036" w="9144000">
                <a:moveTo>
                  <a:pt x="0" y="0"/>
                </a:moveTo>
                <a:lnTo>
                  <a:pt x="9144000" y="0"/>
                </a:lnTo>
                <a:lnTo>
                  <a:pt x="9144000" y="10287036"/>
                </a:lnTo>
                <a:lnTo>
                  <a:pt x="0" y="10287036"/>
                </a:lnTo>
                <a:lnTo>
                  <a:pt x="0" y="0"/>
                </a:lnTo>
                <a:close/>
              </a:path>
            </a:pathLst>
          </a:custGeom>
          <a:blipFill>
            <a:blip r:embed="rId6"/>
            <a:stretch>
              <a:fillRect l="-6250" t="0" r="-6250" b="0"/>
            </a:stretch>
          </a:blipFill>
        </p:spPr>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63496" y="19050"/>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18475" y="6363825"/>
            <a:ext cx="10129350" cy="2136750"/>
          </a:xfrm>
          <a:prstGeom prst="rect">
            <a:avLst/>
          </a:prstGeom>
        </p:spPr>
        <p:txBody>
          <a:bodyPr anchor="t" rtlCol="false" tIns="0" lIns="0" bIns="0" rIns="0">
            <a:spAutoFit/>
          </a:bodyPr>
          <a:lstStyle/>
          <a:p>
            <a:pPr algn="l">
              <a:lnSpc>
                <a:spcPts val="9840"/>
              </a:lnSpc>
            </a:pPr>
            <a:r>
              <a:rPr lang="en-US" sz="8200">
                <a:solidFill>
                  <a:srgbClr val="FFFFFF"/>
                </a:solidFill>
                <a:latin typeface="Roboto Condensed Bold"/>
              </a:rPr>
              <a:t>Exchange Program (late 1970s - now)</a:t>
            </a:r>
          </a:p>
        </p:txBody>
      </p:sp>
      <p:sp>
        <p:nvSpPr>
          <p:cNvPr name="TextBox 8" id="8"/>
          <p:cNvSpPr txBox="true"/>
          <p:nvPr/>
        </p:nvSpPr>
        <p:spPr>
          <a:xfrm rot="0">
            <a:off x="1018475" y="8683423"/>
            <a:ext cx="8005950" cy="1386750"/>
          </a:xfrm>
          <a:prstGeom prst="rect">
            <a:avLst/>
          </a:prstGeom>
        </p:spPr>
        <p:txBody>
          <a:bodyPr anchor="t" rtlCol="false" tIns="0" lIns="0" bIns="0" rIns="0">
            <a:spAutoFit/>
          </a:bodyPr>
          <a:lstStyle/>
          <a:p>
            <a:pPr algn="l">
              <a:lnSpc>
                <a:spcPts val="5999"/>
              </a:lnSpc>
            </a:pPr>
            <a:r>
              <a:rPr lang="en-US" sz="4999">
                <a:solidFill>
                  <a:srgbClr val="FF9800"/>
                </a:solidFill>
                <a:latin typeface="Roboto Condensed Bold"/>
              </a:rPr>
              <a:t>MedSIN-KMSA</a:t>
            </a:r>
          </a:p>
        </p:txBody>
      </p:sp>
      <p:sp>
        <p:nvSpPr>
          <p:cNvPr name="TextBox 9" id="9"/>
          <p:cNvSpPr txBox="true"/>
          <p:nvPr/>
        </p:nvSpPr>
        <p:spPr>
          <a:xfrm rot="0">
            <a:off x="406154" y="2341386"/>
            <a:ext cx="4180350" cy="6108600"/>
          </a:xfrm>
          <a:prstGeom prst="rect">
            <a:avLst/>
          </a:prstGeom>
        </p:spPr>
        <p:txBody>
          <a:bodyPr anchor="t" rtlCol="false" tIns="0" lIns="0" bIns="0" rIns="0">
            <a:spAutoFit/>
          </a:bodyPr>
          <a:lstStyle/>
          <a:p>
            <a:pPr algn="l">
              <a:lnSpc>
                <a:spcPts val="28800"/>
              </a:lnSpc>
            </a:pPr>
            <a:r>
              <a:rPr lang="en-US" sz="24000">
                <a:solidFill>
                  <a:srgbClr val="3F5378"/>
                </a:solidFill>
                <a:latin typeface="Roboto Condensed Bold"/>
              </a:rPr>
              <a:t>1</a:t>
            </a:r>
          </a:p>
        </p:txBody>
      </p:sp>
      <p:sp>
        <p:nvSpPr>
          <p:cNvPr name="Freeform 10" id="10"/>
          <p:cNvSpPr/>
          <p:nvPr/>
        </p:nvSpPr>
        <p:spPr>
          <a:xfrm flipH="false" flipV="false" rot="0">
            <a:off x="14593101" y="0"/>
            <a:ext cx="3006827" cy="3863800"/>
          </a:xfrm>
          <a:custGeom>
            <a:avLst/>
            <a:gdLst/>
            <a:ahLst/>
            <a:cxnLst/>
            <a:rect r="r" b="b" t="t" l="l"/>
            <a:pathLst>
              <a:path h="3863800" w="3006827">
                <a:moveTo>
                  <a:pt x="0" y="0"/>
                </a:moveTo>
                <a:lnTo>
                  <a:pt x="3006826" y="0"/>
                </a:lnTo>
                <a:lnTo>
                  <a:pt x="3006826" y="3863800"/>
                </a:lnTo>
                <a:lnTo>
                  <a:pt x="0" y="3863800"/>
                </a:lnTo>
                <a:lnTo>
                  <a:pt x="0" y="0"/>
                </a:lnTo>
                <a:close/>
              </a:path>
            </a:pathLst>
          </a:custGeom>
          <a:blipFill>
            <a:blip r:embed="rId9"/>
            <a:stretch>
              <a:fillRect l="-3269" t="0" r="-3269" b="0"/>
            </a:stretch>
          </a:blipFill>
        </p:spPr>
      </p:sp>
      <p:sp>
        <p:nvSpPr>
          <p:cNvPr name="TextBox 11" id="11"/>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12" id="12"/>
          <p:cNvSpPr/>
          <p:nvPr/>
        </p:nvSpPr>
        <p:spPr>
          <a:xfrm flipH="false" flipV="false" rot="0">
            <a:off x="9057600" y="-25400"/>
            <a:ext cx="4576602" cy="3889200"/>
          </a:xfrm>
          <a:custGeom>
            <a:avLst/>
            <a:gdLst/>
            <a:ahLst/>
            <a:cxnLst/>
            <a:rect r="r" b="b" t="t" l="l"/>
            <a:pathLst>
              <a:path h="3889200" w="4576602">
                <a:moveTo>
                  <a:pt x="0" y="0"/>
                </a:moveTo>
                <a:lnTo>
                  <a:pt x="4576602" y="0"/>
                </a:lnTo>
                <a:lnTo>
                  <a:pt x="4576602" y="3889200"/>
                </a:lnTo>
                <a:lnTo>
                  <a:pt x="0" y="3889200"/>
                </a:lnTo>
                <a:lnTo>
                  <a:pt x="0" y="0"/>
                </a:lnTo>
                <a:close/>
              </a:path>
            </a:pathLst>
          </a:custGeom>
          <a:blipFill>
            <a:blip r:embed="rId10"/>
            <a:stretch>
              <a:fillRect l="-25662" t="0" r="-25662"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394428" y="5271038"/>
            <a:ext cx="1778400" cy="592800"/>
            <a:chOff x="0" y="0"/>
            <a:chExt cx="2371200" cy="790400"/>
          </a:xfrm>
        </p:grpSpPr>
        <p:sp>
          <p:nvSpPr>
            <p:cNvPr name="Freeform 3" id="3"/>
            <p:cNvSpPr/>
            <p:nvPr/>
          </p:nvSpPr>
          <p:spPr>
            <a:xfrm flipH="false" flipV="false" rot="0">
              <a:off x="0" y="0"/>
              <a:ext cx="2371217" cy="790448"/>
            </a:xfrm>
            <a:custGeom>
              <a:avLst/>
              <a:gdLst/>
              <a:ahLst/>
              <a:cxnLst/>
              <a:rect r="r" b="b" t="t" l="l"/>
              <a:pathLst>
                <a:path h="790448" w="2371217">
                  <a:moveTo>
                    <a:pt x="0" y="790448"/>
                  </a:moveTo>
                  <a:lnTo>
                    <a:pt x="768858" y="0"/>
                  </a:lnTo>
                  <a:lnTo>
                    <a:pt x="2371217" y="790448"/>
                  </a:lnTo>
                  <a:close/>
                </a:path>
              </a:pathLst>
            </a:custGeom>
            <a:solidFill>
              <a:srgbClr val="263248"/>
            </a:solidFill>
          </p:spPr>
        </p:sp>
      </p:grpSp>
      <p:sp>
        <p:nvSpPr>
          <p:cNvPr name="Freeform 4" id="4"/>
          <p:cNvSpPr/>
          <p:nvPr/>
        </p:nvSpPr>
        <p:spPr>
          <a:xfrm flipH="false" flipV="false" rot="0">
            <a:off x="0" y="-14176"/>
            <a:ext cx="17322796" cy="10301176"/>
          </a:xfrm>
          <a:custGeom>
            <a:avLst/>
            <a:gdLst/>
            <a:ahLst/>
            <a:cxnLst/>
            <a:rect r="r" b="b" t="t" l="l"/>
            <a:pathLst>
              <a:path h="10301176" w="17322796">
                <a:moveTo>
                  <a:pt x="0" y="0"/>
                </a:moveTo>
                <a:lnTo>
                  <a:pt x="17322796" y="0"/>
                </a:lnTo>
                <a:lnTo>
                  <a:pt x="17322796" y="10301176"/>
                </a:lnTo>
                <a:lnTo>
                  <a:pt x="0" y="103011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 y="5849652"/>
            <a:ext cx="13178174" cy="4054536"/>
          </a:xfrm>
          <a:custGeom>
            <a:avLst/>
            <a:gdLst/>
            <a:ahLst/>
            <a:cxnLst/>
            <a:rect r="r" b="b" t="t" l="l"/>
            <a:pathLst>
              <a:path h="4054536" w="13178174">
                <a:moveTo>
                  <a:pt x="0" y="0"/>
                </a:moveTo>
                <a:lnTo>
                  <a:pt x="13178174" y="0"/>
                </a:lnTo>
                <a:lnTo>
                  <a:pt x="13178174" y="4054536"/>
                </a:lnTo>
                <a:lnTo>
                  <a:pt x="0" y="40545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323884" y="1244357"/>
            <a:ext cx="2402130" cy="4619481"/>
          </a:xfrm>
          <a:custGeom>
            <a:avLst/>
            <a:gdLst/>
            <a:ahLst/>
            <a:cxnLst/>
            <a:rect r="r" b="b" t="t" l="l"/>
            <a:pathLst>
              <a:path h="4619481" w="2402130">
                <a:moveTo>
                  <a:pt x="0" y="0"/>
                </a:moveTo>
                <a:lnTo>
                  <a:pt x="2402130" y="0"/>
                </a:lnTo>
                <a:lnTo>
                  <a:pt x="2402130" y="4619481"/>
                </a:lnTo>
                <a:lnTo>
                  <a:pt x="0" y="461948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6589083" y="1244357"/>
            <a:ext cx="1553826" cy="4619481"/>
          </a:xfrm>
          <a:custGeom>
            <a:avLst/>
            <a:gdLst/>
            <a:ahLst/>
            <a:cxnLst/>
            <a:rect r="r" b="b" t="t" l="l"/>
            <a:pathLst>
              <a:path h="4619481" w="1553826">
                <a:moveTo>
                  <a:pt x="0" y="0"/>
                </a:moveTo>
                <a:lnTo>
                  <a:pt x="1553826" y="0"/>
                </a:lnTo>
                <a:lnTo>
                  <a:pt x="1553826" y="4619481"/>
                </a:lnTo>
                <a:lnTo>
                  <a:pt x="0" y="46194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51789" y="1924353"/>
            <a:ext cx="5457725" cy="3939485"/>
          </a:xfrm>
          <a:custGeom>
            <a:avLst/>
            <a:gdLst/>
            <a:ahLst/>
            <a:cxnLst/>
            <a:rect r="r" b="b" t="t" l="l"/>
            <a:pathLst>
              <a:path h="3939485" w="5457725">
                <a:moveTo>
                  <a:pt x="0" y="0"/>
                </a:moveTo>
                <a:lnTo>
                  <a:pt x="5457725" y="0"/>
                </a:lnTo>
                <a:lnTo>
                  <a:pt x="5457725" y="3939485"/>
                </a:lnTo>
                <a:lnTo>
                  <a:pt x="0" y="393948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0" id="10"/>
          <p:cNvSpPr txBox="true"/>
          <p:nvPr/>
        </p:nvSpPr>
        <p:spPr>
          <a:xfrm rot="0">
            <a:off x="951789" y="6957299"/>
            <a:ext cx="9416440" cy="1085024"/>
          </a:xfrm>
          <a:prstGeom prst="rect">
            <a:avLst/>
          </a:prstGeom>
        </p:spPr>
        <p:txBody>
          <a:bodyPr anchor="t" rtlCol="false" tIns="0" lIns="0" bIns="0" rIns="0">
            <a:spAutoFit/>
          </a:bodyPr>
          <a:lstStyle/>
          <a:p>
            <a:pPr algn="l">
              <a:lnSpc>
                <a:spcPts val="8468"/>
              </a:lnSpc>
            </a:pPr>
            <a:r>
              <a:rPr lang="en-US" sz="7057">
                <a:solidFill>
                  <a:srgbClr val="FFFFFF"/>
                </a:solidFill>
                <a:latin typeface="Roboto Condensed Bold"/>
              </a:rPr>
              <a:t>Orientation Event : </a:t>
            </a:r>
          </a:p>
        </p:txBody>
      </p:sp>
      <p:sp>
        <p:nvSpPr>
          <p:cNvPr name="TextBox 11" id="11"/>
          <p:cNvSpPr txBox="true"/>
          <p:nvPr/>
        </p:nvSpPr>
        <p:spPr>
          <a:xfrm rot="0">
            <a:off x="1018475" y="8032798"/>
            <a:ext cx="8005950" cy="676275"/>
          </a:xfrm>
          <a:prstGeom prst="rect">
            <a:avLst/>
          </a:prstGeom>
        </p:spPr>
        <p:txBody>
          <a:bodyPr anchor="t" rtlCol="false" tIns="0" lIns="0" bIns="0" rIns="0">
            <a:spAutoFit/>
          </a:bodyPr>
          <a:lstStyle/>
          <a:p>
            <a:pPr algn="l">
              <a:lnSpc>
                <a:spcPts val="5280"/>
              </a:lnSpc>
            </a:pPr>
            <a:r>
              <a:rPr lang="en-US" sz="4400">
                <a:solidFill>
                  <a:srgbClr val="FF9800"/>
                </a:solidFill>
                <a:latin typeface="Roboto Condensed"/>
              </a:rPr>
              <a:t>2022 - 2023 Mandate </a:t>
            </a:r>
          </a:p>
        </p:txBody>
      </p:sp>
      <p:sp>
        <p:nvSpPr>
          <p:cNvPr name="TextBox 12" id="12"/>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5731194" cy="5119204"/>
          </a:xfrm>
          <a:custGeom>
            <a:avLst/>
            <a:gdLst/>
            <a:ahLst/>
            <a:cxnLst/>
            <a:rect r="r" b="b" t="t" l="l"/>
            <a:pathLst>
              <a:path h="5119204" w="5731194">
                <a:moveTo>
                  <a:pt x="0" y="0"/>
                </a:moveTo>
                <a:lnTo>
                  <a:pt x="5731194" y="0"/>
                </a:lnTo>
                <a:lnTo>
                  <a:pt x="5731194" y="5119204"/>
                </a:lnTo>
                <a:lnTo>
                  <a:pt x="0" y="5119204"/>
                </a:lnTo>
                <a:lnTo>
                  <a:pt x="0" y="0"/>
                </a:lnTo>
                <a:close/>
              </a:path>
            </a:pathLst>
          </a:custGeom>
          <a:blipFill>
            <a:blip r:embed="rId7"/>
            <a:stretch>
              <a:fillRect l="-9547" t="0" r="-9547" b="0"/>
            </a:stretch>
          </a:blipFill>
        </p:spPr>
      </p:sp>
      <p:sp>
        <p:nvSpPr>
          <p:cNvPr name="Freeform 6" id="6"/>
          <p:cNvSpPr/>
          <p:nvPr/>
        </p:nvSpPr>
        <p:spPr>
          <a:xfrm flipH="false" flipV="false" rot="0">
            <a:off x="5731198" y="0"/>
            <a:ext cx="6825594" cy="5119196"/>
          </a:xfrm>
          <a:custGeom>
            <a:avLst/>
            <a:gdLst/>
            <a:ahLst/>
            <a:cxnLst/>
            <a:rect r="r" b="b" t="t" l="l"/>
            <a:pathLst>
              <a:path h="5119196" w="6825594">
                <a:moveTo>
                  <a:pt x="0" y="0"/>
                </a:moveTo>
                <a:lnTo>
                  <a:pt x="6825594" y="0"/>
                </a:lnTo>
                <a:lnTo>
                  <a:pt x="6825594" y="5119196"/>
                </a:lnTo>
                <a:lnTo>
                  <a:pt x="0" y="5119196"/>
                </a:lnTo>
                <a:lnTo>
                  <a:pt x="0" y="0"/>
                </a:lnTo>
                <a:close/>
              </a:path>
            </a:pathLst>
          </a:custGeom>
          <a:blipFill>
            <a:blip r:embed="rId8"/>
            <a:stretch>
              <a:fillRect l="-60" t="0" r="-60" b="0"/>
            </a:stretch>
          </a:blipFill>
        </p:spPr>
      </p:sp>
      <p:sp>
        <p:nvSpPr>
          <p:cNvPr name="Freeform 7" id="7"/>
          <p:cNvSpPr/>
          <p:nvPr/>
        </p:nvSpPr>
        <p:spPr>
          <a:xfrm flipH="false" flipV="false" rot="0">
            <a:off x="12556800" y="0"/>
            <a:ext cx="5731200" cy="5119200"/>
          </a:xfrm>
          <a:custGeom>
            <a:avLst/>
            <a:gdLst/>
            <a:ahLst/>
            <a:cxnLst/>
            <a:rect r="r" b="b" t="t" l="l"/>
            <a:pathLst>
              <a:path h="5119200" w="5731200">
                <a:moveTo>
                  <a:pt x="0" y="0"/>
                </a:moveTo>
                <a:lnTo>
                  <a:pt x="5731200" y="0"/>
                </a:lnTo>
                <a:lnTo>
                  <a:pt x="5731200" y="5119200"/>
                </a:lnTo>
                <a:lnTo>
                  <a:pt x="0" y="5119200"/>
                </a:lnTo>
                <a:lnTo>
                  <a:pt x="0" y="0"/>
                </a:lnTo>
                <a:close/>
              </a:path>
            </a:pathLst>
          </a:custGeom>
          <a:blipFill>
            <a:blip r:embed="rId9"/>
            <a:stretch>
              <a:fillRect l="-9547" t="0" r="-9547" b="0"/>
            </a:stretch>
          </a:blipFill>
        </p:spPr>
      </p:sp>
      <p:sp>
        <p:nvSpPr>
          <p:cNvPr name="Freeform 8" id="8"/>
          <p:cNvSpPr/>
          <p:nvPr/>
        </p:nvSpPr>
        <p:spPr>
          <a:xfrm flipH="false" flipV="false" rot="0">
            <a:off x="0" y="5119200"/>
            <a:ext cx="5785634" cy="5167798"/>
          </a:xfrm>
          <a:custGeom>
            <a:avLst/>
            <a:gdLst/>
            <a:ahLst/>
            <a:cxnLst/>
            <a:rect r="r" b="b" t="t" l="l"/>
            <a:pathLst>
              <a:path h="5167798" w="5785634">
                <a:moveTo>
                  <a:pt x="0" y="0"/>
                </a:moveTo>
                <a:lnTo>
                  <a:pt x="5785634" y="0"/>
                </a:lnTo>
                <a:lnTo>
                  <a:pt x="5785634" y="5167798"/>
                </a:lnTo>
                <a:lnTo>
                  <a:pt x="0" y="5167798"/>
                </a:lnTo>
                <a:lnTo>
                  <a:pt x="0" y="0"/>
                </a:lnTo>
                <a:close/>
              </a:path>
            </a:pathLst>
          </a:custGeom>
          <a:blipFill>
            <a:blip r:embed="rId10"/>
            <a:stretch>
              <a:fillRect l="-9619" t="0" r="-9619" b="0"/>
            </a:stretch>
          </a:blipFill>
        </p:spPr>
      </p:sp>
      <p:sp>
        <p:nvSpPr>
          <p:cNvPr name="Freeform 9" id="9"/>
          <p:cNvSpPr/>
          <p:nvPr/>
        </p:nvSpPr>
        <p:spPr>
          <a:xfrm flipH="false" flipV="false" rot="0">
            <a:off x="5731200" y="5119200"/>
            <a:ext cx="6825594" cy="5140450"/>
          </a:xfrm>
          <a:custGeom>
            <a:avLst/>
            <a:gdLst/>
            <a:ahLst/>
            <a:cxnLst/>
            <a:rect r="r" b="b" t="t" l="l"/>
            <a:pathLst>
              <a:path h="5140450" w="6825594">
                <a:moveTo>
                  <a:pt x="0" y="0"/>
                </a:moveTo>
                <a:lnTo>
                  <a:pt x="6825594" y="0"/>
                </a:lnTo>
                <a:lnTo>
                  <a:pt x="6825594" y="5140450"/>
                </a:lnTo>
                <a:lnTo>
                  <a:pt x="0" y="5140450"/>
                </a:lnTo>
                <a:lnTo>
                  <a:pt x="0" y="0"/>
                </a:lnTo>
                <a:close/>
              </a:path>
            </a:pathLst>
          </a:custGeom>
          <a:blipFill>
            <a:blip r:embed="rId11"/>
            <a:stretch>
              <a:fillRect l="0" t="-14772" r="0" b="-62484"/>
            </a:stretch>
          </a:blipFill>
        </p:spPr>
      </p:sp>
      <p:sp>
        <p:nvSpPr>
          <p:cNvPr name="Freeform 10" id="10"/>
          <p:cNvSpPr/>
          <p:nvPr/>
        </p:nvSpPr>
        <p:spPr>
          <a:xfrm flipH="false" flipV="false" rot="0">
            <a:off x="12556800" y="5119200"/>
            <a:ext cx="5731204" cy="5167800"/>
          </a:xfrm>
          <a:custGeom>
            <a:avLst/>
            <a:gdLst/>
            <a:ahLst/>
            <a:cxnLst/>
            <a:rect r="r" b="b" t="t" l="l"/>
            <a:pathLst>
              <a:path h="5167800" w="5731204">
                <a:moveTo>
                  <a:pt x="0" y="0"/>
                </a:moveTo>
                <a:lnTo>
                  <a:pt x="5731204" y="0"/>
                </a:lnTo>
                <a:lnTo>
                  <a:pt x="5731204" y="5167800"/>
                </a:lnTo>
                <a:lnTo>
                  <a:pt x="0" y="5167800"/>
                </a:lnTo>
                <a:lnTo>
                  <a:pt x="0" y="0"/>
                </a:lnTo>
                <a:close/>
              </a:path>
            </a:pathLst>
          </a:custGeom>
          <a:blipFill>
            <a:blip r:embed="rId12"/>
            <a:stretch>
              <a:fillRect l="-20999" t="0" r="-20999"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352285" y="670791"/>
            <a:ext cx="5583430" cy="6177257"/>
          </a:xfrm>
          <a:custGeom>
            <a:avLst/>
            <a:gdLst/>
            <a:ahLst/>
            <a:cxnLst/>
            <a:rect r="r" b="b" t="t" l="l"/>
            <a:pathLst>
              <a:path h="6177257" w="5583430">
                <a:moveTo>
                  <a:pt x="0" y="0"/>
                </a:moveTo>
                <a:lnTo>
                  <a:pt x="5583430" y="0"/>
                </a:lnTo>
                <a:lnTo>
                  <a:pt x="5583430" y="6177257"/>
                </a:lnTo>
                <a:lnTo>
                  <a:pt x="0" y="6177257"/>
                </a:lnTo>
                <a:lnTo>
                  <a:pt x="0" y="0"/>
                </a:lnTo>
                <a:close/>
              </a:path>
            </a:pathLst>
          </a:custGeom>
          <a:blipFill>
            <a:blip r:embed="rId7"/>
            <a:stretch>
              <a:fillRect l="0" t="0" r="-954" b="0"/>
            </a:stretch>
          </a:blipFill>
        </p:spPr>
      </p:sp>
      <p:sp>
        <p:nvSpPr>
          <p:cNvPr name="TextBox 5" id="5"/>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TextBox 6" id="6"/>
          <p:cNvSpPr txBox="true"/>
          <p:nvPr/>
        </p:nvSpPr>
        <p:spPr>
          <a:xfrm rot="0">
            <a:off x="2641725" y="7286625"/>
            <a:ext cx="13004550" cy="3000375"/>
          </a:xfrm>
          <a:prstGeom prst="rect">
            <a:avLst/>
          </a:prstGeom>
        </p:spPr>
        <p:txBody>
          <a:bodyPr anchor="t" rtlCol="false" tIns="0" lIns="0" bIns="0" rIns="0">
            <a:spAutoFit/>
          </a:bodyPr>
          <a:lstStyle/>
          <a:p>
            <a:pPr algn="ctr">
              <a:lnSpc>
                <a:spcPts val="4799"/>
              </a:lnSpc>
            </a:pPr>
          </a:p>
          <a:p>
            <a:pPr algn="ctr">
              <a:lnSpc>
                <a:spcPts val="4799"/>
              </a:lnSpc>
            </a:pPr>
            <a:r>
              <a:rPr lang="en-US" sz="3999" u="sng">
                <a:solidFill>
                  <a:srgbClr val="263248"/>
                </a:solidFill>
                <a:latin typeface="Roboto Condensed Light"/>
                <a:hlinkClick r:id="rId8" tooltip="mailto:kmsa.external@gmail.com"/>
              </a:rPr>
              <a:t>kmsa.external@gmail.com</a:t>
            </a:r>
          </a:p>
          <a:p>
            <a:pPr algn="ctr">
              <a:lnSpc>
                <a:spcPts val="4799"/>
              </a:lnSpc>
            </a:pPr>
            <a:r>
              <a:rPr lang="en-US" sz="3999" u="sng">
                <a:solidFill>
                  <a:srgbClr val="263248"/>
                </a:solidFill>
                <a:latin typeface="Roboto Condensed Light"/>
                <a:hlinkClick r:id="rId9" tooltip="mailto:Adsuofk@gmail.com"/>
              </a:rPr>
              <a:t>Adsuofk@gmail.com</a:t>
            </a:r>
          </a:p>
          <a:p>
            <a:pPr algn="ctr">
              <a:lnSpc>
                <a:spcPts val="4799"/>
              </a:lnSpc>
            </a:pPr>
            <a:r>
              <a:rPr lang="en-US" sz="3999" u="sng">
                <a:solidFill>
                  <a:srgbClr val="263248"/>
                </a:solidFill>
                <a:latin typeface="Roboto Condensed Bold"/>
              </a:rPr>
              <a:t>  </a:t>
            </a:r>
            <a:r>
              <a:rPr lang="en-US" sz="3999" u="sng">
                <a:solidFill>
                  <a:srgbClr val="263248"/>
                </a:solidFill>
                <a:latin typeface="Roboto Condensed"/>
              </a:rPr>
              <a:t>Uofk.fpsa@gmail.com</a:t>
            </a:r>
          </a:p>
          <a:p>
            <a:pPr algn="ctr">
              <a:lnSpc>
                <a:spcPts val="4799"/>
              </a:lnSpc>
            </a:pPr>
          </a:p>
        </p:txBody>
      </p:sp>
      <p:sp>
        <p:nvSpPr>
          <p:cNvPr name="TextBox 7" id="7"/>
          <p:cNvSpPr txBox="true"/>
          <p:nvPr/>
        </p:nvSpPr>
        <p:spPr>
          <a:xfrm rot="0">
            <a:off x="-360629" y="6838523"/>
            <a:ext cx="19009258" cy="886678"/>
          </a:xfrm>
          <a:prstGeom prst="rect">
            <a:avLst/>
          </a:prstGeom>
        </p:spPr>
        <p:txBody>
          <a:bodyPr anchor="t" rtlCol="false" tIns="0" lIns="0" bIns="0" rIns="0">
            <a:spAutoFit/>
          </a:bodyPr>
          <a:lstStyle/>
          <a:p>
            <a:pPr algn="ctr">
              <a:lnSpc>
                <a:spcPts val="7016"/>
              </a:lnSpc>
            </a:pPr>
            <a:r>
              <a:rPr lang="en-US" sz="5846">
                <a:solidFill>
                  <a:srgbClr val="263248"/>
                </a:solidFill>
                <a:latin typeface="Roboto Condensed Bold"/>
              </a:rPr>
              <a:t>Any Questions ?!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 y="80"/>
            <a:ext cx="14144860" cy="2654630"/>
          </a:xfrm>
          <a:custGeom>
            <a:avLst/>
            <a:gdLst/>
            <a:ahLst/>
            <a:cxnLst/>
            <a:rect r="r" b="b" t="t" l="l"/>
            <a:pathLst>
              <a:path h="2654630" w="14144860">
                <a:moveTo>
                  <a:pt x="0" y="0"/>
                </a:moveTo>
                <a:lnTo>
                  <a:pt x="14144860" y="0"/>
                </a:lnTo>
                <a:lnTo>
                  <a:pt x="14144860" y="2654630"/>
                </a:lnTo>
                <a:lnTo>
                  <a:pt x="0" y="2654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3893684" y="8945446"/>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719975" y="867050"/>
            <a:ext cx="10333950" cy="1359075"/>
          </a:xfrm>
          <a:prstGeom prst="rect">
            <a:avLst/>
          </a:prstGeom>
        </p:spPr>
        <p:txBody>
          <a:bodyPr anchor="t" rtlCol="false" tIns="0" lIns="0" bIns="0" rIns="0">
            <a:spAutoFit/>
          </a:bodyPr>
          <a:lstStyle/>
          <a:p>
            <a:pPr algn="l">
              <a:lnSpc>
                <a:spcPts val="4800"/>
              </a:lnSpc>
            </a:pPr>
            <a:r>
              <a:rPr lang="en-US" sz="4000">
                <a:solidFill>
                  <a:srgbClr val="FFFFFF"/>
                </a:solidFill>
                <a:latin typeface="Roboto Condensed Bold"/>
              </a:rPr>
              <a:t>Exchange Programs:</a:t>
            </a:r>
          </a:p>
        </p:txBody>
      </p:sp>
      <p:sp>
        <p:nvSpPr>
          <p:cNvPr name="TextBox 5" id="5"/>
          <p:cNvSpPr txBox="true"/>
          <p:nvPr/>
        </p:nvSpPr>
        <p:spPr>
          <a:xfrm rot="0">
            <a:off x="326475" y="3025768"/>
            <a:ext cx="57259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Research Exchange</a:t>
            </a:r>
            <a:r>
              <a:rPr lang="en-US" sz="3600">
                <a:solidFill>
                  <a:srgbClr val="263248"/>
                </a:solidFill>
                <a:latin typeface="Roboto Condensed Light"/>
              </a:rPr>
              <a:t>:-</a:t>
            </a:r>
          </a:p>
          <a:p>
            <a:pPr algn="l">
              <a:lnSpc>
                <a:spcPts val="4320"/>
              </a:lnSpc>
            </a:pPr>
            <a:r>
              <a:rPr lang="en-US" sz="3600">
                <a:solidFill>
                  <a:srgbClr val="263248"/>
                </a:solidFill>
                <a:latin typeface="Roboto Condensed Light"/>
              </a:rPr>
              <a:t>The Research Exchange Program provides medical students with the opportunity to deepen their knowledge in the specific area of their research interest.</a:t>
            </a:r>
          </a:p>
          <a:p>
            <a:pPr algn="l">
              <a:lnSpc>
                <a:spcPts val="4320"/>
              </a:lnSpc>
            </a:pPr>
          </a:p>
        </p:txBody>
      </p:sp>
      <p:sp>
        <p:nvSpPr>
          <p:cNvPr name="TextBox 6" id="6"/>
          <p:cNvSpPr txBox="true"/>
          <p:nvPr/>
        </p:nvSpPr>
        <p:spPr>
          <a:xfrm rot="0">
            <a:off x="6281025" y="3025768"/>
            <a:ext cx="57259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Professional Exchange</a:t>
            </a:r>
            <a:r>
              <a:rPr lang="en-US" sz="3600">
                <a:solidFill>
                  <a:srgbClr val="263248"/>
                </a:solidFill>
                <a:latin typeface="Roboto Condensed Light"/>
              </a:rPr>
              <a:t>:-</a:t>
            </a:r>
          </a:p>
          <a:p>
            <a:pPr algn="l">
              <a:lnSpc>
                <a:spcPts val="4320"/>
              </a:lnSpc>
            </a:pPr>
            <a:r>
              <a:rPr lang="en-US" sz="3600">
                <a:solidFill>
                  <a:srgbClr val="263248"/>
                </a:solidFill>
                <a:latin typeface="Roboto Condensed Light"/>
              </a:rPr>
              <a:t>The Professional Exchange program is a full educational program offering clerkships to medical students abroad.</a:t>
            </a:r>
          </a:p>
        </p:txBody>
      </p:sp>
      <p:sp>
        <p:nvSpPr>
          <p:cNvPr name="TextBox 7" id="7"/>
          <p:cNvSpPr txBox="true"/>
          <p:nvPr/>
        </p:nvSpPr>
        <p:spPr>
          <a:xfrm rot="0">
            <a:off x="12235575" y="3025768"/>
            <a:ext cx="5959950" cy="5246475"/>
          </a:xfrm>
          <a:prstGeom prst="rect">
            <a:avLst/>
          </a:prstGeom>
        </p:spPr>
        <p:txBody>
          <a:bodyPr anchor="t" rtlCol="false" tIns="0" lIns="0" bIns="0" rIns="0">
            <a:spAutoFit/>
          </a:bodyPr>
          <a:lstStyle/>
          <a:p>
            <a:pPr algn="l">
              <a:lnSpc>
                <a:spcPts val="4320"/>
              </a:lnSpc>
            </a:pPr>
            <a:r>
              <a:rPr lang="en-US" sz="3600" u="sng">
                <a:solidFill>
                  <a:srgbClr val="263248"/>
                </a:solidFill>
                <a:latin typeface="Roboto Condensed Bold"/>
              </a:rPr>
              <a:t>STEP Project Exchange</a:t>
            </a:r>
            <a:r>
              <a:rPr lang="en-US" sz="3600">
                <a:solidFill>
                  <a:srgbClr val="263248"/>
                </a:solidFill>
                <a:latin typeface="Roboto Condensed Light"/>
              </a:rPr>
              <a:t>:-</a:t>
            </a:r>
          </a:p>
          <a:p>
            <a:pPr algn="l">
              <a:lnSpc>
                <a:spcPts val="4320"/>
              </a:lnSpc>
            </a:pPr>
            <a:r>
              <a:rPr lang="en-US" sz="3600">
                <a:solidFill>
                  <a:srgbClr val="263248"/>
                </a:solidFill>
                <a:latin typeface="Roboto Condensed Light"/>
              </a:rPr>
              <a:t>STEP program aims to provide medical students worldwide with the unique chance to participate in high-standard scientific programs focusing on Tropical Diseases, as well as to invest in medical students’ capabilities in helping the population at risk of Tropical Diseases.</a:t>
            </a:r>
          </a:p>
        </p:txBody>
      </p:sp>
      <p:sp>
        <p:nvSpPr>
          <p:cNvPr name="TextBox 8" id="8"/>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2276" y="8945446"/>
            <a:ext cx="13373650" cy="1341590"/>
          </a:xfrm>
          <a:custGeom>
            <a:avLst/>
            <a:gdLst/>
            <a:ahLst/>
            <a:cxnLst/>
            <a:rect r="r" b="b" t="t" l="l"/>
            <a:pathLst>
              <a:path h="1341590" w="13373650">
                <a:moveTo>
                  <a:pt x="0" y="0"/>
                </a:moveTo>
                <a:lnTo>
                  <a:pt x="13373650" y="0"/>
                </a:lnTo>
                <a:lnTo>
                  <a:pt x="13373650" y="1341590"/>
                </a:lnTo>
                <a:lnTo>
                  <a:pt x="0" y="13415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 y="-4"/>
            <a:ext cx="4405660" cy="1341590"/>
          </a:xfrm>
          <a:custGeom>
            <a:avLst/>
            <a:gdLst/>
            <a:ahLst/>
            <a:cxnLst/>
            <a:rect r="r" b="b" t="t" l="l"/>
            <a:pathLst>
              <a:path h="1341590" w="4405660">
                <a:moveTo>
                  <a:pt x="0" y="0"/>
                </a:moveTo>
                <a:lnTo>
                  <a:pt x="4405660" y="0"/>
                </a:lnTo>
                <a:lnTo>
                  <a:pt x="4405660" y="1341590"/>
                </a:lnTo>
                <a:lnTo>
                  <a:pt x="0" y="1341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5327425" y="9354900"/>
            <a:ext cx="2791950" cy="457875"/>
          </a:xfrm>
          <a:prstGeom prst="rect">
            <a:avLst/>
          </a:prstGeom>
        </p:spPr>
        <p:txBody>
          <a:bodyPr anchor="t" rtlCol="false" tIns="0" lIns="0" bIns="0" rIns="0">
            <a:spAutoFit/>
          </a:bodyPr>
          <a:lstStyle/>
          <a:p>
            <a:pPr algn="r">
              <a:lnSpc>
                <a:spcPts val="2879"/>
              </a:lnSpc>
            </a:pPr>
            <a:r>
              <a:rPr lang="en-US" sz="2400">
                <a:solidFill>
                  <a:srgbClr val="FFFFFF"/>
                </a:solidFill>
                <a:latin typeface="Roboto Condensed Bold"/>
              </a:rPr>
              <a:t>‹#›</a:t>
            </a:r>
          </a:p>
        </p:txBody>
      </p:sp>
      <p:sp>
        <p:nvSpPr>
          <p:cNvPr name="Freeform 5" id="5"/>
          <p:cNvSpPr/>
          <p:nvPr/>
        </p:nvSpPr>
        <p:spPr>
          <a:xfrm flipH="false" flipV="false" rot="0">
            <a:off x="0" y="0"/>
            <a:ext cx="5973950" cy="5555252"/>
          </a:xfrm>
          <a:custGeom>
            <a:avLst/>
            <a:gdLst/>
            <a:ahLst/>
            <a:cxnLst/>
            <a:rect r="r" b="b" t="t" l="l"/>
            <a:pathLst>
              <a:path h="5555252" w="5973950">
                <a:moveTo>
                  <a:pt x="0" y="0"/>
                </a:moveTo>
                <a:lnTo>
                  <a:pt x="5973950" y="0"/>
                </a:lnTo>
                <a:lnTo>
                  <a:pt x="5973950" y="5555252"/>
                </a:lnTo>
                <a:lnTo>
                  <a:pt x="0" y="5555252"/>
                </a:lnTo>
                <a:lnTo>
                  <a:pt x="0" y="0"/>
                </a:lnTo>
                <a:close/>
              </a:path>
            </a:pathLst>
          </a:custGeom>
          <a:blipFill>
            <a:blip r:embed="rId7"/>
            <a:stretch>
              <a:fillRect l="-11994" t="0" r="-11994" b="0"/>
            </a:stretch>
          </a:blipFill>
        </p:spPr>
      </p:sp>
      <p:sp>
        <p:nvSpPr>
          <p:cNvPr name="Freeform 6" id="6"/>
          <p:cNvSpPr/>
          <p:nvPr/>
        </p:nvSpPr>
        <p:spPr>
          <a:xfrm flipH="false" flipV="false" rot="0">
            <a:off x="5958550" y="0"/>
            <a:ext cx="5973952" cy="5555252"/>
          </a:xfrm>
          <a:custGeom>
            <a:avLst/>
            <a:gdLst/>
            <a:ahLst/>
            <a:cxnLst/>
            <a:rect r="r" b="b" t="t" l="l"/>
            <a:pathLst>
              <a:path h="5555252" w="5973952">
                <a:moveTo>
                  <a:pt x="0" y="0"/>
                </a:moveTo>
                <a:lnTo>
                  <a:pt x="5973952" y="0"/>
                </a:lnTo>
                <a:lnTo>
                  <a:pt x="5973952" y="5555252"/>
                </a:lnTo>
                <a:lnTo>
                  <a:pt x="0" y="5555252"/>
                </a:lnTo>
                <a:lnTo>
                  <a:pt x="0" y="0"/>
                </a:lnTo>
                <a:close/>
              </a:path>
            </a:pathLst>
          </a:custGeom>
          <a:blipFill>
            <a:blip r:embed="rId8"/>
            <a:stretch>
              <a:fillRect l="-11994" t="0" r="-11994" b="0"/>
            </a:stretch>
          </a:blipFill>
        </p:spPr>
      </p:sp>
      <p:sp>
        <p:nvSpPr>
          <p:cNvPr name="Freeform 7" id="7"/>
          <p:cNvSpPr/>
          <p:nvPr/>
        </p:nvSpPr>
        <p:spPr>
          <a:xfrm flipH="false" flipV="false" rot="0">
            <a:off x="0" y="5555250"/>
            <a:ext cx="5973950" cy="4731750"/>
          </a:xfrm>
          <a:custGeom>
            <a:avLst/>
            <a:gdLst/>
            <a:ahLst/>
            <a:cxnLst/>
            <a:rect r="r" b="b" t="t" l="l"/>
            <a:pathLst>
              <a:path h="4731750" w="5973950">
                <a:moveTo>
                  <a:pt x="0" y="0"/>
                </a:moveTo>
                <a:lnTo>
                  <a:pt x="5973950" y="0"/>
                </a:lnTo>
                <a:lnTo>
                  <a:pt x="5973950" y="4731750"/>
                </a:lnTo>
                <a:lnTo>
                  <a:pt x="0" y="4731750"/>
                </a:lnTo>
                <a:lnTo>
                  <a:pt x="0" y="0"/>
                </a:lnTo>
                <a:close/>
              </a:path>
            </a:pathLst>
          </a:custGeom>
          <a:blipFill>
            <a:blip r:embed="rId9"/>
            <a:stretch>
              <a:fillRect l="-9404" t="0" r="-9404" b="0"/>
            </a:stretch>
          </a:blipFill>
        </p:spPr>
      </p:sp>
      <p:sp>
        <p:nvSpPr>
          <p:cNvPr name="Freeform 8" id="8"/>
          <p:cNvSpPr/>
          <p:nvPr/>
        </p:nvSpPr>
        <p:spPr>
          <a:xfrm flipH="false" flipV="false" rot="0">
            <a:off x="5958550" y="5555250"/>
            <a:ext cx="5973950" cy="4731750"/>
          </a:xfrm>
          <a:custGeom>
            <a:avLst/>
            <a:gdLst/>
            <a:ahLst/>
            <a:cxnLst/>
            <a:rect r="r" b="b" t="t" l="l"/>
            <a:pathLst>
              <a:path h="4731750" w="5973950">
                <a:moveTo>
                  <a:pt x="0" y="0"/>
                </a:moveTo>
                <a:lnTo>
                  <a:pt x="5973950" y="0"/>
                </a:lnTo>
                <a:lnTo>
                  <a:pt x="5973950" y="4731750"/>
                </a:lnTo>
                <a:lnTo>
                  <a:pt x="0" y="4731750"/>
                </a:lnTo>
                <a:lnTo>
                  <a:pt x="0" y="0"/>
                </a:lnTo>
                <a:close/>
              </a:path>
            </a:pathLst>
          </a:custGeom>
          <a:blipFill>
            <a:blip r:embed="rId10"/>
            <a:stretch>
              <a:fillRect l="-9404" t="0" r="-9404" b="0"/>
            </a:stretch>
          </a:blipFill>
        </p:spPr>
      </p:sp>
      <p:sp>
        <p:nvSpPr>
          <p:cNvPr name="Freeform 9" id="9"/>
          <p:cNvSpPr/>
          <p:nvPr/>
        </p:nvSpPr>
        <p:spPr>
          <a:xfrm flipH="false" flipV="false" rot="0">
            <a:off x="11932500" y="5555250"/>
            <a:ext cx="6355498" cy="4731752"/>
          </a:xfrm>
          <a:custGeom>
            <a:avLst/>
            <a:gdLst/>
            <a:ahLst/>
            <a:cxnLst/>
            <a:rect r="r" b="b" t="t" l="l"/>
            <a:pathLst>
              <a:path h="4731752" w="6355498">
                <a:moveTo>
                  <a:pt x="0" y="0"/>
                </a:moveTo>
                <a:lnTo>
                  <a:pt x="6355498" y="0"/>
                </a:lnTo>
                <a:lnTo>
                  <a:pt x="6355498" y="4731752"/>
                </a:lnTo>
                <a:lnTo>
                  <a:pt x="0" y="4731752"/>
                </a:lnTo>
                <a:lnTo>
                  <a:pt x="0" y="0"/>
                </a:lnTo>
                <a:close/>
              </a:path>
            </a:pathLst>
          </a:custGeom>
          <a:blipFill>
            <a:blip r:embed="rId11"/>
            <a:stretch>
              <a:fillRect l="0" t="-679" r="0" b="-679"/>
            </a:stretch>
          </a:blipFill>
        </p:spPr>
      </p:sp>
      <p:sp>
        <p:nvSpPr>
          <p:cNvPr name="Freeform 10" id="10"/>
          <p:cNvSpPr/>
          <p:nvPr/>
        </p:nvSpPr>
        <p:spPr>
          <a:xfrm flipH="false" flipV="false" rot="0">
            <a:off x="11984850" y="63300"/>
            <a:ext cx="6250802" cy="5428600"/>
          </a:xfrm>
          <a:custGeom>
            <a:avLst/>
            <a:gdLst/>
            <a:ahLst/>
            <a:cxnLst/>
            <a:rect r="r" b="b" t="t" l="l"/>
            <a:pathLst>
              <a:path h="5428600" w="6250802">
                <a:moveTo>
                  <a:pt x="0" y="0"/>
                </a:moveTo>
                <a:lnTo>
                  <a:pt x="6250802" y="0"/>
                </a:lnTo>
                <a:lnTo>
                  <a:pt x="6250802" y="5428600"/>
                </a:lnTo>
                <a:lnTo>
                  <a:pt x="0" y="5428600"/>
                </a:lnTo>
                <a:lnTo>
                  <a:pt x="0" y="0"/>
                </a:lnTo>
                <a:close/>
              </a:path>
            </a:pathLst>
          </a:custGeom>
          <a:blipFill>
            <a:blip r:embed="rId12"/>
            <a:stretch>
              <a:fillRect l="-15225" t="0" r="-15225"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DAF-v-sN4Wk</dc:identifier>
  <dcterms:modified xsi:type="dcterms:W3CDTF">2011-08-01T06:04:30Z</dcterms:modified>
  <cp:revision>1</cp:revision>
  <dc:title>JICA Presentation Egypt 2024.pptx</dc:title>
</cp:coreProperties>
</file>