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54" r:id="rId4"/>
  </p:sldMasterIdLst>
  <p:notesMasterIdLst>
    <p:notesMasterId r:id="rId18"/>
  </p:notesMasterIdLst>
  <p:sldIdLst>
    <p:sldId id="400" r:id="rId5"/>
    <p:sldId id="417" r:id="rId6"/>
    <p:sldId id="418" r:id="rId7"/>
    <p:sldId id="411" r:id="rId8"/>
    <p:sldId id="373" r:id="rId9"/>
    <p:sldId id="331" r:id="rId10"/>
    <p:sldId id="330" r:id="rId11"/>
    <p:sldId id="380" r:id="rId12"/>
    <p:sldId id="332" r:id="rId13"/>
    <p:sldId id="375" r:id="rId14"/>
    <p:sldId id="378" r:id="rId15"/>
    <p:sldId id="404" r:id="rId16"/>
    <p:sldId id="405" r:id="rId1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7A5427-CC44-EE82-90F9-A42D36EB4A91}" name="Takeda, Sachiko[竹田 幸子]" initials="TS幸" userId="S::Takeda.Sachiko@jica.go.jp::a9627015-c615-42da-a4ed-fe78ba402b48" providerId="AD"/>
  <p188:author id="{F7C93E4E-268B-7826-21E1-E5E1E1CC273E}" name="Nanami, Akiko[七海 明子]" initials="NA明" userId="S::Nanami.Akiko@jica.go.jp::0318a269-8ed1-4f92-88ef-fe6f8f534b83" providerId="AD"/>
  <p188:author id="{3A85C2D9-4975-59F7-2036-CB2A4CAA938B}" name="Sakane, Koji[坂根 宏治]" initials="S宏" userId="S::sakane.koji@jica.go.jp::86f6fd1c-67a8-4baf-ba5f-4656c27d5d1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B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E67A3E-ECBA-40DC-B22B-09B0DD54CD13}" v="1608" dt="2024-04-12T02:51:58.2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388" autoAdjust="0"/>
  </p:normalViewPr>
  <p:slideViewPr>
    <p:cSldViewPr snapToGrid="0">
      <p:cViewPr varScale="1">
        <p:scale>
          <a:sx n="57" d="100"/>
          <a:sy n="57" d="100"/>
        </p:scale>
        <p:origin x="268" y="5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kasa, Kaoi[仲佐 かおい]" userId="e732b83d-2631-4d2d-a609-1647f78e9294" providerId="ADAL" clId="{6DE67A3E-ECBA-40DC-B22B-09B0DD54CD13}"/>
    <pc:docChg chg="custSel modSld modMainMaster">
      <pc:chgData name="Nakasa, Kaoi[仲佐 かおい]" userId="e732b83d-2631-4d2d-a609-1647f78e9294" providerId="ADAL" clId="{6DE67A3E-ECBA-40DC-B22B-09B0DD54CD13}" dt="2024-04-12T02:51:58.274" v="17" actId="1076"/>
      <pc:docMkLst>
        <pc:docMk/>
      </pc:docMkLst>
      <pc:sldChg chg="modSp">
        <pc:chgData name="Nakasa, Kaoi[仲佐 かおい]" userId="e732b83d-2631-4d2d-a609-1647f78e9294" providerId="ADAL" clId="{6DE67A3E-ECBA-40DC-B22B-09B0DD54CD13}" dt="2024-04-12T02:44:09.879" v="6"/>
        <pc:sldMkLst>
          <pc:docMk/>
          <pc:sldMk cId="3854106623" sldId="330"/>
        </pc:sldMkLst>
        <pc:spChg chg="mod">
          <ac:chgData name="Nakasa, Kaoi[仲佐 かおい]" userId="e732b83d-2631-4d2d-a609-1647f78e9294" providerId="ADAL" clId="{6DE67A3E-ECBA-40DC-B22B-09B0DD54CD13}" dt="2024-04-12T02:44:09.879" v="6"/>
          <ac:spMkLst>
            <pc:docMk/>
            <pc:sldMk cId="3854106623" sldId="330"/>
            <ac:spMk id="4" creationId="{00000000-0000-0000-0000-000000000000}"/>
          </ac:spMkLst>
        </pc:spChg>
      </pc:sldChg>
      <pc:sldChg chg="modSp">
        <pc:chgData name="Nakasa, Kaoi[仲佐 かおい]" userId="e732b83d-2631-4d2d-a609-1647f78e9294" providerId="ADAL" clId="{6DE67A3E-ECBA-40DC-B22B-09B0DD54CD13}" dt="2024-04-12T02:44:09.879" v="6"/>
        <pc:sldMkLst>
          <pc:docMk/>
          <pc:sldMk cId="3542023264" sldId="331"/>
        </pc:sldMkLst>
        <pc:spChg chg="mod">
          <ac:chgData name="Nakasa, Kaoi[仲佐 かおい]" userId="e732b83d-2631-4d2d-a609-1647f78e9294" providerId="ADAL" clId="{6DE67A3E-ECBA-40DC-B22B-09B0DD54CD13}" dt="2024-04-12T02:44:09.879" v="6"/>
          <ac:spMkLst>
            <pc:docMk/>
            <pc:sldMk cId="3542023264" sldId="331"/>
            <ac:spMk id="4" creationId="{00000000-0000-0000-0000-000000000000}"/>
          </ac:spMkLst>
        </pc:spChg>
      </pc:sldChg>
      <pc:sldChg chg="modSp">
        <pc:chgData name="Nakasa, Kaoi[仲佐 かおい]" userId="e732b83d-2631-4d2d-a609-1647f78e9294" providerId="ADAL" clId="{6DE67A3E-ECBA-40DC-B22B-09B0DD54CD13}" dt="2024-04-12T02:44:09.879" v="6"/>
        <pc:sldMkLst>
          <pc:docMk/>
          <pc:sldMk cId="4201840898" sldId="332"/>
        </pc:sldMkLst>
        <pc:spChg chg="mod">
          <ac:chgData name="Nakasa, Kaoi[仲佐 かおい]" userId="e732b83d-2631-4d2d-a609-1647f78e9294" providerId="ADAL" clId="{6DE67A3E-ECBA-40DC-B22B-09B0DD54CD13}" dt="2024-04-12T02:44:09.879" v="6"/>
          <ac:spMkLst>
            <pc:docMk/>
            <pc:sldMk cId="4201840898" sldId="332"/>
            <ac:spMk id="4" creationId="{00000000-0000-0000-0000-000000000000}"/>
          </ac:spMkLst>
        </pc:spChg>
      </pc:sldChg>
      <pc:sldChg chg="modSp">
        <pc:chgData name="Nakasa, Kaoi[仲佐 かおい]" userId="e732b83d-2631-4d2d-a609-1647f78e9294" providerId="ADAL" clId="{6DE67A3E-ECBA-40DC-B22B-09B0DD54CD13}" dt="2024-04-12T02:44:09.879" v="6"/>
        <pc:sldMkLst>
          <pc:docMk/>
          <pc:sldMk cId="630949536" sldId="373"/>
        </pc:sldMkLst>
        <pc:spChg chg="mod">
          <ac:chgData name="Nakasa, Kaoi[仲佐 かおい]" userId="e732b83d-2631-4d2d-a609-1647f78e9294" providerId="ADAL" clId="{6DE67A3E-ECBA-40DC-B22B-09B0DD54CD13}" dt="2024-04-12T02:44:09.879" v="6"/>
          <ac:spMkLst>
            <pc:docMk/>
            <pc:sldMk cId="630949536" sldId="373"/>
            <ac:spMk id="4" creationId="{00000000-0000-0000-0000-000000000000}"/>
          </ac:spMkLst>
        </pc:spChg>
      </pc:sldChg>
      <pc:sldChg chg="modSp">
        <pc:chgData name="Nakasa, Kaoi[仲佐 かおい]" userId="e732b83d-2631-4d2d-a609-1647f78e9294" providerId="ADAL" clId="{6DE67A3E-ECBA-40DC-B22B-09B0DD54CD13}" dt="2024-04-12T02:44:09.879" v="6"/>
        <pc:sldMkLst>
          <pc:docMk/>
          <pc:sldMk cId="3735870044" sldId="375"/>
        </pc:sldMkLst>
        <pc:spChg chg="mod">
          <ac:chgData name="Nakasa, Kaoi[仲佐 かおい]" userId="e732b83d-2631-4d2d-a609-1647f78e9294" providerId="ADAL" clId="{6DE67A3E-ECBA-40DC-B22B-09B0DD54CD13}" dt="2024-04-12T02:44:09.879" v="6"/>
          <ac:spMkLst>
            <pc:docMk/>
            <pc:sldMk cId="3735870044" sldId="375"/>
            <ac:spMk id="4" creationId="{00000000-0000-0000-0000-000000000000}"/>
          </ac:spMkLst>
        </pc:spChg>
      </pc:sldChg>
      <pc:sldChg chg="modSp">
        <pc:chgData name="Nakasa, Kaoi[仲佐 かおい]" userId="e732b83d-2631-4d2d-a609-1647f78e9294" providerId="ADAL" clId="{6DE67A3E-ECBA-40DC-B22B-09B0DD54CD13}" dt="2024-04-12T02:44:09.879" v="6"/>
        <pc:sldMkLst>
          <pc:docMk/>
          <pc:sldMk cId="4027956076" sldId="378"/>
        </pc:sldMkLst>
        <pc:spChg chg="mod">
          <ac:chgData name="Nakasa, Kaoi[仲佐 かおい]" userId="e732b83d-2631-4d2d-a609-1647f78e9294" providerId="ADAL" clId="{6DE67A3E-ECBA-40DC-B22B-09B0DD54CD13}" dt="2024-04-12T02:44:09.879" v="6"/>
          <ac:spMkLst>
            <pc:docMk/>
            <pc:sldMk cId="4027956076" sldId="378"/>
            <ac:spMk id="4" creationId="{00000000-0000-0000-0000-000000000000}"/>
          </ac:spMkLst>
        </pc:spChg>
      </pc:sldChg>
      <pc:sldChg chg="modSp">
        <pc:chgData name="Nakasa, Kaoi[仲佐 かおい]" userId="e732b83d-2631-4d2d-a609-1647f78e9294" providerId="ADAL" clId="{6DE67A3E-ECBA-40DC-B22B-09B0DD54CD13}" dt="2024-04-12T02:44:09.879" v="6"/>
        <pc:sldMkLst>
          <pc:docMk/>
          <pc:sldMk cId="389492369" sldId="380"/>
        </pc:sldMkLst>
        <pc:spChg chg="mod">
          <ac:chgData name="Nakasa, Kaoi[仲佐 かおい]" userId="e732b83d-2631-4d2d-a609-1647f78e9294" providerId="ADAL" clId="{6DE67A3E-ECBA-40DC-B22B-09B0DD54CD13}" dt="2024-04-12T02:44:09.879" v="6"/>
          <ac:spMkLst>
            <pc:docMk/>
            <pc:sldMk cId="389492369" sldId="380"/>
            <ac:spMk id="4" creationId="{00000000-0000-0000-0000-000000000000}"/>
          </ac:spMkLst>
        </pc:spChg>
      </pc:sldChg>
      <pc:sldChg chg="modSp">
        <pc:chgData name="Nakasa, Kaoi[仲佐 かおい]" userId="e732b83d-2631-4d2d-a609-1647f78e9294" providerId="ADAL" clId="{6DE67A3E-ECBA-40DC-B22B-09B0DD54CD13}" dt="2024-04-12T02:44:09.879" v="6"/>
        <pc:sldMkLst>
          <pc:docMk/>
          <pc:sldMk cId="592648373" sldId="404"/>
        </pc:sldMkLst>
        <pc:spChg chg="mod">
          <ac:chgData name="Nakasa, Kaoi[仲佐 かおい]" userId="e732b83d-2631-4d2d-a609-1647f78e9294" providerId="ADAL" clId="{6DE67A3E-ECBA-40DC-B22B-09B0DD54CD13}" dt="2024-04-12T02:44:09.879" v="6"/>
          <ac:spMkLst>
            <pc:docMk/>
            <pc:sldMk cId="592648373" sldId="404"/>
            <ac:spMk id="2" creationId="{09534628-DE3C-43D6-BE79-DCA2DFA5658F}"/>
          </ac:spMkLst>
        </pc:spChg>
        <pc:spChg chg="mod">
          <ac:chgData name="Nakasa, Kaoi[仲佐 かおい]" userId="e732b83d-2631-4d2d-a609-1647f78e9294" providerId="ADAL" clId="{6DE67A3E-ECBA-40DC-B22B-09B0DD54CD13}" dt="2024-04-12T02:44:09.879" v="6"/>
          <ac:spMkLst>
            <pc:docMk/>
            <pc:sldMk cId="592648373" sldId="404"/>
            <ac:spMk id="4" creationId="{BA9B8F3E-1D12-4CB6-B7B6-23861C8BB72E}"/>
          </ac:spMkLst>
        </pc:spChg>
      </pc:sldChg>
      <pc:sldChg chg="modSp">
        <pc:chgData name="Nakasa, Kaoi[仲佐 かおい]" userId="e732b83d-2631-4d2d-a609-1647f78e9294" providerId="ADAL" clId="{6DE67A3E-ECBA-40DC-B22B-09B0DD54CD13}" dt="2024-04-12T02:44:09.879" v="6"/>
        <pc:sldMkLst>
          <pc:docMk/>
          <pc:sldMk cId="1033266282" sldId="405"/>
        </pc:sldMkLst>
        <pc:spChg chg="mod">
          <ac:chgData name="Nakasa, Kaoi[仲佐 かおい]" userId="e732b83d-2631-4d2d-a609-1647f78e9294" providerId="ADAL" clId="{6DE67A3E-ECBA-40DC-B22B-09B0DD54CD13}" dt="2024-04-12T02:44:09.879" v="6"/>
          <ac:spMkLst>
            <pc:docMk/>
            <pc:sldMk cId="1033266282" sldId="405"/>
            <ac:spMk id="2" creationId="{09534628-DE3C-43D6-BE79-DCA2DFA5658F}"/>
          </ac:spMkLst>
        </pc:spChg>
        <pc:spChg chg="mod">
          <ac:chgData name="Nakasa, Kaoi[仲佐 かおい]" userId="e732b83d-2631-4d2d-a609-1647f78e9294" providerId="ADAL" clId="{6DE67A3E-ECBA-40DC-B22B-09B0DD54CD13}" dt="2024-04-12T02:44:09.879" v="6"/>
          <ac:spMkLst>
            <pc:docMk/>
            <pc:sldMk cId="1033266282" sldId="405"/>
            <ac:spMk id="4" creationId="{BA9B8F3E-1D12-4CB6-B7B6-23861C8BB72E}"/>
          </ac:spMkLst>
        </pc:spChg>
      </pc:sldChg>
      <pc:sldChg chg="modSp">
        <pc:chgData name="Nakasa, Kaoi[仲佐 かおい]" userId="e732b83d-2631-4d2d-a609-1647f78e9294" providerId="ADAL" clId="{6DE67A3E-ECBA-40DC-B22B-09B0DD54CD13}" dt="2024-04-12T02:44:09.879" v="6"/>
        <pc:sldMkLst>
          <pc:docMk/>
          <pc:sldMk cId="1242299935" sldId="411"/>
        </pc:sldMkLst>
        <pc:spChg chg="mod">
          <ac:chgData name="Nakasa, Kaoi[仲佐 かおい]" userId="e732b83d-2631-4d2d-a609-1647f78e9294" providerId="ADAL" clId="{6DE67A3E-ECBA-40DC-B22B-09B0DD54CD13}" dt="2024-04-12T02:44:09.879" v="6"/>
          <ac:spMkLst>
            <pc:docMk/>
            <pc:sldMk cId="1242299935" sldId="411"/>
            <ac:spMk id="4" creationId="{00000000-0000-0000-0000-000000000000}"/>
          </ac:spMkLst>
        </pc:spChg>
      </pc:sldChg>
      <pc:sldChg chg="addSp delSp modSp mod delDesignElem">
        <pc:chgData name="Nakasa, Kaoi[仲佐 かおい]" userId="e732b83d-2631-4d2d-a609-1647f78e9294" providerId="ADAL" clId="{6DE67A3E-ECBA-40DC-B22B-09B0DD54CD13}" dt="2024-04-12T02:51:58.274" v="17" actId="1076"/>
        <pc:sldMkLst>
          <pc:docMk/>
          <pc:sldMk cId="377902409" sldId="417"/>
        </pc:sldMkLst>
        <pc:spChg chg="mod">
          <ac:chgData name="Nakasa, Kaoi[仲佐 かおい]" userId="e732b83d-2631-4d2d-a609-1647f78e9294" providerId="ADAL" clId="{6DE67A3E-ECBA-40DC-B22B-09B0DD54CD13}" dt="2024-04-12T02:51:02.198" v="12" actId="26606"/>
          <ac:spMkLst>
            <pc:docMk/>
            <pc:sldMk cId="377902409" sldId="417"/>
            <ac:spMk id="2" creationId="{7641ECA7-20CD-380E-F9E1-7BE75598C298}"/>
          </ac:spMkLst>
        </pc:spChg>
        <pc:spChg chg="mod">
          <ac:chgData name="Nakasa, Kaoi[仲佐 かおい]" userId="e732b83d-2631-4d2d-a609-1647f78e9294" providerId="ADAL" clId="{6DE67A3E-ECBA-40DC-B22B-09B0DD54CD13}" dt="2024-04-12T02:51:02.198" v="12" actId="26606"/>
          <ac:spMkLst>
            <pc:docMk/>
            <pc:sldMk cId="377902409" sldId="417"/>
            <ac:spMk id="3" creationId="{B28A8015-471E-A92C-AD9F-BBD830450F3A}"/>
          </ac:spMkLst>
        </pc:spChg>
        <pc:spChg chg="mod">
          <ac:chgData name="Nakasa, Kaoi[仲佐 かおい]" userId="e732b83d-2631-4d2d-a609-1647f78e9294" providerId="ADAL" clId="{6DE67A3E-ECBA-40DC-B22B-09B0DD54CD13}" dt="2024-04-12T02:44:09.879" v="6"/>
          <ac:spMkLst>
            <pc:docMk/>
            <pc:sldMk cId="377902409" sldId="417"/>
            <ac:spMk id="4" creationId="{FCE6FFE9-C08D-3BEB-22BD-31855128BAC4}"/>
          </ac:spMkLst>
        </pc:spChg>
        <pc:spChg chg="add del">
          <ac:chgData name="Nakasa, Kaoi[仲佐 かおい]" userId="e732b83d-2631-4d2d-a609-1647f78e9294" providerId="ADAL" clId="{6DE67A3E-ECBA-40DC-B22B-09B0DD54CD13}" dt="2024-04-12T02:51:02.198" v="12" actId="26606"/>
          <ac:spMkLst>
            <pc:docMk/>
            <pc:sldMk cId="377902409" sldId="417"/>
            <ac:spMk id="46" creationId="{D764F0A0-D07C-4159-9427-D25058257DCC}"/>
          </ac:spMkLst>
        </pc:spChg>
        <pc:spChg chg="add del">
          <ac:chgData name="Nakasa, Kaoi[仲佐 かおい]" userId="e732b83d-2631-4d2d-a609-1647f78e9294" providerId="ADAL" clId="{6DE67A3E-ECBA-40DC-B22B-09B0DD54CD13}" dt="2024-04-12T02:51:02.198" v="12" actId="26606"/>
          <ac:spMkLst>
            <pc:docMk/>
            <pc:sldMk cId="377902409" sldId="417"/>
            <ac:spMk id="48" creationId="{B5BA6DB3-F246-4306-AA4A-B2E8EF6D7B10}"/>
          </ac:spMkLst>
        </pc:spChg>
        <pc:spChg chg="add">
          <ac:chgData name="Nakasa, Kaoi[仲佐 かおい]" userId="e732b83d-2631-4d2d-a609-1647f78e9294" providerId="ADAL" clId="{6DE67A3E-ECBA-40DC-B22B-09B0DD54CD13}" dt="2024-04-12T02:51:02.198" v="12" actId="26606"/>
          <ac:spMkLst>
            <pc:docMk/>
            <pc:sldMk cId="377902409" sldId="417"/>
            <ac:spMk id="64" creationId="{D764F0A0-D07C-4159-9427-D25058257DCC}"/>
          </ac:spMkLst>
        </pc:spChg>
        <pc:spChg chg="add">
          <ac:chgData name="Nakasa, Kaoi[仲佐 かおい]" userId="e732b83d-2631-4d2d-a609-1647f78e9294" providerId="ADAL" clId="{6DE67A3E-ECBA-40DC-B22B-09B0DD54CD13}" dt="2024-04-12T02:51:02.198" v="12" actId="26606"/>
          <ac:spMkLst>
            <pc:docMk/>
            <pc:sldMk cId="377902409" sldId="417"/>
            <ac:spMk id="78" creationId="{5014FF2D-4863-43AA-82A7-958E9F743951}"/>
          </ac:spMkLst>
        </pc:spChg>
        <pc:grpChg chg="add del">
          <ac:chgData name="Nakasa, Kaoi[仲佐 かおい]" userId="e732b83d-2631-4d2d-a609-1647f78e9294" providerId="ADAL" clId="{6DE67A3E-ECBA-40DC-B22B-09B0DD54CD13}" dt="2024-04-12T02:51:02.198" v="12" actId="26606"/>
          <ac:grpSpMkLst>
            <pc:docMk/>
            <pc:sldMk cId="377902409" sldId="417"/>
            <ac:grpSpMk id="44" creationId="{1DD029FC-684F-483A-A8BD-1F092BFFB78C}"/>
          </ac:grpSpMkLst>
        </pc:grpChg>
        <pc:grpChg chg="add del">
          <ac:chgData name="Nakasa, Kaoi[仲佐 かおい]" userId="e732b83d-2631-4d2d-a609-1647f78e9294" providerId="ADAL" clId="{6DE67A3E-ECBA-40DC-B22B-09B0DD54CD13}" dt="2024-04-12T02:51:02.198" v="12" actId="26606"/>
          <ac:grpSpMkLst>
            <pc:docMk/>
            <pc:sldMk cId="377902409" sldId="417"/>
            <ac:grpSpMk id="47" creationId="{298B78F7-6841-4168-8538-3E26070861D3}"/>
          </ac:grpSpMkLst>
        </pc:grpChg>
        <pc:grpChg chg="add">
          <ac:chgData name="Nakasa, Kaoi[仲佐 かおい]" userId="e732b83d-2631-4d2d-a609-1647f78e9294" providerId="ADAL" clId="{6DE67A3E-ECBA-40DC-B22B-09B0DD54CD13}" dt="2024-04-12T02:51:02.198" v="12" actId="26606"/>
          <ac:grpSpMkLst>
            <pc:docMk/>
            <pc:sldMk cId="377902409" sldId="417"/>
            <ac:grpSpMk id="53" creationId="{1DD029FC-684F-483A-A8BD-1F092BFFB78C}"/>
          </ac:grpSpMkLst>
        </pc:grpChg>
        <pc:grpChg chg="add">
          <ac:chgData name="Nakasa, Kaoi[仲佐 かおい]" userId="e732b83d-2631-4d2d-a609-1647f78e9294" providerId="ADAL" clId="{6DE67A3E-ECBA-40DC-B22B-09B0DD54CD13}" dt="2024-04-12T02:51:02.198" v="12" actId="26606"/>
          <ac:grpSpMkLst>
            <pc:docMk/>
            <pc:sldMk cId="377902409" sldId="417"/>
            <ac:grpSpMk id="66" creationId="{353BC003-D6B7-4BF0-937D-4A015F6DEB15}"/>
          </ac:grpSpMkLst>
        </pc:grpChg>
        <pc:picChg chg="del">
          <ac:chgData name="Nakasa, Kaoi[仲佐 かおい]" userId="e732b83d-2631-4d2d-a609-1647f78e9294" providerId="ADAL" clId="{6DE67A3E-ECBA-40DC-B22B-09B0DD54CD13}" dt="2024-04-12T02:49:20.579" v="7" actId="21"/>
          <ac:picMkLst>
            <pc:docMk/>
            <pc:sldMk cId="377902409" sldId="417"/>
            <ac:picMk id="5" creationId="{5852A274-FE77-175C-16F9-2A245DBCE4CD}"/>
          </ac:picMkLst>
        </pc:picChg>
        <pc:picChg chg="add mod">
          <ac:chgData name="Nakasa, Kaoi[仲佐 かおい]" userId="e732b83d-2631-4d2d-a609-1647f78e9294" providerId="ADAL" clId="{6DE67A3E-ECBA-40DC-B22B-09B0DD54CD13}" dt="2024-04-12T02:51:58.274" v="17" actId="1076"/>
          <ac:picMkLst>
            <pc:docMk/>
            <pc:sldMk cId="377902409" sldId="417"/>
            <ac:picMk id="6" creationId="{CDE858FE-7C7E-0525-7F35-62D6A1004B51}"/>
          </ac:picMkLst>
        </pc:picChg>
        <pc:picChg chg="mod">
          <ac:chgData name="Nakasa, Kaoi[仲佐 かおい]" userId="e732b83d-2631-4d2d-a609-1647f78e9294" providerId="ADAL" clId="{6DE67A3E-ECBA-40DC-B22B-09B0DD54CD13}" dt="2024-04-12T02:51:02.198" v="12" actId="26606"/>
          <ac:picMkLst>
            <pc:docMk/>
            <pc:sldMk cId="377902409" sldId="417"/>
            <ac:picMk id="7" creationId="{09B12129-0327-5394-D3BE-E6C0AD241715}"/>
          </ac:picMkLst>
        </pc:picChg>
      </pc:sldChg>
      <pc:sldChg chg="modSp">
        <pc:chgData name="Nakasa, Kaoi[仲佐 かおい]" userId="e732b83d-2631-4d2d-a609-1647f78e9294" providerId="ADAL" clId="{6DE67A3E-ECBA-40DC-B22B-09B0DD54CD13}" dt="2024-04-12T02:44:09.879" v="6"/>
        <pc:sldMkLst>
          <pc:docMk/>
          <pc:sldMk cId="2210948040" sldId="418"/>
        </pc:sldMkLst>
        <pc:spChg chg="mod">
          <ac:chgData name="Nakasa, Kaoi[仲佐 かおい]" userId="e732b83d-2631-4d2d-a609-1647f78e9294" providerId="ADAL" clId="{6DE67A3E-ECBA-40DC-B22B-09B0DD54CD13}" dt="2024-04-12T02:44:09.879" v="6"/>
          <ac:spMkLst>
            <pc:docMk/>
            <pc:sldMk cId="2210948040" sldId="418"/>
            <ac:spMk id="2" creationId="{D25BD864-1125-551E-D7FE-DCC1DA30C648}"/>
          </ac:spMkLst>
        </pc:spChg>
        <pc:spChg chg="mod">
          <ac:chgData name="Nakasa, Kaoi[仲佐 かおい]" userId="e732b83d-2631-4d2d-a609-1647f78e9294" providerId="ADAL" clId="{6DE67A3E-ECBA-40DC-B22B-09B0DD54CD13}" dt="2024-04-12T02:44:09.879" v="6"/>
          <ac:spMkLst>
            <pc:docMk/>
            <pc:sldMk cId="2210948040" sldId="418"/>
            <ac:spMk id="5" creationId="{CF32E6CE-46B2-3D97-F07C-E7457E772EC7}"/>
          </ac:spMkLst>
        </pc:spChg>
      </pc:sldChg>
      <pc:sldMasterChg chg="modSldLayout">
        <pc:chgData name="Nakasa, Kaoi[仲佐 かおい]" userId="e732b83d-2631-4d2d-a609-1647f78e9294" providerId="ADAL" clId="{6DE67A3E-ECBA-40DC-B22B-09B0DD54CD13}" dt="2024-04-12T02:51:37.407" v="16" actId="1076"/>
        <pc:sldMasterMkLst>
          <pc:docMk/>
          <pc:sldMasterMk cId="654987236" sldId="2147483754"/>
        </pc:sldMasterMkLst>
        <pc:sldLayoutChg chg="addSp modSp">
          <pc:chgData name="Nakasa, Kaoi[仲佐 かおい]" userId="e732b83d-2631-4d2d-a609-1647f78e9294" providerId="ADAL" clId="{6DE67A3E-ECBA-40DC-B22B-09B0DD54CD13}" dt="2024-04-12T02:51:37.407" v="16" actId="1076"/>
          <pc:sldLayoutMkLst>
            <pc:docMk/>
            <pc:sldMasterMk cId="654987236" sldId="2147483754"/>
            <pc:sldLayoutMk cId="409806877" sldId="2147483756"/>
          </pc:sldLayoutMkLst>
          <pc:picChg chg="add mod">
            <ac:chgData name="Nakasa, Kaoi[仲佐 かおい]" userId="e732b83d-2631-4d2d-a609-1647f78e9294" providerId="ADAL" clId="{6DE67A3E-ECBA-40DC-B22B-09B0DD54CD13}" dt="2024-04-12T02:51:37.407" v="16" actId="1076"/>
            <ac:picMkLst>
              <pc:docMk/>
              <pc:sldMasterMk cId="654987236" sldId="2147483754"/>
              <pc:sldLayoutMk cId="409806877" sldId="2147483756"/>
              <ac:picMk id="7" creationId="{2B49E609-845A-8555-341F-43854F872784}"/>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4BD3A87-B05D-41AE-8A1A-2BF01C5516EF}" type="datetimeFigureOut">
              <a:rPr kumimoji="1" lang="ja-JP" altLang="en-US" smtClean="0"/>
              <a:t>2024/4/12</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2B6E71D-F8E1-43D6-A939-69A2584E2623}" type="slidenum">
              <a:rPr kumimoji="1" lang="ja-JP" altLang="en-US" smtClean="0"/>
              <a:t>‹#›</a:t>
            </a:fld>
            <a:endParaRPr kumimoji="1" lang="ja-JP" altLang="en-US"/>
          </a:p>
        </p:txBody>
      </p:sp>
    </p:spTree>
    <p:extLst>
      <p:ext uri="{BB962C8B-B14F-4D97-AF65-F5344CB8AC3E}">
        <p14:creationId xmlns:p14="http://schemas.microsoft.com/office/powerpoint/2010/main" val="17510246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2B6E71D-F8E1-43D6-A939-69A2584E2623}" type="slidenum">
              <a:rPr kumimoji="1" lang="ja-JP" altLang="en-US" smtClean="0"/>
              <a:t>1</a:t>
            </a:fld>
            <a:endParaRPr kumimoji="1" lang="ja-JP" altLang="en-US"/>
          </a:p>
        </p:txBody>
      </p:sp>
    </p:spTree>
    <p:extLst>
      <p:ext uri="{BB962C8B-B14F-4D97-AF65-F5344CB8AC3E}">
        <p14:creationId xmlns:p14="http://schemas.microsoft.com/office/powerpoint/2010/main" val="3172738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2B6E71D-F8E1-43D6-A939-69A2584E2623}" type="slidenum">
              <a:rPr kumimoji="1" lang="ja-JP" altLang="en-US" smtClean="0"/>
              <a:t>11</a:t>
            </a:fld>
            <a:endParaRPr kumimoji="1" lang="ja-JP" altLang="en-US"/>
          </a:p>
        </p:txBody>
      </p:sp>
    </p:spTree>
    <p:extLst>
      <p:ext uri="{BB962C8B-B14F-4D97-AF65-F5344CB8AC3E}">
        <p14:creationId xmlns:p14="http://schemas.microsoft.com/office/powerpoint/2010/main" val="32975785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ja-JP" altLang="en-US"/>
              <a:t>マスター タイトルの書式設定</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77C44A67-73C6-49DC-A128-2199C2519595}" type="datetime1">
              <a:rPr lang="en-US" altLang="ja-JP" smtClean="0"/>
              <a:t>4/12/2024</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82105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3DA08B-A648-4A49-9BFC-F16A00ACC09F}" type="datetime1">
              <a:rPr lang="en-US" altLang="ja-JP"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664970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ja-JP" altLang="en-US"/>
              <a:t>マスター タイトルの書式設定</a:t>
            </a:r>
            <a:endParaRPr lang="en-US"/>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C93C97F-2991-4BB6-AFF6-C985AD20F5DE}" type="datetime1">
              <a:rPr lang="en-US" altLang="ja-JP"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83196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ja-JP" altLang="en-US"/>
              <a:t>マスター タイトルの書式設定</a:t>
            </a:r>
            <a:endParaRPr lang="en-US"/>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B0DFC21-D5B4-4AAB-9A25-64F3100128AE}" type="datetime1">
              <a:rPr lang="en-US" altLang="ja-JP"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083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ja-JP" altLang="en-US"/>
              <a:t>マスター タイトルの書式設定</a:t>
            </a:r>
            <a:endParaRPr lang="en-US"/>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DB500AA-CE4C-4A3E-8DF3-609DF514E3AF}" type="datetime1">
              <a:rPr lang="en-US" altLang="ja-JP"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12062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ja-JP" altLang="en-US"/>
              <a:t>マスター タイトルの書式設定</a:t>
            </a:r>
            <a:endParaRPr lang="en-US"/>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58075AF-3336-4F9D-895C-D148D82EF37F}" type="datetime1">
              <a:rPr lang="en-US" altLang="ja-JP" smtClean="0"/>
              <a:t>4/12/2024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66386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ja-JP" altLang="en-US"/>
              <a:t>マスター タイトルの書式設定</a:t>
            </a:r>
            <a:endParaRPr lang="en-US"/>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2BC3E82-2BD8-4579-9F0E-25573C661073}" type="datetime1">
              <a:rPr lang="en-US" altLang="ja-JP" smtClean="0"/>
              <a:t>4/12/2024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00855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23F4867E-04F6-42A4-950F-26AAE4304FEB}" type="datetime1">
              <a:rPr lang="en-US" altLang="ja-JP"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3638615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6701368-BF4A-4CBA-9FAB-9522E0053F63}" type="datetime1">
              <a:rPr lang="en-US" altLang="ja-JP"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632237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B2BFE21-DC6F-44F0-965E-D9113BBC773B}" type="datetime1">
              <a:rPr lang="en-US" altLang="ja-JP"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pic>
        <p:nvPicPr>
          <p:cNvPr id="7" name="Picture 2" descr="C:\Users\b01604.STAFFD\AppData\Local\Microsoft\Windows\Temporary Internet Files\Content.Outlook\T7WO455V\新ロゴ英語カラー背景白（高解像度）.jpg">
            <a:extLst>
              <a:ext uri="{FF2B5EF4-FFF2-40B4-BE49-F238E27FC236}">
                <a16:creationId xmlns:a16="http://schemas.microsoft.com/office/drawing/2014/main" id="{2B49E609-845A-8555-341F-43854F872784}"/>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l="7248" t="17727" b="10951"/>
          <a:stretch/>
        </p:blipFill>
        <p:spPr bwMode="auto">
          <a:xfrm>
            <a:off x="10938554" y="6010633"/>
            <a:ext cx="1253446" cy="84736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06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ja-JP" altLang="en-US"/>
              <a:t>マスター タイトルの書式設定</a:t>
            </a:r>
            <a:endParaRPr lang="en-US"/>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CF0277B-A066-4A3D-9B7D-4CF004C2500C}" type="datetime1">
              <a:rPr lang="en-US" altLang="ja-JP"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59663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154954" y="2603500"/>
            <a:ext cx="4825158" cy="3416301"/>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6208712" y="2603500"/>
            <a:ext cx="4825159" cy="341630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89CCF41B-7ACC-429D-BC82-C0F9CC5B8801}" type="datetime1">
              <a:rPr lang="en-US" altLang="ja-JP"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59997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66E7A58D-623C-4D50-A7B7-DE8B3717C384}" type="datetime1">
              <a:rPr lang="en-US" altLang="ja-JP" smtClean="0"/>
              <a:t>4/12/2024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02490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C6E54B7C-B079-4435-8BA1-400FAFB9D03C}" type="datetime1">
              <a:rPr lang="en-US" altLang="ja-JP" smtClean="0"/>
              <a:t>4/12/2024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21416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5DEA16-C2EA-441E-B60C-53A58308446F}" type="datetime1">
              <a:rPr lang="en-US" altLang="ja-JP" smtClean="0"/>
              <a:t>4/12/2024</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79268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ja-JP" altLang="en-US"/>
              <a:t>マスター タイトルの書式設定</a:t>
            </a:r>
            <a:endParaRPr lang="en-US"/>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3F4867E-04F6-42A4-950F-26AAE4304FEB}" type="datetime1">
              <a:rPr lang="en-US" altLang="ja-JP"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3970806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C3C93A2-1EC8-455C-A035-D45CA212061D}" type="datetime1">
              <a:rPr lang="en-US" altLang="ja-JP"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21164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ja-JP" altLang="en-US"/>
              <a:t>マスター タイトルの書式設定</a:t>
            </a:r>
            <a:endParaRPr lang="en-US"/>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23F4867E-04F6-42A4-950F-26AAE4304FEB}" type="datetime1">
              <a:rPr lang="en-US" altLang="ja-JP" smtClean="0"/>
              <a:t>4/12/2024</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65498723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Lst>
  <p:hf hdr="0" ftr="0" dt="0"/>
  <p:txStyles>
    <p:titleStyle>
      <a:lvl1pPr algn="l" defTabSz="457200" rtl="0" eaLnBrk="1" latinLnBrk="0" hangingPunct="1">
        <a:spcBef>
          <a:spcPct val="0"/>
        </a:spcBef>
        <a:buNone/>
        <a:defRPr kumimoji="1" sz="3600" b="0" i="0" kern="1200">
          <a:solidFill>
            <a:schemeClr val="bg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67391" y="2575935"/>
            <a:ext cx="9376530" cy="853065"/>
          </a:xfrm>
        </p:spPr>
        <p:txBody>
          <a:bodyPr>
            <a:noAutofit/>
          </a:bodyPr>
          <a:lstStyle/>
          <a:p>
            <a:pPr algn="ctr"/>
            <a:r>
              <a:rPr kumimoji="1" lang="ja-JP" altLang="en-US" sz="4000" b="1" dirty="0"/>
              <a:t>スーダンの基礎情報と戦闘の背景</a:t>
            </a:r>
          </a:p>
        </p:txBody>
      </p:sp>
      <p:sp>
        <p:nvSpPr>
          <p:cNvPr id="3" name="サブタイトル 2"/>
          <p:cNvSpPr>
            <a:spLocks noGrp="1"/>
          </p:cNvSpPr>
          <p:nvPr>
            <p:ph type="subTitle" idx="1"/>
          </p:nvPr>
        </p:nvSpPr>
        <p:spPr>
          <a:xfrm>
            <a:off x="3326296" y="4673600"/>
            <a:ext cx="7552351" cy="1032933"/>
          </a:xfrm>
        </p:spPr>
        <p:txBody>
          <a:bodyPr>
            <a:noAutofit/>
          </a:bodyPr>
          <a:lstStyle/>
          <a:p>
            <a:pPr algn="r"/>
            <a:r>
              <a:rPr kumimoji="1" lang="ja-JP" altLang="en-US" sz="2800" b="1" dirty="0"/>
              <a:t>国際協力機構（</a:t>
            </a:r>
            <a:r>
              <a:rPr kumimoji="1" lang="en-US" altLang="ja-JP" sz="2800" b="1" dirty="0"/>
              <a:t>JICA</a:t>
            </a:r>
            <a:r>
              <a:rPr kumimoji="1" lang="ja-JP" altLang="en-US" sz="2800" b="1" dirty="0"/>
              <a:t>）スーダン事務所　</a:t>
            </a:r>
            <a:endParaRPr kumimoji="1" lang="en-US" altLang="ja-JP" sz="2800" b="1" dirty="0"/>
          </a:p>
          <a:p>
            <a:pPr algn="r"/>
            <a:r>
              <a:rPr kumimoji="1" lang="ja-JP" altLang="en-US" sz="2800" b="1" dirty="0"/>
              <a:t>仲佐　かおい</a:t>
            </a:r>
            <a:endParaRPr kumimoji="1" lang="en-US" altLang="ja-JP" sz="2800" b="1" dirty="0"/>
          </a:p>
        </p:txBody>
      </p:sp>
      <p:sp>
        <p:nvSpPr>
          <p:cNvPr id="4" name="テキスト ボックス 3">
            <a:extLst>
              <a:ext uri="{FF2B5EF4-FFF2-40B4-BE49-F238E27FC236}">
                <a16:creationId xmlns:a16="http://schemas.microsoft.com/office/drawing/2014/main" id="{EEBAD2DA-8C09-47A1-9618-63E43A23A707}"/>
              </a:ext>
            </a:extLst>
          </p:cNvPr>
          <p:cNvSpPr txBox="1"/>
          <p:nvPr/>
        </p:nvSpPr>
        <p:spPr>
          <a:xfrm>
            <a:off x="10490200" y="6375400"/>
            <a:ext cx="1295400" cy="369332"/>
          </a:xfrm>
          <a:prstGeom prst="rect">
            <a:avLst/>
          </a:prstGeom>
          <a:noFill/>
        </p:spPr>
        <p:txBody>
          <a:bodyPr wrap="square" rtlCol="0">
            <a:spAutoFit/>
          </a:bodyPr>
          <a:lstStyle/>
          <a:p>
            <a:r>
              <a:rPr kumimoji="1" lang="en-US" altLang="ja-JP"/>
              <a:t>2023/5/12</a:t>
            </a:r>
            <a:endParaRPr kumimoji="1" lang="ja-JP" altLang="en-US"/>
          </a:p>
        </p:txBody>
      </p:sp>
      <p:pic>
        <p:nvPicPr>
          <p:cNvPr id="5" name="Picture 2" descr="C:\Users\b01604.STAFFD\AppData\Local\Microsoft\Windows\Temporary Internet Files\Content.Outlook\T7WO455V\新ロゴ英語カラー背景白（高解像度）.jpg">
            <a:extLst>
              <a:ext uri="{FF2B5EF4-FFF2-40B4-BE49-F238E27FC236}">
                <a16:creationId xmlns:a16="http://schemas.microsoft.com/office/drawing/2014/main" id="{474BE694-8953-148C-5452-13D0140C99A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248" t="17727" b="10951"/>
          <a:stretch/>
        </p:blipFill>
        <p:spPr bwMode="auto">
          <a:xfrm>
            <a:off x="468015" y="5417893"/>
            <a:ext cx="1557569" cy="105296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406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9303" y="785132"/>
            <a:ext cx="10521436" cy="706964"/>
          </a:xfrm>
        </p:spPr>
        <p:txBody>
          <a:bodyPr/>
          <a:lstStyle/>
          <a:p>
            <a:r>
              <a:rPr lang="ja-JP" altLang="en-US"/>
              <a:t>３．そもそも</a:t>
            </a:r>
            <a:r>
              <a:rPr kumimoji="1" lang="ja-JP" altLang="en-US"/>
              <a:t>スーダンとはどのような国か？</a:t>
            </a:r>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10</a:t>
            </a:fld>
            <a:endParaRPr lang="en-US"/>
          </a:p>
        </p:txBody>
      </p:sp>
      <p:pic>
        <p:nvPicPr>
          <p:cNvPr id="9" name="図 8"/>
          <p:cNvPicPr>
            <a:picLocks noChangeAspect="1"/>
          </p:cNvPicPr>
          <p:nvPr/>
        </p:nvPicPr>
        <p:blipFill rotWithShape="1">
          <a:blip r:embed="rId2"/>
          <a:srcRect l="26774" t="27261" r="49941" b="26382"/>
          <a:stretch/>
        </p:blipFill>
        <p:spPr>
          <a:xfrm>
            <a:off x="6607317" y="1591057"/>
            <a:ext cx="4590609" cy="5140792"/>
          </a:xfrm>
          <a:prstGeom prst="rect">
            <a:avLst/>
          </a:prstGeom>
        </p:spPr>
      </p:pic>
      <p:sp>
        <p:nvSpPr>
          <p:cNvPr id="10" name="テキスト ボックス 9"/>
          <p:cNvSpPr txBox="1"/>
          <p:nvPr/>
        </p:nvSpPr>
        <p:spPr>
          <a:xfrm>
            <a:off x="384609" y="2453292"/>
            <a:ext cx="5978091" cy="3416320"/>
          </a:xfrm>
          <a:prstGeom prst="rect">
            <a:avLst/>
          </a:prstGeom>
          <a:noFill/>
        </p:spPr>
        <p:txBody>
          <a:bodyPr wrap="square" lIns="91440" tIns="45720" rIns="91440" bIns="45720" rtlCol="0" anchor="t">
            <a:spAutoFit/>
          </a:bodyPr>
          <a:lstStyle/>
          <a:p>
            <a:r>
              <a:rPr kumimoji="1" lang="ja-JP" altLang="en-US" sz="2800" b="1" u="sng">
                <a:latin typeface="+mn-ea"/>
              </a:rPr>
              <a:t>南スーダンの独立</a:t>
            </a:r>
            <a:endParaRPr kumimoji="1" lang="en-US" altLang="ja-JP" sz="2800" b="1" u="sng">
              <a:latin typeface="+mn-ea"/>
            </a:endParaRPr>
          </a:p>
          <a:p>
            <a:pPr marL="342900" indent="-342900">
              <a:buFont typeface="Arial" panose="020B0604020202020204" pitchFamily="34" charset="0"/>
              <a:buChar char="•"/>
            </a:pPr>
            <a:r>
              <a:rPr kumimoji="1" lang="ja-JP" altLang="en-US" sz="2000" b="1">
                <a:latin typeface="メイリオ"/>
                <a:ea typeface="メイリオ"/>
              </a:rPr>
              <a:t>かつてスーダンと南スーダンは一つの国（当時、アフリカ大陸最大の国土。分離後はアフリカ大陸</a:t>
            </a:r>
            <a:r>
              <a:rPr kumimoji="1" lang="en-US" altLang="ja-JP" sz="2000" b="1">
                <a:latin typeface="メイリオ"/>
                <a:ea typeface="メイリオ"/>
              </a:rPr>
              <a:t>3</a:t>
            </a:r>
            <a:r>
              <a:rPr kumimoji="1" lang="ja-JP" altLang="en-US" sz="2000" b="1">
                <a:latin typeface="メイリオ"/>
                <a:ea typeface="メイリオ"/>
              </a:rPr>
              <a:t>位</a:t>
            </a:r>
            <a:r>
              <a:rPr kumimoji="1" lang="en-US" altLang="ja-JP" sz="2000" b="1">
                <a:latin typeface="メイリオ"/>
                <a:ea typeface="メイリオ"/>
              </a:rPr>
              <a:t>(185</a:t>
            </a:r>
            <a:r>
              <a:rPr kumimoji="1" lang="ja-JP" altLang="en-US" sz="2000" b="1">
                <a:latin typeface="メイリオ"/>
                <a:ea typeface="メイリオ"/>
              </a:rPr>
              <a:t>万㎢、日本の</a:t>
            </a:r>
            <a:r>
              <a:rPr kumimoji="1" lang="en-US" altLang="ja-JP" sz="2000" b="1">
                <a:latin typeface="メイリオ"/>
                <a:ea typeface="メイリオ"/>
              </a:rPr>
              <a:t>5</a:t>
            </a:r>
            <a:r>
              <a:rPr kumimoji="1" lang="ja-JP" altLang="en-US" sz="2000" b="1">
                <a:latin typeface="メイリオ"/>
                <a:ea typeface="メイリオ"/>
              </a:rPr>
              <a:t>倍））。</a:t>
            </a:r>
            <a:endParaRPr kumimoji="1" lang="en-US" altLang="ja-JP" sz="2000" b="1">
              <a:latin typeface="メイリオ"/>
              <a:ea typeface="メイリオ"/>
            </a:endParaRPr>
          </a:p>
          <a:p>
            <a:pPr marL="342900" indent="-342900">
              <a:buFont typeface="Arial" panose="020B0604020202020204" pitchFamily="34" charset="0"/>
              <a:buChar char="•"/>
            </a:pPr>
            <a:r>
              <a:rPr kumimoji="1" lang="ja-JP" altLang="en-US" sz="2000" b="1">
                <a:latin typeface="メイリオ"/>
                <a:ea typeface="メイリオ"/>
              </a:rPr>
              <a:t>南スーダンが</a:t>
            </a:r>
            <a:r>
              <a:rPr kumimoji="1" lang="en-US" altLang="ja-JP" sz="2000" b="1">
                <a:latin typeface="メイリオ"/>
                <a:ea typeface="メイリオ"/>
              </a:rPr>
              <a:t>2011</a:t>
            </a:r>
            <a:r>
              <a:rPr kumimoji="1" lang="ja-JP" altLang="en-US" sz="2000" b="1">
                <a:latin typeface="メイリオ"/>
                <a:ea typeface="メイリオ"/>
              </a:rPr>
              <a:t>年独立（ナイル川中流域の民族による南部地域への影響力行使と反発）。</a:t>
            </a:r>
            <a:endParaRPr kumimoji="1" lang="en-US" altLang="ja-JP" sz="2000" b="1">
              <a:latin typeface="メイリオ"/>
              <a:ea typeface="メイリオ"/>
            </a:endParaRPr>
          </a:p>
          <a:p>
            <a:endParaRPr kumimoji="1" lang="en-US" altLang="ja-JP" sz="2000" b="1">
              <a:latin typeface="+mn-ea"/>
            </a:endParaRPr>
          </a:p>
          <a:p>
            <a:r>
              <a:rPr kumimoji="1" lang="ja-JP" altLang="en-US" sz="2800" b="1" u="sng">
                <a:latin typeface="メイリオ"/>
                <a:ea typeface="メイリオ"/>
              </a:rPr>
              <a:t>ダルフール紛争</a:t>
            </a:r>
            <a:r>
              <a:rPr kumimoji="1" lang="en-US" altLang="ja-JP" sz="2800" b="1" u="sng">
                <a:latin typeface="メイリオ"/>
                <a:ea typeface="メイリオ"/>
              </a:rPr>
              <a:t>(2003</a:t>
            </a:r>
            <a:r>
              <a:rPr kumimoji="1" lang="ja-JP" altLang="en-US" sz="2800" b="1" u="sng">
                <a:latin typeface="メイリオ"/>
                <a:ea typeface="メイリオ"/>
              </a:rPr>
              <a:t>～</a:t>
            </a:r>
            <a:r>
              <a:rPr kumimoji="1" lang="en-US" altLang="ja-JP" sz="2800" b="1" u="sng">
                <a:latin typeface="メイリオ"/>
                <a:ea typeface="メイリオ"/>
              </a:rPr>
              <a:t>2013</a:t>
            </a:r>
            <a:r>
              <a:rPr kumimoji="1" lang="ja-JP" altLang="en-US" sz="2800" b="1" u="sng">
                <a:latin typeface="メイリオ"/>
                <a:ea typeface="メイリオ"/>
              </a:rPr>
              <a:t>年）</a:t>
            </a:r>
            <a:endParaRPr kumimoji="1" lang="en-US" altLang="ja-JP" sz="2800" b="1" u="sng">
              <a:latin typeface="メイリオ"/>
              <a:ea typeface="メイリオ"/>
            </a:endParaRPr>
          </a:p>
          <a:p>
            <a:r>
              <a:rPr lang="ja-JP" altLang="en-US" sz="2000" b="1">
                <a:latin typeface="メイリオ"/>
                <a:ea typeface="メイリオ"/>
              </a:rPr>
              <a:t>ナイル川中流域の民族によるダルフール地域への影響力行使と反発</a:t>
            </a:r>
          </a:p>
        </p:txBody>
      </p:sp>
    </p:spTree>
    <p:extLst>
      <p:ext uri="{BB962C8B-B14F-4D97-AF65-F5344CB8AC3E}">
        <p14:creationId xmlns:p14="http://schemas.microsoft.com/office/powerpoint/2010/main" val="3735870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1279" y="973668"/>
            <a:ext cx="9426804" cy="706964"/>
          </a:xfrm>
        </p:spPr>
        <p:txBody>
          <a:bodyPr/>
          <a:lstStyle/>
          <a:p>
            <a:r>
              <a:rPr kumimoji="1" lang="ja-JP" altLang="en-US" dirty="0"/>
              <a:t>３．そもそもスーダンとはどのような国か？</a:t>
            </a:r>
          </a:p>
        </p:txBody>
      </p:sp>
      <p:sp>
        <p:nvSpPr>
          <p:cNvPr id="3" name="コンテンツ プレースホルダー 2"/>
          <p:cNvSpPr>
            <a:spLocks noGrp="1"/>
          </p:cNvSpPr>
          <p:nvPr>
            <p:ph idx="1"/>
          </p:nvPr>
        </p:nvSpPr>
        <p:spPr>
          <a:xfrm>
            <a:off x="196758" y="2276142"/>
            <a:ext cx="11995242" cy="4483004"/>
          </a:xfrm>
        </p:spPr>
        <p:txBody>
          <a:bodyPr vert="horz" lIns="91440" tIns="45720" rIns="91440" bIns="45720" rtlCol="0" anchor="t">
            <a:normAutofit lnSpcReduction="10000"/>
          </a:bodyPr>
          <a:lstStyle/>
          <a:p>
            <a:pPr marL="0" indent="0">
              <a:buNone/>
            </a:pPr>
            <a:r>
              <a:rPr kumimoji="1" lang="en-US" altLang="ja-JP" sz="2600" u="sng" dirty="0">
                <a:latin typeface="メイリオ"/>
                <a:ea typeface="メイリオ"/>
              </a:rPr>
              <a:t>20</a:t>
            </a:r>
            <a:r>
              <a:rPr kumimoji="1" lang="ja-JP" altLang="en-US" sz="2600" u="sng" dirty="0">
                <a:latin typeface="メイリオ"/>
                <a:ea typeface="メイリオ"/>
              </a:rPr>
              <a:t>世紀以降：植民地→独立→民衆蜂起→武力支配の歴史。</a:t>
            </a:r>
            <a:endParaRPr kumimoji="1" lang="en-US" altLang="ja-JP" sz="2600" u="sng" dirty="0">
              <a:latin typeface="メイリオ"/>
              <a:ea typeface="メイリオ"/>
            </a:endParaRPr>
          </a:p>
          <a:p>
            <a:pPr marL="0" indent="0">
              <a:buNone/>
            </a:pPr>
            <a:r>
              <a:rPr kumimoji="1" lang="ja-JP" altLang="en-US" sz="1900" dirty="0">
                <a:latin typeface="メイリオ"/>
                <a:ea typeface="メイリオ"/>
              </a:rPr>
              <a:t>・英国・エジプトによる植民地</a:t>
            </a:r>
            <a:r>
              <a:rPr kumimoji="1" lang="en-US" altLang="ja-JP" sz="1900" dirty="0">
                <a:latin typeface="メイリオ"/>
                <a:ea typeface="メイリオ"/>
              </a:rPr>
              <a:t>(1899</a:t>
            </a:r>
            <a:r>
              <a:rPr kumimoji="1" lang="ja-JP" altLang="en-US" sz="1900" dirty="0">
                <a:latin typeface="メイリオ"/>
                <a:ea typeface="メイリオ"/>
              </a:rPr>
              <a:t>年～）。ダルフール・スルタン国併合</a:t>
            </a:r>
            <a:r>
              <a:rPr kumimoji="1" lang="en-US" altLang="ja-JP" sz="1900" dirty="0">
                <a:latin typeface="メイリオ"/>
                <a:ea typeface="メイリオ"/>
              </a:rPr>
              <a:t>(1916</a:t>
            </a:r>
            <a:r>
              <a:rPr kumimoji="1" lang="ja-JP" altLang="en-US" sz="1900" dirty="0">
                <a:latin typeface="メイリオ"/>
                <a:ea typeface="メイリオ"/>
              </a:rPr>
              <a:t>年～）。</a:t>
            </a:r>
            <a:endParaRPr kumimoji="1" lang="en-US" altLang="ja-JP" sz="1900" dirty="0">
              <a:latin typeface="メイリオ"/>
              <a:ea typeface="メイリオ"/>
            </a:endParaRPr>
          </a:p>
          <a:p>
            <a:pPr marL="0" indent="0">
              <a:buNone/>
            </a:pPr>
            <a:r>
              <a:rPr lang="ja-JP" altLang="en-US" sz="1900" dirty="0">
                <a:latin typeface="メイリオ"/>
                <a:ea typeface="メイリオ"/>
              </a:rPr>
              <a:t>・</a:t>
            </a:r>
            <a:r>
              <a:rPr lang="en-US" altLang="ja-JP" sz="1900" dirty="0">
                <a:latin typeface="メイリオ"/>
                <a:ea typeface="メイリオ"/>
              </a:rPr>
              <a:t>1956</a:t>
            </a:r>
            <a:r>
              <a:rPr lang="ja-JP" altLang="en-US" sz="1900" dirty="0">
                <a:latin typeface="メイリオ"/>
                <a:ea typeface="メイリオ"/>
              </a:rPr>
              <a:t>年　独立</a:t>
            </a:r>
            <a:endParaRPr lang="en-US" altLang="ja-JP" sz="1900" dirty="0">
              <a:latin typeface="メイリオ"/>
              <a:ea typeface="メイリオ"/>
            </a:endParaRPr>
          </a:p>
          <a:p>
            <a:pPr marL="0" indent="0">
              <a:buNone/>
            </a:pPr>
            <a:r>
              <a:rPr lang="ja-JP" altLang="en-US" sz="1900" dirty="0">
                <a:latin typeface="メイリオ"/>
                <a:ea typeface="メイリオ"/>
              </a:rPr>
              <a:t>・</a:t>
            </a:r>
            <a:r>
              <a:rPr lang="en-US" altLang="ja-JP" sz="1900" dirty="0">
                <a:latin typeface="メイリオ"/>
                <a:ea typeface="メイリオ"/>
              </a:rPr>
              <a:t>1964</a:t>
            </a:r>
            <a:r>
              <a:rPr lang="ja-JP" altLang="en-US" sz="1900" dirty="0">
                <a:latin typeface="メイリオ"/>
                <a:ea typeface="メイリオ"/>
              </a:rPr>
              <a:t>年　民衆蜂起「</a:t>
            </a:r>
            <a:r>
              <a:rPr lang="en-US" altLang="ja-JP" sz="1900" dirty="0">
                <a:latin typeface="メイリオ"/>
                <a:ea typeface="メイリオ"/>
              </a:rPr>
              <a:t>10</a:t>
            </a:r>
            <a:r>
              <a:rPr lang="ja-JP" altLang="en-US" sz="1900" dirty="0">
                <a:latin typeface="メイリオ"/>
                <a:ea typeface="メイリオ"/>
              </a:rPr>
              <a:t>月革命」、政権崩壊</a:t>
            </a:r>
            <a:endParaRPr lang="en-US" altLang="ja-JP" sz="1900" dirty="0">
              <a:latin typeface="メイリオ"/>
              <a:ea typeface="メイリオ"/>
            </a:endParaRPr>
          </a:p>
          <a:p>
            <a:pPr marL="0" indent="0">
              <a:buNone/>
            </a:pPr>
            <a:r>
              <a:rPr lang="ja-JP" altLang="en-US" sz="1900" dirty="0">
                <a:latin typeface="メイリオ"/>
                <a:ea typeface="メイリオ"/>
              </a:rPr>
              <a:t>・</a:t>
            </a:r>
            <a:r>
              <a:rPr lang="en-US" altLang="ja-JP" sz="1900" dirty="0">
                <a:latin typeface="メイリオ"/>
                <a:ea typeface="メイリオ"/>
              </a:rPr>
              <a:t>1969</a:t>
            </a:r>
            <a:r>
              <a:rPr lang="ja-JP" altLang="en-US" sz="1900" dirty="0">
                <a:latin typeface="メイリオ"/>
                <a:ea typeface="メイリオ"/>
              </a:rPr>
              <a:t>年　クーデター</a:t>
            </a:r>
            <a:r>
              <a:rPr lang="en-US" altLang="ja-JP" sz="1900" dirty="0">
                <a:latin typeface="メイリオ"/>
                <a:ea typeface="メイリオ"/>
              </a:rPr>
              <a:t>(</a:t>
            </a:r>
            <a:r>
              <a:rPr lang="ja-JP" altLang="en-US" sz="1900" dirty="0">
                <a:latin typeface="メイリオ"/>
                <a:ea typeface="メイリオ"/>
              </a:rPr>
              <a:t>ヌメイリ大統領就任）</a:t>
            </a:r>
            <a:endParaRPr lang="en-US" altLang="ja-JP" sz="1900" dirty="0">
              <a:latin typeface="メイリオ"/>
              <a:ea typeface="メイリオ"/>
            </a:endParaRPr>
          </a:p>
          <a:p>
            <a:pPr marL="0" indent="0">
              <a:buNone/>
            </a:pPr>
            <a:r>
              <a:rPr lang="ja-JP" altLang="en-US" sz="1900" dirty="0">
                <a:latin typeface="メイリオ"/>
                <a:ea typeface="メイリオ"/>
              </a:rPr>
              <a:t>・</a:t>
            </a:r>
            <a:r>
              <a:rPr lang="en-US" altLang="ja-JP" sz="1900" dirty="0">
                <a:latin typeface="メイリオ"/>
                <a:ea typeface="メイリオ"/>
              </a:rPr>
              <a:t>1985</a:t>
            </a:r>
            <a:r>
              <a:rPr lang="ja-JP" altLang="en-US" sz="1900" dirty="0">
                <a:latin typeface="メイリオ"/>
                <a:ea typeface="メイリオ"/>
              </a:rPr>
              <a:t>年　民衆蜂起「インティファーダ」、政権崩壊→軍による支配</a:t>
            </a:r>
            <a:endParaRPr lang="en-US" altLang="ja-JP" sz="1900" dirty="0">
              <a:latin typeface="メイリオ"/>
              <a:ea typeface="メイリオ"/>
            </a:endParaRPr>
          </a:p>
          <a:p>
            <a:pPr marL="0" indent="0">
              <a:buNone/>
            </a:pPr>
            <a:r>
              <a:rPr lang="ja-JP" altLang="en-US" sz="1900" dirty="0">
                <a:latin typeface="メイリオ"/>
                <a:ea typeface="メイリオ"/>
              </a:rPr>
              <a:t>・</a:t>
            </a:r>
            <a:r>
              <a:rPr lang="en-US" altLang="ja-JP" sz="1900" dirty="0">
                <a:latin typeface="メイリオ"/>
                <a:ea typeface="メイリオ"/>
              </a:rPr>
              <a:t>1986</a:t>
            </a:r>
            <a:r>
              <a:rPr lang="ja-JP" altLang="en-US" sz="1900" dirty="0">
                <a:latin typeface="メイリオ"/>
                <a:ea typeface="メイリオ"/>
              </a:rPr>
              <a:t>年　マフディー首相就任</a:t>
            </a:r>
            <a:endParaRPr lang="en-US" altLang="ja-JP" sz="1900" dirty="0">
              <a:latin typeface="メイリオ"/>
              <a:ea typeface="メイリオ"/>
            </a:endParaRPr>
          </a:p>
          <a:p>
            <a:pPr marL="0" indent="0">
              <a:buNone/>
            </a:pPr>
            <a:r>
              <a:rPr lang="ja-JP" altLang="en-US" sz="1900" dirty="0">
                <a:latin typeface="メイリオ"/>
                <a:ea typeface="メイリオ"/>
              </a:rPr>
              <a:t>・</a:t>
            </a:r>
            <a:r>
              <a:rPr lang="en-US" altLang="ja-JP" sz="1900" dirty="0">
                <a:latin typeface="メイリオ"/>
                <a:ea typeface="メイリオ"/>
              </a:rPr>
              <a:t>1989</a:t>
            </a:r>
            <a:r>
              <a:rPr lang="ja-JP" altLang="en-US" sz="1900" dirty="0">
                <a:latin typeface="メイリオ"/>
                <a:ea typeface="メイリオ"/>
              </a:rPr>
              <a:t>年　クーデター（バシール政権誕生）</a:t>
            </a:r>
            <a:endParaRPr lang="en-US" altLang="ja-JP" sz="1900" dirty="0">
              <a:latin typeface="メイリオ"/>
              <a:ea typeface="メイリオ"/>
            </a:endParaRPr>
          </a:p>
          <a:p>
            <a:pPr marL="0" indent="0">
              <a:buNone/>
            </a:pPr>
            <a:r>
              <a:rPr lang="ja-JP" altLang="en-US" sz="1900" dirty="0">
                <a:latin typeface="メイリオ"/>
                <a:ea typeface="メイリオ"/>
              </a:rPr>
              <a:t>・</a:t>
            </a:r>
            <a:r>
              <a:rPr lang="en-US" altLang="ja-JP" sz="1900" dirty="0">
                <a:latin typeface="メイリオ"/>
                <a:ea typeface="メイリオ"/>
              </a:rPr>
              <a:t>2003</a:t>
            </a:r>
            <a:r>
              <a:rPr lang="ja-JP" altLang="en-US" sz="1900" dirty="0">
                <a:latin typeface="メイリオ"/>
                <a:ea typeface="メイリオ"/>
              </a:rPr>
              <a:t>年～</a:t>
            </a:r>
            <a:r>
              <a:rPr lang="en-US" altLang="ja-JP" sz="1900" dirty="0">
                <a:latin typeface="メイリオ"/>
                <a:ea typeface="メイリオ"/>
              </a:rPr>
              <a:t>2013</a:t>
            </a:r>
            <a:r>
              <a:rPr lang="ja-JP" altLang="en-US" sz="1900" dirty="0">
                <a:latin typeface="メイリオ"/>
                <a:ea typeface="メイリオ"/>
              </a:rPr>
              <a:t>年　ダルフール紛争</a:t>
            </a:r>
            <a:r>
              <a:rPr lang="en-US" altLang="ja-JP" sz="1900" dirty="0">
                <a:latin typeface="メイリオ"/>
                <a:ea typeface="メイリオ"/>
              </a:rPr>
              <a:t>(</a:t>
            </a:r>
            <a:r>
              <a:rPr lang="ja-JP" altLang="en-US" sz="1900" dirty="0">
                <a:latin typeface="メイリオ"/>
                <a:ea typeface="メイリオ"/>
              </a:rPr>
              <a:t>死者約</a:t>
            </a:r>
            <a:r>
              <a:rPr lang="en-US" altLang="ja-JP" sz="1900" dirty="0">
                <a:latin typeface="メイリオ"/>
                <a:ea typeface="メイリオ"/>
              </a:rPr>
              <a:t>40</a:t>
            </a:r>
            <a:r>
              <a:rPr lang="ja-JP" altLang="en-US" sz="1900" dirty="0">
                <a:latin typeface="メイリオ"/>
                <a:ea typeface="メイリオ"/>
              </a:rPr>
              <a:t>万人）</a:t>
            </a:r>
            <a:endParaRPr lang="en-US" altLang="ja-JP" sz="1900" dirty="0">
              <a:latin typeface="メイリオ"/>
              <a:ea typeface="メイリオ"/>
            </a:endParaRPr>
          </a:p>
          <a:p>
            <a:pPr marL="0" indent="0">
              <a:buNone/>
            </a:pPr>
            <a:r>
              <a:rPr lang="ja-JP" altLang="en-US" sz="1900" dirty="0">
                <a:latin typeface="メイリオ"/>
                <a:ea typeface="メイリオ"/>
              </a:rPr>
              <a:t>・</a:t>
            </a:r>
            <a:r>
              <a:rPr lang="en-US" altLang="ja-JP" sz="1900" dirty="0">
                <a:latin typeface="メイリオ"/>
                <a:ea typeface="メイリオ"/>
              </a:rPr>
              <a:t>2011</a:t>
            </a:r>
            <a:r>
              <a:rPr lang="ja-JP" altLang="en-US" sz="1900" dirty="0">
                <a:latin typeface="メイリオ"/>
                <a:ea typeface="メイリオ"/>
              </a:rPr>
              <a:t>年　南スーダン独立</a:t>
            </a:r>
            <a:endParaRPr lang="en-US" altLang="ja-JP" sz="1900" dirty="0">
              <a:latin typeface="メイリオ"/>
              <a:ea typeface="メイリオ"/>
            </a:endParaRPr>
          </a:p>
          <a:p>
            <a:pPr marL="0" indent="0">
              <a:buNone/>
            </a:pPr>
            <a:r>
              <a:rPr lang="ja-JP" altLang="en-US" sz="1900" dirty="0">
                <a:latin typeface="メイリオ"/>
                <a:ea typeface="メイリオ"/>
              </a:rPr>
              <a:t>・</a:t>
            </a:r>
            <a:r>
              <a:rPr lang="en-US" altLang="ja-JP" sz="1900" dirty="0">
                <a:latin typeface="メイリオ"/>
                <a:ea typeface="メイリオ"/>
              </a:rPr>
              <a:t>2019</a:t>
            </a:r>
            <a:r>
              <a:rPr lang="ja-JP" altLang="en-US" sz="1900" dirty="0">
                <a:latin typeface="メイリオ"/>
                <a:ea typeface="メイリオ"/>
              </a:rPr>
              <a:t>年</a:t>
            </a:r>
            <a:r>
              <a:rPr lang="en-US" altLang="ja-JP" sz="1900" dirty="0">
                <a:latin typeface="メイリオ"/>
                <a:ea typeface="メイリオ"/>
              </a:rPr>
              <a:t>4</a:t>
            </a:r>
            <a:r>
              <a:rPr lang="ja-JP" altLang="en-US" sz="1900" dirty="0">
                <a:latin typeface="メイリオ"/>
                <a:ea typeface="メイリオ"/>
              </a:rPr>
              <a:t>月　民主化デモにより、バシール大統領退陣。</a:t>
            </a:r>
            <a:endParaRPr lang="en-US" altLang="ja-JP" sz="1900" dirty="0">
              <a:latin typeface="メイリオ"/>
              <a:ea typeface="メイリオ"/>
            </a:endParaRPr>
          </a:p>
          <a:p>
            <a:pPr marL="0" indent="0">
              <a:buNone/>
            </a:pPr>
            <a:endParaRPr lang="en-US" altLang="ja-JP" sz="1900" dirty="0">
              <a:latin typeface="+mn-ea"/>
            </a:endParaRPr>
          </a:p>
          <a:p>
            <a:pPr marL="0" indent="0">
              <a:buNone/>
            </a:pPr>
            <a:endParaRPr kumimoji="1" lang="en-US" altLang="ja-JP"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11</a:t>
            </a:fld>
            <a:endParaRPr lang="en-US"/>
          </a:p>
        </p:txBody>
      </p:sp>
    </p:spTree>
    <p:extLst>
      <p:ext uri="{BB962C8B-B14F-4D97-AF65-F5344CB8AC3E}">
        <p14:creationId xmlns:p14="http://schemas.microsoft.com/office/powerpoint/2010/main" val="4027956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534628-DE3C-43D6-BE79-DCA2DFA5658F}"/>
              </a:ext>
            </a:extLst>
          </p:cNvPr>
          <p:cNvSpPr>
            <a:spLocks noGrp="1"/>
          </p:cNvSpPr>
          <p:nvPr>
            <p:ph type="title"/>
          </p:nvPr>
        </p:nvSpPr>
        <p:spPr/>
        <p:txBody>
          <a:bodyPr/>
          <a:lstStyle/>
          <a:p>
            <a:r>
              <a:rPr lang="ja-JP" altLang="en-US" dirty="0"/>
              <a:t>４</a:t>
            </a:r>
            <a:r>
              <a:rPr kumimoji="1" lang="ja-JP" altLang="en-US" dirty="0"/>
              <a:t>．武力衝突はなぜ発生したか？</a:t>
            </a:r>
          </a:p>
        </p:txBody>
      </p:sp>
      <p:sp>
        <p:nvSpPr>
          <p:cNvPr id="3" name="コンテンツ プレースホルダー 2">
            <a:extLst>
              <a:ext uri="{FF2B5EF4-FFF2-40B4-BE49-F238E27FC236}">
                <a16:creationId xmlns:a16="http://schemas.microsoft.com/office/drawing/2014/main" id="{C07EC6A8-EA01-4D48-9D2B-A3352E2F1375}"/>
              </a:ext>
            </a:extLst>
          </p:cNvPr>
          <p:cNvSpPr>
            <a:spLocks noGrp="1"/>
          </p:cNvSpPr>
          <p:nvPr>
            <p:ph idx="1"/>
          </p:nvPr>
        </p:nvSpPr>
        <p:spPr>
          <a:xfrm>
            <a:off x="785757" y="2468031"/>
            <a:ext cx="10620485" cy="4094239"/>
          </a:xfrm>
        </p:spPr>
        <p:txBody>
          <a:bodyPr>
            <a:normAutofit fontScale="92500" lnSpcReduction="20000"/>
          </a:bodyPr>
          <a:lstStyle/>
          <a:p>
            <a:pPr marL="0" indent="0">
              <a:buNone/>
            </a:pPr>
            <a:r>
              <a:rPr kumimoji="1" lang="en-US" altLang="ja-JP" sz="2400" dirty="0"/>
              <a:t>2018</a:t>
            </a:r>
            <a:r>
              <a:rPr kumimoji="1" lang="ja-JP" altLang="en-US" sz="2400" dirty="0"/>
              <a:t>年</a:t>
            </a:r>
            <a:r>
              <a:rPr kumimoji="1" lang="en-US" altLang="ja-JP" sz="2400" dirty="0"/>
              <a:t>12</a:t>
            </a:r>
            <a:r>
              <a:rPr kumimoji="1" lang="ja-JP" altLang="en-US" sz="2400" dirty="0"/>
              <a:t>月　パンの価格の高騰（補助金廃止の影響で一日で三倍の価格に）へ反発しアトバラの市民がデモ行い、その後全国へ広がりバシール政権退陣を求めるデモへ発展</a:t>
            </a:r>
            <a:endParaRPr kumimoji="1" lang="en-US" altLang="ja-JP" sz="2400" dirty="0"/>
          </a:p>
          <a:p>
            <a:pPr marL="0" indent="0">
              <a:buNone/>
            </a:pPr>
            <a:r>
              <a:rPr kumimoji="1" lang="en-US" altLang="ja-JP" sz="2400" dirty="0"/>
              <a:t>2019</a:t>
            </a:r>
            <a:r>
              <a:rPr kumimoji="1" lang="ja-JP" altLang="en-US" sz="2400" dirty="0"/>
              <a:t>年</a:t>
            </a:r>
            <a:r>
              <a:rPr kumimoji="1" lang="en-US" altLang="ja-JP" sz="2400" dirty="0"/>
              <a:t>4</a:t>
            </a:r>
            <a:r>
              <a:rPr kumimoji="1" lang="ja-JP" altLang="en-US" sz="2400" dirty="0"/>
              <a:t>月　バシール政権崩壊</a:t>
            </a:r>
            <a:endParaRPr kumimoji="1" lang="en-US" altLang="ja-JP" sz="2400" dirty="0"/>
          </a:p>
          <a:p>
            <a:pPr marL="0" indent="0">
              <a:buNone/>
            </a:pPr>
            <a:r>
              <a:rPr lang="en-US" altLang="ja-JP" sz="2400" dirty="0"/>
              <a:t>2019</a:t>
            </a:r>
            <a:r>
              <a:rPr lang="ja-JP" altLang="en-US" sz="2400" dirty="0"/>
              <a:t>年</a:t>
            </a:r>
            <a:r>
              <a:rPr lang="en-US" altLang="ja-JP" sz="2400" dirty="0"/>
              <a:t>6</a:t>
            </a:r>
            <a:r>
              <a:rPr lang="ja-JP" altLang="en-US" sz="2400" dirty="0"/>
              <a:t>月　ハルツームでのデモ参加者の弾圧（</a:t>
            </a:r>
            <a:r>
              <a:rPr lang="en-US" altLang="ja-JP" sz="2400" dirty="0"/>
              <a:t>100</a:t>
            </a:r>
            <a:r>
              <a:rPr lang="ja-JP" altLang="en-US" sz="2400" dirty="0"/>
              <a:t>名以上の犠牲者発生）</a:t>
            </a:r>
            <a:endParaRPr kumimoji="1" lang="en-US" altLang="ja-JP" sz="2400" dirty="0"/>
          </a:p>
          <a:p>
            <a:pPr marL="0" indent="0">
              <a:buNone/>
            </a:pPr>
            <a:r>
              <a:rPr lang="en-US" altLang="ja-JP" sz="2400" dirty="0"/>
              <a:t>2019</a:t>
            </a:r>
            <a:r>
              <a:rPr lang="ja-JP" altLang="en-US" sz="2400" dirty="0"/>
              <a:t>年</a:t>
            </a:r>
            <a:r>
              <a:rPr lang="en-US" altLang="ja-JP" sz="2400" dirty="0"/>
              <a:t>8</a:t>
            </a:r>
            <a:r>
              <a:rPr lang="ja-JP" altLang="en-US" sz="2400" dirty="0"/>
              <a:t>月　暫定民主化移行政権誕生（ブルハン主権評議会（</a:t>
            </a:r>
            <a:r>
              <a:rPr lang="en-US" altLang="ja-JP" sz="2400" dirty="0"/>
              <a:t>Sovereign Council)</a:t>
            </a:r>
            <a:r>
              <a:rPr lang="ja-JP" altLang="en-US" sz="2400" dirty="0"/>
              <a:t>議長、ハムドック首相体制成立）</a:t>
            </a:r>
            <a:endParaRPr lang="en-US" altLang="ja-JP" sz="2400" dirty="0"/>
          </a:p>
          <a:p>
            <a:pPr marL="400050" lvl="1" indent="0">
              <a:buNone/>
            </a:pPr>
            <a:r>
              <a:rPr lang="ja-JP" altLang="en-US" sz="2000" dirty="0"/>
              <a:t>旧政権派の排除（権力解体委員会）、民主派人材への任命、法の支配（過去の犯罪の訴追）、財政健全化（補助金の削除、政府財源の確保（関税・租税体制の見直し、密輸（金など）の取り締まり））、政府系企業（</a:t>
            </a:r>
            <a:r>
              <a:rPr lang="en-US" altLang="ja-JP" sz="2000" dirty="0"/>
              <a:t>SOE</a:t>
            </a:r>
            <a:r>
              <a:rPr lang="ja-JP" altLang="en-US" sz="2000" dirty="0"/>
              <a:t>）の改革（</a:t>
            </a:r>
            <a:r>
              <a:rPr lang="en-US" altLang="ja-JP" sz="2000" dirty="0"/>
              <a:t>Military Complex</a:t>
            </a:r>
            <a:r>
              <a:rPr lang="ja-JP" altLang="en-US" sz="2000" dirty="0"/>
              <a:t>の改革）</a:t>
            </a:r>
            <a:endParaRPr lang="en-US" altLang="ja-JP" sz="2000" dirty="0"/>
          </a:p>
          <a:p>
            <a:pPr marL="0" indent="0">
              <a:buNone/>
            </a:pPr>
            <a:r>
              <a:rPr lang="en-US" altLang="ja-JP" sz="2400" dirty="0"/>
              <a:t>2021</a:t>
            </a:r>
            <a:r>
              <a:rPr lang="ja-JP" altLang="en-US" sz="2400" dirty="0"/>
              <a:t>年</a:t>
            </a:r>
            <a:r>
              <a:rPr lang="en-US" altLang="ja-JP" sz="2400" dirty="0"/>
              <a:t>10</a:t>
            </a:r>
            <a:r>
              <a:rPr lang="ja-JP" altLang="en-US" sz="2400" dirty="0"/>
              <a:t>月</a:t>
            </a:r>
            <a:r>
              <a:rPr lang="en-US" altLang="ja-JP" sz="2400" dirty="0"/>
              <a:t>25</a:t>
            </a:r>
            <a:r>
              <a:rPr lang="ja-JP" altLang="en-US" sz="2400" dirty="0"/>
              <a:t>日　騒擾発生（</a:t>
            </a:r>
            <a:r>
              <a:rPr lang="en-US" altLang="ja-JP" sz="2400" dirty="0"/>
              <a:t>RSF</a:t>
            </a:r>
            <a:r>
              <a:rPr lang="ja-JP" altLang="en-US" sz="2400" dirty="0"/>
              <a:t>軍司令官ダガロ氏を主権評議会副議長に任命）</a:t>
            </a:r>
            <a:endParaRPr lang="en-US" altLang="ja-JP" sz="2400" dirty="0"/>
          </a:p>
          <a:p>
            <a:pPr marL="0" indent="0">
              <a:buNone/>
            </a:pPr>
            <a:r>
              <a:rPr lang="ja-JP" altLang="en-US" sz="2400" dirty="0"/>
              <a:t>（発生要因：過去の犯罪の訴追、主権評議会議長の交代（</a:t>
            </a:r>
            <a:r>
              <a:rPr lang="en-US" altLang="ja-JP" sz="2400" dirty="0"/>
              <a:t>2021</a:t>
            </a:r>
            <a:r>
              <a:rPr lang="ja-JP" altLang="en-US" sz="2400" dirty="0"/>
              <a:t>年</a:t>
            </a:r>
            <a:r>
              <a:rPr lang="en-US" altLang="ja-JP" sz="2400" dirty="0"/>
              <a:t>11</a:t>
            </a:r>
            <a:r>
              <a:rPr lang="ja-JP" altLang="en-US" sz="2400" dirty="0"/>
              <a:t>月））</a:t>
            </a:r>
            <a:endParaRPr lang="en-US" altLang="ja-JP" sz="2400" dirty="0"/>
          </a:p>
        </p:txBody>
      </p:sp>
      <p:sp>
        <p:nvSpPr>
          <p:cNvPr id="4" name="スライド番号プレースホルダー 3">
            <a:extLst>
              <a:ext uri="{FF2B5EF4-FFF2-40B4-BE49-F238E27FC236}">
                <a16:creationId xmlns:a16="http://schemas.microsoft.com/office/drawing/2014/main" id="{BA9B8F3E-1D12-4CB6-B7B6-23861C8BB72E}"/>
              </a:ext>
            </a:extLst>
          </p:cNvPr>
          <p:cNvSpPr>
            <a:spLocks noGrp="1"/>
          </p:cNvSpPr>
          <p:nvPr>
            <p:ph type="sldNum" sz="quarter" idx="12"/>
          </p:nvPr>
        </p:nvSpPr>
        <p:spPr/>
        <p:txBody>
          <a:bodyPr/>
          <a:lstStyle/>
          <a:p>
            <a:fld id="{D57F1E4F-1CFF-5643-939E-217C01CDF565}" type="slidenum">
              <a:rPr lang="en-US" smtClean="0"/>
              <a:pPr/>
              <a:t>12</a:t>
            </a:fld>
            <a:endParaRPr lang="en-US"/>
          </a:p>
        </p:txBody>
      </p:sp>
    </p:spTree>
    <p:extLst>
      <p:ext uri="{BB962C8B-B14F-4D97-AF65-F5344CB8AC3E}">
        <p14:creationId xmlns:p14="http://schemas.microsoft.com/office/powerpoint/2010/main" val="592648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534628-DE3C-43D6-BE79-DCA2DFA5658F}"/>
              </a:ext>
            </a:extLst>
          </p:cNvPr>
          <p:cNvSpPr>
            <a:spLocks noGrp="1"/>
          </p:cNvSpPr>
          <p:nvPr>
            <p:ph type="title"/>
          </p:nvPr>
        </p:nvSpPr>
        <p:spPr/>
        <p:txBody>
          <a:bodyPr/>
          <a:lstStyle/>
          <a:p>
            <a:r>
              <a:rPr lang="ja-JP" altLang="en-US" dirty="0"/>
              <a:t>４</a:t>
            </a:r>
            <a:r>
              <a:rPr kumimoji="1" lang="ja-JP" altLang="en-US" dirty="0"/>
              <a:t>．武力衝突はなぜ発生したか？</a:t>
            </a:r>
          </a:p>
        </p:txBody>
      </p:sp>
      <p:sp>
        <p:nvSpPr>
          <p:cNvPr id="3" name="コンテンツ プレースホルダー 2">
            <a:extLst>
              <a:ext uri="{FF2B5EF4-FFF2-40B4-BE49-F238E27FC236}">
                <a16:creationId xmlns:a16="http://schemas.microsoft.com/office/drawing/2014/main" id="{C07EC6A8-EA01-4D48-9D2B-A3352E2F1375}"/>
              </a:ext>
            </a:extLst>
          </p:cNvPr>
          <p:cNvSpPr>
            <a:spLocks noGrp="1"/>
          </p:cNvSpPr>
          <p:nvPr>
            <p:ph idx="1"/>
          </p:nvPr>
        </p:nvSpPr>
        <p:spPr>
          <a:xfrm>
            <a:off x="760357" y="2308860"/>
            <a:ext cx="10811883" cy="4152900"/>
          </a:xfrm>
        </p:spPr>
        <p:txBody>
          <a:bodyPr vert="horz" lIns="91440" tIns="45720" rIns="91440" bIns="45720" rtlCol="0" anchor="t">
            <a:normAutofit fontScale="92500" lnSpcReduction="20000"/>
          </a:bodyPr>
          <a:lstStyle/>
          <a:p>
            <a:pPr marL="0" indent="0">
              <a:buNone/>
            </a:pPr>
            <a:r>
              <a:rPr lang="en-US" altLang="ja-JP" sz="2400" dirty="0">
                <a:ea typeface="メイリオ"/>
              </a:rPr>
              <a:t>2022</a:t>
            </a:r>
            <a:r>
              <a:rPr lang="ja-JP" altLang="en-US" sz="2400" dirty="0">
                <a:ea typeface="メイリオ"/>
              </a:rPr>
              <a:t>年</a:t>
            </a:r>
            <a:r>
              <a:rPr lang="en-US" altLang="ja-JP" sz="2400" dirty="0">
                <a:ea typeface="メイリオ"/>
              </a:rPr>
              <a:t>12</a:t>
            </a:r>
            <a:r>
              <a:rPr lang="ja-JP" altLang="en-US" sz="2400" dirty="0">
                <a:ea typeface="メイリオ"/>
              </a:rPr>
              <a:t>月</a:t>
            </a:r>
            <a:r>
              <a:rPr lang="en-US" altLang="ja-JP" sz="2400" dirty="0">
                <a:ea typeface="メイリオ"/>
              </a:rPr>
              <a:t>5</a:t>
            </a:r>
            <a:r>
              <a:rPr lang="ja-JP" altLang="en-US" sz="2400" dirty="0">
                <a:ea typeface="メイリオ"/>
              </a:rPr>
              <a:t>日　暫定政権形成にかかる「枠組合意（</a:t>
            </a:r>
            <a:r>
              <a:rPr lang="en-US" altLang="ja-JP" sz="2400" dirty="0">
                <a:ea typeface="メイリオ"/>
              </a:rPr>
              <a:t>Framework Agreement</a:t>
            </a:r>
            <a:r>
              <a:rPr lang="ja-JP" altLang="en-US" sz="2400" dirty="0">
                <a:ea typeface="メイリオ"/>
              </a:rPr>
              <a:t>）」成立</a:t>
            </a:r>
            <a:endParaRPr lang="en-US" altLang="ja-JP" sz="2400" dirty="0">
              <a:ea typeface="メイリオ"/>
            </a:endParaRPr>
          </a:p>
          <a:p>
            <a:pPr marL="400050" lvl="1" indent="0">
              <a:buNone/>
            </a:pPr>
            <a:r>
              <a:rPr lang="en-US" altLang="ja-JP" sz="2400" dirty="0">
                <a:ea typeface="メイリオ"/>
              </a:rPr>
              <a:t>【5</a:t>
            </a:r>
            <a:r>
              <a:rPr lang="ja-JP" altLang="en-US" sz="2400" dirty="0">
                <a:ea typeface="メイリオ"/>
              </a:rPr>
              <a:t>つの課題</a:t>
            </a:r>
            <a:r>
              <a:rPr lang="en-US" altLang="ja-JP" sz="2400" dirty="0">
                <a:ea typeface="メイリオ"/>
              </a:rPr>
              <a:t>】</a:t>
            </a:r>
          </a:p>
          <a:p>
            <a:pPr marL="800100" lvl="2" indent="0">
              <a:buNone/>
            </a:pPr>
            <a:r>
              <a:rPr lang="ja-JP" altLang="en-US" sz="2400" dirty="0">
                <a:ea typeface="メイリオ"/>
              </a:rPr>
              <a:t>①権力解体委員会の復活→</a:t>
            </a:r>
            <a:r>
              <a:rPr lang="en-US" altLang="ja-JP" sz="2400" dirty="0">
                <a:ea typeface="メイリオ"/>
              </a:rPr>
              <a:t>2023</a:t>
            </a:r>
            <a:r>
              <a:rPr lang="ja-JP" altLang="en-US" sz="2400" dirty="0">
                <a:ea typeface="メイリオ"/>
              </a:rPr>
              <a:t>年</a:t>
            </a:r>
            <a:r>
              <a:rPr lang="en-US" altLang="ja-JP" sz="2400" dirty="0">
                <a:ea typeface="メイリオ"/>
              </a:rPr>
              <a:t>1</a:t>
            </a:r>
            <a:r>
              <a:rPr lang="ja-JP" altLang="en-US" sz="2400" dirty="0">
                <a:ea typeface="メイリオ"/>
              </a:rPr>
              <a:t>月実施済み</a:t>
            </a:r>
            <a:endParaRPr lang="en-US" altLang="ja-JP" sz="2400" dirty="0">
              <a:ea typeface="メイリオ"/>
            </a:endParaRPr>
          </a:p>
          <a:p>
            <a:pPr marL="800100" lvl="2" indent="0">
              <a:buNone/>
            </a:pPr>
            <a:r>
              <a:rPr lang="ja-JP" altLang="en-US" sz="2400" dirty="0">
                <a:ea typeface="メイリオ"/>
              </a:rPr>
              <a:t>②</a:t>
            </a:r>
            <a:r>
              <a:rPr lang="en-US" altLang="ja-JP" sz="2400" dirty="0">
                <a:ea typeface="メイリオ"/>
              </a:rPr>
              <a:t>Juba Peace Agreement</a:t>
            </a:r>
            <a:r>
              <a:rPr lang="ja-JP" altLang="en-US" sz="2400" dirty="0">
                <a:ea typeface="メイリオ"/>
              </a:rPr>
              <a:t>の履行→</a:t>
            </a:r>
            <a:r>
              <a:rPr lang="en-US" altLang="ja-JP" sz="2400" dirty="0">
                <a:ea typeface="メイリオ"/>
              </a:rPr>
              <a:t>2023</a:t>
            </a:r>
            <a:r>
              <a:rPr lang="ja-JP" altLang="en-US" sz="2400" dirty="0">
                <a:ea typeface="メイリオ"/>
              </a:rPr>
              <a:t>年</a:t>
            </a:r>
            <a:r>
              <a:rPr lang="en-US" altLang="ja-JP" sz="2400" dirty="0">
                <a:ea typeface="メイリオ"/>
              </a:rPr>
              <a:t>1</a:t>
            </a:r>
            <a:r>
              <a:rPr lang="ja-JP" altLang="en-US" sz="2400" dirty="0">
                <a:ea typeface="メイリオ"/>
              </a:rPr>
              <a:t>月下旬～</a:t>
            </a:r>
            <a:r>
              <a:rPr lang="en-US" altLang="ja-JP" sz="2400" dirty="0">
                <a:ea typeface="メイリオ"/>
              </a:rPr>
              <a:t>2</a:t>
            </a:r>
            <a:r>
              <a:rPr lang="ja-JP" altLang="en-US" sz="2400" dirty="0">
                <a:ea typeface="メイリオ"/>
              </a:rPr>
              <a:t>月上旬に終了</a:t>
            </a:r>
            <a:endParaRPr lang="en-US" altLang="ja-JP" sz="2400" dirty="0">
              <a:ea typeface="メイリオ"/>
            </a:endParaRPr>
          </a:p>
          <a:p>
            <a:pPr marL="800100" lvl="2" indent="0">
              <a:buNone/>
            </a:pPr>
            <a:r>
              <a:rPr lang="ja-JP" altLang="en-US" sz="2400" dirty="0">
                <a:ea typeface="メイリオ"/>
              </a:rPr>
              <a:t>③</a:t>
            </a:r>
            <a:r>
              <a:rPr lang="en-US" altLang="ja-JP" sz="2400" dirty="0">
                <a:ea typeface="メイリオ"/>
              </a:rPr>
              <a:t>Eastern Trak</a:t>
            </a:r>
            <a:r>
              <a:rPr lang="ja-JP" altLang="en-US" sz="2400" dirty="0">
                <a:ea typeface="メイリオ"/>
              </a:rPr>
              <a:t>（東部スーダン問題）→</a:t>
            </a:r>
            <a:r>
              <a:rPr lang="en-US" altLang="ja-JP" sz="2400" dirty="0">
                <a:ea typeface="メイリオ"/>
              </a:rPr>
              <a:t>2023</a:t>
            </a:r>
            <a:r>
              <a:rPr lang="ja-JP" altLang="en-US" sz="2400" dirty="0">
                <a:ea typeface="メイリオ"/>
              </a:rPr>
              <a:t>年</a:t>
            </a:r>
            <a:r>
              <a:rPr lang="en-US" altLang="ja-JP" sz="2400" dirty="0">
                <a:ea typeface="メイリオ"/>
              </a:rPr>
              <a:t>2</a:t>
            </a:r>
            <a:r>
              <a:rPr lang="ja-JP" altLang="en-US" sz="2400" dirty="0">
                <a:ea typeface="メイリオ"/>
              </a:rPr>
              <a:t>月に実施済み</a:t>
            </a:r>
            <a:endParaRPr lang="en-US" altLang="ja-JP" sz="2400" dirty="0">
              <a:ea typeface="メイリオ"/>
            </a:endParaRPr>
          </a:p>
          <a:p>
            <a:pPr marL="800100" lvl="2" indent="0">
              <a:buNone/>
            </a:pPr>
            <a:r>
              <a:rPr lang="ja-JP" altLang="en-US" sz="2400" dirty="0">
                <a:ea typeface="メイリオ"/>
              </a:rPr>
              <a:t>④</a:t>
            </a:r>
            <a:r>
              <a:rPr lang="en-US" altLang="ja-JP" sz="2400" dirty="0">
                <a:ea typeface="メイリオ"/>
              </a:rPr>
              <a:t>Transitional Justice</a:t>
            </a:r>
            <a:r>
              <a:rPr lang="ja-JP" altLang="en-US" sz="2400" dirty="0">
                <a:ea typeface="メイリオ"/>
              </a:rPr>
              <a:t>（移行期正義、過去の犯罪の扱い）→</a:t>
            </a:r>
            <a:r>
              <a:rPr lang="en-US" altLang="ja-JP" sz="2400" dirty="0">
                <a:ea typeface="メイリオ"/>
              </a:rPr>
              <a:t>2023</a:t>
            </a:r>
            <a:r>
              <a:rPr lang="ja-JP" altLang="en-US" sz="2400" dirty="0">
                <a:ea typeface="メイリオ"/>
              </a:rPr>
              <a:t>年</a:t>
            </a:r>
            <a:r>
              <a:rPr lang="en-US" altLang="ja-JP" sz="2400" dirty="0">
                <a:ea typeface="メイリオ"/>
              </a:rPr>
              <a:t>2</a:t>
            </a:r>
            <a:r>
              <a:rPr lang="ja-JP" altLang="en-US" sz="2400" dirty="0">
                <a:ea typeface="メイリオ"/>
              </a:rPr>
              <a:t>～</a:t>
            </a:r>
            <a:r>
              <a:rPr lang="en-US" altLang="ja-JP" sz="2400" dirty="0">
                <a:ea typeface="メイリオ"/>
              </a:rPr>
              <a:t>3</a:t>
            </a:r>
            <a:r>
              <a:rPr lang="ja-JP" altLang="en-US" sz="2400" dirty="0">
                <a:ea typeface="メイリオ"/>
              </a:rPr>
              <a:t>月に実施済み</a:t>
            </a:r>
            <a:endParaRPr lang="en-US" altLang="ja-JP" sz="2400" dirty="0">
              <a:ea typeface="メイリオ"/>
            </a:endParaRPr>
          </a:p>
          <a:p>
            <a:pPr marL="800100" lvl="2" indent="0">
              <a:buNone/>
            </a:pPr>
            <a:r>
              <a:rPr lang="ja-JP" altLang="en-US" sz="2400" dirty="0">
                <a:ea typeface="メイリオ"/>
              </a:rPr>
              <a:t>⑤</a:t>
            </a:r>
            <a:r>
              <a:rPr lang="en-US" altLang="ja-JP" sz="2400" dirty="0">
                <a:ea typeface="メイリオ"/>
              </a:rPr>
              <a:t>Security Sector Reform</a:t>
            </a:r>
            <a:r>
              <a:rPr lang="ja-JP" altLang="en-US" sz="2400" dirty="0">
                <a:ea typeface="メイリオ"/>
              </a:rPr>
              <a:t>（治安維持部門の改革）（スーダン国軍（</a:t>
            </a:r>
            <a:r>
              <a:rPr lang="en-US" altLang="ja-JP" sz="2400" dirty="0">
                <a:ea typeface="メイリオ"/>
              </a:rPr>
              <a:t>Sudan Armed Force(SAF)</a:t>
            </a:r>
            <a:r>
              <a:rPr lang="ja-JP" altLang="en-US" sz="2400" dirty="0">
                <a:ea typeface="メイリオ"/>
              </a:rPr>
              <a:t>）と即応支援部隊（</a:t>
            </a:r>
            <a:r>
              <a:rPr lang="en-US" altLang="ja-JP" sz="2400" dirty="0">
                <a:ea typeface="メイリオ"/>
              </a:rPr>
              <a:t>Rapid Support Force(RSF)</a:t>
            </a:r>
            <a:r>
              <a:rPr lang="ja-JP" altLang="en-US" sz="2400" dirty="0">
                <a:ea typeface="メイリオ"/>
              </a:rPr>
              <a:t>の統合）</a:t>
            </a:r>
            <a:endParaRPr lang="en-US" altLang="ja-JP" sz="2400" dirty="0">
              <a:ea typeface="メイリオ"/>
            </a:endParaRPr>
          </a:p>
          <a:p>
            <a:pPr marL="800100" lvl="2" indent="0">
              <a:buNone/>
            </a:pPr>
            <a:r>
              <a:rPr lang="ja-JP" altLang="en-US" sz="2400" dirty="0">
                <a:ea typeface="メイリオ"/>
              </a:rPr>
              <a:t>→</a:t>
            </a:r>
            <a:r>
              <a:rPr lang="en-US" altLang="ja-JP" sz="2400" dirty="0">
                <a:ea typeface="メイリオ"/>
              </a:rPr>
              <a:t>SAF</a:t>
            </a:r>
            <a:r>
              <a:rPr lang="ja-JP" altLang="en-US" sz="2400" dirty="0">
                <a:ea typeface="メイリオ"/>
              </a:rPr>
              <a:t>「</a:t>
            </a:r>
            <a:r>
              <a:rPr lang="en-US" altLang="ja-JP" sz="2400" dirty="0">
                <a:ea typeface="メイリオ"/>
              </a:rPr>
              <a:t>2</a:t>
            </a:r>
            <a:r>
              <a:rPr lang="ja-JP" altLang="en-US" sz="2400" dirty="0">
                <a:ea typeface="メイリオ"/>
              </a:rPr>
              <a:t>年以内に実現」、</a:t>
            </a:r>
            <a:r>
              <a:rPr lang="en-US" altLang="ja-JP" sz="2400" dirty="0">
                <a:ea typeface="メイリオ"/>
              </a:rPr>
              <a:t>RSF</a:t>
            </a:r>
            <a:r>
              <a:rPr lang="ja-JP" altLang="en-US" sz="2400" dirty="0">
                <a:ea typeface="メイリオ"/>
              </a:rPr>
              <a:t>「</a:t>
            </a:r>
            <a:r>
              <a:rPr lang="en-US" altLang="ja-JP" sz="2400" dirty="0">
                <a:ea typeface="メイリオ"/>
              </a:rPr>
              <a:t>10</a:t>
            </a:r>
            <a:r>
              <a:rPr lang="ja-JP" altLang="en-US" sz="2400" dirty="0">
                <a:ea typeface="メイリオ"/>
              </a:rPr>
              <a:t>年は必要」→合意に至らず軍事衝突へ</a:t>
            </a:r>
            <a:endParaRPr lang="en-US" altLang="ja-JP" sz="2400" dirty="0"/>
          </a:p>
        </p:txBody>
      </p:sp>
      <p:sp>
        <p:nvSpPr>
          <p:cNvPr id="4" name="スライド番号プレースホルダー 3">
            <a:extLst>
              <a:ext uri="{FF2B5EF4-FFF2-40B4-BE49-F238E27FC236}">
                <a16:creationId xmlns:a16="http://schemas.microsoft.com/office/drawing/2014/main" id="{BA9B8F3E-1D12-4CB6-B7B6-23861C8BB72E}"/>
              </a:ext>
            </a:extLst>
          </p:cNvPr>
          <p:cNvSpPr>
            <a:spLocks noGrp="1"/>
          </p:cNvSpPr>
          <p:nvPr>
            <p:ph type="sldNum" sz="quarter" idx="12"/>
          </p:nvPr>
        </p:nvSpPr>
        <p:spPr/>
        <p:txBody>
          <a:bodyPr/>
          <a:lstStyle/>
          <a:p>
            <a:fld id="{D57F1E4F-1CFF-5643-939E-217C01CDF565}" type="slidenum">
              <a:rPr lang="en-US" smtClean="0"/>
              <a:pPr/>
              <a:t>13</a:t>
            </a:fld>
            <a:endParaRPr lang="en-US"/>
          </a:p>
        </p:txBody>
      </p:sp>
    </p:spTree>
    <p:extLst>
      <p:ext uri="{BB962C8B-B14F-4D97-AF65-F5344CB8AC3E}">
        <p14:creationId xmlns:p14="http://schemas.microsoft.com/office/powerpoint/2010/main" val="103326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1DD029FC-684F-483A-A8BD-1F092BFFB7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54" name="Rectangle 53">
              <a:extLst>
                <a:ext uri="{FF2B5EF4-FFF2-40B4-BE49-F238E27FC236}">
                  <a16:creationId xmlns:a16="http://schemas.microsoft.com/office/drawing/2014/main" id="{EF3C96DD-C9B2-4B53-AEC5-8CB276D3C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Oval 54">
              <a:extLst>
                <a:ext uri="{FF2B5EF4-FFF2-40B4-BE49-F238E27FC236}">
                  <a16:creationId xmlns:a16="http://schemas.microsoft.com/office/drawing/2014/main" id="{662F19CA-71D7-45F5-9123-CA712C528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6" name="Oval 55">
              <a:extLst>
                <a:ext uri="{FF2B5EF4-FFF2-40B4-BE49-F238E27FC236}">
                  <a16:creationId xmlns:a16="http://schemas.microsoft.com/office/drawing/2014/main" id="{3886C2A0-05BA-4243-B351-00C64563A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7" name="Oval 56">
              <a:extLst>
                <a:ext uri="{FF2B5EF4-FFF2-40B4-BE49-F238E27FC236}">
                  <a16:creationId xmlns:a16="http://schemas.microsoft.com/office/drawing/2014/main" id="{CC87CEB4-8F81-455D-A076-159940550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8" name="Oval 57">
              <a:extLst>
                <a:ext uri="{FF2B5EF4-FFF2-40B4-BE49-F238E27FC236}">
                  <a16:creationId xmlns:a16="http://schemas.microsoft.com/office/drawing/2014/main" id="{BC9FC7F0-1AE4-4459-B8F2-219D7598B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9" name="Oval 58">
              <a:extLst>
                <a:ext uri="{FF2B5EF4-FFF2-40B4-BE49-F238E27FC236}">
                  <a16:creationId xmlns:a16="http://schemas.microsoft.com/office/drawing/2014/main" id="{DD48B9DA-44B2-4334-96CF-D089EFEC9A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0" name="Freeform 5">
              <a:extLst>
                <a:ext uri="{FF2B5EF4-FFF2-40B4-BE49-F238E27FC236}">
                  <a16:creationId xmlns:a16="http://schemas.microsoft.com/office/drawing/2014/main" id="{79089964-B99F-487E-840E-FD3D7E88C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61" name="Freeform 5">
              <a:extLst>
                <a:ext uri="{FF2B5EF4-FFF2-40B4-BE49-F238E27FC236}">
                  <a16:creationId xmlns:a16="http://schemas.microsoft.com/office/drawing/2014/main" id="{EC4611E9-9EAD-44EF-967C-9F3F3066D0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62" name="Freeform 5">
              <a:extLst>
                <a:ext uri="{FF2B5EF4-FFF2-40B4-BE49-F238E27FC236}">
                  <a16:creationId xmlns:a16="http://schemas.microsoft.com/office/drawing/2014/main" id="{5916A076-E219-44E3-8EB5-1C04EFCD17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64" name="Rectangle 63">
            <a:extLst>
              <a:ext uri="{FF2B5EF4-FFF2-40B4-BE49-F238E27FC236}">
                <a16:creationId xmlns:a16="http://schemas.microsoft.com/office/drawing/2014/main" id="{D764F0A0-D07C-4159-9427-D25058257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66" name="Group 65">
            <a:extLst>
              <a:ext uri="{FF2B5EF4-FFF2-40B4-BE49-F238E27FC236}">
                <a16:creationId xmlns:a16="http://schemas.microsoft.com/office/drawing/2014/main" id="{353BC003-D6B7-4BF0-937D-4A015F6DEB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027"/>
            <a:ext cx="12192000" cy="6867027"/>
            <a:chOff x="0" y="-2373"/>
            <a:chExt cx="12192000" cy="6867027"/>
          </a:xfrm>
        </p:grpSpPr>
        <p:sp>
          <p:nvSpPr>
            <p:cNvPr id="67" name="Rectangle 66">
              <a:extLst>
                <a:ext uri="{FF2B5EF4-FFF2-40B4-BE49-F238E27FC236}">
                  <a16:creationId xmlns:a16="http://schemas.microsoft.com/office/drawing/2014/main" id="{4903268C-2C5A-4507-9244-86102327B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8" name="Oval 67">
              <a:extLst>
                <a:ext uri="{FF2B5EF4-FFF2-40B4-BE49-F238E27FC236}">
                  <a16:creationId xmlns:a16="http://schemas.microsoft.com/office/drawing/2014/main" id="{539F7113-C588-46FB-ADDE-55CEC5981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9" name="Oval 68">
              <a:extLst>
                <a:ext uri="{FF2B5EF4-FFF2-40B4-BE49-F238E27FC236}">
                  <a16:creationId xmlns:a16="http://schemas.microsoft.com/office/drawing/2014/main" id="{B6481A55-E6DE-4B8B-9847-0230D12F7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0" name="Oval 69">
              <a:extLst>
                <a:ext uri="{FF2B5EF4-FFF2-40B4-BE49-F238E27FC236}">
                  <a16:creationId xmlns:a16="http://schemas.microsoft.com/office/drawing/2014/main" id="{052FD8DB-2F6F-462A-9BF4-1E26C9332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1" name="Oval 70">
              <a:extLst>
                <a:ext uri="{FF2B5EF4-FFF2-40B4-BE49-F238E27FC236}">
                  <a16:creationId xmlns:a16="http://schemas.microsoft.com/office/drawing/2014/main" id="{BE52543D-8290-40DE-990A-27CC1992A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2" name="Oval 71">
              <a:extLst>
                <a:ext uri="{FF2B5EF4-FFF2-40B4-BE49-F238E27FC236}">
                  <a16:creationId xmlns:a16="http://schemas.microsoft.com/office/drawing/2014/main" id="{8ECC693B-FBF3-45DD-849C-AC1B1B290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56515BC8-A1CA-4EB4-81D8-6A891458F7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4" name="Freeform 5">
              <a:extLst>
                <a:ext uri="{FF2B5EF4-FFF2-40B4-BE49-F238E27FC236}">
                  <a16:creationId xmlns:a16="http://schemas.microsoft.com/office/drawing/2014/main" id="{ED9E2ADE-2C74-4E7D-8701-6AE23ABD4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5" name="Freeform 5">
              <a:extLst>
                <a:ext uri="{FF2B5EF4-FFF2-40B4-BE49-F238E27FC236}">
                  <a16:creationId xmlns:a16="http://schemas.microsoft.com/office/drawing/2014/main" id="{B7EBD6DC-7188-4268-9886-6535F41A6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76" name="Freeform 5">
              <a:extLst>
                <a:ext uri="{FF2B5EF4-FFF2-40B4-BE49-F238E27FC236}">
                  <a16:creationId xmlns:a16="http://schemas.microsoft.com/office/drawing/2014/main" id="{493CCA32-0C37-4525-8FFC-D62C5EEFBE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7641ECA7-20CD-380E-F9E1-7BE75598C298}"/>
              </a:ext>
            </a:extLst>
          </p:cNvPr>
          <p:cNvSpPr>
            <a:spLocks noGrp="1"/>
          </p:cNvSpPr>
          <p:nvPr>
            <p:ph type="title"/>
          </p:nvPr>
        </p:nvSpPr>
        <p:spPr>
          <a:xfrm>
            <a:off x="1154955" y="973668"/>
            <a:ext cx="3133726" cy="1020232"/>
          </a:xfrm>
        </p:spPr>
        <p:txBody>
          <a:bodyPr vert="horz" lIns="91440" tIns="45720" rIns="91440" bIns="45720" rtlCol="0" anchor="ctr">
            <a:normAutofit/>
          </a:bodyPr>
          <a:lstStyle/>
          <a:p>
            <a:pPr>
              <a:lnSpc>
                <a:spcPct val="90000"/>
              </a:lnSpc>
            </a:pPr>
            <a:r>
              <a:rPr lang="ja-JP" altLang="en-US" sz="3300"/>
              <a:t>１．スーダン基礎データ</a:t>
            </a:r>
            <a:endParaRPr lang="en-US" sz="3300"/>
          </a:p>
        </p:txBody>
      </p:sp>
      <p:sp>
        <p:nvSpPr>
          <p:cNvPr id="3" name="Content Placeholder 2">
            <a:extLst>
              <a:ext uri="{FF2B5EF4-FFF2-40B4-BE49-F238E27FC236}">
                <a16:creationId xmlns:a16="http://schemas.microsoft.com/office/drawing/2014/main" id="{B28A8015-471E-A92C-AD9F-BBD830450F3A}"/>
              </a:ext>
            </a:extLst>
          </p:cNvPr>
          <p:cNvSpPr>
            <a:spLocks noGrp="1"/>
          </p:cNvSpPr>
          <p:nvPr>
            <p:ph sz="half" idx="1"/>
          </p:nvPr>
        </p:nvSpPr>
        <p:spPr>
          <a:xfrm>
            <a:off x="1154955" y="2120900"/>
            <a:ext cx="3133726" cy="3898900"/>
          </a:xfrm>
        </p:spPr>
        <p:txBody>
          <a:bodyPr vert="horz" lIns="91440" tIns="45720" rIns="91440" bIns="45720" rtlCol="0">
            <a:normAutofit/>
          </a:bodyPr>
          <a:lstStyle/>
          <a:p>
            <a:pPr>
              <a:lnSpc>
                <a:spcPct val="90000"/>
              </a:lnSpc>
            </a:pPr>
            <a:r>
              <a:rPr kumimoji="1" lang="ja-JP" altLang="en-US" sz="1300">
                <a:solidFill>
                  <a:schemeClr val="bg1"/>
                </a:solidFill>
                <a:effectLst/>
              </a:rPr>
              <a:t>面積：</a:t>
            </a:r>
            <a:r>
              <a:rPr kumimoji="1" lang="en-US" sz="1300">
                <a:solidFill>
                  <a:schemeClr val="bg1"/>
                </a:solidFill>
                <a:effectLst/>
              </a:rPr>
              <a:t>188</a:t>
            </a:r>
            <a:r>
              <a:rPr kumimoji="1" lang="ja-JP" altLang="en-US" sz="1300">
                <a:solidFill>
                  <a:schemeClr val="bg1"/>
                </a:solidFill>
                <a:effectLst/>
              </a:rPr>
              <a:t>万平方キロメートル（日本の約</a:t>
            </a:r>
            <a:r>
              <a:rPr kumimoji="1" lang="en-US" sz="1300">
                <a:solidFill>
                  <a:schemeClr val="bg1"/>
                </a:solidFill>
                <a:effectLst/>
              </a:rPr>
              <a:t>5</a:t>
            </a:r>
            <a:r>
              <a:rPr kumimoji="1" lang="ja-JP" altLang="en-US" sz="1300">
                <a:solidFill>
                  <a:schemeClr val="bg1"/>
                </a:solidFill>
                <a:effectLst/>
              </a:rPr>
              <a:t>倍）</a:t>
            </a:r>
            <a:endParaRPr lang="en-US" sz="1300">
              <a:solidFill>
                <a:schemeClr val="bg1"/>
              </a:solidFill>
              <a:effectLst/>
            </a:endParaRPr>
          </a:p>
          <a:p>
            <a:pPr>
              <a:lnSpc>
                <a:spcPct val="90000"/>
              </a:lnSpc>
            </a:pPr>
            <a:r>
              <a:rPr kumimoji="1" lang="ja-JP" altLang="en-US" sz="1300">
                <a:solidFill>
                  <a:schemeClr val="bg1"/>
                </a:solidFill>
                <a:effectLst/>
              </a:rPr>
              <a:t>人口：</a:t>
            </a:r>
            <a:r>
              <a:rPr kumimoji="1" lang="en-US" sz="1300">
                <a:solidFill>
                  <a:schemeClr val="bg1"/>
                </a:solidFill>
                <a:effectLst/>
              </a:rPr>
              <a:t>4,281</a:t>
            </a:r>
            <a:r>
              <a:rPr kumimoji="1" lang="zh-TW" altLang="en-US" sz="1300">
                <a:solidFill>
                  <a:schemeClr val="bg1"/>
                </a:solidFill>
                <a:effectLst/>
              </a:rPr>
              <a:t>万人（</a:t>
            </a:r>
            <a:r>
              <a:rPr kumimoji="1" lang="en-US" sz="1300">
                <a:solidFill>
                  <a:schemeClr val="bg1"/>
                </a:solidFill>
                <a:effectLst/>
              </a:rPr>
              <a:t>2019</a:t>
            </a:r>
            <a:r>
              <a:rPr kumimoji="1" lang="zh-TW" altLang="en-US" sz="1300">
                <a:solidFill>
                  <a:schemeClr val="bg1"/>
                </a:solidFill>
                <a:effectLst/>
              </a:rPr>
              <a:t>年、世銀）</a:t>
            </a:r>
            <a:endParaRPr lang="en-US" sz="1300">
              <a:solidFill>
                <a:schemeClr val="bg1"/>
              </a:solidFill>
              <a:effectLst/>
            </a:endParaRPr>
          </a:p>
          <a:p>
            <a:pPr>
              <a:lnSpc>
                <a:spcPct val="90000"/>
              </a:lnSpc>
            </a:pPr>
            <a:r>
              <a:rPr kumimoji="1" lang="ja-JP" altLang="en-US" sz="1300">
                <a:solidFill>
                  <a:schemeClr val="bg1"/>
                </a:solidFill>
                <a:effectLst/>
              </a:rPr>
              <a:t>首都：ハルツーム</a:t>
            </a:r>
            <a:endParaRPr lang="en-US" sz="1300">
              <a:solidFill>
                <a:schemeClr val="bg1"/>
              </a:solidFill>
              <a:effectLst/>
            </a:endParaRPr>
          </a:p>
          <a:p>
            <a:pPr>
              <a:lnSpc>
                <a:spcPct val="90000"/>
              </a:lnSpc>
            </a:pPr>
            <a:r>
              <a:rPr kumimoji="1" lang="ja-JP" altLang="en-US" sz="1300">
                <a:solidFill>
                  <a:schemeClr val="bg1"/>
                </a:solidFill>
                <a:effectLst/>
              </a:rPr>
              <a:t>人種・民族：主としてアラブ人、ヌビア人、ヌバ人、フール人、ベジャ人等（</a:t>
            </a:r>
            <a:r>
              <a:rPr kumimoji="1" lang="en-US" sz="1300">
                <a:solidFill>
                  <a:schemeClr val="bg1"/>
                </a:solidFill>
                <a:effectLst/>
              </a:rPr>
              <a:t>200</a:t>
            </a:r>
            <a:r>
              <a:rPr kumimoji="1" lang="ja-JP" altLang="en-US" sz="1300">
                <a:solidFill>
                  <a:schemeClr val="bg1"/>
                </a:solidFill>
                <a:effectLst/>
              </a:rPr>
              <a:t>以上の部族が混在）</a:t>
            </a:r>
            <a:endParaRPr lang="en-US" sz="1300">
              <a:solidFill>
                <a:schemeClr val="bg1"/>
              </a:solidFill>
              <a:effectLst/>
            </a:endParaRPr>
          </a:p>
          <a:p>
            <a:pPr>
              <a:lnSpc>
                <a:spcPct val="90000"/>
              </a:lnSpc>
            </a:pPr>
            <a:r>
              <a:rPr kumimoji="1" lang="ja-JP" altLang="en-US" sz="1300">
                <a:solidFill>
                  <a:schemeClr val="bg1"/>
                </a:solidFill>
                <a:effectLst/>
              </a:rPr>
              <a:t>言語：アラビア語（公用語）、英語も通用、その他　部族語多数</a:t>
            </a:r>
            <a:endParaRPr lang="en-US" sz="1300">
              <a:solidFill>
                <a:schemeClr val="bg1"/>
              </a:solidFill>
              <a:effectLst/>
            </a:endParaRPr>
          </a:p>
          <a:p>
            <a:pPr>
              <a:lnSpc>
                <a:spcPct val="90000"/>
              </a:lnSpc>
            </a:pPr>
            <a:r>
              <a:rPr kumimoji="1" lang="ja-JP" altLang="en-US" sz="1300">
                <a:solidFill>
                  <a:schemeClr val="bg1"/>
                </a:solidFill>
                <a:effectLst/>
              </a:rPr>
              <a:t>宗教：イスラム教、キリスト教、伝統宗教</a:t>
            </a:r>
            <a:endParaRPr lang="en-US" sz="1300">
              <a:solidFill>
                <a:schemeClr val="bg1"/>
              </a:solidFill>
              <a:effectLst/>
            </a:endParaRPr>
          </a:p>
          <a:p>
            <a:pPr>
              <a:lnSpc>
                <a:spcPct val="90000"/>
              </a:lnSpc>
            </a:pPr>
            <a:r>
              <a:rPr kumimoji="1" lang="ja-JP" altLang="en-US" sz="1300">
                <a:solidFill>
                  <a:schemeClr val="bg1"/>
                </a:solidFill>
                <a:effectLst/>
              </a:rPr>
              <a:t>主要産業：鉱業、農業、林業、畜産業、漁業</a:t>
            </a:r>
            <a:endParaRPr kumimoji="1" lang="en-US" altLang="ja-JP" sz="1300">
              <a:solidFill>
                <a:schemeClr val="bg1"/>
              </a:solidFill>
              <a:effectLst/>
            </a:endParaRPr>
          </a:p>
          <a:p>
            <a:pPr marL="0" indent="0">
              <a:lnSpc>
                <a:spcPct val="90000"/>
              </a:lnSpc>
            </a:pPr>
            <a:endParaRPr kumimoji="1" lang="en-US" altLang="ja-JP" sz="1300">
              <a:solidFill>
                <a:schemeClr val="bg1"/>
              </a:solidFill>
              <a:effectLst/>
            </a:endParaRPr>
          </a:p>
          <a:p>
            <a:pPr marL="0" indent="0">
              <a:lnSpc>
                <a:spcPct val="90000"/>
              </a:lnSpc>
            </a:pPr>
            <a:r>
              <a:rPr kumimoji="1" lang="ja-JP" altLang="en-US" sz="1300">
                <a:solidFill>
                  <a:schemeClr val="bg1"/>
                </a:solidFill>
                <a:effectLst/>
              </a:rPr>
              <a:t>＊外務省スーダン基礎データより抜粋</a:t>
            </a:r>
            <a:endParaRPr lang="en-US" sz="1300">
              <a:solidFill>
                <a:schemeClr val="bg1"/>
              </a:solidFill>
              <a:effectLst/>
            </a:endParaRPr>
          </a:p>
        </p:txBody>
      </p:sp>
      <p:pic>
        <p:nvPicPr>
          <p:cNvPr id="7" name="Content Placeholder 5" descr="A map of the country&#10;&#10;Description automatically generated">
            <a:extLst>
              <a:ext uri="{FF2B5EF4-FFF2-40B4-BE49-F238E27FC236}">
                <a16:creationId xmlns:a16="http://schemas.microsoft.com/office/drawing/2014/main" id="{09B12129-0327-5394-D3BE-E6C0AD241715}"/>
              </a:ext>
            </a:extLst>
          </p:cNvPr>
          <p:cNvPicPr>
            <a:picLocks noGrp="1" noChangeAspect="1"/>
          </p:cNvPicPr>
          <p:nvPr>
            <p:ph sz="half" idx="2"/>
          </p:nvPr>
        </p:nvPicPr>
        <p:blipFill>
          <a:blip r:embed="rId3"/>
          <a:stretch>
            <a:fillRect/>
          </a:stretch>
        </p:blipFill>
        <p:spPr>
          <a:xfrm>
            <a:off x="5729648" y="803751"/>
            <a:ext cx="5321450" cy="5250498"/>
          </a:xfrm>
          <a:prstGeom prst="rect">
            <a:avLst/>
          </a:prstGeom>
        </p:spPr>
      </p:pic>
      <p:sp>
        <p:nvSpPr>
          <p:cNvPr id="78" name="Rectangle 77">
            <a:extLst>
              <a:ext uri="{FF2B5EF4-FFF2-40B4-BE49-F238E27FC236}">
                <a16:creationId xmlns:a16="http://schemas.microsoft.com/office/drawing/2014/main" id="{5014FF2D-4863-43AA-82A7-958E9F743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FCE6FFE9-C08D-3BEB-22BD-31855128BAC4}"/>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217C01CDF565}" type="slidenum">
              <a:rPr lang="en-US" smtClean="0"/>
              <a:pPr defTabSz="914400">
                <a:spcAft>
                  <a:spcPts val="600"/>
                </a:spcAft>
              </a:pPr>
              <a:t>2</a:t>
            </a:fld>
            <a:endParaRPr lang="en-US"/>
          </a:p>
        </p:txBody>
      </p:sp>
      <p:pic>
        <p:nvPicPr>
          <p:cNvPr id="6" name="Picture 2" descr="C:\Users\b01604.STAFFD\AppData\Local\Microsoft\Windows\Temporary Internet Files\Content.Outlook\T7WO455V\新ロゴ英語カラー背景白（高解像度）.jpg">
            <a:extLst>
              <a:ext uri="{FF2B5EF4-FFF2-40B4-BE49-F238E27FC236}">
                <a16:creationId xmlns:a16="http://schemas.microsoft.com/office/drawing/2014/main" id="{CDE858FE-7C7E-0525-7F35-62D6A1004B5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7248" t="17727" b="10951"/>
          <a:stretch/>
        </p:blipFill>
        <p:spPr bwMode="auto">
          <a:xfrm>
            <a:off x="10952823" y="6068018"/>
            <a:ext cx="1167022" cy="78894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02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BD864-1125-551E-D7FE-DCC1DA30C648}"/>
              </a:ext>
            </a:extLst>
          </p:cNvPr>
          <p:cNvSpPr>
            <a:spLocks noGrp="1"/>
          </p:cNvSpPr>
          <p:nvPr>
            <p:ph type="title"/>
          </p:nvPr>
        </p:nvSpPr>
        <p:spPr/>
        <p:txBody>
          <a:bodyPr/>
          <a:lstStyle/>
          <a:p>
            <a:r>
              <a:rPr lang="ja-JP" altLang="en-US" dirty="0"/>
              <a:t>２．現在の情勢</a:t>
            </a:r>
            <a:endParaRPr lang="en-US" dirty="0"/>
          </a:p>
        </p:txBody>
      </p:sp>
      <p:sp>
        <p:nvSpPr>
          <p:cNvPr id="6" name="Content Placeholder 5">
            <a:extLst>
              <a:ext uri="{FF2B5EF4-FFF2-40B4-BE49-F238E27FC236}">
                <a16:creationId xmlns:a16="http://schemas.microsoft.com/office/drawing/2014/main" id="{AC82C53D-6173-5E26-6453-2DA54FFD255E}"/>
              </a:ext>
            </a:extLst>
          </p:cNvPr>
          <p:cNvSpPr>
            <a:spLocks noGrp="1"/>
          </p:cNvSpPr>
          <p:nvPr>
            <p:ph idx="1"/>
          </p:nvPr>
        </p:nvSpPr>
        <p:spPr>
          <a:xfrm>
            <a:off x="1288770" y="2335870"/>
            <a:ext cx="8761412" cy="3416300"/>
          </a:xfrm>
        </p:spPr>
        <p:txBody>
          <a:bodyPr>
            <a:noAutofit/>
          </a:bodyPr>
          <a:lstStyle/>
          <a:p>
            <a:r>
              <a:rPr lang="en-US" altLang="ja-JP" sz="1800" dirty="0"/>
              <a:t>2023</a:t>
            </a:r>
            <a:r>
              <a:rPr lang="ja-JP" altLang="en-US" sz="1800" dirty="0"/>
              <a:t>年</a:t>
            </a:r>
            <a:r>
              <a:rPr lang="en-US" altLang="ja-JP" sz="1800" dirty="0"/>
              <a:t>4</a:t>
            </a:r>
            <a:r>
              <a:rPr lang="ja-JP" altLang="en-US" sz="1800" dirty="0"/>
              <a:t>月</a:t>
            </a:r>
            <a:r>
              <a:rPr lang="en-US" altLang="ja-JP" sz="1800" dirty="0"/>
              <a:t>15</a:t>
            </a:r>
            <a:r>
              <a:rPr lang="ja-JP" altLang="en-US" sz="1800" dirty="0"/>
              <a:t>日、首都ハルツームにおいてスーダン国軍（</a:t>
            </a:r>
            <a:r>
              <a:rPr lang="en-US" altLang="ja-JP" sz="1800" dirty="0"/>
              <a:t>SAF</a:t>
            </a:r>
            <a:r>
              <a:rPr lang="ja-JP" altLang="en-US" sz="1800" dirty="0"/>
              <a:t>）とその傘下の準軍事組織・即応支援部隊（</a:t>
            </a:r>
            <a:r>
              <a:rPr lang="en-US" altLang="ja-JP" sz="1800" dirty="0"/>
              <a:t>RSF</a:t>
            </a:r>
            <a:r>
              <a:rPr lang="ja-JP" altLang="en-US" sz="1800" dirty="0"/>
              <a:t>）との軍事衝突が発生。その後戦闘はハルツーム以外にも広がり一年が経過しようとしている現在も継続されている。</a:t>
            </a:r>
            <a:endParaRPr lang="en-US" altLang="ja-JP" sz="1800" dirty="0"/>
          </a:p>
          <a:p>
            <a:r>
              <a:rPr lang="ja-JP" altLang="en-US" sz="1800" dirty="0"/>
              <a:t>国内避難民は約</a:t>
            </a:r>
            <a:r>
              <a:rPr lang="en-US" altLang="ja-JP" sz="1800" dirty="0"/>
              <a:t>660</a:t>
            </a:r>
            <a:r>
              <a:rPr lang="ja-JP" altLang="en-US" sz="1800" dirty="0"/>
              <a:t>万人、国外に逃れた人々は約</a:t>
            </a:r>
            <a:r>
              <a:rPr lang="en-US" altLang="ja-JP" sz="1800" dirty="0"/>
              <a:t>180</a:t>
            </a:r>
            <a:r>
              <a:rPr lang="ja-JP" altLang="en-US" sz="1800" dirty="0"/>
              <a:t>万人（主に隣国であるチャド、南スーダン、エジプト、エチオピアに避難）（</a:t>
            </a:r>
            <a:r>
              <a:rPr lang="en-US" altLang="ja-JP" sz="1800" dirty="0"/>
              <a:t>2024</a:t>
            </a:r>
            <a:r>
              <a:rPr lang="ja-JP" altLang="en-US" sz="1800" dirty="0"/>
              <a:t>年</a:t>
            </a:r>
            <a:r>
              <a:rPr lang="en-US" altLang="ja-JP" sz="1800" dirty="0"/>
              <a:t>3</a:t>
            </a:r>
            <a:r>
              <a:rPr lang="ja-JP" altLang="en-US" sz="1800" dirty="0"/>
              <a:t>月末現在）（ガザの</a:t>
            </a:r>
            <a:r>
              <a:rPr lang="en-US" altLang="ja-JP" sz="1800" dirty="0"/>
              <a:t>5</a:t>
            </a:r>
            <a:r>
              <a:rPr lang="ja-JP" altLang="en-US" sz="1800" dirty="0"/>
              <a:t>倍の避難民）</a:t>
            </a:r>
            <a:endParaRPr lang="en-US" altLang="ja-JP" sz="1800" dirty="0"/>
          </a:p>
          <a:p>
            <a:r>
              <a:rPr lang="ja-JP" altLang="en-US" sz="1800" dirty="0"/>
              <a:t>戦闘開始から少なくとも</a:t>
            </a:r>
            <a:r>
              <a:rPr lang="en-US" altLang="ja-JP" sz="1800" dirty="0"/>
              <a:t>1</a:t>
            </a:r>
            <a:r>
              <a:rPr lang="ja-JP" altLang="en-US" sz="1800" dirty="0"/>
              <a:t>万</a:t>
            </a:r>
            <a:r>
              <a:rPr lang="en-US" altLang="ja-JP" sz="1800" dirty="0"/>
              <a:t>5</a:t>
            </a:r>
            <a:r>
              <a:rPr lang="ja-JP" altLang="en-US" sz="1800" dirty="0"/>
              <a:t>千人が衝突に巻き込まれ死亡。</a:t>
            </a:r>
            <a:endParaRPr lang="en-US" altLang="ja-JP" sz="1800" dirty="0"/>
          </a:p>
          <a:p>
            <a:r>
              <a:rPr kumimoji="1" lang="ja-JP" altLang="en-US" sz="1800" b="0" i="0" kern="1200" dirty="0">
                <a:solidFill>
                  <a:schemeClr val="tx1">
                    <a:lumMod val="75000"/>
                    <a:lumOff val="25000"/>
                  </a:schemeClr>
                </a:solidFill>
                <a:effectLst/>
                <a:latin typeface="+mn-lt"/>
                <a:ea typeface="+mn-ea"/>
                <a:cs typeface="+mn-cs"/>
              </a:rPr>
              <a:t>スーダン人口の半数以上である約</a:t>
            </a:r>
            <a:r>
              <a:rPr kumimoji="1" lang="en-US" sz="1800" b="0" i="0" kern="1200" dirty="0">
                <a:solidFill>
                  <a:schemeClr val="tx1">
                    <a:lumMod val="75000"/>
                    <a:lumOff val="25000"/>
                  </a:schemeClr>
                </a:solidFill>
                <a:effectLst/>
                <a:latin typeface="+mn-lt"/>
                <a:ea typeface="+mn-ea"/>
                <a:cs typeface="+mn-cs"/>
              </a:rPr>
              <a:t>2500</a:t>
            </a:r>
            <a:r>
              <a:rPr kumimoji="1" lang="ja-JP" altLang="en-US" sz="1800" b="0" i="0" kern="1200" dirty="0">
                <a:solidFill>
                  <a:schemeClr val="tx1">
                    <a:lumMod val="75000"/>
                    <a:lumOff val="25000"/>
                  </a:schemeClr>
                </a:solidFill>
                <a:effectLst/>
                <a:latin typeface="+mn-lt"/>
                <a:ea typeface="+mn-ea"/>
                <a:cs typeface="+mn-cs"/>
              </a:rPr>
              <a:t>万人が人道的支援を必要している。</a:t>
            </a:r>
            <a:endParaRPr kumimoji="1" lang="en-US" altLang="ja-JP" sz="1800" b="0" i="0" kern="1200" dirty="0">
              <a:solidFill>
                <a:schemeClr val="tx1">
                  <a:lumMod val="75000"/>
                  <a:lumOff val="25000"/>
                </a:schemeClr>
              </a:solidFill>
              <a:effectLst/>
              <a:latin typeface="+mn-lt"/>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1" lang="ja-JP" altLang="en-US" sz="1800" b="0" i="0" kern="1200" dirty="0">
                <a:solidFill>
                  <a:schemeClr val="tx1">
                    <a:lumMod val="75000"/>
                    <a:lumOff val="25000"/>
                  </a:schemeClr>
                </a:solidFill>
                <a:effectLst/>
                <a:latin typeface="+mn-lt"/>
                <a:ea typeface="+mn-ea"/>
                <a:cs typeface="+mn-cs"/>
              </a:rPr>
              <a:t>紛争は農業生産や食料の流通にも深刻な影響を与え、約</a:t>
            </a:r>
            <a:r>
              <a:rPr kumimoji="1" lang="en-US" sz="1800" b="0" i="0" kern="1200" dirty="0">
                <a:solidFill>
                  <a:schemeClr val="tx1">
                    <a:lumMod val="75000"/>
                    <a:lumOff val="25000"/>
                  </a:schemeClr>
                </a:solidFill>
                <a:effectLst/>
                <a:latin typeface="+mn-lt"/>
                <a:ea typeface="+mn-ea"/>
                <a:cs typeface="+mn-cs"/>
              </a:rPr>
              <a:t>1800</a:t>
            </a:r>
            <a:r>
              <a:rPr kumimoji="1" lang="ja-JP" altLang="en-US" sz="1800" b="0" i="0" kern="1200" dirty="0">
                <a:solidFill>
                  <a:schemeClr val="tx1">
                    <a:lumMod val="75000"/>
                    <a:lumOff val="25000"/>
                  </a:schemeClr>
                </a:solidFill>
                <a:effectLst/>
                <a:latin typeface="+mn-lt"/>
                <a:ea typeface="+mn-ea"/>
                <a:cs typeface="+mn-cs"/>
              </a:rPr>
              <a:t>万人もの人々が急性食糧不安の状態に直面しており、</a:t>
            </a:r>
            <a:r>
              <a:rPr kumimoji="1" lang="en-US" sz="1800" b="0" i="0" kern="1200" dirty="0">
                <a:solidFill>
                  <a:schemeClr val="tx1">
                    <a:lumMod val="75000"/>
                    <a:lumOff val="25000"/>
                  </a:schemeClr>
                </a:solidFill>
                <a:effectLst/>
                <a:latin typeface="+mn-lt"/>
                <a:ea typeface="+mn-ea"/>
                <a:cs typeface="+mn-cs"/>
              </a:rPr>
              <a:t>WFP</a:t>
            </a:r>
            <a:r>
              <a:rPr kumimoji="1" lang="ja-JP" altLang="en-US" sz="1800" b="0" i="0" kern="1200" dirty="0">
                <a:solidFill>
                  <a:schemeClr val="tx1">
                    <a:lumMod val="75000"/>
                    <a:lumOff val="25000"/>
                  </a:schemeClr>
                </a:solidFill>
                <a:effectLst/>
                <a:latin typeface="+mn-lt"/>
                <a:ea typeface="+mn-ea"/>
                <a:cs typeface="+mn-cs"/>
              </a:rPr>
              <a:t>代表がスーダンでの世界最大の飢餓危機が発生する可能性を警告している。</a:t>
            </a:r>
            <a:endParaRPr kumimoji="1" lang="en-US" altLang="ja-JP" sz="1800" b="0" i="0" kern="1200" dirty="0">
              <a:solidFill>
                <a:schemeClr val="tx1">
                  <a:lumMod val="75000"/>
                  <a:lumOff val="25000"/>
                </a:schemeClr>
              </a:solidFill>
              <a:effectLst/>
              <a:latin typeface="+mn-lt"/>
              <a:ea typeface="+mn-ea"/>
              <a:cs typeface="+mn-cs"/>
            </a:endParaRPr>
          </a:p>
          <a:p>
            <a:r>
              <a:rPr kumimoji="1" lang="ja-JP" altLang="en-US" sz="1800" b="0" i="0" kern="1200" dirty="0">
                <a:solidFill>
                  <a:schemeClr val="tx1">
                    <a:lumMod val="75000"/>
                    <a:lumOff val="25000"/>
                  </a:schemeClr>
                </a:solidFill>
                <a:effectLst/>
                <a:latin typeface="+mn-lt"/>
                <a:ea typeface="+mn-ea"/>
                <a:cs typeface="+mn-cs"/>
              </a:rPr>
              <a:t>紛争影響下にある地域の</a:t>
            </a:r>
            <a:r>
              <a:rPr kumimoji="1" lang="en-US" sz="1800" b="0" i="0" kern="1200" dirty="0">
                <a:solidFill>
                  <a:schemeClr val="tx1">
                    <a:lumMod val="75000"/>
                    <a:lumOff val="25000"/>
                  </a:schemeClr>
                </a:solidFill>
                <a:effectLst/>
                <a:latin typeface="+mn-lt"/>
                <a:ea typeface="+mn-ea"/>
                <a:cs typeface="+mn-cs"/>
              </a:rPr>
              <a:t>7</a:t>
            </a:r>
            <a:r>
              <a:rPr kumimoji="1" lang="ja-JP" altLang="en-US" sz="1800" b="0" i="0" kern="1200" dirty="0">
                <a:solidFill>
                  <a:schemeClr val="tx1">
                    <a:lumMod val="75000"/>
                    <a:lumOff val="25000"/>
                  </a:schemeClr>
                </a:solidFill>
                <a:effectLst/>
                <a:latin typeface="+mn-lt"/>
                <a:ea typeface="+mn-ea"/>
                <a:cs typeface="+mn-cs"/>
              </a:rPr>
              <a:t>割もの医療施設が診療停止中。</a:t>
            </a:r>
            <a:endParaRPr lang="en-US" altLang="ja-JP" sz="1800" dirty="0"/>
          </a:p>
          <a:p>
            <a:r>
              <a:rPr kumimoji="1" lang="ja-JP" altLang="en-US" sz="1800" b="0" i="0" kern="1200" dirty="0">
                <a:solidFill>
                  <a:schemeClr val="tx1">
                    <a:lumMod val="75000"/>
                    <a:lumOff val="25000"/>
                  </a:schemeClr>
                </a:solidFill>
                <a:effectLst/>
                <a:latin typeface="+mn-lt"/>
                <a:ea typeface="+mn-ea"/>
                <a:cs typeface="+mn-cs"/>
              </a:rPr>
              <a:t>食料、水、燃料が不足し、物資不足により物価が高騰。</a:t>
            </a:r>
            <a:endParaRPr kumimoji="1" lang="en-US" altLang="ja-JP" sz="1800" b="0" i="0" kern="1200" dirty="0">
              <a:solidFill>
                <a:schemeClr val="tx1">
                  <a:lumMod val="75000"/>
                  <a:lumOff val="25000"/>
                </a:schemeClr>
              </a:solidFill>
              <a:effectLst/>
              <a:latin typeface="+mn-lt"/>
              <a:ea typeface="+mn-ea"/>
              <a:cs typeface="+mn-cs"/>
            </a:endParaRPr>
          </a:p>
        </p:txBody>
      </p:sp>
      <p:sp>
        <p:nvSpPr>
          <p:cNvPr id="5" name="Slide Number Placeholder 4">
            <a:extLst>
              <a:ext uri="{FF2B5EF4-FFF2-40B4-BE49-F238E27FC236}">
                <a16:creationId xmlns:a16="http://schemas.microsoft.com/office/drawing/2014/main" id="{CF32E6CE-46B2-3D97-F07C-E7457E772EC7}"/>
              </a:ext>
            </a:extLst>
          </p:cNvPr>
          <p:cNvSpPr>
            <a:spLocks noGrp="1"/>
          </p:cNvSpPr>
          <p:nvPr>
            <p:ph type="sldNum" sz="quarter" idx="12"/>
          </p:nvPr>
        </p:nvSpPr>
        <p:spPr/>
        <p:txBody>
          <a:bodyPr/>
          <a:lstStyle/>
          <a:p>
            <a:fld id="{D57F1E4F-1CFF-5643-939E-217C01CDF565}" type="slidenum">
              <a:rPr lang="en-US" smtClean="0"/>
              <a:pPr/>
              <a:t>3</a:t>
            </a:fld>
            <a:endParaRPr lang="en-US"/>
          </a:p>
        </p:txBody>
      </p:sp>
    </p:spTree>
    <p:extLst>
      <p:ext uri="{BB962C8B-B14F-4D97-AF65-F5344CB8AC3E}">
        <p14:creationId xmlns:p14="http://schemas.microsoft.com/office/powerpoint/2010/main" val="2210948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6437" y="814572"/>
            <a:ext cx="9379669" cy="706964"/>
          </a:xfrm>
        </p:spPr>
        <p:txBody>
          <a:bodyPr/>
          <a:lstStyle/>
          <a:p>
            <a:r>
              <a:rPr lang="ja-JP" altLang="en-US" dirty="0"/>
              <a:t>３</a:t>
            </a:r>
            <a:r>
              <a:rPr kumimoji="1" lang="ja-JP" altLang="en-US" dirty="0"/>
              <a:t>．そもそもスーダンとはどのような国か？</a:t>
            </a:r>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4</a:t>
            </a:fld>
            <a:endParaRPr lang="en-US"/>
          </a:p>
        </p:txBody>
      </p:sp>
      <p:pic>
        <p:nvPicPr>
          <p:cNvPr id="9" name="図 8"/>
          <p:cNvPicPr>
            <a:picLocks noChangeAspect="1"/>
          </p:cNvPicPr>
          <p:nvPr/>
        </p:nvPicPr>
        <p:blipFill rotWithShape="1">
          <a:blip r:embed="rId2"/>
          <a:srcRect l="47369" t="21794" r="14736" b="18197"/>
          <a:stretch/>
        </p:blipFill>
        <p:spPr>
          <a:xfrm>
            <a:off x="5620673" y="1963851"/>
            <a:ext cx="5162378" cy="4598420"/>
          </a:xfrm>
          <a:prstGeom prst="rect">
            <a:avLst/>
          </a:prstGeom>
        </p:spPr>
      </p:pic>
      <p:sp>
        <p:nvSpPr>
          <p:cNvPr id="3" name="テキスト ボックス 2"/>
          <p:cNvSpPr txBox="1"/>
          <p:nvPr/>
        </p:nvSpPr>
        <p:spPr>
          <a:xfrm>
            <a:off x="275450" y="2485832"/>
            <a:ext cx="4999610" cy="3108543"/>
          </a:xfrm>
          <a:prstGeom prst="rect">
            <a:avLst/>
          </a:prstGeom>
          <a:noFill/>
        </p:spPr>
        <p:txBody>
          <a:bodyPr wrap="square" rtlCol="0">
            <a:spAutoFit/>
          </a:bodyPr>
          <a:lstStyle/>
          <a:p>
            <a:r>
              <a:rPr kumimoji="1" lang="en-US" altLang="ja-JP" sz="2800" b="1" u="sng">
                <a:latin typeface="+mn-ea"/>
              </a:rPr>
              <a:t>7</a:t>
            </a:r>
            <a:r>
              <a:rPr kumimoji="1" lang="ja-JP" altLang="en-US" sz="2800" b="1" u="sng">
                <a:latin typeface="+mn-ea"/>
              </a:rPr>
              <a:t>か国と陸続き</a:t>
            </a:r>
            <a:endParaRPr kumimoji="1" lang="en-US" altLang="ja-JP" sz="2800" b="1" u="sng">
              <a:latin typeface="+mn-ea"/>
            </a:endParaRPr>
          </a:p>
          <a:p>
            <a:endParaRPr kumimoji="1" lang="en-US" altLang="ja-JP" sz="2400" b="1">
              <a:latin typeface="+mn-ea"/>
            </a:endParaRPr>
          </a:p>
          <a:p>
            <a:pPr marL="342900" indent="-342900">
              <a:buFont typeface="Arial" panose="020B0604020202020204" pitchFamily="34" charset="0"/>
              <a:buChar char="•"/>
            </a:pPr>
            <a:r>
              <a:rPr kumimoji="1" lang="ja-JP" altLang="en-US" sz="2400" b="1">
                <a:latin typeface="+mn-ea"/>
              </a:rPr>
              <a:t>エジプト、エリトリア、エチオピア、南スーダン、中央アフリカ共和国、チャド、リビアと国境を接する。</a:t>
            </a:r>
            <a:endParaRPr kumimoji="1" lang="en-US" altLang="ja-JP" sz="2400" b="1">
              <a:latin typeface="+mn-ea"/>
            </a:endParaRPr>
          </a:p>
          <a:p>
            <a:pPr marL="342900" indent="-342900">
              <a:buFont typeface="Arial" panose="020B0604020202020204" pitchFamily="34" charset="0"/>
              <a:buChar char="•"/>
            </a:pPr>
            <a:r>
              <a:rPr kumimoji="1" lang="ja-JP" altLang="en-US" sz="2400" b="1">
                <a:latin typeface="+mn-ea"/>
              </a:rPr>
              <a:t>紅海の対岸は、サウジアラビアのメッカ。</a:t>
            </a:r>
            <a:endParaRPr kumimoji="1" lang="en-US" altLang="ja-JP" sz="2400" b="1">
              <a:latin typeface="+mn-ea"/>
            </a:endParaRPr>
          </a:p>
        </p:txBody>
      </p:sp>
      <p:sp>
        <p:nvSpPr>
          <p:cNvPr id="6" name="ドーナツ 5"/>
          <p:cNvSpPr/>
          <p:nvPr/>
        </p:nvSpPr>
        <p:spPr>
          <a:xfrm>
            <a:off x="6502400" y="3071628"/>
            <a:ext cx="2857499" cy="2821172"/>
          </a:xfrm>
          <a:prstGeom prst="donut">
            <a:avLst>
              <a:gd name="adj" fmla="val 6395"/>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242299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6254" y="822839"/>
            <a:ext cx="9518812" cy="706964"/>
          </a:xfrm>
        </p:spPr>
        <p:txBody>
          <a:bodyPr/>
          <a:lstStyle/>
          <a:p>
            <a:r>
              <a:rPr lang="ja-JP" altLang="en-US" dirty="0"/>
              <a:t>３．そもそもスーダンとはどのような国か？</a:t>
            </a:r>
            <a:endParaRPr kumimoji="1" lang="ja-JP" altLang="en-US"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5</a:t>
            </a:fld>
            <a:endParaRPr lang="en-US"/>
          </a:p>
        </p:txBody>
      </p:sp>
      <p:sp>
        <p:nvSpPr>
          <p:cNvPr id="3" name="テキスト ボックス 2"/>
          <p:cNvSpPr txBox="1"/>
          <p:nvPr/>
        </p:nvSpPr>
        <p:spPr>
          <a:xfrm>
            <a:off x="548448" y="2518944"/>
            <a:ext cx="5547552" cy="2123658"/>
          </a:xfrm>
          <a:prstGeom prst="rect">
            <a:avLst/>
          </a:prstGeom>
          <a:noFill/>
        </p:spPr>
        <p:txBody>
          <a:bodyPr wrap="square" rtlCol="0">
            <a:spAutoFit/>
          </a:bodyPr>
          <a:lstStyle/>
          <a:p>
            <a:r>
              <a:rPr kumimoji="1" lang="ja-JP" altLang="en-US" sz="2800" b="1" u="sng" dirty="0">
                <a:latin typeface="+mn-ea"/>
              </a:rPr>
              <a:t>中東とサブサハラアフリカの接点</a:t>
            </a:r>
            <a:endParaRPr kumimoji="1" lang="en-US" altLang="ja-JP" sz="2800" b="1" u="sng" dirty="0">
              <a:latin typeface="+mn-ea"/>
            </a:endParaRPr>
          </a:p>
          <a:p>
            <a:endParaRPr kumimoji="1" lang="en-US" altLang="ja-JP" sz="2400" b="1" dirty="0">
              <a:latin typeface="+mn-ea"/>
            </a:endParaRPr>
          </a:p>
          <a:p>
            <a:pPr marL="342900" indent="-342900">
              <a:buFont typeface="Arial" panose="020B0604020202020204" pitchFamily="34" charset="0"/>
              <a:buChar char="•"/>
            </a:pPr>
            <a:r>
              <a:rPr kumimoji="1" lang="en-US" altLang="ja-JP" sz="2000" b="1" dirty="0">
                <a:latin typeface="+mn-ea"/>
              </a:rPr>
              <a:t>Sudan=</a:t>
            </a:r>
            <a:r>
              <a:rPr kumimoji="1" lang="ja-JP" altLang="en-US" sz="2000" b="1" dirty="0">
                <a:latin typeface="+mn-ea"/>
              </a:rPr>
              <a:t>黒人のすむところ（</a:t>
            </a:r>
            <a:r>
              <a:rPr kumimoji="1" lang="en-US" altLang="ja-JP" sz="2000" b="1" dirty="0">
                <a:latin typeface="+mn-ea"/>
              </a:rPr>
              <a:t>Land of the Blacks</a:t>
            </a:r>
            <a:r>
              <a:rPr kumimoji="1" lang="ja-JP" altLang="en-US" sz="2000" b="1" dirty="0">
                <a:latin typeface="+mn-ea"/>
              </a:rPr>
              <a:t>）</a:t>
            </a:r>
            <a:r>
              <a:rPr kumimoji="1" lang="en-US" altLang="ja-JP" sz="2000" b="1" dirty="0">
                <a:latin typeface="+mn-ea"/>
              </a:rPr>
              <a:t>(</a:t>
            </a:r>
            <a:r>
              <a:rPr kumimoji="1" lang="ja-JP" altLang="en-US" sz="2000" b="1" dirty="0">
                <a:latin typeface="+mn-ea"/>
              </a:rPr>
              <a:t>アラビア語）</a:t>
            </a:r>
            <a:endParaRPr kumimoji="1" lang="en-US" altLang="ja-JP" sz="2000" b="1" dirty="0">
              <a:latin typeface="+mn-ea"/>
            </a:endParaRPr>
          </a:p>
          <a:p>
            <a:pPr marL="342900" indent="-342900">
              <a:buFont typeface="Arial" panose="020B0604020202020204" pitchFamily="34" charset="0"/>
              <a:buChar char="•"/>
            </a:pPr>
            <a:r>
              <a:rPr kumimoji="1" lang="ja-JP" altLang="en-US" sz="2000" b="1" dirty="0">
                <a:latin typeface="+mn-ea"/>
              </a:rPr>
              <a:t>アフリカのイスラム教徒は、スーダンを通過してメッカに巡礼（国際性）。</a:t>
            </a:r>
            <a:endParaRPr kumimoji="1" lang="en-US" altLang="ja-JP" sz="2000" b="1" dirty="0">
              <a:latin typeface="+mn-ea"/>
            </a:endParaRPr>
          </a:p>
        </p:txBody>
      </p:sp>
      <p:pic>
        <p:nvPicPr>
          <p:cNvPr id="6" name="図 5"/>
          <p:cNvPicPr>
            <a:picLocks noChangeAspect="1"/>
          </p:cNvPicPr>
          <p:nvPr/>
        </p:nvPicPr>
        <p:blipFill rotWithShape="1">
          <a:blip r:embed="rId2"/>
          <a:srcRect l="31466" t="21779" r="32254" b="13259"/>
          <a:stretch/>
        </p:blipFill>
        <p:spPr>
          <a:xfrm>
            <a:off x="6658874" y="2419845"/>
            <a:ext cx="4112765" cy="4142426"/>
          </a:xfrm>
          <a:prstGeom prst="rect">
            <a:avLst/>
          </a:prstGeom>
        </p:spPr>
      </p:pic>
      <p:sp>
        <p:nvSpPr>
          <p:cNvPr id="5" name="正方形/長方形 4">
            <a:extLst>
              <a:ext uri="{FF2B5EF4-FFF2-40B4-BE49-F238E27FC236}">
                <a16:creationId xmlns:a16="http://schemas.microsoft.com/office/drawing/2014/main" id="{0138688B-91EA-410D-98BA-F24EACFA244D}"/>
              </a:ext>
            </a:extLst>
          </p:cNvPr>
          <p:cNvSpPr/>
          <p:nvPr/>
        </p:nvSpPr>
        <p:spPr>
          <a:xfrm>
            <a:off x="6658874" y="2419845"/>
            <a:ext cx="1507226" cy="706964"/>
          </a:xfrm>
          <a:prstGeom prst="rect">
            <a:avLst/>
          </a:prstGeom>
          <a:solidFill>
            <a:schemeClr val="bg2">
              <a:lumMod val="25000"/>
            </a:schemeClr>
          </a:solidFill>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kumimoji="1" lang="ja-JP" altLang="en-US" sz="1400">
                <a:ea typeface="メイリオ"/>
              </a:rPr>
              <a:t>出典：World Map</a:t>
            </a:r>
          </a:p>
        </p:txBody>
      </p:sp>
    </p:spTree>
    <p:extLst>
      <p:ext uri="{BB962C8B-B14F-4D97-AF65-F5344CB8AC3E}">
        <p14:creationId xmlns:p14="http://schemas.microsoft.com/office/powerpoint/2010/main" val="630949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6437" y="743747"/>
            <a:ext cx="9464511" cy="706964"/>
          </a:xfrm>
        </p:spPr>
        <p:txBody>
          <a:bodyPr/>
          <a:lstStyle/>
          <a:p>
            <a:r>
              <a:rPr kumimoji="1" lang="ja-JP" altLang="en-US" dirty="0"/>
              <a:t>３．そもそもスーダンとはどのような国か？</a:t>
            </a:r>
          </a:p>
        </p:txBody>
      </p:sp>
      <p:sp>
        <p:nvSpPr>
          <p:cNvPr id="3" name="コンテンツ プレースホルダー 2"/>
          <p:cNvSpPr>
            <a:spLocks noGrp="1"/>
          </p:cNvSpPr>
          <p:nvPr>
            <p:ph idx="1"/>
          </p:nvPr>
        </p:nvSpPr>
        <p:spPr>
          <a:xfrm>
            <a:off x="391880" y="2384480"/>
            <a:ext cx="6886250" cy="3954536"/>
          </a:xfrm>
        </p:spPr>
        <p:txBody>
          <a:bodyPr>
            <a:noAutofit/>
          </a:bodyPr>
          <a:lstStyle/>
          <a:p>
            <a:pPr marL="0" indent="0">
              <a:buNone/>
            </a:pPr>
            <a:r>
              <a:rPr kumimoji="1" lang="en-US" altLang="ja-JP" sz="2800" b="1" u="sng" dirty="0">
                <a:solidFill>
                  <a:schemeClr val="tx1"/>
                </a:solidFill>
                <a:latin typeface="+mn-ea"/>
              </a:rPr>
              <a:t>1</a:t>
            </a:r>
            <a:r>
              <a:rPr kumimoji="1" lang="ja-JP" altLang="en-US" sz="2800" b="1" u="sng" dirty="0">
                <a:solidFill>
                  <a:schemeClr val="tx1"/>
                </a:solidFill>
                <a:latin typeface="+mn-ea"/>
              </a:rPr>
              <a:t>万年の歴史</a:t>
            </a:r>
            <a:endParaRPr lang="en-US" altLang="ja-JP" sz="2800" b="1" u="sng" dirty="0">
              <a:solidFill>
                <a:schemeClr val="tx1"/>
              </a:solidFill>
              <a:latin typeface="+mn-ea"/>
            </a:endParaRPr>
          </a:p>
          <a:p>
            <a:pPr marL="514350" indent="-514350">
              <a:buAutoNum type="arabicParenBoth"/>
            </a:pPr>
            <a:endParaRPr kumimoji="1" lang="en-US" altLang="ja-JP" sz="2800" b="1" dirty="0">
              <a:latin typeface="+mn-ea"/>
            </a:endParaRPr>
          </a:p>
          <a:p>
            <a:pPr marL="0" indent="0">
              <a:buNone/>
            </a:pPr>
            <a:r>
              <a:rPr kumimoji="1" lang="ja-JP" altLang="en-US" sz="2000" b="1" dirty="0">
                <a:latin typeface="+mn-ea"/>
              </a:rPr>
              <a:t>紀元前</a:t>
            </a:r>
            <a:r>
              <a:rPr kumimoji="1" lang="en-US" altLang="ja-JP" sz="2000" b="1" dirty="0">
                <a:latin typeface="+mn-ea"/>
              </a:rPr>
              <a:t>8000</a:t>
            </a:r>
            <a:r>
              <a:rPr kumimoji="1" lang="ja-JP" altLang="en-US" sz="2000" b="1" dirty="0">
                <a:latin typeface="+mn-ea"/>
              </a:rPr>
              <a:t>年頃：新石器時代（ナイル川の恵み）</a:t>
            </a:r>
            <a:endParaRPr kumimoji="1" lang="en-US" altLang="ja-JP" sz="2000" b="1" dirty="0">
              <a:latin typeface="+mn-ea"/>
            </a:endParaRPr>
          </a:p>
          <a:p>
            <a:pPr marL="0" indent="0">
              <a:buNone/>
            </a:pPr>
            <a:r>
              <a:rPr kumimoji="1" lang="ja-JP" altLang="en-US" sz="2000" b="1" dirty="0">
                <a:latin typeface="+mn-ea"/>
              </a:rPr>
              <a:t>紀元前</a:t>
            </a:r>
            <a:r>
              <a:rPr kumimoji="1" lang="en-US" altLang="ja-JP" sz="2000" b="1" dirty="0">
                <a:latin typeface="+mn-ea"/>
              </a:rPr>
              <a:t>2200</a:t>
            </a:r>
            <a:r>
              <a:rPr kumimoji="1" lang="ja-JP" altLang="en-US" sz="2000" b="1" dirty="0">
                <a:latin typeface="+mn-ea"/>
              </a:rPr>
              <a:t>年頃：クシュ王国誕生。</a:t>
            </a:r>
            <a:endParaRPr kumimoji="1" lang="en-US" altLang="ja-JP" sz="2000" b="1" dirty="0">
              <a:latin typeface="+mn-ea"/>
            </a:endParaRPr>
          </a:p>
          <a:p>
            <a:pPr marL="0" indent="0">
              <a:buNone/>
            </a:pPr>
            <a:r>
              <a:rPr kumimoji="1" lang="ja-JP" altLang="en-US" sz="2000" b="1" dirty="0">
                <a:latin typeface="+mn-ea"/>
              </a:rPr>
              <a:t>以降、エジプトからの侵攻や、キリスト教化（４世紀～</a:t>
            </a:r>
            <a:r>
              <a:rPr kumimoji="1" lang="en-US" altLang="ja-JP" sz="2000" b="1" dirty="0">
                <a:latin typeface="+mn-ea"/>
              </a:rPr>
              <a:t>15</a:t>
            </a:r>
            <a:r>
              <a:rPr kumimoji="1" lang="ja-JP" altLang="en-US" sz="2000" b="1" dirty="0">
                <a:latin typeface="+mn-ea"/>
              </a:rPr>
              <a:t>世紀）・イスラム化（</a:t>
            </a:r>
            <a:r>
              <a:rPr kumimoji="1" lang="en-US" altLang="ja-JP" sz="2000" b="1" dirty="0">
                <a:latin typeface="+mn-ea"/>
              </a:rPr>
              <a:t>15</a:t>
            </a:r>
            <a:r>
              <a:rPr kumimoji="1" lang="ja-JP" altLang="en-US" sz="2000" b="1" dirty="0">
                <a:latin typeface="+mn-ea"/>
              </a:rPr>
              <a:t>世紀以降）等、周辺国の影響を受ける。</a:t>
            </a:r>
            <a:endParaRPr kumimoji="1" lang="en-US" altLang="ja-JP" sz="2000" b="1" dirty="0">
              <a:latin typeface="+mn-ea"/>
            </a:endParaRPr>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6</a:t>
            </a:fld>
            <a:endParaRPr lang="en-US"/>
          </a:p>
        </p:txBody>
      </p:sp>
      <p:pic>
        <p:nvPicPr>
          <p:cNvPr id="5" name="図 4"/>
          <p:cNvPicPr>
            <a:picLocks noChangeAspect="1"/>
          </p:cNvPicPr>
          <p:nvPr/>
        </p:nvPicPr>
        <p:blipFill rotWithShape="1">
          <a:blip r:embed="rId2"/>
          <a:srcRect l="42120" t="31309" r="38192" b="27024"/>
          <a:stretch/>
        </p:blipFill>
        <p:spPr>
          <a:xfrm>
            <a:off x="7610158" y="1655467"/>
            <a:ext cx="4073979" cy="4849977"/>
          </a:xfrm>
          <a:prstGeom prst="rect">
            <a:avLst/>
          </a:prstGeom>
        </p:spPr>
      </p:pic>
    </p:spTree>
    <p:extLst>
      <p:ext uri="{BB962C8B-B14F-4D97-AF65-F5344CB8AC3E}">
        <p14:creationId xmlns:p14="http://schemas.microsoft.com/office/powerpoint/2010/main" val="3542023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7930" y="844221"/>
            <a:ext cx="9588969" cy="706964"/>
          </a:xfrm>
        </p:spPr>
        <p:txBody>
          <a:bodyPr/>
          <a:lstStyle/>
          <a:p>
            <a:r>
              <a:rPr lang="ja-JP" altLang="en-US"/>
              <a:t>３．そもそもスーダンとはどのような国か？</a:t>
            </a:r>
            <a:endParaRPr kumimoji="1" lang="ja-JP" altLang="en-US"/>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7</a:t>
            </a:fld>
            <a:endParaRPr lang="en-US"/>
          </a:p>
        </p:txBody>
      </p:sp>
      <p:sp>
        <p:nvSpPr>
          <p:cNvPr id="3" name="テキスト ボックス 2"/>
          <p:cNvSpPr txBox="1"/>
          <p:nvPr/>
        </p:nvSpPr>
        <p:spPr>
          <a:xfrm>
            <a:off x="238305" y="2246143"/>
            <a:ext cx="5467551" cy="4154984"/>
          </a:xfrm>
          <a:prstGeom prst="rect">
            <a:avLst/>
          </a:prstGeom>
          <a:noFill/>
        </p:spPr>
        <p:txBody>
          <a:bodyPr wrap="square" rtlCol="0">
            <a:spAutoFit/>
          </a:bodyPr>
          <a:lstStyle/>
          <a:p>
            <a:r>
              <a:rPr kumimoji="1" lang="ja-JP" altLang="en-US" sz="2800" b="1" u="sng">
                <a:latin typeface="+mn-ea"/>
              </a:rPr>
              <a:t>ナイル川の恵み：文明の源。紛争の要因。</a:t>
            </a:r>
            <a:endParaRPr kumimoji="1" lang="en-US" altLang="ja-JP" sz="2800" b="1" u="sng">
              <a:latin typeface="+mn-ea"/>
            </a:endParaRPr>
          </a:p>
          <a:p>
            <a:endParaRPr kumimoji="1" lang="en-US" altLang="ja-JP" sz="2800" b="1" u="sng">
              <a:latin typeface="+mn-ea"/>
            </a:endParaRPr>
          </a:p>
          <a:p>
            <a:pPr marL="342900" indent="-342900">
              <a:buFont typeface="Arial" panose="020B0604020202020204" pitchFamily="34" charset="0"/>
              <a:buChar char="•"/>
            </a:pPr>
            <a:r>
              <a:rPr kumimoji="1" lang="ja-JP" altLang="en-US" sz="2000" b="1">
                <a:latin typeface="+mn-ea"/>
              </a:rPr>
              <a:t>首都ハルツームで白ナイル川と青ナイル川が合流し、以降、ナイル川となる。（ナイル川流域は、ナイル川が貴重な水の供給源。その他の地域は地下水、ため池に依存。）</a:t>
            </a:r>
            <a:endParaRPr kumimoji="1" lang="en-US" altLang="ja-JP" sz="2000" b="1">
              <a:latin typeface="+mn-ea"/>
            </a:endParaRPr>
          </a:p>
          <a:p>
            <a:pPr marL="342900" indent="-342900">
              <a:buFont typeface="Arial" panose="020B0604020202020204" pitchFamily="34" charset="0"/>
              <a:buChar char="•"/>
            </a:pPr>
            <a:r>
              <a:rPr kumimoji="1" lang="ja-JP" altLang="en-US" sz="2000" b="1">
                <a:latin typeface="+mn-ea"/>
              </a:rPr>
              <a:t>エチオピアのルネッサンスダム（</a:t>
            </a:r>
            <a:r>
              <a:rPr kumimoji="1" lang="en-US" altLang="ja-JP" sz="2000" b="1">
                <a:latin typeface="+mn-ea"/>
              </a:rPr>
              <a:t>GERD)</a:t>
            </a:r>
            <a:r>
              <a:rPr kumimoji="1" lang="ja-JP" altLang="en-US" sz="2000" b="1">
                <a:latin typeface="+mn-ea"/>
              </a:rPr>
              <a:t>を巡って、エジプト・スーダンは、エチオピアと対立。</a:t>
            </a:r>
            <a:endParaRPr kumimoji="1" lang="en-US" altLang="ja-JP" sz="2000" b="1">
              <a:latin typeface="+mn-ea"/>
            </a:endParaRPr>
          </a:p>
          <a:p>
            <a:pPr marL="342900" indent="-342900">
              <a:buFont typeface="Arial" panose="020B0604020202020204" pitchFamily="34" charset="0"/>
              <a:buChar char="•"/>
            </a:pPr>
            <a:r>
              <a:rPr kumimoji="1" lang="ja-JP" altLang="en-US" sz="2000" b="1">
                <a:latin typeface="+mn-ea"/>
              </a:rPr>
              <a:t>サハラ砂漠の南端。砂漠化のフロントライン。</a:t>
            </a:r>
            <a:endParaRPr kumimoji="1" lang="en-US" altLang="ja-JP" sz="2000" b="1">
              <a:latin typeface="+mn-ea"/>
            </a:endParaRPr>
          </a:p>
        </p:txBody>
      </p:sp>
      <p:pic>
        <p:nvPicPr>
          <p:cNvPr id="6" name="図 5"/>
          <p:cNvPicPr>
            <a:picLocks noChangeAspect="1"/>
          </p:cNvPicPr>
          <p:nvPr/>
        </p:nvPicPr>
        <p:blipFill rotWithShape="1">
          <a:blip r:embed="rId2"/>
          <a:srcRect l="30273" t="18757" r="32992" b="10898"/>
          <a:stretch/>
        </p:blipFill>
        <p:spPr>
          <a:xfrm>
            <a:off x="6147086" y="1580920"/>
            <a:ext cx="4899285" cy="5277080"/>
          </a:xfrm>
          <a:prstGeom prst="rect">
            <a:avLst/>
          </a:prstGeom>
        </p:spPr>
      </p:pic>
    </p:spTree>
    <p:extLst>
      <p:ext uri="{BB962C8B-B14F-4D97-AF65-F5344CB8AC3E}">
        <p14:creationId xmlns:p14="http://schemas.microsoft.com/office/powerpoint/2010/main" val="3854106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91852" y="973668"/>
            <a:ext cx="9341962" cy="706964"/>
          </a:xfrm>
        </p:spPr>
        <p:txBody>
          <a:bodyPr/>
          <a:lstStyle/>
          <a:p>
            <a:r>
              <a:rPr lang="ja-JP" altLang="en-US"/>
              <a:t>３</a:t>
            </a:r>
            <a:r>
              <a:rPr kumimoji="1" lang="ja-JP" altLang="en-US"/>
              <a:t>．そもそもスーダンとはどのような国か？</a:t>
            </a:r>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8</a:t>
            </a:fld>
            <a:endParaRPr lang="en-US"/>
          </a:p>
        </p:txBody>
      </p:sp>
      <p:sp>
        <p:nvSpPr>
          <p:cNvPr id="3" name="テキスト ボックス 2"/>
          <p:cNvSpPr txBox="1"/>
          <p:nvPr/>
        </p:nvSpPr>
        <p:spPr>
          <a:xfrm>
            <a:off x="334389" y="2523932"/>
            <a:ext cx="10600703" cy="3970318"/>
          </a:xfrm>
          <a:prstGeom prst="rect">
            <a:avLst/>
          </a:prstGeom>
          <a:noFill/>
        </p:spPr>
        <p:txBody>
          <a:bodyPr wrap="square" rtlCol="0">
            <a:spAutoFit/>
          </a:bodyPr>
          <a:lstStyle/>
          <a:p>
            <a:r>
              <a:rPr kumimoji="1" lang="ja-JP" altLang="en-US" sz="2800">
                <a:latin typeface="+mn-ea"/>
              </a:rPr>
              <a:t>・豊穣：ナイル川の恵みにより豊かな土壌を持つ。文明発祥の地。</a:t>
            </a:r>
            <a:endParaRPr kumimoji="1" lang="en-US" altLang="ja-JP" sz="2800">
              <a:latin typeface="+mn-ea"/>
            </a:endParaRPr>
          </a:p>
          <a:p>
            <a:r>
              <a:rPr kumimoji="1" lang="ja-JP" altLang="en-US" sz="2800">
                <a:latin typeface="+mn-ea"/>
              </a:rPr>
              <a:t>・寛容・国際性：他者、他民族に寛容。</a:t>
            </a:r>
            <a:endParaRPr kumimoji="1" lang="en-US" altLang="ja-JP" sz="2800">
              <a:latin typeface="+mn-ea"/>
            </a:endParaRPr>
          </a:p>
          <a:p>
            <a:r>
              <a:rPr kumimoji="1" lang="ja-JP" altLang="en-US" sz="2800">
                <a:latin typeface="+mn-ea"/>
              </a:rPr>
              <a:t>・多様性：多くの民族を包含し、多様性を享受する国。</a:t>
            </a:r>
            <a:endParaRPr kumimoji="1" lang="en-US" altLang="ja-JP" sz="2800">
              <a:latin typeface="+mn-ea"/>
            </a:endParaRPr>
          </a:p>
          <a:p>
            <a:endParaRPr kumimoji="1" lang="en-US" altLang="ja-JP" sz="2800">
              <a:latin typeface="+mn-ea"/>
            </a:endParaRPr>
          </a:p>
          <a:p>
            <a:r>
              <a:rPr kumimoji="1" lang="ja-JP" altLang="en-US" sz="2800">
                <a:latin typeface="+mn-ea"/>
              </a:rPr>
              <a:t>　　　　　　　　　　↓</a:t>
            </a:r>
            <a:endParaRPr kumimoji="1" lang="en-US" altLang="ja-JP" sz="2800">
              <a:latin typeface="+mn-ea"/>
            </a:endParaRPr>
          </a:p>
          <a:p>
            <a:endParaRPr kumimoji="1" lang="en-US" altLang="ja-JP" sz="2800">
              <a:latin typeface="+mn-ea"/>
            </a:endParaRPr>
          </a:p>
          <a:p>
            <a:r>
              <a:rPr kumimoji="1" lang="ja-JP" altLang="en-US" sz="2800">
                <a:latin typeface="+mn-ea"/>
              </a:rPr>
              <a:t>利権をめぐり周辺国の干渉・関与を受ける国。</a:t>
            </a:r>
            <a:endParaRPr kumimoji="1" lang="en-US" altLang="ja-JP" sz="2800">
              <a:latin typeface="+mn-ea"/>
            </a:endParaRPr>
          </a:p>
          <a:p>
            <a:endParaRPr kumimoji="1" lang="en-US" altLang="ja-JP" sz="2800" u="sng">
              <a:latin typeface="+mn-ea"/>
            </a:endParaRPr>
          </a:p>
          <a:p>
            <a:endParaRPr kumimoji="1" lang="en-US" altLang="ja-JP" sz="2800" b="1" u="sng">
              <a:latin typeface="+mn-ea"/>
            </a:endParaRPr>
          </a:p>
        </p:txBody>
      </p:sp>
    </p:spTree>
    <p:extLst>
      <p:ext uri="{BB962C8B-B14F-4D97-AF65-F5344CB8AC3E}">
        <p14:creationId xmlns:p14="http://schemas.microsoft.com/office/powerpoint/2010/main" val="389492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2703" y="880180"/>
            <a:ext cx="9605914" cy="706964"/>
          </a:xfrm>
        </p:spPr>
        <p:txBody>
          <a:bodyPr/>
          <a:lstStyle/>
          <a:p>
            <a:r>
              <a:rPr kumimoji="1" lang="ja-JP" altLang="en-US"/>
              <a:t>３．そもそもスーダンとはどのような国か？</a:t>
            </a:r>
          </a:p>
        </p:txBody>
      </p:sp>
      <p:sp>
        <p:nvSpPr>
          <p:cNvPr id="3" name="コンテンツ プレースホルダー 2"/>
          <p:cNvSpPr>
            <a:spLocks noGrp="1"/>
          </p:cNvSpPr>
          <p:nvPr>
            <p:ph idx="1"/>
          </p:nvPr>
        </p:nvSpPr>
        <p:spPr>
          <a:xfrm>
            <a:off x="111155" y="2572504"/>
            <a:ext cx="4704188" cy="1329927"/>
          </a:xfrm>
        </p:spPr>
        <p:txBody>
          <a:bodyPr>
            <a:noAutofit/>
          </a:bodyPr>
          <a:lstStyle/>
          <a:p>
            <a:pPr marL="0" indent="0">
              <a:buNone/>
            </a:pPr>
            <a:r>
              <a:rPr lang="ja-JP" altLang="en-US" sz="2400" b="1" u="sng">
                <a:latin typeface="+mn-ea"/>
              </a:rPr>
              <a:t>ダルフール・スルタン国</a:t>
            </a:r>
            <a:endParaRPr lang="en-US" altLang="ja-JP" sz="2400" b="1" u="sng">
              <a:latin typeface="+mn-ea"/>
            </a:endParaRPr>
          </a:p>
          <a:p>
            <a:pPr marL="0" indent="0">
              <a:buNone/>
            </a:pPr>
            <a:r>
              <a:rPr lang="ja-JP" altLang="en-US" b="1">
                <a:latin typeface="+mn-ea"/>
              </a:rPr>
              <a:t>（</a:t>
            </a:r>
            <a:r>
              <a:rPr lang="en-US" altLang="ja-JP" b="1">
                <a:latin typeface="+mn-ea"/>
              </a:rPr>
              <a:t>1603</a:t>
            </a:r>
            <a:r>
              <a:rPr lang="ja-JP" altLang="en-US" b="1">
                <a:latin typeface="+mn-ea"/>
              </a:rPr>
              <a:t>年～</a:t>
            </a:r>
            <a:r>
              <a:rPr lang="en-US" altLang="ja-JP" b="1">
                <a:latin typeface="+mn-ea"/>
              </a:rPr>
              <a:t>1874</a:t>
            </a:r>
            <a:r>
              <a:rPr lang="ja-JP" altLang="en-US" b="1">
                <a:latin typeface="+mn-ea"/>
              </a:rPr>
              <a:t>年、</a:t>
            </a:r>
            <a:r>
              <a:rPr lang="en-US" altLang="ja-JP" b="1">
                <a:latin typeface="+mn-ea"/>
              </a:rPr>
              <a:t>1898</a:t>
            </a:r>
            <a:r>
              <a:rPr lang="ja-JP" altLang="en-US" b="1">
                <a:latin typeface="+mn-ea"/>
              </a:rPr>
              <a:t>年～</a:t>
            </a:r>
            <a:r>
              <a:rPr lang="en-US" altLang="ja-JP" b="1">
                <a:latin typeface="+mn-ea"/>
              </a:rPr>
              <a:t>1916</a:t>
            </a:r>
            <a:r>
              <a:rPr lang="ja-JP" altLang="en-US" b="1">
                <a:latin typeface="+mn-ea"/>
              </a:rPr>
              <a:t>年）</a:t>
            </a:r>
            <a:endParaRPr lang="en-US" altLang="ja-JP" b="1">
              <a:latin typeface="+mn-ea"/>
            </a:endParaRPr>
          </a:p>
          <a:p>
            <a:pPr marL="0" indent="0">
              <a:buNone/>
            </a:pPr>
            <a:r>
              <a:rPr lang="ja-JP" altLang="en-US" b="1">
                <a:latin typeface="+mn-ea"/>
              </a:rPr>
              <a:t>ダルフール</a:t>
            </a:r>
            <a:r>
              <a:rPr lang="en-US" altLang="ja-JP" b="1">
                <a:latin typeface="+mn-ea"/>
              </a:rPr>
              <a:t>=</a:t>
            </a:r>
            <a:r>
              <a:rPr lang="ja-JP" altLang="en-US" b="1">
                <a:latin typeface="+mn-ea"/>
              </a:rPr>
              <a:t>「フール人の土地」</a:t>
            </a:r>
            <a:endParaRPr lang="en-US" altLang="ja-JP" b="1">
              <a:latin typeface="+mn-ea"/>
            </a:endParaRPr>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9</a:t>
            </a:fld>
            <a:endParaRPr lang="en-US"/>
          </a:p>
        </p:txBody>
      </p:sp>
      <p:pic>
        <p:nvPicPr>
          <p:cNvPr id="6" name="図 5"/>
          <p:cNvPicPr>
            <a:picLocks noChangeAspect="1"/>
          </p:cNvPicPr>
          <p:nvPr/>
        </p:nvPicPr>
        <p:blipFill rotWithShape="1">
          <a:blip r:embed="rId2"/>
          <a:srcRect l="47807" t="38437" r="33203" b="26823"/>
          <a:stretch/>
        </p:blipFill>
        <p:spPr>
          <a:xfrm>
            <a:off x="4815343" y="2843004"/>
            <a:ext cx="3430003" cy="3529515"/>
          </a:xfrm>
          <a:prstGeom prst="rect">
            <a:avLst/>
          </a:prstGeom>
        </p:spPr>
      </p:pic>
      <p:sp>
        <p:nvSpPr>
          <p:cNvPr id="7" name="テキスト ボックス 6"/>
          <p:cNvSpPr txBox="1"/>
          <p:nvPr/>
        </p:nvSpPr>
        <p:spPr>
          <a:xfrm>
            <a:off x="4607201" y="6372521"/>
            <a:ext cx="928459" cy="369332"/>
          </a:xfrm>
          <a:prstGeom prst="rect">
            <a:avLst/>
          </a:prstGeom>
          <a:noFill/>
        </p:spPr>
        <p:txBody>
          <a:bodyPr wrap="none" rtlCol="0">
            <a:spAutoFit/>
          </a:bodyPr>
          <a:lstStyle/>
          <a:p>
            <a:r>
              <a:rPr kumimoji="1" lang="en-US" altLang="ja-JP"/>
              <a:t>1866</a:t>
            </a:r>
            <a:r>
              <a:rPr kumimoji="1" lang="ja-JP" altLang="en-US"/>
              <a:t>年</a:t>
            </a:r>
          </a:p>
        </p:txBody>
      </p:sp>
      <p:pic>
        <p:nvPicPr>
          <p:cNvPr id="8" name="図 7"/>
          <p:cNvPicPr>
            <a:picLocks noChangeAspect="1"/>
          </p:cNvPicPr>
          <p:nvPr/>
        </p:nvPicPr>
        <p:blipFill rotWithShape="1">
          <a:blip r:embed="rId3"/>
          <a:srcRect l="31845" t="23575" r="23373" b="23091"/>
          <a:stretch/>
        </p:blipFill>
        <p:spPr>
          <a:xfrm>
            <a:off x="492780" y="4017814"/>
            <a:ext cx="3549162" cy="2377594"/>
          </a:xfrm>
          <a:prstGeom prst="rect">
            <a:avLst/>
          </a:prstGeom>
        </p:spPr>
      </p:pic>
      <p:pic>
        <p:nvPicPr>
          <p:cNvPr id="9" name="図 8"/>
          <p:cNvPicPr>
            <a:picLocks noChangeAspect="1"/>
          </p:cNvPicPr>
          <p:nvPr/>
        </p:nvPicPr>
        <p:blipFill rotWithShape="1">
          <a:blip r:embed="rId4"/>
          <a:srcRect l="26774" t="27261" r="49941" b="26382"/>
          <a:stretch/>
        </p:blipFill>
        <p:spPr>
          <a:xfrm>
            <a:off x="8637124" y="2843005"/>
            <a:ext cx="3151776" cy="3529515"/>
          </a:xfrm>
          <a:prstGeom prst="rect">
            <a:avLst/>
          </a:prstGeom>
        </p:spPr>
      </p:pic>
    </p:spTree>
    <p:extLst>
      <p:ext uri="{BB962C8B-B14F-4D97-AF65-F5344CB8AC3E}">
        <p14:creationId xmlns:p14="http://schemas.microsoft.com/office/powerpoint/2010/main" val="42018408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ボードルーム">
  <a:themeElements>
    <a:clrScheme name="イオン ボードルーム">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イオン ボードルーム">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ボードルーム">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B71BF7324F4024694941B272F5A5840" ma:contentTypeVersion="13" ma:contentTypeDescription="新しいドキュメントを作成します。" ma:contentTypeScope="" ma:versionID="2b03b5652be35a6d64bdb49c1e7df96b">
  <xsd:schema xmlns:xsd="http://www.w3.org/2001/XMLSchema" xmlns:xs="http://www.w3.org/2001/XMLSchema" xmlns:p="http://schemas.microsoft.com/office/2006/metadata/properties" xmlns:ns3="49741c0b-8568-42ed-8095-0a0bf30d55ef" xmlns:ns4="0e077465-c7a0-449d-b96d-066335f1fc58" targetNamespace="http://schemas.microsoft.com/office/2006/metadata/properties" ma:root="true" ma:fieldsID="a4495e2bc057be705449e84287a28fc3" ns3:_="" ns4:_="">
    <xsd:import namespace="49741c0b-8568-42ed-8095-0a0bf30d55ef"/>
    <xsd:import namespace="0e077465-c7a0-449d-b96d-066335f1fc5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741c0b-8568-42ed-8095-0a0bf30d5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077465-c7a0-449d-b96d-066335f1fc58"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element name="SharingHintHash" ma:index="20"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177D02-BE1B-45D6-B083-5C82F7A776EF}">
  <ds:schemaRefs>
    <ds:schemaRef ds:uri="0e077465-c7a0-449d-b96d-066335f1fc58"/>
    <ds:schemaRef ds:uri="49741c0b-8568-42ed-8095-0a0bf30d55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AAB88C7-03C3-4A78-AE4D-2199C26EA3D7}">
  <ds:schemaRefs>
    <ds:schemaRef ds:uri="0e077465-c7a0-449d-b96d-066335f1fc58"/>
    <ds:schemaRef ds:uri="49741c0b-8568-42ed-8095-0a0bf30d55e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20A5F7D-3D9B-4F3F-A1D8-0453C501DC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emplate>
  <TotalTime>156</TotalTime>
  <Words>1362</Words>
  <Application>Microsoft Office PowerPoint</Application>
  <PresentationFormat>Widescreen</PresentationFormat>
  <Paragraphs>108</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メイリオ</vt:lpstr>
      <vt:lpstr>Arial</vt:lpstr>
      <vt:lpstr>Calibri</vt:lpstr>
      <vt:lpstr>Century Gothic</vt:lpstr>
      <vt:lpstr>Wingdings 3</vt:lpstr>
      <vt:lpstr>イオン ボードルーム</vt:lpstr>
      <vt:lpstr>スーダンの基礎情報と戦闘の背景</vt:lpstr>
      <vt:lpstr>１．スーダン基礎データ</vt:lpstr>
      <vt:lpstr>２．現在の情勢</vt:lpstr>
      <vt:lpstr>３．そもそもスーダンとはどのような国か？</vt:lpstr>
      <vt:lpstr>３．そもそもスーダンとはどのような国か？</vt:lpstr>
      <vt:lpstr>３．そもそもスーダンとはどのような国か？</vt:lpstr>
      <vt:lpstr>３．そもそもスーダンとはどのような国か？</vt:lpstr>
      <vt:lpstr>３．そもそもスーダンとはどのような国か？</vt:lpstr>
      <vt:lpstr>３．そもそもスーダンとはどのような国か？</vt:lpstr>
      <vt:lpstr>３．そもそもスーダンとはどのような国か？</vt:lpstr>
      <vt:lpstr>３．そもそもスーダンとはどのような国か？</vt:lpstr>
      <vt:lpstr>４．武力衝突はなぜ発生したか？</vt:lpstr>
      <vt:lpstr>４．武力衝突はなぜ発生したか？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Sakane, Koji[坂根 宏治]</dc:creator>
  <cp:lastModifiedBy>Nakasa, Kaoi[仲佐 かおい]</cp:lastModifiedBy>
  <cp:revision>4</cp:revision>
  <cp:lastPrinted>2021-09-18T23:06:06Z</cp:lastPrinted>
  <dcterms:created xsi:type="dcterms:W3CDTF">2020-11-21T03:08:58Z</dcterms:created>
  <dcterms:modified xsi:type="dcterms:W3CDTF">2024-04-12T02:52:07Z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0x010100DB71BF7324F4024694941B272F5A5840</vt:lpwstr>
  </property>
</Properties>
</file>