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56" r:id="rId2"/>
    <p:sldId id="285" r:id="rId3"/>
    <p:sldId id="311" r:id="rId4"/>
    <p:sldId id="294" r:id="rId5"/>
    <p:sldId id="260" r:id="rId6"/>
    <p:sldId id="312" r:id="rId7"/>
    <p:sldId id="286" r:id="rId8"/>
    <p:sldId id="313" r:id="rId9"/>
    <p:sldId id="287" r:id="rId10"/>
    <p:sldId id="261" r:id="rId11"/>
    <p:sldId id="289" r:id="rId12"/>
    <p:sldId id="259" r:id="rId13"/>
    <p:sldId id="262" r:id="rId14"/>
    <p:sldId id="263" r:id="rId15"/>
    <p:sldId id="314" r:id="rId16"/>
    <p:sldId id="269" r:id="rId17"/>
    <p:sldId id="283" r:id="rId18"/>
  </p:sldIdLst>
  <p:sldSz cx="9144000" cy="6858000" type="screen4x3"/>
  <p:notesSz cx="6858000" cy="9144000"/>
  <p:custDataLst>
    <p:tags r:id="rId21"/>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0000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34587" autoAdjust="0"/>
    <p:restoredTop sz="86433" autoAdjust="0"/>
  </p:normalViewPr>
  <p:slideViewPr>
    <p:cSldViewPr>
      <p:cViewPr varScale="1">
        <p:scale>
          <a:sx n="98" d="100"/>
          <a:sy n="98" d="100"/>
        </p:scale>
        <p:origin x="1572" y="96"/>
      </p:cViewPr>
      <p:guideLst>
        <p:guide orient="horz" pos="2160"/>
        <p:guide pos="2880"/>
      </p:guideLst>
    </p:cSldViewPr>
  </p:slideViewPr>
  <p:outlineViewPr>
    <p:cViewPr>
      <p:scale>
        <a:sx n="33" d="100"/>
        <a:sy n="33" d="100"/>
      </p:scale>
      <p:origin x="0" y="1341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1267"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1268"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1269"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54163C13-64B8-4C5B-9D45-C2583D0932F9}" type="slidenum">
              <a:rPr lang="en-US"/>
              <a:pPr/>
              <a:t>‹#›</a:t>
            </a:fld>
            <a:endParaRPr lang="en-US"/>
          </a:p>
        </p:txBody>
      </p:sp>
    </p:spTree>
    <p:extLst>
      <p:ext uri="{BB962C8B-B14F-4D97-AF65-F5344CB8AC3E}">
        <p14:creationId xmlns:p14="http://schemas.microsoft.com/office/powerpoint/2010/main" val="3783827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en-US"/>
          </a:p>
        </p:txBody>
      </p:sp>
      <p:sp>
        <p:nvSpPr>
          <p:cNvPr id="12291" name="Rectangle 1027"/>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en-US"/>
          </a:p>
        </p:txBody>
      </p:sp>
      <p:sp>
        <p:nvSpPr>
          <p:cNvPr id="12292" name="Rectangle 1028"/>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1029"/>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294" name="Rectangle 1030"/>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en-US"/>
          </a:p>
        </p:txBody>
      </p:sp>
      <p:sp>
        <p:nvSpPr>
          <p:cNvPr id="12295" name="Rectangle 1031"/>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49A48551-4E8B-49B8-93F4-7EF883476D88}" type="slidenum">
              <a:rPr lang="en-US"/>
              <a:pPr/>
              <a:t>‹#›</a:t>
            </a:fld>
            <a:endParaRPr lang="en-US"/>
          </a:p>
        </p:txBody>
      </p:sp>
    </p:spTree>
    <p:extLst>
      <p:ext uri="{BB962C8B-B14F-4D97-AF65-F5344CB8AC3E}">
        <p14:creationId xmlns:p14="http://schemas.microsoft.com/office/powerpoint/2010/main" val="58474991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12-1—Opioids and Club Drugs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This presentation offers an overview of opioids and club drugs, including what they are, their effects on the body, and the risks they pose to recovery.</a:t>
            </a:r>
            <a:endParaRPr lang="en-PH" dirty="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9A48551-4E8B-49B8-93F4-7EF883476D88}" type="slidenum">
              <a:rPr lang="en-US" smtClean="0"/>
              <a:pPr/>
              <a:t>1</a:t>
            </a:fld>
            <a:endParaRPr lang="en-US"/>
          </a:p>
        </p:txBody>
      </p:sp>
    </p:spTree>
    <p:extLst>
      <p:ext uri="{BB962C8B-B14F-4D97-AF65-F5344CB8AC3E}">
        <p14:creationId xmlns:p14="http://schemas.microsoft.com/office/powerpoint/2010/main" val="2659158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12-10—Withdrawal From Opioids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A person who is dependent will go through withdrawal if opioids are discontinued suddenly.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Symptoms of withdrawal include restlessness, severe muscle and bone pain, insomnia, diarrhea, vomiting, and cold flashes. </a:t>
            </a:r>
          </a:p>
          <a:p>
            <a:pPr marL="342900" lvl="0" indent="-342900">
              <a:lnSpc>
                <a:spcPct val="107000"/>
              </a:lnSpc>
              <a:spcAft>
                <a:spcPts val="80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Withdrawal can take up to a week to run its course. It is rarely fatal to healthy adults, but it can result in early labor or miscarriage in a woman who is pregnant. </a:t>
            </a: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10</a:t>
            </a:fld>
            <a:endParaRPr lang="en-US"/>
          </a:p>
        </p:txBody>
      </p:sp>
    </p:spTree>
    <p:extLst>
      <p:ext uri="{BB962C8B-B14F-4D97-AF65-F5344CB8AC3E}">
        <p14:creationId xmlns:p14="http://schemas.microsoft.com/office/powerpoint/2010/main" val="20300237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12-11—Abuse of Prescription Opioids</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Opioids are sometimes prescribed for medical use especially for pain management.</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The main prescription opioids that people abuse in the Philippines are morphine, meperidine, and nalbuphine. </a:t>
            </a:r>
          </a:p>
        </p:txBody>
      </p:sp>
      <p:sp>
        <p:nvSpPr>
          <p:cNvPr id="4" name="Slide Number Placeholder 3"/>
          <p:cNvSpPr>
            <a:spLocks noGrp="1"/>
          </p:cNvSpPr>
          <p:nvPr>
            <p:ph type="sldNum" sz="quarter" idx="5"/>
          </p:nvPr>
        </p:nvSpPr>
        <p:spPr/>
        <p:txBody>
          <a:bodyPr/>
          <a:lstStyle/>
          <a:p>
            <a:fld id="{49A48551-4E8B-49B8-93F4-7EF883476D88}" type="slidenum">
              <a:rPr lang="en-US" smtClean="0"/>
              <a:pPr/>
              <a:t>11</a:t>
            </a:fld>
            <a:endParaRPr lang="en-US"/>
          </a:p>
        </p:txBody>
      </p:sp>
    </p:spTree>
    <p:extLst>
      <p:ext uri="{BB962C8B-B14F-4D97-AF65-F5344CB8AC3E}">
        <p14:creationId xmlns:p14="http://schemas.microsoft.com/office/powerpoint/2010/main" val="930687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12-12—Heroin</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marR="0" lvl="0" indent="-342900" algn="l" defTabSz="914400" rtl="0" eaLnBrk="1" fontAlgn="base" latinLnBrk="0" hangingPunct="1">
              <a:lnSpc>
                <a:spcPct val="107000"/>
              </a:lnSpc>
              <a:spcBef>
                <a:spcPct val="30000"/>
              </a:spcBef>
              <a:spcAft>
                <a:spcPts val="0"/>
              </a:spcAft>
              <a:buClrTx/>
              <a:buSzTx/>
              <a:buFont typeface="Wingdings" panose="05000000000000000000" pitchFamily="2" charset="2"/>
              <a:buChar char=""/>
              <a:tabLst/>
              <a:defRPr/>
            </a:pPr>
            <a:r>
              <a:rPr lang="en-PH" altLang="ja-JP" dirty="0">
                <a:ea typeface="Yu Mincho" panose="02020400000000000000" pitchFamily="18" charset="-128"/>
                <a:cs typeface="Times New Roman" panose="02020603050405020304" pitchFamily="18" charset="0"/>
              </a:rPr>
              <a:t>The main natural opioids that people abuse are heroin and morphine. We will focus on heroin in the next few slides.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Heroin is made from morphine, which is derived from poppy plants.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Pure heroin is a white powder. Heroin purchased on the street varies in color from white to dark brown and usually is mixed with other substances such as sugar, powdered milk, starch, or poisons such as strychnine. </a:t>
            </a:r>
          </a:p>
          <a:p>
            <a:pPr marL="342900" marR="0" lvl="0" indent="-342900" algn="l" defTabSz="914400" rtl="0" eaLnBrk="1" fontAlgn="base" latinLnBrk="0" hangingPunct="1">
              <a:lnSpc>
                <a:spcPct val="107000"/>
              </a:lnSpc>
              <a:spcBef>
                <a:spcPct val="30000"/>
              </a:spcBef>
              <a:spcAft>
                <a:spcPts val="800"/>
              </a:spcAft>
              <a:buClrTx/>
              <a:buSzTx/>
              <a:buFont typeface="Wingdings" panose="05000000000000000000" pitchFamily="2" charset="2"/>
              <a:buChar char=""/>
              <a:tabLst/>
              <a:defRPr/>
            </a:pPr>
            <a:r>
              <a:rPr lang="en-PH" dirty="0">
                <a:ea typeface="Yu Mincho" panose="02020400000000000000" pitchFamily="18" charset="-128"/>
                <a:cs typeface="Times New Roman" panose="02020603050405020304" pitchFamily="18" charset="0"/>
              </a:rPr>
              <a:t>Heroin is smoked, snorted or injected. </a:t>
            </a:r>
            <a:r>
              <a:rPr lang="en-PH" altLang="ja-JP" dirty="0">
                <a:ea typeface="Yu Mincho" panose="02020400000000000000" pitchFamily="18" charset="-128"/>
                <a:cs typeface="Times New Roman" panose="02020603050405020304" pitchFamily="18" charset="0"/>
              </a:rPr>
              <a:t>Most people who use heroin regularly inject it. Those who start out smoking or snorting heroin often progress to injection because it provides a quicker and more intense rush. </a:t>
            </a:r>
          </a:p>
          <a:p>
            <a:pPr marL="0" lvl="0" indent="0">
              <a:lnSpc>
                <a:spcPct val="107000"/>
              </a:lnSpc>
              <a:spcAft>
                <a:spcPts val="800"/>
              </a:spcAft>
              <a:buFont typeface="Wingdings" panose="05000000000000000000" pitchFamily="2" charset="2"/>
              <a:buNone/>
            </a:pPr>
            <a:endParaRPr lang="en-PH" dirty="0">
              <a:latin typeface="Calibri" panose="020F0502020204030204" pitchFamily="34" charset="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12</a:t>
            </a:fld>
            <a:endParaRPr lang="en-US"/>
          </a:p>
        </p:txBody>
      </p:sp>
    </p:spTree>
    <p:extLst>
      <p:ext uri="{BB962C8B-B14F-4D97-AF65-F5344CB8AC3E}">
        <p14:creationId xmlns:p14="http://schemas.microsoft.com/office/powerpoint/2010/main" val="1399165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12-13—Heroin (Dangers)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People who use heroin often become so focused on obtaining the drug that they neglect most other aspects of their lives.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Some experience weight loss, sickness, money problems, criminal activity, and housing and family problems. </a:t>
            </a:r>
          </a:p>
          <a:p>
            <a:pPr marL="342900" lvl="0" indent="-342900">
              <a:lnSpc>
                <a:spcPct val="107000"/>
              </a:lnSpc>
              <a:spcAft>
                <a:spcPts val="80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An accidental overdose is a prominent danger with heroin. </a:t>
            </a:r>
          </a:p>
        </p:txBody>
      </p:sp>
      <p:sp>
        <p:nvSpPr>
          <p:cNvPr id="4" name="Slide Number Placeholder 3"/>
          <p:cNvSpPr>
            <a:spLocks noGrp="1"/>
          </p:cNvSpPr>
          <p:nvPr>
            <p:ph type="sldNum" sz="quarter" idx="5"/>
          </p:nvPr>
        </p:nvSpPr>
        <p:spPr/>
        <p:txBody>
          <a:bodyPr/>
          <a:lstStyle/>
          <a:p>
            <a:fld id="{49A48551-4E8B-49B8-93F4-7EF883476D88}" type="slidenum">
              <a:rPr lang="en-US" smtClean="0"/>
              <a:pPr/>
              <a:t>13</a:t>
            </a:fld>
            <a:endParaRPr lang="en-US"/>
          </a:p>
        </p:txBody>
      </p:sp>
    </p:spTree>
    <p:extLst>
      <p:ext uri="{BB962C8B-B14F-4D97-AF65-F5344CB8AC3E}">
        <p14:creationId xmlns:p14="http://schemas.microsoft.com/office/powerpoint/2010/main" val="30967096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12-14—Heroin (Disease Risks)</a:t>
            </a:r>
            <a:r>
              <a:rPr lang="en-PH" b="1" dirty="0">
                <a:latin typeface="Calibri" panose="020F0502020204030204" pitchFamily="34" charset="0"/>
                <a:ea typeface="Yu Mincho" panose="02020400000000000000" pitchFamily="18" charset="-128"/>
                <a:cs typeface="Times New Roman" panose="02020603050405020304" pitchFamily="18" charset="0"/>
              </a:rPr>
              <a:t> </a:t>
            </a:r>
            <a:endParaRPr lang="en-PH" dirty="0">
              <a:latin typeface="Calibri" panose="020F0502020204030204" pitchFamily="34" charset="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Injection drug use is estimated to be a factor of HIV cases and hepatitis C cases. </a:t>
            </a:r>
          </a:p>
          <a:p>
            <a:pPr marL="342900" lvl="0" indent="-342900">
              <a:lnSpc>
                <a:spcPct val="107000"/>
              </a:lnSpc>
              <a:spcAft>
                <a:spcPts val="80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Injecting heroin can lead to:</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Collapsed veins</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Clogged blood vessels</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Bacterial infections of the heart and blood vessels</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Pneumonia</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Tuberculosis</a:t>
            </a:r>
          </a:p>
          <a:p>
            <a:pPr marL="628650" lvl="1" indent="-171450">
              <a:lnSpc>
                <a:spcPct val="107000"/>
              </a:lnSpc>
              <a:spcAft>
                <a:spcPts val="800"/>
              </a:spcAft>
              <a:buFontTx/>
              <a:buChar char="-"/>
            </a:pPr>
            <a:r>
              <a:rPr lang="en-PH" dirty="0">
                <a:ea typeface="Yu Mincho" panose="02020400000000000000" pitchFamily="18" charset="-128"/>
                <a:cs typeface="Times New Roman" panose="02020603050405020304" pitchFamily="18" charset="0"/>
              </a:rPr>
              <a:t>Liver or kidney disease</a:t>
            </a:r>
          </a:p>
        </p:txBody>
      </p:sp>
      <p:sp>
        <p:nvSpPr>
          <p:cNvPr id="4" name="Slide Number Placeholder 3"/>
          <p:cNvSpPr>
            <a:spLocks noGrp="1"/>
          </p:cNvSpPr>
          <p:nvPr>
            <p:ph type="sldNum" sz="quarter" idx="5"/>
          </p:nvPr>
        </p:nvSpPr>
        <p:spPr/>
        <p:txBody>
          <a:bodyPr/>
          <a:lstStyle/>
          <a:p>
            <a:fld id="{49A48551-4E8B-49B8-93F4-7EF883476D88}" type="slidenum">
              <a:rPr lang="en-US" smtClean="0"/>
              <a:pPr/>
              <a:t>14</a:t>
            </a:fld>
            <a:endParaRPr lang="en-US"/>
          </a:p>
        </p:txBody>
      </p:sp>
    </p:spTree>
    <p:extLst>
      <p:ext uri="{BB962C8B-B14F-4D97-AF65-F5344CB8AC3E}">
        <p14:creationId xmlns:p14="http://schemas.microsoft.com/office/powerpoint/2010/main" val="2637026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latinLnBrk="0">
              <a:lnSpc>
                <a:spcPct val="107000"/>
              </a:lnSpc>
              <a:spcAft>
                <a:spcPts val="800"/>
              </a:spcAft>
              <a:buClrTx/>
              <a:buSzTx/>
              <a:buFontTx/>
              <a:buNone/>
              <a:tabLs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12-15—Question</a:t>
            </a:r>
          </a:p>
          <a:p>
            <a:pPr marL="342900" indent="-342900">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about anything they know about club drugs.</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15</a:t>
            </a:fld>
            <a:endParaRPr lang="en-US"/>
          </a:p>
        </p:txBody>
      </p:sp>
    </p:spTree>
    <p:extLst>
      <p:ext uri="{BB962C8B-B14F-4D97-AF65-F5344CB8AC3E}">
        <p14:creationId xmlns:p14="http://schemas.microsoft.com/office/powerpoint/2010/main" val="39152733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12-16—What Are Club Drugs?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marR="0" lvl="0" indent="-342900" algn="l" defTabSz="914400" rtl="0" eaLnBrk="1" fontAlgn="base" latinLnBrk="0" hangingPunct="1">
              <a:lnSpc>
                <a:spcPct val="107000"/>
              </a:lnSpc>
              <a:spcBef>
                <a:spcPct val="30000"/>
              </a:spcBef>
              <a:spcAft>
                <a:spcPts val="0"/>
              </a:spcAft>
              <a:buClrTx/>
              <a:buSzTx/>
              <a:buFont typeface="Wingdings" panose="05000000000000000000" pitchFamily="2" charset="2"/>
              <a:buChar char=""/>
              <a:tabLst/>
              <a:defRPr/>
            </a:pPr>
            <a:r>
              <a:rPr lang="en-PH" altLang="ja-JP" dirty="0">
                <a:ea typeface="Yu Mincho" panose="02020400000000000000" pitchFamily="18" charset="-128"/>
                <a:cs typeface="Times New Roman" panose="02020603050405020304" pitchFamily="18" charset="0"/>
              </a:rPr>
              <a:t>Club drugs include a wide variety of substances and are used primarily by young people at bars and dance parties; high school and college students show highest levels of use.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They include MDMA (or “Ecstasy”), lysergic acid diethylamide (LSD), ketamine, gamma hydroxybutyrate (GHB), and Rohypnol, although some of these are not used in the Philippines. </a:t>
            </a:r>
          </a:p>
          <a:p>
            <a:pPr marL="342900" marR="0" lvl="0" indent="-342900" algn="l" defTabSz="914400" rtl="0" eaLnBrk="1" fontAlgn="base" latinLnBrk="0" hangingPunct="1">
              <a:lnSpc>
                <a:spcPct val="107000"/>
              </a:lnSpc>
              <a:spcBef>
                <a:spcPct val="30000"/>
              </a:spcBef>
              <a:spcAft>
                <a:spcPts val="800"/>
              </a:spcAft>
              <a:buClrTx/>
              <a:buSzTx/>
              <a:buFont typeface="Wingdings" panose="05000000000000000000" pitchFamily="2" charset="2"/>
              <a:buChar char=""/>
              <a:tabLst/>
              <a:defRPr/>
            </a:pPr>
            <a:r>
              <a:rPr lang="en-PH" altLang="ja-JP" dirty="0">
                <a:ea typeface="Yu Mincho" panose="02020400000000000000" pitchFamily="18" charset="-128"/>
                <a:cs typeface="Times New Roman" panose="02020603050405020304" pitchFamily="18" charset="0"/>
              </a:rPr>
              <a:t>Many of which are mistakenly thought to be relatively safe. </a:t>
            </a:r>
          </a:p>
        </p:txBody>
      </p:sp>
      <p:sp>
        <p:nvSpPr>
          <p:cNvPr id="4" name="Slide Number Placeholder 3"/>
          <p:cNvSpPr>
            <a:spLocks noGrp="1"/>
          </p:cNvSpPr>
          <p:nvPr>
            <p:ph type="sldNum" sz="quarter" idx="5"/>
          </p:nvPr>
        </p:nvSpPr>
        <p:spPr/>
        <p:txBody>
          <a:bodyPr/>
          <a:lstStyle/>
          <a:p>
            <a:fld id="{49A48551-4E8B-49B8-93F4-7EF883476D88}" type="slidenum">
              <a:rPr lang="en-US" smtClean="0"/>
              <a:pPr/>
              <a:t>16</a:t>
            </a:fld>
            <a:endParaRPr lang="en-US"/>
          </a:p>
        </p:txBody>
      </p:sp>
    </p:spTree>
    <p:extLst>
      <p:ext uri="{BB962C8B-B14F-4D97-AF65-F5344CB8AC3E}">
        <p14:creationId xmlns:p14="http://schemas.microsoft.com/office/powerpoint/2010/main" val="33526963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4343400"/>
            <a:ext cx="5029200" cy="4572000"/>
          </a:xfrm>
        </p:spPr>
        <p:txBody>
          <a:bodyPr/>
          <a:lstStyle/>
          <a:p>
            <a:pPr>
              <a:lnSpc>
                <a:spcPct val="107000"/>
              </a:lnSpc>
              <a:spcAft>
                <a:spcPts val="800"/>
              </a:spcAft>
            </a:pPr>
            <a:r>
              <a:rPr lang="en-PH" b="1" dirty="0">
                <a:latin typeface="Arial" panose="020B0604020202020204" pitchFamily="34" charset="0"/>
                <a:ea typeface="Yu Mincho" panose="02020400000000000000" pitchFamily="18" charset="-128"/>
                <a:cs typeface="Arial" panose="020B0604020202020204" pitchFamily="34" charset="0"/>
              </a:rPr>
              <a:t>Slide 12-17—MDMA or “Ecstasy”</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The physical effects of taking ecstasy include increased heart rate and blood pressure, nausea, loss of appetite, jaw tightness, and compulsive chewing and teeth clenching. </a:t>
            </a:r>
          </a:p>
          <a:p>
            <a:pPr marL="342900" marR="0" lvl="0" indent="-342900" algn="l" defTabSz="914400" rtl="0" eaLnBrk="1" fontAlgn="base" latinLnBrk="0" hangingPunct="1">
              <a:lnSpc>
                <a:spcPct val="107000"/>
              </a:lnSpc>
              <a:spcBef>
                <a:spcPct val="30000"/>
              </a:spcBef>
              <a:spcAft>
                <a:spcPts val="0"/>
              </a:spcAft>
              <a:buClrTx/>
              <a:buSzTx/>
              <a:buFont typeface="Wingdings" panose="05000000000000000000" pitchFamily="2" charset="2"/>
              <a:buChar char=""/>
              <a:tabLst/>
              <a:defRPr/>
            </a:pPr>
            <a:r>
              <a:rPr lang="en-PH" altLang="ja-JP" dirty="0">
                <a:ea typeface="Yu Mincho" panose="02020400000000000000" pitchFamily="18" charset="-128"/>
                <a:cs typeface="Times New Roman" panose="02020603050405020304" pitchFamily="18" charset="0"/>
              </a:rPr>
              <a:t>Ecstasy also produces increased energy, desire for visual stimulation, and heightened awareness of and response to sensory input.</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After getting an initial rush from taking ecstasy, people experience calm, positive feelings that last 3 to 6 hours; this process is called “rolling.”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Because ecstasy increases feelings of well-being and tolerance for others, many people mistakenly consider it a harmless drug.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Ecstasy can raise the body temperature to dangerous levels (as high as 42 degrees C); these high fevers lead to dehydration, which has killed people on ecstasy.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Because dehydration is a known risk, people who have taken ecstasy sometimes drink too much water, which can lead to a dangerous and potentially fatal condition called hyponatremia. </a:t>
            </a:r>
          </a:p>
          <a:p>
            <a:pPr marL="342900" lvl="0" indent="-342900">
              <a:lnSpc>
                <a:spcPct val="107000"/>
              </a:lnSpc>
              <a:spcAft>
                <a:spcPts val="80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Ecstasy is neurotoxic—it kills nerve cells in the brain. Studies in rats and monkeys have shown that even a few doses of ecstasy cause damage that is not repaired 7 years later.</a:t>
            </a:r>
          </a:p>
        </p:txBody>
      </p:sp>
      <p:sp>
        <p:nvSpPr>
          <p:cNvPr id="4" name="Slide Number Placeholder 3"/>
          <p:cNvSpPr>
            <a:spLocks noGrp="1"/>
          </p:cNvSpPr>
          <p:nvPr>
            <p:ph type="sldNum" sz="quarter" idx="5"/>
          </p:nvPr>
        </p:nvSpPr>
        <p:spPr/>
        <p:txBody>
          <a:bodyPr/>
          <a:lstStyle/>
          <a:p>
            <a:fld id="{49A48551-4E8B-49B8-93F4-7EF883476D88}" type="slidenum">
              <a:rPr lang="en-US" smtClean="0"/>
              <a:pPr/>
              <a:t>17</a:t>
            </a:fld>
            <a:endParaRPr lang="en-US"/>
          </a:p>
        </p:txBody>
      </p:sp>
    </p:spTree>
    <p:extLst>
      <p:ext uri="{BB962C8B-B14F-4D97-AF65-F5344CB8AC3E}">
        <p14:creationId xmlns:p14="http://schemas.microsoft.com/office/powerpoint/2010/main" val="576617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12-2—The Importance of Total Abstinence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For treatment to work, people in recovery should be totally abstinent. Abstaining from all psychoactive substances greatly increases the chances of a successful recovery.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If people are in treatment for abusing stimulants, they must give up alcohol and all illegal drugs, includ­ing drugs such as marijuana that some people believe are harmless, to ensure a successful recovery. </a:t>
            </a:r>
            <a:endParaRPr lang="en-PH" dirty="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2</a:t>
            </a:fld>
            <a:endParaRPr lang="en-US"/>
          </a:p>
        </p:txBody>
      </p:sp>
    </p:spTree>
    <p:extLst>
      <p:ext uri="{BB962C8B-B14F-4D97-AF65-F5344CB8AC3E}">
        <p14:creationId xmlns:p14="http://schemas.microsoft.com/office/powerpoint/2010/main" val="3756087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latinLnBrk="0">
              <a:lnSpc>
                <a:spcPct val="107000"/>
              </a:lnSpc>
              <a:spcAft>
                <a:spcPts val="800"/>
              </a:spcAft>
              <a:buClrTx/>
              <a:buSzTx/>
              <a:buFontTx/>
              <a:buNone/>
              <a:tabLs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12-3—Questions</a:t>
            </a:r>
          </a:p>
          <a:p>
            <a:pPr marL="342900" indent="-342900">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about anything they know about opioids and heroin.</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3</a:t>
            </a:fld>
            <a:endParaRPr lang="en-US"/>
          </a:p>
        </p:txBody>
      </p:sp>
    </p:spTree>
    <p:extLst>
      <p:ext uri="{BB962C8B-B14F-4D97-AF65-F5344CB8AC3E}">
        <p14:creationId xmlns:p14="http://schemas.microsoft.com/office/powerpoint/2010/main" val="1718979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12-4—What Are Opioids?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marR="0" lvl="0" indent="-342900" algn="l" defTabSz="914400" rtl="0" eaLnBrk="1" fontAlgn="base" latinLnBrk="0" hangingPunct="1">
              <a:lnSpc>
                <a:spcPct val="107000"/>
              </a:lnSpc>
              <a:spcBef>
                <a:spcPct val="30000"/>
              </a:spcBef>
              <a:spcAft>
                <a:spcPts val="0"/>
              </a:spcAft>
              <a:buClrTx/>
              <a:buSzTx/>
              <a:buFont typeface="Wingdings" panose="05000000000000000000" pitchFamily="2" charset="2"/>
              <a:buChar char=""/>
              <a:tabLst/>
              <a:defRPr/>
            </a:pPr>
            <a:r>
              <a:rPr lang="en-US" altLang="ja-JP" dirty="0">
                <a:ea typeface="Yu Mincho" panose="02020400000000000000" pitchFamily="18" charset="-128"/>
                <a:cs typeface="Times New Roman" panose="02020603050405020304" pitchFamily="18" charset="0"/>
              </a:rPr>
              <a:t>There are natural opioids (e.g. heroin, morphine) and synthetic opioids (e.g. meperidine, oxycodone). National opioids can be made from natural sources (e.g., poppy plants).</a:t>
            </a:r>
          </a:p>
          <a:p>
            <a:pPr marL="342900" marR="0" lvl="0" indent="-342900" algn="l" defTabSz="914400" rtl="0" eaLnBrk="1" fontAlgn="base" latinLnBrk="0" hangingPunct="1">
              <a:lnSpc>
                <a:spcPct val="107000"/>
              </a:lnSpc>
              <a:spcBef>
                <a:spcPct val="30000"/>
              </a:spcBef>
              <a:spcAft>
                <a:spcPts val="0"/>
              </a:spcAft>
              <a:buClrTx/>
              <a:buSzTx/>
              <a:buFont typeface="Wingdings" panose="05000000000000000000" pitchFamily="2" charset="2"/>
              <a:buChar char=""/>
              <a:tabLst/>
              <a:defRPr/>
            </a:pPr>
            <a:r>
              <a:rPr lang="en-US" altLang="ja-JP" dirty="0">
                <a:ea typeface="Yu Mincho" panose="02020400000000000000" pitchFamily="18" charset="-128"/>
                <a:cs typeface="Times New Roman" panose="02020603050405020304" pitchFamily="18" charset="0"/>
              </a:rPr>
              <a:t>Natural opioids (like morphine and heroin) and synthetic opioids (like meperidine and oxycodone) have similar effects. </a:t>
            </a:r>
            <a:endParaRPr lang="en-US"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Opioids are a group of drugs that act on the opiate receptors in the brain.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Opioids treat pain effectively because they dull sensation and relieve the anxiety that comes from anticipating pain.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People abuse opioids because they provide a powerful feeling of euphoria or a “rush.” </a:t>
            </a:r>
            <a:endParaRPr lang="en-PH" dirty="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49A48551-4E8B-49B8-93F4-7EF883476D88}" type="slidenum">
              <a:rPr lang="en-US" smtClean="0"/>
              <a:pPr/>
              <a:t>4</a:t>
            </a:fld>
            <a:endParaRPr lang="en-US"/>
          </a:p>
        </p:txBody>
      </p:sp>
    </p:spTree>
    <p:extLst>
      <p:ext uri="{BB962C8B-B14F-4D97-AF65-F5344CB8AC3E}">
        <p14:creationId xmlns:p14="http://schemas.microsoft.com/office/powerpoint/2010/main" val="34513440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12-5—Physical Effects of Opioids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Once opioids enter the brain, they take effect in a matter of minutes.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physical signs of opioid use are constricted pupils, flushing of the skin, and a heavy feeling in the limbs. People on heroin are described as “nodding” because they look as if they are about to fall asleep.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The rush of euphoria is followed by a drowsy state. Breathing and heart rate slow during this time. Headaches and dizziness are common. These immediate effects fade a few hours after the drug is taken. </a:t>
            </a:r>
            <a:endParaRPr lang="en-PH" dirty="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5</a:t>
            </a:fld>
            <a:endParaRPr lang="en-US"/>
          </a:p>
        </p:txBody>
      </p:sp>
    </p:spTree>
    <p:extLst>
      <p:ext uri="{BB962C8B-B14F-4D97-AF65-F5344CB8AC3E}">
        <p14:creationId xmlns:p14="http://schemas.microsoft.com/office/powerpoint/2010/main" val="1941770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latinLnBrk="0">
              <a:lnSpc>
                <a:spcPct val="107000"/>
              </a:lnSpc>
              <a:spcAft>
                <a:spcPts val="800"/>
              </a:spcAft>
              <a:buClrTx/>
              <a:buSzTx/>
              <a:buFontTx/>
              <a:buNone/>
              <a:tabLs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12-6—Question</a:t>
            </a:r>
          </a:p>
          <a:p>
            <a:pPr marL="342900" indent="-342900">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about tolerance to drugs.</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6</a:t>
            </a:fld>
            <a:endParaRPr lang="en-US"/>
          </a:p>
        </p:txBody>
      </p:sp>
    </p:spTree>
    <p:extLst>
      <p:ext uri="{BB962C8B-B14F-4D97-AF65-F5344CB8AC3E}">
        <p14:creationId xmlns:p14="http://schemas.microsoft.com/office/powerpoint/2010/main" val="895069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12-7—Opioids and Tolerance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As people continue to use opioids, higher and higher doses are required to achieve the same effect. This is called “tolerance.”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Eventually, a person’s tolerance for opioids means that the drug is taken mainly to stave off withdrawal, not to get high. </a:t>
            </a:r>
            <a:endParaRPr lang="en-PH" dirty="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7</a:t>
            </a:fld>
            <a:endParaRPr lang="en-US"/>
          </a:p>
        </p:txBody>
      </p:sp>
    </p:spTree>
    <p:extLst>
      <p:ext uri="{BB962C8B-B14F-4D97-AF65-F5344CB8AC3E}">
        <p14:creationId xmlns:p14="http://schemas.microsoft.com/office/powerpoint/2010/main" val="483863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latinLnBrk="0">
              <a:lnSpc>
                <a:spcPct val="107000"/>
              </a:lnSpc>
              <a:spcAft>
                <a:spcPts val="800"/>
              </a:spcAft>
              <a:buClrTx/>
              <a:buSzTx/>
              <a:buFontTx/>
              <a:buNone/>
              <a:tabLs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12-8—Question</a:t>
            </a:r>
          </a:p>
          <a:p>
            <a:pPr marL="342900" indent="-342900">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about “dependence” and “addiction” and their differences.</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8</a:t>
            </a:fld>
            <a:endParaRPr lang="en-US"/>
          </a:p>
        </p:txBody>
      </p:sp>
    </p:spTree>
    <p:extLst>
      <p:ext uri="{BB962C8B-B14F-4D97-AF65-F5344CB8AC3E}">
        <p14:creationId xmlns:p14="http://schemas.microsoft.com/office/powerpoint/2010/main" val="914987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b="1" dirty="0">
                <a:latin typeface="Arial" panose="020B0604020202020204" pitchFamily="34" charset="0"/>
                <a:ea typeface="Yu Mincho" panose="02020400000000000000" pitchFamily="18" charset="-128"/>
                <a:cs typeface="Arial" panose="020B0604020202020204" pitchFamily="34" charset="0"/>
              </a:rPr>
              <a:t>Slide 12-9—Dependence Versus Addiction </a:t>
            </a:r>
            <a:endParaRPr lang="en-PH" dirty="0">
              <a:latin typeface="Arial" panose="020B0604020202020204" pitchFamily="34" charset="0"/>
              <a:ea typeface="Yu Mincho" panose="02020400000000000000" pitchFamily="18" charset="-128"/>
              <a:cs typeface="Arial" panose="020B0604020202020204" pitchFamily="34"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Repeated use of opioids can result in dependence and addiction.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PH" altLang="ja-JP" dirty="0">
                <a:ea typeface="Yu Mincho" panose="02020400000000000000" pitchFamily="18" charset="-128"/>
                <a:cs typeface="Times New Roman" panose="02020603050405020304" pitchFamily="18" charset="0"/>
              </a:rPr>
              <a:t>“Dependence” causes withdrawal symptoms when a drug use is stopped. </a:t>
            </a:r>
          </a:p>
          <a:p>
            <a:pPr marL="342900" lvl="0" indent="-342900">
              <a:lnSpc>
                <a:spcPct val="107000"/>
              </a:lnSpc>
              <a:spcAft>
                <a:spcPts val="0"/>
              </a:spcAft>
              <a:buFont typeface="Wingdings" panose="05000000000000000000" pitchFamily="2" charset="2"/>
              <a:buChar char=""/>
            </a:pPr>
            <a:r>
              <a:rPr lang="en-PH" dirty="0">
                <a:ea typeface="Yu Mincho" panose="02020400000000000000" pitchFamily="18" charset="-128"/>
                <a:cs typeface="Times New Roman" panose="02020603050405020304" pitchFamily="18" charset="0"/>
              </a:rPr>
              <a:t>“Addiction” is characterized by craving for the drug and its compulsive use despite its harm.</a:t>
            </a:r>
            <a:endParaRPr lang="en-US" dirty="0">
              <a:ea typeface="Yu Mincho" panose="02020400000000000000" pitchFamily="18" charset="-128"/>
              <a:cs typeface="Times New Roman" panose="02020603050405020304" pitchFamily="18" charset="0"/>
            </a:endParaRPr>
          </a:p>
          <a:p>
            <a:pPr marL="342900" lvl="0" indent="-342900">
              <a:lnSpc>
                <a:spcPct val="107000"/>
              </a:lnSpc>
              <a:spcAft>
                <a:spcPts val="0"/>
              </a:spcAft>
              <a:buFont typeface="Wingdings" panose="05000000000000000000" pitchFamily="2" charset="2"/>
              <a:buChar char=""/>
            </a:pPr>
            <a:r>
              <a:rPr lang="en-US" dirty="0">
                <a:ea typeface="Yu Mincho" panose="02020400000000000000" pitchFamily="18" charset="-128"/>
                <a:cs typeface="Times New Roman" panose="02020603050405020304" pitchFamily="18" charset="0"/>
              </a:rPr>
              <a:t>People who take opioids that have been prescribed by their doctors to treat pain may develop dependence but rarely become addicted. </a:t>
            </a:r>
            <a:endParaRPr lang="en-PH" dirty="0">
              <a:ea typeface="Yu Mincho" panose="02020400000000000000" pitchFamily="18" charset="-128"/>
              <a:cs typeface="Times New Roman" panose="02020603050405020304" pitchFamily="18" charset="0"/>
            </a:endParaRPr>
          </a:p>
          <a:p>
            <a:pPr marL="342900" lvl="0" indent="-342900">
              <a:lnSpc>
                <a:spcPct val="107000"/>
              </a:lnSpc>
              <a:spcAft>
                <a:spcPts val="800"/>
              </a:spcAft>
              <a:buFont typeface="Wingdings" panose="05000000000000000000" pitchFamily="2" charset="2"/>
              <a:buChar char=""/>
            </a:pPr>
            <a:endParaRPr lang="en-PH" dirty="0">
              <a:latin typeface="Calibri" panose="020F0502020204030204" pitchFamily="34" charset="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49A48551-4E8B-49B8-93F4-7EF883476D88}" type="slidenum">
              <a:rPr lang="en-US" smtClean="0"/>
              <a:pPr/>
              <a:t>9</a:t>
            </a:fld>
            <a:endParaRPr lang="en-US"/>
          </a:p>
        </p:txBody>
      </p:sp>
    </p:spTree>
    <p:extLst>
      <p:ext uri="{BB962C8B-B14F-4D97-AF65-F5344CB8AC3E}">
        <p14:creationId xmlns:p14="http://schemas.microsoft.com/office/powerpoint/2010/main" val="361459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987" name="Rectangle 3"/>
          <p:cNvSpPr>
            <a:spLocks noGrp="1" noChangeArrowheads="1"/>
          </p:cNvSpPr>
          <p:nvPr>
            <p:ph type="ctrTitle"/>
          </p:nvPr>
        </p:nvSpPr>
        <p:spPr>
          <a:xfrm>
            <a:off x="1382713" y="1295400"/>
            <a:ext cx="6934200" cy="1470025"/>
          </a:xfrm>
        </p:spPr>
        <p:txBody>
          <a:bodyPr/>
          <a:lstStyle>
            <a:lvl1pPr algn="ctr">
              <a:defRPr sz="4000" b="0"/>
            </a:lvl1pPr>
          </a:lstStyle>
          <a:p>
            <a:pPr lvl="0"/>
            <a:r>
              <a:rPr lang="en-US" noProof="0"/>
              <a:t>Click to edit Master title style</a:t>
            </a:r>
          </a:p>
        </p:txBody>
      </p:sp>
      <p:sp>
        <p:nvSpPr>
          <p:cNvPr id="41988" name="Rectangle 4"/>
          <p:cNvSpPr>
            <a:spLocks noGrp="1" noChangeArrowheads="1"/>
          </p:cNvSpPr>
          <p:nvPr>
            <p:ph type="sldNum" sz="quarter" idx="4"/>
          </p:nvPr>
        </p:nvSpPr>
        <p:spPr/>
        <p:txBody>
          <a:bodyPr/>
          <a:lstStyle>
            <a:lvl1pPr>
              <a:defRPr/>
            </a:lvl1pPr>
          </a:lstStyle>
          <a:p>
            <a:r>
              <a:rPr lang="en-US" dirty="0"/>
              <a:t>12-</a:t>
            </a:r>
            <a:fld id="{F983F489-2DB3-4BBF-AA0B-AF98796138C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12-</a:t>
            </a:r>
            <a:fld id="{DF98B243-4673-40F8-95A3-44C30FAEE078}" type="slidenum">
              <a:rPr lang="en-US" smtClean="0"/>
              <a:pPr/>
              <a:t>‹#›</a:t>
            </a:fld>
            <a:endParaRPr lang="en-US" dirty="0"/>
          </a:p>
        </p:txBody>
      </p:sp>
    </p:spTree>
    <p:extLst>
      <p:ext uri="{BB962C8B-B14F-4D97-AF65-F5344CB8AC3E}">
        <p14:creationId xmlns:p14="http://schemas.microsoft.com/office/powerpoint/2010/main" val="99422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74638"/>
            <a:ext cx="19240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5350" y="274638"/>
            <a:ext cx="56197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12-</a:t>
            </a:r>
            <a:fld id="{4EA2A968-F5F5-4B57-885C-41D178CADD56}" type="slidenum">
              <a:rPr lang="en-US" smtClean="0"/>
              <a:pPr/>
              <a:t>‹#›</a:t>
            </a:fld>
            <a:endParaRPr lang="en-US" dirty="0"/>
          </a:p>
        </p:txBody>
      </p:sp>
    </p:spTree>
    <p:extLst>
      <p:ext uri="{BB962C8B-B14F-4D97-AF65-F5344CB8AC3E}">
        <p14:creationId xmlns:p14="http://schemas.microsoft.com/office/powerpoint/2010/main" val="3837067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12-</a:t>
            </a:r>
            <a:fld id="{9DB5FF97-0113-4092-9C15-275952287C80}" type="slidenum">
              <a:rPr lang="en-US" smtClean="0"/>
              <a:pPr/>
              <a:t>‹#›</a:t>
            </a:fld>
            <a:endParaRPr lang="en-US" dirty="0"/>
          </a:p>
        </p:txBody>
      </p:sp>
    </p:spTree>
    <p:extLst>
      <p:ext uri="{BB962C8B-B14F-4D97-AF65-F5344CB8AC3E}">
        <p14:creationId xmlns:p14="http://schemas.microsoft.com/office/powerpoint/2010/main" val="1600522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r>
              <a:rPr lang="en-US" dirty="0"/>
              <a:t>12-</a:t>
            </a:r>
            <a:fld id="{AA270679-F265-4A39-9749-B49E8DA08FF9}" type="slidenum">
              <a:rPr lang="en-US" smtClean="0"/>
              <a:pPr/>
              <a:t>‹#›</a:t>
            </a:fld>
            <a:endParaRPr lang="en-US" dirty="0"/>
          </a:p>
        </p:txBody>
      </p:sp>
    </p:spTree>
    <p:extLst>
      <p:ext uri="{BB962C8B-B14F-4D97-AF65-F5344CB8AC3E}">
        <p14:creationId xmlns:p14="http://schemas.microsoft.com/office/powerpoint/2010/main" val="2303839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53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196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p:txBody>
          <a:bodyPr/>
          <a:lstStyle>
            <a:lvl1pPr>
              <a:defRPr/>
            </a:lvl1pPr>
          </a:lstStyle>
          <a:p>
            <a:r>
              <a:rPr lang="en-US" dirty="0"/>
              <a:t>12-</a:t>
            </a:r>
            <a:fld id="{9FC4A988-C6EF-4FCF-873C-D199A95856A0}" type="slidenum">
              <a:rPr lang="en-US" smtClean="0"/>
              <a:pPr/>
              <a:t>‹#›</a:t>
            </a:fld>
            <a:endParaRPr lang="en-US" dirty="0"/>
          </a:p>
        </p:txBody>
      </p:sp>
    </p:spTree>
    <p:extLst>
      <p:ext uri="{BB962C8B-B14F-4D97-AF65-F5344CB8AC3E}">
        <p14:creationId xmlns:p14="http://schemas.microsoft.com/office/powerpoint/2010/main" val="120696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1"/>
          </p:nvPr>
        </p:nvSpPr>
        <p:spPr/>
        <p:txBody>
          <a:bodyPr/>
          <a:lstStyle>
            <a:lvl1pPr>
              <a:defRPr/>
            </a:lvl1pPr>
          </a:lstStyle>
          <a:p>
            <a:r>
              <a:rPr lang="en-US" dirty="0"/>
              <a:t>12-</a:t>
            </a:r>
            <a:fld id="{BB3AA16B-E89D-4D13-BF5C-463E0C29B603}" type="slidenum">
              <a:rPr lang="en-US" smtClean="0"/>
              <a:pPr/>
              <a:t>‹#›</a:t>
            </a:fld>
            <a:endParaRPr lang="en-US" dirty="0"/>
          </a:p>
        </p:txBody>
      </p:sp>
    </p:spTree>
    <p:extLst>
      <p:ext uri="{BB962C8B-B14F-4D97-AF65-F5344CB8AC3E}">
        <p14:creationId xmlns:p14="http://schemas.microsoft.com/office/powerpoint/2010/main" val="37527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p:txBody>
          <a:bodyPr/>
          <a:lstStyle>
            <a:lvl1pPr>
              <a:defRPr/>
            </a:lvl1pPr>
          </a:lstStyle>
          <a:p>
            <a:r>
              <a:rPr lang="en-US" dirty="0"/>
              <a:t>12-</a:t>
            </a:r>
            <a:fld id="{55DD8546-FB24-42C3-AC01-3AAA4AEE21D4}" type="slidenum">
              <a:rPr lang="en-US" smtClean="0"/>
              <a:pPr/>
              <a:t>‹#›</a:t>
            </a:fld>
            <a:endParaRPr lang="en-US" dirty="0"/>
          </a:p>
        </p:txBody>
      </p:sp>
    </p:spTree>
    <p:extLst>
      <p:ext uri="{BB962C8B-B14F-4D97-AF65-F5344CB8AC3E}">
        <p14:creationId xmlns:p14="http://schemas.microsoft.com/office/powerpoint/2010/main" val="767145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r>
              <a:rPr lang="en-US" dirty="0"/>
              <a:t>12-</a:t>
            </a:r>
            <a:fld id="{7F98C9B1-B162-42C6-8DDE-4B1A4F58B1EF}" type="slidenum">
              <a:rPr lang="en-US" smtClean="0"/>
              <a:pPr/>
              <a:t>‹#›</a:t>
            </a:fld>
            <a:endParaRPr lang="en-US" dirty="0"/>
          </a:p>
        </p:txBody>
      </p:sp>
    </p:spTree>
    <p:extLst>
      <p:ext uri="{BB962C8B-B14F-4D97-AF65-F5344CB8AC3E}">
        <p14:creationId xmlns:p14="http://schemas.microsoft.com/office/powerpoint/2010/main" val="3550334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12-</a:t>
            </a:r>
            <a:fld id="{355A89B0-7AE6-4C65-96BD-7BA95C14292C}" type="slidenum">
              <a:rPr lang="en-US" smtClean="0"/>
              <a:pPr/>
              <a:t>‹#›</a:t>
            </a:fld>
            <a:endParaRPr lang="en-US" dirty="0"/>
          </a:p>
        </p:txBody>
      </p:sp>
    </p:spTree>
    <p:extLst>
      <p:ext uri="{BB962C8B-B14F-4D97-AF65-F5344CB8AC3E}">
        <p14:creationId xmlns:p14="http://schemas.microsoft.com/office/powerpoint/2010/main" val="1120879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12-</a:t>
            </a:r>
            <a:fld id="{326E9F81-1372-4709-8F6D-27EBB9F7E7CA}" type="slidenum">
              <a:rPr lang="en-US" smtClean="0"/>
              <a:pPr/>
              <a:t>‹#›</a:t>
            </a:fld>
            <a:endParaRPr lang="en-US" dirty="0"/>
          </a:p>
        </p:txBody>
      </p:sp>
    </p:spTree>
    <p:extLst>
      <p:ext uri="{BB962C8B-B14F-4D97-AF65-F5344CB8AC3E}">
        <p14:creationId xmlns:p14="http://schemas.microsoft.com/office/powerpoint/2010/main" val="3778337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0" y="6324600"/>
            <a:ext cx="9144000" cy="533400"/>
          </a:xfrm>
          <a:prstGeom prst="rect">
            <a:avLst/>
          </a:prstGeom>
          <a:gradFill rotWithShape="1">
            <a:gsLst>
              <a:gs pos="0">
                <a:schemeClr val="bg1"/>
              </a:gs>
              <a:gs pos="100000">
                <a:srgbClr val="993300"/>
              </a:gs>
            </a:gsLst>
            <a:lin ang="5400000" scaled="1"/>
          </a:gradFill>
          <a:ln>
            <a:noFill/>
          </a:ln>
          <a:effectLst/>
        </p:spPr>
        <p:txBody>
          <a:bodyPr wrap="none" anchor="ctr"/>
          <a:lstStyle/>
          <a:p>
            <a:endParaRPr lang="en-US"/>
          </a:p>
        </p:txBody>
      </p:sp>
      <p:sp>
        <p:nvSpPr>
          <p:cNvPr id="40963" name="Rectangle 3"/>
          <p:cNvSpPr>
            <a:spLocks noChangeArrowheads="1"/>
          </p:cNvSpPr>
          <p:nvPr/>
        </p:nvSpPr>
        <p:spPr bwMode="auto">
          <a:xfrm>
            <a:off x="1" y="0"/>
            <a:ext cx="9144000" cy="533400"/>
          </a:xfrm>
          <a:prstGeom prst="rect">
            <a:avLst/>
          </a:prstGeom>
          <a:gradFill rotWithShape="1">
            <a:gsLst>
              <a:gs pos="0">
                <a:srgbClr val="993300"/>
              </a:gs>
              <a:gs pos="100000">
                <a:schemeClr val="bg1"/>
              </a:gs>
            </a:gsLst>
            <a:lin ang="5400000" scaled="1"/>
          </a:gradFill>
          <a:ln>
            <a:noFill/>
          </a:ln>
          <a:effectLst/>
        </p:spPr>
        <p:txBody>
          <a:bodyPr wrap="none" anchor="ctr"/>
          <a:lstStyle/>
          <a:p>
            <a:endParaRPr lang="en-US" dirty="0"/>
          </a:p>
        </p:txBody>
      </p:sp>
      <p:sp>
        <p:nvSpPr>
          <p:cNvPr id="40964" name="Rectangle 4"/>
          <p:cNvSpPr>
            <a:spLocks noGrp="1" noChangeArrowheads="1"/>
          </p:cNvSpPr>
          <p:nvPr>
            <p:ph type="title"/>
          </p:nvPr>
        </p:nvSpPr>
        <p:spPr bwMode="auto">
          <a:xfrm>
            <a:off x="895350" y="274638"/>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65" name="Rectangle 5"/>
          <p:cNvSpPr>
            <a:spLocks noGrp="1" noChangeArrowheads="1"/>
          </p:cNvSpPr>
          <p:nvPr>
            <p:ph type="body" idx="1"/>
          </p:nvPr>
        </p:nvSpPr>
        <p:spPr bwMode="auto">
          <a:xfrm>
            <a:off x="895350" y="1600200"/>
            <a:ext cx="7696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967" name="Rectangle 7"/>
          <p:cNvSpPr>
            <a:spLocks noGrp="1" noChangeArrowheads="1"/>
          </p:cNvSpPr>
          <p:nvPr>
            <p:ph type="sldNum" sz="quarter" idx="4"/>
          </p:nvPr>
        </p:nvSpPr>
        <p:spPr bwMode="auto">
          <a:xfrm>
            <a:off x="6827838"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r>
              <a:rPr lang="en-US" dirty="0"/>
              <a:t>12-</a:t>
            </a:r>
            <a:fld id="{CF016E57-9341-41D2-8667-F8DC437EECD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rgbClr val="2B85BB"/>
        </a:buClr>
        <a:buFont typeface="Wingdings" pitchFamily="2" charset="2"/>
        <a:buChar char="§"/>
        <a:defRPr sz="28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800">
          <a:solidFill>
            <a:schemeClr val="tx1"/>
          </a:solidFill>
          <a:latin typeface="+mn-lt"/>
        </a:defRPr>
      </a:lvl2pPr>
      <a:lvl3pPr marL="1143000" indent="-228600" algn="l" rtl="0" fontAlgn="base">
        <a:spcBef>
          <a:spcPct val="20000"/>
        </a:spcBef>
        <a:spcAft>
          <a:spcPct val="0"/>
        </a:spcAft>
        <a:buClr>
          <a:srgbClr val="2B85BB"/>
        </a:buClr>
        <a:buChar char="•"/>
        <a:defRPr sz="2800">
          <a:solidFill>
            <a:schemeClr val="tx1"/>
          </a:solidFill>
          <a:latin typeface="+mn-lt"/>
        </a:defRPr>
      </a:lvl3pPr>
      <a:lvl4pPr marL="1600200" indent="-228600" algn="l" rtl="0" fontAlgn="base">
        <a:spcBef>
          <a:spcPct val="20000"/>
        </a:spcBef>
        <a:spcAft>
          <a:spcPct val="0"/>
        </a:spcAft>
        <a:buChar char="–"/>
        <a:defRPr sz="2800">
          <a:solidFill>
            <a:schemeClr val="tx1"/>
          </a:solidFill>
          <a:latin typeface="+mn-lt"/>
        </a:defRPr>
      </a:lvl4pPr>
      <a:lvl5pPr marL="2057400" indent="-228600" algn="l" rtl="0" fontAlgn="base">
        <a:spcBef>
          <a:spcPct val="20000"/>
        </a:spcBef>
        <a:spcAft>
          <a:spcPct val="0"/>
        </a:spcAft>
        <a:buChar char="»"/>
        <a:defRPr sz="2800">
          <a:solidFill>
            <a:schemeClr val="tx1"/>
          </a:solidFill>
          <a:latin typeface="+mn-lt"/>
        </a:defRPr>
      </a:lvl5pPr>
      <a:lvl6pPr marL="2514600" indent="-228600" algn="l" rtl="0" fontAlgn="base">
        <a:spcBef>
          <a:spcPct val="20000"/>
        </a:spcBef>
        <a:spcAft>
          <a:spcPct val="0"/>
        </a:spcAft>
        <a:buChar char="»"/>
        <a:defRPr sz="2800">
          <a:solidFill>
            <a:schemeClr val="tx1"/>
          </a:solidFill>
          <a:latin typeface="+mn-lt"/>
        </a:defRPr>
      </a:lvl6pPr>
      <a:lvl7pPr marL="2971800" indent="-228600" algn="l" rtl="0" fontAlgn="base">
        <a:spcBef>
          <a:spcPct val="20000"/>
        </a:spcBef>
        <a:spcAft>
          <a:spcPct val="0"/>
        </a:spcAft>
        <a:buChar char="»"/>
        <a:defRPr sz="2800">
          <a:solidFill>
            <a:schemeClr val="tx1"/>
          </a:solidFill>
          <a:latin typeface="+mn-lt"/>
        </a:defRPr>
      </a:lvl7pPr>
      <a:lvl8pPr marL="3429000" indent="-228600" algn="l" rtl="0" fontAlgn="base">
        <a:spcBef>
          <a:spcPct val="20000"/>
        </a:spcBef>
        <a:spcAft>
          <a:spcPct val="0"/>
        </a:spcAft>
        <a:buChar char="»"/>
        <a:defRPr sz="2800">
          <a:solidFill>
            <a:schemeClr val="tx1"/>
          </a:solidFill>
          <a:latin typeface="+mn-lt"/>
        </a:defRPr>
      </a:lvl8pPr>
      <a:lvl9pPr marL="3886200" indent="-228600" algn="l" rtl="0" fontAlgn="base">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CBB143B-6006-41EA-81FF-0649F7121FB1}"/>
              </a:ext>
            </a:extLst>
          </p:cNvPr>
          <p:cNvSpPr txBox="1">
            <a:spLocks noChangeArrowheads="1"/>
          </p:cNvSpPr>
          <p:nvPr/>
        </p:nvSpPr>
        <p:spPr bwMode="auto">
          <a:xfrm>
            <a:off x="1989574" y="1822727"/>
            <a:ext cx="7154426" cy="2723105"/>
          </a:xfrm>
          <a:prstGeom prst="rect">
            <a:avLst/>
          </a:prstGeom>
          <a:gradFill>
            <a:gsLst>
              <a:gs pos="0">
                <a:schemeClr val="bg1"/>
              </a:gs>
              <a:gs pos="50000">
                <a:srgbClr val="993300">
                  <a:alpha val="60000"/>
                </a:srgbClr>
              </a:gs>
              <a:gs pos="100000">
                <a:schemeClr val="bg1"/>
              </a:gs>
            </a:gsLst>
            <a:lin ang="5400000" scaled="0"/>
          </a:gradFill>
          <a:ln>
            <a:no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marL="90488" algn="l" eaLnBrk="1" hangingPunct="1"/>
            <a:r>
              <a:rPr lang="en-US" sz="4800" b="1" kern="0" dirty="0">
                <a:solidFill>
                  <a:schemeClr val="tx1"/>
                </a:solidFill>
              </a:rPr>
              <a:t>Session 12:</a:t>
            </a:r>
            <a:br>
              <a:rPr lang="en-US" sz="4400" b="1" kern="0" dirty="0">
                <a:solidFill>
                  <a:schemeClr val="tx1"/>
                </a:solidFill>
              </a:rPr>
            </a:br>
            <a:r>
              <a:rPr lang="en-US" sz="4400" b="1" kern="0" dirty="0">
                <a:solidFill>
                  <a:schemeClr val="tx1"/>
                </a:solidFill>
              </a:rPr>
              <a:t>Opioids and Club Drugs</a:t>
            </a:r>
            <a:endParaRPr lang="en-US" sz="3200" b="1" i="1" kern="0" dirty="0">
              <a:solidFill>
                <a:schemeClr val="tx1"/>
              </a:solidFill>
            </a:endParaRPr>
          </a:p>
        </p:txBody>
      </p:sp>
      <p:sp>
        <p:nvSpPr>
          <p:cNvPr id="5" name="Rectangle 4">
            <a:extLst>
              <a:ext uri="{FF2B5EF4-FFF2-40B4-BE49-F238E27FC236}">
                <a16:creationId xmlns:a16="http://schemas.microsoft.com/office/drawing/2014/main" id="{D7783BCE-1BDD-4E63-BDE0-48A8CA1B2932}"/>
              </a:ext>
            </a:extLst>
          </p:cNvPr>
          <p:cNvSpPr/>
          <p:nvPr/>
        </p:nvSpPr>
        <p:spPr>
          <a:xfrm>
            <a:off x="1989574" y="1622672"/>
            <a:ext cx="7154426" cy="400110"/>
          </a:xfrm>
          <a:prstGeom prst="rect">
            <a:avLst/>
          </a:prstGeom>
        </p:spPr>
        <p:txBody>
          <a:bodyPr wrap="square">
            <a:spAutoFit/>
          </a:bodyPr>
          <a:lstStyle/>
          <a:p>
            <a:pPr marL="90488"/>
            <a:r>
              <a:rPr lang="en-US" altLang="ja-JP" sz="2000" b="1" dirty="0">
                <a:solidFill>
                  <a:schemeClr val="tx1">
                    <a:lumMod val="50000"/>
                    <a:lumOff val="50000"/>
                  </a:schemeClr>
                </a:solidFill>
              </a:rPr>
              <a:t>Psycho-Education for Patients and Family Members</a:t>
            </a:r>
            <a:endParaRPr lang="ja-JP" altLang="en-US" sz="2000" dirty="0">
              <a:solidFill>
                <a:schemeClr val="tx1">
                  <a:lumMod val="50000"/>
                  <a:lumOff val="50000"/>
                </a:schemeClr>
              </a:solidFill>
            </a:endParaRPr>
          </a:p>
        </p:txBody>
      </p:sp>
      <p:sp>
        <p:nvSpPr>
          <p:cNvPr id="6" name="Slide Number Placeholder 5">
            <a:extLst>
              <a:ext uri="{FF2B5EF4-FFF2-40B4-BE49-F238E27FC236}">
                <a16:creationId xmlns:a16="http://schemas.microsoft.com/office/drawing/2014/main" id="{2983BA02-1FB9-4A12-A4C5-62771C4F3EF5}"/>
              </a:ext>
            </a:extLst>
          </p:cNvPr>
          <p:cNvSpPr>
            <a:spLocks noGrp="1"/>
          </p:cNvSpPr>
          <p:nvPr>
            <p:ph type="sldNum" sz="quarter" idx="4"/>
          </p:nvPr>
        </p:nvSpPr>
        <p:spPr/>
        <p:txBody>
          <a:bodyPr/>
          <a:lstStyle/>
          <a:p>
            <a:r>
              <a:rPr lang="en-US"/>
              <a:t>12-</a:t>
            </a:r>
            <a:fld id="{F983F489-2DB3-4BBF-AA0B-AF98796138C6}"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819150" y="685800"/>
            <a:ext cx="7696200" cy="731838"/>
          </a:xfrm>
        </p:spPr>
        <p:txBody>
          <a:bodyPr/>
          <a:lstStyle/>
          <a:p>
            <a:r>
              <a:rPr lang="en-US" dirty="0"/>
              <a:t>Withdrawal From Opioids</a:t>
            </a:r>
          </a:p>
        </p:txBody>
      </p:sp>
      <p:sp>
        <p:nvSpPr>
          <p:cNvPr id="7171" name="Rectangle 3"/>
          <p:cNvSpPr>
            <a:spLocks noGrp="1" noChangeArrowheads="1"/>
          </p:cNvSpPr>
          <p:nvPr>
            <p:ph type="body" idx="1"/>
          </p:nvPr>
        </p:nvSpPr>
        <p:spPr>
          <a:xfrm>
            <a:off x="819150" y="1600183"/>
            <a:ext cx="7772400" cy="4114800"/>
          </a:xfrm>
        </p:spPr>
        <p:txBody>
          <a:bodyPr/>
          <a:lstStyle/>
          <a:p>
            <a:pPr marL="339725" indent="-339725">
              <a:buClrTx/>
              <a:tabLst>
                <a:tab pos="342900" algn="l"/>
              </a:tabLst>
            </a:pPr>
            <a:r>
              <a:rPr lang="en-US" dirty="0"/>
              <a:t>Withdrawal occurs when someone who is dependent stops taking opioids suddenly. </a:t>
            </a:r>
          </a:p>
          <a:p>
            <a:pPr marL="339725" indent="-339725">
              <a:buClrTx/>
              <a:tabLst>
                <a:tab pos="342900" algn="l"/>
              </a:tabLst>
            </a:pPr>
            <a:r>
              <a:rPr lang="en-US" dirty="0"/>
              <a:t>Withdrawal symptoms: severe muscle and bone pain, trouble sleeping, diarrhea, vomiting, and cold flashes.</a:t>
            </a:r>
          </a:p>
          <a:p>
            <a:pPr marL="339725" indent="-339725">
              <a:buClrTx/>
              <a:tabLst>
                <a:tab pos="342900" algn="l"/>
              </a:tabLst>
            </a:pPr>
            <a:r>
              <a:rPr lang="en-US" dirty="0"/>
              <a:t>Withdrawal can take up to a week to run its course.</a:t>
            </a:r>
          </a:p>
          <a:p>
            <a:pPr marL="339725" indent="-339725">
              <a:buClrTx/>
              <a:tabLst>
                <a:tab pos="342900" algn="l"/>
              </a:tabLst>
            </a:pPr>
            <a:r>
              <a:rPr lang="en-US" dirty="0"/>
              <a:t>Withdrawal from opioids can be fatal, but a death rarely happens to healthy adults.</a:t>
            </a:r>
          </a:p>
        </p:txBody>
      </p:sp>
      <p:sp>
        <p:nvSpPr>
          <p:cNvPr id="2" name="Slide Number Placeholder 1">
            <a:extLst>
              <a:ext uri="{FF2B5EF4-FFF2-40B4-BE49-F238E27FC236}">
                <a16:creationId xmlns:a16="http://schemas.microsoft.com/office/drawing/2014/main" id="{B4614C60-2492-4945-AFFB-8C776B6320BB}"/>
              </a:ext>
            </a:extLst>
          </p:cNvPr>
          <p:cNvSpPr>
            <a:spLocks noGrp="1"/>
          </p:cNvSpPr>
          <p:nvPr>
            <p:ph type="sldNum" sz="quarter" idx="11"/>
          </p:nvPr>
        </p:nvSpPr>
        <p:spPr/>
        <p:txBody>
          <a:bodyPr/>
          <a:lstStyle/>
          <a:p>
            <a:r>
              <a:rPr lang="en-US"/>
              <a:t>12-</a:t>
            </a:r>
            <a:fld id="{9DB5FF97-0113-4092-9C15-275952287C80}"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79520" y="461177"/>
            <a:ext cx="7696200" cy="1143000"/>
          </a:xfrm>
        </p:spPr>
        <p:txBody>
          <a:bodyPr/>
          <a:lstStyle/>
          <a:p>
            <a:r>
              <a:rPr lang="en-US" dirty="0"/>
              <a:t>Abuse of Prescription Opioids</a:t>
            </a:r>
          </a:p>
        </p:txBody>
      </p:sp>
      <p:sp>
        <p:nvSpPr>
          <p:cNvPr id="46083" name="Rectangle 3"/>
          <p:cNvSpPr>
            <a:spLocks noGrp="1" noChangeArrowheads="1"/>
          </p:cNvSpPr>
          <p:nvPr>
            <p:ph type="body" idx="1"/>
          </p:nvPr>
        </p:nvSpPr>
        <p:spPr>
          <a:xfrm>
            <a:off x="679520" y="1579056"/>
            <a:ext cx="7784960" cy="4114800"/>
          </a:xfrm>
        </p:spPr>
        <p:txBody>
          <a:bodyPr/>
          <a:lstStyle/>
          <a:p>
            <a:pPr marL="0" lvl="1" indent="0">
              <a:buClrTx/>
              <a:buNone/>
              <a:tabLst>
                <a:tab pos="342900" algn="l"/>
              </a:tabLst>
            </a:pPr>
            <a:r>
              <a:rPr lang="en-US" i="1" dirty="0">
                <a:ea typeface="+mn-ea"/>
                <a:cs typeface="+mn-cs"/>
              </a:rPr>
              <a:t>The main prescription opioids people abuse are:</a:t>
            </a:r>
          </a:p>
          <a:p>
            <a:pPr marL="339725" lvl="1" indent="-339725">
              <a:buClrTx/>
              <a:buFont typeface="Wingdings" pitchFamily="2" charset="2"/>
              <a:buChar char="§"/>
              <a:tabLst>
                <a:tab pos="342900" algn="l"/>
              </a:tabLst>
            </a:pPr>
            <a:r>
              <a:rPr lang="en-US" dirty="0">
                <a:ea typeface="+mn-ea"/>
                <a:cs typeface="+mn-cs"/>
              </a:rPr>
              <a:t>Morphine</a:t>
            </a:r>
          </a:p>
          <a:p>
            <a:pPr marL="339725" lvl="1" indent="-339725">
              <a:buClrTx/>
              <a:buFont typeface="Wingdings" pitchFamily="2" charset="2"/>
              <a:buChar char="§"/>
              <a:tabLst>
                <a:tab pos="342900" algn="l"/>
              </a:tabLst>
            </a:pPr>
            <a:r>
              <a:rPr lang="en-US" dirty="0">
                <a:ea typeface="+mn-ea"/>
                <a:cs typeface="+mn-cs"/>
              </a:rPr>
              <a:t>Meperidine</a:t>
            </a:r>
          </a:p>
          <a:p>
            <a:pPr marL="339725" lvl="1" indent="-339725">
              <a:buClrTx/>
              <a:buFont typeface="Wingdings" pitchFamily="2" charset="2"/>
              <a:buChar char="§"/>
              <a:tabLst>
                <a:tab pos="342900" algn="l"/>
              </a:tabLst>
            </a:pPr>
            <a:r>
              <a:rPr lang="en-US" dirty="0">
                <a:ea typeface="+mn-ea"/>
                <a:cs typeface="+mn-cs"/>
              </a:rPr>
              <a:t>Nalbuphine (</a:t>
            </a:r>
            <a:r>
              <a:rPr lang="en-US" dirty="0" err="1">
                <a:ea typeface="+mn-ea"/>
                <a:cs typeface="+mn-cs"/>
              </a:rPr>
              <a:t>Nubain</a:t>
            </a:r>
            <a:r>
              <a:rPr lang="en-US" dirty="0">
                <a:ea typeface="+mn-ea"/>
                <a:cs typeface="+mn-cs"/>
              </a:rPr>
              <a:t>)</a:t>
            </a:r>
          </a:p>
        </p:txBody>
      </p:sp>
      <p:sp>
        <p:nvSpPr>
          <p:cNvPr id="2" name="Slide Number Placeholder 1">
            <a:extLst>
              <a:ext uri="{FF2B5EF4-FFF2-40B4-BE49-F238E27FC236}">
                <a16:creationId xmlns:a16="http://schemas.microsoft.com/office/drawing/2014/main" id="{6CFDB973-A87B-4EBE-B6CB-A64246CFA94F}"/>
              </a:ext>
            </a:extLst>
          </p:cNvPr>
          <p:cNvSpPr>
            <a:spLocks noGrp="1"/>
          </p:cNvSpPr>
          <p:nvPr>
            <p:ph type="sldNum" sz="quarter" idx="11"/>
          </p:nvPr>
        </p:nvSpPr>
        <p:spPr/>
        <p:txBody>
          <a:bodyPr/>
          <a:lstStyle/>
          <a:p>
            <a:r>
              <a:rPr lang="en-US"/>
              <a:t>12-</a:t>
            </a:r>
            <a:fld id="{9DB5FF97-0113-4092-9C15-275952287C8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685800"/>
            <a:ext cx="7696200" cy="952500"/>
          </a:xfrm>
        </p:spPr>
        <p:txBody>
          <a:bodyPr/>
          <a:lstStyle/>
          <a:p>
            <a:r>
              <a:rPr lang="en-US" dirty="0"/>
              <a:t>Heroin</a:t>
            </a:r>
          </a:p>
        </p:txBody>
      </p:sp>
      <p:sp>
        <p:nvSpPr>
          <p:cNvPr id="5123" name="Rectangle 3"/>
          <p:cNvSpPr>
            <a:spLocks noGrp="1" noChangeArrowheads="1"/>
          </p:cNvSpPr>
          <p:nvPr>
            <p:ph type="body" idx="1"/>
          </p:nvPr>
        </p:nvSpPr>
        <p:spPr>
          <a:xfrm>
            <a:off x="685800" y="1828800"/>
            <a:ext cx="8001000" cy="3733800"/>
          </a:xfrm>
        </p:spPr>
        <p:txBody>
          <a:bodyPr/>
          <a:lstStyle/>
          <a:p>
            <a:pPr>
              <a:spcBef>
                <a:spcPct val="50000"/>
              </a:spcBef>
              <a:buClrTx/>
              <a:tabLst>
                <a:tab pos="342900" algn="l"/>
              </a:tabLst>
            </a:pPr>
            <a:r>
              <a:rPr lang="en-US" dirty="0"/>
              <a:t>Heroin is a white to dark brown powder.</a:t>
            </a:r>
          </a:p>
          <a:p>
            <a:pPr>
              <a:spcBef>
                <a:spcPct val="50000"/>
              </a:spcBef>
              <a:buClrTx/>
              <a:tabLst>
                <a:tab pos="342900" algn="l"/>
              </a:tabLst>
            </a:pPr>
            <a:r>
              <a:rPr lang="en-US" dirty="0"/>
              <a:t>It often is mixed with other substances (sugar, starch) or poison (strychnine). </a:t>
            </a:r>
          </a:p>
          <a:p>
            <a:pPr>
              <a:spcBef>
                <a:spcPct val="50000"/>
              </a:spcBef>
              <a:buClrTx/>
              <a:tabLst>
                <a:tab pos="342900" algn="l"/>
              </a:tabLst>
            </a:pPr>
            <a:r>
              <a:rPr lang="en-US" dirty="0"/>
              <a:t>It is smoked, snorted or injected. </a:t>
            </a:r>
          </a:p>
          <a:p>
            <a:pPr>
              <a:spcBef>
                <a:spcPct val="50000"/>
              </a:spcBef>
              <a:buClrTx/>
              <a:tabLst>
                <a:tab pos="342900" algn="l"/>
              </a:tabLst>
            </a:pPr>
            <a:r>
              <a:rPr lang="en-US" dirty="0"/>
              <a:t>Heroin users starting out smoking or snorting often progress to injection.</a:t>
            </a:r>
          </a:p>
        </p:txBody>
      </p:sp>
      <p:sp>
        <p:nvSpPr>
          <p:cNvPr id="2" name="Slide Number Placeholder 1">
            <a:extLst>
              <a:ext uri="{FF2B5EF4-FFF2-40B4-BE49-F238E27FC236}">
                <a16:creationId xmlns:a16="http://schemas.microsoft.com/office/drawing/2014/main" id="{03C7C504-F5CF-4EDB-B2D1-F3C3F7F53249}"/>
              </a:ext>
            </a:extLst>
          </p:cNvPr>
          <p:cNvSpPr>
            <a:spLocks noGrp="1"/>
          </p:cNvSpPr>
          <p:nvPr>
            <p:ph type="sldNum" sz="quarter" idx="11"/>
          </p:nvPr>
        </p:nvSpPr>
        <p:spPr/>
        <p:txBody>
          <a:bodyPr/>
          <a:lstStyle/>
          <a:p>
            <a:r>
              <a:rPr lang="en-US"/>
              <a:t>12-</a:t>
            </a:r>
            <a:fld id="{9DB5FF97-0113-4092-9C15-275952287C8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23900" y="525752"/>
            <a:ext cx="7696200" cy="715962"/>
          </a:xfrm>
        </p:spPr>
        <p:txBody>
          <a:bodyPr/>
          <a:lstStyle/>
          <a:p>
            <a:r>
              <a:rPr lang="en-US" dirty="0"/>
              <a:t>Heroin</a:t>
            </a:r>
            <a:endParaRPr lang="en-US" sz="2800" i="1" dirty="0"/>
          </a:p>
        </p:txBody>
      </p:sp>
      <p:sp>
        <p:nvSpPr>
          <p:cNvPr id="8195" name="Rectangle 3"/>
          <p:cNvSpPr>
            <a:spLocks noGrp="1" noChangeArrowheads="1"/>
          </p:cNvSpPr>
          <p:nvPr>
            <p:ph type="body" idx="1"/>
          </p:nvPr>
        </p:nvSpPr>
        <p:spPr>
          <a:xfrm>
            <a:off x="723900" y="2057400"/>
            <a:ext cx="7696200" cy="4191000"/>
          </a:xfrm>
        </p:spPr>
        <p:txBody>
          <a:bodyPr/>
          <a:lstStyle/>
          <a:p>
            <a:pPr>
              <a:spcBef>
                <a:spcPct val="50000"/>
              </a:spcBef>
              <a:buClrTx/>
              <a:tabLst>
                <a:tab pos="342900" algn="l"/>
              </a:tabLst>
            </a:pPr>
            <a:r>
              <a:rPr lang="en-US" dirty="0"/>
              <a:t>The need to purchase and use heroin causes people to ignore other aspects of their lives, like family and loved ones, finances, and legal concerns. </a:t>
            </a:r>
          </a:p>
          <a:p>
            <a:pPr>
              <a:spcBef>
                <a:spcPct val="50000"/>
              </a:spcBef>
              <a:buClrTx/>
              <a:tabLst>
                <a:tab pos="342900" algn="l"/>
              </a:tabLst>
            </a:pPr>
            <a:r>
              <a:rPr lang="en-US" dirty="0"/>
              <a:t>This neglect can lead to weight loss, sickness, money problems, criminal activity, and housing and family problems.</a:t>
            </a:r>
          </a:p>
          <a:p>
            <a:pPr>
              <a:spcBef>
                <a:spcPct val="50000"/>
              </a:spcBef>
              <a:buClrTx/>
              <a:tabLst>
                <a:tab pos="342900" algn="l"/>
              </a:tabLst>
            </a:pPr>
            <a:r>
              <a:rPr lang="en-US" dirty="0"/>
              <a:t>Overdose is a persistent danger with heroin.</a:t>
            </a:r>
          </a:p>
          <a:p>
            <a:pPr marL="0" indent="0">
              <a:buFont typeface="Wingdings" pitchFamily="2" charset="2"/>
              <a:buNone/>
              <a:tabLst>
                <a:tab pos="342900" algn="l"/>
              </a:tabLst>
            </a:pPr>
            <a:endParaRPr lang="en-US" dirty="0"/>
          </a:p>
          <a:p>
            <a:pPr marL="0" indent="0">
              <a:tabLst>
                <a:tab pos="342900" algn="l"/>
              </a:tabLst>
            </a:pPr>
            <a:endParaRPr lang="en-US" dirty="0"/>
          </a:p>
        </p:txBody>
      </p:sp>
      <p:sp>
        <p:nvSpPr>
          <p:cNvPr id="2" name="Slide Number Placeholder 1">
            <a:extLst>
              <a:ext uri="{FF2B5EF4-FFF2-40B4-BE49-F238E27FC236}">
                <a16:creationId xmlns:a16="http://schemas.microsoft.com/office/drawing/2014/main" id="{20E75391-A381-4195-A579-2A95B25F4E2B}"/>
              </a:ext>
            </a:extLst>
          </p:cNvPr>
          <p:cNvSpPr>
            <a:spLocks noGrp="1"/>
          </p:cNvSpPr>
          <p:nvPr>
            <p:ph type="sldNum" sz="quarter" idx="11"/>
          </p:nvPr>
        </p:nvSpPr>
        <p:spPr/>
        <p:txBody>
          <a:bodyPr/>
          <a:lstStyle/>
          <a:p>
            <a:r>
              <a:rPr lang="en-US"/>
              <a:t>12-</a:t>
            </a:r>
            <a:fld id="{9DB5FF97-0113-4092-9C15-275952287C80}" type="slidenum">
              <a:rPr lang="en-US" smtClean="0"/>
              <a:pPr/>
              <a:t>13</a:t>
            </a:fld>
            <a:endParaRPr lang="en-US" dirty="0"/>
          </a:p>
        </p:txBody>
      </p:sp>
      <p:sp>
        <p:nvSpPr>
          <p:cNvPr id="3" name="Rectangle 2">
            <a:extLst>
              <a:ext uri="{FF2B5EF4-FFF2-40B4-BE49-F238E27FC236}">
                <a16:creationId xmlns:a16="http://schemas.microsoft.com/office/drawing/2014/main" id="{CFEC36DA-0668-4D6D-A394-E43DA4C007FD}"/>
              </a:ext>
            </a:extLst>
          </p:cNvPr>
          <p:cNvSpPr/>
          <p:nvPr/>
        </p:nvSpPr>
        <p:spPr>
          <a:xfrm>
            <a:off x="723900" y="1305580"/>
            <a:ext cx="1545616" cy="523220"/>
          </a:xfrm>
          <a:prstGeom prst="rect">
            <a:avLst/>
          </a:prstGeom>
        </p:spPr>
        <p:txBody>
          <a:bodyPr wrap="none">
            <a:spAutoFit/>
          </a:bodyPr>
          <a:lstStyle/>
          <a:p>
            <a:r>
              <a:rPr lang="en-US" altLang="ja-JP" sz="2800" u="sng" dirty="0"/>
              <a:t>Dangers</a:t>
            </a:r>
            <a:endParaRPr lang="ja-JP" altLang="en-US" sz="2800" u="sng"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23900" y="421966"/>
            <a:ext cx="7696200" cy="779331"/>
          </a:xfrm>
        </p:spPr>
        <p:txBody>
          <a:bodyPr/>
          <a:lstStyle/>
          <a:p>
            <a:r>
              <a:rPr lang="en-US" dirty="0"/>
              <a:t>Heroin</a:t>
            </a:r>
            <a:endParaRPr lang="en-US" sz="2800" i="1" dirty="0"/>
          </a:p>
        </p:txBody>
      </p:sp>
      <p:sp>
        <p:nvSpPr>
          <p:cNvPr id="9219" name="Rectangle 3"/>
          <p:cNvSpPr>
            <a:spLocks noGrp="1" noChangeArrowheads="1"/>
          </p:cNvSpPr>
          <p:nvPr>
            <p:ph type="body" idx="1"/>
          </p:nvPr>
        </p:nvSpPr>
        <p:spPr>
          <a:xfrm>
            <a:off x="723900" y="1905000"/>
            <a:ext cx="7696200" cy="4240213"/>
          </a:xfrm>
        </p:spPr>
        <p:txBody>
          <a:bodyPr/>
          <a:lstStyle/>
          <a:p>
            <a:pPr>
              <a:buClrTx/>
              <a:tabLst>
                <a:tab pos="342900" algn="l"/>
              </a:tabLst>
            </a:pPr>
            <a:r>
              <a:rPr lang="en-US" dirty="0"/>
              <a:t>Injection drug use is linked to HIV cases and hepatitis C cases.</a:t>
            </a:r>
          </a:p>
          <a:p>
            <a:pPr>
              <a:buClrTx/>
              <a:tabLst>
                <a:tab pos="342900" algn="l"/>
              </a:tabLst>
            </a:pPr>
            <a:r>
              <a:rPr lang="en-US" dirty="0"/>
              <a:t>Injecting heroin can lead to:</a:t>
            </a:r>
          </a:p>
          <a:p>
            <a:pPr lvl="1">
              <a:buClrTx/>
              <a:tabLst>
                <a:tab pos="342900" algn="l"/>
              </a:tabLst>
            </a:pPr>
            <a:r>
              <a:rPr lang="en-US" sz="2400" dirty="0"/>
              <a:t>Collapsed veins</a:t>
            </a:r>
          </a:p>
          <a:p>
            <a:pPr lvl="1">
              <a:buClrTx/>
              <a:tabLst>
                <a:tab pos="342900" algn="l"/>
              </a:tabLst>
            </a:pPr>
            <a:r>
              <a:rPr lang="en-US" sz="2400" dirty="0"/>
              <a:t>Clogged blood vessels</a:t>
            </a:r>
          </a:p>
          <a:p>
            <a:pPr lvl="1">
              <a:buClrTx/>
              <a:tabLst>
                <a:tab pos="342900" algn="l"/>
              </a:tabLst>
            </a:pPr>
            <a:r>
              <a:rPr lang="en-US" sz="2400" dirty="0"/>
              <a:t>Bacterial infections of the heart and blood vessels</a:t>
            </a:r>
          </a:p>
          <a:p>
            <a:pPr lvl="1">
              <a:buClrTx/>
              <a:tabLst>
                <a:tab pos="342900" algn="l"/>
              </a:tabLst>
            </a:pPr>
            <a:r>
              <a:rPr lang="en-US" sz="2400" dirty="0"/>
              <a:t>Pneumonia</a:t>
            </a:r>
          </a:p>
          <a:p>
            <a:pPr lvl="1">
              <a:buClrTx/>
              <a:tabLst>
                <a:tab pos="342900" algn="l"/>
              </a:tabLst>
            </a:pPr>
            <a:r>
              <a:rPr lang="en-US" sz="2400" dirty="0"/>
              <a:t>Tuberculosis</a:t>
            </a:r>
          </a:p>
          <a:p>
            <a:pPr lvl="1">
              <a:buClrTx/>
              <a:tabLst>
                <a:tab pos="342900" algn="l"/>
              </a:tabLst>
            </a:pPr>
            <a:r>
              <a:rPr lang="en-US" sz="2400" dirty="0"/>
              <a:t>Liver or kidney disease</a:t>
            </a:r>
          </a:p>
        </p:txBody>
      </p:sp>
      <p:sp>
        <p:nvSpPr>
          <p:cNvPr id="2" name="Slide Number Placeholder 1">
            <a:extLst>
              <a:ext uri="{FF2B5EF4-FFF2-40B4-BE49-F238E27FC236}">
                <a16:creationId xmlns:a16="http://schemas.microsoft.com/office/drawing/2014/main" id="{E92048A5-499F-4E65-A2E3-65AE38A22D22}"/>
              </a:ext>
            </a:extLst>
          </p:cNvPr>
          <p:cNvSpPr>
            <a:spLocks noGrp="1"/>
          </p:cNvSpPr>
          <p:nvPr>
            <p:ph type="sldNum" sz="quarter" idx="11"/>
          </p:nvPr>
        </p:nvSpPr>
        <p:spPr/>
        <p:txBody>
          <a:bodyPr/>
          <a:lstStyle/>
          <a:p>
            <a:r>
              <a:rPr lang="en-US"/>
              <a:t>12-</a:t>
            </a:r>
            <a:fld id="{9DB5FF97-0113-4092-9C15-275952287C80}" type="slidenum">
              <a:rPr lang="en-US" smtClean="0"/>
              <a:pPr/>
              <a:t>14</a:t>
            </a:fld>
            <a:endParaRPr lang="en-US" dirty="0"/>
          </a:p>
        </p:txBody>
      </p:sp>
      <p:sp>
        <p:nvSpPr>
          <p:cNvPr id="3" name="Rectangle 2">
            <a:extLst>
              <a:ext uri="{FF2B5EF4-FFF2-40B4-BE49-F238E27FC236}">
                <a16:creationId xmlns:a16="http://schemas.microsoft.com/office/drawing/2014/main" id="{16352447-9CE3-4C3E-9668-73F4E9E926A8}"/>
              </a:ext>
            </a:extLst>
          </p:cNvPr>
          <p:cNvSpPr/>
          <p:nvPr/>
        </p:nvSpPr>
        <p:spPr>
          <a:xfrm>
            <a:off x="723900" y="1233954"/>
            <a:ext cx="2462534" cy="523220"/>
          </a:xfrm>
          <a:prstGeom prst="rect">
            <a:avLst/>
          </a:prstGeom>
        </p:spPr>
        <p:txBody>
          <a:bodyPr wrap="none">
            <a:spAutoFit/>
          </a:bodyPr>
          <a:lstStyle/>
          <a:p>
            <a:r>
              <a:rPr lang="en-US" altLang="ja-JP" sz="2800" u="sng" dirty="0"/>
              <a:t>Disease Risks</a:t>
            </a:r>
            <a:endParaRPr lang="ja-JP" altLang="en-US" sz="2800" u="sng"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990600"/>
            <a:ext cx="7696200" cy="1143000"/>
          </a:xfrm>
        </p:spPr>
        <p:txBody>
          <a:bodyPr/>
          <a:lstStyle/>
          <a:p>
            <a:r>
              <a:rPr kumimoji="1" lang="en-US" altLang="ja-JP" u="sng" dirty="0"/>
              <a:t>Question</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2286000"/>
            <a:ext cx="7696200" cy="1523999"/>
          </a:xfrm>
        </p:spPr>
        <p:txBody>
          <a:bodyPr/>
          <a:lstStyle/>
          <a:p>
            <a:pPr>
              <a:buClrTx/>
            </a:pPr>
            <a:r>
              <a:rPr kumimoji="1" lang="en-US" altLang="ja-JP" sz="3600" i="1" dirty="0"/>
              <a:t>What do you know about club drugs?</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a:t>1-</a:t>
            </a:r>
            <a:fld id="{D34E258C-3369-4E22-A924-85534044A968}" type="slidenum">
              <a:rPr lang="en-US" smtClean="0"/>
              <a:pPr>
                <a:defRPr/>
              </a:pPr>
              <a:t>15</a:t>
            </a:fld>
            <a:endParaRPr lang="en-US"/>
          </a:p>
        </p:txBody>
      </p:sp>
    </p:spTree>
    <p:extLst>
      <p:ext uri="{BB962C8B-B14F-4D97-AF65-F5344CB8AC3E}">
        <p14:creationId xmlns:p14="http://schemas.microsoft.com/office/powerpoint/2010/main" val="2270477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895350" y="304800"/>
            <a:ext cx="7696200" cy="869182"/>
          </a:xfrm>
        </p:spPr>
        <p:txBody>
          <a:bodyPr/>
          <a:lstStyle/>
          <a:p>
            <a:r>
              <a:rPr lang="en-US" dirty="0"/>
              <a:t>What Are Club Drugs?</a:t>
            </a:r>
          </a:p>
        </p:txBody>
      </p:sp>
      <p:sp>
        <p:nvSpPr>
          <p:cNvPr id="18435" name="Rectangle 3"/>
          <p:cNvSpPr>
            <a:spLocks noGrp="1" noChangeArrowheads="1"/>
          </p:cNvSpPr>
          <p:nvPr>
            <p:ph type="body" idx="1"/>
          </p:nvPr>
        </p:nvSpPr>
        <p:spPr>
          <a:xfrm>
            <a:off x="895350" y="1182355"/>
            <a:ext cx="7696200" cy="4267200"/>
          </a:xfrm>
        </p:spPr>
        <p:txBody>
          <a:bodyPr/>
          <a:lstStyle/>
          <a:p>
            <a:pPr>
              <a:spcBef>
                <a:spcPct val="50000"/>
              </a:spcBef>
              <a:buClrTx/>
              <a:tabLst>
                <a:tab pos="342900" algn="l"/>
              </a:tabLst>
            </a:pPr>
            <a:r>
              <a:rPr lang="en-US" dirty="0"/>
              <a:t>Club drugs include a variety of drugs used at bars and dance parties, especially by high school and college students.</a:t>
            </a:r>
          </a:p>
          <a:p>
            <a:pPr>
              <a:spcBef>
                <a:spcPct val="50000"/>
              </a:spcBef>
              <a:buClrTx/>
              <a:tabLst>
                <a:tab pos="342900" algn="l"/>
              </a:tabLst>
            </a:pPr>
            <a:r>
              <a:rPr lang="en-US" dirty="0"/>
              <a:t>Examples of club drugs are:</a:t>
            </a:r>
          </a:p>
          <a:p>
            <a:pPr lvl="1">
              <a:spcBef>
                <a:spcPts val="0"/>
              </a:spcBef>
              <a:buClrTx/>
              <a:tabLst>
                <a:tab pos="342900" algn="l"/>
              </a:tabLst>
            </a:pPr>
            <a:r>
              <a:rPr lang="en-US" altLang="ja-JP" dirty="0"/>
              <a:t>MDMA (“Ecstasy”)</a:t>
            </a:r>
          </a:p>
          <a:p>
            <a:pPr lvl="1">
              <a:spcBef>
                <a:spcPts val="0"/>
              </a:spcBef>
              <a:buClrTx/>
              <a:tabLst>
                <a:tab pos="342900" algn="l"/>
              </a:tabLst>
            </a:pPr>
            <a:r>
              <a:rPr lang="en-US" altLang="ja-JP" dirty="0"/>
              <a:t>LSD</a:t>
            </a:r>
          </a:p>
          <a:p>
            <a:pPr lvl="1">
              <a:spcBef>
                <a:spcPts val="0"/>
              </a:spcBef>
              <a:buClrTx/>
              <a:tabLst>
                <a:tab pos="342900" algn="l"/>
              </a:tabLst>
            </a:pPr>
            <a:r>
              <a:rPr lang="en-US" altLang="ja-JP" dirty="0"/>
              <a:t>Ketamine</a:t>
            </a:r>
          </a:p>
          <a:p>
            <a:pPr lvl="1">
              <a:spcBef>
                <a:spcPts val="0"/>
              </a:spcBef>
              <a:buClrTx/>
              <a:tabLst>
                <a:tab pos="342900" algn="l"/>
              </a:tabLst>
            </a:pPr>
            <a:r>
              <a:rPr lang="en-US" altLang="ja-JP" dirty="0"/>
              <a:t>GHB</a:t>
            </a:r>
          </a:p>
          <a:p>
            <a:pPr lvl="1">
              <a:spcBef>
                <a:spcPts val="0"/>
              </a:spcBef>
              <a:buClrTx/>
              <a:tabLst>
                <a:tab pos="342900" algn="l"/>
              </a:tabLst>
            </a:pPr>
            <a:r>
              <a:rPr lang="en-US" altLang="ja-JP" dirty="0"/>
              <a:t>Rohypnol</a:t>
            </a:r>
            <a:endParaRPr lang="en-US" dirty="0"/>
          </a:p>
          <a:p>
            <a:pPr>
              <a:spcBef>
                <a:spcPct val="50000"/>
              </a:spcBef>
              <a:buClrTx/>
              <a:tabLst>
                <a:tab pos="342900" algn="l"/>
              </a:tabLst>
            </a:pPr>
            <a:r>
              <a:rPr lang="en-US" dirty="0"/>
              <a:t>Many people wrongly believe club drugs are safe.</a:t>
            </a:r>
          </a:p>
        </p:txBody>
      </p:sp>
      <p:sp>
        <p:nvSpPr>
          <p:cNvPr id="2" name="Slide Number Placeholder 1">
            <a:extLst>
              <a:ext uri="{FF2B5EF4-FFF2-40B4-BE49-F238E27FC236}">
                <a16:creationId xmlns:a16="http://schemas.microsoft.com/office/drawing/2014/main" id="{1D278033-F2DC-4E28-A45D-7BA086F5ED00}"/>
              </a:ext>
            </a:extLst>
          </p:cNvPr>
          <p:cNvSpPr>
            <a:spLocks noGrp="1"/>
          </p:cNvSpPr>
          <p:nvPr>
            <p:ph type="sldNum" sz="quarter" idx="11"/>
          </p:nvPr>
        </p:nvSpPr>
        <p:spPr/>
        <p:txBody>
          <a:bodyPr/>
          <a:lstStyle/>
          <a:p>
            <a:r>
              <a:rPr lang="en-US"/>
              <a:t>12-</a:t>
            </a:r>
            <a:fld id="{9DB5FF97-0113-4092-9C15-275952287C80}"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723900" y="503238"/>
            <a:ext cx="7696200" cy="715962"/>
          </a:xfrm>
        </p:spPr>
        <p:txBody>
          <a:bodyPr/>
          <a:lstStyle/>
          <a:p>
            <a:r>
              <a:rPr lang="en-US" dirty="0"/>
              <a:t>MDMA or “Ecstasy”</a:t>
            </a:r>
            <a:endParaRPr lang="en-US" sz="2800" i="1" dirty="0"/>
          </a:p>
        </p:txBody>
      </p:sp>
      <p:sp>
        <p:nvSpPr>
          <p:cNvPr id="32771" name="Rectangle 3"/>
          <p:cNvSpPr>
            <a:spLocks noGrp="1" noChangeArrowheads="1"/>
          </p:cNvSpPr>
          <p:nvPr>
            <p:ph type="body" idx="1"/>
          </p:nvPr>
        </p:nvSpPr>
        <p:spPr>
          <a:xfrm>
            <a:off x="723900" y="1219200"/>
            <a:ext cx="7810500" cy="3276600"/>
          </a:xfrm>
        </p:spPr>
        <p:txBody>
          <a:bodyPr/>
          <a:lstStyle/>
          <a:p>
            <a:pPr>
              <a:spcBef>
                <a:spcPct val="50000"/>
              </a:spcBef>
              <a:buClrTx/>
              <a:tabLst>
                <a:tab pos="342900" algn="l"/>
              </a:tabLst>
            </a:pPr>
            <a:r>
              <a:rPr lang="en-US" sz="2200" dirty="0"/>
              <a:t>Ecstasy causes increased heart rate and blood pressure, nausea, loss of appetite, jaw tightness, and teeth clenching.</a:t>
            </a:r>
          </a:p>
          <a:p>
            <a:pPr>
              <a:spcBef>
                <a:spcPct val="50000"/>
              </a:spcBef>
              <a:buClrTx/>
              <a:tabLst>
                <a:tab pos="342900" algn="l"/>
              </a:tabLst>
            </a:pPr>
            <a:r>
              <a:rPr lang="en-US" sz="2200" dirty="0"/>
              <a:t>Ecstasy also produces increased energy, desire for visual stimulation, and heightened awareness of and response to sensory input.</a:t>
            </a:r>
          </a:p>
          <a:p>
            <a:pPr>
              <a:spcBef>
                <a:spcPct val="50000"/>
              </a:spcBef>
              <a:buClrTx/>
              <a:tabLst>
                <a:tab pos="342900" algn="l"/>
              </a:tabLst>
            </a:pPr>
            <a:r>
              <a:rPr lang="en-US" sz="2200" dirty="0"/>
              <a:t>After an initial rush, people experience calm, positive feelings lasting 3-6 hours.</a:t>
            </a:r>
          </a:p>
          <a:p>
            <a:pPr>
              <a:spcBef>
                <a:spcPct val="50000"/>
              </a:spcBef>
              <a:buClrTx/>
              <a:tabLst>
                <a:tab pos="342900" algn="l"/>
              </a:tabLst>
            </a:pPr>
            <a:r>
              <a:rPr lang="en-US" sz="2200" dirty="0"/>
              <a:t>Ecstasy can raise the body temperature to dangerous levels (42 degrees C).</a:t>
            </a:r>
          </a:p>
          <a:p>
            <a:pPr>
              <a:spcBef>
                <a:spcPct val="50000"/>
              </a:spcBef>
              <a:buClrTx/>
              <a:tabLst>
                <a:tab pos="342900" algn="l"/>
              </a:tabLst>
            </a:pPr>
            <a:r>
              <a:rPr lang="en-US" sz="2200" dirty="0">
                <a:cs typeface="Times New Roman" pitchFamily="18" charset="0"/>
              </a:rPr>
              <a:t>Ecstasy kills nerve cells in the brain. </a:t>
            </a:r>
          </a:p>
          <a:p>
            <a:pPr>
              <a:spcBef>
                <a:spcPct val="50000"/>
              </a:spcBef>
              <a:buClrTx/>
              <a:tabLst>
                <a:tab pos="342900" algn="l"/>
              </a:tabLst>
            </a:pPr>
            <a:r>
              <a:rPr lang="en-US" sz="2200" dirty="0">
                <a:cs typeface="Times New Roman" pitchFamily="18" charset="0"/>
              </a:rPr>
              <a:t>Studies show that the damage can last at least 7 years.</a:t>
            </a:r>
            <a:endParaRPr lang="en-US" sz="2200" dirty="0"/>
          </a:p>
          <a:p>
            <a:pPr marL="0" indent="0">
              <a:buFont typeface="Wingdings" pitchFamily="2" charset="2"/>
              <a:buNone/>
              <a:tabLst>
                <a:tab pos="342900" algn="l"/>
              </a:tabLst>
            </a:pPr>
            <a:endParaRPr lang="en-US" sz="2200" dirty="0"/>
          </a:p>
        </p:txBody>
      </p:sp>
      <p:sp>
        <p:nvSpPr>
          <p:cNvPr id="2" name="Slide Number Placeholder 1">
            <a:extLst>
              <a:ext uri="{FF2B5EF4-FFF2-40B4-BE49-F238E27FC236}">
                <a16:creationId xmlns:a16="http://schemas.microsoft.com/office/drawing/2014/main" id="{0B47EF15-B81E-44A0-A11E-2BBA65111151}"/>
              </a:ext>
            </a:extLst>
          </p:cNvPr>
          <p:cNvSpPr>
            <a:spLocks noGrp="1"/>
          </p:cNvSpPr>
          <p:nvPr>
            <p:ph type="sldNum" sz="quarter" idx="11"/>
          </p:nvPr>
        </p:nvSpPr>
        <p:spPr/>
        <p:txBody>
          <a:bodyPr/>
          <a:lstStyle/>
          <a:p>
            <a:r>
              <a:rPr lang="en-US"/>
              <a:t>12-</a:t>
            </a:r>
            <a:fld id="{9DB5FF97-0113-4092-9C15-275952287C80}" type="slidenum">
              <a:rPr lang="en-US" smtClean="0"/>
              <a:pPr/>
              <a:t>17</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95350" y="762000"/>
            <a:ext cx="7696200" cy="808038"/>
          </a:xfrm>
        </p:spPr>
        <p:txBody>
          <a:bodyPr/>
          <a:lstStyle/>
          <a:p>
            <a:r>
              <a:rPr lang="en-US" dirty="0"/>
              <a:t>The Importance of Total Abstinence</a:t>
            </a:r>
          </a:p>
        </p:txBody>
      </p:sp>
      <p:sp>
        <p:nvSpPr>
          <p:cNvPr id="34819" name="Rectangle 3"/>
          <p:cNvSpPr>
            <a:spLocks noGrp="1" noChangeArrowheads="1"/>
          </p:cNvSpPr>
          <p:nvPr>
            <p:ph type="body" idx="1"/>
          </p:nvPr>
        </p:nvSpPr>
        <p:spPr>
          <a:xfrm>
            <a:off x="895350" y="1706563"/>
            <a:ext cx="7696200" cy="1676400"/>
          </a:xfrm>
        </p:spPr>
        <p:txBody>
          <a:bodyPr/>
          <a:lstStyle/>
          <a:p>
            <a:pPr>
              <a:buClrTx/>
              <a:tabLst>
                <a:tab pos="342900" algn="l"/>
              </a:tabLst>
            </a:pPr>
            <a:r>
              <a:rPr lang="en-US" dirty="0"/>
              <a:t>Abstinence from all substances that affect the brain—even alcohol—greatly increases the chances of a successful recovery.</a:t>
            </a:r>
          </a:p>
        </p:txBody>
      </p:sp>
      <p:sp>
        <p:nvSpPr>
          <p:cNvPr id="2" name="Slide Number Placeholder 1">
            <a:extLst>
              <a:ext uri="{FF2B5EF4-FFF2-40B4-BE49-F238E27FC236}">
                <a16:creationId xmlns:a16="http://schemas.microsoft.com/office/drawing/2014/main" id="{EA7B9C4E-B11F-432E-B2A8-85B7B7C2C435}"/>
              </a:ext>
            </a:extLst>
          </p:cNvPr>
          <p:cNvSpPr>
            <a:spLocks noGrp="1"/>
          </p:cNvSpPr>
          <p:nvPr>
            <p:ph type="sldNum" sz="quarter" idx="11"/>
          </p:nvPr>
        </p:nvSpPr>
        <p:spPr/>
        <p:txBody>
          <a:bodyPr/>
          <a:lstStyle/>
          <a:p>
            <a:r>
              <a:rPr lang="en-US"/>
              <a:t>12-</a:t>
            </a:r>
            <a:fld id="{9DB5FF97-0113-4092-9C15-275952287C80}"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990600"/>
            <a:ext cx="7696200" cy="1143000"/>
          </a:xfrm>
        </p:spPr>
        <p:txBody>
          <a:bodyPr/>
          <a:lstStyle/>
          <a:p>
            <a:r>
              <a:rPr kumimoji="1" lang="en-US" altLang="ja-JP" u="sng" dirty="0"/>
              <a:t>Questions</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2286000"/>
            <a:ext cx="7696200" cy="1523999"/>
          </a:xfrm>
        </p:spPr>
        <p:txBody>
          <a:bodyPr/>
          <a:lstStyle/>
          <a:p>
            <a:pPr>
              <a:buClrTx/>
            </a:pPr>
            <a:r>
              <a:rPr kumimoji="1" lang="en-US" altLang="ja-JP" sz="3600" i="1" dirty="0"/>
              <a:t>What do you know about opioids?</a:t>
            </a:r>
          </a:p>
          <a:p>
            <a:pPr>
              <a:buClrTx/>
            </a:pPr>
            <a:r>
              <a:rPr kumimoji="1" lang="en-US" altLang="ja-JP" sz="3600" i="1" dirty="0"/>
              <a:t>What do you know about heroin?</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a:t>1-</a:t>
            </a:r>
            <a:fld id="{D34E258C-3369-4E22-A924-85534044A968}" type="slidenum">
              <a:rPr lang="en-US" smtClean="0"/>
              <a:pPr>
                <a:defRPr/>
              </a:pPr>
              <a:t>3</a:t>
            </a:fld>
            <a:endParaRPr lang="en-US"/>
          </a:p>
        </p:txBody>
      </p:sp>
    </p:spTree>
    <p:extLst>
      <p:ext uri="{BB962C8B-B14F-4D97-AF65-F5344CB8AC3E}">
        <p14:creationId xmlns:p14="http://schemas.microsoft.com/office/powerpoint/2010/main" val="2329499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838200" y="450483"/>
            <a:ext cx="7696200" cy="662354"/>
          </a:xfrm>
        </p:spPr>
        <p:txBody>
          <a:bodyPr/>
          <a:lstStyle/>
          <a:p>
            <a:r>
              <a:rPr lang="en-US" dirty="0"/>
              <a:t>What Are Opioids?</a:t>
            </a:r>
          </a:p>
        </p:txBody>
      </p:sp>
      <p:sp>
        <p:nvSpPr>
          <p:cNvPr id="2" name="Content Placeholder 1"/>
          <p:cNvSpPr>
            <a:spLocks noGrp="1"/>
          </p:cNvSpPr>
          <p:nvPr>
            <p:ph idx="1"/>
          </p:nvPr>
        </p:nvSpPr>
        <p:spPr>
          <a:xfrm>
            <a:off x="838200" y="1219200"/>
            <a:ext cx="7696200" cy="4525963"/>
          </a:xfrm>
        </p:spPr>
        <p:txBody>
          <a:bodyPr/>
          <a:lstStyle/>
          <a:p>
            <a:pPr marL="282575" indent="-282575">
              <a:buClrTx/>
              <a:tabLst>
                <a:tab pos="339725" algn="l"/>
              </a:tabLst>
            </a:pPr>
            <a:r>
              <a:rPr lang="en-US" dirty="0"/>
              <a:t>Examples of opioids are:</a:t>
            </a:r>
          </a:p>
          <a:p>
            <a:pPr marL="682625" lvl="1" indent="-282575">
              <a:buClrTx/>
              <a:tabLst>
                <a:tab pos="339725" algn="l"/>
              </a:tabLst>
            </a:pPr>
            <a:r>
              <a:rPr lang="en-US" dirty="0"/>
              <a:t>Heroin (natural opioid)</a:t>
            </a:r>
          </a:p>
          <a:p>
            <a:pPr marL="682625" lvl="1" indent="-282575">
              <a:buClrTx/>
              <a:tabLst>
                <a:tab pos="339725" algn="l"/>
              </a:tabLst>
            </a:pPr>
            <a:r>
              <a:rPr lang="en-US" dirty="0"/>
              <a:t>Morphine (natural opioid)</a:t>
            </a:r>
          </a:p>
          <a:p>
            <a:pPr marL="682625" lvl="1" indent="-282575">
              <a:buClrTx/>
              <a:tabLst>
                <a:tab pos="339725" algn="l"/>
              </a:tabLst>
            </a:pPr>
            <a:r>
              <a:rPr lang="en-US" dirty="0"/>
              <a:t>Meperidine (synthetic opioid)</a:t>
            </a:r>
          </a:p>
          <a:p>
            <a:pPr marL="682625" lvl="1" indent="-282575">
              <a:buClrTx/>
              <a:tabLst>
                <a:tab pos="339725" algn="l"/>
              </a:tabLst>
            </a:pPr>
            <a:r>
              <a:rPr lang="en-US" dirty="0"/>
              <a:t>Oxycodone (synthetic opioid)</a:t>
            </a:r>
          </a:p>
          <a:p>
            <a:pPr marL="282575" indent="-282575">
              <a:buClrTx/>
              <a:tabLst>
                <a:tab pos="339725" algn="l"/>
              </a:tabLst>
            </a:pPr>
            <a:r>
              <a:rPr lang="en-US" dirty="0"/>
              <a:t>Opioids act on the brain’s opiate receptors.</a:t>
            </a:r>
          </a:p>
          <a:p>
            <a:pPr marL="282575" indent="-282575">
              <a:buClrTx/>
              <a:tabLst>
                <a:tab pos="282575" algn="l"/>
              </a:tabLst>
            </a:pPr>
            <a:r>
              <a:rPr lang="en-US" dirty="0"/>
              <a:t>Opioids dull pain and relieve anxiety that comes from thinking about pain.</a:t>
            </a:r>
          </a:p>
          <a:p>
            <a:pPr marL="282575" indent="-282575">
              <a:buClrTx/>
              <a:tabLst>
                <a:tab pos="282575" algn="l"/>
              </a:tabLst>
            </a:pPr>
            <a:r>
              <a:rPr lang="en-US" dirty="0"/>
              <a:t>People abuse opioids because they provide a feeling of euphoria (a “rush”).</a:t>
            </a:r>
          </a:p>
          <a:p>
            <a:endParaRPr lang="en-US" dirty="0"/>
          </a:p>
        </p:txBody>
      </p:sp>
      <p:sp>
        <p:nvSpPr>
          <p:cNvPr id="3" name="Slide Number Placeholder 2">
            <a:extLst>
              <a:ext uri="{FF2B5EF4-FFF2-40B4-BE49-F238E27FC236}">
                <a16:creationId xmlns:a16="http://schemas.microsoft.com/office/drawing/2014/main" id="{8928C819-CDE5-4017-958C-7290572C07BE}"/>
              </a:ext>
            </a:extLst>
          </p:cNvPr>
          <p:cNvSpPr>
            <a:spLocks noGrp="1"/>
          </p:cNvSpPr>
          <p:nvPr>
            <p:ph type="sldNum" sz="quarter" idx="11"/>
          </p:nvPr>
        </p:nvSpPr>
        <p:spPr/>
        <p:txBody>
          <a:bodyPr/>
          <a:lstStyle/>
          <a:p>
            <a:r>
              <a:rPr lang="en-US"/>
              <a:t>12-</a:t>
            </a:r>
            <a:fld id="{9DB5FF97-0113-4092-9C15-275952287C80}"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723900" y="665163"/>
            <a:ext cx="7696200" cy="868362"/>
          </a:xfrm>
        </p:spPr>
        <p:txBody>
          <a:bodyPr/>
          <a:lstStyle/>
          <a:p>
            <a:r>
              <a:rPr lang="en-US" dirty="0"/>
              <a:t>Physical Effects of Opioids</a:t>
            </a:r>
          </a:p>
        </p:txBody>
      </p:sp>
      <p:sp>
        <p:nvSpPr>
          <p:cNvPr id="6147" name="Rectangle 3"/>
          <p:cNvSpPr>
            <a:spLocks noGrp="1" noChangeArrowheads="1"/>
          </p:cNvSpPr>
          <p:nvPr>
            <p:ph type="body" idx="1"/>
          </p:nvPr>
        </p:nvSpPr>
        <p:spPr>
          <a:xfrm>
            <a:off x="723900" y="1676400"/>
            <a:ext cx="7696200" cy="4191000"/>
          </a:xfrm>
        </p:spPr>
        <p:txBody>
          <a:bodyPr/>
          <a:lstStyle/>
          <a:p>
            <a:pPr>
              <a:buClrTx/>
              <a:tabLst>
                <a:tab pos="393700" algn="l"/>
                <a:tab pos="688975" algn="l"/>
              </a:tabLst>
            </a:pPr>
            <a:r>
              <a:rPr lang="en-US" dirty="0"/>
              <a:t>Taking opioids causes</a:t>
            </a:r>
          </a:p>
          <a:p>
            <a:pPr marL="400050" lvl="1" indent="0">
              <a:buClrTx/>
              <a:tabLst>
                <a:tab pos="393700" algn="l"/>
                <a:tab pos="688975" algn="l"/>
              </a:tabLst>
            </a:pPr>
            <a:r>
              <a:rPr lang="en-US" dirty="0"/>
              <a:t>Constricted pupils</a:t>
            </a:r>
          </a:p>
          <a:p>
            <a:pPr marL="400050" lvl="1" indent="0">
              <a:buClrTx/>
              <a:tabLst>
                <a:tab pos="393700" algn="l"/>
                <a:tab pos="688975" algn="l"/>
              </a:tabLst>
            </a:pPr>
            <a:r>
              <a:rPr lang="en-US" dirty="0"/>
              <a:t>Flushing of the skin</a:t>
            </a:r>
          </a:p>
          <a:p>
            <a:pPr marL="400050" lvl="1" indent="0">
              <a:buClrTx/>
              <a:tabLst>
                <a:tab pos="393700" algn="l"/>
                <a:tab pos="688975" algn="l"/>
              </a:tabLst>
            </a:pPr>
            <a:r>
              <a:rPr lang="en-US" dirty="0"/>
              <a:t>Heavy feeling in the limbs</a:t>
            </a:r>
          </a:p>
          <a:p>
            <a:pPr>
              <a:buClrTx/>
              <a:tabLst>
                <a:tab pos="393700" algn="l"/>
                <a:tab pos="688975" algn="l"/>
              </a:tabLst>
            </a:pPr>
            <a:r>
              <a:rPr lang="en-US" dirty="0"/>
              <a:t>The rush is followed by a confused, drowsy feeling that lasts several hours.</a:t>
            </a:r>
          </a:p>
          <a:p>
            <a:pPr>
              <a:buClrTx/>
              <a:tabLst>
                <a:tab pos="393700" algn="l"/>
                <a:tab pos="688975" algn="l"/>
              </a:tabLst>
            </a:pPr>
            <a:r>
              <a:rPr lang="en-US" dirty="0"/>
              <a:t>Breathing and heart rate slow during this period.</a:t>
            </a:r>
          </a:p>
        </p:txBody>
      </p:sp>
      <p:sp>
        <p:nvSpPr>
          <p:cNvPr id="2" name="Slide Number Placeholder 1">
            <a:extLst>
              <a:ext uri="{FF2B5EF4-FFF2-40B4-BE49-F238E27FC236}">
                <a16:creationId xmlns:a16="http://schemas.microsoft.com/office/drawing/2014/main" id="{ECAE4AE0-A0BE-4245-9F7B-BBF4B03ECBCA}"/>
              </a:ext>
            </a:extLst>
          </p:cNvPr>
          <p:cNvSpPr>
            <a:spLocks noGrp="1"/>
          </p:cNvSpPr>
          <p:nvPr>
            <p:ph type="sldNum" sz="quarter" idx="11"/>
          </p:nvPr>
        </p:nvSpPr>
        <p:spPr/>
        <p:txBody>
          <a:bodyPr/>
          <a:lstStyle/>
          <a:p>
            <a:r>
              <a:rPr lang="en-US"/>
              <a:t>12-</a:t>
            </a:r>
            <a:fld id="{9DB5FF97-0113-4092-9C15-275952287C80}" type="slidenum">
              <a:rPr lang="en-US" smtClean="0"/>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990600"/>
            <a:ext cx="7696200" cy="1143000"/>
          </a:xfrm>
        </p:spPr>
        <p:txBody>
          <a:bodyPr/>
          <a:lstStyle/>
          <a:p>
            <a:r>
              <a:rPr kumimoji="1" lang="en-US" altLang="ja-JP" u="sng" dirty="0"/>
              <a:t>Question</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2286001"/>
            <a:ext cx="7696200" cy="1219200"/>
          </a:xfrm>
        </p:spPr>
        <p:txBody>
          <a:bodyPr/>
          <a:lstStyle/>
          <a:p>
            <a:pPr>
              <a:buClrTx/>
            </a:pPr>
            <a:r>
              <a:rPr kumimoji="1" lang="en-US" altLang="ja-JP" sz="3600" i="1" dirty="0"/>
              <a:t>What is “tolerance” to drugs?</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a:t>1-</a:t>
            </a:r>
            <a:fld id="{D34E258C-3369-4E22-A924-85534044A968}" type="slidenum">
              <a:rPr lang="en-US" smtClean="0"/>
              <a:pPr>
                <a:defRPr/>
              </a:pPr>
              <a:t>6</a:t>
            </a:fld>
            <a:endParaRPr lang="en-US"/>
          </a:p>
        </p:txBody>
      </p:sp>
    </p:spTree>
    <p:extLst>
      <p:ext uri="{BB962C8B-B14F-4D97-AF65-F5344CB8AC3E}">
        <p14:creationId xmlns:p14="http://schemas.microsoft.com/office/powerpoint/2010/main" val="2617205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895350" y="838200"/>
            <a:ext cx="7696200" cy="579438"/>
          </a:xfrm>
        </p:spPr>
        <p:txBody>
          <a:bodyPr/>
          <a:lstStyle/>
          <a:p>
            <a:r>
              <a:rPr lang="en-US" dirty="0"/>
              <a:t>Opioids and Tolerance</a:t>
            </a:r>
          </a:p>
        </p:txBody>
      </p:sp>
      <p:sp>
        <p:nvSpPr>
          <p:cNvPr id="36867" name="Rectangle 3"/>
          <p:cNvSpPr>
            <a:spLocks noGrp="1" noChangeArrowheads="1"/>
          </p:cNvSpPr>
          <p:nvPr>
            <p:ph type="body" idx="1"/>
          </p:nvPr>
        </p:nvSpPr>
        <p:spPr>
          <a:xfrm>
            <a:off x="895350" y="1600201"/>
            <a:ext cx="7696200" cy="2895600"/>
          </a:xfrm>
        </p:spPr>
        <p:txBody>
          <a:bodyPr/>
          <a:lstStyle/>
          <a:p>
            <a:pPr marL="339725" indent="-339725">
              <a:buClrTx/>
              <a:tabLst>
                <a:tab pos="342900" algn="l"/>
              </a:tabLst>
            </a:pPr>
            <a:r>
              <a:rPr lang="en-US" dirty="0"/>
              <a:t>	Higher and higher doses are required to 	achieve the opioid’s effects. This is called “tolerance.”</a:t>
            </a:r>
          </a:p>
          <a:p>
            <a:pPr marL="339725" indent="-339725">
              <a:buClrTx/>
              <a:tabLst>
                <a:tab pos="342900" algn="l"/>
              </a:tabLst>
            </a:pPr>
            <a:r>
              <a:rPr lang="en-US" dirty="0"/>
              <a:t>	Eventually, the drug is taken mainly to prevent withdrawal, not to get high. </a:t>
            </a:r>
          </a:p>
        </p:txBody>
      </p:sp>
      <p:sp>
        <p:nvSpPr>
          <p:cNvPr id="2" name="Slide Number Placeholder 1">
            <a:extLst>
              <a:ext uri="{FF2B5EF4-FFF2-40B4-BE49-F238E27FC236}">
                <a16:creationId xmlns:a16="http://schemas.microsoft.com/office/drawing/2014/main" id="{91DC02CC-ABD8-45ED-83E4-28DC7575E189}"/>
              </a:ext>
            </a:extLst>
          </p:cNvPr>
          <p:cNvSpPr>
            <a:spLocks noGrp="1"/>
          </p:cNvSpPr>
          <p:nvPr>
            <p:ph type="sldNum" sz="quarter" idx="11"/>
          </p:nvPr>
        </p:nvSpPr>
        <p:spPr/>
        <p:txBody>
          <a:bodyPr/>
          <a:lstStyle/>
          <a:p>
            <a:r>
              <a:rPr lang="en-US"/>
              <a:t>12-</a:t>
            </a:r>
            <a:fld id="{9DB5FF97-0113-4092-9C15-275952287C80}"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990600"/>
            <a:ext cx="7696200" cy="1143000"/>
          </a:xfrm>
        </p:spPr>
        <p:txBody>
          <a:bodyPr/>
          <a:lstStyle/>
          <a:p>
            <a:r>
              <a:rPr kumimoji="1" lang="en-US" altLang="ja-JP" u="sng" dirty="0"/>
              <a:t>Question</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2286001"/>
            <a:ext cx="7696200" cy="1219200"/>
          </a:xfrm>
        </p:spPr>
        <p:txBody>
          <a:bodyPr/>
          <a:lstStyle/>
          <a:p>
            <a:pPr>
              <a:buClrTx/>
            </a:pPr>
            <a:r>
              <a:rPr kumimoji="1" lang="en-US" altLang="ja-JP" sz="3600" i="1" dirty="0"/>
              <a:t>What are “dependence” and “addiction” on drugs? How are they different?</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a:t>1-</a:t>
            </a:r>
            <a:fld id="{D34E258C-3369-4E22-A924-85534044A968}" type="slidenum">
              <a:rPr lang="en-US" smtClean="0"/>
              <a:pPr>
                <a:defRPr/>
              </a:pPr>
              <a:t>8</a:t>
            </a:fld>
            <a:endParaRPr lang="en-US"/>
          </a:p>
        </p:txBody>
      </p:sp>
    </p:spTree>
    <p:extLst>
      <p:ext uri="{BB962C8B-B14F-4D97-AF65-F5344CB8AC3E}">
        <p14:creationId xmlns:p14="http://schemas.microsoft.com/office/powerpoint/2010/main" val="1786406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723900" y="685800"/>
            <a:ext cx="7696200" cy="685801"/>
          </a:xfrm>
        </p:spPr>
        <p:txBody>
          <a:bodyPr/>
          <a:lstStyle/>
          <a:p>
            <a:r>
              <a:rPr lang="en-US" dirty="0"/>
              <a:t>Dependence and Addiction on Opioids</a:t>
            </a:r>
          </a:p>
        </p:txBody>
      </p:sp>
      <p:sp>
        <p:nvSpPr>
          <p:cNvPr id="37891" name="Rectangle 3"/>
          <p:cNvSpPr>
            <a:spLocks noGrp="1" noChangeArrowheads="1"/>
          </p:cNvSpPr>
          <p:nvPr>
            <p:ph type="body" idx="1"/>
          </p:nvPr>
        </p:nvSpPr>
        <p:spPr>
          <a:xfrm>
            <a:off x="723900" y="1524000"/>
            <a:ext cx="7696200" cy="3352800"/>
          </a:xfrm>
        </p:spPr>
        <p:txBody>
          <a:bodyPr/>
          <a:lstStyle/>
          <a:p>
            <a:pPr marL="339725" indent="-339725">
              <a:buClrTx/>
              <a:tabLst>
                <a:tab pos="342900" algn="l"/>
              </a:tabLst>
            </a:pPr>
            <a:r>
              <a:rPr lang="en-US" dirty="0"/>
              <a:t>	Repeated </a:t>
            </a:r>
            <a:r>
              <a:rPr lang="en-US" altLang="ja-JP" dirty="0"/>
              <a:t>use of opioids can result in dependence and addiction.</a:t>
            </a:r>
          </a:p>
          <a:p>
            <a:pPr marL="339725" indent="-339725">
              <a:buClrTx/>
              <a:tabLst>
                <a:tab pos="342900" algn="l"/>
              </a:tabLst>
            </a:pPr>
            <a:r>
              <a:rPr lang="en-US" dirty="0"/>
              <a:t>“Dependence” causes withdrawal symptoms to the person’s body when he/she stops using a drug.</a:t>
            </a:r>
          </a:p>
          <a:p>
            <a:pPr marL="339725" indent="-339725">
              <a:buClrTx/>
              <a:tabLst>
                <a:tab pos="342900" algn="l"/>
              </a:tabLst>
            </a:pPr>
            <a:r>
              <a:rPr lang="en-US" dirty="0"/>
              <a:t>“Addiction” is characterized by craving for the drug and using it even when it causes harm.</a:t>
            </a:r>
          </a:p>
          <a:p>
            <a:pPr marL="339725" indent="-339725">
              <a:buClrTx/>
              <a:tabLst>
                <a:tab pos="342900" algn="l"/>
              </a:tabLst>
            </a:pPr>
            <a:r>
              <a:rPr lang="en-US" altLang="ja-JP" dirty="0"/>
              <a:t>People who use opioids as prescribed to relieve pain may develop dependence but rarely become addicted.</a:t>
            </a:r>
          </a:p>
          <a:p>
            <a:pPr marL="339725" indent="-339725">
              <a:buClrTx/>
              <a:tabLst>
                <a:tab pos="342900" algn="l"/>
              </a:tabLst>
            </a:pPr>
            <a:endParaRPr lang="en-US" dirty="0"/>
          </a:p>
        </p:txBody>
      </p:sp>
      <p:sp>
        <p:nvSpPr>
          <p:cNvPr id="2" name="Slide Number Placeholder 1">
            <a:extLst>
              <a:ext uri="{FF2B5EF4-FFF2-40B4-BE49-F238E27FC236}">
                <a16:creationId xmlns:a16="http://schemas.microsoft.com/office/drawing/2014/main" id="{4EA8BD76-E6D0-4351-A7B9-11EFAD1F64D1}"/>
              </a:ext>
            </a:extLst>
          </p:cNvPr>
          <p:cNvSpPr>
            <a:spLocks noGrp="1"/>
          </p:cNvSpPr>
          <p:nvPr>
            <p:ph type="sldNum" sz="quarter" idx="11"/>
          </p:nvPr>
        </p:nvSpPr>
        <p:spPr/>
        <p:txBody>
          <a:bodyPr/>
          <a:lstStyle/>
          <a:p>
            <a:r>
              <a:rPr lang="en-US"/>
              <a:t>12-</a:t>
            </a:r>
            <a:fld id="{9DB5FF97-0113-4092-9C15-275952287C80}" type="slidenum">
              <a:rPr lang="en-US" smtClean="0"/>
              <a:pPr/>
              <a:t>9</a:t>
            </a:fld>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Session 7: Opioids and Club Drugs&amp;quot;&quot;/&gt;&lt;property id=&quot;20307&quot; value=&quot;256&quot;/&gt;&lt;/object&gt;&lt;object type=&quot;3&quot; unique_id=&quot;10004&quot;&gt;&lt;property id=&quot;20148&quot; value=&quot;5&quot;/&gt;&lt;property id=&quot;20300&quot; value=&quot;Slide 2 - &amp;quot;The Importance of Total Abstinence&amp;quot;&quot;/&gt;&lt;property id=&quot;20307&quot; value=&quot;285&quot;/&gt;&lt;/object&gt;&lt;object type=&quot;3&quot; unique_id=&quot;10005&quot;&gt;&lt;property id=&quot;20148&quot; value=&quot;5&quot;/&gt;&lt;property id=&quot;20300&quot; value=&quot;Slide 3 - &amp;quot;What Are Opioids?&amp;quot;&quot;/&gt;&lt;property id=&quot;20307&quot; value=&quot;294&quot;/&gt;&lt;/object&gt;&lt;object type=&quot;3&quot; unique_id=&quot;10006&quot;&gt;&lt;property id=&quot;20148&quot; value=&quot;5&quot;/&gt;&lt;property id=&quot;20300&quot; value=&quot;Slide 4 - &amp;quot;Physical Effects of Opioids&amp;quot;&quot;/&gt;&lt;property id=&quot;20307&quot; value=&quot;260&quot;/&gt;&lt;/object&gt;&lt;object type=&quot;3&quot; unique_id=&quot;10007&quot;&gt;&lt;property id=&quot;20148&quot; value=&quot;5&quot;/&gt;&lt;property id=&quot;20300&quot; value=&quot;Slide 5 - &amp;quot;Opioids and Tolerance&amp;quot;&quot;/&gt;&lt;property id=&quot;20307&quot; value=&quot;286&quot;/&gt;&lt;/object&gt;&lt;object type=&quot;3&quot; unique_id=&quot;10008&quot;&gt;&lt;property id=&quot;20148&quot; value=&quot;5&quot;/&gt;&lt;property id=&quot;20300&quot; value=&quot;Slide 6 - &amp;quot;Dependence Versus Addiction&amp;quot;&quot;/&gt;&lt;property id=&quot;20307&quot; value=&quot;287&quot;/&gt;&lt;/object&gt;&lt;object type=&quot;3&quot; unique_id=&quot;10009&quot;&gt;&lt;property id=&quot;20148&quot; value=&quot;5&quot;/&gt;&lt;property id=&quot;20300&quot; value=&quot;Slide 7 - &amp;quot;Withdrawal From Opioids&amp;quot;&quot;/&gt;&lt;property id=&quot;20307&quot; value=&quot;261&quot;/&gt;&lt;/object&gt;&lt;object type=&quot;3&quot; unique_id=&quot;10010&quot;&gt;&lt;property id=&quot;20148&quot; value=&quot;5&quot;/&gt;&lt;property id=&quot;20300&quot; value=&quot;Slide 8 - &amp;quot;Abuse of Prescription Opioids&amp;quot;&quot;/&gt;&lt;property id=&quot;20307&quot; value=&quot;289&quot;/&gt;&lt;/object&gt;&lt;object type=&quot;3&quot; unique_id=&quot;10011&quot;&gt;&lt;property id=&quot;20148&quot; value=&quot;5&quot;/&gt;&lt;property id=&quot;20300&quot; value=&quot;Slide 9 - &amp;quot;Oxycodone Use Patterns&amp;quot;&quot;/&gt;&lt;property id=&quot;20307&quot; value=&quot;290&quot;/&gt;&lt;/object&gt;&lt;object type=&quot;3&quot; unique_id=&quot;10012&quot;&gt;&lt;property id=&quot;20148&quot; value=&quot;5&quot;/&gt;&lt;property id=&quot;20300&quot; value=&quot;Slide 10 - &amp;quot;Oxycodone Facts&amp;quot;&quot;/&gt;&lt;property id=&quot;20307&quot; value=&quot;292&quot;/&gt;&lt;/object&gt;&lt;object type=&quot;3&quot; unique_id=&quot;10013&quot;&gt;&lt;property id=&quot;20148&quot; value=&quot;5&quot;/&gt;&lt;property id=&quot;20300&quot; value=&quot;Slide 11 - &amp;quot;Oxycodone Dangers&amp;quot;&quot;/&gt;&lt;property id=&quot;20307&quot; value=&quot;293&quot;/&gt;&lt;/object&gt;&lt;object type=&quot;3&quot; unique_id=&quot;10014&quot;&gt;&lt;property id=&quot;20148&quot; value=&quot;5&quot;/&gt;&lt;property id=&quot;20300&quot; value=&quot;Slide 12 - &amp;quot;Heroin Use Patterns&amp;quot;&quot;/&gt;&lt;property id=&quot;20307&quot; value=&quot;257&quot;/&gt;&lt;/object&gt;&lt;object type=&quot;3&quot; unique_id=&quot;10015&quot;&gt;&lt;property id=&quot;20148&quot; value=&quot;5&quot;/&gt;&lt;property id=&quot;20300&quot; value=&quot;Slide 13 - &amp;quot;Heroin Facts &amp;quot;&quot;/&gt;&lt;property id=&quot;20307&quot; value=&quot;259&quot;/&gt;&lt;/object&gt;&lt;object type=&quot;3&quot; unique_id=&quot;10016&quot;&gt;&lt;property id=&quot;20148&quot; value=&quot;5&quot;/&gt;&lt;property id=&quot;20300&quot; value=&quot;Slide 14 - &amp;quot;Heroin Dangers&amp;quot;&quot;/&gt;&lt;property id=&quot;20307&quot; value=&quot;262&quot;/&gt;&lt;/object&gt;&lt;object type=&quot;3&quot; unique_id=&quot;10017&quot;&gt;&lt;property id=&quot;20148&quot; value=&quot;5&quot;/&gt;&lt;property id=&quot;20300&quot; value=&quot;Slide 15 - &amp;quot;Heroin Disease Risks&amp;quot;&quot;/&gt;&lt;property id=&quot;20307&quot; value=&quot;263&quot;/&gt;&lt;/object&gt;&lt;object type=&quot;3&quot; unique_id=&quot;10018&quot;&gt;&lt;property id=&quot;20148&quot; value=&quot;5&quot;/&gt;&lt;property id=&quot;20300&quot; value=&quot;Slide 16 - &amp;quot;What Are Club Drugs?&amp;quot;&quot;/&gt;&lt;property id=&quot;20307&quot; value=&quot;269&quot;/&gt;&lt;/object&gt;&lt;object type=&quot;3&quot; unique_id=&quot;10019&quot;&gt;&lt;property id=&quot;20148&quot; value=&quot;5&quot;/&gt;&lt;property id=&quot;20300&quot; value=&quot;Slide 17 - &amp;quot;GHB Use Patterns &amp;quot;&quot;/&gt;&lt;property id=&quot;20307&quot; value=&quot;264&quot;/&gt;&lt;/object&gt;&lt;object type=&quot;3&quot; unique_id=&quot;10020&quot;&gt;&lt;property id=&quot;20148&quot; value=&quot;5&quot;/&gt;&lt;property id=&quot;20300&quot; value=&quot;Slide 18 - &amp;quot;GHB Facts &amp;quot;&quot;/&gt;&lt;property id=&quot;20307&quot; value=&quot;265&quot;/&gt;&lt;/object&gt;&lt;object type=&quot;3&quot; unique_id=&quot;10021&quot;&gt;&lt;property id=&quot;20148&quot; value=&quot;5&quot;/&gt;&lt;property id=&quot;20300&quot; value=&quot;Slide 19 - &amp;quot;GHB Physical Effects&amp;quot;&quot;/&gt;&lt;property id=&quot;20307&quot; value=&quot;266&quot;/&gt;&lt;/object&gt;&lt;object type=&quot;3&quot; unique_id=&quot;10022&quot;&gt;&lt;property id=&quot;20148&quot; value=&quot;5&quot;/&gt;&lt;property id=&quot;20300&quot; value=&quot;Slide 20 - &amp;quot;Rohypnol Use Patterns &amp;quot;&quot;/&gt;&lt;property id=&quot;20307&quot; value=&quot;268&quot;/&gt;&lt;/object&gt;&lt;object type=&quot;3&quot; unique_id=&quot;10023&quot;&gt;&lt;property id=&quot;20148&quot; value=&quot;5&quot;/&gt;&lt;property id=&quot;20300&quot; value=&quot;Slide 21 - &amp;quot;Rohypnol Facts &amp;quot;&quot;/&gt;&lt;property id=&quot;20307&quot; value=&quot;270&quot;/&gt;&lt;/object&gt;&lt;object type=&quot;3&quot; unique_id=&quot;10024&quot;&gt;&lt;property id=&quot;20148&quot; value=&quot;5&quot;/&gt;&lt;property id=&quot;20300&quot; value=&quot;Slide 22 - &amp;quot;Rohypnol Physical Effects &amp;quot;&quot;/&gt;&lt;property id=&quot;20307&quot; value=&quot;271&quot;/&gt;&lt;/object&gt;&lt;object type=&quot;3&quot; unique_id=&quot;10025&quot;&gt;&lt;property id=&quot;20148&quot; value=&quot;5&quot;/&gt;&lt;property id=&quot;20300&quot; value=&quot;Slide 23 - &amp;quot;Ketamine Use Patterns&amp;quot;&quot;/&gt;&lt;property id=&quot;20307&quot; value=&quot;273&quot;/&gt;&lt;/object&gt;&lt;object type=&quot;3&quot; unique_id=&quot;10026&quot;&gt;&lt;property id=&quot;20148&quot; value=&quot;5&quot;/&gt;&lt;property id=&quot;20300&quot; value=&quot;Slide 24 - &amp;quot;Ketamine Facts &amp;quot;&quot;/&gt;&lt;property id=&quot;20307&quot; value=&quot;274&quot;/&gt;&lt;/object&gt;&lt;object type=&quot;3&quot; unique_id=&quot;10027&quot;&gt;&lt;property id=&quot;20148&quot; value=&quot;5&quot;/&gt;&lt;property id=&quot;20300&quot; value=&quot;Slide 25 - &amp;quot;Ketamine Physical Effects &amp;quot;&quot;/&gt;&lt;property id=&quot;20307&quot; value=&quot;275&quot;/&gt;&lt;/object&gt;&lt;object type=&quot;3&quot; unique_id=&quot;10028&quot;&gt;&lt;property id=&quot;20148&quot; value=&quot;5&quot;/&gt;&lt;property id=&quot;20300&quot; value=&quot;Slide 26 - &amp;quot;Club Drugs and Date Rape&amp;quot;&quot;/&gt;&lt;property id=&quot;20307&quot; value=&quot;272&quot;/&gt;&lt;/object&gt;&lt;object type=&quot;3&quot; unique_id=&quot;10029&quot;&gt;&lt;property id=&quot;20148&quot; value=&quot;5&quot;/&gt;&lt;property id=&quot;20300&quot; value=&quot;Slide 27 - &amp;quot;LSD Use Patterns&amp;quot;&quot;/&gt;&lt;property id=&quot;20307&quot; value=&quot;277&quot;/&gt;&lt;/object&gt;&lt;object type=&quot;3&quot; unique_id=&quot;10030&quot;&gt;&lt;property id=&quot;20148&quot; value=&quot;5&quot;/&gt;&lt;property id=&quot;20300&quot; value=&quot;Slide 28 - &amp;quot;LSD Facts &amp;quot;&quot;/&gt;&lt;property id=&quot;20307&quot; value=&quot;278&quot;/&gt;&lt;/object&gt;&lt;object type=&quot;3&quot; unique_id=&quot;10031&quot;&gt;&lt;property id=&quot;20148&quot; value=&quot;5&quot;/&gt;&lt;property id=&quot;20300&quot; value=&quot;Slide 29 - &amp;quot;LSD Physical Effects&amp;quot;&quot;/&gt;&lt;property id=&quot;20307&quot; value=&quot;279&quot;/&gt;&lt;/object&gt;&lt;object type=&quot;3&quot; unique_id=&quot;10032&quot;&gt;&lt;property id=&quot;20148&quot; value=&quot;5&quot;/&gt;&lt;property id=&quot;20300&quot; value=&quot;Slide 30 - &amp;quot;MDMA (“Ecstasy”) Use Patterns&amp;quot;&quot;/&gt;&lt;property id=&quot;20307&quot; value=&quot;281&quot;/&gt;&lt;/object&gt;&lt;object type=&quot;3&quot; unique_id=&quot;10033&quot;&gt;&lt;property id=&quot;20148&quot; value=&quot;5&quot;/&gt;&lt;property id=&quot;20300&quot; value=&quot;Slide 31 - &amp;quot;Ecstasy Facts &amp;quot;&quot;/&gt;&lt;property id=&quot;20307&quot; value=&quot;282&quot;/&gt;&lt;/object&gt;&lt;object type=&quot;3&quot; unique_id=&quot;10034&quot;&gt;&lt;property id=&quot;20148&quot; value=&quot;5&quot;/&gt;&lt;property id=&quot;20300&quot; value=&quot;Slide 32 - &amp;quot;Ecstasy Physical Effects&amp;quot;&quot;/&gt;&lt;property id=&quot;20307&quot; value=&quot;283&quot;/&gt;&lt;/object&gt;&lt;/object&gt;&lt;object type=&quot;8&quot; unique_id=&quot;10068&quot;&gt;&lt;/object&gt;&lt;/object&gt;&lt;/database&gt;"/>
  <p:tag name="MMPROD_NEXTUNIQUEID" val="10009"/>
  <p:tag name="SECTOMILLISECCONVERTED" val="1"/>
</p:tagLst>
</file>

<file path=ppt/theme/theme1.xml><?xml version="1.0" encoding="utf-8"?>
<a:theme xmlns:a="http://schemas.openxmlformats.org/drawingml/2006/main" name="Matrix Family Ed Slides">
  <a:themeElements>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trix Family Ed Slid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trix Family Ed Slid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trix Family Ed Slid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trix Family Ed Slid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trix Family Ed Slid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trix Family Ed Slid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trix Family Ed Slid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trix Family Ed Slid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trix Family Ed Slid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trix Family Ed Slid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trix Family Ed Slid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trix Family Ed Slid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Matrix Family Ed Slides</Template>
  <TotalTime>5191</TotalTime>
  <Words>1771</Words>
  <Application>Microsoft Office PowerPoint</Application>
  <PresentationFormat>On-screen Show (4:3)</PresentationFormat>
  <Paragraphs>185</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vt:lpstr>
      <vt:lpstr>Matrix Family Ed Slides</vt:lpstr>
      <vt:lpstr>PowerPoint Presentation</vt:lpstr>
      <vt:lpstr>The Importance of Total Abstinence</vt:lpstr>
      <vt:lpstr>Questions:</vt:lpstr>
      <vt:lpstr>What Are Opioids?</vt:lpstr>
      <vt:lpstr>Physical Effects of Opioids</vt:lpstr>
      <vt:lpstr>Question:</vt:lpstr>
      <vt:lpstr>Opioids and Tolerance</vt:lpstr>
      <vt:lpstr>Question:</vt:lpstr>
      <vt:lpstr>Dependence and Addiction on Opioids</vt:lpstr>
      <vt:lpstr>Withdrawal From Opioids</vt:lpstr>
      <vt:lpstr>Abuse of Prescription Opioids</vt:lpstr>
      <vt:lpstr>Heroin</vt:lpstr>
      <vt:lpstr>Heroin</vt:lpstr>
      <vt:lpstr>Heroin</vt:lpstr>
      <vt:lpstr>Question:</vt:lpstr>
      <vt:lpstr>What Are Club Drugs?</vt:lpstr>
      <vt:lpstr>MDMA or “Ecstasy”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7: Opioids and Club Drugs</dc:title>
  <dc:subject>Opiods and Club Drugs</dc:subject>
  <dc:creator>JICA/DOH IntERlaPP</dc:creator>
  <cp:keywords>Opioids. Club Drugs, substance abuse Family Education</cp:keywords>
  <cp:lastModifiedBy>Ric Jayson Bernardino</cp:lastModifiedBy>
  <cp:revision>141</cp:revision>
  <dcterms:created xsi:type="dcterms:W3CDTF">2005-04-05T20:52:42Z</dcterms:created>
  <dcterms:modified xsi:type="dcterms:W3CDTF">2019-10-11T02:06:22Z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