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73" r:id="rId3"/>
    <p:sldId id="269" r:id="rId4"/>
    <p:sldId id="268" r:id="rId5"/>
    <p:sldId id="258" r:id="rId6"/>
    <p:sldId id="265" r:id="rId7"/>
    <p:sldId id="266" r:id="rId8"/>
    <p:sldId id="262"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n, Kae[菅 嘉恩]" initials="KK嘉" lastIdx="15" clrIdx="0">
    <p:extLst>
      <p:ext uri="{19B8F6BF-5375-455C-9EA6-DF929625EA0E}">
        <p15:presenceInfo xmlns:p15="http://schemas.microsoft.com/office/powerpoint/2012/main" userId="S-1-5-21-839533899-1190412571-3340369724-1076697" providerId="AD"/>
      </p:ext>
    </p:extLst>
  </p:cmAuthor>
  <p:cmAuthor id="2" name="Yoshizawa, Shinobu[芳沢 忍]" initials="YS忍" lastIdx="13" clrIdx="1">
    <p:extLst>
      <p:ext uri="{19B8F6BF-5375-455C-9EA6-DF929625EA0E}">
        <p15:presenceInfo xmlns:p15="http://schemas.microsoft.com/office/powerpoint/2012/main" userId="S::Yoshizawa.Shinobu@jica.go.jp::4324bde9-48f9-49a5-a3d6-03038f836b16" providerId="AD"/>
      </p:ext>
    </p:extLst>
  </p:cmAuthor>
  <p:cmAuthor id="3" name="Fujishiro, Kazuo[藤城 一雄]" initials="FK一" lastIdx="5" clrIdx="2">
    <p:extLst>
      <p:ext uri="{19B8F6BF-5375-455C-9EA6-DF929625EA0E}">
        <p15:presenceInfo xmlns:p15="http://schemas.microsoft.com/office/powerpoint/2012/main" userId="S::Fujishiro.Kazuo@jica.go.jp::49ba742d-4c92-41f2-b0d2-a13a2ea476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5" d="100"/>
          <a:sy n="55" d="100"/>
        </p:scale>
        <p:origin x="816"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keuchi, Kiyoka[竹内 清佳]" userId="S::takeuchi.kiyoka@jica.go.jp::657d6370-93c9-4a8e-a0b6-8303f5ff73b9" providerId="AD" clId="Web-{75ECD520-72BD-9FE7-F83D-B52019475FD8}"/>
    <pc:docChg chg="modSld">
      <pc:chgData name="Takeuchi, Kiyoka[竹内 清佳]" userId="S::takeuchi.kiyoka@jica.go.jp::657d6370-93c9-4a8e-a0b6-8303f5ff73b9" providerId="AD" clId="Web-{75ECD520-72BD-9FE7-F83D-B52019475FD8}" dt="2023-12-19T09:25:41.773" v="9"/>
      <pc:docMkLst>
        <pc:docMk/>
      </pc:docMkLst>
      <pc:sldChg chg="modSp">
        <pc:chgData name="Takeuchi, Kiyoka[竹内 清佳]" userId="S::takeuchi.kiyoka@jica.go.jp::657d6370-93c9-4a8e-a0b6-8303f5ff73b9" providerId="AD" clId="Web-{75ECD520-72BD-9FE7-F83D-B52019475FD8}" dt="2023-12-19T09:24:04.693" v="3"/>
        <pc:sldMkLst>
          <pc:docMk/>
          <pc:sldMk cId="1011099666" sldId="265"/>
        </pc:sldMkLst>
        <pc:graphicFrameChg chg="mod modGraphic">
          <ac:chgData name="Takeuchi, Kiyoka[竹内 清佳]" userId="S::takeuchi.kiyoka@jica.go.jp::657d6370-93c9-4a8e-a0b6-8303f5ff73b9" providerId="AD" clId="Web-{75ECD520-72BD-9FE7-F83D-B52019475FD8}" dt="2023-12-19T09:24:04.693" v="3"/>
          <ac:graphicFrameMkLst>
            <pc:docMk/>
            <pc:sldMk cId="1011099666" sldId="265"/>
            <ac:graphicFrameMk id="4" creationId="{00000000-0000-0000-0000-000000000000}"/>
          </ac:graphicFrameMkLst>
        </pc:graphicFrameChg>
      </pc:sldChg>
      <pc:sldChg chg="modSp">
        <pc:chgData name="Takeuchi, Kiyoka[竹内 清佳]" userId="S::takeuchi.kiyoka@jica.go.jp::657d6370-93c9-4a8e-a0b6-8303f5ff73b9" providerId="AD" clId="Web-{75ECD520-72BD-9FE7-F83D-B52019475FD8}" dt="2023-12-19T09:25:41.773" v="9"/>
        <pc:sldMkLst>
          <pc:docMk/>
          <pc:sldMk cId="2424418634" sldId="266"/>
        </pc:sldMkLst>
        <pc:graphicFrameChg chg="mod modGraphic">
          <ac:chgData name="Takeuchi, Kiyoka[竹内 清佳]" userId="S::takeuchi.kiyoka@jica.go.jp::657d6370-93c9-4a8e-a0b6-8303f5ff73b9" providerId="AD" clId="Web-{75ECD520-72BD-9FE7-F83D-B52019475FD8}" dt="2023-12-19T09:25:41.773" v="9"/>
          <ac:graphicFrameMkLst>
            <pc:docMk/>
            <pc:sldMk cId="2424418634" sldId="266"/>
            <ac:graphicFrameMk id="2" creationId="{00000000-0000-0000-0000-000000000000}"/>
          </ac:graphicFrameMkLst>
        </pc:graphicFrameChg>
      </pc:sldChg>
    </pc:docChg>
  </pc:docChgLst>
  <pc:docChgLst>
    <pc:chgData name="Takeuchi, Kiyoka[竹内 清佳]" userId="657d6370-93c9-4a8e-a0b6-8303f5ff73b9" providerId="ADAL" clId="{645B17B5-C236-4321-90BC-78317A70E145}"/>
    <pc:docChg chg="modSld">
      <pc:chgData name="Takeuchi, Kiyoka[竹内 清佳]" userId="657d6370-93c9-4a8e-a0b6-8303f5ff73b9" providerId="ADAL" clId="{645B17B5-C236-4321-90BC-78317A70E145}" dt="2023-12-19T07:25:00.544" v="6" actId="20577"/>
      <pc:docMkLst>
        <pc:docMk/>
      </pc:docMkLst>
      <pc:sldChg chg="modSp mod">
        <pc:chgData name="Takeuchi, Kiyoka[竹内 清佳]" userId="657d6370-93c9-4a8e-a0b6-8303f5ff73b9" providerId="ADAL" clId="{645B17B5-C236-4321-90BC-78317A70E145}" dt="2023-12-19T07:25:00.544" v="6" actId="20577"/>
        <pc:sldMkLst>
          <pc:docMk/>
          <pc:sldMk cId="3140811753" sldId="268"/>
        </pc:sldMkLst>
        <pc:graphicFrameChg chg="modGraphic">
          <ac:chgData name="Takeuchi, Kiyoka[竹内 清佳]" userId="657d6370-93c9-4a8e-a0b6-8303f5ff73b9" providerId="ADAL" clId="{645B17B5-C236-4321-90BC-78317A70E145}" dt="2023-12-19T07:25:00.544" v="6" actId="20577"/>
          <ac:graphicFrameMkLst>
            <pc:docMk/>
            <pc:sldMk cId="3140811753" sldId="268"/>
            <ac:graphicFrameMk id="4" creationId="{00000000-0000-0000-0000-000000000000}"/>
          </ac:graphicFrameMkLst>
        </pc:graphicFrameChg>
      </pc:sldChg>
    </pc:docChg>
  </pc:docChgLst>
  <pc:docChgLst>
    <pc:chgData name="Kido, Masami[木戸 正巳]" userId="6a828ecb-b693-411d-9d53-20accb6fb74a" providerId="ADAL" clId="{CC2C4F1C-BF38-4732-AD85-C54FC8F6DFE7}"/>
    <pc:docChg chg="modSld">
      <pc:chgData name="Kido, Masami[木戸 正巳]" userId="6a828ecb-b693-411d-9d53-20accb6fb74a" providerId="ADAL" clId="{CC2C4F1C-BF38-4732-AD85-C54FC8F6DFE7}" dt="2023-12-26T02:44:53.692" v="1" actId="20577"/>
      <pc:docMkLst>
        <pc:docMk/>
      </pc:docMkLst>
      <pc:sldChg chg="modSp mod">
        <pc:chgData name="Kido, Masami[木戸 正巳]" userId="6a828ecb-b693-411d-9d53-20accb6fb74a" providerId="ADAL" clId="{CC2C4F1C-BF38-4732-AD85-C54FC8F6DFE7}" dt="2023-12-26T02:44:53.692" v="1" actId="20577"/>
        <pc:sldMkLst>
          <pc:docMk/>
          <pc:sldMk cId="3617589740" sldId="273"/>
        </pc:sldMkLst>
        <pc:spChg chg="mod">
          <ac:chgData name="Kido, Masami[木戸 正巳]" userId="6a828ecb-b693-411d-9d53-20accb6fb74a" providerId="ADAL" clId="{CC2C4F1C-BF38-4732-AD85-C54FC8F6DFE7}" dt="2023-12-26T02:44:53.692" v="1" actId="20577"/>
          <ac:spMkLst>
            <pc:docMk/>
            <pc:sldMk cId="3617589740" sldId="273"/>
            <ac:spMk id="3" creationId="{00000000-0000-0000-0000-000000000000}"/>
          </ac:spMkLst>
        </pc:spChg>
      </pc:sldChg>
    </pc:docChg>
  </pc:docChgLst>
  <pc:docChgLst>
    <pc:chgData name="Kan, Kae[菅 嘉恩]" userId="S::kan.kae@jica.go.jp::af8173fd-1b8b-42a8-80d6-1678a623603c" providerId="AD" clId="Web-{29DD1DA4-8E8F-D996-D1B9-5AEA9E9CA519}"/>
    <pc:docChg chg="modSld">
      <pc:chgData name="Kan, Kae[菅 嘉恩]" userId="S::kan.kae@jica.go.jp::af8173fd-1b8b-42a8-80d6-1678a623603c" providerId="AD" clId="Web-{29DD1DA4-8E8F-D996-D1B9-5AEA9E9CA519}" dt="2022-09-01T05:17:50.583" v="3" actId="20577"/>
      <pc:docMkLst>
        <pc:docMk/>
      </pc:docMkLst>
      <pc:sldChg chg="modSp">
        <pc:chgData name="Kan, Kae[菅 嘉恩]" userId="S::kan.kae@jica.go.jp::af8173fd-1b8b-42a8-80d6-1678a623603c" providerId="AD" clId="Web-{29DD1DA4-8E8F-D996-D1B9-5AEA9E9CA519}" dt="2022-09-01T05:17:50.583" v="3" actId="20577"/>
        <pc:sldMkLst>
          <pc:docMk/>
          <pc:sldMk cId="2523276445" sldId="256"/>
        </pc:sldMkLst>
        <pc:spChg chg="mod">
          <ac:chgData name="Kan, Kae[菅 嘉恩]" userId="S::kan.kae@jica.go.jp::af8173fd-1b8b-42a8-80d6-1678a623603c" providerId="AD" clId="Web-{29DD1DA4-8E8F-D996-D1B9-5AEA9E9CA519}" dt="2022-09-01T05:17:40.676" v="2" actId="20577"/>
          <ac:spMkLst>
            <pc:docMk/>
            <pc:sldMk cId="2523276445" sldId="256"/>
            <ac:spMk id="2" creationId="{00000000-0000-0000-0000-000000000000}"/>
          </ac:spMkLst>
        </pc:spChg>
        <pc:spChg chg="mod">
          <ac:chgData name="Kan, Kae[菅 嘉恩]" userId="S::kan.kae@jica.go.jp::af8173fd-1b8b-42a8-80d6-1678a623603c" providerId="AD" clId="Web-{29DD1DA4-8E8F-D996-D1B9-5AEA9E9CA519}" dt="2022-09-01T05:17:50.583" v="3" actId="20577"/>
          <ac:spMkLst>
            <pc:docMk/>
            <pc:sldMk cId="2523276445" sldId="256"/>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7A8E6B-D8BE-4CA2-903A-C63E079FE3AE}" type="datetimeFigureOut">
              <a:rPr kumimoji="1" lang="ja-JP" altLang="en-US" smtClean="0"/>
              <a:t>2023/12/26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6B7E86-A6A1-45D0-ABFB-193D0506B343}" type="slidenum">
              <a:rPr kumimoji="1" lang="ja-JP" altLang="en-US" smtClean="0"/>
              <a:t>‹#›</a:t>
            </a:fld>
            <a:endParaRPr kumimoji="1" lang="ja-JP" altLang="en-US"/>
          </a:p>
        </p:txBody>
      </p:sp>
    </p:spTree>
    <p:extLst>
      <p:ext uri="{BB962C8B-B14F-4D97-AF65-F5344CB8AC3E}">
        <p14:creationId xmlns:p14="http://schemas.microsoft.com/office/powerpoint/2010/main" val="27649730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56B7E86-A6A1-45D0-ABFB-193D0506B343}" type="slidenum">
              <a:rPr kumimoji="1" lang="ja-JP" altLang="en-US" smtClean="0"/>
              <a:t>1</a:t>
            </a:fld>
            <a:endParaRPr kumimoji="1" lang="ja-JP" altLang="en-US"/>
          </a:p>
        </p:txBody>
      </p:sp>
    </p:spTree>
    <p:extLst>
      <p:ext uri="{BB962C8B-B14F-4D97-AF65-F5344CB8AC3E}">
        <p14:creationId xmlns:p14="http://schemas.microsoft.com/office/powerpoint/2010/main" val="3140224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56B7E86-A6A1-45D0-ABFB-193D0506B343}" type="slidenum">
              <a:rPr kumimoji="1" lang="ja-JP" altLang="en-US" smtClean="0"/>
              <a:t>3</a:t>
            </a:fld>
            <a:endParaRPr kumimoji="1" lang="ja-JP" altLang="en-US"/>
          </a:p>
        </p:txBody>
      </p:sp>
    </p:spTree>
    <p:extLst>
      <p:ext uri="{BB962C8B-B14F-4D97-AF65-F5344CB8AC3E}">
        <p14:creationId xmlns:p14="http://schemas.microsoft.com/office/powerpoint/2010/main" val="4060376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56B7E86-A6A1-45D0-ABFB-193D0506B343}" type="slidenum">
              <a:rPr kumimoji="1" lang="ja-JP" altLang="en-US" smtClean="0"/>
              <a:t>4</a:t>
            </a:fld>
            <a:endParaRPr kumimoji="1" lang="ja-JP" altLang="en-US"/>
          </a:p>
        </p:txBody>
      </p:sp>
    </p:spTree>
    <p:extLst>
      <p:ext uri="{BB962C8B-B14F-4D97-AF65-F5344CB8AC3E}">
        <p14:creationId xmlns:p14="http://schemas.microsoft.com/office/powerpoint/2010/main" val="1665124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308B64F-D054-4CAA-ACAE-CFA7858927BF}" type="datetimeFigureOut">
              <a:rPr kumimoji="1" lang="ja-JP" altLang="en-US" smtClean="0"/>
              <a:t>2023/12/26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01A30F-513C-4272-ACC2-6F04447F75C0}" type="slidenum">
              <a:rPr kumimoji="1" lang="ja-JP" altLang="en-US" smtClean="0"/>
              <a:t>‹#›</a:t>
            </a:fld>
            <a:endParaRPr kumimoji="1" lang="ja-JP" altLang="en-US"/>
          </a:p>
        </p:txBody>
      </p:sp>
    </p:spTree>
    <p:extLst>
      <p:ext uri="{BB962C8B-B14F-4D97-AF65-F5344CB8AC3E}">
        <p14:creationId xmlns:p14="http://schemas.microsoft.com/office/powerpoint/2010/main" val="3943948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08B64F-D054-4CAA-ACAE-CFA7858927BF}" type="datetimeFigureOut">
              <a:rPr kumimoji="1" lang="ja-JP" altLang="en-US" smtClean="0"/>
              <a:t>2023/12/26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01A30F-513C-4272-ACC2-6F04447F75C0}" type="slidenum">
              <a:rPr kumimoji="1" lang="ja-JP" altLang="en-US" smtClean="0"/>
              <a:t>‹#›</a:t>
            </a:fld>
            <a:endParaRPr kumimoji="1" lang="ja-JP" altLang="en-US"/>
          </a:p>
        </p:txBody>
      </p:sp>
    </p:spTree>
    <p:extLst>
      <p:ext uri="{BB962C8B-B14F-4D97-AF65-F5344CB8AC3E}">
        <p14:creationId xmlns:p14="http://schemas.microsoft.com/office/powerpoint/2010/main" val="3157071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08B64F-D054-4CAA-ACAE-CFA7858927BF}" type="datetimeFigureOut">
              <a:rPr kumimoji="1" lang="ja-JP" altLang="en-US" smtClean="0"/>
              <a:t>2023/12/26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01A30F-513C-4272-ACC2-6F04447F75C0}" type="slidenum">
              <a:rPr kumimoji="1" lang="ja-JP" altLang="en-US" smtClean="0"/>
              <a:t>‹#›</a:t>
            </a:fld>
            <a:endParaRPr kumimoji="1" lang="ja-JP" altLang="en-US"/>
          </a:p>
        </p:txBody>
      </p:sp>
    </p:spTree>
    <p:extLst>
      <p:ext uri="{BB962C8B-B14F-4D97-AF65-F5344CB8AC3E}">
        <p14:creationId xmlns:p14="http://schemas.microsoft.com/office/powerpoint/2010/main" val="624645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08B64F-D054-4CAA-ACAE-CFA7858927BF}" type="datetimeFigureOut">
              <a:rPr kumimoji="1" lang="ja-JP" altLang="en-US" smtClean="0"/>
              <a:t>2023/12/26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01A30F-513C-4272-ACC2-6F04447F75C0}" type="slidenum">
              <a:rPr kumimoji="1" lang="ja-JP" altLang="en-US" smtClean="0"/>
              <a:t>‹#›</a:t>
            </a:fld>
            <a:endParaRPr kumimoji="1" lang="ja-JP" altLang="en-US"/>
          </a:p>
        </p:txBody>
      </p:sp>
    </p:spTree>
    <p:extLst>
      <p:ext uri="{BB962C8B-B14F-4D97-AF65-F5344CB8AC3E}">
        <p14:creationId xmlns:p14="http://schemas.microsoft.com/office/powerpoint/2010/main" val="3435625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308B64F-D054-4CAA-ACAE-CFA7858927BF}" type="datetimeFigureOut">
              <a:rPr kumimoji="1" lang="ja-JP" altLang="en-US" smtClean="0"/>
              <a:t>2023/12/26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01A30F-513C-4272-ACC2-6F04447F75C0}" type="slidenum">
              <a:rPr kumimoji="1" lang="ja-JP" altLang="en-US" smtClean="0"/>
              <a:t>‹#›</a:t>
            </a:fld>
            <a:endParaRPr kumimoji="1" lang="ja-JP" altLang="en-US"/>
          </a:p>
        </p:txBody>
      </p:sp>
    </p:spTree>
    <p:extLst>
      <p:ext uri="{BB962C8B-B14F-4D97-AF65-F5344CB8AC3E}">
        <p14:creationId xmlns:p14="http://schemas.microsoft.com/office/powerpoint/2010/main" val="2440395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308B64F-D054-4CAA-ACAE-CFA7858927BF}" type="datetimeFigureOut">
              <a:rPr kumimoji="1" lang="ja-JP" altLang="en-US" smtClean="0"/>
              <a:t>2023/12/26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801A30F-513C-4272-ACC2-6F04447F75C0}" type="slidenum">
              <a:rPr kumimoji="1" lang="ja-JP" altLang="en-US" smtClean="0"/>
              <a:t>‹#›</a:t>
            </a:fld>
            <a:endParaRPr kumimoji="1" lang="ja-JP" altLang="en-US"/>
          </a:p>
        </p:txBody>
      </p:sp>
    </p:spTree>
    <p:extLst>
      <p:ext uri="{BB962C8B-B14F-4D97-AF65-F5344CB8AC3E}">
        <p14:creationId xmlns:p14="http://schemas.microsoft.com/office/powerpoint/2010/main" val="1206809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308B64F-D054-4CAA-ACAE-CFA7858927BF}" type="datetimeFigureOut">
              <a:rPr kumimoji="1" lang="ja-JP" altLang="en-US" smtClean="0"/>
              <a:t>2023/12/26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801A30F-513C-4272-ACC2-6F04447F75C0}" type="slidenum">
              <a:rPr kumimoji="1" lang="ja-JP" altLang="en-US" smtClean="0"/>
              <a:t>‹#›</a:t>
            </a:fld>
            <a:endParaRPr kumimoji="1" lang="ja-JP" altLang="en-US"/>
          </a:p>
        </p:txBody>
      </p:sp>
    </p:spTree>
    <p:extLst>
      <p:ext uri="{BB962C8B-B14F-4D97-AF65-F5344CB8AC3E}">
        <p14:creationId xmlns:p14="http://schemas.microsoft.com/office/powerpoint/2010/main" val="3579839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308B64F-D054-4CAA-ACAE-CFA7858927BF}" type="datetimeFigureOut">
              <a:rPr kumimoji="1" lang="ja-JP" altLang="en-US" smtClean="0"/>
              <a:t>2023/12/26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801A30F-513C-4272-ACC2-6F04447F75C0}" type="slidenum">
              <a:rPr kumimoji="1" lang="ja-JP" altLang="en-US" smtClean="0"/>
              <a:t>‹#›</a:t>
            </a:fld>
            <a:endParaRPr kumimoji="1" lang="ja-JP" altLang="en-US"/>
          </a:p>
        </p:txBody>
      </p:sp>
    </p:spTree>
    <p:extLst>
      <p:ext uri="{BB962C8B-B14F-4D97-AF65-F5344CB8AC3E}">
        <p14:creationId xmlns:p14="http://schemas.microsoft.com/office/powerpoint/2010/main" val="79320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308B64F-D054-4CAA-ACAE-CFA7858927BF}" type="datetimeFigureOut">
              <a:rPr kumimoji="1" lang="ja-JP" altLang="en-US" smtClean="0"/>
              <a:t>2023/12/26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801A30F-513C-4272-ACC2-6F04447F75C0}" type="slidenum">
              <a:rPr kumimoji="1" lang="ja-JP" altLang="en-US" smtClean="0"/>
              <a:t>‹#›</a:t>
            </a:fld>
            <a:endParaRPr kumimoji="1" lang="ja-JP" altLang="en-US"/>
          </a:p>
        </p:txBody>
      </p:sp>
    </p:spTree>
    <p:extLst>
      <p:ext uri="{BB962C8B-B14F-4D97-AF65-F5344CB8AC3E}">
        <p14:creationId xmlns:p14="http://schemas.microsoft.com/office/powerpoint/2010/main" val="3690963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308B64F-D054-4CAA-ACAE-CFA7858927BF}" type="datetimeFigureOut">
              <a:rPr kumimoji="1" lang="ja-JP" altLang="en-US" smtClean="0"/>
              <a:t>2023/12/26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801A30F-513C-4272-ACC2-6F04447F75C0}" type="slidenum">
              <a:rPr kumimoji="1" lang="ja-JP" altLang="en-US" smtClean="0"/>
              <a:t>‹#›</a:t>
            </a:fld>
            <a:endParaRPr kumimoji="1" lang="ja-JP" altLang="en-US"/>
          </a:p>
        </p:txBody>
      </p:sp>
    </p:spTree>
    <p:extLst>
      <p:ext uri="{BB962C8B-B14F-4D97-AF65-F5344CB8AC3E}">
        <p14:creationId xmlns:p14="http://schemas.microsoft.com/office/powerpoint/2010/main" val="2667865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308B64F-D054-4CAA-ACAE-CFA7858927BF}" type="datetimeFigureOut">
              <a:rPr kumimoji="1" lang="ja-JP" altLang="en-US" smtClean="0"/>
              <a:t>2023/12/26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801A30F-513C-4272-ACC2-6F04447F75C0}" type="slidenum">
              <a:rPr kumimoji="1" lang="ja-JP" altLang="en-US" smtClean="0"/>
              <a:t>‹#›</a:t>
            </a:fld>
            <a:endParaRPr kumimoji="1" lang="ja-JP" altLang="en-US"/>
          </a:p>
        </p:txBody>
      </p:sp>
    </p:spTree>
    <p:extLst>
      <p:ext uri="{BB962C8B-B14F-4D97-AF65-F5344CB8AC3E}">
        <p14:creationId xmlns:p14="http://schemas.microsoft.com/office/powerpoint/2010/main" val="1115884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08B64F-D054-4CAA-ACAE-CFA7858927BF}" type="datetimeFigureOut">
              <a:rPr kumimoji="1" lang="ja-JP" altLang="en-US" smtClean="0"/>
              <a:t>2023/12/26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01A30F-513C-4272-ACC2-6F04447F75C0}" type="slidenum">
              <a:rPr kumimoji="1" lang="ja-JP" altLang="en-US" smtClean="0"/>
              <a:t>‹#›</a:t>
            </a:fld>
            <a:endParaRPr kumimoji="1" lang="ja-JP" altLang="en-US"/>
          </a:p>
        </p:txBody>
      </p:sp>
    </p:spTree>
    <p:extLst>
      <p:ext uri="{BB962C8B-B14F-4D97-AF65-F5344CB8AC3E}">
        <p14:creationId xmlns:p14="http://schemas.microsoft.com/office/powerpoint/2010/main" val="28076973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libportal.jica.go.jp/fmi/xsl/library/public/Index.html"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libopac.jica.go.jp/images/report/P0000254671.html" TargetMode="External"/><Relationship Id="rId7" Type="http://schemas.openxmlformats.org/officeDocument/2006/relationships/hyperlink" Target="http://libopac.jica.go.jp/images/report/P0000253054.html" TargetMode="External"/><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hyperlink" Target="https://openjicareport.jica.go.jp/728/728/728_124_1000042751.html" TargetMode="External"/><Relationship Id="rId5" Type="http://schemas.openxmlformats.org/officeDocument/2006/relationships/hyperlink" Target="http://libopac.jica.go.jp/images/report/P0000251111.html" TargetMode="External"/><Relationship Id="rId4" Type="http://schemas.openxmlformats.org/officeDocument/2006/relationships/hyperlink" Target="https://libopac.jica.go.jp/images/report/P1000046542.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libopac.jica.go.jp/images/report/P0000257529.html" TargetMode="External"/><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hyperlink" Target="http://www.jica.go.jp/activities/evaluation/after.html" TargetMode="External"/><Relationship Id="rId5" Type="http://schemas.openxmlformats.org/officeDocument/2006/relationships/hyperlink" Target="https://openjicareport.jica.go.jp/213/213/213_118_12289971.html" TargetMode="External"/><Relationship Id="rId4" Type="http://schemas.openxmlformats.org/officeDocument/2006/relationships/hyperlink" Target="http://libopac.jica.go.jp/images/report/P0000257530.html"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www.jica.go.jp/announce/manual/form/consul_gt/index_since_201404.html" TargetMode="External"/><Relationship Id="rId3" Type="http://schemas.openxmlformats.org/officeDocument/2006/relationships/hyperlink" Target="http://www.jica.go.jp/announce/notice/index.html" TargetMode="External"/><Relationship Id="rId7" Type="http://schemas.openxmlformats.org/officeDocument/2006/relationships/hyperlink" Target="https://www.jica.go.jp/announce/manual/form/consul_g/index_since_201404.html"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s://www.jica.go.jp/announce/manual/guideline/consultant/index.html" TargetMode="External"/><Relationship Id="rId5" Type="http://schemas.openxmlformats.org/officeDocument/2006/relationships/hyperlink" Target="https://www.jica.go.jp/announce/manual/guideline/common/index.html" TargetMode="External"/><Relationship Id="rId4" Type="http://schemas.openxmlformats.org/officeDocument/2006/relationships/hyperlink" Target="http://www.jica.go.jp/announce/manual/index.html" TargetMode="External"/><Relationship Id="rId9" Type="http://schemas.openxmlformats.org/officeDocument/2006/relationships/hyperlink" Target="https://www.jica.go.jp/announce/inquiry/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extLst>
              <a:ext uri="{BEBA8EAE-BF5A-486C-A8C5-ECC9F3942E4B}">
                <a14:imgProps xmlns:a14="http://schemas.microsoft.com/office/drawing/2010/main">
                  <a14:imgLayer r:embed="rId4">
                    <a14:imgEffect>
                      <a14:sharpenSoften amount="30000"/>
                    </a14:imgEffect>
                    <a14:imgEffect>
                      <a14:colorTemperature colorTemp="4883"/>
                    </a14:imgEffect>
                    <a14:imgEffect>
                      <a14:saturation sat="1000"/>
                    </a14:imgEffect>
                    <a14:imgEffect>
                      <a14:brightnessContrast bright="-2000" contrast="-20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pic>
        <p:nvPicPr>
          <p:cNvPr id="4" name="図 3"/>
          <p:cNvPicPr>
            <a:picLocks noChangeAspect="1"/>
          </p:cNvPicPr>
          <p:nvPr/>
        </p:nvPicPr>
        <p:blipFill rotWithShape="1">
          <a:blip r:embed="rId5">
            <a:extLst>
              <a:ext uri="{BEBA8EAE-BF5A-486C-A8C5-ECC9F3942E4B}">
                <a14:imgProps xmlns:a14="http://schemas.microsoft.com/office/drawing/2010/main">
                  <a14:imgLayer r:embed="rId6">
                    <a14:imgEffect>
                      <a14:saturation sat="112000"/>
                    </a14:imgEffect>
                  </a14:imgLayer>
                </a14:imgProps>
              </a:ext>
            </a:extLst>
          </a:blip>
          <a:srcRect r="90219" b="25088"/>
          <a:stretch/>
        </p:blipFill>
        <p:spPr>
          <a:xfrm>
            <a:off x="-1" y="0"/>
            <a:ext cx="1286189" cy="6858001"/>
          </a:xfrm>
          <a:prstGeom prst="rect">
            <a:avLst/>
          </a:prstGeom>
        </p:spPr>
      </p:pic>
      <p:sp>
        <p:nvSpPr>
          <p:cNvPr id="2" name="タイトル 1"/>
          <p:cNvSpPr>
            <a:spLocks noGrp="1"/>
          </p:cNvSpPr>
          <p:nvPr>
            <p:ph type="ctrTitle"/>
          </p:nvPr>
        </p:nvSpPr>
        <p:spPr>
          <a:xfrm>
            <a:off x="1192513" y="2065079"/>
            <a:ext cx="10999487" cy="2387600"/>
          </a:xfrm>
        </p:spPr>
        <p:txBody>
          <a:bodyPr anchor="ctr">
            <a:normAutofit/>
          </a:bodyPr>
          <a:lstStyle/>
          <a:p>
            <a:pPr>
              <a:lnSpc>
                <a:spcPts val="8000"/>
              </a:lnSpc>
            </a:pPr>
            <a:r>
              <a:rPr lang="ja-JP" altLang="en-US" sz="5400" b="1" dirty="0">
                <a:effectLst>
                  <a:outerShdw blurRad="38100" dist="38100" dir="2700000" algn="tl">
                    <a:srgbClr val="000000">
                      <a:alpha val="43137"/>
                    </a:srgbClr>
                  </a:outerShdw>
                </a:effectLst>
                <a:latin typeface="メイリオ"/>
                <a:ea typeface="メイリオ"/>
              </a:rPr>
              <a:t>コンサルタント等契約の</a:t>
            </a:r>
            <a:br>
              <a:rPr lang="en-US" altLang="ja-JP" sz="5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br>
            <a:r>
              <a:rPr lang="ja-JP" altLang="en-US" sz="5400" b="1" dirty="0">
                <a:effectLst>
                  <a:outerShdw blurRad="38100" dist="38100" dir="2700000" algn="tl">
                    <a:srgbClr val="000000">
                      <a:alpha val="43137"/>
                    </a:srgbClr>
                  </a:outerShdw>
                </a:effectLst>
                <a:latin typeface="メイリオ"/>
                <a:ea typeface="メイリオ"/>
              </a:rPr>
              <a:t>概要および手続き</a:t>
            </a:r>
            <a:endParaRPr lang="ja-JP" altLang="en-US" sz="5400" b="1">
              <a:solidFill>
                <a:srgbClr val="FF0000"/>
              </a:solidFill>
              <a:effectLst>
                <a:outerShdw blurRad="38100" dist="38100" dir="2700000" algn="tl">
                  <a:srgbClr val="000000">
                    <a:alpha val="43137"/>
                  </a:srgbClr>
                </a:outerShdw>
              </a:effectLst>
              <a:latin typeface="メイリオ"/>
              <a:ea typeface="メイリオ"/>
            </a:endParaRPr>
          </a:p>
        </p:txBody>
      </p:sp>
      <p:sp>
        <p:nvSpPr>
          <p:cNvPr id="3" name="サブタイトル 2"/>
          <p:cNvSpPr>
            <a:spLocks noGrp="1"/>
          </p:cNvSpPr>
          <p:nvPr>
            <p:ph type="subTitle" idx="1"/>
          </p:nvPr>
        </p:nvSpPr>
        <p:spPr>
          <a:xfrm>
            <a:off x="2360638" y="5378116"/>
            <a:ext cx="9144000" cy="529390"/>
          </a:xfrm>
        </p:spPr>
        <p:txBody>
          <a:bodyPr vert="horz" lIns="91440" tIns="45720" rIns="91440" bIns="45720" rtlCol="0" anchor="t">
            <a:normAutofit/>
          </a:bodyPr>
          <a:lstStyle/>
          <a:p>
            <a:pPr algn="r"/>
            <a:r>
              <a:rPr kumimoji="1" lang="ja-JP" altLang="en-US" b="1" dirty="0">
                <a:latin typeface="ＭＳ ゴシック"/>
                <a:ea typeface="ＭＳ ゴシック"/>
              </a:rPr>
              <a:t>調達・派遣業務部</a:t>
            </a:r>
            <a:r>
              <a:rPr lang="ja-JP" altLang="en-US" b="1" dirty="0">
                <a:latin typeface="ＭＳ ゴシック"/>
                <a:ea typeface="ＭＳ ゴシック"/>
              </a:rPr>
              <a:t>　</a:t>
            </a:r>
            <a:r>
              <a:rPr kumimoji="1" lang="ja-JP" altLang="en-US" b="1" dirty="0">
                <a:latin typeface="ＭＳ ゴシック"/>
                <a:ea typeface="ＭＳ ゴシック"/>
              </a:rPr>
              <a:t>契約第一課</a:t>
            </a:r>
            <a:endParaRPr lang="ja-JP" altLang="en-US" b="1" dirty="0">
              <a:latin typeface="ＭＳ ゴシック"/>
              <a:ea typeface="ＭＳ ゴシック"/>
            </a:endParaRPr>
          </a:p>
        </p:txBody>
      </p:sp>
    </p:spTree>
    <p:extLst>
      <p:ext uri="{BB962C8B-B14F-4D97-AF65-F5344CB8AC3E}">
        <p14:creationId xmlns:p14="http://schemas.microsoft.com/office/powerpoint/2010/main" val="2523276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rotWithShape="1">
          <a:blip r:embed="rId2"/>
          <a:srcRect b="25088"/>
          <a:stretch/>
        </p:blipFill>
        <p:spPr>
          <a:xfrm>
            <a:off x="0" y="-1"/>
            <a:ext cx="12192000" cy="6858001"/>
          </a:xfrm>
          <a:prstGeom prst="rect">
            <a:avLst/>
          </a:prstGeom>
        </p:spPr>
      </p:pic>
      <p:sp>
        <p:nvSpPr>
          <p:cNvPr id="2" name="タイトル 1"/>
          <p:cNvSpPr>
            <a:spLocks noGrp="1"/>
          </p:cNvSpPr>
          <p:nvPr>
            <p:ph type="title"/>
          </p:nvPr>
        </p:nvSpPr>
        <p:spPr>
          <a:xfrm>
            <a:off x="1188720" y="508732"/>
            <a:ext cx="10515600" cy="1325563"/>
          </a:xfrm>
        </p:spPr>
        <p:txBody>
          <a:bodyPr/>
          <a:lstStyle/>
          <a:p>
            <a:r>
              <a:rPr kumimoji="1" lang="ja-JP" altLang="en-US" dirty="0"/>
              <a:t>　</a:t>
            </a:r>
            <a:r>
              <a:rPr kumimoji="1" lang="ja-JP" altLang="en-US" sz="400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コンサルタント等契約の概要</a:t>
            </a:r>
          </a:p>
        </p:txBody>
      </p:sp>
      <p:sp>
        <p:nvSpPr>
          <p:cNvPr id="3" name="コンテンツ プレースホルダー 2"/>
          <p:cNvSpPr>
            <a:spLocks noGrp="1"/>
          </p:cNvSpPr>
          <p:nvPr>
            <p:ph idx="1"/>
          </p:nvPr>
        </p:nvSpPr>
        <p:spPr>
          <a:xfrm>
            <a:off x="1739350" y="2174813"/>
            <a:ext cx="9720469" cy="4342668"/>
          </a:xfrm>
        </p:spPr>
        <p:txBody>
          <a:bodyPr>
            <a:normAutofit/>
          </a:bodyPr>
          <a:lstStyle/>
          <a:p>
            <a:pPr marL="0" indent="0">
              <a:buNone/>
            </a:pPr>
            <a:r>
              <a:rPr lang="ja-JP" altLang="en-US" dirty="0">
                <a:latin typeface="ＭＳ ゴシック" panose="020B0609070205080204" pitchFamily="49" charset="-128"/>
                <a:ea typeface="ＭＳ ゴシック" panose="020B0609070205080204" pitchFamily="49" charset="-128"/>
              </a:rPr>
              <a:t>「コンサルタント等契約」と</a:t>
            </a:r>
            <a:r>
              <a:rPr lang="ja-JP" altLang="en-US">
                <a:latin typeface="ＭＳ ゴシック" panose="020B0609070205080204" pitchFamily="49" charset="-128"/>
                <a:ea typeface="ＭＳ ゴシック" panose="020B0609070205080204" pitchFamily="49" charset="-128"/>
              </a:rPr>
              <a:t>は、　　</a:t>
            </a:r>
            <a:endParaRPr lang="en-US" altLang="ja-JP" dirty="0">
              <a:latin typeface="ＭＳ ゴシック" panose="020B0609070205080204" pitchFamily="49" charset="-128"/>
              <a:ea typeface="ＭＳ ゴシック" panose="020B0609070205080204" pitchFamily="49" charset="-128"/>
            </a:endParaRPr>
          </a:p>
          <a:p>
            <a:pPr marL="0" indent="0">
              <a:buNone/>
            </a:pPr>
            <a:r>
              <a:rPr lang="ja-JP" altLang="en-US" dirty="0">
                <a:latin typeface="ＭＳ ゴシック" panose="020B0609070205080204" pitchFamily="49" charset="-128"/>
                <a:ea typeface="ＭＳ ゴシック" panose="020B0609070205080204" pitchFamily="49" charset="-128"/>
              </a:rPr>
              <a:t>法人</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個人を対象に、</a:t>
            </a:r>
            <a:endParaRPr lang="en-US" altLang="ja-JP" dirty="0">
              <a:latin typeface="ＭＳ ゴシック" panose="020B0609070205080204" pitchFamily="49" charset="-128"/>
              <a:ea typeface="ＭＳ ゴシック" panose="020B0609070205080204" pitchFamily="49" charset="-128"/>
            </a:endParaRPr>
          </a:p>
          <a:p>
            <a:pPr marL="0" indent="0">
              <a:buNone/>
            </a:pPr>
            <a:r>
              <a:rPr lang="ja-JP" altLang="en-US" dirty="0">
                <a:latin typeface="ＭＳ ゴシック" panose="020B0609070205080204" pitchFamily="49" charset="-128"/>
                <a:ea typeface="ＭＳ ゴシック" panose="020B0609070205080204" pitchFamily="49" charset="-128"/>
              </a:rPr>
              <a:t>基礎情報収集・確認調査、協力準備調査、技術協力プロジェクト、開発計画調査型技術協力等、主に海外で実施する</a:t>
            </a:r>
            <a:r>
              <a:rPr lang="en-US" altLang="ja-JP" dirty="0">
                <a:latin typeface="ＭＳ ゴシック" panose="020B0609070205080204" pitchFamily="49" charset="-128"/>
                <a:ea typeface="ＭＳ ゴシック" panose="020B0609070205080204" pitchFamily="49" charset="-128"/>
              </a:rPr>
              <a:t>JICA</a:t>
            </a:r>
            <a:r>
              <a:rPr lang="ja-JP" altLang="en-US" dirty="0">
                <a:latin typeface="ＭＳ ゴシック" panose="020B0609070205080204" pitchFamily="49" charset="-128"/>
                <a:ea typeface="ＭＳ ゴシック" panose="020B0609070205080204" pitchFamily="49" charset="-128"/>
              </a:rPr>
              <a:t>事業を達成しうる高度な専門的知見を有する民間企業、大学、団体、個人等（以下「コンサルタント等」という）と契約するもので、主に企画競争と一般競争入札（総合評価落札方式）で契約相手方を決定しています。</a:t>
            </a:r>
          </a:p>
        </p:txBody>
      </p:sp>
    </p:spTree>
    <p:extLst>
      <p:ext uri="{BB962C8B-B14F-4D97-AF65-F5344CB8AC3E}">
        <p14:creationId xmlns:p14="http://schemas.microsoft.com/office/powerpoint/2010/main" val="3617589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rotWithShape="1">
          <a:blip r:embed="rId3"/>
          <a:srcRect b="25088"/>
          <a:stretch/>
        </p:blipFill>
        <p:spPr>
          <a:xfrm>
            <a:off x="0" y="-1"/>
            <a:ext cx="12192000" cy="6858001"/>
          </a:xfrm>
          <a:prstGeom prst="rect">
            <a:avLst/>
          </a:prstGeom>
        </p:spPr>
      </p:pic>
      <p:sp>
        <p:nvSpPr>
          <p:cNvPr id="2" name="タイトル 1"/>
          <p:cNvSpPr>
            <a:spLocks noGrp="1"/>
          </p:cNvSpPr>
          <p:nvPr>
            <p:ph type="title"/>
          </p:nvPr>
        </p:nvSpPr>
        <p:spPr>
          <a:xfrm>
            <a:off x="1259304" y="-212654"/>
            <a:ext cx="10515600" cy="1325563"/>
          </a:xfrm>
        </p:spPr>
        <p:txBody>
          <a:bodyPr/>
          <a:lstStyle/>
          <a:p>
            <a:r>
              <a:rPr kumimoji="1" lang="ja-JP" altLang="en-US" dirty="0"/>
              <a:t>　</a:t>
            </a:r>
            <a:r>
              <a:rPr kumimoji="1" lang="ja-JP" altLang="en-US" sz="400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コンサルタント等契約の種類</a:t>
            </a:r>
          </a:p>
        </p:txBody>
      </p:sp>
      <p:graphicFrame>
        <p:nvGraphicFramePr>
          <p:cNvPr id="6" name="表 5"/>
          <p:cNvGraphicFramePr>
            <a:graphicFrameLocks noGrp="1"/>
          </p:cNvGraphicFramePr>
          <p:nvPr>
            <p:extLst>
              <p:ext uri="{D42A27DB-BD31-4B8C-83A1-F6EECF244321}">
                <p14:modId xmlns:p14="http://schemas.microsoft.com/office/powerpoint/2010/main" val="1524732670"/>
              </p:ext>
            </p:extLst>
          </p:nvPr>
        </p:nvGraphicFramePr>
        <p:xfrm>
          <a:off x="1800324" y="812303"/>
          <a:ext cx="9974580" cy="5845117"/>
        </p:xfrm>
        <a:graphic>
          <a:graphicData uri="http://schemas.openxmlformats.org/drawingml/2006/table">
            <a:tbl>
              <a:tblPr firstRow="1" bandRow="1">
                <a:tableStyleId>{3B4B98B0-60AC-42C2-AFA5-B58CD77FA1E5}</a:tableStyleId>
              </a:tblPr>
              <a:tblGrid>
                <a:gridCol w="1823434">
                  <a:extLst>
                    <a:ext uri="{9D8B030D-6E8A-4147-A177-3AD203B41FA5}">
                      <a16:colId xmlns:a16="http://schemas.microsoft.com/office/drawing/2014/main" val="4160408973"/>
                    </a:ext>
                  </a:extLst>
                </a:gridCol>
                <a:gridCol w="3923181">
                  <a:extLst>
                    <a:ext uri="{9D8B030D-6E8A-4147-A177-3AD203B41FA5}">
                      <a16:colId xmlns:a16="http://schemas.microsoft.com/office/drawing/2014/main" val="4262815896"/>
                    </a:ext>
                  </a:extLst>
                </a:gridCol>
                <a:gridCol w="4227965">
                  <a:extLst>
                    <a:ext uri="{9D8B030D-6E8A-4147-A177-3AD203B41FA5}">
                      <a16:colId xmlns:a16="http://schemas.microsoft.com/office/drawing/2014/main" val="1867692101"/>
                    </a:ext>
                  </a:extLst>
                </a:gridCol>
              </a:tblGrid>
              <a:tr h="368466">
                <a:tc>
                  <a:txBody>
                    <a:bodyPr/>
                    <a:lstStyle/>
                    <a:p>
                      <a:pPr algn="ctr"/>
                      <a:r>
                        <a:rPr kumimoji="1" lang="ja-JP" altLang="en-US" dirty="0">
                          <a:latin typeface="ＭＳ ゴシック" panose="020B0609070205080204" pitchFamily="49" charset="-128"/>
                          <a:ea typeface="ＭＳ ゴシック" panose="020B0609070205080204" pitchFamily="49" charset="-128"/>
                        </a:rPr>
                        <a:t>契約区分</a:t>
                      </a:r>
                    </a:p>
                  </a:txBody>
                  <a:tcPr>
                    <a:lnR w="3175" cap="flat" cmpd="sng" algn="ctr">
                      <a:solidFill>
                        <a:schemeClr val="accent1">
                          <a:lumMod val="60000"/>
                          <a:lumOff val="40000"/>
                        </a:schemeClr>
                      </a:solidFill>
                      <a:prstDash val="solid"/>
                      <a:round/>
                      <a:headEnd type="none" w="med" len="med"/>
                      <a:tailEnd type="none" w="med" len="med"/>
                    </a:lnR>
                  </a:tcPr>
                </a:tc>
                <a:tc>
                  <a:txBody>
                    <a:bodyPr/>
                    <a:lstStyle/>
                    <a:p>
                      <a:pPr algn="ctr"/>
                      <a:r>
                        <a:rPr kumimoji="1" lang="ja-JP" altLang="en-US">
                          <a:latin typeface="ＭＳ ゴシック" panose="020B0609070205080204" pitchFamily="49" charset="-128"/>
                          <a:ea typeface="ＭＳ ゴシック" panose="020B0609070205080204" pitchFamily="49" charset="-128"/>
                        </a:rPr>
                        <a:t>業務実施契約</a:t>
                      </a:r>
                    </a:p>
                  </a:txBody>
                  <a:tcPr>
                    <a:lnL w="3175" cap="flat" cmpd="sng" algn="ctr">
                      <a:solidFill>
                        <a:schemeClr val="accent1">
                          <a:lumMod val="60000"/>
                          <a:lumOff val="40000"/>
                        </a:schemeClr>
                      </a:solidFill>
                      <a:prstDash val="solid"/>
                      <a:round/>
                      <a:headEnd type="none" w="med" len="med"/>
                      <a:tailEnd type="none" w="med" len="med"/>
                    </a:lnL>
                  </a:tcPr>
                </a:tc>
                <a:tc>
                  <a:txBody>
                    <a:bodyPr/>
                    <a:lstStyle/>
                    <a:p>
                      <a:pPr algn="ctr"/>
                      <a:r>
                        <a:rPr kumimoji="1" lang="ja-JP" altLang="en-US">
                          <a:latin typeface="ＭＳ ゴシック" panose="020B0609070205080204" pitchFamily="49" charset="-128"/>
                          <a:ea typeface="ＭＳ ゴシック" panose="020B0609070205080204" pitchFamily="49" charset="-128"/>
                        </a:rPr>
                        <a:t>業務実施契約（単独型）</a:t>
                      </a:r>
                    </a:p>
                  </a:txBody>
                  <a:tcPr/>
                </a:tc>
                <a:extLst>
                  <a:ext uri="{0D108BD9-81ED-4DB2-BD59-A6C34878D82A}">
                    <a16:rowId xmlns:a16="http://schemas.microsoft.com/office/drawing/2014/main" val="2870501265"/>
                  </a:ext>
                </a:extLst>
              </a:tr>
              <a:tr h="829048">
                <a:tc>
                  <a:txBody>
                    <a:bodyPr/>
                    <a:lstStyle/>
                    <a:p>
                      <a:pPr algn="ctr"/>
                      <a:r>
                        <a:rPr kumimoji="1" lang="ja-JP" altLang="en-US" sz="1600" dirty="0">
                          <a:latin typeface="ＭＳ ゴシック" panose="020B0609070205080204" pitchFamily="49" charset="-128"/>
                          <a:ea typeface="ＭＳ ゴシック" panose="020B0609070205080204" pitchFamily="49" charset="-128"/>
                        </a:rPr>
                        <a:t>契約概要</a:t>
                      </a:r>
                    </a:p>
                  </a:txBody>
                  <a:tcPr>
                    <a:lnR w="3175" cap="flat" cmpd="sng" algn="ctr">
                      <a:solidFill>
                        <a:schemeClr val="accent1">
                          <a:lumMod val="60000"/>
                          <a:lumOff val="40000"/>
                        </a:schemeClr>
                      </a:solidFill>
                      <a:prstDash val="solid"/>
                      <a:round/>
                      <a:headEnd type="none" w="med" len="med"/>
                      <a:tailEnd type="none" w="med" len="med"/>
                    </a:lnR>
                    <a:lnB w="3175" cap="flat" cmpd="sng" algn="ctr">
                      <a:solidFill>
                        <a:schemeClr val="accent1">
                          <a:lumMod val="60000"/>
                          <a:lumOff val="40000"/>
                        </a:schemeClr>
                      </a:solidFill>
                      <a:prstDash val="solid"/>
                      <a:round/>
                      <a:headEnd type="none" w="med" len="med"/>
                      <a:tailEnd type="none" w="med" len="med"/>
                    </a:lnB>
                  </a:tcPr>
                </a:tc>
                <a:tc>
                  <a:txBody>
                    <a:bodyPr/>
                    <a:lstStyle/>
                    <a:p>
                      <a:r>
                        <a:rPr kumimoji="1" lang="ja-JP" altLang="en-US" sz="1600" dirty="0">
                          <a:latin typeface="ＭＳ ゴシック" panose="020B0609070205080204" pitchFamily="49" charset="-128"/>
                          <a:ea typeface="ＭＳ ゴシック" panose="020B0609070205080204" pitchFamily="49" charset="-128"/>
                        </a:rPr>
                        <a:t>調査、技術協力等の業務のうち、複数の業務従事者が</a:t>
                      </a:r>
                      <a:r>
                        <a:rPr kumimoji="1" lang="ja-JP" altLang="en-US" sz="1600" dirty="0">
                          <a:solidFill>
                            <a:schemeClr val="tx1"/>
                          </a:solidFill>
                          <a:latin typeface="ＭＳ ゴシック" panose="020B0609070205080204" pitchFamily="49" charset="-128"/>
                          <a:ea typeface="ＭＳ ゴシック" panose="020B0609070205080204" pitchFamily="49" charset="-128"/>
                        </a:rPr>
                        <a:t>チームを構成して</a:t>
                      </a:r>
                      <a:r>
                        <a:rPr kumimoji="1" lang="ja-JP" altLang="en-US" sz="1600" dirty="0">
                          <a:latin typeface="ＭＳ ゴシック" panose="020B0609070205080204" pitchFamily="49" charset="-128"/>
                          <a:ea typeface="ＭＳ ゴシック" panose="020B0609070205080204" pitchFamily="49" charset="-128"/>
                        </a:rPr>
                        <a:t>包括的に実施することが必要な業務を委託するもの。</a:t>
                      </a:r>
                      <a:endParaRPr kumimoji="1" lang="en-US" altLang="ja-JP" sz="1600" dirty="0">
                        <a:latin typeface="ＭＳ ゴシック" panose="020B0609070205080204" pitchFamily="49" charset="-128"/>
                        <a:ea typeface="ＭＳ ゴシック" panose="020B0609070205080204" pitchFamily="49" charset="-128"/>
                      </a:endParaRPr>
                    </a:p>
                  </a:txBody>
                  <a:tcPr>
                    <a:lnL w="3175" cap="flat" cmpd="sng" algn="ctr">
                      <a:solidFill>
                        <a:schemeClr val="accent1">
                          <a:lumMod val="60000"/>
                          <a:lumOff val="40000"/>
                        </a:schemeClr>
                      </a:solidFill>
                      <a:prstDash val="solid"/>
                      <a:round/>
                      <a:headEnd type="none" w="med" len="med"/>
                      <a:tailEnd type="none" w="med" len="med"/>
                    </a:lnL>
                    <a:lnR w="3175" cap="flat" cmpd="sng" algn="ctr">
                      <a:solidFill>
                        <a:schemeClr val="accent1">
                          <a:lumMod val="60000"/>
                          <a:lumOff val="40000"/>
                        </a:schemeClr>
                      </a:solidFill>
                      <a:prstDash val="solid"/>
                      <a:round/>
                      <a:headEnd type="none" w="med" len="med"/>
                      <a:tailEnd type="none" w="med" len="med"/>
                    </a:lnR>
                    <a:lnB w="3175" cap="flat" cmpd="sng" algn="ctr">
                      <a:solidFill>
                        <a:schemeClr val="accent1">
                          <a:lumMod val="60000"/>
                          <a:lumOff val="40000"/>
                        </a:schemeClr>
                      </a:solidFill>
                      <a:prstDash val="solid"/>
                      <a:round/>
                      <a:headEnd type="none" w="med" len="med"/>
                      <a:tailEnd type="none" w="med" len="med"/>
                    </a:lnB>
                  </a:tcPr>
                </a:tc>
                <a:tc>
                  <a:txBody>
                    <a:bodyPr/>
                    <a:lstStyle/>
                    <a:p>
                      <a:r>
                        <a:rPr kumimoji="1" lang="ja-JP" altLang="en-US" sz="1600">
                          <a:latin typeface="ＭＳ ゴシック" panose="020B0609070205080204" pitchFamily="49" charset="-128"/>
                          <a:ea typeface="ＭＳ ゴシック" panose="020B0609070205080204" pitchFamily="49" charset="-128"/>
                        </a:rPr>
                        <a:t>調査、技術協力等の業務のうち、単独の業務従事者による役務の提供によって実施可能な業務を委託するもの。</a:t>
                      </a:r>
                    </a:p>
                  </a:txBody>
                  <a:tcPr>
                    <a:lnL w="3175" cap="flat" cmpd="sng" algn="ctr">
                      <a:solidFill>
                        <a:schemeClr val="accent1">
                          <a:lumMod val="60000"/>
                          <a:lumOff val="40000"/>
                        </a:schemeClr>
                      </a:solidFill>
                      <a:prstDash val="solid"/>
                      <a:round/>
                      <a:headEnd type="none" w="med" len="med"/>
                      <a:tailEnd type="none" w="med" len="med"/>
                    </a:lnL>
                    <a:lnB w="3175"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956868169"/>
                  </a:ext>
                </a:extLst>
              </a:tr>
              <a:tr h="601355">
                <a:tc>
                  <a:txBody>
                    <a:bodyPr/>
                    <a:lstStyle/>
                    <a:p>
                      <a:pPr algn="ctr"/>
                      <a:r>
                        <a:rPr kumimoji="1" lang="ja-JP" altLang="en-US" sz="1600">
                          <a:latin typeface="ＭＳ ゴシック" panose="020B0609070205080204" pitchFamily="49" charset="-128"/>
                          <a:ea typeface="ＭＳ ゴシック" panose="020B0609070205080204" pitchFamily="49" charset="-128"/>
                        </a:rPr>
                        <a:t>選定方法</a:t>
                      </a:r>
                    </a:p>
                  </a:txBody>
                  <a:tcPr>
                    <a:lnR w="3175" cap="flat" cmpd="sng" algn="ctr">
                      <a:solidFill>
                        <a:schemeClr val="accent1">
                          <a:lumMod val="60000"/>
                          <a:lumOff val="40000"/>
                        </a:schemeClr>
                      </a:solidFill>
                      <a:prstDash val="solid"/>
                      <a:round/>
                      <a:headEnd type="none" w="med" len="med"/>
                      <a:tailEnd type="none" w="med" len="med"/>
                    </a:lnR>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tc>
                  <a:txBody>
                    <a:bodyPr/>
                    <a:lstStyle/>
                    <a:p>
                      <a:r>
                        <a:rPr kumimoji="1" lang="ja-JP" altLang="en-US" sz="1600" dirty="0">
                          <a:latin typeface="ＭＳ ゴシック" panose="020B0609070205080204" pitchFamily="49" charset="-128"/>
                          <a:ea typeface="ＭＳ ゴシック" panose="020B0609070205080204" pitchFamily="49" charset="-128"/>
                        </a:rPr>
                        <a:t>企画競争（プロポーザル方式）または一般競争入札（総合評価落札方式）</a:t>
                      </a:r>
                    </a:p>
                  </a:txBody>
                  <a:tcPr>
                    <a:lnL w="3175" cap="flat" cmpd="sng" algn="ctr">
                      <a:solidFill>
                        <a:schemeClr val="accent1">
                          <a:lumMod val="60000"/>
                          <a:lumOff val="40000"/>
                        </a:schemeClr>
                      </a:solidFill>
                      <a:prstDash val="solid"/>
                      <a:round/>
                      <a:headEnd type="none" w="med" len="med"/>
                      <a:tailEnd type="none" w="med" len="med"/>
                    </a:lnL>
                    <a:lnR w="3175" cap="flat" cmpd="sng" algn="ctr">
                      <a:solidFill>
                        <a:schemeClr val="accent1">
                          <a:lumMod val="60000"/>
                          <a:lumOff val="40000"/>
                        </a:schemeClr>
                      </a:solidFill>
                      <a:prstDash val="solid"/>
                      <a:round/>
                      <a:headEnd type="none" w="med" len="med"/>
                      <a:tailEnd type="none" w="med" len="med"/>
                    </a:lnR>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tc>
                  <a:txBody>
                    <a:bodyPr/>
                    <a:lstStyle/>
                    <a:p>
                      <a:r>
                        <a:rPr kumimoji="1" lang="ja-JP" altLang="en-US" sz="1600">
                          <a:latin typeface="ＭＳ ゴシック" panose="020B0609070205080204" pitchFamily="49" charset="-128"/>
                          <a:ea typeface="ＭＳ ゴシック" panose="020B0609070205080204" pitchFamily="49" charset="-128"/>
                        </a:rPr>
                        <a:t>企画競争（簡易プロポーザル方式）</a:t>
                      </a:r>
                    </a:p>
                  </a:txBody>
                  <a:tcPr>
                    <a:lnL w="3175" cap="flat" cmpd="sng" algn="ctr">
                      <a:solidFill>
                        <a:schemeClr val="accent1">
                          <a:lumMod val="60000"/>
                          <a:lumOff val="40000"/>
                        </a:schemeClr>
                      </a:solidFill>
                      <a:prstDash val="solid"/>
                      <a:round/>
                      <a:headEnd type="none" w="med" len="med"/>
                      <a:tailEnd type="none" w="med" len="med"/>
                    </a:lnL>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3021921389"/>
                  </a:ext>
                </a:extLst>
              </a:tr>
              <a:tr h="337761">
                <a:tc>
                  <a:txBody>
                    <a:bodyPr/>
                    <a:lstStyle/>
                    <a:p>
                      <a:pPr algn="ctr"/>
                      <a:r>
                        <a:rPr kumimoji="1" lang="ja-JP" altLang="en-US" sz="1600">
                          <a:latin typeface="ＭＳ ゴシック" panose="020B0609070205080204" pitchFamily="49" charset="-128"/>
                          <a:ea typeface="ＭＳ ゴシック" panose="020B0609070205080204" pitchFamily="49" charset="-128"/>
                        </a:rPr>
                        <a:t>案件規模（目安）</a:t>
                      </a:r>
                    </a:p>
                  </a:txBody>
                  <a:tcPr>
                    <a:lnR w="3175" cap="flat" cmpd="sng" algn="ctr">
                      <a:solidFill>
                        <a:schemeClr val="accent1">
                          <a:lumMod val="60000"/>
                          <a:lumOff val="40000"/>
                        </a:schemeClr>
                      </a:solidFill>
                      <a:prstDash val="solid"/>
                      <a:round/>
                      <a:headEnd type="none" w="med" len="med"/>
                      <a:tailEnd type="none" w="med" len="med"/>
                    </a:lnR>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tc>
                  <a:txBody>
                    <a:bodyPr/>
                    <a:lstStyle/>
                    <a:p>
                      <a:r>
                        <a:rPr kumimoji="1" lang="ja-JP" altLang="en-US" sz="1600">
                          <a:latin typeface="ＭＳ ゴシック" panose="020B0609070205080204" pitchFamily="49" charset="-128"/>
                          <a:ea typeface="ＭＳ ゴシック" panose="020B0609070205080204" pitchFamily="49" charset="-128"/>
                        </a:rPr>
                        <a:t>大（数千万円～数億円）</a:t>
                      </a:r>
                    </a:p>
                  </a:txBody>
                  <a:tcPr>
                    <a:lnL w="3175" cap="flat" cmpd="sng" algn="ctr">
                      <a:solidFill>
                        <a:schemeClr val="accent1">
                          <a:lumMod val="60000"/>
                          <a:lumOff val="40000"/>
                        </a:schemeClr>
                      </a:solidFill>
                      <a:prstDash val="solid"/>
                      <a:round/>
                      <a:headEnd type="none" w="med" len="med"/>
                      <a:tailEnd type="none" w="med" len="med"/>
                    </a:lnL>
                    <a:lnR w="3175" cap="flat" cmpd="sng" algn="ctr">
                      <a:solidFill>
                        <a:schemeClr val="accent1">
                          <a:lumMod val="60000"/>
                          <a:lumOff val="40000"/>
                        </a:schemeClr>
                      </a:solidFill>
                      <a:prstDash val="solid"/>
                      <a:round/>
                      <a:headEnd type="none" w="med" len="med"/>
                      <a:tailEnd type="none" w="med" len="med"/>
                    </a:lnR>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tc>
                  <a:txBody>
                    <a:bodyPr/>
                    <a:lstStyle/>
                    <a:p>
                      <a:r>
                        <a:rPr kumimoji="1" lang="ja-JP" altLang="en-US" sz="1600">
                          <a:latin typeface="ＭＳ ゴシック" panose="020B0609070205080204" pitchFamily="49" charset="-128"/>
                          <a:ea typeface="ＭＳ ゴシック" panose="020B0609070205080204" pitchFamily="49" charset="-128"/>
                        </a:rPr>
                        <a:t>小～大（数百万円～数千万円）</a:t>
                      </a:r>
                    </a:p>
                  </a:txBody>
                  <a:tcPr>
                    <a:lnL w="3175" cap="flat" cmpd="sng" algn="ctr">
                      <a:solidFill>
                        <a:schemeClr val="accent1">
                          <a:lumMod val="60000"/>
                          <a:lumOff val="40000"/>
                        </a:schemeClr>
                      </a:solidFill>
                      <a:prstDash val="solid"/>
                      <a:round/>
                      <a:headEnd type="none" w="med" len="med"/>
                      <a:tailEnd type="none" w="med" len="med"/>
                    </a:lnL>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2716640194"/>
                  </a:ext>
                </a:extLst>
              </a:tr>
              <a:tr h="366974">
                <a:tc>
                  <a:txBody>
                    <a:bodyPr/>
                    <a:lstStyle/>
                    <a:p>
                      <a:pPr algn="ctr"/>
                      <a:r>
                        <a:rPr kumimoji="1" lang="ja-JP" altLang="en-US" sz="1600">
                          <a:latin typeface="ＭＳ ゴシック" panose="020B0609070205080204" pitchFamily="49" charset="-128"/>
                          <a:ea typeface="ＭＳ ゴシック" panose="020B0609070205080204" pitchFamily="49" charset="-128"/>
                        </a:rPr>
                        <a:t>対象</a:t>
                      </a:r>
                    </a:p>
                  </a:txBody>
                  <a:tcPr>
                    <a:lnR w="3175" cap="flat" cmpd="sng" algn="ctr">
                      <a:solidFill>
                        <a:schemeClr val="accent1">
                          <a:lumMod val="60000"/>
                          <a:lumOff val="40000"/>
                        </a:schemeClr>
                      </a:solidFill>
                      <a:prstDash val="solid"/>
                      <a:round/>
                      <a:headEnd type="none" w="med" len="med"/>
                      <a:tailEnd type="none" w="med" len="med"/>
                    </a:lnR>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tc>
                  <a:txBody>
                    <a:bodyPr/>
                    <a:lstStyle/>
                    <a:p>
                      <a:r>
                        <a:rPr kumimoji="1" lang="ja-JP" altLang="en-US" sz="1600" dirty="0">
                          <a:latin typeface="ＭＳ ゴシック" panose="020B0609070205080204" pitchFamily="49" charset="-128"/>
                          <a:ea typeface="ＭＳ ゴシック" panose="020B0609070205080204" pitchFamily="49" charset="-128"/>
                        </a:rPr>
                        <a:t>法人</a:t>
                      </a:r>
                    </a:p>
                  </a:txBody>
                  <a:tcPr>
                    <a:lnL w="3175" cap="flat" cmpd="sng" algn="ctr">
                      <a:solidFill>
                        <a:schemeClr val="accent1">
                          <a:lumMod val="60000"/>
                          <a:lumOff val="40000"/>
                        </a:schemeClr>
                      </a:solidFill>
                      <a:prstDash val="solid"/>
                      <a:round/>
                      <a:headEnd type="none" w="med" len="med"/>
                      <a:tailEnd type="none" w="med" len="med"/>
                    </a:lnL>
                    <a:lnR w="3175" cap="flat" cmpd="sng" algn="ctr">
                      <a:solidFill>
                        <a:schemeClr val="accent1">
                          <a:lumMod val="60000"/>
                          <a:lumOff val="40000"/>
                        </a:schemeClr>
                      </a:solidFill>
                      <a:prstDash val="solid"/>
                      <a:round/>
                      <a:headEnd type="none" w="med" len="med"/>
                      <a:tailEnd type="none" w="med" len="med"/>
                    </a:lnR>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tc>
                  <a:txBody>
                    <a:bodyPr/>
                    <a:lstStyle/>
                    <a:p>
                      <a:r>
                        <a:rPr kumimoji="1" lang="ja-JP" altLang="en-US" sz="1600">
                          <a:latin typeface="ＭＳ ゴシック" panose="020B0609070205080204" pitchFamily="49" charset="-128"/>
                          <a:ea typeface="ＭＳ ゴシック" panose="020B0609070205080204" pitchFamily="49" charset="-128"/>
                        </a:rPr>
                        <a:t>法人／個人</a:t>
                      </a:r>
                    </a:p>
                  </a:txBody>
                  <a:tcPr>
                    <a:lnL w="3175" cap="flat" cmpd="sng" algn="ctr">
                      <a:solidFill>
                        <a:schemeClr val="accent1">
                          <a:lumMod val="60000"/>
                          <a:lumOff val="40000"/>
                        </a:schemeClr>
                      </a:solidFill>
                      <a:prstDash val="solid"/>
                      <a:round/>
                      <a:headEnd type="none" w="med" len="med"/>
                      <a:tailEnd type="none" w="med" len="med"/>
                    </a:lnL>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3463894388"/>
                  </a:ext>
                </a:extLst>
              </a:tr>
              <a:tr h="583405">
                <a:tc>
                  <a:txBody>
                    <a:bodyPr/>
                    <a:lstStyle/>
                    <a:p>
                      <a:pPr algn="ctr"/>
                      <a:r>
                        <a:rPr kumimoji="1" lang="ja-JP" altLang="en-US" sz="1600">
                          <a:latin typeface="ＭＳ ゴシック" panose="020B0609070205080204" pitchFamily="49" charset="-128"/>
                          <a:ea typeface="ＭＳ ゴシック" panose="020B0609070205080204" pitchFamily="49" charset="-128"/>
                        </a:rPr>
                        <a:t>契約に含まれる</a:t>
                      </a:r>
                      <a:endParaRPr kumimoji="1" lang="en-US" altLang="ja-JP" sz="1600">
                        <a:latin typeface="ＭＳ ゴシック" panose="020B0609070205080204" pitchFamily="49" charset="-128"/>
                        <a:ea typeface="ＭＳ ゴシック" panose="020B0609070205080204" pitchFamily="49" charset="-128"/>
                      </a:endParaRPr>
                    </a:p>
                    <a:p>
                      <a:pPr algn="ctr"/>
                      <a:r>
                        <a:rPr kumimoji="1" lang="ja-JP" altLang="en-US" sz="1600">
                          <a:latin typeface="ＭＳ ゴシック" panose="020B0609070205080204" pitchFamily="49" charset="-128"/>
                          <a:ea typeface="ＭＳ ゴシック" panose="020B0609070205080204" pitchFamily="49" charset="-128"/>
                        </a:rPr>
                        <a:t>業務従事者数</a:t>
                      </a:r>
                    </a:p>
                  </a:txBody>
                  <a:tcPr>
                    <a:lnR w="3175" cap="flat" cmpd="sng" algn="ctr">
                      <a:solidFill>
                        <a:schemeClr val="accent1">
                          <a:lumMod val="60000"/>
                          <a:lumOff val="40000"/>
                        </a:schemeClr>
                      </a:solidFill>
                      <a:prstDash val="solid"/>
                      <a:round/>
                      <a:headEnd type="none" w="med" len="med"/>
                      <a:tailEnd type="none" w="med" len="med"/>
                    </a:lnR>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tc>
                  <a:txBody>
                    <a:bodyPr/>
                    <a:lstStyle/>
                    <a:p>
                      <a:r>
                        <a:rPr kumimoji="1" lang="ja-JP" altLang="en-US" sz="1600">
                          <a:latin typeface="ＭＳ ゴシック" panose="020B0609070205080204" pitchFamily="49" charset="-128"/>
                          <a:ea typeface="ＭＳ ゴシック" panose="020B0609070205080204" pitchFamily="49" charset="-128"/>
                        </a:rPr>
                        <a:t>複数名</a:t>
                      </a:r>
                    </a:p>
                  </a:txBody>
                  <a:tcPr>
                    <a:lnL w="3175" cap="flat" cmpd="sng" algn="ctr">
                      <a:solidFill>
                        <a:schemeClr val="accent1">
                          <a:lumMod val="60000"/>
                          <a:lumOff val="40000"/>
                        </a:schemeClr>
                      </a:solidFill>
                      <a:prstDash val="solid"/>
                      <a:round/>
                      <a:headEnd type="none" w="med" len="med"/>
                      <a:tailEnd type="none" w="med" len="med"/>
                    </a:lnL>
                    <a:lnR w="3175" cap="flat" cmpd="sng" algn="ctr">
                      <a:solidFill>
                        <a:schemeClr val="accent1">
                          <a:lumMod val="60000"/>
                          <a:lumOff val="40000"/>
                        </a:schemeClr>
                      </a:solidFill>
                      <a:prstDash val="solid"/>
                      <a:round/>
                      <a:headEnd type="none" w="med" len="med"/>
                      <a:tailEnd type="none" w="med" len="med"/>
                    </a:lnR>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tc>
                  <a:txBody>
                    <a:bodyPr/>
                    <a:lstStyle/>
                    <a:p>
                      <a:r>
                        <a:rPr kumimoji="1" lang="en-US" altLang="ja-JP" sz="1600">
                          <a:latin typeface="ＭＳ ゴシック" panose="020B0609070205080204" pitchFamily="49" charset="-128"/>
                          <a:ea typeface="ＭＳ ゴシック" panose="020B0609070205080204" pitchFamily="49" charset="-128"/>
                        </a:rPr>
                        <a:t>1</a:t>
                      </a:r>
                      <a:r>
                        <a:rPr kumimoji="1" lang="ja-JP" altLang="en-US" sz="1600">
                          <a:latin typeface="ＭＳ ゴシック" panose="020B0609070205080204" pitchFamily="49" charset="-128"/>
                          <a:ea typeface="ＭＳ ゴシック" panose="020B0609070205080204" pitchFamily="49" charset="-128"/>
                        </a:rPr>
                        <a:t>名</a:t>
                      </a:r>
                    </a:p>
                  </a:txBody>
                  <a:tcPr>
                    <a:lnL w="3175" cap="flat" cmpd="sng" algn="ctr">
                      <a:solidFill>
                        <a:schemeClr val="accent1">
                          <a:lumMod val="60000"/>
                          <a:lumOff val="40000"/>
                        </a:schemeClr>
                      </a:solidFill>
                      <a:prstDash val="solid"/>
                      <a:round/>
                      <a:headEnd type="none" w="med" len="med"/>
                      <a:tailEnd type="none" w="med" len="med"/>
                    </a:lnL>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1438747297"/>
                  </a:ext>
                </a:extLst>
              </a:tr>
              <a:tr h="337761">
                <a:tc>
                  <a:txBody>
                    <a:bodyPr/>
                    <a:lstStyle/>
                    <a:p>
                      <a:pPr algn="ctr"/>
                      <a:r>
                        <a:rPr kumimoji="1" lang="ja-JP" altLang="en-US" sz="1600">
                          <a:latin typeface="ＭＳ ゴシック" panose="020B0609070205080204" pitchFamily="49" charset="-128"/>
                          <a:ea typeface="ＭＳ ゴシック" panose="020B0609070205080204" pitchFamily="49" charset="-128"/>
                        </a:rPr>
                        <a:t>成果品</a:t>
                      </a:r>
                      <a:endParaRPr kumimoji="1" lang="en-US" altLang="ja-JP" sz="1600">
                        <a:latin typeface="ＭＳ ゴシック" panose="020B0609070205080204" pitchFamily="49" charset="-128"/>
                        <a:ea typeface="ＭＳ ゴシック" panose="020B0609070205080204" pitchFamily="49" charset="-128"/>
                      </a:endParaRPr>
                    </a:p>
                  </a:txBody>
                  <a:tcPr>
                    <a:lnR w="3175" cap="flat" cmpd="sng" algn="ctr">
                      <a:solidFill>
                        <a:schemeClr val="accent1">
                          <a:lumMod val="60000"/>
                          <a:lumOff val="40000"/>
                        </a:schemeClr>
                      </a:solidFill>
                      <a:prstDash val="solid"/>
                      <a:round/>
                      <a:headEnd type="none" w="med" len="med"/>
                      <a:tailEnd type="none" w="med" len="med"/>
                    </a:lnR>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tc>
                  <a:txBody>
                    <a:bodyPr/>
                    <a:lstStyle/>
                    <a:p>
                      <a:r>
                        <a:rPr kumimoji="1" lang="ja-JP" altLang="en-US" sz="1600" dirty="0">
                          <a:latin typeface="ＭＳ ゴシック" panose="020B0609070205080204" pitchFamily="49" charset="-128"/>
                          <a:ea typeface="ＭＳ ゴシック" panose="020B0609070205080204" pitchFamily="49" charset="-128"/>
                        </a:rPr>
                        <a:t>業務内容によって異なる</a:t>
                      </a:r>
                      <a:endParaRPr kumimoji="1" lang="en-US" altLang="ja-JP" sz="1600" dirty="0">
                        <a:latin typeface="ＭＳ ゴシック" panose="020B0609070205080204" pitchFamily="49" charset="-128"/>
                        <a:ea typeface="ＭＳ ゴシック" panose="020B0609070205080204" pitchFamily="49" charset="-128"/>
                      </a:endParaRPr>
                    </a:p>
                    <a:p>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調査は成果品あり、技術協力はなし</a:t>
                      </a:r>
                      <a:r>
                        <a:rPr kumimoji="1" lang="en-US" altLang="ja-JP" sz="1600" dirty="0">
                          <a:latin typeface="ＭＳ ゴシック" panose="020B0609070205080204" pitchFamily="49" charset="-128"/>
                          <a:ea typeface="ＭＳ ゴシック" panose="020B0609070205080204" pitchFamily="49" charset="-128"/>
                        </a:rPr>
                        <a:t>)</a:t>
                      </a:r>
                      <a:endParaRPr kumimoji="1" lang="ja-JP" altLang="en-US" sz="1600" dirty="0">
                        <a:latin typeface="ＭＳ ゴシック" panose="020B0609070205080204" pitchFamily="49" charset="-128"/>
                        <a:ea typeface="ＭＳ ゴシック" panose="020B0609070205080204" pitchFamily="49" charset="-128"/>
                      </a:endParaRPr>
                    </a:p>
                  </a:txBody>
                  <a:tcPr>
                    <a:lnL w="3175" cap="flat" cmpd="sng" algn="ctr">
                      <a:solidFill>
                        <a:schemeClr val="accent1">
                          <a:lumMod val="60000"/>
                          <a:lumOff val="40000"/>
                        </a:schemeClr>
                      </a:solidFill>
                      <a:prstDash val="solid"/>
                      <a:round/>
                      <a:headEnd type="none" w="med" len="med"/>
                      <a:tailEnd type="none" w="med" len="med"/>
                    </a:lnL>
                    <a:lnR w="3175" cap="flat" cmpd="sng" algn="ctr">
                      <a:solidFill>
                        <a:schemeClr val="accent1">
                          <a:lumMod val="60000"/>
                          <a:lumOff val="40000"/>
                        </a:schemeClr>
                      </a:solidFill>
                      <a:prstDash val="solid"/>
                      <a:round/>
                      <a:headEnd type="none" w="med" len="med"/>
                      <a:tailEnd type="none" w="med" len="med"/>
                    </a:lnR>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tc>
                  <a:txBody>
                    <a:bodyPr/>
                    <a:lstStyle/>
                    <a:p>
                      <a:r>
                        <a:rPr kumimoji="1" lang="ja-JP" altLang="en-US" sz="1600" dirty="0">
                          <a:solidFill>
                            <a:schemeClr val="tx1"/>
                          </a:solidFill>
                          <a:latin typeface="ＭＳ ゴシック" panose="020B0609070205080204" pitchFamily="49" charset="-128"/>
                          <a:ea typeface="ＭＳ ゴシック" panose="020B0609070205080204" pitchFamily="49" charset="-128"/>
                        </a:rPr>
                        <a:t>なし</a:t>
                      </a:r>
                    </a:p>
                  </a:txBody>
                  <a:tcPr>
                    <a:lnL w="3175" cap="flat" cmpd="sng" algn="ctr">
                      <a:solidFill>
                        <a:schemeClr val="accent1">
                          <a:lumMod val="60000"/>
                          <a:lumOff val="40000"/>
                        </a:schemeClr>
                      </a:solidFill>
                      <a:prstDash val="solid"/>
                      <a:round/>
                      <a:headEnd type="none" w="med" len="med"/>
                      <a:tailEnd type="none" w="med" len="med"/>
                    </a:lnL>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1204251235"/>
                  </a:ext>
                </a:extLst>
              </a:tr>
              <a:tr h="534871">
                <a:tc>
                  <a:txBody>
                    <a:bodyPr/>
                    <a:lstStyle/>
                    <a:p>
                      <a:pPr algn="ctr"/>
                      <a:r>
                        <a:rPr kumimoji="1" lang="ja-JP" altLang="en-US" sz="1600">
                          <a:latin typeface="ＭＳ ゴシック" panose="020B0609070205080204" pitchFamily="49" charset="-128"/>
                          <a:ea typeface="ＭＳ ゴシック" panose="020B0609070205080204" pitchFamily="49" charset="-128"/>
                        </a:rPr>
                        <a:t>旅費</a:t>
                      </a:r>
                      <a:endParaRPr kumimoji="1" lang="en-US" altLang="ja-JP" sz="1600">
                        <a:latin typeface="ＭＳ ゴシック" panose="020B0609070205080204" pitchFamily="49" charset="-128"/>
                        <a:ea typeface="ＭＳ ゴシック" panose="020B0609070205080204" pitchFamily="49" charset="-128"/>
                      </a:endParaRPr>
                    </a:p>
                  </a:txBody>
                  <a:tcPr>
                    <a:lnR w="3175" cap="flat" cmpd="sng" algn="ctr">
                      <a:solidFill>
                        <a:schemeClr val="accent1">
                          <a:lumMod val="60000"/>
                          <a:lumOff val="40000"/>
                        </a:schemeClr>
                      </a:solidFill>
                      <a:prstDash val="solid"/>
                      <a:round/>
                      <a:headEnd type="none" w="med" len="med"/>
                      <a:tailEnd type="none" w="med" len="med"/>
                    </a:lnR>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tc>
                  <a:txBody>
                    <a:bodyPr/>
                    <a:lstStyle/>
                    <a:p>
                      <a:r>
                        <a:rPr kumimoji="1" lang="ja-JP" altLang="en-US" sz="1600">
                          <a:latin typeface="ＭＳ ゴシック" panose="020B0609070205080204" pitchFamily="49" charset="-128"/>
                          <a:ea typeface="ＭＳ ゴシック" panose="020B0609070205080204" pitchFamily="49" charset="-128"/>
                        </a:rPr>
                        <a:t>契約に含まれる</a:t>
                      </a:r>
                    </a:p>
                  </a:txBody>
                  <a:tcPr>
                    <a:lnL w="3175" cap="flat" cmpd="sng" algn="ctr">
                      <a:solidFill>
                        <a:schemeClr val="accent1">
                          <a:lumMod val="60000"/>
                          <a:lumOff val="40000"/>
                        </a:schemeClr>
                      </a:solidFill>
                      <a:prstDash val="solid"/>
                      <a:round/>
                      <a:headEnd type="none" w="med" len="med"/>
                      <a:tailEnd type="none" w="med" len="med"/>
                    </a:lnL>
                    <a:lnR w="3175" cap="flat" cmpd="sng" algn="ctr">
                      <a:solidFill>
                        <a:schemeClr val="accent1">
                          <a:lumMod val="60000"/>
                          <a:lumOff val="40000"/>
                        </a:schemeClr>
                      </a:solidFill>
                      <a:prstDash val="solid"/>
                      <a:round/>
                      <a:headEnd type="none" w="med" len="med"/>
                      <a:tailEnd type="none" w="med" len="med"/>
                    </a:lnR>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tc>
                  <a:txBody>
                    <a:bodyPr/>
                    <a:lstStyle/>
                    <a:p>
                      <a:r>
                        <a:rPr kumimoji="1" lang="ja-JP" altLang="en-US" sz="1600" dirty="0">
                          <a:latin typeface="ＭＳ ゴシック" panose="020B0609070205080204" pitchFamily="49" charset="-128"/>
                          <a:ea typeface="ＭＳ ゴシック" panose="020B0609070205080204" pitchFamily="49" charset="-128"/>
                        </a:rPr>
                        <a:t>契約に含まれる</a:t>
                      </a:r>
                      <a:endParaRPr kumimoji="1" lang="ja-JP" altLang="en-US" sz="1600" strike="sngStrike" baseline="0" dirty="0">
                        <a:solidFill>
                          <a:srgbClr val="FF0000"/>
                        </a:solidFill>
                        <a:latin typeface="ＭＳ ゴシック" panose="020B0609070205080204" pitchFamily="49" charset="-128"/>
                        <a:ea typeface="ＭＳ ゴシック" panose="020B0609070205080204" pitchFamily="49" charset="-128"/>
                      </a:endParaRPr>
                    </a:p>
                  </a:txBody>
                  <a:tcPr>
                    <a:lnL w="3175" cap="flat" cmpd="sng" algn="ctr">
                      <a:solidFill>
                        <a:schemeClr val="accent1">
                          <a:lumMod val="60000"/>
                          <a:lumOff val="40000"/>
                        </a:schemeClr>
                      </a:solidFill>
                      <a:prstDash val="solid"/>
                      <a:round/>
                      <a:headEnd type="none" w="med" len="med"/>
                      <a:tailEnd type="none" w="med" len="med"/>
                    </a:lnL>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902479477"/>
                  </a:ext>
                </a:extLst>
              </a:tr>
              <a:tr h="760080">
                <a:tc>
                  <a:txBody>
                    <a:bodyPr/>
                    <a:lstStyle/>
                    <a:p>
                      <a:pPr algn="ctr"/>
                      <a:r>
                        <a:rPr kumimoji="1" lang="ja-JP" altLang="en-US" sz="1600">
                          <a:latin typeface="ＭＳ ゴシック" panose="020B0609070205080204" pitchFamily="49" charset="-128"/>
                          <a:ea typeface="ＭＳ ゴシック" panose="020B0609070205080204" pitchFamily="49" charset="-128"/>
                        </a:rPr>
                        <a:t>一般業務費</a:t>
                      </a:r>
                      <a:endParaRPr kumimoji="1" lang="en-US" altLang="ja-JP" sz="1600">
                        <a:latin typeface="ＭＳ ゴシック" panose="020B0609070205080204" pitchFamily="49" charset="-128"/>
                        <a:ea typeface="ＭＳ ゴシック" panose="020B0609070205080204" pitchFamily="49" charset="-128"/>
                      </a:endParaRPr>
                    </a:p>
                  </a:txBody>
                  <a:tcPr>
                    <a:lnR w="3175" cap="flat" cmpd="sng" algn="ctr">
                      <a:solidFill>
                        <a:schemeClr val="accent1">
                          <a:lumMod val="60000"/>
                          <a:lumOff val="40000"/>
                        </a:schemeClr>
                      </a:solidFill>
                      <a:prstDash val="solid"/>
                      <a:round/>
                      <a:headEnd type="none" w="med" len="med"/>
                      <a:tailEnd type="none" w="med" len="med"/>
                    </a:lnR>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tc>
                  <a:txBody>
                    <a:bodyPr/>
                    <a:lstStyle/>
                    <a:p>
                      <a:r>
                        <a:rPr kumimoji="1" lang="ja-JP" altLang="en-US" sz="1600">
                          <a:latin typeface="ＭＳ ゴシック" panose="020B0609070205080204" pitchFamily="49" charset="-128"/>
                          <a:ea typeface="ＭＳ ゴシック" panose="020B0609070205080204" pitchFamily="49" charset="-128"/>
                        </a:rPr>
                        <a:t>契約に含まれる</a:t>
                      </a:r>
                    </a:p>
                  </a:txBody>
                  <a:tcPr>
                    <a:lnL w="3175" cap="flat" cmpd="sng" algn="ctr">
                      <a:solidFill>
                        <a:schemeClr val="accent1">
                          <a:lumMod val="60000"/>
                          <a:lumOff val="40000"/>
                        </a:schemeClr>
                      </a:solidFill>
                      <a:prstDash val="solid"/>
                      <a:round/>
                      <a:headEnd type="none" w="med" len="med"/>
                      <a:tailEnd type="none" w="med" len="med"/>
                    </a:lnL>
                    <a:lnR w="3175" cap="flat" cmpd="sng" algn="ctr">
                      <a:solidFill>
                        <a:schemeClr val="accent1">
                          <a:lumMod val="60000"/>
                          <a:lumOff val="40000"/>
                        </a:schemeClr>
                      </a:solidFill>
                      <a:prstDash val="solid"/>
                      <a:round/>
                      <a:headEnd type="none" w="med" len="med"/>
                      <a:tailEnd type="none" w="med" len="med"/>
                    </a:lnR>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tc>
                  <a:txBody>
                    <a:bodyPr/>
                    <a:lstStyle/>
                    <a:p>
                      <a:r>
                        <a:rPr kumimoji="1" lang="ja-JP" altLang="en-US" sz="1600" dirty="0">
                          <a:solidFill>
                            <a:schemeClr val="tx1"/>
                          </a:solidFill>
                          <a:latin typeface="ＭＳ ゴシック" panose="020B0609070205080204" pitchFamily="49" charset="-128"/>
                          <a:ea typeface="ＭＳ ゴシック" panose="020B0609070205080204" pitchFamily="49" charset="-128"/>
                        </a:rPr>
                        <a:t>原則、契約には含めない。なお、やむを得ず契約に含まれる場合は公示にその旨記載します。</a:t>
                      </a:r>
                      <a:endParaRPr kumimoji="1" lang="ja-JP" altLang="en-US" sz="1600" strike="sngStrike" baseline="0" dirty="0">
                        <a:solidFill>
                          <a:schemeClr val="tx1"/>
                        </a:solidFill>
                        <a:latin typeface="ＭＳ ゴシック" panose="020B0609070205080204" pitchFamily="49" charset="-128"/>
                        <a:ea typeface="ＭＳ ゴシック" panose="020B0609070205080204" pitchFamily="49" charset="-128"/>
                      </a:endParaRPr>
                    </a:p>
                  </a:txBody>
                  <a:tcPr>
                    <a:lnL w="3175" cap="flat" cmpd="sng" algn="ctr">
                      <a:solidFill>
                        <a:schemeClr val="accent1">
                          <a:lumMod val="60000"/>
                          <a:lumOff val="40000"/>
                        </a:schemeClr>
                      </a:solidFill>
                      <a:prstDash val="solid"/>
                      <a:round/>
                      <a:headEnd type="none" w="med" len="med"/>
                      <a:tailEnd type="none" w="med" len="med"/>
                    </a:lnL>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1298681829"/>
                  </a:ext>
                </a:extLst>
              </a:tr>
              <a:tr h="583405">
                <a:tc>
                  <a:txBody>
                    <a:bodyPr/>
                    <a:lstStyle/>
                    <a:p>
                      <a:pPr algn="ctr"/>
                      <a:r>
                        <a:rPr kumimoji="1" lang="ja-JP" altLang="en-US" sz="1600">
                          <a:latin typeface="ＭＳ ゴシック" panose="020B0609070205080204" pitchFamily="49" charset="-128"/>
                          <a:ea typeface="ＭＳ ゴシック" panose="020B0609070205080204" pitchFamily="49" charset="-128"/>
                        </a:rPr>
                        <a:t>消費税</a:t>
                      </a:r>
                      <a:endParaRPr kumimoji="1" lang="en-US" altLang="ja-JP" sz="1600">
                        <a:latin typeface="ＭＳ ゴシック" panose="020B0609070205080204" pitchFamily="49" charset="-128"/>
                        <a:ea typeface="ＭＳ ゴシック" panose="020B0609070205080204" pitchFamily="49" charset="-128"/>
                      </a:endParaRPr>
                    </a:p>
                  </a:txBody>
                  <a:tcPr>
                    <a:lnR w="3175" cap="flat" cmpd="sng" algn="ctr">
                      <a:solidFill>
                        <a:schemeClr val="accent1">
                          <a:lumMod val="60000"/>
                          <a:lumOff val="40000"/>
                        </a:schemeClr>
                      </a:solidFill>
                      <a:prstDash val="solid"/>
                      <a:round/>
                      <a:headEnd type="none" w="med" len="med"/>
                      <a:tailEnd type="none" w="med" len="med"/>
                    </a:lnR>
                    <a:lnT w="3175" cap="flat" cmpd="sng" algn="ctr">
                      <a:solidFill>
                        <a:schemeClr val="accent1">
                          <a:lumMod val="60000"/>
                          <a:lumOff val="40000"/>
                        </a:schemeClr>
                      </a:solidFill>
                      <a:prstDash val="solid"/>
                      <a:round/>
                      <a:headEnd type="none" w="med" len="med"/>
                      <a:tailEnd type="none" w="med" len="med"/>
                    </a:lnT>
                  </a:tcPr>
                </a:tc>
                <a:tc>
                  <a:txBody>
                    <a:bodyPr/>
                    <a:lstStyle/>
                    <a:p>
                      <a:r>
                        <a:rPr kumimoji="1" lang="ja-JP" altLang="en-US" sz="1600" dirty="0">
                          <a:latin typeface="ＭＳ ゴシック" panose="020B0609070205080204" pitchFamily="49" charset="-128"/>
                          <a:ea typeface="ＭＳ ゴシック" panose="020B0609070205080204" pitchFamily="49" charset="-128"/>
                        </a:rPr>
                        <a:t>業務内容によって異なる</a:t>
                      </a:r>
                      <a:endParaRPr kumimoji="1" lang="en-US" altLang="ja-JP" sz="1600" dirty="0">
                        <a:latin typeface="ＭＳ ゴシック" panose="020B0609070205080204" pitchFamily="49" charset="-128"/>
                        <a:ea typeface="ＭＳ ゴシック" panose="020B0609070205080204" pitchFamily="49" charset="-128"/>
                      </a:endParaRPr>
                    </a:p>
                    <a:p>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技術協力</a:t>
                      </a:r>
                      <a:r>
                        <a:rPr kumimoji="1" lang="ja-JP" altLang="en-US" sz="1600" dirty="0">
                          <a:latin typeface="ＭＳ ゴシック" panose="020B0609070205080204" pitchFamily="49" charset="-128"/>
                          <a:ea typeface="ＭＳ ゴシック" panose="020B0609070205080204" pitchFamily="49" charset="-128"/>
                        </a:rPr>
                        <a:t>は不課税、調査は全課税</a:t>
                      </a:r>
                      <a:r>
                        <a:rPr kumimoji="1" lang="en-US" altLang="ja-JP" sz="1600" dirty="0">
                          <a:latin typeface="ＭＳ ゴシック" panose="020B0609070205080204" pitchFamily="49" charset="-128"/>
                          <a:ea typeface="ＭＳ ゴシック" panose="020B0609070205080204" pitchFamily="49" charset="-128"/>
                        </a:rPr>
                        <a:t>)</a:t>
                      </a:r>
                      <a:endParaRPr kumimoji="1" lang="ja-JP" altLang="en-US" sz="1600" dirty="0">
                        <a:latin typeface="ＭＳ ゴシック" panose="020B0609070205080204" pitchFamily="49" charset="-128"/>
                        <a:ea typeface="ＭＳ ゴシック" panose="020B0609070205080204" pitchFamily="49" charset="-128"/>
                      </a:endParaRPr>
                    </a:p>
                  </a:txBody>
                  <a:tcPr>
                    <a:lnL w="3175" cap="flat" cmpd="sng" algn="ctr">
                      <a:solidFill>
                        <a:schemeClr val="accent1">
                          <a:lumMod val="60000"/>
                          <a:lumOff val="40000"/>
                        </a:schemeClr>
                      </a:solidFill>
                      <a:prstDash val="solid"/>
                      <a:round/>
                      <a:headEnd type="none" w="med" len="med"/>
                      <a:tailEnd type="none" w="med" len="med"/>
                    </a:lnL>
                    <a:lnR w="3175" cap="flat" cmpd="sng" algn="ctr">
                      <a:solidFill>
                        <a:schemeClr val="accent1">
                          <a:lumMod val="60000"/>
                          <a:lumOff val="40000"/>
                        </a:schemeClr>
                      </a:solidFill>
                      <a:prstDash val="solid"/>
                      <a:round/>
                      <a:headEnd type="none" w="med" len="med"/>
                      <a:tailEnd type="none" w="med" len="med"/>
                    </a:lnR>
                    <a:lnT w="3175" cap="flat" cmpd="sng" algn="ctr">
                      <a:solidFill>
                        <a:schemeClr val="accent1">
                          <a:lumMod val="60000"/>
                          <a:lumOff val="40000"/>
                        </a:schemeClr>
                      </a:solidFill>
                      <a:prstDash val="solid"/>
                      <a:round/>
                      <a:headEnd type="none" w="med" len="med"/>
                      <a:tailEnd type="none" w="med" len="med"/>
                    </a:lnT>
                  </a:tcPr>
                </a:tc>
                <a:tc>
                  <a:txBody>
                    <a:bodyPr/>
                    <a:lstStyle/>
                    <a:p>
                      <a:r>
                        <a:rPr kumimoji="1" lang="ja-JP" altLang="en-US" sz="1600" dirty="0">
                          <a:latin typeface="ＭＳ ゴシック" panose="020B0609070205080204" pitchFamily="49" charset="-128"/>
                          <a:ea typeface="ＭＳ ゴシック" panose="020B0609070205080204" pitchFamily="49" charset="-128"/>
                        </a:rPr>
                        <a:t>一部不課税</a:t>
                      </a:r>
                    </a:p>
                  </a:txBody>
                  <a:tcPr>
                    <a:lnL w="3175" cap="flat" cmpd="sng" algn="ctr">
                      <a:solidFill>
                        <a:schemeClr val="accent1">
                          <a:lumMod val="60000"/>
                          <a:lumOff val="40000"/>
                        </a:schemeClr>
                      </a:solidFill>
                      <a:prstDash val="solid"/>
                      <a:round/>
                      <a:headEnd type="none" w="med" len="med"/>
                      <a:tailEnd type="none" w="med" len="med"/>
                    </a:lnL>
                    <a:lnT w="3175" cap="flat" cmpd="sng" algn="ctr">
                      <a:solidFill>
                        <a:schemeClr val="accent1">
                          <a:lumMod val="60000"/>
                          <a:lumOff val="40000"/>
                        </a:schemeClr>
                      </a:solidFill>
                      <a:prstDash val="solid"/>
                      <a:round/>
                      <a:headEnd type="none" w="med" len="med"/>
                      <a:tailEnd type="none" w="med" len="med"/>
                    </a:lnT>
                  </a:tcPr>
                </a:tc>
                <a:extLst>
                  <a:ext uri="{0D108BD9-81ED-4DB2-BD59-A6C34878D82A}">
                    <a16:rowId xmlns:a16="http://schemas.microsoft.com/office/drawing/2014/main" val="3946330913"/>
                  </a:ext>
                </a:extLst>
              </a:tr>
            </a:tbl>
          </a:graphicData>
        </a:graphic>
      </p:graphicFrame>
    </p:spTree>
    <p:extLst>
      <p:ext uri="{BB962C8B-B14F-4D97-AF65-F5344CB8AC3E}">
        <p14:creationId xmlns:p14="http://schemas.microsoft.com/office/powerpoint/2010/main" val="4219303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rotWithShape="1">
          <a:blip r:embed="rId3"/>
          <a:srcRect b="25088"/>
          <a:stretch/>
        </p:blipFill>
        <p:spPr>
          <a:xfrm>
            <a:off x="0" y="-1"/>
            <a:ext cx="12192000" cy="6858001"/>
          </a:xfrm>
          <a:prstGeom prst="rect">
            <a:avLst/>
          </a:prstGeom>
        </p:spPr>
      </p:pic>
      <p:sp>
        <p:nvSpPr>
          <p:cNvPr id="2" name="タイトル 1"/>
          <p:cNvSpPr>
            <a:spLocks noGrp="1"/>
          </p:cNvSpPr>
          <p:nvPr>
            <p:ph type="title"/>
          </p:nvPr>
        </p:nvSpPr>
        <p:spPr>
          <a:xfrm>
            <a:off x="1163053" y="479900"/>
            <a:ext cx="10515600" cy="1325563"/>
          </a:xfrm>
        </p:spPr>
        <p:txBody>
          <a:bodyPr/>
          <a:lstStyle/>
          <a:p>
            <a:r>
              <a:rPr kumimoji="1" lang="ja-JP" altLang="en-US" dirty="0"/>
              <a:t>　</a:t>
            </a:r>
            <a:r>
              <a:rPr kumimoji="1" lang="ja-JP" altLang="en-US" sz="400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コンサルタント等契約における選定方式</a:t>
            </a:r>
          </a:p>
        </p:txBody>
      </p:sp>
      <p:graphicFrame>
        <p:nvGraphicFramePr>
          <p:cNvPr id="4" name="表 3"/>
          <p:cNvGraphicFramePr>
            <a:graphicFrameLocks noGrp="1"/>
          </p:cNvGraphicFramePr>
          <p:nvPr>
            <p:extLst>
              <p:ext uri="{D42A27DB-BD31-4B8C-83A1-F6EECF244321}">
                <p14:modId xmlns:p14="http://schemas.microsoft.com/office/powerpoint/2010/main" val="3376751812"/>
              </p:ext>
            </p:extLst>
          </p:nvPr>
        </p:nvGraphicFramePr>
        <p:xfrm>
          <a:off x="1591294" y="2019141"/>
          <a:ext cx="10235654" cy="4023360"/>
        </p:xfrm>
        <a:graphic>
          <a:graphicData uri="http://schemas.openxmlformats.org/drawingml/2006/table">
            <a:tbl>
              <a:tblPr firstRow="1" bandRow="1">
                <a:tableStyleId>{69012ECD-51FC-41F1-AA8D-1B2483CD663E}</a:tableStyleId>
              </a:tblPr>
              <a:tblGrid>
                <a:gridCol w="839085">
                  <a:extLst>
                    <a:ext uri="{9D8B030D-6E8A-4147-A177-3AD203B41FA5}">
                      <a16:colId xmlns:a16="http://schemas.microsoft.com/office/drawing/2014/main" val="208225328"/>
                    </a:ext>
                  </a:extLst>
                </a:gridCol>
                <a:gridCol w="2944413">
                  <a:extLst>
                    <a:ext uri="{9D8B030D-6E8A-4147-A177-3AD203B41FA5}">
                      <a16:colId xmlns:a16="http://schemas.microsoft.com/office/drawing/2014/main" val="2024351647"/>
                    </a:ext>
                  </a:extLst>
                </a:gridCol>
                <a:gridCol w="2357895">
                  <a:extLst>
                    <a:ext uri="{9D8B030D-6E8A-4147-A177-3AD203B41FA5}">
                      <a16:colId xmlns:a16="http://schemas.microsoft.com/office/drawing/2014/main" val="711888273"/>
                    </a:ext>
                  </a:extLst>
                </a:gridCol>
                <a:gridCol w="1760477">
                  <a:extLst>
                    <a:ext uri="{9D8B030D-6E8A-4147-A177-3AD203B41FA5}">
                      <a16:colId xmlns:a16="http://schemas.microsoft.com/office/drawing/2014/main" val="3836708689"/>
                    </a:ext>
                  </a:extLst>
                </a:gridCol>
                <a:gridCol w="2333784">
                  <a:extLst>
                    <a:ext uri="{9D8B030D-6E8A-4147-A177-3AD203B41FA5}">
                      <a16:colId xmlns:a16="http://schemas.microsoft.com/office/drawing/2014/main" val="1597059459"/>
                    </a:ext>
                  </a:extLst>
                </a:gridCol>
              </a:tblGrid>
              <a:tr h="444433">
                <a:tc rowSpan="2">
                  <a:txBody>
                    <a:bodyPr/>
                    <a:lstStyle/>
                    <a:p>
                      <a:pPr algn="ct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2000" b="0" dirty="0">
                          <a:solidFill>
                            <a:schemeClr val="tx1"/>
                          </a:solidFill>
                          <a:latin typeface="ＭＳ ゴシック" panose="020B0609070205080204" pitchFamily="49" charset="-128"/>
                          <a:ea typeface="ＭＳ ゴシック" panose="020B0609070205080204" pitchFamily="49" charset="-128"/>
                        </a:rPr>
                        <a:t>選定方法</a:t>
                      </a:r>
                    </a:p>
                  </a:txBody>
                  <a:tcPr>
                    <a:lnR w="6350" cap="flat" cmpd="sng" algn="ctr">
                      <a:solidFill>
                        <a:schemeClr val="accent1"/>
                      </a:solidFill>
                      <a:prstDash val="solid"/>
                      <a:round/>
                      <a:headEnd type="none" w="med" len="med"/>
                      <a:tailEnd type="none" w="med" len="med"/>
                    </a:lnR>
                    <a:lnB w="6350" cap="flat" cmpd="sng" algn="ctr">
                      <a:solidFill>
                        <a:schemeClr val="accent1"/>
                      </a:solidFill>
                      <a:prstDash val="solid"/>
                      <a:round/>
                      <a:headEnd type="none" w="med" len="med"/>
                      <a:tailEnd type="none" w="med" len="med"/>
                    </a:lnB>
                    <a:solidFill>
                      <a:schemeClr val="bg1"/>
                    </a:solidFill>
                  </a:tcPr>
                </a:tc>
                <a:tc gridSpan="3">
                  <a:txBody>
                    <a:bodyPr/>
                    <a:lstStyle/>
                    <a:p>
                      <a:pPr algn="ctr"/>
                      <a:r>
                        <a:rPr kumimoji="1" lang="ja-JP" altLang="en-US" sz="2400">
                          <a:latin typeface="ＭＳ ゴシック" panose="020B0609070205080204" pitchFamily="49" charset="-128"/>
                          <a:ea typeface="ＭＳ ゴシック" panose="020B0609070205080204" pitchFamily="49" charset="-128"/>
                        </a:rPr>
                        <a:t>企画競争</a:t>
                      </a:r>
                    </a:p>
                  </a:txBody>
                  <a:tcPr>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rowSpan="2">
                  <a:txBody>
                    <a:bodyPr/>
                    <a:lstStyle/>
                    <a:p>
                      <a:pPr algn="ctr"/>
                      <a:endParaRPr kumimoji="1" lang="en-US" altLang="ja-JP" sz="700">
                        <a:latin typeface="ＭＳ ゴシック" panose="020B0609070205080204" pitchFamily="49" charset="-128"/>
                        <a:ea typeface="ＭＳ ゴシック" panose="020B0609070205080204" pitchFamily="49" charset="-128"/>
                      </a:endParaRPr>
                    </a:p>
                    <a:p>
                      <a:pPr algn="ctr"/>
                      <a:r>
                        <a:rPr kumimoji="1" lang="ja-JP" altLang="en-US" sz="2400">
                          <a:latin typeface="ＭＳ ゴシック" panose="020B0609070205080204" pitchFamily="49" charset="-128"/>
                          <a:ea typeface="ＭＳ ゴシック" panose="020B0609070205080204" pitchFamily="49" charset="-128"/>
                        </a:rPr>
                        <a:t>一般競争入札</a:t>
                      </a:r>
                      <a:endParaRPr kumimoji="1" lang="en-US" altLang="ja-JP" sz="2400">
                        <a:latin typeface="ＭＳ ゴシック" panose="020B0609070205080204" pitchFamily="49" charset="-128"/>
                        <a:ea typeface="ＭＳ ゴシック" panose="020B0609070205080204" pitchFamily="49" charset="-128"/>
                      </a:endParaRPr>
                    </a:p>
                    <a:p>
                      <a:pPr algn="ctr"/>
                      <a:r>
                        <a:rPr kumimoji="1" lang="en-US" altLang="ja-JP" sz="1800">
                          <a:latin typeface="ＭＳ ゴシック" panose="020B0609070205080204" pitchFamily="49" charset="-128"/>
                          <a:ea typeface="ＭＳ ゴシック" panose="020B0609070205080204" pitchFamily="49" charset="-128"/>
                        </a:rPr>
                        <a:t>(</a:t>
                      </a:r>
                      <a:r>
                        <a:rPr kumimoji="1" lang="ja-JP" altLang="en-US" sz="1800">
                          <a:latin typeface="ＭＳ ゴシック" panose="020B0609070205080204" pitchFamily="49" charset="-128"/>
                          <a:ea typeface="ＭＳ ゴシック" panose="020B0609070205080204" pitchFamily="49" charset="-128"/>
                        </a:rPr>
                        <a:t>総合評価落札方式</a:t>
                      </a:r>
                      <a:r>
                        <a:rPr kumimoji="1" lang="en-US" altLang="ja-JP" sz="1800">
                          <a:latin typeface="ＭＳ ゴシック" panose="020B0609070205080204" pitchFamily="49" charset="-128"/>
                          <a:ea typeface="ＭＳ ゴシック" panose="020B0609070205080204" pitchFamily="49" charset="-128"/>
                        </a:rPr>
                        <a:t>)</a:t>
                      </a:r>
                      <a:endParaRPr kumimoji="1" lang="ja-JP" altLang="en-US" sz="1800">
                        <a:latin typeface="ＭＳ ゴシック" panose="020B0609070205080204" pitchFamily="49" charset="-128"/>
                        <a:ea typeface="ＭＳ ゴシック" panose="020B0609070205080204" pitchFamily="49" charset="-128"/>
                      </a:endParaRPr>
                    </a:p>
                  </a:txBody>
                  <a:tcPr>
                    <a:lnL w="63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213158718"/>
                  </a:ext>
                </a:extLst>
              </a:tr>
              <a:tr h="392306">
                <a:tc vMerge="1">
                  <a:txBody>
                    <a:bodyPr/>
                    <a:lstStyle/>
                    <a:p>
                      <a:endParaRPr kumimoji="1" lang="ja-JP" altLang="en-US"/>
                    </a:p>
                  </a:txBody>
                  <a:tcPr/>
                </a:tc>
                <a:tc>
                  <a:txBody>
                    <a:bodyPr/>
                    <a:lstStyle/>
                    <a:p>
                      <a:pPr algn="ctr"/>
                      <a:r>
                        <a:rPr kumimoji="1" lang="ja-JP" altLang="en-US" sz="2000" b="1" dirty="0">
                          <a:latin typeface="ＭＳ ゴシック" panose="020B0609070205080204" pitchFamily="49" charset="-128"/>
                          <a:ea typeface="ＭＳ ゴシック" panose="020B0609070205080204" pitchFamily="49" charset="-128"/>
                        </a:rPr>
                        <a:t>従来型（</a:t>
                      </a:r>
                      <a:r>
                        <a:rPr kumimoji="1" lang="en-US" altLang="ja-JP" sz="2000" b="1">
                          <a:latin typeface="ＭＳ ゴシック" panose="020B0609070205080204" pitchFamily="49" charset="-128"/>
                          <a:ea typeface="ＭＳ ゴシック" panose="020B0609070205080204" pitchFamily="49" charset="-128"/>
                        </a:rPr>
                        <a:t>QBS)</a:t>
                      </a:r>
                      <a:endParaRPr kumimoji="1" lang="ja-JP" altLang="en-US" sz="2000" b="1" dirty="0">
                        <a:latin typeface="ＭＳ ゴシック" panose="020B0609070205080204" pitchFamily="49" charset="-128"/>
                        <a:ea typeface="ＭＳ ゴシック" panose="020B0609070205080204" pitchFamily="49" charset="-128"/>
                      </a:endParaRPr>
                    </a:p>
                  </a:txBody>
                  <a:tcP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solidFill>
                      <a:schemeClr val="accent1">
                        <a:lumMod val="20000"/>
                        <a:lumOff val="80000"/>
                      </a:schemeClr>
                    </a:solidFill>
                  </a:tcPr>
                </a:tc>
                <a:tc>
                  <a:txBody>
                    <a:bodyPr/>
                    <a:lstStyle/>
                    <a:p>
                      <a:pPr algn="ctr"/>
                      <a:r>
                        <a:rPr kumimoji="1" lang="en-US" altLang="ja-JP" sz="2000" b="1" dirty="0">
                          <a:latin typeface="ＭＳ ゴシック" panose="020B0609070205080204" pitchFamily="49" charset="-128"/>
                          <a:ea typeface="ＭＳ ゴシック" panose="020B0609070205080204" pitchFamily="49" charset="-128"/>
                        </a:rPr>
                        <a:t>QCBS</a:t>
                      </a:r>
                      <a:endParaRPr kumimoji="1" lang="ja-JP" altLang="en-US" sz="2000" b="1" dirty="0">
                        <a:latin typeface="ＭＳ ゴシック" panose="020B0609070205080204" pitchFamily="49" charset="-128"/>
                        <a:ea typeface="ＭＳ ゴシック" panose="020B0609070205080204" pitchFamily="49" charset="-128"/>
                      </a:endParaRPr>
                    </a:p>
                  </a:txBody>
                  <a:tcP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solidFill>
                      <a:schemeClr val="accent1">
                        <a:lumMod val="20000"/>
                        <a:lumOff val="80000"/>
                      </a:schemeClr>
                    </a:solidFill>
                  </a:tcPr>
                </a:tc>
                <a:tc>
                  <a:txBody>
                    <a:bodyPr/>
                    <a:lstStyle/>
                    <a:p>
                      <a:pPr algn="ctr"/>
                      <a:r>
                        <a:rPr kumimoji="1" lang="ja-JP" altLang="en-US" sz="2000" b="1">
                          <a:latin typeface="ＭＳ ゴシック" panose="020B0609070205080204" pitchFamily="49" charset="-128"/>
                          <a:ea typeface="ＭＳ ゴシック" panose="020B0609070205080204" pitchFamily="49" charset="-128"/>
                        </a:rPr>
                        <a:t>単独型</a:t>
                      </a:r>
                    </a:p>
                  </a:txBody>
                  <a:tcPr>
                    <a:lnL w="6350" cap="flat" cmpd="sng" algn="ctr">
                      <a:solidFill>
                        <a:schemeClr val="accent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1">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3255738730"/>
                  </a:ext>
                </a:extLst>
              </a:tr>
              <a:tr h="2904319">
                <a:tc>
                  <a:txBody>
                    <a:bodyPr/>
                    <a:lstStyle/>
                    <a:p>
                      <a:pPr algn="ctr"/>
                      <a:endParaRPr kumimoji="1" lang="en-US" altLang="ja-JP" sz="2400">
                        <a:solidFill>
                          <a:schemeClr val="tx1"/>
                        </a:solidFill>
                        <a:latin typeface="ＭＳ ゴシック" panose="020B0609070205080204" pitchFamily="49" charset="-128"/>
                        <a:ea typeface="ＭＳ ゴシック" panose="020B0609070205080204" pitchFamily="49" charset="-128"/>
                      </a:endParaRPr>
                    </a:p>
                    <a:p>
                      <a:pPr algn="ctr"/>
                      <a:endParaRPr kumimoji="1" lang="en-US" altLang="ja-JP" sz="2400">
                        <a:solidFill>
                          <a:schemeClr val="tx1"/>
                        </a:solidFill>
                        <a:latin typeface="ＭＳ ゴシック" panose="020B0609070205080204" pitchFamily="49" charset="-128"/>
                        <a:ea typeface="ＭＳ ゴシック" panose="020B0609070205080204" pitchFamily="49" charset="-128"/>
                      </a:endParaRPr>
                    </a:p>
                    <a:p>
                      <a:pPr algn="ctr"/>
                      <a:endParaRPr kumimoji="1" lang="en-US" altLang="ja-JP" sz="240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2000" b="0">
                          <a:solidFill>
                            <a:schemeClr val="tx1"/>
                          </a:solidFill>
                          <a:latin typeface="ＭＳ ゴシック" panose="020B0609070205080204" pitchFamily="49" charset="-128"/>
                          <a:ea typeface="ＭＳ ゴシック" panose="020B0609070205080204" pitchFamily="49" charset="-128"/>
                        </a:rPr>
                        <a:t>概要</a:t>
                      </a:r>
                    </a:p>
                  </a:txBody>
                  <a:tcPr>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solidFill>
                      <a:schemeClr val="bg1"/>
                    </a:solidFill>
                  </a:tcPr>
                </a:tc>
                <a:tc>
                  <a:txBody>
                    <a:bodyPr/>
                    <a:lstStyle/>
                    <a:p>
                      <a:r>
                        <a:rPr kumimoji="1" lang="ja-JP" altLang="en-US" dirty="0">
                          <a:latin typeface="ＭＳ ゴシック" panose="020B0609070205080204" pitchFamily="49" charset="-128"/>
                          <a:ea typeface="ＭＳ ゴシック" panose="020B0609070205080204" pitchFamily="49" charset="-128"/>
                        </a:rPr>
                        <a:t>競争参加者が提出するプロポーザルに基づき、その企画、技術の提案、競争参加者の能力等を評価します。ただし、評価点が第</a:t>
                      </a:r>
                      <a:r>
                        <a:rPr kumimoji="1" lang="en-US" altLang="ja-JP" dirty="0">
                          <a:latin typeface="ＭＳ ゴシック" panose="020B0609070205080204" pitchFamily="49" charset="-128"/>
                          <a:ea typeface="ＭＳ ゴシック" panose="020B0609070205080204" pitchFamily="49" charset="-128"/>
                        </a:rPr>
                        <a:t>1</a:t>
                      </a:r>
                      <a:r>
                        <a:rPr kumimoji="1" lang="ja-JP" altLang="en-US" dirty="0">
                          <a:latin typeface="ＭＳ ゴシック" panose="020B0609070205080204" pitchFamily="49" charset="-128"/>
                          <a:ea typeface="ＭＳ ゴシック" panose="020B0609070205080204" pitchFamily="49" charset="-128"/>
                        </a:rPr>
                        <a:t>位と第</a:t>
                      </a:r>
                      <a:r>
                        <a:rPr kumimoji="1" lang="en-US" altLang="ja-JP" dirty="0">
                          <a:latin typeface="ＭＳ ゴシック" panose="020B0609070205080204" pitchFamily="49" charset="-128"/>
                          <a:ea typeface="ＭＳ ゴシック" panose="020B0609070205080204" pitchFamily="49" charset="-128"/>
                        </a:rPr>
                        <a:t>2</a:t>
                      </a:r>
                      <a:r>
                        <a:rPr kumimoji="1" lang="ja-JP" altLang="en-US" dirty="0">
                          <a:latin typeface="ＭＳ ゴシック" panose="020B0609070205080204" pitchFamily="49" charset="-128"/>
                          <a:ea typeface="ＭＳ ゴシック" panose="020B0609070205080204" pitchFamily="49" charset="-128"/>
                        </a:rPr>
                        <a:t>位以下との差が僅少である場合に限り、提出された見積価格を加味して評価します。</a:t>
                      </a:r>
                    </a:p>
                  </a:txBody>
                  <a:tcP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tcPr>
                </a:tc>
                <a:tc>
                  <a:txBody>
                    <a:bodyPr/>
                    <a:lstStyle/>
                    <a:p>
                      <a:r>
                        <a:rPr kumimoji="1" lang="ja-JP" altLang="en-US" dirty="0">
                          <a:latin typeface="ＭＳ ゴシック" panose="020B0609070205080204" pitchFamily="49" charset="-128"/>
                          <a:ea typeface="ＭＳ ゴシック" panose="020B0609070205080204" pitchFamily="49" charset="-128"/>
                        </a:rPr>
                        <a:t>競争参加者が提出するプロポーザルに基づき、その企画、技術の提案、競争参加者の能力等を評価した技術評価点と、見積書の見積額に基づいた価格評価点の総合点により評価・選定を行います。</a:t>
                      </a:r>
                    </a:p>
                  </a:txBody>
                  <a:tcP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tcPr>
                </a:tc>
                <a:tc>
                  <a:txBody>
                    <a:bodyPr/>
                    <a:lstStyle/>
                    <a:p>
                      <a:r>
                        <a:rPr kumimoji="1" lang="ja-JP" altLang="en-US" dirty="0">
                          <a:latin typeface="ＭＳ ゴシック" panose="020B0609070205080204" pitchFamily="49" charset="-128"/>
                          <a:ea typeface="ＭＳ ゴシック" panose="020B0609070205080204" pitchFamily="49" charset="-128"/>
                        </a:rPr>
                        <a:t>競争参加者提出する簡易プロポーザルに基づき、その企画、技術の提案、競争参加者の</a:t>
                      </a:r>
                      <a:r>
                        <a:rPr kumimoji="1" lang="en-US" altLang="ja-JP" dirty="0">
                          <a:latin typeface="ＭＳ ゴシック" panose="020B0609070205080204" pitchFamily="49" charset="-128"/>
                          <a:ea typeface="ＭＳ ゴシック" panose="020B0609070205080204" pitchFamily="49" charset="-128"/>
                        </a:rPr>
                        <a:t>1</a:t>
                      </a:r>
                      <a:r>
                        <a:rPr kumimoji="1" lang="ja-JP" altLang="en-US" dirty="0">
                          <a:latin typeface="ＭＳ ゴシック" panose="020B0609070205080204" pitchFamily="49" charset="-128"/>
                          <a:ea typeface="ＭＳ ゴシック" panose="020B0609070205080204" pitchFamily="49" charset="-128"/>
                        </a:rPr>
                        <a:t>名の能力等を評価します。</a:t>
                      </a:r>
                    </a:p>
                  </a:txBody>
                  <a:tcP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tcPr>
                </a:tc>
                <a:tc>
                  <a:txBody>
                    <a:bodyPr/>
                    <a:lstStyle/>
                    <a:p>
                      <a:r>
                        <a:rPr kumimoji="1" lang="ja-JP" altLang="en-US" dirty="0">
                          <a:latin typeface="ＭＳ ゴシック" panose="020B0609070205080204" pitchFamily="49" charset="-128"/>
                          <a:ea typeface="ＭＳ ゴシック" panose="020B0609070205080204" pitchFamily="49" charset="-128"/>
                        </a:rPr>
                        <a:t>競争参加者が提出する技術提案書に基づき、その企画、技術の提案、競争参加者の能力等を評価した技術評価点と、入札書に記載された入札金額に基づいた価格評価点との総合点により落札者を決定します。</a:t>
                      </a:r>
                    </a:p>
                  </a:txBody>
                  <a:tcPr>
                    <a:lnL w="635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902545691"/>
                  </a:ext>
                </a:extLst>
              </a:tr>
            </a:tbl>
          </a:graphicData>
        </a:graphic>
      </p:graphicFrame>
    </p:spTree>
    <p:extLst>
      <p:ext uri="{BB962C8B-B14F-4D97-AF65-F5344CB8AC3E}">
        <p14:creationId xmlns:p14="http://schemas.microsoft.com/office/powerpoint/2010/main" val="3140811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rotWithShape="1">
          <a:blip r:embed="rId2"/>
          <a:srcRect b="25088"/>
          <a:stretch/>
        </p:blipFill>
        <p:spPr>
          <a:xfrm>
            <a:off x="0" y="0"/>
            <a:ext cx="12192000" cy="6858001"/>
          </a:xfrm>
          <a:prstGeom prst="rect">
            <a:avLst/>
          </a:prstGeom>
        </p:spPr>
      </p:pic>
      <p:sp>
        <p:nvSpPr>
          <p:cNvPr id="2" name="タイトル 1"/>
          <p:cNvSpPr>
            <a:spLocks noGrp="1"/>
          </p:cNvSpPr>
          <p:nvPr>
            <p:ph type="title"/>
          </p:nvPr>
        </p:nvSpPr>
        <p:spPr>
          <a:xfrm>
            <a:off x="1243263" y="449178"/>
            <a:ext cx="10515600" cy="1325563"/>
          </a:xfrm>
        </p:spPr>
        <p:txBody>
          <a:bodyPr>
            <a:normAutofit/>
          </a:bodyPr>
          <a:lstStyle/>
          <a:p>
            <a:r>
              <a:rPr kumimoji="1" lang="ja-JP" altLang="en-US" sz="4000" dirty="0"/>
              <a:t>　</a:t>
            </a:r>
            <a:r>
              <a:rPr kumimoji="1" lang="ja-JP" altLang="en-US" sz="360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コンサルタント等契約における主な業務内容</a:t>
            </a:r>
          </a:p>
        </p:txBody>
      </p:sp>
      <p:sp>
        <p:nvSpPr>
          <p:cNvPr id="3" name="コンテンツ プレースホルダー 2"/>
          <p:cNvSpPr>
            <a:spLocks noGrp="1"/>
          </p:cNvSpPr>
          <p:nvPr>
            <p:ph idx="1"/>
          </p:nvPr>
        </p:nvSpPr>
        <p:spPr>
          <a:xfrm>
            <a:off x="1676400" y="2223919"/>
            <a:ext cx="10515600" cy="4351338"/>
          </a:xfrm>
        </p:spPr>
        <p:txBody>
          <a:bodyPr/>
          <a:lstStyle/>
          <a:p>
            <a:pPr marL="0" indent="0">
              <a:buNone/>
            </a:pPr>
            <a:r>
              <a:rPr lang="en-US" altLang="ja-JP" dirty="0">
                <a:latin typeface="ＭＳ ゴシック" panose="020B0609070205080204" pitchFamily="49" charset="-128"/>
                <a:ea typeface="ＭＳ ゴシック" panose="020B0609070205080204" pitchFamily="49" charset="-128"/>
              </a:rPr>
              <a:t>JICA</a:t>
            </a:r>
            <a:r>
              <a:rPr lang="ja-JP" altLang="en-US" dirty="0">
                <a:latin typeface="ＭＳ ゴシック" panose="020B0609070205080204" pitchFamily="49" charset="-128"/>
                <a:ea typeface="ＭＳ ゴシック" panose="020B0609070205080204" pitchFamily="49" charset="-128"/>
              </a:rPr>
              <a:t>ではコンサルタント等契約を通じて、</a:t>
            </a:r>
            <a:endParaRPr lang="en-US" altLang="ja-JP" dirty="0">
              <a:latin typeface="ＭＳ ゴシック" panose="020B0609070205080204" pitchFamily="49" charset="-128"/>
              <a:ea typeface="ＭＳ ゴシック" panose="020B0609070205080204" pitchFamily="49" charset="-128"/>
            </a:endParaRPr>
          </a:p>
          <a:p>
            <a:pPr marL="0" indent="0">
              <a:buNone/>
            </a:pPr>
            <a:r>
              <a:rPr lang="ja-JP" altLang="en-US" dirty="0">
                <a:latin typeface="ＭＳ ゴシック" panose="020B0609070205080204" pitchFamily="49" charset="-128"/>
                <a:ea typeface="ＭＳ ゴシック" panose="020B0609070205080204" pitchFamily="49" charset="-128"/>
              </a:rPr>
              <a:t>主に次の業務を実施しています。</a:t>
            </a:r>
            <a:endParaRPr kumimoji="1" lang="en-US" altLang="ja-JP" dirty="0">
              <a:latin typeface="ＭＳ ゴシック" panose="020B0609070205080204" pitchFamily="49" charset="-128"/>
              <a:ea typeface="ＭＳ ゴシック" panose="020B0609070205080204" pitchFamily="49" charset="-128"/>
            </a:endParaRPr>
          </a:p>
          <a:p>
            <a:pPr marL="0" indent="0">
              <a:buNone/>
            </a:pPr>
            <a:endParaRPr lang="en-US" altLang="ja-JP" dirty="0">
              <a:latin typeface="ＭＳ ゴシック" panose="020B0609070205080204" pitchFamily="49" charset="-128"/>
              <a:ea typeface="ＭＳ ゴシック" panose="020B0609070205080204" pitchFamily="49" charset="-128"/>
            </a:endParaRPr>
          </a:p>
          <a:p>
            <a:pPr marL="0" indent="0">
              <a:buNone/>
            </a:pPr>
            <a:r>
              <a:rPr lang="ja-JP" altLang="en-US" dirty="0">
                <a:latin typeface="ＭＳ ゴシック" panose="020B0609070205080204" pitchFamily="49" charset="-128"/>
                <a:ea typeface="ＭＳ ゴシック" panose="020B0609070205080204" pitchFamily="49" charset="-128"/>
              </a:rPr>
              <a:t>なお、次項以降の表中に示されている各種成果品例（報告書）は</a:t>
            </a:r>
            <a:endParaRPr lang="en-US" altLang="ja-JP" dirty="0">
              <a:latin typeface="ＭＳ ゴシック" panose="020B0609070205080204" pitchFamily="49" charset="-128"/>
              <a:ea typeface="ＭＳ ゴシック" panose="020B0609070205080204" pitchFamily="49" charset="-128"/>
            </a:endParaRPr>
          </a:p>
          <a:p>
            <a:pPr marL="0" indent="0">
              <a:buNone/>
            </a:pPr>
            <a:r>
              <a:rPr lang="en-US" altLang="ja-JP" dirty="0">
                <a:latin typeface="ＭＳ ゴシック" panose="020B0609070205080204" pitchFamily="49" charset="-128"/>
                <a:ea typeface="ＭＳ ゴシック" panose="020B0609070205080204" pitchFamily="49" charset="-128"/>
                <a:hlinkClick r:id="rId3"/>
              </a:rPr>
              <a:t>JICA</a:t>
            </a:r>
            <a:r>
              <a:rPr lang="ja-JP" altLang="en-US" dirty="0">
                <a:latin typeface="ＭＳ ゴシック" panose="020B0609070205080204" pitchFamily="49" charset="-128"/>
                <a:ea typeface="ＭＳ ゴシック" panose="020B0609070205080204" pitchFamily="49" charset="-128"/>
                <a:hlinkClick r:id="rId3"/>
              </a:rPr>
              <a:t>図書館</a:t>
            </a:r>
            <a:r>
              <a:rPr lang="ja-JP" altLang="en-US" dirty="0">
                <a:latin typeface="ＭＳ ゴシック" panose="020B0609070205080204" pitchFamily="49" charset="-128"/>
                <a:ea typeface="ＭＳ ゴシック" panose="020B0609070205080204" pitchFamily="49" charset="-128"/>
              </a:rPr>
              <a:t>で公開しておりますのでご参照ください。</a:t>
            </a:r>
            <a:endParaRPr lang="en-US" altLang="ja-JP"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166697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rotWithShape="1">
          <a:blip r:embed="rId2"/>
          <a:srcRect b="25088"/>
          <a:stretch/>
        </p:blipFill>
        <p:spPr>
          <a:xfrm>
            <a:off x="0" y="-1"/>
            <a:ext cx="12192000" cy="6858001"/>
          </a:xfrm>
          <a:prstGeom prst="rect">
            <a:avLst/>
          </a:prstGeom>
        </p:spPr>
      </p:pic>
      <p:graphicFrame>
        <p:nvGraphicFramePr>
          <p:cNvPr id="4" name="表 3"/>
          <p:cNvGraphicFramePr>
            <a:graphicFrameLocks noGrp="1"/>
          </p:cNvGraphicFramePr>
          <p:nvPr>
            <p:extLst>
              <p:ext uri="{D42A27DB-BD31-4B8C-83A1-F6EECF244321}">
                <p14:modId xmlns:p14="http://schemas.microsoft.com/office/powerpoint/2010/main" val="2533049877"/>
              </p:ext>
            </p:extLst>
          </p:nvPr>
        </p:nvGraphicFramePr>
        <p:xfrm>
          <a:off x="1489363" y="126999"/>
          <a:ext cx="10215425" cy="6666419"/>
        </p:xfrm>
        <a:graphic>
          <a:graphicData uri="http://schemas.openxmlformats.org/drawingml/2006/table">
            <a:tbl>
              <a:tblPr firstRow="1" bandRow="1">
                <a:tableStyleId>{3B4B98B0-60AC-42C2-AFA5-B58CD77FA1E5}</a:tableStyleId>
              </a:tblPr>
              <a:tblGrid>
                <a:gridCol w="2965621">
                  <a:extLst>
                    <a:ext uri="{9D8B030D-6E8A-4147-A177-3AD203B41FA5}">
                      <a16:colId xmlns:a16="http://schemas.microsoft.com/office/drawing/2014/main" val="2028856316"/>
                    </a:ext>
                  </a:extLst>
                </a:gridCol>
                <a:gridCol w="7249804">
                  <a:extLst>
                    <a:ext uri="{9D8B030D-6E8A-4147-A177-3AD203B41FA5}">
                      <a16:colId xmlns:a16="http://schemas.microsoft.com/office/drawing/2014/main" val="3287319618"/>
                    </a:ext>
                  </a:extLst>
                </a:gridCol>
              </a:tblGrid>
              <a:tr h="308731">
                <a:tc>
                  <a:txBody>
                    <a:bodyPr/>
                    <a:lstStyle/>
                    <a:p>
                      <a:pPr algn="ctr"/>
                      <a:r>
                        <a:rPr kumimoji="1" lang="ja-JP" altLang="en-US" sz="1600" dirty="0">
                          <a:latin typeface="ＭＳ ゴシック" panose="020B0609070205080204" pitchFamily="49" charset="-128"/>
                          <a:ea typeface="ＭＳ ゴシック" panose="020B0609070205080204" pitchFamily="49" charset="-128"/>
                        </a:rPr>
                        <a:t>主な業務名称</a:t>
                      </a:r>
                    </a:p>
                  </a:txBody>
                  <a:tcPr>
                    <a:lnR w="3175" cap="flat" cmpd="sng" algn="ctr">
                      <a:solidFill>
                        <a:schemeClr val="accent1">
                          <a:lumMod val="60000"/>
                          <a:lumOff val="40000"/>
                        </a:schemeClr>
                      </a:solidFill>
                      <a:prstDash val="solid"/>
                      <a:round/>
                      <a:headEnd type="none" w="med" len="med"/>
                      <a:tailEnd type="none" w="med" len="med"/>
                    </a:lnR>
                  </a:tcPr>
                </a:tc>
                <a:tc>
                  <a:txBody>
                    <a:bodyPr/>
                    <a:lstStyle/>
                    <a:p>
                      <a:pPr algn="ctr"/>
                      <a:r>
                        <a:rPr kumimoji="1" lang="ja-JP" altLang="en-US" sz="1600">
                          <a:latin typeface="ＭＳ ゴシック" panose="020B0609070205080204" pitchFamily="49" charset="-128"/>
                          <a:ea typeface="ＭＳ ゴシック" panose="020B0609070205080204" pitchFamily="49" charset="-128"/>
                        </a:rPr>
                        <a:t>業務の概要</a:t>
                      </a:r>
                    </a:p>
                  </a:txBody>
                  <a:tcPr>
                    <a:lnL w="3175"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422884956"/>
                  </a:ext>
                </a:extLst>
              </a:tr>
              <a:tr h="991190">
                <a:tc>
                  <a:txBody>
                    <a:bodyPr/>
                    <a:lstStyle/>
                    <a:p>
                      <a:r>
                        <a:rPr kumimoji="1" lang="ja-JP" altLang="en-US" sz="1600" dirty="0">
                          <a:latin typeface="ＭＳ ゴシック" panose="020B0609070205080204" pitchFamily="49" charset="-128"/>
                          <a:ea typeface="ＭＳ ゴシック" panose="020B0609070205080204" pitchFamily="49" charset="-128"/>
                        </a:rPr>
                        <a:t>（</a:t>
                      </a:r>
                      <a:r>
                        <a:rPr kumimoji="1" lang="en-US" altLang="ja-JP" sz="1600" dirty="0">
                          <a:latin typeface="ＭＳ ゴシック" panose="020B0609070205080204" pitchFamily="49" charset="-128"/>
                          <a:ea typeface="ＭＳ ゴシック" panose="020B0609070205080204" pitchFamily="49" charset="-128"/>
                        </a:rPr>
                        <a:t>1</a:t>
                      </a:r>
                      <a:r>
                        <a:rPr kumimoji="1" lang="ja-JP" altLang="en-US" sz="1600" dirty="0">
                          <a:latin typeface="ＭＳ ゴシック" panose="020B0609070205080204" pitchFamily="49" charset="-128"/>
                          <a:ea typeface="ＭＳ ゴシック" panose="020B0609070205080204" pitchFamily="49" charset="-128"/>
                        </a:rPr>
                        <a:t>）調査・研究</a:t>
                      </a:r>
                    </a:p>
                  </a:txBody>
                  <a:tcPr>
                    <a:lnR w="3175" cap="flat" cmpd="sng" algn="ctr">
                      <a:solidFill>
                        <a:schemeClr val="accent1">
                          <a:lumMod val="60000"/>
                          <a:lumOff val="40000"/>
                        </a:schemeClr>
                      </a:solidFill>
                      <a:prstDash val="solid"/>
                      <a:round/>
                      <a:headEnd type="none" w="med" len="med"/>
                      <a:tailEnd type="none" w="med" len="med"/>
                    </a:lnR>
                    <a:lnB w="3175" cap="flat" cmpd="sng" algn="ctr">
                      <a:solidFill>
                        <a:schemeClr val="accent1">
                          <a:lumMod val="60000"/>
                          <a:lumOff val="40000"/>
                        </a:schemeClr>
                      </a:solidFill>
                      <a:prstDash val="solid"/>
                      <a:round/>
                      <a:headEnd type="none" w="med" len="med"/>
                      <a:tailEnd type="none" w="med" len="med"/>
                    </a:lnB>
                  </a:tcPr>
                </a:tc>
                <a:tc>
                  <a:txBody>
                    <a:bodyPr/>
                    <a:lstStyle/>
                    <a:p>
                      <a:r>
                        <a:rPr kumimoji="1" lang="ja-JP" altLang="en-US" sz="1600">
                          <a:latin typeface="ＭＳ ゴシック" panose="020B0609070205080204" pitchFamily="49" charset="-128"/>
                          <a:ea typeface="ＭＳ ゴシック" panose="020B0609070205080204" pitchFamily="49" charset="-128"/>
                        </a:rPr>
                        <a:t>開発課題等、特定の分野・テーマについて、その手法やガイドライン、政策課題等、開発途上国が直面する開発課題の解決に向けた調査・研究を行う業務</a:t>
                      </a:r>
                      <a:endParaRPr kumimoji="1" lang="en-US" altLang="ja-JP" sz="1600">
                        <a:latin typeface="ＭＳ ゴシック" panose="020B0609070205080204" pitchFamily="49" charset="-128"/>
                        <a:ea typeface="ＭＳ ゴシック" panose="020B0609070205080204" pitchFamily="49" charset="-128"/>
                      </a:endParaRPr>
                    </a:p>
                    <a:p>
                      <a:r>
                        <a:rPr kumimoji="1" lang="ja-JP" altLang="en-US" sz="1600">
                          <a:latin typeface="ＭＳ ゴシック"/>
                          <a:ea typeface="ＭＳ ゴシック"/>
                        </a:rPr>
                        <a:t>（事例：</a:t>
                      </a:r>
                      <a:r>
                        <a:rPr kumimoji="1" lang="ja-JP" altLang="en-US" sz="1600" b="0" i="0" kern="1200" dirty="0">
                          <a:solidFill>
                            <a:schemeClr val="tx1"/>
                          </a:solidFill>
                          <a:effectLst/>
                          <a:latin typeface="ＭＳ ゴシック"/>
                          <a:ea typeface="ＭＳ ゴシック"/>
                          <a:cs typeface="+mn-cs"/>
                          <a:hlinkClick r:id="rId3"/>
                        </a:rPr>
                        <a:t>アフリカ 廃棄物管理分野プロジェクト研究報告書</a:t>
                      </a:r>
                      <a:r>
                        <a:rPr kumimoji="1" lang="ja-JP" altLang="en-US" sz="1600">
                          <a:latin typeface="ＭＳ ゴシック"/>
                          <a:ea typeface="ＭＳ ゴシック"/>
                        </a:rPr>
                        <a:t>）</a:t>
                      </a:r>
                    </a:p>
                  </a:txBody>
                  <a:tcPr>
                    <a:lnL w="3175" cap="flat" cmpd="sng" algn="ctr">
                      <a:solidFill>
                        <a:schemeClr val="accent1">
                          <a:lumMod val="60000"/>
                          <a:lumOff val="40000"/>
                        </a:schemeClr>
                      </a:solidFill>
                      <a:prstDash val="solid"/>
                      <a:round/>
                      <a:headEnd type="none" w="med" len="med"/>
                      <a:tailEnd type="none" w="med" len="med"/>
                    </a:lnL>
                    <a:lnB w="3175"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3174440047"/>
                  </a:ext>
                </a:extLst>
              </a:tr>
              <a:tr h="1218676">
                <a:tc>
                  <a:txBody>
                    <a:bodyPr/>
                    <a:lstStyle/>
                    <a:p>
                      <a:r>
                        <a:rPr kumimoji="1" lang="ja-JP" altLang="en-US" sz="1600" dirty="0">
                          <a:latin typeface="ＭＳ ゴシック" panose="020B0609070205080204" pitchFamily="49" charset="-128"/>
                          <a:ea typeface="ＭＳ ゴシック" panose="020B0609070205080204" pitchFamily="49" charset="-128"/>
                        </a:rPr>
                        <a:t>（</a:t>
                      </a:r>
                      <a:r>
                        <a:rPr kumimoji="1" lang="en-US" altLang="ja-JP" sz="1600" dirty="0">
                          <a:latin typeface="ＭＳ ゴシック" panose="020B0609070205080204" pitchFamily="49" charset="-128"/>
                          <a:ea typeface="ＭＳ ゴシック" panose="020B0609070205080204" pitchFamily="49" charset="-128"/>
                        </a:rPr>
                        <a:t>2</a:t>
                      </a:r>
                      <a:r>
                        <a:rPr kumimoji="1" lang="ja-JP" altLang="en-US" sz="1600" dirty="0">
                          <a:latin typeface="ＭＳ ゴシック" panose="020B0609070205080204" pitchFamily="49" charset="-128"/>
                          <a:ea typeface="ＭＳ ゴシック" panose="020B0609070205080204" pitchFamily="49" charset="-128"/>
                        </a:rPr>
                        <a:t>）基礎情報収集・確認調査</a:t>
                      </a:r>
                    </a:p>
                  </a:txBody>
                  <a:tcPr>
                    <a:lnR w="3175" cap="flat" cmpd="sng" algn="ctr">
                      <a:solidFill>
                        <a:schemeClr val="accent1">
                          <a:lumMod val="60000"/>
                          <a:lumOff val="40000"/>
                        </a:schemeClr>
                      </a:solidFill>
                      <a:prstDash val="solid"/>
                      <a:round/>
                      <a:headEnd type="none" w="med" len="med"/>
                      <a:tailEnd type="none" w="med" len="med"/>
                    </a:lnR>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tc>
                  <a:txBody>
                    <a:bodyPr/>
                    <a:lstStyle/>
                    <a:p>
                      <a:r>
                        <a:rPr kumimoji="1" lang="ja-JP" altLang="en-US" sz="1600" dirty="0">
                          <a:latin typeface="ＭＳ ゴシック" panose="020B0609070205080204" pitchFamily="49" charset="-128"/>
                          <a:ea typeface="ＭＳ ゴシック" panose="020B0609070205080204" pitchFamily="49" charset="-128"/>
                        </a:rPr>
                        <a:t>地域別・国別の援助の実施方針や特定の開発課題に係る援助方針／アプローチ等を検討するため、当該地域・国や当該開発課題に係る基礎情報を収集・分析するための各種調査</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b="0" i="0" kern="1200" dirty="0">
                          <a:solidFill>
                            <a:schemeClr val="tx1"/>
                          </a:solidFill>
                          <a:effectLst/>
                          <a:latin typeface="ＭＳ ゴシック" panose="020B0609070205080204" pitchFamily="49" charset="-128"/>
                          <a:ea typeface="ＭＳ ゴシック" panose="020B0609070205080204" pitchFamily="49" charset="-128"/>
                          <a:cs typeface="+mn-cs"/>
                        </a:rPr>
                        <a:t>（</a:t>
                      </a:r>
                      <a:r>
                        <a:rPr kumimoji="1" lang="ja-JP" altLang="en-US" sz="1600" dirty="0">
                          <a:latin typeface="ＭＳ ゴシック" panose="020B0609070205080204" pitchFamily="49" charset="-128"/>
                          <a:ea typeface="ＭＳ ゴシック" panose="020B0609070205080204" pitchFamily="49" charset="-128"/>
                        </a:rPr>
                        <a:t>事例</a:t>
                      </a:r>
                      <a:r>
                        <a:rPr kumimoji="1" lang="ja-JP" altLang="en-US" sz="1600" b="0" i="0" kern="1200" dirty="0">
                          <a:solidFill>
                            <a:schemeClr val="tx1"/>
                          </a:solidFill>
                          <a:effectLst/>
                          <a:latin typeface="ＭＳ ゴシック" panose="020B0609070205080204" pitchFamily="49" charset="-128"/>
                          <a:ea typeface="ＭＳ ゴシック" panose="020B0609070205080204" pitchFamily="49" charset="-128"/>
                          <a:cs typeface="+mn-cs"/>
                        </a:rPr>
                        <a:t>：</a:t>
                      </a:r>
                      <a:r>
                        <a:rPr lang="ja-JP" sz="1600" i="0" dirty="0">
                          <a:latin typeface="ＭＳ ゴシック" panose="020B0609070205080204" pitchFamily="49" charset="-128"/>
                          <a:ea typeface="ＭＳ ゴシック" panose="020B0609070205080204" pitchFamily="49" charset="-128"/>
                          <a:hlinkClick r:id="rId4"/>
                        </a:rPr>
                        <a:t>インドネシア国 高等教育・職業教育にかかる情報収集・確認調査最終報告書</a:t>
                      </a:r>
                      <a:r>
                        <a:rPr lang="ja-JP" altLang="en-US" sz="1600" i="0" dirty="0">
                          <a:latin typeface="ＭＳ ゴシック" panose="020B0609070205080204" pitchFamily="49" charset="-128"/>
                          <a:ea typeface="ＭＳ ゴシック" panose="020B0609070205080204" pitchFamily="49" charset="-128"/>
                        </a:rPr>
                        <a:t>）</a:t>
                      </a:r>
                      <a:endParaRPr kumimoji="1" lang="ja-JP" altLang="en-US" sz="1600" dirty="0">
                        <a:latin typeface="ＭＳ ゴシック" panose="020B0609070205080204" pitchFamily="49" charset="-128"/>
                        <a:ea typeface="ＭＳ ゴシック" panose="020B0609070205080204" pitchFamily="49" charset="-128"/>
                      </a:endParaRPr>
                    </a:p>
                  </a:txBody>
                  <a:tcPr>
                    <a:lnL w="3175" cap="flat" cmpd="sng" algn="ctr">
                      <a:solidFill>
                        <a:schemeClr val="accent1">
                          <a:lumMod val="60000"/>
                          <a:lumOff val="40000"/>
                        </a:schemeClr>
                      </a:solidFill>
                      <a:prstDash val="solid"/>
                      <a:round/>
                      <a:headEnd type="none" w="med" len="med"/>
                      <a:tailEnd type="none" w="med" len="med"/>
                    </a:lnL>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99405185"/>
                  </a:ext>
                </a:extLst>
              </a:tr>
              <a:tr h="1218676">
                <a:tc>
                  <a:txBody>
                    <a:bodyPr/>
                    <a:lstStyle/>
                    <a:p>
                      <a:r>
                        <a:rPr kumimoji="1" lang="ja-JP" altLang="en-US" sz="1600">
                          <a:latin typeface="ＭＳ ゴシック"/>
                          <a:ea typeface="ＭＳ ゴシック"/>
                        </a:rPr>
                        <a:t>（</a:t>
                      </a:r>
                      <a:r>
                        <a:rPr kumimoji="1" lang="en-US" altLang="ja-JP" sz="1600" dirty="0">
                          <a:latin typeface="ＭＳ ゴシック"/>
                          <a:ea typeface="ＭＳ ゴシック"/>
                        </a:rPr>
                        <a:t>3</a:t>
                      </a:r>
                      <a:r>
                        <a:rPr kumimoji="1" lang="ja-JP" altLang="en-US" sz="1600">
                          <a:latin typeface="ＭＳ ゴシック"/>
                          <a:ea typeface="ＭＳ ゴシック"/>
                        </a:rPr>
                        <a:t>）協力準備調査</a:t>
                      </a:r>
                    </a:p>
                  </a:txBody>
                  <a:tcPr>
                    <a:lnR w="3175" cap="flat" cmpd="sng" algn="ctr">
                      <a:solidFill>
                        <a:schemeClr val="accent1">
                          <a:lumMod val="60000"/>
                          <a:lumOff val="40000"/>
                        </a:schemeClr>
                      </a:solidFill>
                      <a:prstDash val="solid"/>
                      <a:round/>
                      <a:headEnd type="none" w="med" len="med"/>
                      <a:tailEnd type="none" w="med" len="med"/>
                    </a:lnR>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tc>
                  <a:txBody>
                    <a:bodyPr/>
                    <a:lstStyle/>
                    <a:p>
                      <a:r>
                        <a:rPr kumimoji="1" lang="ja-JP" altLang="en-US" sz="1600" dirty="0">
                          <a:latin typeface="ＭＳ ゴシック" panose="020B0609070205080204" pitchFamily="49" charset="-128"/>
                          <a:ea typeface="ＭＳ ゴシック" panose="020B0609070205080204" pitchFamily="49" charset="-128"/>
                        </a:rPr>
                        <a:t>技術協力、有償資金協力、無償資金協力の</a:t>
                      </a:r>
                      <a:r>
                        <a:rPr kumimoji="1" lang="en-US" altLang="ja-JP" sz="1600" dirty="0">
                          <a:latin typeface="ＭＳ ゴシック" panose="020B0609070205080204" pitchFamily="49" charset="-128"/>
                          <a:ea typeface="ＭＳ ゴシック" panose="020B0609070205080204" pitchFamily="49" charset="-128"/>
                        </a:rPr>
                        <a:t>3</a:t>
                      </a:r>
                      <a:r>
                        <a:rPr kumimoji="1" lang="ja-JP" altLang="en-US" sz="1600" dirty="0">
                          <a:latin typeface="ＭＳ ゴシック" panose="020B0609070205080204" pitchFamily="49" charset="-128"/>
                          <a:ea typeface="ＭＳ ゴシック" panose="020B0609070205080204" pitchFamily="49" charset="-128"/>
                        </a:rPr>
                        <a:t>つの援助手法による協力の相乗効果を発現するための、協力プログラムの形成と個別案件の発掘・形成及び妥当性・有効性・効率性等の確認を行う調査</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（事例</a:t>
                      </a:r>
                      <a:r>
                        <a:rPr kumimoji="1" lang="ja-JP" altLang="en-US" sz="1600" b="0" i="0" kern="1200" dirty="0">
                          <a:solidFill>
                            <a:schemeClr val="tx1"/>
                          </a:solidFill>
                          <a:effectLst/>
                          <a:latin typeface="ＭＳ ゴシック" panose="020B0609070205080204" pitchFamily="49" charset="-128"/>
                          <a:ea typeface="ＭＳ ゴシック" panose="020B0609070205080204" pitchFamily="49" charset="-128"/>
                          <a:cs typeface="+mn-cs"/>
                        </a:rPr>
                        <a:t>：</a:t>
                      </a:r>
                      <a:r>
                        <a:rPr kumimoji="1" lang="ja-JP" altLang="en-US" sz="1600" b="0" i="0" kern="1200" dirty="0">
                          <a:solidFill>
                            <a:schemeClr val="tx1"/>
                          </a:solidFill>
                          <a:effectLst/>
                          <a:latin typeface="ＭＳ ゴシック" panose="020B0609070205080204" pitchFamily="49" charset="-128"/>
                          <a:ea typeface="ＭＳ ゴシック" panose="020B0609070205080204" pitchFamily="49" charset="-128"/>
                          <a:cs typeface="+mn-cs"/>
                          <a:hlinkClick r:id="rId5"/>
                        </a:rPr>
                        <a:t>シリア・アラブ共和国 第二次地方都市廃棄物処理機材整備計画協力準備調査報告書</a:t>
                      </a:r>
                      <a:r>
                        <a:rPr kumimoji="1" lang="ja-JP" altLang="en-US" sz="1600" b="0" i="0" kern="1200" dirty="0">
                          <a:solidFill>
                            <a:schemeClr val="tx1"/>
                          </a:solidFill>
                          <a:effectLst/>
                          <a:latin typeface="ＭＳ ゴシック" panose="020B0609070205080204" pitchFamily="49" charset="-128"/>
                          <a:ea typeface="ＭＳ ゴシック" panose="020B0609070205080204" pitchFamily="49" charset="-128"/>
                          <a:cs typeface="+mn-cs"/>
                        </a:rPr>
                        <a:t>）</a:t>
                      </a:r>
                      <a:endParaRPr kumimoji="1" lang="ja-JP" altLang="en-US" sz="1600" dirty="0">
                        <a:latin typeface="ＭＳ ゴシック" panose="020B0609070205080204" pitchFamily="49" charset="-128"/>
                        <a:ea typeface="ＭＳ ゴシック" panose="020B0609070205080204" pitchFamily="49" charset="-128"/>
                      </a:endParaRPr>
                    </a:p>
                  </a:txBody>
                  <a:tcPr>
                    <a:lnL w="3175" cap="flat" cmpd="sng" algn="ctr">
                      <a:solidFill>
                        <a:schemeClr val="accent1">
                          <a:lumMod val="60000"/>
                          <a:lumOff val="40000"/>
                        </a:schemeClr>
                      </a:solidFill>
                      <a:prstDash val="solid"/>
                      <a:round/>
                      <a:headEnd type="none" w="med" len="med"/>
                      <a:tailEnd type="none" w="med" len="med"/>
                    </a:lnL>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374009810"/>
                  </a:ext>
                </a:extLst>
              </a:tr>
              <a:tr h="1218676">
                <a:tc>
                  <a:txBody>
                    <a:bodyPr/>
                    <a:lstStyle/>
                    <a:p>
                      <a:pPr lvl="0">
                        <a:buNone/>
                      </a:pPr>
                      <a:r>
                        <a:rPr lang="ja-JP" altLang="en-US" sz="1600" dirty="0">
                          <a:solidFill>
                            <a:schemeClr val="tx1"/>
                          </a:solidFill>
                          <a:latin typeface="ＭＳ ゴシック" panose="020B0609070205080204" pitchFamily="49" charset="-128"/>
                          <a:ea typeface="ＭＳ ゴシック" panose="020B0609070205080204" pitchFamily="49" charset="-128"/>
                        </a:rPr>
                        <a:t>（</a:t>
                      </a:r>
                      <a:r>
                        <a:rPr lang="en-US" altLang="ja-JP" sz="1600" dirty="0">
                          <a:solidFill>
                            <a:schemeClr val="tx1"/>
                          </a:solidFill>
                          <a:latin typeface="ＭＳ ゴシック" panose="020B0609070205080204" pitchFamily="49" charset="-128"/>
                          <a:ea typeface="ＭＳ ゴシック" panose="020B0609070205080204" pitchFamily="49" charset="-128"/>
                        </a:rPr>
                        <a:t>4</a:t>
                      </a:r>
                      <a:r>
                        <a:rPr lang="ja-JP" altLang="en-US" sz="1600" dirty="0">
                          <a:solidFill>
                            <a:schemeClr val="tx1"/>
                          </a:solidFill>
                          <a:latin typeface="ＭＳ ゴシック" panose="020B0609070205080204" pitchFamily="49" charset="-128"/>
                          <a:ea typeface="ＭＳ ゴシック" panose="020B0609070205080204" pitchFamily="49" charset="-128"/>
                        </a:rPr>
                        <a:t>）詳細計画策定調査</a:t>
                      </a:r>
                      <a:endParaRPr kumimoji="1" lang="ja-JP" altLang="en-US" sz="1600" dirty="0">
                        <a:solidFill>
                          <a:schemeClr val="tx1"/>
                        </a:solidFill>
                        <a:latin typeface="ＭＳ ゴシック" panose="020B0609070205080204" pitchFamily="49" charset="-128"/>
                        <a:ea typeface="ＭＳ ゴシック" panose="020B0609070205080204" pitchFamily="49" charset="-128"/>
                      </a:endParaRPr>
                    </a:p>
                  </a:txBody>
                  <a:tcPr>
                    <a:lnR w="3174">
                      <a:solidFill>
                        <a:schemeClr val="accent1">
                          <a:lumMod val="60000"/>
                          <a:lumOff val="40000"/>
                        </a:schemeClr>
                      </a:solidFill>
                    </a:lnR>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tc>
                  <a:txBody>
                    <a:bodyPr/>
                    <a:lstStyle/>
                    <a:p>
                      <a:pPr lvl="0">
                        <a:buNone/>
                      </a:pPr>
                      <a:r>
                        <a:rPr lang="ja-JP" sz="1600" b="0" i="0" u="none" strike="noStrike" noProof="0" dirty="0">
                          <a:solidFill>
                            <a:schemeClr val="tx1"/>
                          </a:solidFill>
                          <a:latin typeface="ＭＳ ゴシック" panose="020B0609070205080204" pitchFamily="49" charset="-128"/>
                          <a:ea typeface="ＭＳ ゴシック" panose="020B0609070205080204" pitchFamily="49" charset="-128"/>
                        </a:rPr>
                        <a:t>外務省による案件採択後に実施する、事業に関する目標の設定、妥当性等の確認、投入、活動及び規模等、案件の詳細計画を決定することを目的とした調査</a:t>
                      </a:r>
                      <a:endParaRPr lang="en-US" altLang="ja-JP" dirty="0">
                        <a:solidFill>
                          <a:schemeClr val="tx1"/>
                        </a:solidFill>
                        <a:latin typeface="ＭＳ ゴシック" panose="020B0609070205080204" pitchFamily="49" charset="-128"/>
                        <a:ea typeface="ＭＳ ゴシック" panose="020B0609070205080204" pitchFamily="49" charset="-128"/>
                      </a:endParaRPr>
                    </a:p>
                    <a:p>
                      <a:pPr lvl="0">
                        <a:buNone/>
                      </a:pPr>
                      <a:r>
                        <a:rPr lang="ja-JP" altLang="en-US" sz="1600" b="0" i="0" kern="1200">
                          <a:solidFill>
                            <a:schemeClr val="tx1"/>
                          </a:solidFill>
                          <a:effectLst/>
                          <a:latin typeface="ＭＳ ゴシック"/>
                          <a:ea typeface="ＭＳ ゴシック"/>
                          <a:cs typeface="+mn-cs"/>
                        </a:rPr>
                        <a:t>（</a:t>
                      </a:r>
                      <a:r>
                        <a:rPr lang="ja-JP" altLang="en-US" sz="1600">
                          <a:solidFill>
                            <a:schemeClr val="tx1"/>
                          </a:solidFill>
                          <a:latin typeface="ＭＳ ゴシック"/>
                          <a:ea typeface="ＭＳ ゴシック"/>
                        </a:rPr>
                        <a:t>事例</a:t>
                      </a:r>
                      <a:r>
                        <a:rPr lang="ja-JP" altLang="en-US" sz="1600" b="0" i="0" kern="1200">
                          <a:solidFill>
                            <a:schemeClr val="tx1"/>
                          </a:solidFill>
                          <a:effectLst/>
                          <a:latin typeface="ＭＳ ゴシック"/>
                          <a:ea typeface="ＭＳ ゴシック"/>
                          <a:cs typeface="+mn-cs"/>
                        </a:rPr>
                        <a:t>：</a:t>
                      </a:r>
                      <a:r>
                        <a:rPr lang="ja-JP" altLang="en-US" sz="1600" b="0" i="0" u="none" strike="noStrike" kern="1200" noProof="0" dirty="0">
                          <a:solidFill>
                            <a:schemeClr val="tx1"/>
                          </a:solidFill>
                          <a:effectLst/>
                          <a:latin typeface="ＭＳ ゴシック"/>
                          <a:ea typeface="ＭＳ ゴシック"/>
                          <a:hlinkClick r:id="rId6"/>
                        </a:rPr>
                        <a:t>東ティモール国 戦略的全国港湾開発マスタープランプロジェクト</a:t>
                      </a:r>
                      <a:r>
                        <a:rPr lang="ja-JP" sz="1600" b="0" i="0" u="none" strike="noStrike" kern="1200" noProof="0" dirty="0">
                          <a:solidFill>
                            <a:schemeClr val="tx1"/>
                          </a:solidFill>
                          <a:effectLst/>
                          <a:latin typeface="ＭＳ ゴシック"/>
                          <a:ea typeface="ＭＳ ゴシック"/>
                          <a:hlinkClick r:id="rId6"/>
                        </a:rPr>
                        <a:t>詳細</a:t>
                      </a:r>
                      <a:r>
                        <a:rPr lang="ja-JP" altLang="en-US" sz="1600" b="0" i="0" u="none" strike="noStrike" kern="1200" noProof="0" dirty="0">
                          <a:solidFill>
                            <a:schemeClr val="tx1"/>
                          </a:solidFill>
                          <a:effectLst/>
                          <a:latin typeface="ＭＳ ゴシック"/>
                          <a:ea typeface="ＭＳ ゴシック"/>
                          <a:hlinkClick r:id="rId6"/>
                        </a:rPr>
                        <a:t>計画策定調査報告書)</a:t>
                      </a:r>
                    </a:p>
                  </a:txBody>
                  <a:tcPr>
                    <a:lnL w="3174" cap="flat" cmpd="sng" algn="ctr">
                      <a:solidFill>
                        <a:schemeClr val="accent1">
                          <a:lumMod val="60000"/>
                          <a:lumOff val="40000"/>
                        </a:schemeClr>
                      </a:solidFill>
                      <a:prstDash val="solid"/>
                      <a:round/>
                      <a:headEnd type="none" w="med" len="med"/>
                      <a:tailEnd type="none" w="med" len="med"/>
                    </a:lnL>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3078417193"/>
                  </a:ext>
                </a:extLst>
              </a:tr>
              <a:tr h="1332419">
                <a:tc>
                  <a:txBody>
                    <a:bodyPr/>
                    <a:lstStyle/>
                    <a:p>
                      <a:pPr lvl="0">
                        <a:buNone/>
                      </a:pPr>
                      <a:r>
                        <a:rPr lang="ja-JP" altLang="en-US" sz="1600">
                          <a:latin typeface="ＭＳ ゴシック" panose="020B0609070205080204" pitchFamily="49" charset="-128"/>
                          <a:ea typeface="ＭＳ ゴシック" panose="020B0609070205080204" pitchFamily="49" charset="-128"/>
                        </a:rPr>
                        <a:t>（5）</a:t>
                      </a:r>
                      <a:r>
                        <a:rPr lang="ja-JP" altLang="en-US" sz="1600" b="0" i="0" kern="1200">
                          <a:solidFill>
                            <a:schemeClr val="tx1"/>
                          </a:solidFill>
                          <a:effectLst/>
                          <a:latin typeface="ＭＳ ゴシック" panose="020B0609070205080204" pitchFamily="49" charset="-128"/>
                          <a:ea typeface="ＭＳ ゴシック" panose="020B0609070205080204" pitchFamily="49" charset="-128"/>
                          <a:cs typeface="+mn-cs"/>
                        </a:rPr>
                        <a:t>技術協力プロジェクト</a:t>
                      </a:r>
                      <a:endParaRPr kumimoji="1" lang="ja-JP" altLang="en-US" sz="1600">
                        <a:latin typeface="ＭＳ ゴシック" panose="020B0609070205080204" pitchFamily="49" charset="-128"/>
                        <a:ea typeface="ＭＳ ゴシック" panose="020B0609070205080204" pitchFamily="49" charset="-128"/>
                      </a:endParaRPr>
                    </a:p>
                  </a:txBody>
                  <a:tcPr>
                    <a:lnR w="3174">
                      <a:solidFill>
                        <a:schemeClr val="accent1">
                          <a:lumMod val="60000"/>
                          <a:lumOff val="40000"/>
                        </a:schemeClr>
                      </a:solidFill>
                    </a:lnR>
                    <a:lnT w="3175" cap="flat" cmpd="sng" algn="ctr">
                      <a:solidFill>
                        <a:schemeClr val="accent1">
                          <a:lumMod val="60000"/>
                          <a:lumOff val="40000"/>
                        </a:schemeClr>
                      </a:solidFill>
                      <a:prstDash val="solid"/>
                      <a:round/>
                      <a:headEnd type="none" w="med" len="med"/>
                      <a:tailEnd type="none" w="med" len="med"/>
                    </a:lnT>
                  </a:tcPr>
                </a:tc>
                <a:tc>
                  <a:txBody>
                    <a:bodyPr/>
                    <a:lstStyle/>
                    <a:p>
                      <a:pPr lvl="0">
                        <a:buNone/>
                      </a:pPr>
                      <a:r>
                        <a:rPr lang="ja-JP" altLang="en-US" sz="1600" dirty="0">
                          <a:latin typeface="ＭＳ ゴシック" panose="020B0609070205080204" pitchFamily="49" charset="-128"/>
                          <a:ea typeface="ＭＳ ゴシック" panose="020B0609070205080204" pitchFamily="49" charset="-128"/>
                        </a:rPr>
                        <a:t>技術協力の一環で、専門家（調査団）の派遣、研修員の受入れ、機材の供与等を組み合わせて、相手国のカウンターパートの能力強化、技術移転を行うことを目的とする事業</a:t>
                      </a:r>
                      <a:endParaRPr lang="en-US" altLang="ja-JP" sz="1600" dirty="0">
                        <a:latin typeface="ＭＳ ゴシック" panose="020B0609070205080204" pitchFamily="49" charset="-128"/>
                        <a:ea typeface="ＭＳ ゴシック" panose="020B0609070205080204" pitchFamily="49" charset="-128"/>
                      </a:endParaRPr>
                    </a:p>
                    <a:p>
                      <a:pPr lvl="0">
                        <a:buNone/>
                      </a:pPr>
                      <a:r>
                        <a:rPr lang="ja-JP" altLang="en-US" sz="1600" b="0" i="0" kern="1200" dirty="0">
                          <a:solidFill>
                            <a:schemeClr val="tx1"/>
                          </a:solidFill>
                          <a:effectLst/>
                          <a:latin typeface="ＭＳ ゴシック" panose="020B0609070205080204" pitchFamily="49" charset="-128"/>
                          <a:ea typeface="ＭＳ ゴシック" panose="020B0609070205080204" pitchFamily="49" charset="-128"/>
                          <a:cs typeface="+mn-cs"/>
                        </a:rPr>
                        <a:t>（</a:t>
                      </a:r>
                      <a:r>
                        <a:rPr lang="ja-JP" altLang="en-US" sz="1600" dirty="0">
                          <a:latin typeface="ＭＳ ゴシック" panose="020B0609070205080204" pitchFamily="49" charset="-128"/>
                          <a:ea typeface="ＭＳ ゴシック" panose="020B0609070205080204" pitchFamily="49" charset="-128"/>
                        </a:rPr>
                        <a:t>事例</a:t>
                      </a:r>
                      <a:r>
                        <a:rPr lang="ja-JP" altLang="en-US" sz="1600" b="0" i="0" kern="1200" dirty="0">
                          <a:solidFill>
                            <a:schemeClr val="tx1"/>
                          </a:solidFill>
                          <a:effectLst/>
                          <a:latin typeface="ＭＳ ゴシック" panose="020B0609070205080204" pitchFamily="49" charset="-128"/>
                          <a:ea typeface="ＭＳ ゴシック" panose="020B0609070205080204" pitchFamily="49" charset="-128"/>
                          <a:cs typeface="+mn-cs"/>
                        </a:rPr>
                        <a:t>：</a:t>
                      </a:r>
                      <a:r>
                        <a:rPr lang="ja-JP" altLang="en-US" sz="1600" b="0" i="0" kern="1200" dirty="0">
                          <a:solidFill>
                            <a:schemeClr val="tx1"/>
                          </a:solidFill>
                          <a:effectLst/>
                          <a:latin typeface="ＭＳ ゴシック" panose="020B0609070205080204" pitchFamily="49" charset="-128"/>
                          <a:ea typeface="ＭＳ ゴシック" panose="020B0609070205080204" pitchFamily="49" charset="-128"/>
                          <a:cs typeface="+mn-cs"/>
                          <a:hlinkClick r:id="rId7"/>
                        </a:rPr>
                        <a:t>ガーナ共和国 アッパーウェスト州地域保健強化プロジェクトプロジェクト事業完了報告書</a:t>
                      </a:r>
                      <a:r>
                        <a:rPr lang="ja-JP" altLang="en-US" sz="1600" b="0" i="0" kern="1200" dirty="0">
                          <a:solidFill>
                            <a:schemeClr val="tx1"/>
                          </a:solidFill>
                          <a:effectLst/>
                          <a:latin typeface="ＭＳ ゴシック" panose="020B0609070205080204" pitchFamily="49" charset="-128"/>
                          <a:ea typeface="ＭＳ ゴシック" panose="020B0609070205080204" pitchFamily="49" charset="-128"/>
                          <a:cs typeface="+mn-cs"/>
                        </a:rPr>
                        <a:t>）</a:t>
                      </a:r>
                      <a:endParaRPr kumimoji="1" lang="en-US" altLang="ja-JP" sz="1600" dirty="0">
                        <a:latin typeface="ＭＳ ゴシック" panose="020B0609070205080204" pitchFamily="49" charset="-128"/>
                        <a:ea typeface="ＭＳ ゴシック" panose="020B0609070205080204" pitchFamily="49" charset="-128"/>
                      </a:endParaRPr>
                    </a:p>
                  </a:txBody>
                  <a:tcPr>
                    <a:lnL w="3174" cap="flat" cmpd="sng" algn="ctr">
                      <a:solidFill>
                        <a:schemeClr val="accent1">
                          <a:lumMod val="60000"/>
                          <a:lumOff val="40000"/>
                        </a:schemeClr>
                      </a:solidFill>
                      <a:prstDash val="solid"/>
                      <a:round/>
                      <a:headEnd type="none" w="med" len="med"/>
                      <a:tailEnd type="none" w="med" len="med"/>
                    </a:lnL>
                    <a:lnT w="3175" cap="flat" cmpd="sng" algn="ctr">
                      <a:solidFill>
                        <a:schemeClr val="accent1">
                          <a:lumMod val="60000"/>
                          <a:lumOff val="40000"/>
                        </a:schemeClr>
                      </a:solidFill>
                      <a:prstDash val="solid"/>
                      <a:round/>
                      <a:headEnd type="none" w="med" len="med"/>
                      <a:tailEnd type="none" w="med" len="med"/>
                    </a:lnT>
                  </a:tcPr>
                </a:tc>
                <a:extLst>
                  <a:ext uri="{0D108BD9-81ED-4DB2-BD59-A6C34878D82A}">
                    <a16:rowId xmlns:a16="http://schemas.microsoft.com/office/drawing/2014/main" val="2347368882"/>
                  </a:ext>
                </a:extLst>
              </a:tr>
            </a:tbl>
          </a:graphicData>
        </a:graphic>
      </p:graphicFrame>
    </p:spTree>
    <p:extLst>
      <p:ext uri="{BB962C8B-B14F-4D97-AF65-F5344CB8AC3E}">
        <p14:creationId xmlns:p14="http://schemas.microsoft.com/office/powerpoint/2010/main" val="1011099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rotWithShape="1">
          <a:blip r:embed="rId2"/>
          <a:srcRect b="25088"/>
          <a:stretch/>
        </p:blipFill>
        <p:spPr>
          <a:xfrm>
            <a:off x="0" y="-1"/>
            <a:ext cx="12192000" cy="6858001"/>
          </a:xfrm>
          <a:prstGeom prst="rect">
            <a:avLst/>
          </a:prstGeom>
        </p:spPr>
      </p:pic>
      <p:graphicFrame>
        <p:nvGraphicFramePr>
          <p:cNvPr id="2" name="表 1"/>
          <p:cNvGraphicFramePr>
            <a:graphicFrameLocks noGrp="1"/>
          </p:cNvGraphicFramePr>
          <p:nvPr>
            <p:extLst>
              <p:ext uri="{D42A27DB-BD31-4B8C-83A1-F6EECF244321}">
                <p14:modId xmlns:p14="http://schemas.microsoft.com/office/powerpoint/2010/main" val="1949713974"/>
              </p:ext>
            </p:extLst>
          </p:nvPr>
        </p:nvGraphicFramePr>
        <p:xfrm>
          <a:off x="1567543" y="642211"/>
          <a:ext cx="10117637" cy="5739701"/>
        </p:xfrm>
        <a:graphic>
          <a:graphicData uri="http://schemas.openxmlformats.org/drawingml/2006/table">
            <a:tbl>
              <a:tblPr firstRow="1" bandRow="1">
                <a:tableStyleId>{3B4B98B0-60AC-42C2-AFA5-B58CD77FA1E5}</a:tableStyleId>
              </a:tblPr>
              <a:tblGrid>
                <a:gridCol w="3121415">
                  <a:extLst>
                    <a:ext uri="{9D8B030D-6E8A-4147-A177-3AD203B41FA5}">
                      <a16:colId xmlns:a16="http://schemas.microsoft.com/office/drawing/2014/main" val="2028856316"/>
                    </a:ext>
                  </a:extLst>
                </a:gridCol>
                <a:gridCol w="6996222">
                  <a:extLst>
                    <a:ext uri="{9D8B030D-6E8A-4147-A177-3AD203B41FA5}">
                      <a16:colId xmlns:a16="http://schemas.microsoft.com/office/drawing/2014/main" val="3287319618"/>
                    </a:ext>
                  </a:extLst>
                </a:gridCol>
              </a:tblGrid>
              <a:tr h="0">
                <a:tc>
                  <a:txBody>
                    <a:bodyPr/>
                    <a:lstStyle/>
                    <a:p>
                      <a:pPr algn="ctr"/>
                      <a:r>
                        <a:rPr kumimoji="1" lang="ja-JP" altLang="en-US" sz="1600" dirty="0">
                          <a:latin typeface="ＭＳ ゴシック" panose="020B0609070205080204" pitchFamily="49" charset="-128"/>
                          <a:ea typeface="ＭＳ ゴシック" panose="020B0609070205080204" pitchFamily="49" charset="-128"/>
                        </a:rPr>
                        <a:t>主な業務名称</a:t>
                      </a:r>
                    </a:p>
                  </a:txBody>
                  <a:tcPr>
                    <a:lnR w="3175" cap="flat" cmpd="sng" algn="ctr">
                      <a:solidFill>
                        <a:schemeClr val="accent1">
                          <a:lumMod val="60000"/>
                          <a:lumOff val="40000"/>
                        </a:schemeClr>
                      </a:solidFill>
                      <a:prstDash val="solid"/>
                      <a:round/>
                      <a:headEnd type="none" w="med" len="med"/>
                      <a:tailEnd type="none" w="med" len="med"/>
                    </a:lnR>
                  </a:tcPr>
                </a:tc>
                <a:tc>
                  <a:txBody>
                    <a:bodyPr/>
                    <a:lstStyle/>
                    <a:p>
                      <a:pPr algn="ctr"/>
                      <a:r>
                        <a:rPr kumimoji="1" lang="ja-JP" altLang="en-US" sz="1600">
                          <a:latin typeface="ＭＳ ゴシック" panose="020B0609070205080204" pitchFamily="49" charset="-128"/>
                          <a:ea typeface="ＭＳ ゴシック" panose="020B0609070205080204" pitchFamily="49" charset="-128"/>
                        </a:rPr>
                        <a:t>業務の概要</a:t>
                      </a:r>
                    </a:p>
                  </a:txBody>
                  <a:tcPr>
                    <a:lnL w="3175"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422884956"/>
                  </a:ext>
                </a:extLst>
              </a:tr>
              <a:tr h="1694686">
                <a:tc>
                  <a:txBody>
                    <a:bodyPr/>
                    <a:lstStyle/>
                    <a:p>
                      <a:r>
                        <a:rPr kumimoji="1" lang="ja-JP" altLang="en-US" sz="1600" dirty="0">
                          <a:solidFill>
                            <a:schemeClr val="tx1"/>
                          </a:solidFill>
                          <a:latin typeface="ＭＳ ゴシック" panose="020B0609070205080204" pitchFamily="49" charset="-128"/>
                          <a:ea typeface="ＭＳ ゴシック" panose="020B0609070205080204" pitchFamily="49" charset="-128"/>
                        </a:rPr>
                        <a:t>（</a:t>
                      </a:r>
                      <a:r>
                        <a:rPr lang="ja-JP" altLang="en-US" sz="1600" dirty="0">
                          <a:solidFill>
                            <a:schemeClr val="tx1"/>
                          </a:solidFill>
                          <a:latin typeface="ＭＳ ゴシック" panose="020B0609070205080204" pitchFamily="49" charset="-128"/>
                          <a:ea typeface="ＭＳ ゴシック" panose="020B0609070205080204" pitchFamily="49" charset="-128"/>
                        </a:rPr>
                        <a:t>6</a:t>
                      </a:r>
                      <a:r>
                        <a:rPr kumimoji="1" lang="ja-JP" altLang="en-US" sz="1600" dirty="0">
                          <a:solidFill>
                            <a:schemeClr val="tx1"/>
                          </a:solidFill>
                          <a:latin typeface="ＭＳ ゴシック" panose="020B0609070205080204" pitchFamily="49" charset="-128"/>
                          <a:ea typeface="ＭＳ ゴシック" panose="020B0609070205080204" pitchFamily="49" charset="-128"/>
                        </a:rPr>
                        <a:t>）</a:t>
                      </a:r>
                      <a:r>
                        <a:rPr lang="zh-TW" altLang="en-US" sz="1600" dirty="0">
                          <a:solidFill>
                            <a:schemeClr val="tx1"/>
                          </a:solidFill>
                          <a:latin typeface="ＭＳ ゴシック" panose="020B0609070205080204" pitchFamily="49" charset="-128"/>
                          <a:ea typeface="ＭＳ ゴシック" panose="020B0609070205080204" pitchFamily="49" charset="-128"/>
                        </a:rPr>
                        <a:t>開発計画調査型技術協力</a:t>
                      </a:r>
                      <a:endParaRPr kumimoji="1" lang="ja-JP" altLang="en-US" sz="1600" dirty="0">
                        <a:solidFill>
                          <a:schemeClr val="tx1"/>
                        </a:solidFill>
                        <a:latin typeface="ＭＳ ゴシック" panose="020B0609070205080204" pitchFamily="49" charset="-128"/>
                        <a:ea typeface="ＭＳ ゴシック" panose="020B0609070205080204" pitchFamily="49" charset="-128"/>
                      </a:endParaRPr>
                    </a:p>
                  </a:txBody>
                  <a:tcPr>
                    <a:lnR w="3175" cap="flat" cmpd="sng" algn="ctr">
                      <a:solidFill>
                        <a:schemeClr val="accent1">
                          <a:lumMod val="60000"/>
                          <a:lumOff val="40000"/>
                        </a:schemeClr>
                      </a:solidFill>
                      <a:prstDash val="solid"/>
                      <a:round/>
                      <a:headEnd type="none" w="med" len="med"/>
                      <a:tailEnd type="none" w="med" len="med"/>
                    </a:lnR>
                    <a:lnB w="3175" cap="flat" cmpd="sng" algn="ctr">
                      <a:solidFill>
                        <a:schemeClr val="accent1">
                          <a:lumMod val="60000"/>
                          <a:lumOff val="40000"/>
                        </a:schemeClr>
                      </a:solidFill>
                      <a:prstDash val="solid"/>
                      <a:round/>
                      <a:headEnd type="none" w="med" len="med"/>
                      <a:tailEnd type="none" w="med" len="med"/>
                    </a:lnB>
                  </a:tcPr>
                </a:tc>
                <a:tc>
                  <a:txBody>
                    <a:bodyPr/>
                    <a:lstStyle/>
                    <a:p>
                      <a:r>
                        <a:rPr lang="ja-JP" altLang="en-US" sz="1600" dirty="0">
                          <a:solidFill>
                            <a:schemeClr val="tx1"/>
                          </a:solidFill>
                          <a:latin typeface="ＭＳ ゴシック" panose="020B0609070205080204" pitchFamily="49" charset="-128"/>
                          <a:ea typeface="ＭＳ ゴシック" panose="020B0609070205080204" pitchFamily="49" charset="-128"/>
                        </a:rPr>
                        <a:t>技術協力の一形態であり、途上国の政策立案や公共事業計画策定を支援することを主目的とするものであり、その過程において、相手国のカウンターパートに対し、調査・分析手法や計画策定手法等の技術移転を行うことを目的のひとつとしている事業</a:t>
                      </a:r>
                      <a:endParaRPr lang="en-US" altLang="ja-JP" sz="16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600" b="0" i="0" kern="1200" dirty="0">
                          <a:solidFill>
                            <a:schemeClr val="tx1"/>
                          </a:solidFill>
                          <a:effectLst/>
                          <a:latin typeface="ＭＳ ゴシック" panose="020B0609070205080204" pitchFamily="49" charset="-128"/>
                          <a:ea typeface="ＭＳ ゴシック" panose="020B0609070205080204" pitchFamily="49" charset="-128"/>
                          <a:cs typeface="+mn-cs"/>
                        </a:rPr>
                        <a:t>（事例：</a:t>
                      </a:r>
                      <a:r>
                        <a:rPr kumimoji="1" lang="ja-JP" altLang="en-US" sz="1600" b="0" i="0" kern="1200" dirty="0">
                          <a:solidFill>
                            <a:schemeClr val="tx1"/>
                          </a:solidFill>
                          <a:effectLst/>
                          <a:latin typeface="ＭＳ ゴシック" panose="020B0609070205080204" pitchFamily="49" charset="-128"/>
                          <a:ea typeface="ＭＳ ゴシック" panose="020B0609070205080204" pitchFamily="49" charset="-128"/>
                          <a:cs typeface="+mn-cs"/>
                          <a:hlinkClick r:id="rId3">
                            <a:extLst>
                              <a:ext uri="{A12FA001-AC4F-418D-AE19-62706E023703}">
                                <ahyp:hlinkClr xmlns:ahyp="http://schemas.microsoft.com/office/drawing/2018/hyperlinkcolor" val="tx"/>
                              </a:ext>
                            </a:extLst>
                          </a:hlinkClick>
                        </a:rPr>
                        <a:t>インドネシア国 水力開発マスタープラン調査プロジェクトファイナルレポート　第一巻</a:t>
                      </a:r>
                      <a:r>
                        <a:rPr kumimoji="1" lang="ja-JP" altLang="en-US" sz="1600" b="0" i="0" kern="1200" dirty="0">
                          <a:solidFill>
                            <a:schemeClr val="tx1"/>
                          </a:solidFill>
                          <a:effectLst/>
                          <a:latin typeface="ＭＳ ゴシック" panose="020B0609070205080204" pitchFamily="49" charset="-128"/>
                          <a:ea typeface="ＭＳ ゴシック" panose="020B0609070205080204" pitchFamily="49" charset="-128"/>
                          <a:cs typeface="+mn-cs"/>
                        </a:rPr>
                        <a:t>、</a:t>
                      </a:r>
                      <a:r>
                        <a:rPr kumimoji="1" lang="ja-JP" altLang="en-US" sz="1600" b="0" i="0" kern="1200" dirty="0">
                          <a:solidFill>
                            <a:schemeClr val="tx1"/>
                          </a:solidFill>
                          <a:effectLst/>
                          <a:latin typeface="ＭＳ ゴシック" panose="020B0609070205080204" pitchFamily="49" charset="-128"/>
                          <a:ea typeface="ＭＳ ゴシック" panose="020B0609070205080204" pitchFamily="49" charset="-128"/>
                          <a:cs typeface="+mn-cs"/>
                          <a:hlinkClick r:id="rId4">
                            <a:extLst>
                              <a:ext uri="{A12FA001-AC4F-418D-AE19-62706E023703}">
                                <ahyp:hlinkClr xmlns:ahyp="http://schemas.microsoft.com/office/drawing/2018/hyperlinkcolor" val="tx"/>
                              </a:ext>
                            </a:extLst>
                          </a:hlinkClick>
                        </a:rPr>
                        <a:t>第二巻</a:t>
                      </a:r>
                      <a:r>
                        <a:rPr kumimoji="1" lang="ja-JP" altLang="en-US" sz="1600" b="0" i="0" kern="1200" dirty="0">
                          <a:solidFill>
                            <a:schemeClr val="tx1"/>
                          </a:solidFill>
                          <a:effectLst/>
                          <a:latin typeface="ＭＳ ゴシック" panose="020B0609070205080204" pitchFamily="49" charset="-128"/>
                          <a:ea typeface="ＭＳ ゴシック" panose="020B0609070205080204" pitchFamily="49" charset="-128"/>
                          <a:cs typeface="+mn-cs"/>
                        </a:rPr>
                        <a:t>）</a:t>
                      </a:r>
                      <a:endParaRPr lang="ja-JP" altLang="en-US" sz="1600" dirty="0">
                        <a:solidFill>
                          <a:schemeClr val="tx1"/>
                        </a:solidFill>
                        <a:latin typeface="ＭＳ ゴシック" panose="020B0609070205080204" pitchFamily="49" charset="-128"/>
                        <a:ea typeface="ＭＳ ゴシック" panose="020B0609070205080204" pitchFamily="49" charset="-128"/>
                      </a:endParaRPr>
                    </a:p>
                  </a:txBody>
                  <a:tcPr>
                    <a:lnL w="3175" cap="flat" cmpd="sng" algn="ctr">
                      <a:solidFill>
                        <a:schemeClr val="accent1">
                          <a:lumMod val="60000"/>
                          <a:lumOff val="40000"/>
                        </a:schemeClr>
                      </a:solidFill>
                      <a:prstDash val="solid"/>
                      <a:round/>
                      <a:headEnd type="none" w="med" len="med"/>
                      <a:tailEnd type="none" w="med" len="med"/>
                    </a:lnL>
                    <a:lnB w="3175"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3174440047"/>
                  </a:ext>
                </a:extLst>
              </a:tr>
              <a:tr h="1255525">
                <a:tc>
                  <a:txBody>
                    <a:bodyPr/>
                    <a:lstStyle/>
                    <a:p>
                      <a:r>
                        <a:rPr kumimoji="1" lang="ja-JP" altLang="en-US" sz="1600" dirty="0">
                          <a:solidFill>
                            <a:schemeClr val="tx1"/>
                          </a:solidFill>
                          <a:latin typeface="ＭＳ ゴシック" panose="020B0609070205080204" pitchFamily="49" charset="-128"/>
                          <a:ea typeface="ＭＳ ゴシック" panose="020B0609070205080204" pitchFamily="49" charset="-128"/>
                        </a:rPr>
                        <a:t>（</a:t>
                      </a:r>
                      <a:r>
                        <a:rPr lang="ja-JP" altLang="en-US" sz="1600" dirty="0">
                          <a:solidFill>
                            <a:schemeClr val="tx1"/>
                          </a:solidFill>
                          <a:latin typeface="ＭＳ ゴシック" panose="020B0609070205080204" pitchFamily="49" charset="-128"/>
                          <a:ea typeface="ＭＳ ゴシック" panose="020B0609070205080204" pitchFamily="49" charset="-128"/>
                        </a:rPr>
                        <a:t>7</a:t>
                      </a:r>
                      <a:r>
                        <a:rPr kumimoji="1" lang="ja-JP" altLang="en-US" sz="1600" dirty="0">
                          <a:solidFill>
                            <a:schemeClr val="tx1"/>
                          </a:solidFill>
                          <a:latin typeface="ＭＳ ゴシック" panose="020B0609070205080204" pitchFamily="49" charset="-128"/>
                          <a:ea typeface="ＭＳ ゴシック" panose="020B0609070205080204" pitchFamily="49" charset="-128"/>
                        </a:rPr>
                        <a:t>）円借款附帯プロジェクト</a:t>
                      </a:r>
                    </a:p>
                  </a:txBody>
                  <a:tcPr>
                    <a:lnR w="3175" cap="flat" cmpd="sng" algn="ctr">
                      <a:solidFill>
                        <a:schemeClr val="accent1">
                          <a:lumMod val="60000"/>
                          <a:lumOff val="40000"/>
                        </a:schemeClr>
                      </a:solidFill>
                      <a:prstDash val="solid"/>
                      <a:round/>
                      <a:headEnd type="none" w="med" len="med"/>
                      <a:tailEnd type="none" w="med" len="med"/>
                    </a:lnR>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tc>
                  <a:txBody>
                    <a:bodyPr/>
                    <a:lstStyle/>
                    <a:p>
                      <a:r>
                        <a:rPr lang="ja-JP" altLang="en-US" sz="1600" b="0" dirty="0">
                          <a:solidFill>
                            <a:schemeClr val="tx1"/>
                          </a:solidFill>
                          <a:latin typeface="ＭＳ ゴシック" panose="020B0609070205080204" pitchFamily="49" charset="-128"/>
                          <a:ea typeface="ＭＳ ゴシック" panose="020B0609070205080204" pitchFamily="49" charset="-128"/>
                        </a:rPr>
                        <a:t>円借款事業に附帯して、円借款事業の迅速化または開発効果増大に寄与するために実施されるプロジェクト型支援業務</a:t>
                      </a:r>
                      <a:endParaRPr lang="en-US" altLang="ja-JP" sz="1600" b="0" dirty="0">
                        <a:solidFill>
                          <a:schemeClr val="tx1"/>
                        </a:solidFill>
                        <a:latin typeface="ＭＳ ゴシック" panose="020B0609070205080204" pitchFamily="49" charset="-128"/>
                        <a:ea typeface="ＭＳ ゴシック" panose="020B0609070205080204" pitchFamily="49" charset="-128"/>
                      </a:endParaRPr>
                    </a:p>
                    <a:p>
                      <a:r>
                        <a:rPr lang="ja-JP" altLang="en-US" sz="1600" b="0">
                          <a:solidFill>
                            <a:schemeClr val="tx1"/>
                          </a:solidFill>
                          <a:latin typeface="ＭＳ ゴシック"/>
                          <a:ea typeface="ＭＳ ゴシック"/>
                        </a:rPr>
                        <a:t>（事例：</a:t>
                      </a:r>
                      <a:r>
                        <a:rPr lang="ja-JP" altLang="en-US" sz="1600" b="0" dirty="0">
                          <a:solidFill>
                            <a:schemeClr val="tx1"/>
                          </a:solidFill>
                          <a:latin typeface="ＭＳ ゴシック"/>
                          <a:ea typeface="ＭＳ ゴシック"/>
                          <a:hlinkClick r:id="rId5"/>
                        </a:rPr>
                        <a:t>フィリピン</a:t>
                      </a:r>
                      <a:r>
                        <a:rPr kumimoji="1" lang="ja-JP" altLang="en-US" sz="1600" b="0" i="0" kern="1200" dirty="0">
                          <a:solidFill>
                            <a:schemeClr val="tx1"/>
                          </a:solidFill>
                          <a:effectLst/>
                          <a:latin typeface="ＭＳ ゴシック"/>
                          <a:ea typeface="ＭＳ ゴシック"/>
                          <a:cs typeface="+mn-cs"/>
                          <a:hlinkClick r:id="rId5"/>
                        </a:rPr>
                        <a:t>国 技術職業高校支援プロジェクト</a:t>
                      </a:r>
                      <a:r>
                        <a:rPr kumimoji="1" lang="en-US" altLang="ja-JP" sz="1600" b="0" i="0" kern="1200" dirty="0">
                          <a:solidFill>
                            <a:schemeClr val="tx1"/>
                          </a:solidFill>
                          <a:effectLst/>
                          <a:latin typeface="ＭＳ ゴシック"/>
                          <a:ea typeface="ＭＳ ゴシック"/>
                          <a:cs typeface="+mn-cs"/>
                          <a:hlinkClick r:id="rId5"/>
                        </a:rPr>
                        <a:t>(</a:t>
                      </a:r>
                      <a:r>
                        <a:rPr kumimoji="1" lang="ja-JP" altLang="en-US" sz="1600" b="0" i="0" kern="1200" dirty="0">
                          <a:solidFill>
                            <a:schemeClr val="tx1"/>
                          </a:solidFill>
                          <a:effectLst/>
                          <a:latin typeface="ＭＳ ゴシック"/>
                          <a:ea typeface="ＭＳ ゴシック"/>
                          <a:cs typeface="+mn-cs"/>
                          <a:hlinkClick r:id="rId5"/>
                        </a:rPr>
                        <a:t>円借款附帯プロジェクト</a:t>
                      </a:r>
                      <a:r>
                        <a:rPr kumimoji="1" lang="en-US" altLang="ja-JP" sz="1600" b="0" i="0" kern="1200" dirty="0">
                          <a:solidFill>
                            <a:schemeClr val="tx1"/>
                          </a:solidFill>
                          <a:effectLst/>
                          <a:latin typeface="ＭＳ ゴシック"/>
                          <a:ea typeface="ＭＳ ゴシック"/>
                          <a:cs typeface="+mn-cs"/>
                          <a:hlinkClick r:id="rId5"/>
                        </a:rPr>
                        <a:t>)</a:t>
                      </a:r>
                      <a:r>
                        <a:rPr kumimoji="1" lang="ja-JP" altLang="en-US" sz="1600" b="0" i="0" kern="1200" dirty="0">
                          <a:solidFill>
                            <a:schemeClr val="tx1"/>
                          </a:solidFill>
                          <a:effectLst/>
                          <a:latin typeface="ＭＳ ゴシック"/>
                          <a:ea typeface="ＭＳ ゴシック"/>
                          <a:cs typeface="+mn-cs"/>
                          <a:hlinkClick r:id="rId5"/>
                        </a:rPr>
                        <a:t>業務完了報告書</a:t>
                      </a:r>
                      <a:r>
                        <a:rPr lang="ja-JP" altLang="en-US" sz="1600" b="0">
                          <a:solidFill>
                            <a:schemeClr val="tx1"/>
                          </a:solidFill>
                          <a:latin typeface="ＭＳ ゴシック"/>
                          <a:ea typeface="ＭＳ ゴシック"/>
                        </a:rPr>
                        <a:t>）</a:t>
                      </a:r>
                    </a:p>
                  </a:txBody>
                  <a:tcPr>
                    <a:lnL w="3175" cap="flat" cmpd="sng" algn="ctr">
                      <a:solidFill>
                        <a:schemeClr val="accent1">
                          <a:lumMod val="60000"/>
                          <a:lumOff val="40000"/>
                        </a:schemeClr>
                      </a:solidFill>
                      <a:prstDash val="solid"/>
                      <a:round/>
                      <a:headEnd type="none" w="med" len="med"/>
                      <a:tailEnd type="none" w="med" len="med"/>
                    </a:lnL>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99405185"/>
                  </a:ext>
                </a:extLst>
              </a:tr>
              <a:tr h="963275">
                <a:tc>
                  <a:txBody>
                    <a:bodyPr/>
                    <a:lstStyle/>
                    <a:p>
                      <a:r>
                        <a:rPr kumimoji="1" lang="ja-JP" altLang="en-US" sz="1600">
                          <a:solidFill>
                            <a:schemeClr val="tx1"/>
                          </a:solidFill>
                          <a:latin typeface="ＭＳ ゴシック" panose="020B0609070205080204" pitchFamily="49" charset="-128"/>
                          <a:ea typeface="ＭＳ ゴシック" panose="020B0609070205080204" pitchFamily="49" charset="-128"/>
                        </a:rPr>
                        <a:t>（</a:t>
                      </a:r>
                      <a:r>
                        <a:rPr lang="ja-JP" altLang="en-US" sz="1600">
                          <a:solidFill>
                            <a:schemeClr val="tx1"/>
                          </a:solidFill>
                          <a:latin typeface="ＭＳ ゴシック" panose="020B0609070205080204" pitchFamily="49" charset="-128"/>
                          <a:ea typeface="ＭＳ ゴシック" panose="020B0609070205080204" pitchFamily="49" charset="-128"/>
                        </a:rPr>
                        <a:t>8</a:t>
                      </a:r>
                      <a:r>
                        <a:rPr kumimoji="1" lang="ja-JP" altLang="en-US" sz="1600">
                          <a:solidFill>
                            <a:schemeClr val="tx1"/>
                          </a:solidFill>
                          <a:latin typeface="ＭＳ ゴシック" panose="020B0609070205080204" pitchFamily="49" charset="-128"/>
                          <a:ea typeface="ＭＳ ゴシック" panose="020B0609070205080204" pitchFamily="49" charset="-128"/>
                        </a:rPr>
                        <a:t>）評価</a:t>
                      </a:r>
                    </a:p>
                  </a:txBody>
                  <a:tcPr>
                    <a:lnR w="3175" cap="flat" cmpd="sng" algn="ctr">
                      <a:solidFill>
                        <a:schemeClr val="accent1">
                          <a:lumMod val="60000"/>
                          <a:lumOff val="40000"/>
                        </a:schemeClr>
                      </a:solidFill>
                      <a:prstDash val="solid"/>
                      <a:round/>
                      <a:headEnd type="none" w="med" len="med"/>
                      <a:tailEnd type="none" w="med" len="med"/>
                    </a:lnR>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tc>
                  <a:txBody>
                    <a:bodyPr/>
                    <a:lstStyle/>
                    <a:p>
                      <a:r>
                        <a:rPr lang="ja-JP" altLang="en-US" sz="1600" dirty="0">
                          <a:solidFill>
                            <a:schemeClr val="tx1"/>
                          </a:solidFill>
                          <a:latin typeface="ＭＳ ゴシック" panose="020B0609070205080204" pitchFamily="49" charset="-128"/>
                          <a:ea typeface="ＭＳ ゴシック" panose="020B0609070205080204" pitchFamily="49" charset="-128"/>
                        </a:rPr>
                        <a:t>事業を総合的に評価し、効果が発現しているか等を検証するため、有効性や持続性、インパクト等の観点について調査する業務。</a:t>
                      </a:r>
                      <a:endParaRPr lang="en-US" altLang="ja-JP" sz="1600" dirty="0">
                        <a:solidFill>
                          <a:schemeClr val="tx1"/>
                        </a:solidFill>
                        <a:latin typeface="ＭＳ ゴシック" panose="020B0609070205080204" pitchFamily="49" charset="-128"/>
                        <a:ea typeface="ＭＳ ゴシック" panose="020B0609070205080204" pitchFamily="49" charset="-128"/>
                      </a:endParaRPr>
                    </a:p>
                    <a:p>
                      <a:r>
                        <a:rPr lang="ja-JP" altLang="en-US"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b="0" i="0" kern="1200" dirty="0">
                          <a:solidFill>
                            <a:schemeClr val="tx1"/>
                          </a:solidFill>
                          <a:effectLst/>
                          <a:latin typeface="ＭＳ ゴシック" panose="020B0609070205080204" pitchFamily="49" charset="-128"/>
                          <a:ea typeface="ＭＳ ゴシック" panose="020B0609070205080204" pitchFamily="49" charset="-128"/>
                          <a:cs typeface="+mn-cs"/>
                          <a:hlinkClick r:id="rId6">
                            <a:extLst>
                              <a:ext uri="{A12FA001-AC4F-418D-AE19-62706E023703}">
                                <ahyp:hlinkClr xmlns:ahyp="http://schemas.microsoft.com/office/drawing/2018/hyperlinkcolor" val="tx"/>
                              </a:ext>
                            </a:extLst>
                          </a:hlinkClick>
                        </a:rPr>
                        <a:t>各種事後評価報告書はこちら</a:t>
                      </a:r>
                      <a:r>
                        <a:rPr lang="ja-JP" altLang="en-US" sz="1600" dirty="0">
                          <a:solidFill>
                            <a:schemeClr val="tx1"/>
                          </a:solidFill>
                          <a:latin typeface="ＭＳ ゴシック" panose="020B0609070205080204" pitchFamily="49" charset="-128"/>
                          <a:ea typeface="ＭＳ ゴシック" panose="020B0609070205080204" pitchFamily="49" charset="-128"/>
                        </a:rPr>
                        <a:t>）</a:t>
                      </a:r>
                    </a:p>
                  </a:txBody>
                  <a:tcPr>
                    <a:lnL w="3175" cap="flat" cmpd="sng" algn="ctr">
                      <a:solidFill>
                        <a:schemeClr val="accent1">
                          <a:lumMod val="60000"/>
                          <a:lumOff val="40000"/>
                        </a:schemeClr>
                      </a:solidFill>
                      <a:prstDash val="solid"/>
                      <a:round/>
                      <a:headEnd type="none" w="med" len="med"/>
                      <a:tailEnd type="none" w="med" len="med"/>
                    </a:lnL>
                    <a:lnT w="3175" cap="flat" cmpd="sng" algn="ctr">
                      <a:solidFill>
                        <a:schemeClr val="accent1">
                          <a:lumMod val="60000"/>
                          <a:lumOff val="40000"/>
                        </a:schemeClr>
                      </a:solidFill>
                      <a:prstDash val="solid"/>
                      <a:round/>
                      <a:headEnd type="none" w="med" len="med"/>
                      <a:tailEnd type="none" w="med" len="med"/>
                    </a:lnT>
                    <a:lnB w="3175"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374009810"/>
                  </a:ext>
                </a:extLst>
              </a:tr>
              <a:tr h="1490935">
                <a:tc>
                  <a:txBody>
                    <a:bodyPr/>
                    <a:lstStyle/>
                    <a:p>
                      <a:r>
                        <a:rPr kumimoji="1" lang="ja-JP" altLang="en-US" sz="1600">
                          <a:solidFill>
                            <a:schemeClr val="tx1"/>
                          </a:solidFill>
                          <a:latin typeface="ＭＳ ゴシック" panose="020B0609070205080204" pitchFamily="49" charset="-128"/>
                          <a:ea typeface="ＭＳ ゴシック" panose="020B0609070205080204" pitchFamily="49" charset="-128"/>
                        </a:rPr>
                        <a:t>（</a:t>
                      </a:r>
                      <a:r>
                        <a:rPr lang="ja-JP" altLang="en-US" sz="1600">
                          <a:solidFill>
                            <a:schemeClr val="tx1"/>
                          </a:solidFill>
                          <a:latin typeface="ＭＳ ゴシック" panose="020B0609070205080204" pitchFamily="49" charset="-128"/>
                          <a:ea typeface="ＭＳ ゴシック" panose="020B0609070205080204" pitchFamily="49" charset="-128"/>
                        </a:rPr>
                        <a:t>9</a:t>
                      </a:r>
                      <a:r>
                        <a:rPr kumimoji="1" lang="ja-JP" altLang="en-US" sz="1600">
                          <a:solidFill>
                            <a:schemeClr val="tx1"/>
                          </a:solidFill>
                          <a:latin typeface="ＭＳ ゴシック" panose="020B0609070205080204" pitchFamily="49" charset="-128"/>
                          <a:ea typeface="ＭＳ ゴシック" panose="020B0609070205080204" pitchFamily="49" charset="-128"/>
                        </a:rPr>
                        <a:t>）フォローアップ</a:t>
                      </a:r>
                    </a:p>
                  </a:txBody>
                  <a:tcPr>
                    <a:lnR w="3175" cap="flat" cmpd="sng" algn="ctr">
                      <a:solidFill>
                        <a:schemeClr val="accent1">
                          <a:lumMod val="60000"/>
                          <a:lumOff val="40000"/>
                        </a:schemeClr>
                      </a:solidFill>
                      <a:prstDash val="solid"/>
                      <a:round/>
                      <a:headEnd type="none" w="med" len="med"/>
                      <a:tailEnd type="none" w="med" len="med"/>
                    </a:lnR>
                    <a:lnT w="3175" cap="flat" cmpd="sng" algn="ctr">
                      <a:solidFill>
                        <a:schemeClr val="accent1">
                          <a:lumMod val="60000"/>
                          <a:lumOff val="40000"/>
                        </a:schemeClr>
                      </a:solidFill>
                      <a:prstDash val="solid"/>
                      <a:round/>
                      <a:headEnd type="none" w="med" len="med"/>
                      <a:tailEnd type="none" w="med" len="med"/>
                    </a:lnT>
                  </a:tcPr>
                </a:tc>
                <a:tc>
                  <a:txBody>
                    <a:bodyPr/>
                    <a:lstStyle/>
                    <a:p>
                      <a:r>
                        <a:rPr lang="en-US" altLang="ja-JP" sz="1600" dirty="0">
                          <a:solidFill>
                            <a:schemeClr val="tx1"/>
                          </a:solidFill>
                          <a:latin typeface="ＭＳ ゴシック" panose="020B0609070205080204" pitchFamily="49" charset="-128"/>
                          <a:ea typeface="ＭＳ ゴシック" panose="020B0609070205080204" pitchFamily="49" charset="-128"/>
                        </a:rPr>
                        <a:t>JICA</a:t>
                      </a:r>
                      <a:r>
                        <a:rPr lang="ja-JP" altLang="en-US" sz="1600" dirty="0">
                          <a:solidFill>
                            <a:schemeClr val="tx1"/>
                          </a:solidFill>
                          <a:latin typeface="ＭＳ ゴシック" panose="020B0609070205080204" pitchFamily="49" charset="-128"/>
                          <a:ea typeface="ＭＳ ゴシック" panose="020B0609070205080204" pitchFamily="49" charset="-128"/>
                        </a:rPr>
                        <a:t>が実施もしくは関与した協力に関する維持管理及び自立発展が、外部要因等により実現が困難な事態が発生した場合等に、比較的少額な追加的投入により、（</a:t>
                      </a:r>
                      <a:r>
                        <a:rPr lang="en-US" altLang="ja-JP" sz="1600" dirty="0">
                          <a:solidFill>
                            <a:schemeClr val="tx1"/>
                          </a:solidFill>
                          <a:latin typeface="ＭＳ ゴシック" panose="020B0609070205080204" pitchFamily="49" charset="-128"/>
                          <a:ea typeface="ＭＳ ゴシック" panose="020B0609070205080204" pitchFamily="49" charset="-128"/>
                        </a:rPr>
                        <a:t>1</a:t>
                      </a:r>
                      <a:r>
                        <a:rPr lang="ja-JP" altLang="en-US" sz="1600" dirty="0">
                          <a:solidFill>
                            <a:schemeClr val="tx1"/>
                          </a:solidFill>
                          <a:latin typeface="ＭＳ ゴシック" panose="020B0609070205080204" pitchFamily="49" charset="-128"/>
                          <a:ea typeface="ＭＳ ゴシック" panose="020B0609070205080204" pitchFamily="49" charset="-128"/>
                        </a:rPr>
                        <a:t>）供与・整備・建設された機材・施設の機能回復、もしくは、（</a:t>
                      </a:r>
                      <a:r>
                        <a:rPr lang="en-US" altLang="ja-JP" sz="1600" dirty="0">
                          <a:solidFill>
                            <a:schemeClr val="tx1"/>
                          </a:solidFill>
                          <a:latin typeface="ＭＳ ゴシック" panose="020B0609070205080204" pitchFamily="49" charset="-128"/>
                          <a:ea typeface="ＭＳ ゴシック" panose="020B0609070205080204" pitchFamily="49" charset="-128"/>
                        </a:rPr>
                        <a:t>2</a:t>
                      </a:r>
                      <a:r>
                        <a:rPr lang="ja-JP" altLang="en-US" sz="1600" dirty="0">
                          <a:solidFill>
                            <a:schemeClr val="tx1"/>
                          </a:solidFill>
                          <a:latin typeface="ＭＳ ゴシック" panose="020B0609070205080204" pitchFamily="49" charset="-128"/>
                          <a:ea typeface="ＭＳ ゴシック" panose="020B0609070205080204" pitchFamily="49" charset="-128"/>
                        </a:rPr>
                        <a:t>）成果の維持発展・拡大・普及を行うことを目的とする事業</a:t>
                      </a:r>
                    </a:p>
                  </a:txBody>
                  <a:tcPr>
                    <a:lnL w="3175" cap="flat" cmpd="sng" algn="ctr">
                      <a:solidFill>
                        <a:schemeClr val="accent1">
                          <a:lumMod val="60000"/>
                          <a:lumOff val="40000"/>
                        </a:schemeClr>
                      </a:solidFill>
                      <a:prstDash val="solid"/>
                      <a:round/>
                      <a:headEnd type="none" w="med" len="med"/>
                      <a:tailEnd type="none" w="med" len="med"/>
                    </a:lnL>
                    <a:lnT w="3175" cap="flat" cmpd="sng" algn="ctr">
                      <a:solidFill>
                        <a:schemeClr val="accent1">
                          <a:lumMod val="60000"/>
                          <a:lumOff val="40000"/>
                        </a:schemeClr>
                      </a:solidFill>
                      <a:prstDash val="solid"/>
                      <a:round/>
                      <a:headEnd type="none" w="med" len="med"/>
                      <a:tailEnd type="none" w="med" len="med"/>
                    </a:lnT>
                  </a:tcPr>
                </a:tc>
                <a:extLst>
                  <a:ext uri="{0D108BD9-81ED-4DB2-BD59-A6C34878D82A}">
                    <a16:rowId xmlns:a16="http://schemas.microsoft.com/office/drawing/2014/main" val="3174533117"/>
                  </a:ext>
                </a:extLst>
              </a:tr>
            </a:tbl>
          </a:graphicData>
        </a:graphic>
      </p:graphicFrame>
    </p:spTree>
    <p:extLst>
      <p:ext uri="{BB962C8B-B14F-4D97-AF65-F5344CB8AC3E}">
        <p14:creationId xmlns:p14="http://schemas.microsoft.com/office/powerpoint/2010/main" val="2424418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rotWithShape="1">
          <a:blip r:embed="rId2"/>
          <a:srcRect b="25088"/>
          <a:stretch/>
        </p:blipFill>
        <p:spPr>
          <a:xfrm>
            <a:off x="0" y="-1"/>
            <a:ext cx="12192000" cy="6858001"/>
          </a:xfrm>
          <a:prstGeom prst="rect">
            <a:avLst/>
          </a:prstGeom>
        </p:spPr>
      </p:pic>
      <p:sp>
        <p:nvSpPr>
          <p:cNvPr id="4" name="タイトル 3"/>
          <p:cNvSpPr>
            <a:spLocks noGrp="1"/>
          </p:cNvSpPr>
          <p:nvPr>
            <p:ph type="title"/>
          </p:nvPr>
        </p:nvSpPr>
        <p:spPr>
          <a:xfrm>
            <a:off x="1147010" y="478630"/>
            <a:ext cx="10515600" cy="1325563"/>
          </a:xfrm>
        </p:spPr>
        <p:txBody>
          <a:bodyPr>
            <a:normAutofit/>
          </a:bodyPr>
          <a:lstStyle/>
          <a:p>
            <a:r>
              <a:rPr kumimoji="1" lang="ja-JP" altLang="en-US" sz="4000" dirty="0"/>
              <a:t>　</a:t>
            </a:r>
            <a:r>
              <a:rPr kumimoji="1" lang="ja-JP" altLang="en-US" sz="400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入札・公示情報及び各種申請様式</a:t>
            </a:r>
          </a:p>
        </p:txBody>
      </p:sp>
      <p:sp>
        <p:nvSpPr>
          <p:cNvPr id="5" name="コンテンツ プレースホルダー 4"/>
          <p:cNvSpPr>
            <a:spLocks noGrp="1"/>
          </p:cNvSpPr>
          <p:nvPr>
            <p:ph idx="1"/>
          </p:nvPr>
        </p:nvSpPr>
        <p:spPr>
          <a:xfrm>
            <a:off x="1676400" y="1804193"/>
            <a:ext cx="10139548" cy="4715360"/>
          </a:xfrm>
        </p:spPr>
        <p:txBody>
          <a:bodyPr>
            <a:normAutofit fontScale="77500" lnSpcReduction="20000"/>
          </a:bodyPr>
          <a:lstStyle/>
          <a:p>
            <a:pPr marL="0" indent="0">
              <a:buNone/>
            </a:pPr>
            <a:r>
              <a:rPr kumimoji="1" lang="ja-JP" altLang="en-US" dirty="0">
                <a:latin typeface="ＭＳ ゴシック" panose="020B0609070205080204" pitchFamily="49" charset="-128"/>
                <a:ea typeface="ＭＳ ゴシック" panose="020B0609070205080204" pitchFamily="49" charset="-128"/>
              </a:rPr>
              <a:t>コンサルタント等契約の公示情報は、再公示案件を除き、</a:t>
            </a:r>
            <a:endParaRPr kumimoji="1" lang="en-US" altLang="ja-JP" dirty="0">
              <a:latin typeface="ＭＳ ゴシック" panose="020B0609070205080204" pitchFamily="49" charset="-128"/>
              <a:ea typeface="ＭＳ ゴシック" panose="020B0609070205080204" pitchFamily="49" charset="-128"/>
            </a:endParaRPr>
          </a:p>
          <a:p>
            <a:pPr marL="0" indent="0">
              <a:buNone/>
            </a:pPr>
            <a:r>
              <a:rPr lang="ja-JP" altLang="en-US" dirty="0">
                <a:latin typeface="ＭＳ ゴシック" panose="020B0609070205080204" pitchFamily="49" charset="-128"/>
                <a:ea typeface="ＭＳ ゴシック" panose="020B0609070205080204" pitchFamily="49" charset="-128"/>
              </a:rPr>
              <a:t>毎週水曜日に「</a:t>
            </a:r>
            <a:r>
              <a:rPr lang="ja-JP" altLang="en-US" dirty="0">
                <a:latin typeface="ＭＳ ゴシック" panose="020B0609070205080204" pitchFamily="49" charset="-128"/>
                <a:ea typeface="ＭＳ ゴシック" panose="020B0609070205080204" pitchFamily="49" charset="-128"/>
                <a:hlinkClick r:id="rId3"/>
              </a:rPr>
              <a:t>公告／公示情報・選定結果</a:t>
            </a:r>
            <a:r>
              <a:rPr lang="ja-JP" altLang="en-US" dirty="0">
                <a:latin typeface="ＭＳ ゴシック" panose="020B0609070205080204" pitchFamily="49" charset="-128"/>
                <a:ea typeface="ＭＳ ゴシック" panose="020B0609070205080204" pitchFamily="49" charset="-128"/>
              </a:rPr>
              <a:t>」上で公表しています</a:t>
            </a:r>
            <a:endParaRPr lang="en-US" altLang="ja-JP" dirty="0">
              <a:latin typeface="ＭＳ ゴシック" panose="020B0609070205080204" pitchFamily="49" charset="-128"/>
              <a:ea typeface="ＭＳ ゴシック" panose="020B0609070205080204" pitchFamily="49" charset="-128"/>
            </a:endParaRPr>
          </a:p>
          <a:p>
            <a:pPr marL="0" indent="0">
              <a:buNone/>
            </a:pPr>
            <a:r>
              <a:rPr kumimoji="1" lang="ja-JP" altLang="en-US" dirty="0">
                <a:latin typeface="ＭＳ ゴシック" panose="020B0609070205080204" pitchFamily="49" charset="-128"/>
                <a:ea typeface="ＭＳ ゴシック" panose="020B0609070205080204" pitchFamily="49" charset="-128"/>
              </a:rPr>
              <a:t>（再公示案件は、その都度公表しています）。</a:t>
            </a:r>
            <a:endParaRPr kumimoji="1" lang="en-US" altLang="ja-JP" dirty="0">
              <a:latin typeface="ＭＳ ゴシック" panose="020B0609070205080204" pitchFamily="49" charset="-128"/>
              <a:ea typeface="ＭＳ ゴシック" panose="020B0609070205080204" pitchFamily="49" charset="-128"/>
            </a:endParaRPr>
          </a:p>
          <a:p>
            <a:pPr marL="0" indent="0">
              <a:buNone/>
            </a:pPr>
            <a:endParaRPr lang="en-US" altLang="ja-JP" dirty="0">
              <a:latin typeface="ＭＳ ゴシック" panose="020B0609070205080204" pitchFamily="49" charset="-128"/>
              <a:ea typeface="ＭＳ ゴシック" panose="020B0609070205080204" pitchFamily="49" charset="-128"/>
            </a:endParaRPr>
          </a:p>
          <a:p>
            <a:pPr marL="0" indent="0">
              <a:buNone/>
            </a:pPr>
            <a:r>
              <a:rPr kumimoji="1" lang="ja-JP" altLang="en-US" dirty="0">
                <a:latin typeface="ＭＳ ゴシック" panose="020B0609070205080204" pitchFamily="49" charset="-128"/>
                <a:ea typeface="ＭＳ ゴシック" panose="020B0609070205080204" pitchFamily="49" charset="-128"/>
              </a:rPr>
              <a:t>コンサルタント等契約の応募に必要な各種ガイドライン、申請様式は、</a:t>
            </a:r>
            <a:endParaRPr kumimoji="1" lang="en-US" altLang="ja-JP" dirty="0">
              <a:latin typeface="ＭＳ ゴシック" panose="020B0609070205080204" pitchFamily="49" charset="-128"/>
              <a:ea typeface="ＭＳ ゴシック" panose="020B0609070205080204" pitchFamily="49" charset="-128"/>
            </a:endParaRPr>
          </a:p>
          <a:p>
            <a:pPr marL="0" indent="0">
              <a:buNone/>
            </a:pPr>
            <a:r>
              <a:rPr kumimoji="1" lang="ja-JP" altLang="en-US"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hlinkClick r:id="rId4"/>
              </a:rPr>
              <a:t>調達ガイドライン、様式</a:t>
            </a:r>
            <a:r>
              <a:rPr kumimoji="1" lang="ja-JP" altLang="en-US" dirty="0">
                <a:latin typeface="ＭＳ ゴシック" panose="020B0609070205080204" pitchFamily="49" charset="-128"/>
                <a:ea typeface="ＭＳ ゴシック" panose="020B0609070205080204" pitchFamily="49" charset="-128"/>
              </a:rPr>
              <a:t>」をご確認ください。</a:t>
            </a:r>
            <a:endParaRPr kumimoji="1" lang="en-US" altLang="ja-JP" dirty="0">
              <a:latin typeface="ＭＳ ゴシック" panose="020B0609070205080204" pitchFamily="49" charset="-128"/>
              <a:ea typeface="ＭＳ ゴシック" panose="020B0609070205080204" pitchFamily="49" charset="-128"/>
            </a:endParaRPr>
          </a:p>
          <a:p>
            <a:pPr marL="0" indent="0">
              <a:buNone/>
            </a:pPr>
            <a:endParaRPr kumimoji="1" lang="en-US" altLang="ja-JP" dirty="0">
              <a:latin typeface="ＭＳ ゴシック" panose="020B0609070205080204" pitchFamily="49" charset="-128"/>
              <a:ea typeface="ＭＳ ゴシック" panose="020B0609070205080204" pitchFamily="49" charset="-128"/>
            </a:endParaRPr>
          </a:p>
          <a:p>
            <a:pPr fontAlgn="base" latinLnBrk="1"/>
            <a:r>
              <a:rPr lang="ja-JP" altLang="en-US" u="sng" dirty="0">
                <a:latin typeface="ＭＳ ゴシック" panose="020B0609070205080204" pitchFamily="49" charset="-128"/>
                <a:ea typeface="ＭＳ ゴシック" panose="020B0609070205080204" pitchFamily="49" charset="-128"/>
                <a:hlinkClick r:id="rId5"/>
              </a:rPr>
              <a:t>関連規程</a:t>
            </a:r>
            <a:endParaRPr lang="ja-JP" altLang="en-US" dirty="0">
              <a:latin typeface="ＭＳ ゴシック" panose="020B0609070205080204" pitchFamily="49" charset="-128"/>
              <a:ea typeface="ＭＳ ゴシック" panose="020B0609070205080204" pitchFamily="49" charset="-128"/>
            </a:endParaRPr>
          </a:p>
          <a:p>
            <a:pPr fontAlgn="base" latinLnBrk="1"/>
            <a:r>
              <a:rPr lang="ja-JP" altLang="en-US" u="sng" dirty="0">
                <a:latin typeface="ＭＳ ゴシック" panose="020B0609070205080204" pitchFamily="49" charset="-128"/>
                <a:ea typeface="ＭＳ ゴシック" panose="020B0609070205080204" pitchFamily="49" charset="-128"/>
                <a:hlinkClick r:id="rId6"/>
              </a:rPr>
              <a:t>調達ガイドライン　コンサルタント等の調達</a:t>
            </a:r>
            <a:endParaRPr lang="ja-JP" altLang="en-US" dirty="0">
              <a:latin typeface="ＭＳ ゴシック" panose="020B0609070205080204" pitchFamily="49" charset="-128"/>
              <a:ea typeface="ＭＳ ゴシック" panose="020B0609070205080204" pitchFamily="49" charset="-128"/>
            </a:endParaRPr>
          </a:p>
          <a:p>
            <a:pPr fontAlgn="base" latinLnBrk="1"/>
            <a:r>
              <a:rPr lang="ja-JP" altLang="en-US" dirty="0">
                <a:latin typeface="ＭＳ ゴシック" panose="020B0609070205080204" pitchFamily="49" charset="-128"/>
                <a:ea typeface="ＭＳ ゴシック" panose="020B0609070205080204" pitchFamily="49" charset="-128"/>
              </a:rPr>
              <a:t>コンサルタント等契約</a:t>
            </a:r>
          </a:p>
          <a:p>
            <a:pPr lvl="1" fontAlgn="base" latinLnBrk="1"/>
            <a:r>
              <a:rPr lang="ja-JP" altLang="en-US" sz="2800" u="sng" dirty="0">
                <a:latin typeface="ＭＳ ゴシック" panose="020B0609070205080204" pitchFamily="49" charset="-128"/>
                <a:ea typeface="ＭＳ ゴシック" panose="020B0609070205080204" pitchFamily="49" charset="-128"/>
                <a:hlinkClick r:id="rId7"/>
              </a:rPr>
              <a:t>様式　業務実施契約</a:t>
            </a:r>
            <a:endParaRPr lang="ja-JP" altLang="en-US" sz="2800" dirty="0">
              <a:latin typeface="ＭＳ ゴシック" panose="020B0609070205080204" pitchFamily="49" charset="-128"/>
              <a:ea typeface="ＭＳ ゴシック" panose="020B0609070205080204" pitchFamily="49" charset="-128"/>
            </a:endParaRPr>
          </a:p>
          <a:p>
            <a:pPr lvl="1" fontAlgn="base" latinLnBrk="1"/>
            <a:r>
              <a:rPr lang="ja-JP" altLang="en-US" sz="2800" u="sng" dirty="0">
                <a:latin typeface="ＭＳ ゴシック" panose="020B0609070205080204" pitchFamily="49" charset="-128"/>
                <a:ea typeface="ＭＳ ゴシック" panose="020B0609070205080204" pitchFamily="49" charset="-128"/>
                <a:hlinkClick r:id="rId8"/>
              </a:rPr>
              <a:t>様式　業務実施契約（単独型）</a:t>
            </a:r>
            <a:endParaRPr lang="en-US" altLang="ja-JP" sz="2800" u="sng" dirty="0">
              <a:latin typeface="ＭＳ ゴシック" panose="020B0609070205080204" pitchFamily="49" charset="-128"/>
              <a:ea typeface="ＭＳ ゴシック" panose="020B0609070205080204" pitchFamily="49" charset="-128"/>
            </a:endParaRPr>
          </a:p>
          <a:p>
            <a:pPr lvl="1" fontAlgn="base" latinLnBrk="1"/>
            <a:r>
              <a:rPr lang="ja-JP" altLang="en-US" sz="2800" dirty="0">
                <a:latin typeface="ＭＳ ゴシック" panose="020B0609070205080204" pitchFamily="49" charset="-128"/>
                <a:ea typeface="ＭＳ ゴシック" panose="020B0609070205080204" pitchFamily="49" charset="-128"/>
                <a:hlinkClick r:id="rId9"/>
              </a:rPr>
              <a:t>調達情報に関する各種お問合せはこちら</a:t>
            </a:r>
            <a:endParaRPr lang="ja-JP" altLang="en-US" sz="2800" dirty="0">
              <a:latin typeface="ＭＳ ゴシック" panose="020B0609070205080204" pitchFamily="49" charset="-128"/>
              <a:ea typeface="ＭＳ ゴシック" panose="020B0609070205080204" pitchFamily="49" charset="-128"/>
            </a:endParaRPr>
          </a:p>
          <a:p>
            <a:pPr marL="0" indent="0">
              <a:buNone/>
            </a:pPr>
            <a:endParaRPr kumimoji="1" lang="ja-JP" altLang="en-US"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511946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TM03457485[[fn=メッシュ]]</Template>
  <TotalTime>139</TotalTime>
  <Words>1321</Words>
  <Application>Microsoft Office PowerPoint</Application>
  <PresentationFormat>ワイド画面</PresentationFormat>
  <Paragraphs>111</Paragraphs>
  <Slides>8</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ＭＳ ゴシック</vt:lpstr>
      <vt:lpstr>UD デジタル 教科書体 NP-R</vt:lpstr>
      <vt:lpstr>メイリオ</vt:lpstr>
      <vt:lpstr>游ゴシック</vt:lpstr>
      <vt:lpstr>游ゴシック Light</vt:lpstr>
      <vt:lpstr>Arial</vt:lpstr>
      <vt:lpstr>Office テーマ</vt:lpstr>
      <vt:lpstr>コンサルタント等契約の 概要および手続き</vt:lpstr>
      <vt:lpstr>　コンサルタント等契約の概要</vt:lpstr>
      <vt:lpstr>　コンサルタント等契約の種類</vt:lpstr>
      <vt:lpstr>　コンサルタント等契約における選定方式</vt:lpstr>
      <vt:lpstr>　コンサルタント等契約における主な業務内容</vt:lpstr>
      <vt:lpstr>PowerPoint プレゼンテーション</vt:lpstr>
      <vt:lpstr>PowerPoint プレゼンテーション</vt:lpstr>
      <vt:lpstr>　入札・公示情報及び各種申請様式</vt:lpstr>
    </vt:vector>
  </TitlesOfParts>
  <Company>JICA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コンサルタント等契約の調達概要、応募手続き</dc:title>
  <dc:creator>Kan, Kae[菅 嘉恩]</dc:creator>
  <cp:lastModifiedBy>Kido, Masami[木戸 正巳]</cp:lastModifiedBy>
  <cp:revision>17</cp:revision>
  <dcterms:created xsi:type="dcterms:W3CDTF">2022-07-19T08:26:01Z</dcterms:created>
  <dcterms:modified xsi:type="dcterms:W3CDTF">2023-12-26T02:44:55Z</dcterms:modified>
</cp:coreProperties>
</file>