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68" r:id="rId4"/>
    <p:sldMasterId id="2147483780" r:id="rId5"/>
    <p:sldMasterId id="2147483792" r:id="rId6"/>
  </p:sldMasterIdLst>
  <p:notesMasterIdLst>
    <p:notesMasterId r:id="rId17"/>
  </p:notesMasterIdLst>
  <p:handoutMasterIdLst>
    <p:handoutMasterId r:id="rId18"/>
  </p:handoutMasterIdLst>
  <p:sldIdLst>
    <p:sldId id="344" r:id="rId7"/>
    <p:sldId id="343" r:id="rId8"/>
    <p:sldId id="320" r:id="rId9"/>
    <p:sldId id="333" r:id="rId10"/>
    <p:sldId id="339" r:id="rId11"/>
    <p:sldId id="335" r:id="rId12"/>
    <p:sldId id="342" r:id="rId13"/>
    <p:sldId id="336" r:id="rId14"/>
    <p:sldId id="337" r:id="rId15"/>
    <p:sldId id="338" r:id="rId16"/>
  </p:sldIdLst>
  <p:sldSz cx="12192000" cy="6858000"/>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58" userDrawn="1">
          <p15:clr>
            <a:srgbClr val="A4A3A4"/>
          </p15:clr>
        </p15:guide>
        <p15:guide id="2" pos="1935"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B79E725-6D67-B8E2-6DDD-1B09DCAE8E36}" name="Takahatake, Chika[高畠 千佳]" initials="TC千" userId="S::Takahatake.Chika@jica.go.jp::dad102cb-0dd9-4c44-8bc4-520e6cc76a19" providerId="AD"/>
  <p188:author id="{E6F74B5A-D2DD-3225-D8A1-59032EA28DE3}" name="Yoshizawa, Shinobu[芳沢 忍]" initials="YS" userId="S::yoshizawa.shinobu@jica.go.jp::4324bde9-48f9-49a5-a3d6-03038f836b16" providerId="AD"/>
  <p188:author id="{EE612987-4754-16FF-E061-564B3238FD53}" name="Yoshizawa, Shinobu[芳沢 忍]" initials="YS忍" userId="S::Yoshizawa.Shinobu@jica.go.jp::4324bde9-48f9-49a5-a3d6-03038f836b16"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茂生 山形" initials="茂生" lastIdx="3" clrIdx="0">
    <p:extLst>
      <p:ext uri="{19B8F6BF-5375-455C-9EA6-DF929625EA0E}">
        <p15:presenceInfo xmlns:p15="http://schemas.microsoft.com/office/powerpoint/2012/main" userId="茂生 山形"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05696"/>
    <a:srgbClr val="EB9D63"/>
    <a:srgbClr val="F1A069"/>
    <a:srgbClr val="F19B61"/>
    <a:srgbClr val="F7C5A3"/>
    <a:srgbClr val="F9D5BD"/>
    <a:srgbClr val="A3D8FF"/>
    <a:srgbClr val="2980FF"/>
    <a:srgbClr val="85CB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4C17AC4-C976-0D76-C9E2-5E8D2158EE54}" v="10" dt="2026-01-27T12:52:50.232"/>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128" y="52"/>
      </p:cViewPr>
      <p:guideLst>
        <p:guide orient="horz" pos="958"/>
        <p:guide pos="1935"/>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handoutMaster" Target="handoutMasters/handoutMaster1.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notesMaster" Target="notesMasters/notesMaster1.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microsoft.com/office/2016/11/relationships/changesInfo" Target="changesInfos/changesInfo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Yoshizawa, Shinobu[芳沢 忍]" userId="S::yoshizawa.shinobu@jica.go.jp::4324bde9-48f9-49a5-a3d6-03038f836b16" providerId="AD" clId="Web-{F4C17AC4-C976-0D76-C9E2-5E8D2158EE54}"/>
    <pc:docChg chg="mod modSld">
      <pc:chgData name="Yoshizawa, Shinobu[芳沢 忍]" userId="S::yoshizawa.shinobu@jica.go.jp::4324bde9-48f9-49a5-a3d6-03038f836b16" providerId="AD" clId="Web-{F4C17AC4-C976-0D76-C9E2-5E8D2158EE54}" dt="2026-01-27T12:52:42.216" v="4"/>
      <pc:docMkLst>
        <pc:docMk/>
      </pc:docMkLst>
      <pc:sldChg chg="modSp">
        <pc:chgData name="Yoshizawa, Shinobu[芳沢 忍]" userId="S::yoshizawa.shinobu@jica.go.jp::4324bde9-48f9-49a5-a3d6-03038f836b16" providerId="AD" clId="Web-{F4C17AC4-C976-0D76-C9E2-5E8D2158EE54}" dt="2026-01-27T12:52:34.449" v="3"/>
        <pc:sldMkLst>
          <pc:docMk/>
          <pc:sldMk cId="2845063589" sldId="335"/>
        </pc:sldMkLst>
        <pc:graphicFrameChg chg="mod modGraphic">
          <ac:chgData name="Yoshizawa, Shinobu[芳沢 忍]" userId="S::yoshizawa.shinobu@jica.go.jp::4324bde9-48f9-49a5-a3d6-03038f836b16" providerId="AD" clId="Web-{F4C17AC4-C976-0D76-C9E2-5E8D2158EE54}" dt="2026-01-27T12:52:34.449" v="3"/>
          <ac:graphicFrameMkLst>
            <pc:docMk/>
            <pc:sldMk cId="2845063589" sldId="335"/>
            <ac:graphicFrameMk id="19" creationId="{00000000-0000-0000-0000-000000000000}"/>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2"/>
            <a:ext cx="2949575" cy="498475"/>
          </a:xfrm>
          <a:prstGeom prst="rect">
            <a:avLst/>
          </a:prstGeom>
        </p:spPr>
        <p:txBody>
          <a:bodyPr vert="horz" lIns="91429" tIns="45713" rIns="91429" bIns="45713"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451" y="2"/>
            <a:ext cx="2949575" cy="498475"/>
          </a:xfrm>
          <a:prstGeom prst="rect">
            <a:avLst/>
          </a:prstGeom>
        </p:spPr>
        <p:txBody>
          <a:bodyPr vert="horz" lIns="91429" tIns="45713" rIns="91429" bIns="45713" rtlCol="0"/>
          <a:lstStyle>
            <a:lvl1pPr algn="r">
              <a:defRPr sz="1200"/>
            </a:lvl1pPr>
          </a:lstStyle>
          <a:p>
            <a:fld id="{428B64A8-69DD-4BB3-9F18-FD0A88644A4B}" type="datetimeFigureOut">
              <a:rPr kumimoji="1" lang="ja-JP" altLang="en-US" smtClean="0"/>
              <a:t>2026/1/28</a:t>
            </a:fld>
            <a:endParaRPr kumimoji="1" lang="ja-JP" altLang="en-US"/>
          </a:p>
        </p:txBody>
      </p:sp>
      <p:sp>
        <p:nvSpPr>
          <p:cNvPr id="4" name="フッター プレースホルダー 3"/>
          <p:cNvSpPr>
            <a:spLocks noGrp="1"/>
          </p:cNvSpPr>
          <p:nvPr>
            <p:ph type="ftr" sz="quarter" idx="2"/>
          </p:nvPr>
        </p:nvSpPr>
        <p:spPr>
          <a:xfrm>
            <a:off x="2" y="9440866"/>
            <a:ext cx="2949575" cy="498475"/>
          </a:xfrm>
          <a:prstGeom prst="rect">
            <a:avLst/>
          </a:prstGeom>
        </p:spPr>
        <p:txBody>
          <a:bodyPr vert="horz" lIns="91429" tIns="45713" rIns="91429" bIns="45713"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451" y="9440866"/>
            <a:ext cx="2949575" cy="498475"/>
          </a:xfrm>
          <a:prstGeom prst="rect">
            <a:avLst/>
          </a:prstGeom>
        </p:spPr>
        <p:txBody>
          <a:bodyPr vert="horz" lIns="91429" tIns="45713" rIns="91429" bIns="45713" rtlCol="0" anchor="b"/>
          <a:lstStyle>
            <a:lvl1pPr algn="r">
              <a:defRPr sz="1200"/>
            </a:lvl1pPr>
          </a:lstStyle>
          <a:p>
            <a:fld id="{295D7D1B-5766-4C9E-94B0-8F015CDE2E62}" type="slidenum">
              <a:rPr kumimoji="1" lang="ja-JP" altLang="en-US" smtClean="0"/>
              <a:t>‹#›</a:t>
            </a:fld>
            <a:endParaRPr kumimoji="1" lang="ja-JP" altLang="en-US"/>
          </a:p>
        </p:txBody>
      </p:sp>
    </p:spTree>
    <p:extLst>
      <p:ext uri="{BB962C8B-B14F-4D97-AF65-F5344CB8AC3E}">
        <p14:creationId xmlns:p14="http://schemas.microsoft.com/office/powerpoint/2010/main" val="29844115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2"/>
            <a:ext cx="2949575" cy="498475"/>
          </a:xfrm>
          <a:prstGeom prst="rect">
            <a:avLst/>
          </a:prstGeom>
        </p:spPr>
        <p:txBody>
          <a:bodyPr vert="horz" lIns="91429" tIns="45713" rIns="91429" bIns="45713"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451" y="2"/>
            <a:ext cx="2949575" cy="498475"/>
          </a:xfrm>
          <a:prstGeom prst="rect">
            <a:avLst/>
          </a:prstGeom>
        </p:spPr>
        <p:txBody>
          <a:bodyPr vert="horz" lIns="91429" tIns="45713" rIns="91429" bIns="45713" rtlCol="0"/>
          <a:lstStyle>
            <a:lvl1pPr algn="r">
              <a:defRPr sz="1200"/>
            </a:lvl1pPr>
          </a:lstStyle>
          <a:p>
            <a:fld id="{D7AE8743-F924-4662-A98E-5DAC33E70F45}" type="datetimeFigureOut">
              <a:rPr kumimoji="1" lang="ja-JP" altLang="en-US" smtClean="0"/>
              <a:t>2026/1/28</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1063" cy="3354387"/>
          </a:xfrm>
          <a:prstGeom prst="rect">
            <a:avLst/>
          </a:prstGeom>
          <a:noFill/>
          <a:ln w="12700">
            <a:solidFill>
              <a:prstClr val="black"/>
            </a:solidFill>
          </a:ln>
        </p:spPr>
        <p:txBody>
          <a:bodyPr vert="horz" lIns="91429" tIns="45713" rIns="91429" bIns="45713" rtlCol="0" anchor="ctr"/>
          <a:lstStyle/>
          <a:p>
            <a:endParaRPr lang="ja-JP" altLang="en-US"/>
          </a:p>
        </p:txBody>
      </p:sp>
      <p:sp>
        <p:nvSpPr>
          <p:cNvPr id="5" name="ノート プレースホルダー 4"/>
          <p:cNvSpPr>
            <a:spLocks noGrp="1"/>
          </p:cNvSpPr>
          <p:nvPr>
            <p:ph type="body" sz="quarter" idx="3"/>
          </p:nvPr>
        </p:nvSpPr>
        <p:spPr>
          <a:xfrm>
            <a:off x="681040" y="4783138"/>
            <a:ext cx="5443537" cy="3913188"/>
          </a:xfrm>
          <a:prstGeom prst="rect">
            <a:avLst/>
          </a:prstGeom>
        </p:spPr>
        <p:txBody>
          <a:bodyPr vert="horz" lIns="91429" tIns="45713" rIns="91429" bIns="4571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40866"/>
            <a:ext cx="2949575" cy="498475"/>
          </a:xfrm>
          <a:prstGeom prst="rect">
            <a:avLst/>
          </a:prstGeom>
        </p:spPr>
        <p:txBody>
          <a:bodyPr vert="horz" lIns="91429" tIns="45713" rIns="91429" bIns="4571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451" y="9440866"/>
            <a:ext cx="2949575" cy="498475"/>
          </a:xfrm>
          <a:prstGeom prst="rect">
            <a:avLst/>
          </a:prstGeom>
        </p:spPr>
        <p:txBody>
          <a:bodyPr vert="horz" lIns="91429" tIns="45713" rIns="91429" bIns="45713" rtlCol="0" anchor="b"/>
          <a:lstStyle>
            <a:lvl1pPr algn="r">
              <a:defRPr sz="1200"/>
            </a:lvl1pPr>
          </a:lstStyle>
          <a:p>
            <a:fld id="{FEB1DD8F-65E9-45B3-8895-546887445168}" type="slidenum">
              <a:rPr kumimoji="1" lang="ja-JP" altLang="en-US" smtClean="0"/>
              <a:t>‹#›</a:t>
            </a:fld>
            <a:endParaRPr kumimoji="1" lang="ja-JP" altLang="en-US"/>
          </a:p>
        </p:txBody>
      </p:sp>
    </p:spTree>
    <p:extLst>
      <p:ext uri="{BB962C8B-B14F-4D97-AF65-F5344CB8AC3E}">
        <p14:creationId xmlns:p14="http://schemas.microsoft.com/office/powerpoint/2010/main" val="237576517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EB1DD8F-65E9-45B3-8895-546887445168}"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2788506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EB1DD8F-65E9-45B3-8895-546887445168}" type="slidenum">
              <a:rPr kumimoji="1" lang="ja-JP" altLang="en-US" smtClean="0"/>
              <a:t>10</a:t>
            </a:fld>
            <a:endParaRPr kumimoji="1" lang="ja-JP" altLang="en-US"/>
          </a:p>
        </p:txBody>
      </p:sp>
    </p:spTree>
    <p:extLst>
      <p:ext uri="{BB962C8B-B14F-4D97-AF65-F5344CB8AC3E}">
        <p14:creationId xmlns:p14="http://schemas.microsoft.com/office/powerpoint/2010/main" val="25056825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EB1DD8F-65E9-45B3-8895-546887445168}"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0934762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EB1DD8F-65E9-45B3-8895-546887445168}" type="slidenum">
              <a:rPr kumimoji="1" lang="ja-JP" altLang="en-US" smtClean="0"/>
              <a:t>3</a:t>
            </a:fld>
            <a:endParaRPr kumimoji="1" lang="ja-JP" altLang="en-US"/>
          </a:p>
        </p:txBody>
      </p:sp>
    </p:spTree>
    <p:extLst>
      <p:ext uri="{BB962C8B-B14F-4D97-AF65-F5344CB8AC3E}">
        <p14:creationId xmlns:p14="http://schemas.microsoft.com/office/powerpoint/2010/main" val="8484439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EB1DD8F-65E9-45B3-8895-546887445168}" type="slidenum">
              <a:rPr kumimoji="1" lang="ja-JP" altLang="en-US" smtClean="0"/>
              <a:t>4</a:t>
            </a:fld>
            <a:endParaRPr kumimoji="1" lang="ja-JP" altLang="en-US"/>
          </a:p>
        </p:txBody>
      </p:sp>
    </p:spTree>
    <p:extLst>
      <p:ext uri="{BB962C8B-B14F-4D97-AF65-F5344CB8AC3E}">
        <p14:creationId xmlns:p14="http://schemas.microsoft.com/office/powerpoint/2010/main" val="10439476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EB1DD8F-65E9-45B3-8895-546887445168}" type="slidenum">
              <a:rPr kumimoji="1" lang="ja-JP" altLang="en-US" smtClean="0"/>
              <a:t>5</a:t>
            </a:fld>
            <a:endParaRPr kumimoji="1" lang="ja-JP" altLang="en-US"/>
          </a:p>
        </p:txBody>
      </p:sp>
    </p:spTree>
    <p:extLst>
      <p:ext uri="{BB962C8B-B14F-4D97-AF65-F5344CB8AC3E}">
        <p14:creationId xmlns:p14="http://schemas.microsoft.com/office/powerpoint/2010/main" val="35280216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EB1DD8F-65E9-45B3-8895-546887445168}" type="slidenum">
              <a:rPr kumimoji="1" lang="ja-JP" altLang="en-US" smtClean="0"/>
              <a:t>6</a:t>
            </a:fld>
            <a:endParaRPr kumimoji="1" lang="ja-JP" altLang="en-US"/>
          </a:p>
        </p:txBody>
      </p:sp>
    </p:spTree>
    <p:extLst>
      <p:ext uri="{BB962C8B-B14F-4D97-AF65-F5344CB8AC3E}">
        <p14:creationId xmlns:p14="http://schemas.microsoft.com/office/powerpoint/2010/main" val="14998407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EB1DD8F-65E9-45B3-8895-546887445168}" type="slidenum">
              <a:rPr kumimoji="1" lang="ja-JP" altLang="en-US" smtClean="0"/>
              <a:t>7</a:t>
            </a:fld>
            <a:endParaRPr kumimoji="1" lang="ja-JP" altLang="en-US"/>
          </a:p>
        </p:txBody>
      </p:sp>
    </p:spTree>
    <p:extLst>
      <p:ext uri="{BB962C8B-B14F-4D97-AF65-F5344CB8AC3E}">
        <p14:creationId xmlns:p14="http://schemas.microsoft.com/office/powerpoint/2010/main" val="7224351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EB1DD8F-65E9-45B3-8895-546887445168}" type="slidenum">
              <a:rPr kumimoji="1" lang="ja-JP" altLang="en-US" smtClean="0"/>
              <a:t>8</a:t>
            </a:fld>
            <a:endParaRPr kumimoji="1" lang="ja-JP" altLang="en-US"/>
          </a:p>
        </p:txBody>
      </p:sp>
    </p:spTree>
    <p:extLst>
      <p:ext uri="{BB962C8B-B14F-4D97-AF65-F5344CB8AC3E}">
        <p14:creationId xmlns:p14="http://schemas.microsoft.com/office/powerpoint/2010/main" val="38947854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EB1DD8F-65E9-45B3-8895-546887445168}" type="slidenum">
              <a:rPr kumimoji="1" lang="ja-JP" altLang="en-US" smtClean="0"/>
              <a:t>9</a:t>
            </a:fld>
            <a:endParaRPr kumimoji="1" lang="ja-JP" altLang="en-US"/>
          </a:p>
        </p:txBody>
      </p:sp>
    </p:spTree>
    <p:extLst>
      <p:ext uri="{BB962C8B-B14F-4D97-AF65-F5344CB8AC3E}">
        <p14:creationId xmlns:p14="http://schemas.microsoft.com/office/powerpoint/2010/main" val="21099322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89FA877-2A31-4B30-B801-234DC1DAFB88}" type="datetime1">
              <a:rPr kumimoji="1" lang="ja-JP" altLang="en-US" smtClean="0"/>
              <a:t>2026/1/28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86F75C9-3C34-415A-B3AE-35EE53543EC8}" type="slidenum">
              <a:rPr kumimoji="1" lang="ja-JP" altLang="en-US" smtClean="0"/>
              <a:t>‹#›</a:t>
            </a:fld>
            <a:endParaRPr kumimoji="1" lang="ja-JP" altLang="en-US"/>
          </a:p>
        </p:txBody>
      </p:sp>
    </p:spTree>
    <p:extLst>
      <p:ext uri="{BB962C8B-B14F-4D97-AF65-F5344CB8AC3E}">
        <p14:creationId xmlns:p14="http://schemas.microsoft.com/office/powerpoint/2010/main" val="3929497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D969F86-7607-41E8-A5E8-002CDE3966D6}" type="datetime1">
              <a:rPr kumimoji="1" lang="ja-JP" altLang="en-US" smtClean="0"/>
              <a:t>2026/1/28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86F75C9-3C34-415A-B3AE-35EE53543EC8}" type="slidenum">
              <a:rPr kumimoji="1" lang="ja-JP" altLang="en-US" smtClean="0"/>
              <a:t>‹#›</a:t>
            </a:fld>
            <a:endParaRPr kumimoji="1" lang="ja-JP" altLang="en-US"/>
          </a:p>
        </p:txBody>
      </p:sp>
    </p:spTree>
    <p:extLst>
      <p:ext uri="{BB962C8B-B14F-4D97-AF65-F5344CB8AC3E}">
        <p14:creationId xmlns:p14="http://schemas.microsoft.com/office/powerpoint/2010/main" val="23335930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0547A07-D91D-44BF-B83D-AD23286DF35A}" type="datetime1">
              <a:rPr kumimoji="1" lang="ja-JP" altLang="en-US" smtClean="0"/>
              <a:t>2026/1/28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86F75C9-3C34-415A-B3AE-35EE53543EC8}" type="slidenum">
              <a:rPr kumimoji="1" lang="ja-JP" altLang="en-US" smtClean="0"/>
              <a:t>‹#›</a:t>
            </a:fld>
            <a:endParaRPr kumimoji="1" lang="ja-JP" altLang="en-US"/>
          </a:p>
        </p:txBody>
      </p:sp>
    </p:spTree>
    <p:extLst>
      <p:ext uri="{BB962C8B-B14F-4D97-AF65-F5344CB8AC3E}">
        <p14:creationId xmlns:p14="http://schemas.microsoft.com/office/powerpoint/2010/main" val="4271472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89FA877-2A31-4B30-B801-234DC1DAFB88}" type="datetime1">
              <a:rPr kumimoji="1" lang="ja-JP" altLang="en-US" smtClean="0"/>
              <a:t>2026/1/28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86F75C9-3C34-415A-B3AE-35EE53543EC8}" type="slidenum">
              <a:rPr kumimoji="1" lang="ja-JP" altLang="en-US" smtClean="0"/>
              <a:t>‹#›</a:t>
            </a:fld>
            <a:endParaRPr kumimoji="1" lang="ja-JP" altLang="en-US"/>
          </a:p>
        </p:txBody>
      </p:sp>
    </p:spTree>
    <p:extLst>
      <p:ext uri="{BB962C8B-B14F-4D97-AF65-F5344CB8AC3E}">
        <p14:creationId xmlns:p14="http://schemas.microsoft.com/office/powerpoint/2010/main" val="28756851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65B0AF7-3363-485D-81D9-7D9E1013CB64}" type="datetime1">
              <a:rPr kumimoji="1" lang="ja-JP" altLang="en-US" smtClean="0"/>
              <a:t>2026/1/28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86F75C9-3C34-415A-B3AE-35EE53543EC8}" type="slidenum">
              <a:rPr kumimoji="1" lang="ja-JP" altLang="en-US" smtClean="0"/>
              <a:t>‹#›</a:t>
            </a:fld>
            <a:endParaRPr kumimoji="1" lang="ja-JP" altLang="en-US"/>
          </a:p>
        </p:txBody>
      </p:sp>
    </p:spTree>
    <p:extLst>
      <p:ext uri="{BB962C8B-B14F-4D97-AF65-F5344CB8AC3E}">
        <p14:creationId xmlns:p14="http://schemas.microsoft.com/office/powerpoint/2010/main" val="28967146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9950DEA-D84C-48DB-94C8-85F4E6BA19C6}" type="datetime1">
              <a:rPr kumimoji="1" lang="ja-JP" altLang="en-US" smtClean="0"/>
              <a:t>2026/1/28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86F75C9-3C34-415A-B3AE-35EE53543EC8}" type="slidenum">
              <a:rPr kumimoji="1" lang="ja-JP" altLang="en-US" smtClean="0"/>
              <a:t>‹#›</a:t>
            </a:fld>
            <a:endParaRPr kumimoji="1" lang="ja-JP" altLang="en-US"/>
          </a:p>
        </p:txBody>
      </p:sp>
    </p:spTree>
    <p:extLst>
      <p:ext uri="{BB962C8B-B14F-4D97-AF65-F5344CB8AC3E}">
        <p14:creationId xmlns:p14="http://schemas.microsoft.com/office/powerpoint/2010/main" val="37784701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62D6D4B-C1A3-4C01-B1C4-7AF37C97FB31}" type="datetime1">
              <a:rPr kumimoji="1" lang="ja-JP" altLang="en-US" smtClean="0"/>
              <a:t>2026/1/28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86F75C9-3C34-415A-B3AE-35EE53543EC8}" type="slidenum">
              <a:rPr kumimoji="1" lang="ja-JP" altLang="en-US" smtClean="0"/>
              <a:t>‹#›</a:t>
            </a:fld>
            <a:endParaRPr kumimoji="1" lang="ja-JP" altLang="en-US"/>
          </a:p>
        </p:txBody>
      </p:sp>
    </p:spTree>
    <p:extLst>
      <p:ext uri="{BB962C8B-B14F-4D97-AF65-F5344CB8AC3E}">
        <p14:creationId xmlns:p14="http://schemas.microsoft.com/office/powerpoint/2010/main" val="26057695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CD5C82F1-A030-4F98-AE6E-3B674C4EA2DA}" type="datetime1">
              <a:rPr kumimoji="1" lang="ja-JP" altLang="en-US" smtClean="0"/>
              <a:t>2026/1/28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86F75C9-3C34-415A-B3AE-35EE53543EC8}" type="slidenum">
              <a:rPr kumimoji="1" lang="ja-JP" altLang="en-US" smtClean="0"/>
              <a:t>‹#›</a:t>
            </a:fld>
            <a:endParaRPr kumimoji="1" lang="ja-JP" altLang="en-US"/>
          </a:p>
        </p:txBody>
      </p:sp>
    </p:spTree>
    <p:extLst>
      <p:ext uri="{BB962C8B-B14F-4D97-AF65-F5344CB8AC3E}">
        <p14:creationId xmlns:p14="http://schemas.microsoft.com/office/powerpoint/2010/main" val="328776771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2CD5E4A5-BA37-4C4D-B92B-46B663620E6B}" type="datetime1">
              <a:rPr kumimoji="1" lang="ja-JP" altLang="en-US" smtClean="0"/>
              <a:t>2026/1/28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86F75C9-3C34-415A-B3AE-35EE53543EC8}" type="slidenum">
              <a:rPr kumimoji="1" lang="ja-JP" altLang="en-US" smtClean="0"/>
              <a:t>‹#›</a:t>
            </a:fld>
            <a:endParaRPr kumimoji="1" lang="ja-JP" altLang="en-US"/>
          </a:p>
        </p:txBody>
      </p:sp>
    </p:spTree>
    <p:extLst>
      <p:ext uri="{BB962C8B-B14F-4D97-AF65-F5344CB8AC3E}">
        <p14:creationId xmlns:p14="http://schemas.microsoft.com/office/powerpoint/2010/main" val="125579932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77B8495-8554-4669-9313-4D40D8483BA1}" type="datetime1">
              <a:rPr kumimoji="1" lang="ja-JP" altLang="en-US" smtClean="0"/>
              <a:t>2026/1/28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86F75C9-3C34-415A-B3AE-35EE53543EC8}" type="slidenum">
              <a:rPr kumimoji="1" lang="ja-JP" altLang="en-US" smtClean="0"/>
              <a:t>‹#›</a:t>
            </a:fld>
            <a:endParaRPr kumimoji="1" lang="ja-JP" altLang="en-US"/>
          </a:p>
        </p:txBody>
      </p:sp>
    </p:spTree>
    <p:extLst>
      <p:ext uri="{BB962C8B-B14F-4D97-AF65-F5344CB8AC3E}">
        <p14:creationId xmlns:p14="http://schemas.microsoft.com/office/powerpoint/2010/main" val="5440002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C17C035-0EC6-4559-A58C-017146A1A008}" type="datetime1">
              <a:rPr kumimoji="1" lang="ja-JP" altLang="en-US" smtClean="0"/>
              <a:t>2026/1/28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86F75C9-3C34-415A-B3AE-35EE53543EC8}" type="slidenum">
              <a:rPr kumimoji="1" lang="ja-JP" altLang="en-US" smtClean="0"/>
              <a:t>‹#›</a:t>
            </a:fld>
            <a:endParaRPr kumimoji="1" lang="ja-JP" altLang="en-US"/>
          </a:p>
        </p:txBody>
      </p:sp>
    </p:spTree>
    <p:extLst>
      <p:ext uri="{BB962C8B-B14F-4D97-AF65-F5344CB8AC3E}">
        <p14:creationId xmlns:p14="http://schemas.microsoft.com/office/powerpoint/2010/main" val="2958395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65B0AF7-3363-485D-81D9-7D9E1013CB64}" type="datetime1">
              <a:rPr kumimoji="1" lang="ja-JP" altLang="en-US" smtClean="0"/>
              <a:t>2026/1/28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86F75C9-3C34-415A-B3AE-35EE53543EC8}" type="slidenum">
              <a:rPr kumimoji="1" lang="ja-JP" altLang="en-US" smtClean="0"/>
              <a:t>‹#›</a:t>
            </a:fld>
            <a:endParaRPr kumimoji="1" lang="ja-JP" altLang="en-US"/>
          </a:p>
        </p:txBody>
      </p:sp>
    </p:spTree>
    <p:extLst>
      <p:ext uri="{BB962C8B-B14F-4D97-AF65-F5344CB8AC3E}">
        <p14:creationId xmlns:p14="http://schemas.microsoft.com/office/powerpoint/2010/main" val="342910101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75E7AA9-A523-4057-BF38-9CA4D716A631}" type="datetime1">
              <a:rPr kumimoji="1" lang="ja-JP" altLang="en-US" smtClean="0"/>
              <a:t>2026/1/28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86F75C9-3C34-415A-B3AE-35EE53543EC8}" type="slidenum">
              <a:rPr kumimoji="1" lang="ja-JP" altLang="en-US" smtClean="0"/>
              <a:t>‹#›</a:t>
            </a:fld>
            <a:endParaRPr kumimoji="1" lang="ja-JP" altLang="en-US"/>
          </a:p>
        </p:txBody>
      </p:sp>
    </p:spTree>
    <p:extLst>
      <p:ext uri="{BB962C8B-B14F-4D97-AF65-F5344CB8AC3E}">
        <p14:creationId xmlns:p14="http://schemas.microsoft.com/office/powerpoint/2010/main" val="118464576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D969F86-7607-41E8-A5E8-002CDE3966D6}" type="datetime1">
              <a:rPr kumimoji="1" lang="ja-JP" altLang="en-US" smtClean="0"/>
              <a:t>2026/1/28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86F75C9-3C34-415A-B3AE-35EE53543EC8}" type="slidenum">
              <a:rPr kumimoji="1" lang="ja-JP" altLang="en-US" smtClean="0"/>
              <a:t>‹#›</a:t>
            </a:fld>
            <a:endParaRPr kumimoji="1" lang="ja-JP" altLang="en-US"/>
          </a:p>
        </p:txBody>
      </p:sp>
    </p:spTree>
    <p:extLst>
      <p:ext uri="{BB962C8B-B14F-4D97-AF65-F5344CB8AC3E}">
        <p14:creationId xmlns:p14="http://schemas.microsoft.com/office/powerpoint/2010/main" val="244539833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0547A07-D91D-44BF-B83D-AD23286DF35A}" type="datetime1">
              <a:rPr kumimoji="1" lang="ja-JP" altLang="en-US" smtClean="0"/>
              <a:t>2026/1/28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86F75C9-3C34-415A-B3AE-35EE53543EC8}" type="slidenum">
              <a:rPr kumimoji="1" lang="ja-JP" altLang="en-US" smtClean="0"/>
              <a:t>‹#›</a:t>
            </a:fld>
            <a:endParaRPr kumimoji="1" lang="ja-JP" altLang="en-US"/>
          </a:p>
        </p:txBody>
      </p:sp>
    </p:spTree>
    <p:extLst>
      <p:ext uri="{BB962C8B-B14F-4D97-AF65-F5344CB8AC3E}">
        <p14:creationId xmlns:p14="http://schemas.microsoft.com/office/powerpoint/2010/main" val="289367852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89FA877-2A31-4B30-B801-234DC1DAFB88}" type="datetime1">
              <a:rPr kumimoji="1" lang="ja-JP" altLang="en-US" smtClean="0"/>
              <a:t>2026/1/28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86F75C9-3C34-415A-B3AE-35EE53543EC8}" type="slidenum">
              <a:rPr kumimoji="1" lang="ja-JP" altLang="en-US" smtClean="0"/>
              <a:t>‹#›</a:t>
            </a:fld>
            <a:endParaRPr kumimoji="1" lang="ja-JP" altLang="en-US"/>
          </a:p>
        </p:txBody>
      </p:sp>
    </p:spTree>
    <p:extLst>
      <p:ext uri="{BB962C8B-B14F-4D97-AF65-F5344CB8AC3E}">
        <p14:creationId xmlns:p14="http://schemas.microsoft.com/office/powerpoint/2010/main" val="180453203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65B0AF7-3363-485D-81D9-7D9E1013CB64}" type="datetime1">
              <a:rPr kumimoji="1" lang="ja-JP" altLang="en-US" smtClean="0"/>
              <a:t>2026/1/28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86F75C9-3C34-415A-B3AE-35EE53543EC8}" type="slidenum">
              <a:rPr kumimoji="1" lang="ja-JP" altLang="en-US" smtClean="0"/>
              <a:t>‹#›</a:t>
            </a:fld>
            <a:endParaRPr kumimoji="1" lang="ja-JP" altLang="en-US"/>
          </a:p>
        </p:txBody>
      </p:sp>
    </p:spTree>
    <p:extLst>
      <p:ext uri="{BB962C8B-B14F-4D97-AF65-F5344CB8AC3E}">
        <p14:creationId xmlns:p14="http://schemas.microsoft.com/office/powerpoint/2010/main" val="133384659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9950DEA-D84C-48DB-94C8-85F4E6BA19C6}" type="datetime1">
              <a:rPr kumimoji="1" lang="ja-JP" altLang="en-US" smtClean="0"/>
              <a:t>2026/1/28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86F75C9-3C34-415A-B3AE-35EE53543EC8}" type="slidenum">
              <a:rPr kumimoji="1" lang="ja-JP" altLang="en-US" smtClean="0"/>
              <a:t>‹#›</a:t>
            </a:fld>
            <a:endParaRPr kumimoji="1" lang="ja-JP" altLang="en-US"/>
          </a:p>
        </p:txBody>
      </p:sp>
    </p:spTree>
    <p:extLst>
      <p:ext uri="{BB962C8B-B14F-4D97-AF65-F5344CB8AC3E}">
        <p14:creationId xmlns:p14="http://schemas.microsoft.com/office/powerpoint/2010/main" val="27101466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62D6D4B-C1A3-4C01-B1C4-7AF37C97FB31}" type="datetime1">
              <a:rPr kumimoji="1" lang="ja-JP" altLang="en-US" smtClean="0"/>
              <a:t>2026/1/28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86F75C9-3C34-415A-B3AE-35EE53543EC8}" type="slidenum">
              <a:rPr kumimoji="1" lang="ja-JP" altLang="en-US" smtClean="0"/>
              <a:t>‹#›</a:t>
            </a:fld>
            <a:endParaRPr kumimoji="1" lang="ja-JP" altLang="en-US"/>
          </a:p>
        </p:txBody>
      </p:sp>
    </p:spTree>
    <p:extLst>
      <p:ext uri="{BB962C8B-B14F-4D97-AF65-F5344CB8AC3E}">
        <p14:creationId xmlns:p14="http://schemas.microsoft.com/office/powerpoint/2010/main" val="83416066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CD5C82F1-A030-4F98-AE6E-3B674C4EA2DA}" type="datetime1">
              <a:rPr kumimoji="1" lang="ja-JP" altLang="en-US" smtClean="0"/>
              <a:t>2026/1/28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86F75C9-3C34-415A-B3AE-35EE53543EC8}" type="slidenum">
              <a:rPr kumimoji="1" lang="ja-JP" altLang="en-US" smtClean="0"/>
              <a:t>‹#›</a:t>
            </a:fld>
            <a:endParaRPr kumimoji="1" lang="ja-JP" altLang="en-US"/>
          </a:p>
        </p:txBody>
      </p:sp>
    </p:spTree>
    <p:extLst>
      <p:ext uri="{BB962C8B-B14F-4D97-AF65-F5344CB8AC3E}">
        <p14:creationId xmlns:p14="http://schemas.microsoft.com/office/powerpoint/2010/main" val="194941288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2CD5E4A5-BA37-4C4D-B92B-46B663620E6B}" type="datetime1">
              <a:rPr kumimoji="1" lang="ja-JP" altLang="en-US" smtClean="0"/>
              <a:t>2026/1/28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86F75C9-3C34-415A-B3AE-35EE53543EC8}" type="slidenum">
              <a:rPr kumimoji="1" lang="ja-JP" altLang="en-US" smtClean="0"/>
              <a:t>‹#›</a:t>
            </a:fld>
            <a:endParaRPr kumimoji="1" lang="ja-JP" altLang="en-US"/>
          </a:p>
        </p:txBody>
      </p:sp>
    </p:spTree>
    <p:extLst>
      <p:ext uri="{BB962C8B-B14F-4D97-AF65-F5344CB8AC3E}">
        <p14:creationId xmlns:p14="http://schemas.microsoft.com/office/powerpoint/2010/main" val="128366802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77B8495-8554-4669-9313-4D40D8483BA1}" type="datetime1">
              <a:rPr kumimoji="1" lang="ja-JP" altLang="en-US" smtClean="0"/>
              <a:t>2026/1/28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86F75C9-3C34-415A-B3AE-35EE53543EC8}" type="slidenum">
              <a:rPr kumimoji="1" lang="ja-JP" altLang="en-US" smtClean="0"/>
              <a:t>‹#›</a:t>
            </a:fld>
            <a:endParaRPr kumimoji="1" lang="ja-JP" altLang="en-US"/>
          </a:p>
        </p:txBody>
      </p:sp>
    </p:spTree>
    <p:extLst>
      <p:ext uri="{BB962C8B-B14F-4D97-AF65-F5344CB8AC3E}">
        <p14:creationId xmlns:p14="http://schemas.microsoft.com/office/powerpoint/2010/main" val="29131528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9950DEA-D84C-48DB-94C8-85F4E6BA19C6}" type="datetime1">
              <a:rPr kumimoji="1" lang="ja-JP" altLang="en-US" smtClean="0"/>
              <a:t>2026/1/28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86F75C9-3C34-415A-B3AE-35EE53543EC8}" type="slidenum">
              <a:rPr kumimoji="1" lang="ja-JP" altLang="en-US" smtClean="0"/>
              <a:t>‹#›</a:t>
            </a:fld>
            <a:endParaRPr kumimoji="1" lang="ja-JP" altLang="en-US"/>
          </a:p>
        </p:txBody>
      </p:sp>
    </p:spTree>
    <p:extLst>
      <p:ext uri="{BB962C8B-B14F-4D97-AF65-F5344CB8AC3E}">
        <p14:creationId xmlns:p14="http://schemas.microsoft.com/office/powerpoint/2010/main" val="184764463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C17C035-0EC6-4559-A58C-017146A1A008}" type="datetime1">
              <a:rPr kumimoji="1" lang="ja-JP" altLang="en-US" smtClean="0"/>
              <a:t>2026/1/28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86F75C9-3C34-415A-B3AE-35EE53543EC8}" type="slidenum">
              <a:rPr kumimoji="1" lang="ja-JP" altLang="en-US" smtClean="0"/>
              <a:t>‹#›</a:t>
            </a:fld>
            <a:endParaRPr kumimoji="1" lang="ja-JP" altLang="en-US"/>
          </a:p>
        </p:txBody>
      </p:sp>
    </p:spTree>
    <p:extLst>
      <p:ext uri="{BB962C8B-B14F-4D97-AF65-F5344CB8AC3E}">
        <p14:creationId xmlns:p14="http://schemas.microsoft.com/office/powerpoint/2010/main" val="243727118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75E7AA9-A523-4057-BF38-9CA4D716A631}" type="datetime1">
              <a:rPr kumimoji="1" lang="ja-JP" altLang="en-US" smtClean="0"/>
              <a:t>2026/1/28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86F75C9-3C34-415A-B3AE-35EE53543EC8}" type="slidenum">
              <a:rPr kumimoji="1" lang="ja-JP" altLang="en-US" smtClean="0"/>
              <a:t>‹#›</a:t>
            </a:fld>
            <a:endParaRPr kumimoji="1" lang="ja-JP" altLang="en-US"/>
          </a:p>
        </p:txBody>
      </p:sp>
    </p:spTree>
    <p:extLst>
      <p:ext uri="{BB962C8B-B14F-4D97-AF65-F5344CB8AC3E}">
        <p14:creationId xmlns:p14="http://schemas.microsoft.com/office/powerpoint/2010/main" val="141233043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D969F86-7607-41E8-A5E8-002CDE3966D6}" type="datetime1">
              <a:rPr kumimoji="1" lang="ja-JP" altLang="en-US" smtClean="0"/>
              <a:t>2026/1/28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86F75C9-3C34-415A-B3AE-35EE53543EC8}" type="slidenum">
              <a:rPr kumimoji="1" lang="ja-JP" altLang="en-US" smtClean="0"/>
              <a:t>‹#›</a:t>
            </a:fld>
            <a:endParaRPr kumimoji="1" lang="ja-JP" altLang="en-US"/>
          </a:p>
        </p:txBody>
      </p:sp>
    </p:spTree>
    <p:extLst>
      <p:ext uri="{BB962C8B-B14F-4D97-AF65-F5344CB8AC3E}">
        <p14:creationId xmlns:p14="http://schemas.microsoft.com/office/powerpoint/2010/main" val="290757824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0547A07-D91D-44BF-B83D-AD23286DF35A}" type="datetime1">
              <a:rPr kumimoji="1" lang="ja-JP" altLang="en-US" smtClean="0"/>
              <a:t>2026/1/28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86F75C9-3C34-415A-B3AE-35EE53543EC8}" type="slidenum">
              <a:rPr kumimoji="1" lang="ja-JP" altLang="en-US" smtClean="0"/>
              <a:t>‹#›</a:t>
            </a:fld>
            <a:endParaRPr kumimoji="1" lang="ja-JP" altLang="en-US"/>
          </a:p>
        </p:txBody>
      </p:sp>
    </p:spTree>
    <p:extLst>
      <p:ext uri="{BB962C8B-B14F-4D97-AF65-F5344CB8AC3E}">
        <p14:creationId xmlns:p14="http://schemas.microsoft.com/office/powerpoint/2010/main" val="13960115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62D6D4B-C1A3-4C01-B1C4-7AF37C97FB31}" type="datetime1">
              <a:rPr kumimoji="1" lang="ja-JP" altLang="en-US" smtClean="0"/>
              <a:t>2026/1/28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86F75C9-3C34-415A-B3AE-35EE53543EC8}" type="slidenum">
              <a:rPr kumimoji="1" lang="ja-JP" altLang="en-US" smtClean="0"/>
              <a:t>‹#›</a:t>
            </a:fld>
            <a:endParaRPr kumimoji="1" lang="ja-JP" altLang="en-US"/>
          </a:p>
        </p:txBody>
      </p:sp>
    </p:spTree>
    <p:extLst>
      <p:ext uri="{BB962C8B-B14F-4D97-AF65-F5344CB8AC3E}">
        <p14:creationId xmlns:p14="http://schemas.microsoft.com/office/powerpoint/2010/main" val="685316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CD5C82F1-A030-4F98-AE6E-3B674C4EA2DA}" type="datetime1">
              <a:rPr kumimoji="1" lang="ja-JP" altLang="en-US" smtClean="0"/>
              <a:t>2026/1/28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86F75C9-3C34-415A-B3AE-35EE53543EC8}" type="slidenum">
              <a:rPr kumimoji="1" lang="ja-JP" altLang="en-US" smtClean="0"/>
              <a:t>‹#›</a:t>
            </a:fld>
            <a:endParaRPr kumimoji="1" lang="ja-JP" altLang="en-US"/>
          </a:p>
        </p:txBody>
      </p:sp>
    </p:spTree>
    <p:extLst>
      <p:ext uri="{BB962C8B-B14F-4D97-AF65-F5344CB8AC3E}">
        <p14:creationId xmlns:p14="http://schemas.microsoft.com/office/powerpoint/2010/main" val="20900280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2CD5E4A5-BA37-4C4D-B92B-46B663620E6B}" type="datetime1">
              <a:rPr kumimoji="1" lang="ja-JP" altLang="en-US" smtClean="0"/>
              <a:t>2026/1/28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86F75C9-3C34-415A-B3AE-35EE53543EC8}" type="slidenum">
              <a:rPr kumimoji="1" lang="ja-JP" altLang="en-US" smtClean="0"/>
              <a:t>‹#›</a:t>
            </a:fld>
            <a:endParaRPr kumimoji="1" lang="ja-JP" altLang="en-US"/>
          </a:p>
        </p:txBody>
      </p:sp>
    </p:spTree>
    <p:extLst>
      <p:ext uri="{BB962C8B-B14F-4D97-AF65-F5344CB8AC3E}">
        <p14:creationId xmlns:p14="http://schemas.microsoft.com/office/powerpoint/2010/main" val="28604368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77B8495-8554-4669-9313-4D40D8483BA1}" type="datetime1">
              <a:rPr kumimoji="1" lang="ja-JP" altLang="en-US" smtClean="0"/>
              <a:t>2026/1/28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86F75C9-3C34-415A-B3AE-35EE53543EC8}" type="slidenum">
              <a:rPr kumimoji="1" lang="ja-JP" altLang="en-US" smtClean="0"/>
              <a:t>‹#›</a:t>
            </a:fld>
            <a:endParaRPr kumimoji="1" lang="ja-JP" altLang="en-US"/>
          </a:p>
        </p:txBody>
      </p:sp>
    </p:spTree>
    <p:extLst>
      <p:ext uri="{BB962C8B-B14F-4D97-AF65-F5344CB8AC3E}">
        <p14:creationId xmlns:p14="http://schemas.microsoft.com/office/powerpoint/2010/main" val="6792174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C17C035-0EC6-4559-A58C-017146A1A008}" type="datetime1">
              <a:rPr kumimoji="1" lang="ja-JP" altLang="en-US" smtClean="0"/>
              <a:t>2026/1/28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86F75C9-3C34-415A-B3AE-35EE53543EC8}" type="slidenum">
              <a:rPr kumimoji="1" lang="ja-JP" altLang="en-US" smtClean="0"/>
              <a:t>‹#›</a:t>
            </a:fld>
            <a:endParaRPr kumimoji="1" lang="ja-JP" altLang="en-US"/>
          </a:p>
        </p:txBody>
      </p:sp>
    </p:spTree>
    <p:extLst>
      <p:ext uri="{BB962C8B-B14F-4D97-AF65-F5344CB8AC3E}">
        <p14:creationId xmlns:p14="http://schemas.microsoft.com/office/powerpoint/2010/main" val="21194081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75E7AA9-A523-4057-BF38-9CA4D716A631}" type="datetime1">
              <a:rPr kumimoji="1" lang="ja-JP" altLang="en-US" smtClean="0"/>
              <a:t>2026/1/28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86F75C9-3C34-415A-B3AE-35EE53543EC8}" type="slidenum">
              <a:rPr kumimoji="1" lang="ja-JP" altLang="en-US" smtClean="0"/>
              <a:t>‹#›</a:t>
            </a:fld>
            <a:endParaRPr kumimoji="1" lang="ja-JP" altLang="en-US"/>
          </a:p>
        </p:txBody>
      </p:sp>
    </p:spTree>
    <p:extLst>
      <p:ext uri="{BB962C8B-B14F-4D97-AF65-F5344CB8AC3E}">
        <p14:creationId xmlns:p14="http://schemas.microsoft.com/office/powerpoint/2010/main" val="34154749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88000">
              <a:schemeClr val="accent2">
                <a:lumMod val="60000"/>
                <a:lumOff val="40000"/>
              </a:schemeClr>
            </a:gs>
            <a:gs pos="96000">
              <a:schemeClr val="accent2">
                <a:lumMod val="20000"/>
                <a:lumOff val="80000"/>
              </a:schemeClr>
            </a:gs>
            <a:gs pos="92000">
              <a:schemeClr val="accent2">
                <a:lumMod val="40000"/>
                <a:lumOff val="60000"/>
              </a:schemeClr>
            </a:gs>
            <a:gs pos="100000">
              <a:schemeClr val="bg1"/>
            </a:gs>
          </a:gsLst>
          <a:lin ang="5400000" scaled="1"/>
          <a:tileRect/>
        </a:grad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7765E5-11F4-4375-9AFC-071332F725E7}" type="datetime1">
              <a:rPr kumimoji="1" lang="ja-JP" altLang="en-US" smtClean="0"/>
              <a:t>2026/1/28</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6F75C9-3C34-415A-B3AE-35EE53543EC8}" type="slidenum">
              <a:rPr kumimoji="1" lang="ja-JP" altLang="en-US" smtClean="0"/>
              <a:t>‹#›</a:t>
            </a:fld>
            <a:endParaRPr kumimoji="1" lang="ja-JP" altLang="en-US"/>
          </a:p>
        </p:txBody>
      </p:sp>
    </p:spTree>
    <p:extLst>
      <p:ext uri="{BB962C8B-B14F-4D97-AF65-F5344CB8AC3E}">
        <p14:creationId xmlns:p14="http://schemas.microsoft.com/office/powerpoint/2010/main" val="3718146476"/>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flip="none" rotWithShape="1">
          <a:gsLst>
            <a:gs pos="88000">
              <a:schemeClr val="accent6">
                <a:lumMod val="60000"/>
                <a:lumOff val="40000"/>
              </a:schemeClr>
            </a:gs>
            <a:gs pos="96000">
              <a:schemeClr val="accent6">
                <a:lumMod val="40000"/>
                <a:lumOff val="60000"/>
              </a:schemeClr>
            </a:gs>
            <a:gs pos="92000">
              <a:schemeClr val="accent6">
                <a:lumMod val="40000"/>
                <a:lumOff val="60000"/>
              </a:schemeClr>
            </a:gs>
            <a:gs pos="100000">
              <a:schemeClr val="accent6">
                <a:lumMod val="20000"/>
                <a:lumOff val="80000"/>
              </a:schemeClr>
            </a:gs>
          </a:gsLst>
          <a:lin ang="5400000" scaled="1"/>
          <a:tileRect/>
        </a:grad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7765E5-11F4-4375-9AFC-071332F725E7}" type="datetime1">
              <a:rPr kumimoji="1" lang="ja-JP" altLang="en-US" smtClean="0"/>
              <a:t>2026/1/28</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6F75C9-3C34-415A-B3AE-35EE53543EC8}" type="slidenum">
              <a:rPr kumimoji="1" lang="ja-JP" altLang="en-US" smtClean="0"/>
              <a:t>‹#›</a:t>
            </a:fld>
            <a:endParaRPr kumimoji="1" lang="ja-JP" altLang="en-US"/>
          </a:p>
        </p:txBody>
      </p:sp>
    </p:spTree>
    <p:extLst>
      <p:ext uri="{BB962C8B-B14F-4D97-AF65-F5344CB8AC3E}">
        <p14:creationId xmlns:p14="http://schemas.microsoft.com/office/powerpoint/2010/main" val="2515926199"/>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gradFill flip="none" rotWithShape="1">
          <a:gsLst>
            <a:gs pos="91000">
              <a:srgbClr val="85DFFF"/>
            </a:gs>
            <a:gs pos="97000">
              <a:schemeClr val="accent1">
                <a:lumMod val="45000"/>
                <a:lumOff val="55000"/>
              </a:schemeClr>
            </a:gs>
            <a:gs pos="95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7765E5-11F4-4375-9AFC-071332F725E7}" type="datetime1">
              <a:rPr kumimoji="1" lang="ja-JP" altLang="en-US" smtClean="0"/>
              <a:t>2026/1/28</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6F75C9-3C34-415A-B3AE-35EE53543EC8}" type="slidenum">
              <a:rPr kumimoji="1" lang="ja-JP" altLang="en-US" smtClean="0"/>
              <a:t>‹#›</a:t>
            </a:fld>
            <a:endParaRPr kumimoji="1" lang="ja-JP" altLang="en-US"/>
          </a:p>
        </p:txBody>
      </p:sp>
    </p:spTree>
    <p:extLst>
      <p:ext uri="{BB962C8B-B14F-4D97-AF65-F5344CB8AC3E}">
        <p14:creationId xmlns:p14="http://schemas.microsoft.com/office/powerpoint/2010/main" val="3064516211"/>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3" Type="http://schemas.openxmlformats.org/officeDocument/2006/relationships/hyperlink" Target="https://www.jica.go.jp/announce/manual/guideline/consultant/quotation.html"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hyperlink" Target="https://www.jica.go.jp/announce/manual/guideline/consultant/payment.html" TargetMode="External"/><Relationship Id="rId4" Type="http://schemas.openxmlformats.org/officeDocument/2006/relationships/hyperlink" Target="https://www.jica.go.jp/about/announce/manual/form/consul_g/index_since_201404.html"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8" Type="http://schemas.openxmlformats.org/officeDocument/2006/relationships/hyperlink" Target="https://www.jica.go.jp/announce/manual/guideline/consultant/answer_202108.html" TargetMode="External"/><Relationship Id="rId3" Type="http://schemas.openxmlformats.org/officeDocument/2006/relationships/hyperlink" Target="https://www.jica.go.jp/chotatsu/program/index.html" TargetMode="External"/><Relationship Id="rId7" Type="http://schemas.openxmlformats.org/officeDocument/2006/relationships/hyperlink" Target="https://www.jica.go.jp/announce/manual/form/consul_g/rate.html"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s://www.jica.go.jp/announce/manual/guideline/consultant/quotation.html" TargetMode="External"/><Relationship Id="rId5" Type="http://schemas.openxmlformats.org/officeDocument/2006/relationships/hyperlink" Target="https://www.jica.go.jp/announce/manual/guideline/consultant/20220330.html" TargetMode="External"/><Relationship Id="rId4" Type="http://schemas.openxmlformats.org/officeDocument/2006/relationships/hyperlink" Target="https://www2.jica.go.jp/ja/announce/index.php?&amp;contract=1"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2.jica.go.jp/ja/announce/index.php?&amp;contract=1"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hyperlink" Target="https://www.jica.go.jp/announce/notice/ebidding.html" TargetMode="External"/><Relationship Id="rId4" Type="http://schemas.openxmlformats.org/officeDocument/2006/relationships/hyperlink" Target="https://www.jica.go.jp/announce/manual/guideline/consultant/20210118.html"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jica.go.jp/announce/manual/guideline/consultant/20210118.html"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https://www.jica.go.jp/announce/notice/ebidding.html" TargetMode="External"/><Relationship Id="rId5" Type="http://schemas.openxmlformats.org/officeDocument/2006/relationships/hyperlink" Target="https://www2.jica.go.jp/ja/announce/index.php?&amp;contract=1" TargetMode="External"/><Relationship Id="rId4" Type="http://schemas.openxmlformats.org/officeDocument/2006/relationships/hyperlink" Target="https://www.jica.go.jp/announce/manual/guideline/consultant/20210705.html"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www.jica.go.jp/announce/manual/guideline/consultant/guide_g.html"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hyperlink" Target="https://www.jica.go.jp/announce/manual/form/consul_g/index_since_201404.html" TargetMode="External"/><Relationship Id="rId4" Type="http://schemas.openxmlformats.org/officeDocument/2006/relationships/hyperlink" Target="https://www.jica.go.jp/announce/manual/form/consul_g/contract.html"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jica.go.jp/announce/manual/guideline/consultant/guide_g.html"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https://www.jica.go.jp/announce/manual/form/consul_g/index_since_201404.html" TargetMode="External"/><Relationship Id="rId5" Type="http://schemas.openxmlformats.org/officeDocument/2006/relationships/hyperlink" Target="https://www.jica.go.jp/announce/manual/guideline/consultant/20210705.html" TargetMode="External"/><Relationship Id="rId4" Type="http://schemas.openxmlformats.org/officeDocument/2006/relationships/hyperlink" Target="https://www.jica.go.jp/announce/manual/guideline/consultant/payment.html"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www.jica.go.jp/announce/manual/guideline/consultant/trainee.html"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hyperlink" Target="https://www.jica.go.jp/announce/manual/guideline/consultant/guide_g.html" TargetMode="External"/><Relationship Id="rId4" Type="http://schemas.openxmlformats.org/officeDocument/2006/relationships/hyperlink" Target="https://www.jica.go.jp/announce/manual/form/consul_g/index_since_201404.html"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www.jica.go.jp/announce/manual/guideline/consultant/payment.html"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28000">
              <a:srgbClr val="F1A07B"/>
            </a:gs>
            <a:gs pos="83000">
              <a:srgbClr val="EDCCB1"/>
            </a:gs>
            <a:gs pos="48000">
              <a:srgbClr val="F3B995"/>
            </a:gs>
            <a:gs pos="100000">
              <a:srgbClr val="F0DFC8"/>
            </a:gs>
          </a:gsLst>
          <a:lin ang="5400000" scaled="1"/>
          <a:tileRect/>
        </a:gradFill>
        <a:effectLst/>
      </p:bgPr>
    </p:bg>
    <p:spTree>
      <p:nvGrpSpPr>
        <p:cNvPr id="1" name=""/>
        <p:cNvGrpSpPr/>
        <p:nvPr/>
      </p:nvGrpSpPr>
      <p:grpSpPr>
        <a:xfrm>
          <a:off x="0" y="0"/>
          <a:ext cx="0" cy="0"/>
          <a:chOff x="0" y="0"/>
          <a:chExt cx="0" cy="0"/>
        </a:xfrm>
      </p:grpSpPr>
      <p:pic>
        <p:nvPicPr>
          <p:cNvPr id="3" name="図 2"/>
          <p:cNvPicPr>
            <a:picLocks noChangeAspect="1"/>
          </p:cNvPicPr>
          <p:nvPr/>
        </p:nvPicPr>
        <p:blipFill>
          <a:blip r:embed="rId3"/>
          <a:stretch>
            <a:fillRect/>
          </a:stretch>
        </p:blipFill>
        <p:spPr>
          <a:xfrm>
            <a:off x="10955446" y="0"/>
            <a:ext cx="1236554" cy="1079450"/>
          </a:xfrm>
          <a:prstGeom prst="rect">
            <a:avLst/>
          </a:prstGeom>
        </p:spPr>
      </p:pic>
      <p:sp>
        <p:nvSpPr>
          <p:cNvPr id="4" name="テキスト ボックス 3"/>
          <p:cNvSpPr txBox="1"/>
          <p:nvPr/>
        </p:nvSpPr>
        <p:spPr>
          <a:xfrm>
            <a:off x="1188720" y="1310640"/>
            <a:ext cx="9204960"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4800" b="1" i="0" u="none" strike="noStrike" kern="1200" cap="none" spc="0" normalizeH="0" baseline="0" noProof="0">
                <a:ln w="9525">
                  <a:solidFill>
                    <a:prstClr val="white"/>
                  </a:solidFill>
                  <a:prstDash val="solid"/>
                </a:ln>
                <a:solidFill>
                  <a:srgbClr val="4472C4">
                    <a:lumMod val="75000"/>
                  </a:srgbClr>
                </a:solidFill>
                <a:effectLst>
                  <a:outerShdw blurRad="50800" dist="38100" dir="8100000" algn="tr" rotWithShape="0">
                    <a:prstClr val="black">
                      <a:alpha val="40000"/>
                    </a:prstClr>
                  </a:outerShdw>
                </a:effectLst>
                <a:uLnTx/>
                <a:uFillTx/>
                <a:latin typeface="HG丸ｺﾞｼｯｸM-PRO" panose="020F0600000000000000" pitchFamily="50" charset="-128"/>
                <a:ea typeface="HG丸ｺﾞｼｯｸM-PRO" panose="020F0600000000000000" pitchFamily="50" charset="-128"/>
                <a:cs typeface="+mn-cs"/>
              </a:rPr>
              <a:t>コンサルタント等契約</a:t>
            </a:r>
          </a:p>
        </p:txBody>
      </p:sp>
      <p:sp>
        <p:nvSpPr>
          <p:cNvPr id="5" name="テキスト ボックス 4"/>
          <p:cNvSpPr txBox="1"/>
          <p:nvPr/>
        </p:nvSpPr>
        <p:spPr>
          <a:xfrm>
            <a:off x="1963846" y="2656071"/>
            <a:ext cx="9204960"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4000" b="0" i="0" u="none" strike="noStrike" kern="1200" cap="none" spc="0" normalizeH="0" baseline="0" noProof="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企画競争　</a:t>
            </a:r>
            <a:r>
              <a:rPr kumimoji="1" lang="en-US" altLang="ja-JP" sz="4000" b="0" i="0" u="none" strike="noStrike" kern="1200" cap="none" spc="0" normalizeH="0" baseline="0" noProof="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QCBS</a:t>
            </a:r>
            <a:r>
              <a:rPr lang="ja-JP" altLang="en-US" sz="4000">
                <a:solidFill>
                  <a:prstClr val="black"/>
                </a:solidFill>
                <a:latin typeface="HG丸ｺﾞｼｯｸM-PRO" panose="020F0600000000000000" pitchFamily="50" charset="-128"/>
                <a:ea typeface="HG丸ｺﾞｼｯｸM-PRO" panose="020F0600000000000000" pitchFamily="50" charset="-128"/>
              </a:rPr>
              <a:t>方式</a:t>
            </a:r>
            <a:r>
              <a:rPr kumimoji="1" lang="ja-JP" altLang="en-US" sz="4000" b="0" i="0" u="none" strike="noStrike" kern="1200" cap="none" spc="0" normalizeH="0" baseline="0" noProof="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　</a:t>
            </a:r>
          </a:p>
        </p:txBody>
      </p:sp>
      <p:cxnSp>
        <p:nvCxnSpPr>
          <p:cNvPr id="7" name="直線コネクタ 6"/>
          <p:cNvCxnSpPr/>
          <p:nvPr/>
        </p:nvCxnSpPr>
        <p:spPr>
          <a:xfrm>
            <a:off x="1356360" y="2171293"/>
            <a:ext cx="8930640" cy="0"/>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8" name="直線コネクタ 7"/>
          <p:cNvCxnSpPr/>
          <p:nvPr/>
        </p:nvCxnSpPr>
        <p:spPr>
          <a:xfrm>
            <a:off x="1569720" y="2277973"/>
            <a:ext cx="8930640" cy="0"/>
          </a:xfrm>
          <a:prstGeom prst="line">
            <a:avLst/>
          </a:prstGeom>
          <a:ln>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直線コネクタ 8"/>
          <p:cNvCxnSpPr/>
          <p:nvPr/>
        </p:nvCxnSpPr>
        <p:spPr>
          <a:xfrm>
            <a:off x="1790444" y="2393893"/>
            <a:ext cx="8930640" cy="0"/>
          </a:xfrm>
          <a:prstGeom prst="line">
            <a:avLst/>
          </a:prstGeom>
          <a:ln>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2987040" y="3363957"/>
            <a:ext cx="9204960"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4000" b="0" i="0" u="none" strike="noStrike" kern="1200" cap="none" spc="0" normalizeH="0" baseline="0" noProof="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応募・選定から</a:t>
            </a:r>
            <a:r>
              <a:rPr lang="ja-JP" altLang="en-US" sz="4000">
                <a:solidFill>
                  <a:prstClr val="black"/>
                </a:solidFill>
                <a:latin typeface="HG丸ｺﾞｼｯｸM-PRO" panose="020F0600000000000000" pitchFamily="50" charset="-128"/>
                <a:ea typeface="HG丸ｺﾞｼｯｸM-PRO" panose="020F0600000000000000" pitchFamily="50" charset="-128"/>
              </a:rPr>
              <a:t>検査</a:t>
            </a:r>
            <a:r>
              <a:rPr kumimoji="1" lang="ja-JP" altLang="en-US" sz="4000" b="0" i="0" u="none" strike="noStrike" kern="1200" cap="none" spc="0" normalizeH="0" baseline="0" noProof="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・支払までの説明</a:t>
            </a:r>
          </a:p>
        </p:txBody>
      </p:sp>
      <p:sp>
        <p:nvSpPr>
          <p:cNvPr id="18" name="テキスト ボックス 17"/>
          <p:cNvSpPr txBox="1"/>
          <p:nvPr/>
        </p:nvSpPr>
        <p:spPr>
          <a:xfrm>
            <a:off x="7232073" y="5745480"/>
            <a:ext cx="4533207"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国際協力調達部　契約推進第一課</a:t>
            </a:r>
            <a:r>
              <a:rPr kumimoji="1" lang="en-US" altLang="ja-JP" sz="18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r>
              <a:rPr kumimoji="1" lang="ja-JP" altLang="en-US" sz="18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第二課</a:t>
            </a:r>
          </a:p>
        </p:txBody>
      </p:sp>
    </p:spTree>
    <p:extLst>
      <p:ext uri="{BB962C8B-B14F-4D97-AF65-F5344CB8AC3E}">
        <p14:creationId xmlns:p14="http://schemas.microsoft.com/office/powerpoint/2010/main" val="41504719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表 13"/>
          <p:cNvGraphicFramePr>
            <a:graphicFrameLocks noGrp="1"/>
          </p:cNvGraphicFramePr>
          <p:nvPr>
            <p:extLst>
              <p:ext uri="{D42A27DB-BD31-4B8C-83A1-F6EECF244321}">
                <p14:modId xmlns:p14="http://schemas.microsoft.com/office/powerpoint/2010/main" val="873691571"/>
              </p:ext>
            </p:extLst>
          </p:nvPr>
        </p:nvGraphicFramePr>
        <p:xfrm>
          <a:off x="799272" y="1989925"/>
          <a:ext cx="10377079" cy="1249680"/>
        </p:xfrm>
        <a:graphic>
          <a:graphicData uri="http://schemas.openxmlformats.org/drawingml/2006/table">
            <a:tbl>
              <a:tblPr firstRow="1" bandRow="1">
                <a:effectLst>
                  <a:outerShdw blurRad="50800" dist="38100" dir="5400000" algn="t" rotWithShape="0">
                    <a:prstClr val="black">
                      <a:alpha val="40000"/>
                    </a:prstClr>
                  </a:outerShdw>
                </a:effectLst>
                <a:tableStyleId>{8A107856-5554-42FB-B03E-39F5DBC370BA}</a:tableStyleId>
              </a:tblPr>
              <a:tblGrid>
                <a:gridCol w="3464169">
                  <a:extLst>
                    <a:ext uri="{9D8B030D-6E8A-4147-A177-3AD203B41FA5}">
                      <a16:colId xmlns:a16="http://schemas.microsoft.com/office/drawing/2014/main" val="1322200864"/>
                    </a:ext>
                  </a:extLst>
                </a:gridCol>
                <a:gridCol w="6912910">
                  <a:extLst>
                    <a:ext uri="{9D8B030D-6E8A-4147-A177-3AD203B41FA5}">
                      <a16:colId xmlns:a16="http://schemas.microsoft.com/office/drawing/2014/main" val="2160793900"/>
                    </a:ext>
                  </a:extLst>
                </a:gridCol>
              </a:tblGrid>
              <a:tr h="446075">
                <a:tc>
                  <a:txBody>
                    <a:bodyPr/>
                    <a:lstStyle/>
                    <a:p>
                      <a:pPr marL="0" marR="0" lvl="0" indent="0" algn="l" rtl="0" eaLnBrk="1" fontAlgn="auto" latinLnBrk="0" hangingPunct="1">
                        <a:lnSpc>
                          <a:spcPct val="100000"/>
                        </a:lnSpc>
                        <a:spcBef>
                          <a:spcPts val="0"/>
                        </a:spcBef>
                        <a:spcAft>
                          <a:spcPts val="0"/>
                        </a:spcAft>
                        <a:buClrTx/>
                        <a:buSzTx/>
                        <a:buFontTx/>
                        <a:buNone/>
                      </a:pPr>
                      <a:r>
                        <a:rPr kumimoji="1" lang="ja-JP" altLang="en-US" sz="1600" b="1"/>
                        <a:t>精算について</a:t>
                      </a:r>
                      <a:endParaRPr lang="en-US" altLang="ja-JP"/>
                    </a:p>
                    <a:p>
                      <a:pPr marL="0" marR="0" lvl="0" indent="0" algn="l">
                        <a:lnSpc>
                          <a:spcPct val="100000"/>
                        </a:lnSpc>
                        <a:spcBef>
                          <a:spcPts val="0"/>
                        </a:spcBef>
                        <a:spcAft>
                          <a:spcPts val="0"/>
                        </a:spcAft>
                        <a:buClrTx/>
                        <a:buSzTx/>
                        <a:buFontTx/>
                        <a:buNone/>
                      </a:pPr>
                      <a:r>
                        <a:rPr kumimoji="1" lang="ja-JP" altLang="en-US" sz="1600" b="1"/>
                        <a:t>（提出方法・提出先を含む）</a:t>
                      </a:r>
                      <a:endParaRPr kumimoji="1" lang="en-US" altLang="ja-JP"/>
                    </a:p>
                  </a:txBody>
                  <a:tcPr>
                    <a:solidFill>
                      <a:schemeClr val="accent2">
                        <a:lumMod val="20000"/>
                        <a:lumOff val="80000"/>
                      </a:schemeClr>
                    </a:solidFill>
                  </a:tcPr>
                </a:tc>
                <a:tc>
                  <a:txBody>
                    <a:bodyPr/>
                    <a:lstStyle/>
                    <a:p>
                      <a:pPr lvl="0" algn="l">
                        <a:lnSpc>
                          <a:spcPct val="100000"/>
                        </a:lnSpc>
                        <a:spcBef>
                          <a:spcPts val="0"/>
                        </a:spcBef>
                        <a:spcAft>
                          <a:spcPts val="0"/>
                        </a:spcAft>
                        <a:buNone/>
                      </a:pPr>
                      <a:r>
                        <a:rPr kumimoji="1" lang="ja-JP" sz="1600" b="1" i="0" u="sng" strike="noStrike" kern="1200" noProof="0">
                          <a:solidFill>
                            <a:srgbClr val="000000"/>
                          </a:solidFill>
                          <a:effectLst/>
                          <a:latin typeface="游ゴシック"/>
                          <a:ea typeface="游ゴシック"/>
                          <a:hlinkClick r:id="rId3">
                            <a:extLst>
                              <a:ext uri="{A12FA001-AC4F-418D-AE19-62706E023703}">
                                <ahyp:hlinkClr xmlns:ahyp="http://schemas.microsoft.com/office/drawing/2018/hyperlinkcolor" val="tx"/>
                              </a:ext>
                            </a:extLst>
                          </a:hlinkClick>
                        </a:rPr>
                        <a:t>コンサルタント等契約における</a:t>
                      </a:r>
                      <a:r>
                        <a:rPr lang="ja-JP" sz="1600" b="1" i="0" u="sng" strike="noStrike" kern="1200" noProof="0">
                          <a:solidFill>
                            <a:srgbClr val="000000"/>
                          </a:solidFill>
                          <a:effectLst/>
                          <a:latin typeface="游ゴシック"/>
                          <a:ea typeface="游ゴシック"/>
                          <a:hlinkClick r:id="rId3">
                            <a:extLst>
                              <a:ext uri="{A12FA001-AC4F-418D-AE19-62706E023703}">
                                <ahyp:hlinkClr xmlns:ahyp="http://schemas.microsoft.com/office/drawing/2018/hyperlinkcolor" val="tx"/>
                              </a:ext>
                            </a:extLst>
                          </a:hlinkClick>
                        </a:rPr>
                        <a:t>経理処理ガイドラ</a:t>
                      </a:r>
                      <a:r>
                        <a:rPr kumimoji="1" lang="ja-JP" sz="1600" b="1" i="0" u="sng" strike="noStrike" kern="1200" noProof="0">
                          <a:solidFill>
                            <a:srgbClr val="000000"/>
                          </a:solidFill>
                          <a:effectLst/>
                          <a:latin typeface="游ゴシック"/>
                          <a:ea typeface="游ゴシック"/>
                          <a:hlinkClick r:id="rId3">
                            <a:extLst>
                              <a:ext uri="{A12FA001-AC4F-418D-AE19-62706E023703}">
                                <ahyp:hlinkClr xmlns:ahyp="http://schemas.microsoft.com/office/drawing/2018/hyperlinkcolor" val="tx"/>
                              </a:ext>
                            </a:extLst>
                          </a:hlinkClick>
                        </a:rPr>
                        <a:t>イ</a:t>
                      </a:r>
                      <a:r>
                        <a:rPr lang="ja-JP" sz="1600" b="1" i="0" u="sng" strike="noStrike" kern="1200" noProof="0">
                          <a:solidFill>
                            <a:srgbClr val="000000"/>
                          </a:solidFill>
                          <a:effectLst/>
                          <a:latin typeface="游ゴシック"/>
                          <a:ea typeface="游ゴシック"/>
                          <a:hlinkClick r:id="rId3">
                            <a:extLst>
                              <a:ext uri="{A12FA001-AC4F-418D-AE19-62706E023703}">
                                <ahyp:hlinkClr xmlns:ahyp="http://schemas.microsoft.com/office/drawing/2018/hyperlinkcolor" val="tx"/>
                              </a:ext>
                            </a:extLst>
                          </a:hlinkClick>
                        </a:rPr>
                        <a:t>ン</a:t>
                      </a:r>
                      <a:endParaRPr lang="en-US" altLang="ja-JP"/>
                    </a:p>
                  </a:txBody>
                  <a:tcPr anchor="ctr">
                    <a:solidFill>
                      <a:schemeClr val="accent2">
                        <a:lumMod val="20000"/>
                        <a:lumOff val="80000"/>
                      </a:schemeClr>
                    </a:solidFill>
                  </a:tcPr>
                </a:tc>
                <a:extLst>
                  <a:ext uri="{0D108BD9-81ED-4DB2-BD59-A6C34878D82A}">
                    <a16:rowId xmlns:a16="http://schemas.microsoft.com/office/drawing/2014/main" val="1138810529"/>
                  </a:ext>
                </a:extLst>
              </a:tr>
              <a:tr h="256830">
                <a:tc>
                  <a:txBody>
                    <a:bodyPr/>
                    <a:lstStyle/>
                    <a:p>
                      <a:pPr lvl="0" algn="l">
                        <a:lnSpc>
                          <a:spcPct val="100000"/>
                        </a:lnSpc>
                        <a:spcBef>
                          <a:spcPts val="0"/>
                        </a:spcBef>
                        <a:spcAft>
                          <a:spcPts val="0"/>
                        </a:spcAft>
                        <a:buNone/>
                      </a:pPr>
                      <a:r>
                        <a:rPr lang="ja-JP" sz="1600" b="1" i="0" u="none" strike="noStrike" noProof="0">
                          <a:solidFill>
                            <a:srgbClr val="000000"/>
                          </a:solidFill>
                          <a:latin typeface="游ゴシック"/>
                          <a:ea typeface="游ゴシック"/>
                        </a:rPr>
                        <a:t>経費確定報告書様式</a:t>
                      </a:r>
                      <a:endParaRPr lang="en-US" altLang="ja-JP"/>
                    </a:p>
                  </a:txBody>
                  <a:tcPr>
                    <a:solidFill>
                      <a:schemeClr val="accent2">
                        <a:lumMod val="20000"/>
                        <a:lumOff val="80000"/>
                      </a:schemeClr>
                    </a:solidFill>
                  </a:tcPr>
                </a:tc>
                <a:tc>
                  <a:txBody>
                    <a:bodyPr/>
                    <a:lstStyle/>
                    <a:p>
                      <a:pPr lvl="0" algn="l">
                        <a:lnSpc>
                          <a:spcPct val="100000"/>
                        </a:lnSpc>
                        <a:spcBef>
                          <a:spcPts val="0"/>
                        </a:spcBef>
                        <a:spcAft>
                          <a:spcPts val="0"/>
                        </a:spcAft>
                        <a:buNone/>
                      </a:pPr>
                      <a:r>
                        <a:rPr lang="ja-JP" sz="1600" b="1" i="0" u="none" strike="noStrike" noProof="0" dirty="0">
                          <a:solidFill>
                            <a:srgbClr val="000000"/>
                          </a:solidFill>
                          <a:latin typeface="游ゴシック"/>
                          <a:ea typeface="游ゴシック"/>
                          <a:hlinkClick r:id="rId4"/>
                        </a:rPr>
                        <a:t>様式　コンサルタント等契約（業務実施契約）</a:t>
                      </a:r>
                      <a:endParaRPr lang="en-US" altLang="ja-JP" dirty="0"/>
                    </a:p>
                  </a:txBody>
                  <a:tcPr>
                    <a:solidFill>
                      <a:schemeClr val="accent2">
                        <a:lumMod val="20000"/>
                        <a:lumOff val="80000"/>
                      </a:schemeClr>
                    </a:solidFill>
                  </a:tcPr>
                </a:tc>
                <a:extLst>
                  <a:ext uri="{0D108BD9-81ED-4DB2-BD59-A6C34878D82A}">
                    <a16:rowId xmlns:a16="http://schemas.microsoft.com/office/drawing/2014/main" val="2285058104"/>
                  </a:ext>
                </a:extLst>
              </a:tr>
              <a:tr h="256830">
                <a:tc>
                  <a:txBody>
                    <a:bodyPr/>
                    <a:lstStyle/>
                    <a:p>
                      <a:pPr marL="0" marR="0" lvl="0" indent="0" algn="l" defTabSz="914400" rtl="0">
                        <a:lnSpc>
                          <a:spcPct val="100000"/>
                        </a:lnSpc>
                        <a:spcBef>
                          <a:spcPts val="0"/>
                        </a:spcBef>
                        <a:spcAft>
                          <a:spcPts val="0"/>
                        </a:spcAft>
                        <a:buClrTx/>
                        <a:buSzTx/>
                        <a:buFontTx/>
                        <a:buNone/>
                        <a:tabLst/>
                        <a:defRPr/>
                      </a:pPr>
                      <a:r>
                        <a:rPr lang="ja-JP" altLang="en-US" sz="1600" b="1"/>
                        <a:t>提出にかかる問合せ先</a:t>
                      </a:r>
                      <a:endParaRPr kumimoji="1" lang="en-US" altLang="ja-JP"/>
                    </a:p>
                  </a:txBody>
                  <a:tcPr>
                    <a:solidFill>
                      <a:schemeClr val="accent2">
                        <a:lumMod val="20000"/>
                        <a:lumOff val="80000"/>
                      </a:schemeClr>
                    </a:solidFill>
                  </a:tcPr>
                </a:tc>
                <a:tc>
                  <a:txBody>
                    <a:bodyPr/>
                    <a:lstStyle/>
                    <a:p>
                      <a:pPr marL="0" marR="0" lvl="0" indent="0" algn="l" defTabSz="914400" rtl="0">
                        <a:lnSpc>
                          <a:spcPct val="100000"/>
                        </a:lnSpc>
                        <a:spcBef>
                          <a:spcPts val="0"/>
                        </a:spcBef>
                        <a:spcAft>
                          <a:spcPts val="0"/>
                        </a:spcAft>
                        <a:buClrTx/>
                        <a:buSzTx/>
                        <a:buFontTx/>
                        <a:buNone/>
                        <a:tabLst/>
                        <a:defRPr/>
                      </a:pPr>
                      <a:r>
                        <a:rPr lang="ja-JP" altLang="en-US" sz="1600" b="1" dirty="0"/>
                        <a:t>国際協力調達部調達経理課精算班</a:t>
                      </a:r>
                      <a:r>
                        <a:rPr lang="ja-JP" altLang="en-US" sz="1600" dirty="0"/>
                        <a:t>（</a:t>
                      </a:r>
                      <a:r>
                        <a:rPr lang="en-US" altLang="ja-JP" sz="1600" b="1" dirty="0"/>
                        <a:t>e_seisan@jica.go.jp</a:t>
                      </a:r>
                      <a:r>
                        <a:rPr lang="ja-JP" altLang="en-US" sz="1600" dirty="0"/>
                        <a:t>）</a:t>
                      </a:r>
                      <a:endParaRPr kumimoji="1" lang="ja-JP" altLang="en-US" sz="1600" b="1" dirty="0"/>
                    </a:p>
                  </a:txBody>
                  <a:tcPr>
                    <a:solidFill>
                      <a:schemeClr val="accent2">
                        <a:lumMod val="20000"/>
                        <a:lumOff val="80000"/>
                      </a:schemeClr>
                    </a:solidFill>
                  </a:tcPr>
                </a:tc>
                <a:extLst>
                  <a:ext uri="{0D108BD9-81ED-4DB2-BD59-A6C34878D82A}">
                    <a16:rowId xmlns:a16="http://schemas.microsoft.com/office/drawing/2014/main" val="2918750330"/>
                  </a:ext>
                </a:extLst>
              </a:tr>
            </a:tbl>
          </a:graphicData>
        </a:graphic>
      </p:graphicFrame>
      <p:sp>
        <p:nvSpPr>
          <p:cNvPr id="40" name="タイトル 1"/>
          <p:cNvSpPr txBox="1">
            <a:spLocks/>
          </p:cNvSpPr>
          <p:nvPr/>
        </p:nvSpPr>
        <p:spPr>
          <a:xfrm>
            <a:off x="336000" y="4452275"/>
            <a:ext cx="11520000" cy="1694591"/>
          </a:xfrm>
          <a:prstGeom prst="roundRect">
            <a:avLst/>
          </a:prstGeom>
          <a:ln>
            <a:solidFill>
              <a:srgbClr val="000000"/>
            </a:solidFill>
          </a:ln>
        </p:spPr>
        <p:txBody>
          <a:bodyPr vert="horz" lIns="91440" tIns="45720" rIns="91440" bIns="45720" rtlCol="0" anchor="t" anchorCtr="0">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800" b="1" u="sng" dirty="0">
                <a:latin typeface="ＭＳ ゴシック"/>
                <a:ea typeface="ＭＳ ゴシック"/>
              </a:rPr>
              <a:t>（</a:t>
            </a:r>
            <a:r>
              <a:rPr lang="en-US" altLang="ja-JP" sz="1800" b="1" u="sng" dirty="0">
                <a:latin typeface="ＭＳ ゴシック"/>
                <a:ea typeface="ＭＳ ゴシック"/>
              </a:rPr>
              <a:t>17</a:t>
            </a:r>
            <a:r>
              <a:rPr lang="ja-JP" altLang="en-US" sz="1800" b="1" u="sng" dirty="0">
                <a:latin typeface="ＭＳ ゴシック"/>
                <a:ea typeface="ＭＳ ゴシック"/>
              </a:rPr>
              <a:t>）請求・支払</a:t>
            </a:r>
            <a:br>
              <a:rPr lang="en-US" altLang="ja-JP" sz="1800" b="1" u="sng" dirty="0">
                <a:latin typeface="ＭＳ ゴシック" panose="020B0609070205080204" pitchFamily="49" charset="-128"/>
                <a:ea typeface="ＭＳ ゴシック" panose="020B0609070205080204" pitchFamily="49" charset="-128"/>
              </a:rPr>
            </a:br>
            <a:r>
              <a:rPr lang="ja-JP" altLang="en-US" sz="1800" dirty="0">
                <a:latin typeface="ＭＳ ゴシック"/>
                <a:ea typeface="ＭＳ ゴシック"/>
              </a:rPr>
              <a:t>確定金額決定通知を受けた後（ランプサム契約で精算報告書の提出がない場合は、「</a:t>
            </a:r>
            <a:r>
              <a:rPr lang="en-US" altLang="ja-JP" sz="1800" dirty="0">
                <a:latin typeface="ＭＳ ゴシック"/>
                <a:ea typeface="ＭＳ ゴシック"/>
              </a:rPr>
              <a:t>(13)</a:t>
            </a:r>
            <a:r>
              <a:rPr lang="ja-JP" altLang="en-US" sz="1800" dirty="0">
                <a:latin typeface="ＭＳ ゴシック"/>
                <a:ea typeface="ＭＳ ゴシック"/>
              </a:rPr>
              <a:t>検査・結果通知」を受けた後） 、確定金額の支払を請求できます</a:t>
            </a:r>
            <a:r>
              <a:rPr lang="ja-JP" altLang="en-US" sz="1800" b="1" dirty="0">
                <a:latin typeface="ＭＳ ゴシック"/>
                <a:ea typeface="ＭＳ ゴシック"/>
              </a:rPr>
              <a:t>。</a:t>
            </a:r>
            <a:endParaRPr lang="en-US" altLang="ja-JP" sz="1800" b="1" dirty="0">
              <a:latin typeface="ＭＳ ゴシック"/>
              <a:ea typeface="ＭＳ ゴシック"/>
            </a:endParaRPr>
          </a:p>
          <a:p>
            <a:pPr fontAlgn="base"/>
            <a:endParaRPr lang="ja-JP" altLang="ja-JP" sz="1800" dirty="0">
              <a:latin typeface="ＭＳ ゴシック" panose="020B0609070205080204" pitchFamily="49" charset="-128"/>
              <a:ea typeface="ＭＳ ゴシック" panose="020B0609070205080204" pitchFamily="49" charset="-128"/>
            </a:endParaRPr>
          </a:p>
        </p:txBody>
      </p:sp>
      <p:sp>
        <p:nvSpPr>
          <p:cNvPr id="7" name="正方形/長方形 6"/>
          <p:cNvSpPr/>
          <p:nvPr/>
        </p:nvSpPr>
        <p:spPr>
          <a:xfrm>
            <a:off x="336388" y="604632"/>
            <a:ext cx="3288482" cy="384095"/>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ja-JP" altLang="en-US" b="1">
                <a:latin typeface="ＭＳ ゴシック" panose="020B0609070205080204" pitchFamily="49" charset="-128"/>
                <a:ea typeface="ＭＳ ゴシック" panose="020B0609070205080204" pitchFamily="49" charset="-128"/>
              </a:rPr>
              <a:t>精算・支払</a:t>
            </a:r>
            <a:endParaRPr kumimoji="1" lang="ja-JP" altLang="en-US" b="1">
              <a:latin typeface="ＭＳ ゴシック" panose="020B0609070205080204" pitchFamily="49" charset="-128"/>
              <a:ea typeface="ＭＳ ゴシック" panose="020B0609070205080204" pitchFamily="49" charset="-128"/>
            </a:endParaRPr>
          </a:p>
        </p:txBody>
      </p:sp>
      <p:sp>
        <p:nvSpPr>
          <p:cNvPr id="16" name="タイトル 1"/>
          <p:cNvSpPr txBox="1">
            <a:spLocks/>
          </p:cNvSpPr>
          <p:nvPr/>
        </p:nvSpPr>
        <p:spPr>
          <a:xfrm>
            <a:off x="336000" y="1060897"/>
            <a:ext cx="11520000" cy="2294433"/>
          </a:xfrm>
          <a:prstGeom prst="roundRect">
            <a:avLst/>
          </a:prstGeom>
          <a:ln>
            <a:solidFill>
              <a:srgbClr val="000000"/>
            </a:solidFill>
          </a:ln>
        </p:spPr>
        <p:txBody>
          <a:bodyPr vert="horz" lIns="91440" tIns="45720" rIns="91440" bIns="45720" rtlCol="0" anchor="t" anchorCtr="0">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800" b="1" u="sng" dirty="0">
                <a:latin typeface="ＭＳ ゴシック" panose="020B0609070205080204" pitchFamily="49" charset="-128"/>
                <a:ea typeface="ＭＳ ゴシック" panose="020B0609070205080204" pitchFamily="49" charset="-128"/>
              </a:rPr>
              <a:t>（</a:t>
            </a:r>
            <a:r>
              <a:rPr lang="en-US" altLang="ja-JP" sz="1800" b="1" u="sng" dirty="0">
                <a:latin typeface="ＭＳ ゴシック" panose="020B0609070205080204" pitchFamily="49" charset="-128"/>
                <a:ea typeface="ＭＳ ゴシック" panose="020B0609070205080204" pitchFamily="49" charset="-128"/>
              </a:rPr>
              <a:t>15</a:t>
            </a:r>
            <a:r>
              <a:rPr lang="ja-JP" altLang="en-US" sz="1800" b="1" u="sng" dirty="0">
                <a:latin typeface="ＭＳ ゴシック" panose="020B0609070205080204" pitchFamily="49" charset="-128"/>
                <a:ea typeface="ＭＳ ゴシック" panose="020B0609070205080204" pitchFamily="49" charset="-128"/>
              </a:rPr>
              <a:t>）精算報告書提出</a:t>
            </a:r>
            <a:br>
              <a:rPr lang="en-US" altLang="ja-JP" sz="1800" b="1" u="sng" dirty="0">
                <a:latin typeface="ＭＳ ゴシック" panose="020B0609070205080204" pitchFamily="49" charset="-128"/>
                <a:ea typeface="ＭＳ ゴシック" panose="020B0609070205080204" pitchFamily="49" charset="-128"/>
              </a:rPr>
            </a:br>
            <a:r>
              <a:rPr lang="ja-JP" altLang="en-US" sz="1800" dirty="0">
                <a:latin typeface="ＭＳ ゴシック" panose="020B0609070205080204" pitchFamily="49" charset="-128"/>
                <a:ea typeface="ＭＳ ゴシック" panose="020B0609070205080204" pitchFamily="49" charset="-128"/>
              </a:rPr>
              <a:t>精算報告書を証拠書類一式とともに、契約書に定める期日までに提出します。ただし、ランプサム契約かつ実費精算がない場合は、提出不要です。</a:t>
            </a:r>
            <a:endParaRPr lang="en-US" altLang="ja-JP" sz="1800" dirty="0">
              <a:latin typeface="ＭＳ ゴシック" panose="020B0609070205080204" pitchFamily="49" charset="-128"/>
              <a:ea typeface="ＭＳ ゴシック" panose="020B0609070205080204" pitchFamily="49" charset="-128"/>
            </a:endParaRPr>
          </a:p>
          <a:p>
            <a:pPr fontAlgn="base"/>
            <a:endParaRPr lang="ja-JP" altLang="ja-JP" sz="1800" dirty="0">
              <a:latin typeface="ＭＳ ゴシック" panose="020B0609070205080204" pitchFamily="49" charset="-128"/>
              <a:ea typeface="ＭＳ ゴシック" panose="020B0609070205080204" pitchFamily="49" charset="-128"/>
            </a:endParaRPr>
          </a:p>
        </p:txBody>
      </p:sp>
      <p:graphicFrame>
        <p:nvGraphicFramePr>
          <p:cNvPr id="20" name="表 19"/>
          <p:cNvGraphicFramePr>
            <a:graphicFrameLocks noGrp="1"/>
          </p:cNvGraphicFramePr>
          <p:nvPr>
            <p:extLst>
              <p:ext uri="{D42A27DB-BD31-4B8C-83A1-F6EECF244321}">
                <p14:modId xmlns:p14="http://schemas.microsoft.com/office/powerpoint/2010/main" val="545196526"/>
              </p:ext>
            </p:extLst>
          </p:nvPr>
        </p:nvGraphicFramePr>
        <p:xfrm>
          <a:off x="807525" y="5392611"/>
          <a:ext cx="10080000" cy="670560"/>
        </p:xfrm>
        <a:graphic>
          <a:graphicData uri="http://schemas.openxmlformats.org/drawingml/2006/table">
            <a:tbl>
              <a:tblPr firstRow="1" bandRow="1">
                <a:effectLst>
                  <a:outerShdw blurRad="50800" dist="38100" dir="5400000" algn="t" rotWithShape="0">
                    <a:prstClr val="black">
                      <a:alpha val="40000"/>
                    </a:prstClr>
                  </a:outerShdw>
                </a:effectLst>
                <a:tableStyleId>{8A107856-5554-42FB-B03E-39F5DBC370BA}</a:tableStyleId>
              </a:tblPr>
              <a:tblGrid>
                <a:gridCol w="3420000">
                  <a:extLst>
                    <a:ext uri="{9D8B030D-6E8A-4147-A177-3AD203B41FA5}">
                      <a16:colId xmlns:a16="http://schemas.microsoft.com/office/drawing/2014/main" val="1322200864"/>
                    </a:ext>
                  </a:extLst>
                </a:gridCol>
                <a:gridCol w="6660000">
                  <a:extLst>
                    <a:ext uri="{9D8B030D-6E8A-4147-A177-3AD203B41FA5}">
                      <a16:colId xmlns:a16="http://schemas.microsoft.com/office/drawing/2014/main" val="2160793900"/>
                    </a:ext>
                  </a:extLst>
                </a:gridCol>
              </a:tblGrid>
              <a:tr h="17522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a:t>支払請求</a:t>
                      </a:r>
                      <a:endParaRPr kumimoji="1" lang="ja-JP" altLang="en-US" sz="1600" b="1"/>
                    </a:p>
                  </a:txBody>
                  <a:tcPr>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a:hlinkClick r:id="rId5"/>
                        </a:rPr>
                        <a:t>コンサルタント等契約における支払いの請求について</a:t>
                      </a:r>
                      <a:endParaRPr kumimoji="1" lang="ja-JP" altLang="en-US" sz="1600" b="1">
                        <a:latin typeface="ＭＳ ゴシック" panose="020B0609070205080204" pitchFamily="49" charset="-128"/>
                        <a:ea typeface="ＭＳ ゴシック" panose="020B0609070205080204" pitchFamily="49" charset="-128"/>
                      </a:endParaRPr>
                    </a:p>
                  </a:txBody>
                  <a:tcPr>
                    <a:solidFill>
                      <a:schemeClr val="accent2">
                        <a:lumMod val="20000"/>
                        <a:lumOff val="80000"/>
                      </a:schemeClr>
                    </a:solidFill>
                  </a:tcPr>
                </a:tc>
                <a:extLst>
                  <a:ext uri="{0D108BD9-81ED-4DB2-BD59-A6C34878D82A}">
                    <a16:rowId xmlns:a16="http://schemas.microsoft.com/office/drawing/2014/main" val="2197128473"/>
                  </a:ext>
                </a:extLst>
              </a:tr>
              <a:tr h="175227">
                <a:tc>
                  <a:txBody>
                    <a:bodyPr/>
                    <a:lstStyle/>
                    <a:p>
                      <a:pPr marL="0" lvl="0" indent="0" algn="l" defTabSz="914400">
                        <a:lnSpc>
                          <a:spcPct val="100000"/>
                        </a:lnSpc>
                        <a:spcBef>
                          <a:spcPts val="0"/>
                        </a:spcBef>
                        <a:spcAft>
                          <a:spcPts val="0"/>
                        </a:spcAft>
                        <a:buNone/>
                        <a:tabLst/>
                        <a:defRPr/>
                      </a:pPr>
                      <a:r>
                        <a:rPr lang="ja-JP" altLang="en-US" sz="1600" b="1" dirty="0"/>
                        <a:t>提出先</a:t>
                      </a:r>
                      <a:endParaRPr kumimoji="1" lang="ja-JP" altLang="en-US" sz="1600" b="1" dirty="0"/>
                    </a:p>
                  </a:txBody>
                  <a:tcPr>
                    <a:solidFill>
                      <a:schemeClr val="accent2">
                        <a:lumMod val="20000"/>
                        <a:lumOff val="80000"/>
                      </a:schemeClr>
                    </a:solidFill>
                  </a:tcPr>
                </a:tc>
                <a:tc>
                  <a:txBody>
                    <a:bodyPr/>
                    <a:lstStyle/>
                    <a:p>
                      <a:pPr marL="0" lvl="0" indent="0" algn="l" defTabSz="914400">
                        <a:lnSpc>
                          <a:spcPct val="100000"/>
                        </a:lnSpc>
                        <a:spcBef>
                          <a:spcPts val="0"/>
                        </a:spcBef>
                        <a:spcAft>
                          <a:spcPts val="0"/>
                        </a:spcAft>
                        <a:buNone/>
                        <a:tabLst/>
                        <a:defRPr/>
                      </a:pPr>
                      <a:r>
                        <a:rPr lang="ja-JP" altLang="en-US" sz="1600" b="1" u="none" strike="noStrike" noProof="0" dirty="0"/>
                        <a:t>国際協力調達部調達経理課支払班</a:t>
                      </a:r>
                      <a:r>
                        <a:rPr kumimoji="1" lang="ja-JP" altLang="en-US" sz="1600" b="0" i="0" kern="1200" dirty="0">
                          <a:solidFill>
                            <a:schemeClr val="dk1"/>
                          </a:solidFill>
                          <a:effectLst/>
                          <a:latin typeface="+mn-lt"/>
                          <a:ea typeface="+mn-ea"/>
                          <a:cs typeface="+mn-cs"/>
                        </a:rPr>
                        <a:t>（</a:t>
                      </a:r>
                      <a:r>
                        <a:rPr kumimoji="1" lang="en-US" altLang="ja-JP" sz="1600" b="1" i="0" u="none" kern="1200" dirty="0">
                          <a:solidFill>
                            <a:schemeClr val="dk1"/>
                          </a:solidFill>
                          <a:effectLst/>
                          <a:latin typeface="+mn-lt"/>
                          <a:ea typeface="+mn-ea"/>
                          <a:cs typeface="+mn-cs"/>
                        </a:rPr>
                        <a:t>outm1_shiharai@jica.go.jp</a:t>
                      </a:r>
                      <a:r>
                        <a:rPr kumimoji="1" lang="ja-JP" altLang="en-US" sz="1600" b="0" i="0" kern="1200" dirty="0">
                          <a:solidFill>
                            <a:schemeClr val="dk1"/>
                          </a:solidFill>
                          <a:effectLst/>
                          <a:latin typeface="+mn-lt"/>
                          <a:ea typeface="+mn-ea"/>
                          <a:cs typeface="+mn-cs"/>
                        </a:rPr>
                        <a:t>）</a:t>
                      </a:r>
                      <a:endParaRPr kumimoji="1" lang="en-US" altLang="ja-JP" sz="1600" b="1" dirty="0"/>
                    </a:p>
                  </a:txBody>
                  <a:tcPr>
                    <a:solidFill>
                      <a:schemeClr val="accent2">
                        <a:lumMod val="20000"/>
                        <a:lumOff val="80000"/>
                      </a:schemeClr>
                    </a:solidFill>
                  </a:tcPr>
                </a:tc>
                <a:extLst>
                  <a:ext uri="{0D108BD9-81ED-4DB2-BD59-A6C34878D82A}">
                    <a16:rowId xmlns:a16="http://schemas.microsoft.com/office/drawing/2014/main" val="1936599951"/>
                  </a:ext>
                </a:extLst>
              </a:tr>
            </a:tbl>
          </a:graphicData>
        </a:graphic>
      </p:graphicFrame>
      <p:sp>
        <p:nvSpPr>
          <p:cNvPr id="12" name="タイトル 1"/>
          <p:cNvSpPr txBox="1">
            <a:spLocks/>
          </p:cNvSpPr>
          <p:nvPr/>
        </p:nvSpPr>
        <p:spPr>
          <a:xfrm>
            <a:off x="336000" y="3424289"/>
            <a:ext cx="11520000" cy="952385"/>
          </a:xfrm>
          <a:prstGeom prst="roundRect">
            <a:avLst/>
          </a:prstGeom>
          <a:ln>
            <a:solidFill>
              <a:srgbClr val="000000"/>
            </a:solidFill>
          </a:ln>
        </p:spPr>
        <p:txBody>
          <a:bodyPr vert="horz" lIns="91440" tIns="45720" rIns="91440" bIns="45720" rtlCol="0" anchor="t" anchorCtr="0">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800" b="1" u="sng" dirty="0">
                <a:latin typeface="ＭＳ ゴシック" panose="020B0609070205080204" pitchFamily="49" charset="-128"/>
                <a:ea typeface="ＭＳ ゴシック" panose="020B0609070205080204" pitchFamily="49" charset="-128"/>
              </a:rPr>
              <a:t>（</a:t>
            </a:r>
            <a:r>
              <a:rPr lang="en-US" altLang="ja-JP" sz="1800" b="1" u="sng" dirty="0">
                <a:latin typeface="ＭＳ ゴシック" panose="020B0609070205080204" pitchFamily="49" charset="-128"/>
                <a:ea typeface="ＭＳ ゴシック" panose="020B0609070205080204" pitchFamily="49" charset="-128"/>
              </a:rPr>
              <a:t>16</a:t>
            </a:r>
            <a:r>
              <a:rPr lang="ja-JP" altLang="en-US" sz="1800" b="1" u="sng" dirty="0">
                <a:latin typeface="ＭＳ ゴシック" panose="020B0609070205080204" pitchFamily="49" charset="-128"/>
                <a:ea typeface="ＭＳ ゴシック" panose="020B0609070205080204" pitchFamily="49" charset="-128"/>
              </a:rPr>
              <a:t>）精算確定・通知</a:t>
            </a:r>
            <a:endParaRPr lang="en-US" altLang="ja-JP" sz="1800" b="1" u="sng" dirty="0">
              <a:latin typeface="ＭＳ ゴシック" panose="020B0609070205080204" pitchFamily="49" charset="-128"/>
              <a:ea typeface="ＭＳ ゴシック" panose="020B0609070205080204" pitchFamily="49" charset="-128"/>
            </a:endParaRPr>
          </a:p>
          <a:p>
            <a:r>
              <a:rPr lang="en-US" altLang="ja-JP" sz="1800" dirty="0">
                <a:latin typeface="ＭＳ ゴシック" panose="020B0609070205080204" pitchFamily="49" charset="-128"/>
                <a:ea typeface="ＭＳ ゴシック" panose="020B0609070205080204" pitchFamily="49" charset="-128"/>
              </a:rPr>
              <a:t>JICA</a:t>
            </a:r>
            <a:r>
              <a:rPr lang="ja-JP" altLang="en-US" sz="1800" dirty="0">
                <a:latin typeface="ＭＳ ゴシック" panose="020B0609070205080204" pitchFamily="49" charset="-128"/>
                <a:ea typeface="ＭＳ ゴシック" panose="020B0609070205080204" pitchFamily="49" charset="-128"/>
              </a:rPr>
              <a:t>は精算報告書及び証拠書類一式を検査し、精算金額を確定して受注者に通知します（ランプサム契約で精算報告書の提出がない場合は、通知しません。）。</a:t>
            </a:r>
            <a:endParaRPr lang="en-US" altLang="ja-JP" sz="1800" dirty="0">
              <a:latin typeface="ＭＳ ゴシック" panose="020B0609070205080204" pitchFamily="49" charset="-128"/>
              <a:ea typeface="ＭＳ ゴシック" panose="020B0609070205080204" pitchFamily="49" charset="-128"/>
            </a:endParaRPr>
          </a:p>
          <a:p>
            <a:pPr fontAlgn="base"/>
            <a:endParaRPr lang="ja-JP" altLang="ja-JP" sz="1800" dirty="0">
              <a:latin typeface="ＭＳ ゴシック" panose="020B0609070205080204" pitchFamily="49" charset="-128"/>
              <a:ea typeface="ＭＳ ゴシック" panose="020B0609070205080204" pitchFamily="49" charset="-128"/>
            </a:endParaRPr>
          </a:p>
        </p:txBody>
      </p:sp>
      <p:sp>
        <p:nvSpPr>
          <p:cNvPr id="15" name="タイトル 1">
            <a:extLst>
              <a:ext uri="{FF2B5EF4-FFF2-40B4-BE49-F238E27FC236}">
                <a16:creationId xmlns:a16="http://schemas.microsoft.com/office/drawing/2014/main" id="{449851C4-6EAF-4558-9D80-C804CE48A892}"/>
              </a:ext>
            </a:extLst>
          </p:cNvPr>
          <p:cNvSpPr txBox="1">
            <a:spLocks/>
          </p:cNvSpPr>
          <p:nvPr/>
        </p:nvSpPr>
        <p:spPr>
          <a:xfrm>
            <a:off x="4152833" y="2304"/>
            <a:ext cx="5501530" cy="59846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000" b="1" u="sng">
                <a:latin typeface="ＭＳ ゴシック" panose="020B0609070205080204" pitchFamily="49" charset="-128"/>
                <a:ea typeface="ＭＳ ゴシック" panose="020B0609070205080204" pitchFamily="49" charset="-128"/>
              </a:rPr>
              <a:t>企画競争（</a:t>
            </a:r>
            <a:r>
              <a:rPr lang="en-US" altLang="ja-JP" sz="2000" b="1" u="sng">
                <a:latin typeface="ＭＳ ゴシック" panose="020B0609070205080204" pitchFamily="49" charset="-128"/>
                <a:ea typeface="ＭＳ ゴシック" panose="020B0609070205080204" pitchFamily="49" charset="-128"/>
              </a:rPr>
              <a:t>QCBS</a:t>
            </a:r>
            <a:r>
              <a:rPr lang="ja-JP" altLang="en-US" sz="2000" b="1" u="sng">
                <a:latin typeface="ＭＳ ゴシック" panose="020B0609070205080204" pitchFamily="49" charset="-128"/>
                <a:ea typeface="ＭＳ ゴシック" panose="020B0609070205080204" pitchFamily="49" charset="-128"/>
              </a:rPr>
              <a:t>方式）（詳細説明）</a:t>
            </a:r>
          </a:p>
        </p:txBody>
      </p:sp>
      <p:sp>
        <p:nvSpPr>
          <p:cNvPr id="18" name="フローチャート: 書類 17">
            <a:extLst>
              <a:ext uri="{FF2B5EF4-FFF2-40B4-BE49-F238E27FC236}">
                <a16:creationId xmlns:a16="http://schemas.microsoft.com/office/drawing/2014/main" id="{FAA8FC86-97B8-4F59-92F8-096CA032538A}"/>
              </a:ext>
            </a:extLst>
          </p:cNvPr>
          <p:cNvSpPr/>
          <p:nvPr/>
        </p:nvSpPr>
        <p:spPr>
          <a:xfrm>
            <a:off x="0" y="0"/>
            <a:ext cx="4034790" cy="550718"/>
          </a:xfrm>
          <a:prstGeom prst="flowChartDocument">
            <a:avLst/>
          </a:prstGeom>
          <a:solidFill>
            <a:schemeClr val="accent2">
              <a:lumMod val="75000"/>
            </a:schemeClr>
          </a:solidFill>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a:solidFill>
                  <a:schemeClr val="tx1"/>
                </a:solidFill>
                <a:effectLst>
                  <a:outerShdw blurRad="50800" dist="38100" algn="l" rotWithShape="0">
                    <a:prstClr val="black">
                      <a:alpha val="40000"/>
                    </a:prstClr>
                  </a:outerShdw>
                </a:effectLst>
                <a:latin typeface="游明朝 Demibold" panose="02020600000000000000" pitchFamily="18" charset="-128"/>
                <a:ea typeface="游明朝 Demibold" panose="02020600000000000000" pitchFamily="18" charset="-128"/>
              </a:rPr>
              <a:t>コンサルタント等契約</a:t>
            </a:r>
          </a:p>
        </p:txBody>
      </p:sp>
      <p:sp>
        <p:nvSpPr>
          <p:cNvPr id="22" name="スライド番号プレースホルダー 1">
            <a:extLst>
              <a:ext uri="{FF2B5EF4-FFF2-40B4-BE49-F238E27FC236}">
                <a16:creationId xmlns:a16="http://schemas.microsoft.com/office/drawing/2014/main" id="{D121DE23-B285-4CE6-ABB5-9C395A2D2B72}"/>
              </a:ext>
            </a:extLst>
          </p:cNvPr>
          <p:cNvSpPr>
            <a:spLocks noGrp="1"/>
          </p:cNvSpPr>
          <p:nvPr>
            <p:ph type="sldNum" sz="quarter" idx="12"/>
          </p:nvPr>
        </p:nvSpPr>
        <p:spPr>
          <a:xfrm>
            <a:off x="9259187" y="6475228"/>
            <a:ext cx="2743200" cy="365125"/>
          </a:xfrm>
        </p:spPr>
        <p:txBody>
          <a:bodyPr/>
          <a:lstStyle/>
          <a:p>
            <a:fld id="{D86F75C9-3C34-415A-B3AE-35EE53543EC8}" type="slidenum">
              <a:rPr kumimoji="1" lang="ja-JP" altLang="en-US" sz="1400" b="1" smtClean="0">
                <a:latin typeface="ＭＳ ゴシック" panose="020B0609070205080204" pitchFamily="49" charset="-128"/>
                <a:ea typeface="ＭＳ ゴシック" panose="020B0609070205080204" pitchFamily="49" charset="-128"/>
              </a:rPr>
              <a:t>10</a:t>
            </a:fld>
            <a:endParaRPr kumimoji="1" lang="ja-JP" altLang="en-US" sz="1400" b="1">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5456490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79000">
              <a:schemeClr val="accent2">
                <a:lumMod val="60000"/>
                <a:lumOff val="40000"/>
              </a:schemeClr>
            </a:gs>
            <a:gs pos="89000">
              <a:srgbClr val="F7C5A3"/>
            </a:gs>
            <a:gs pos="72000">
              <a:srgbClr val="F1A069"/>
            </a:gs>
            <a:gs pos="97000">
              <a:schemeClr val="accent2">
                <a:lumMod val="20000"/>
                <a:lumOff val="80000"/>
              </a:schemeClr>
            </a:gs>
          </a:gsLst>
          <a:lin ang="5400000" scaled="1"/>
          <a:tileRect/>
        </a:gradFill>
        <a:effectLst/>
      </p:bgPr>
    </p:bg>
    <p:spTree>
      <p:nvGrpSpPr>
        <p:cNvPr id="1" name=""/>
        <p:cNvGrpSpPr/>
        <p:nvPr/>
      </p:nvGrpSpPr>
      <p:grpSpPr>
        <a:xfrm>
          <a:off x="0" y="0"/>
          <a:ext cx="0" cy="0"/>
          <a:chOff x="0" y="0"/>
          <a:chExt cx="0" cy="0"/>
        </a:xfrm>
      </p:grpSpPr>
      <p:sp>
        <p:nvSpPr>
          <p:cNvPr id="15" name="テキスト ボックス 14"/>
          <p:cNvSpPr txBox="1"/>
          <p:nvPr/>
        </p:nvSpPr>
        <p:spPr>
          <a:xfrm>
            <a:off x="381281" y="6348540"/>
            <a:ext cx="3783889"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rPr>
              <a:t>※</a:t>
            </a:r>
            <a:r>
              <a:rPr kumimoji="1" lang="ja-JP" altLang="en-US" sz="1200" b="0"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rPr>
              <a:t>（　）は各案件により有無があります。</a:t>
            </a:r>
          </a:p>
        </p:txBody>
      </p:sp>
      <p:sp>
        <p:nvSpPr>
          <p:cNvPr id="2" name="タイトル 1"/>
          <p:cNvSpPr>
            <a:spLocks noGrp="1"/>
          </p:cNvSpPr>
          <p:nvPr>
            <p:ph type="title"/>
          </p:nvPr>
        </p:nvSpPr>
        <p:spPr>
          <a:xfrm>
            <a:off x="348910" y="613232"/>
            <a:ext cx="10971995" cy="598469"/>
          </a:xfrm>
        </p:spPr>
        <p:txBody>
          <a:bodyPr>
            <a:normAutofit/>
          </a:bodyPr>
          <a:lstStyle/>
          <a:p>
            <a:r>
              <a:rPr lang="ja-JP" altLang="en-US" sz="2400" b="1" u="sng">
                <a:latin typeface="ＭＳ ゴシック" panose="020B0609070205080204" pitchFamily="49" charset="-128"/>
                <a:ea typeface="ＭＳ ゴシック" panose="020B0609070205080204" pitchFamily="49" charset="-128"/>
              </a:rPr>
              <a:t>全体フロー（企画競争（</a:t>
            </a:r>
            <a:r>
              <a:rPr lang="en-US" altLang="ja-JP" sz="2400" b="1" u="sng">
                <a:latin typeface="ＭＳ ゴシック" panose="020B0609070205080204" pitchFamily="49" charset="-128"/>
                <a:ea typeface="ＭＳ ゴシック" panose="020B0609070205080204" pitchFamily="49" charset="-128"/>
              </a:rPr>
              <a:t>QCBS</a:t>
            </a:r>
            <a:r>
              <a:rPr lang="ja-JP" altLang="en-US" sz="2400" b="1" u="sng">
                <a:latin typeface="ＭＳ ゴシック" panose="020B0609070205080204" pitchFamily="49" charset="-128"/>
                <a:ea typeface="ＭＳ ゴシック" panose="020B0609070205080204" pitchFamily="49" charset="-128"/>
              </a:rPr>
              <a:t>方式） ）</a:t>
            </a:r>
          </a:p>
        </p:txBody>
      </p:sp>
      <p:sp>
        <p:nvSpPr>
          <p:cNvPr id="8" name="正方形/長方形 7"/>
          <p:cNvSpPr/>
          <p:nvPr/>
        </p:nvSpPr>
        <p:spPr>
          <a:xfrm>
            <a:off x="348910" y="2268000"/>
            <a:ext cx="504000" cy="3384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プレ公示</a:t>
            </a:r>
          </a:p>
        </p:txBody>
      </p:sp>
      <p:sp>
        <p:nvSpPr>
          <p:cNvPr id="10" name="正方形/長方形 9"/>
          <p:cNvSpPr/>
          <p:nvPr/>
        </p:nvSpPr>
        <p:spPr>
          <a:xfrm>
            <a:off x="895064" y="2268000"/>
            <a:ext cx="504000" cy="3384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b="1">
                <a:solidFill>
                  <a:schemeClr val="tx1"/>
                </a:solidFill>
                <a:latin typeface="ＭＳ ゴシック"/>
                <a:ea typeface="ＭＳ ゴシック"/>
              </a:rPr>
              <a:t>公示</a:t>
            </a:r>
            <a:endParaRPr lang="ja-JP" altLang="en-US" sz="1800" b="1" i="0" u="none" strike="noStrike" kern="1200" cap="none" spc="0" normalizeH="0" baseline="0" noProof="0">
              <a:ln>
                <a:noFill/>
              </a:ln>
              <a:solidFill>
                <a:schemeClr val="tx1"/>
              </a:solidFill>
              <a:effectLst/>
              <a:uLnTx/>
              <a:uFillTx/>
              <a:latin typeface="ＭＳ ゴシック" panose="020B0609070205080204" pitchFamily="49" charset="-128"/>
              <a:ea typeface="ＭＳ ゴシック" panose="020B0609070205080204" pitchFamily="49" charset="-128"/>
            </a:endParaRPr>
          </a:p>
        </p:txBody>
      </p:sp>
      <p:sp>
        <p:nvSpPr>
          <p:cNvPr id="11" name="正方形/長方形 10"/>
          <p:cNvSpPr/>
          <p:nvPr/>
        </p:nvSpPr>
        <p:spPr>
          <a:xfrm>
            <a:off x="2061464" y="2268000"/>
            <a:ext cx="504000" cy="3384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プロポーザル等提出</a:t>
            </a:r>
          </a:p>
        </p:txBody>
      </p:sp>
      <p:sp>
        <p:nvSpPr>
          <p:cNvPr id="12" name="正方形/長方形 11"/>
          <p:cNvSpPr/>
          <p:nvPr/>
        </p:nvSpPr>
        <p:spPr>
          <a:xfrm>
            <a:off x="3811064" y="2268000"/>
            <a:ext cx="504000" cy="3384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契約交渉</a:t>
            </a:r>
          </a:p>
        </p:txBody>
      </p:sp>
      <p:sp>
        <p:nvSpPr>
          <p:cNvPr id="13" name="正方形/長方形 12"/>
          <p:cNvSpPr/>
          <p:nvPr/>
        </p:nvSpPr>
        <p:spPr>
          <a:xfrm>
            <a:off x="4672299" y="1523967"/>
            <a:ext cx="504000" cy="4127399"/>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契約締結</a:t>
            </a:r>
          </a:p>
        </p:txBody>
      </p:sp>
      <p:sp>
        <p:nvSpPr>
          <p:cNvPr id="18" name="正方形/長方形 17"/>
          <p:cNvSpPr/>
          <p:nvPr/>
        </p:nvSpPr>
        <p:spPr>
          <a:xfrm>
            <a:off x="10161371" y="2268000"/>
            <a:ext cx="504000" cy="3384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srgbClr val="000000"/>
                </a:solidFill>
                <a:effectLst/>
                <a:uLnTx/>
                <a:uFillTx/>
                <a:latin typeface="ＭＳ ゴシック"/>
                <a:ea typeface="ＭＳ ゴシック"/>
              </a:rPr>
              <a:t>精算報告書提出</a:t>
            </a:r>
          </a:p>
        </p:txBody>
      </p:sp>
      <p:sp>
        <p:nvSpPr>
          <p:cNvPr id="20" name="正方形/長方形 19"/>
          <p:cNvSpPr/>
          <p:nvPr/>
        </p:nvSpPr>
        <p:spPr>
          <a:xfrm>
            <a:off x="8994971" y="2268000"/>
            <a:ext cx="504000" cy="3384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検査・</a:t>
            </a:r>
            <a:r>
              <a:rPr lang="ja-JP" altLang="en-US" b="1">
                <a:solidFill>
                  <a:prstClr val="black"/>
                </a:solidFill>
                <a:latin typeface="ＭＳ ゴシック" panose="020B0609070205080204" pitchFamily="49" charset="-128"/>
                <a:ea typeface="ＭＳ ゴシック" panose="020B0609070205080204" pitchFamily="49" charset="-128"/>
              </a:rPr>
              <a:t>結果</a:t>
            </a:r>
            <a:r>
              <a:rPr kumimoji="1" lang="ja-JP" altLang="en-US" sz="1800" b="1"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通知</a:t>
            </a:r>
          </a:p>
        </p:txBody>
      </p:sp>
      <p:sp>
        <p:nvSpPr>
          <p:cNvPr id="22" name="正方形/長方形 21"/>
          <p:cNvSpPr/>
          <p:nvPr/>
        </p:nvSpPr>
        <p:spPr>
          <a:xfrm>
            <a:off x="7283134" y="2268000"/>
            <a:ext cx="504000" cy="3384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wordArtVertRtl"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（変更契約）</a:t>
            </a:r>
          </a:p>
        </p:txBody>
      </p:sp>
      <p:sp>
        <p:nvSpPr>
          <p:cNvPr id="27" name="正方形/長方形 26"/>
          <p:cNvSpPr/>
          <p:nvPr/>
        </p:nvSpPr>
        <p:spPr>
          <a:xfrm>
            <a:off x="311863" y="1529990"/>
            <a:ext cx="4003200" cy="52264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応募・選定</a:t>
            </a:r>
          </a:p>
        </p:txBody>
      </p:sp>
      <p:sp>
        <p:nvSpPr>
          <p:cNvPr id="28" name="正方形/長方形 27"/>
          <p:cNvSpPr/>
          <p:nvPr/>
        </p:nvSpPr>
        <p:spPr>
          <a:xfrm>
            <a:off x="5533534" y="1534953"/>
            <a:ext cx="2253600" cy="52613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契約実施中</a:t>
            </a:r>
          </a:p>
        </p:txBody>
      </p:sp>
      <p:sp>
        <p:nvSpPr>
          <p:cNvPr id="29" name="正方形/長方形 28"/>
          <p:cNvSpPr/>
          <p:nvPr/>
        </p:nvSpPr>
        <p:spPr>
          <a:xfrm>
            <a:off x="8994971" y="1523966"/>
            <a:ext cx="2836800" cy="52303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a:ln>
                  <a:noFill/>
                </a:ln>
                <a:solidFill>
                  <a:prstClr val="white"/>
                </a:solidFill>
                <a:effectLst/>
                <a:uLnTx/>
                <a:uFillTx/>
                <a:latin typeface="ＭＳ ゴシック"/>
                <a:ea typeface="ＭＳ ゴシック"/>
                <a:cs typeface="+mn-cs"/>
              </a:rPr>
              <a:t>検査・支払</a:t>
            </a:r>
          </a:p>
        </p:txBody>
      </p:sp>
      <p:sp>
        <p:nvSpPr>
          <p:cNvPr id="32" name="二等辺三角形 31"/>
          <p:cNvSpPr/>
          <p:nvPr/>
        </p:nvSpPr>
        <p:spPr>
          <a:xfrm rot="5400000">
            <a:off x="5107552" y="1659758"/>
            <a:ext cx="504603" cy="269877"/>
          </a:xfrm>
          <a:prstGeom prst="triangl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a:ln>
                <a:noFill/>
              </a:ln>
              <a:solidFill>
                <a:prstClr val="white"/>
              </a:solidFill>
              <a:effectLst/>
              <a:uLnTx/>
              <a:uFillTx/>
              <a:latin typeface="ＭＳ ゴシック" panose="020B0609070205080204" pitchFamily="49" charset="-128"/>
              <a:ea typeface="ＭＳ ゴシック" panose="020B0609070205080204" pitchFamily="49" charset="-128"/>
              <a:cs typeface="+mn-cs"/>
            </a:endParaRPr>
          </a:p>
        </p:txBody>
      </p:sp>
      <p:sp>
        <p:nvSpPr>
          <p:cNvPr id="35" name="二等辺三角形 34"/>
          <p:cNvSpPr/>
          <p:nvPr/>
        </p:nvSpPr>
        <p:spPr>
          <a:xfrm rot="5400000">
            <a:off x="7710847" y="1659758"/>
            <a:ext cx="504603" cy="269877"/>
          </a:xfrm>
          <a:prstGeom prst="triangl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a:ln>
                <a:noFill/>
              </a:ln>
              <a:solidFill>
                <a:prstClr val="white"/>
              </a:solidFill>
              <a:effectLst/>
              <a:uLnTx/>
              <a:uFillTx/>
              <a:latin typeface="ＭＳ ゴシック" panose="020B0609070205080204" pitchFamily="49" charset="-128"/>
              <a:ea typeface="ＭＳ ゴシック" panose="020B0609070205080204" pitchFamily="49" charset="-128"/>
              <a:cs typeface="+mn-cs"/>
            </a:endParaRPr>
          </a:p>
        </p:txBody>
      </p:sp>
      <p:sp>
        <p:nvSpPr>
          <p:cNvPr id="38" name="二等辺三角形 37"/>
          <p:cNvSpPr/>
          <p:nvPr/>
        </p:nvSpPr>
        <p:spPr>
          <a:xfrm rot="5400000">
            <a:off x="4243904" y="1673843"/>
            <a:ext cx="504603" cy="269877"/>
          </a:xfrm>
          <a:prstGeom prst="triangl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a:ln>
                <a:noFill/>
              </a:ln>
              <a:solidFill>
                <a:prstClr val="white"/>
              </a:solidFill>
              <a:effectLst/>
              <a:uLnTx/>
              <a:uFillTx/>
              <a:latin typeface="ＭＳ ゴシック" panose="020B0609070205080204" pitchFamily="49" charset="-128"/>
              <a:ea typeface="ＭＳ ゴシック" panose="020B0609070205080204" pitchFamily="49" charset="-128"/>
              <a:cs typeface="+mn-cs"/>
            </a:endParaRPr>
          </a:p>
        </p:txBody>
      </p:sp>
      <p:sp>
        <p:nvSpPr>
          <p:cNvPr id="41" name="正方形/長方形 40"/>
          <p:cNvSpPr/>
          <p:nvPr/>
        </p:nvSpPr>
        <p:spPr>
          <a:xfrm>
            <a:off x="3227864" y="2268000"/>
            <a:ext cx="504000" cy="3384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lvl="0" algn="ctr"/>
            <a:r>
              <a:rPr kumimoji="1" lang="ja-JP" altLang="en-US" sz="1800" b="1"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技術評価・</a:t>
            </a:r>
            <a:r>
              <a:rPr lang="ja-JP" altLang="en-US" b="1">
                <a:solidFill>
                  <a:schemeClr val="tx1"/>
                </a:solidFill>
                <a:latin typeface="ＭＳ ゴシック" panose="020B0609070205080204" pitchFamily="49" charset="-128"/>
                <a:ea typeface="ＭＳ ゴシック" panose="020B0609070205080204" pitchFamily="49" charset="-128"/>
              </a:rPr>
              <a:t>見積書開封・選定</a:t>
            </a:r>
            <a:endParaRPr kumimoji="1" lang="en-US" altLang="ja-JP" sz="1800" b="1"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p:txBody>
      </p:sp>
      <p:sp>
        <p:nvSpPr>
          <p:cNvPr id="31" name="正方形/長方形 30"/>
          <p:cNvSpPr/>
          <p:nvPr/>
        </p:nvSpPr>
        <p:spPr>
          <a:xfrm>
            <a:off x="6116734" y="2268000"/>
            <a:ext cx="504000" cy="3383366"/>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打合簿</a:t>
            </a:r>
          </a:p>
        </p:txBody>
      </p:sp>
      <p:sp>
        <p:nvSpPr>
          <p:cNvPr id="36" name="正方形/長方形 35"/>
          <p:cNvSpPr/>
          <p:nvPr/>
        </p:nvSpPr>
        <p:spPr>
          <a:xfrm>
            <a:off x="8144369" y="1523407"/>
            <a:ext cx="504000" cy="4127399"/>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a:ln>
                  <a:noFill/>
                </a:ln>
                <a:solidFill>
                  <a:prstClr val="white"/>
                </a:solidFill>
                <a:effectLst/>
                <a:uLnTx/>
                <a:uFillTx/>
                <a:latin typeface="ＭＳ ゴシック"/>
                <a:ea typeface="ＭＳ ゴシック"/>
                <a:cs typeface="+mn-cs"/>
              </a:rPr>
              <a:t>業務完了届提出</a:t>
            </a:r>
          </a:p>
        </p:txBody>
      </p:sp>
      <p:sp>
        <p:nvSpPr>
          <p:cNvPr id="43" name="正方形/長方形 42"/>
          <p:cNvSpPr/>
          <p:nvPr/>
        </p:nvSpPr>
        <p:spPr>
          <a:xfrm>
            <a:off x="11327771" y="2268000"/>
            <a:ext cx="504000" cy="3384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請求・支払</a:t>
            </a:r>
          </a:p>
        </p:txBody>
      </p:sp>
      <p:sp>
        <p:nvSpPr>
          <p:cNvPr id="14" name="フローチャート: 処理 13"/>
          <p:cNvSpPr/>
          <p:nvPr/>
        </p:nvSpPr>
        <p:spPr>
          <a:xfrm>
            <a:off x="0" y="-94268"/>
            <a:ext cx="12192000" cy="613232"/>
          </a:xfrm>
          <a:prstGeom prst="flowChartProcess">
            <a:avLst/>
          </a:prstGeom>
          <a:solidFill>
            <a:srgbClr val="EB9D63"/>
          </a:solidFill>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a:ln>
                  <a:noFill/>
                </a:ln>
                <a:solidFill>
                  <a:prstClr val="black"/>
                </a:solidFill>
                <a:effectLst>
                  <a:outerShdw blurRad="50800" dist="38100" dir="18900000" algn="bl" rotWithShape="0">
                    <a:prstClr val="black">
                      <a:alpha val="40000"/>
                    </a:prstClr>
                  </a:outerShdw>
                </a:effectLst>
                <a:uLnTx/>
                <a:uFillTx/>
                <a:latin typeface="游明朝 Demibold" panose="02020600000000000000" pitchFamily="18" charset="-128"/>
                <a:ea typeface="游明朝 Demibold" panose="02020600000000000000" pitchFamily="18" charset="-128"/>
                <a:cs typeface="+mn-cs"/>
              </a:rPr>
              <a:t>コンサルタント等契約</a:t>
            </a:r>
          </a:p>
        </p:txBody>
      </p:sp>
      <p:sp>
        <p:nvSpPr>
          <p:cNvPr id="47" name="正方形/長方形 46"/>
          <p:cNvSpPr/>
          <p:nvPr/>
        </p:nvSpPr>
        <p:spPr>
          <a:xfrm>
            <a:off x="1478264" y="2268000"/>
            <a:ext cx="504000" cy="3384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質問・回答</a:t>
            </a:r>
          </a:p>
        </p:txBody>
      </p:sp>
      <p:sp>
        <p:nvSpPr>
          <p:cNvPr id="40" name="正方形/長方形 39"/>
          <p:cNvSpPr/>
          <p:nvPr/>
        </p:nvSpPr>
        <p:spPr>
          <a:xfrm>
            <a:off x="9578171" y="2268000"/>
            <a:ext cx="504000" cy="3384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wordArtVertRtl"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（概算払）</a:t>
            </a:r>
          </a:p>
        </p:txBody>
      </p:sp>
      <p:sp>
        <p:nvSpPr>
          <p:cNvPr id="46" name="正方形/長方形 45"/>
          <p:cNvSpPr/>
          <p:nvPr/>
        </p:nvSpPr>
        <p:spPr>
          <a:xfrm>
            <a:off x="10744571" y="2268000"/>
            <a:ext cx="504000" cy="3384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精算確定</a:t>
            </a:r>
            <a:endParaRPr kumimoji="1" lang="en-US" altLang="ja-JP" sz="1800" b="1"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b="1">
                <a:solidFill>
                  <a:prstClr val="black"/>
                </a:solidFill>
                <a:latin typeface="ＭＳ ゴシック" panose="020B0609070205080204" pitchFamily="49" charset="-128"/>
                <a:ea typeface="ＭＳ ゴシック" panose="020B0609070205080204" pitchFamily="49" charset="-128"/>
              </a:rPr>
              <a:t>・通知</a:t>
            </a:r>
            <a:endParaRPr kumimoji="1" lang="ja-JP" altLang="en-US" sz="1800" b="1"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p:txBody>
      </p:sp>
      <p:sp>
        <p:nvSpPr>
          <p:cNvPr id="51" name="正方形/長方形 50"/>
          <p:cNvSpPr/>
          <p:nvPr/>
        </p:nvSpPr>
        <p:spPr>
          <a:xfrm>
            <a:off x="2644664" y="2268000"/>
            <a:ext cx="504000" cy="3384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wordArtVertRtl"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（プレゼンテーション）</a:t>
            </a:r>
            <a:endParaRPr kumimoji="1" lang="en-US" altLang="ja-JP" sz="1800" b="1"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p:txBody>
      </p:sp>
      <p:sp>
        <p:nvSpPr>
          <p:cNvPr id="49" name="二等辺三角形 48"/>
          <p:cNvSpPr/>
          <p:nvPr/>
        </p:nvSpPr>
        <p:spPr>
          <a:xfrm rot="5400000">
            <a:off x="8572033" y="1659757"/>
            <a:ext cx="504603" cy="269877"/>
          </a:xfrm>
          <a:prstGeom prst="triangl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a:ln>
                <a:noFill/>
              </a:ln>
              <a:solidFill>
                <a:prstClr val="white"/>
              </a:solidFill>
              <a:effectLst/>
              <a:uLnTx/>
              <a:uFillTx/>
              <a:latin typeface="ＭＳ ゴシック" panose="020B0609070205080204" pitchFamily="49" charset="-128"/>
              <a:ea typeface="ＭＳ ゴシック" panose="020B0609070205080204" pitchFamily="49" charset="-128"/>
              <a:cs typeface="+mn-cs"/>
            </a:endParaRPr>
          </a:p>
        </p:txBody>
      </p:sp>
      <p:sp>
        <p:nvSpPr>
          <p:cNvPr id="9" name="正方形/長方形 8"/>
          <p:cNvSpPr/>
          <p:nvPr/>
        </p:nvSpPr>
        <p:spPr>
          <a:xfrm>
            <a:off x="311864" y="5768110"/>
            <a:ext cx="504000" cy="307777"/>
          </a:xfrm>
          <a:prstGeom prst="rect">
            <a:avLst/>
          </a:prstGeom>
          <a:solidFill>
            <a:srgbClr val="F9FEEC"/>
          </a:solidFill>
        </p:spPr>
        <p:txBody>
          <a:bodyPr wrap="square" anchor="ctr" anchorCtr="1">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rPr>
              <a:t>P3</a:t>
            </a:r>
            <a:endParaRPr kumimoji="1"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58" name="正方形/長方形 57"/>
          <p:cNvSpPr/>
          <p:nvPr/>
        </p:nvSpPr>
        <p:spPr>
          <a:xfrm>
            <a:off x="895064" y="5768111"/>
            <a:ext cx="504000" cy="307777"/>
          </a:xfrm>
          <a:prstGeom prst="rect">
            <a:avLst/>
          </a:prstGeom>
          <a:solidFill>
            <a:srgbClr val="F9FEEC"/>
          </a:solidFill>
        </p:spPr>
        <p:txBody>
          <a:bodyPr wrap="square" anchor="ctr" anchorCtr="1">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rPr>
              <a:t>P3</a:t>
            </a:r>
            <a:endParaRPr kumimoji="1"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59" name="正方形/長方形 58"/>
          <p:cNvSpPr/>
          <p:nvPr/>
        </p:nvSpPr>
        <p:spPr>
          <a:xfrm>
            <a:off x="2644664" y="5768111"/>
            <a:ext cx="504000" cy="307777"/>
          </a:xfrm>
          <a:prstGeom prst="rect">
            <a:avLst/>
          </a:prstGeom>
          <a:solidFill>
            <a:srgbClr val="F9FEEC"/>
          </a:solidFill>
        </p:spPr>
        <p:txBody>
          <a:bodyPr wrap="square" anchor="ctr" anchorCtr="1">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rPr>
              <a:t>P4</a:t>
            </a:r>
            <a:endParaRPr kumimoji="1"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60" name="正方形/長方形 59"/>
          <p:cNvSpPr/>
          <p:nvPr/>
        </p:nvSpPr>
        <p:spPr>
          <a:xfrm>
            <a:off x="3227864" y="5768111"/>
            <a:ext cx="504000" cy="307777"/>
          </a:xfrm>
          <a:prstGeom prst="rect">
            <a:avLst/>
          </a:prstGeom>
          <a:solidFill>
            <a:srgbClr val="F9FEEC"/>
          </a:solidFill>
        </p:spPr>
        <p:txBody>
          <a:bodyPr wrap="square" anchor="ctr" anchorCtr="1">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rPr>
              <a:t>P5</a:t>
            </a:r>
            <a:endParaRPr kumimoji="1"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61" name="正方形/長方形 60"/>
          <p:cNvSpPr/>
          <p:nvPr/>
        </p:nvSpPr>
        <p:spPr>
          <a:xfrm>
            <a:off x="3811064" y="5768111"/>
            <a:ext cx="504000" cy="307777"/>
          </a:xfrm>
          <a:prstGeom prst="rect">
            <a:avLst/>
          </a:prstGeom>
          <a:solidFill>
            <a:srgbClr val="F9FEEC"/>
          </a:solidFill>
        </p:spPr>
        <p:txBody>
          <a:bodyPr wrap="square" anchor="ctr" anchorCtr="1">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rPr>
              <a:t>P5</a:t>
            </a:r>
            <a:endParaRPr kumimoji="1"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62" name="正方形/長方形 61"/>
          <p:cNvSpPr/>
          <p:nvPr/>
        </p:nvSpPr>
        <p:spPr>
          <a:xfrm>
            <a:off x="1478264" y="5768111"/>
            <a:ext cx="504000" cy="307777"/>
          </a:xfrm>
          <a:prstGeom prst="rect">
            <a:avLst/>
          </a:prstGeom>
          <a:solidFill>
            <a:srgbClr val="F9FEEC"/>
          </a:solidFill>
        </p:spPr>
        <p:txBody>
          <a:bodyPr wrap="square" anchor="ctr" anchorCtr="1">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rPr>
              <a:t>P4</a:t>
            </a:r>
            <a:endParaRPr kumimoji="1"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63" name="正方形/長方形 62"/>
          <p:cNvSpPr/>
          <p:nvPr/>
        </p:nvSpPr>
        <p:spPr>
          <a:xfrm>
            <a:off x="2061464" y="5768111"/>
            <a:ext cx="504000" cy="307777"/>
          </a:xfrm>
          <a:prstGeom prst="rect">
            <a:avLst/>
          </a:prstGeom>
          <a:solidFill>
            <a:srgbClr val="F9FEEC"/>
          </a:solidFill>
        </p:spPr>
        <p:txBody>
          <a:bodyPr wrap="square" anchor="ctr" anchorCtr="1">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rPr>
              <a:t>P4</a:t>
            </a:r>
            <a:endParaRPr kumimoji="1"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64" name="正方形/長方形 63"/>
          <p:cNvSpPr/>
          <p:nvPr/>
        </p:nvSpPr>
        <p:spPr>
          <a:xfrm>
            <a:off x="7283134" y="5768111"/>
            <a:ext cx="504000" cy="307777"/>
          </a:xfrm>
          <a:prstGeom prst="rect">
            <a:avLst/>
          </a:prstGeom>
          <a:solidFill>
            <a:srgbClr val="F9FEEC"/>
          </a:solidFill>
        </p:spPr>
        <p:txBody>
          <a:bodyPr wrap="square" anchor="ctr" anchorCtr="1">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rPr>
              <a:t>P7</a:t>
            </a:r>
            <a:endParaRPr kumimoji="1"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65" name="正方形/長方形 64"/>
          <p:cNvSpPr/>
          <p:nvPr/>
        </p:nvSpPr>
        <p:spPr>
          <a:xfrm>
            <a:off x="6699934" y="5768111"/>
            <a:ext cx="504000" cy="307777"/>
          </a:xfrm>
          <a:prstGeom prst="rect">
            <a:avLst/>
          </a:prstGeom>
          <a:solidFill>
            <a:srgbClr val="F9FEEC"/>
          </a:solidFill>
        </p:spPr>
        <p:txBody>
          <a:bodyPr wrap="square" anchor="ctr" anchorCtr="1">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rPr>
              <a:t>P7</a:t>
            </a:r>
            <a:endParaRPr kumimoji="1"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66" name="正方形/長方形 65"/>
          <p:cNvSpPr/>
          <p:nvPr/>
        </p:nvSpPr>
        <p:spPr>
          <a:xfrm>
            <a:off x="6116734" y="5768111"/>
            <a:ext cx="504000" cy="307777"/>
          </a:xfrm>
          <a:prstGeom prst="rect">
            <a:avLst/>
          </a:prstGeom>
          <a:solidFill>
            <a:srgbClr val="F9FEEC"/>
          </a:solidFill>
        </p:spPr>
        <p:txBody>
          <a:bodyPr wrap="square" anchor="ctr" anchorCtr="1">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rPr>
              <a:t>P7</a:t>
            </a:r>
            <a:endParaRPr kumimoji="1"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67" name="正方形/長方形 66"/>
          <p:cNvSpPr/>
          <p:nvPr/>
        </p:nvSpPr>
        <p:spPr>
          <a:xfrm>
            <a:off x="5533534" y="5768111"/>
            <a:ext cx="504000" cy="307777"/>
          </a:xfrm>
          <a:prstGeom prst="rect">
            <a:avLst/>
          </a:prstGeom>
          <a:solidFill>
            <a:srgbClr val="F9FEEC"/>
          </a:solidFill>
        </p:spPr>
        <p:txBody>
          <a:bodyPr wrap="square" anchor="ctr" anchorCtr="1">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rPr>
              <a:t>P6</a:t>
            </a:r>
            <a:endParaRPr kumimoji="1"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68" name="正方形/長方形 67"/>
          <p:cNvSpPr/>
          <p:nvPr/>
        </p:nvSpPr>
        <p:spPr>
          <a:xfrm>
            <a:off x="10161371" y="5783500"/>
            <a:ext cx="504000" cy="276999"/>
          </a:xfrm>
          <a:prstGeom prst="rect">
            <a:avLst/>
          </a:prstGeom>
          <a:solidFill>
            <a:srgbClr val="F9FEEC"/>
          </a:solidFill>
        </p:spPr>
        <p:txBody>
          <a:bodyPr wrap="square" anchor="ctr" anchorCtr="1">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rPr>
              <a:t>P10</a:t>
            </a:r>
            <a:endPar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69" name="正方形/長方形 68"/>
          <p:cNvSpPr/>
          <p:nvPr/>
        </p:nvSpPr>
        <p:spPr>
          <a:xfrm>
            <a:off x="9578170" y="5768110"/>
            <a:ext cx="504000" cy="307777"/>
          </a:xfrm>
          <a:prstGeom prst="rect">
            <a:avLst/>
          </a:prstGeom>
          <a:solidFill>
            <a:srgbClr val="F9FEEC"/>
          </a:solidFill>
        </p:spPr>
        <p:txBody>
          <a:bodyPr wrap="square" anchor="ctr" anchorCtr="1">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rPr>
              <a:t>P9</a:t>
            </a:r>
            <a:endPar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70" name="正方形/長方形 69"/>
          <p:cNvSpPr/>
          <p:nvPr/>
        </p:nvSpPr>
        <p:spPr>
          <a:xfrm>
            <a:off x="8994971" y="5768111"/>
            <a:ext cx="504000" cy="307777"/>
          </a:xfrm>
          <a:prstGeom prst="rect">
            <a:avLst/>
          </a:prstGeom>
          <a:solidFill>
            <a:srgbClr val="F9FEEC"/>
          </a:solidFill>
        </p:spPr>
        <p:txBody>
          <a:bodyPr wrap="square" anchor="ctr" anchorCtr="1">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rPr>
              <a:t>P9</a:t>
            </a:r>
            <a:endPar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72" name="正方形/長方形 71"/>
          <p:cNvSpPr/>
          <p:nvPr/>
        </p:nvSpPr>
        <p:spPr>
          <a:xfrm>
            <a:off x="11327771" y="5783500"/>
            <a:ext cx="504000" cy="276999"/>
          </a:xfrm>
          <a:prstGeom prst="rect">
            <a:avLst/>
          </a:prstGeom>
          <a:solidFill>
            <a:srgbClr val="F9FEEC"/>
          </a:solidFill>
        </p:spPr>
        <p:txBody>
          <a:bodyPr wrap="square" anchor="ctr" anchorCtr="1">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rPr>
              <a:t>P10</a:t>
            </a:r>
            <a:endPar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73" name="正方形/長方形 72"/>
          <p:cNvSpPr/>
          <p:nvPr/>
        </p:nvSpPr>
        <p:spPr>
          <a:xfrm>
            <a:off x="10744570" y="5783499"/>
            <a:ext cx="504000" cy="276999"/>
          </a:xfrm>
          <a:prstGeom prst="rect">
            <a:avLst/>
          </a:prstGeom>
          <a:solidFill>
            <a:srgbClr val="F9FEEC"/>
          </a:solidFill>
        </p:spPr>
        <p:txBody>
          <a:bodyPr wrap="square" anchor="ctr" anchorCtr="1">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P10</a:t>
            </a:r>
            <a:endPar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71" name="正方形/長方形 70"/>
          <p:cNvSpPr/>
          <p:nvPr/>
        </p:nvSpPr>
        <p:spPr>
          <a:xfrm>
            <a:off x="6699934" y="2268000"/>
            <a:ext cx="504000" cy="3384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wordArtVertRtl"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b="1" dirty="0">
                <a:solidFill>
                  <a:prstClr val="black"/>
                </a:solidFill>
                <a:latin typeface="ＭＳ ゴシック" panose="020B0609070205080204" pitchFamily="49" charset="-128"/>
                <a:ea typeface="ＭＳ ゴシック" panose="020B0609070205080204" pitchFamily="49" charset="-128"/>
              </a:rPr>
              <a:t>（前金払・部分払</a:t>
            </a:r>
            <a:r>
              <a:rPr kumimoji="1" lang="ja-JP" altLang="en-US" sz="18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p:txBody>
      </p:sp>
      <p:sp>
        <p:nvSpPr>
          <p:cNvPr id="48" name="スライド番号プレースホルダー 1">
            <a:extLst>
              <a:ext uri="{FF2B5EF4-FFF2-40B4-BE49-F238E27FC236}">
                <a16:creationId xmlns:a16="http://schemas.microsoft.com/office/drawing/2014/main" id="{6C03605A-A5DE-4B79-815D-083965C25686}"/>
              </a:ext>
            </a:extLst>
          </p:cNvPr>
          <p:cNvSpPr>
            <a:spLocks noGrp="1"/>
          </p:cNvSpPr>
          <p:nvPr>
            <p:ph type="sldNum" sz="quarter" idx="12"/>
          </p:nvPr>
        </p:nvSpPr>
        <p:spPr>
          <a:xfrm>
            <a:off x="9259187" y="6475228"/>
            <a:ext cx="2743200" cy="365125"/>
          </a:xfrm>
        </p:spPr>
        <p:txBody>
          <a:bodyPr/>
          <a:lstStyle/>
          <a:p>
            <a:fld id="{D86F75C9-3C34-415A-B3AE-35EE53543EC8}" type="slidenum">
              <a:rPr kumimoji="1" lang="ja-JP" altLang="en-US" sz="1400" b="1" smtClean="0">
                <a:latin typeface="ＭＳ ゴシック" panose="020B0609070205080204" pitchFamily="49" charset="-128"/>
                <a:ea typeface="ＭＳ ゴシック" panose="020B0609070205080204" pitchFamily="49" charset="-128"/>
              </a:rPr>
              <a:t>2</a:t>
            </a:fld>
            <a:endParaRPr kumimoji="1" lang="ja-JP" altLang="en-US" sz="1400" b="1" dirty="0">
              <a:latin typeface="ＭＳ ゴシック" panose="020B0609070205080204" pitchFamily="49" charset="-128"/>
              <a:ea typeface="ＭＳ ゴシック" panose="020B0609070205080204" pitchFamily="49" charset="-128"/>
            </a:endParaRPr>
          </a:p>
        </p:txBody>
      </p:sp>
      <p:sp>
        <p:nvSpPr>
          <p:cNvPr id="50" name="正方形/長方形 49">
            <a:extLst>
              <a:ext uri="{FF2B5EF4-FFF2-40B4-BE49-F238E27FC236}">
                <a16:creationId xmlns:a16="http://schemas.microsoft.com/office/drawing/2014/main" id="{6DD6C6C5-CCBA-46D3-AD19-C6A632462E47}"/>
              </a:ext>
            </a:extLst>
          </p:cNvPr>
          <p:cNvSpPr/>
          <p:nvPr/>
        </p:nvSpPr>
        <p:spPr>
          <a:xfrm>
            <a:off x="5533534" y="2268000"/>
            <a:ext cx="504000" cy="3384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b="1">
                <a:solidFill>
                  <a:prstClr val="black"/>
                </a:solidFill>
                <a:latin typeface="ＭＳ ゴシック" panose="020B0609070205080204" pitchFamily="49" charset="-128"/>
                <a:ea typeface="ＭＳ ゴシック" panose="020B0609070205080204" pitchFamily="49" charset="-128"/>
              </a:rPr>
              <a:t>業務計画書・月報提出</a:t>
            </a:r>
            <a:endParaRPr kumimoji="1" lang="ja-JP" altLang="en-US" sz="1800" b="1"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p:txBody>
      </p:sp>
      <p:sp>
        <p:nvSpPr>
          <p:cNvPr id="53" name="正方形/長方形 52">
            <a:extLst>
              <a:ext uri="{FF2B5EF4-FFF2-40B4-BE49-F238E27FC236}">
                <a16:creationId xmlns:a16="http://schemas.microsoft.com/office/drawing/2014/main" id="{D56E3E30-D1EA-450E-A778-68B8E4D68ED2}"/>
              </a:ext>
            </a:extLst>
          </p:cNvPr>
          <p:cNvSpPr/>
          <p:nvPr/>
        </p:nvSpPr>
        <p:spPr>
          <a:xfrm>
            <a:off x="4672299" y="5775661"/>
            <a:ext cx="504000" cy="307777"/>
          </a:xfrm>
          <a:prstGeom prst="rect">
            <a:avLst/>
          </a:prstGeom>
          <a:solidFill>
            <a:srgbClr val="F9FEEC"/>
          </a:solidFill>
        </p:spPr>
        <p:txBody>
          <a:bodyPr wrap="square" anchor="ctr" anchorCtr="1">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rPr>
              <a:t>P6</a:t>
            </a:r>
            <a:endParaRPr kumimoji="1"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54" name="正方形/長方形 53">
            <a:extLst>
              <a:ext uri="{FF2B5EF4-FFF2-40B4-BE49-F238E27FC236}">
                <a16:creationId xmlns:a16="http://schemas.microsoft.com/office/drawing/2014/main" id="{1F5AAAE9-A46E-4805-884E-C54CC035A92B}"/>
              </a:ext>
            </a:extLst>
          </p:cNvPr>
          <p:cNvSpPr/>
          <p:nvPr/>
        </p:nvSpPr>
        <p:spPr>
          <a:xfrm>
            <a:off x="8169630" y="5768109"/>
            <a:ext cx="504000" cy="307777"/>
          </a:xfrm>
          <a:prstGeom prst="rect">
            <a:avLst/>
          </a:prstGeom>
          <a:solidFill>
            <a:srgbClr val="F9FEEC"/>
          </a:solidFill>
        </p:spPr>
        <p:txBody>
          <a:bodyPr wrap="square" anchor="ctr" anchorCtr="1">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rPr>
              <a:t>P9</a:t>
            </a:r>
            <a:endPar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5702855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タイトル 1"/>
          <p:cNvSpPr>
            <a:spLocks noGrp="1"/>
          </p:cNvSpPr>
          <p:nvPr>
            <p:ph type="title"/>
          </p:nvPr>
        </p:nvSpPr>
        <p:spPr>
          <a:xfrm>
            <a:off x="336000" y="1228030"/>
            <a:ext cx="11520000" cy="2044748"/>
          </a:xfrm>
          <a:prstGeom prst="roundRect">
            <a:avLst/>
          </a:prstGeom>
          <a:ln>
            <a:solidFill>
              <a:srgbClr val="000000"/>
            </a:solidFill>
          </a:ln>
        </p:spPr>
        <p:txBody>
          <a:bodyPr anchor="t">
            <a:noAutofit/>
          </a:bodyPr>
          <a:lstStyle/>
          <a:p>
            <a:pPr fontAlgn="base"/>
            <a:r>
              <a:rPr lang="ja-JP" altLang="en-US" sz="1800" b="1" u="sng">
                <a:latin typeface="ＭＳ ゴシック" panose="020B0609070205080204" pitchFamily="49" charset="-128"/>
                <a:ea typeface="ＭＳ ゴシック" panose="020B0609070205080204" pitchFamily="49" charset="-128"/>
              </a:rPr>
              <a:t>（</a:t>
            </a:r>
            <a:r>
              <a:rPr lang="en-US" altLang="ja-JP" sz="1800" b="1" u="sng">
                <a:latin typeface="ＭＳ ゴシック" panose="020B0609070205080204" pitchFamily="49" charset="-128"/>
                <a:ea typeface="ＭＳ ゴシック" panose="020B0609070205080204" pitchFamily="49" charset="-128"/>
              </a:rPr>
              <a:t>1</a:t>
            </a:r>
            <a:r>
              <a:rPr lang="ja-JP" altLang="en-US" sz="1800" b="1" u="sng">
                <a:latin typeface="ＭＳ ゴシック" panose="020B0609070205080204" pitchFamily="49" charset="-128"/>
                <a:ea typeface="ＭＳ ゴシック" panose="020B0609070205080204" pitchFamily="49" charset="-128"/>
              </a:rPr>
              <a:t>）プレ公示</a:t>
            </a:r>
            <a:br>
              <a:rPr lang="en-US" altLang="ja-JP" sz="1800" b="1" u="sng">
                <a:latin typeface="ＭＳ ゴシック" panose="020B0609070205080204" pitchFamily="49" charset="-128"/>
                <a:ea typeface="ＭＳ ゴシック" panose="020B0609070205080204" pitchFamily="49" charset="-128"/>
              </a:rPr>
            </a:br>
            <a:br>
              <a:rPr lang="en-US" altLang="ja-JP" sz="1800" b="1" u="sng">
                <a:latin typeface="ＭＳ ゴシック" panose="020B0609070205080204" pitchFamily="49" charset="-128"/>
                <a:ea typeface="ＭＳ ゴシック" panose="020B0609070205080204" pitchFamily="49" charset="-128"/>
              </a:rPr>
            </a:br>
            <a:r>
              <a:rPr lang="ja-JP" altLang="ja-JP" sz="1800">
                <a:latin typeface="ＭＳ ゴシック" panose="020B0609070205080204" pitchFamily="49" charset="-128"/>
                <a:ea typeface="ＭＳ ゴシック" panose="020B0609070205080204" pitchFamily="49" charset="-128"/>
              </a:rPr>
              <a:t>公示に先立ち、公示予定の案件情報（プレ公示）を「</a:t>
            </a:r>
            <a:r>
              <a:rPr lang="ja-JP" altLang="ja-JP" sz="1800" b="1" u="sng">
                <a:latin typeface="ＭＳ ゴシック" panose="020B0609070205080204" pitchFamily="49" charset="-128"/>
                <a:ea typeface="ＭＳ ゴシック" panose="020B0609070205080204" pitchFamily="49" charset="-128"/>
                <a:hlinkClick r:id="rId3"/>
              </a:rPr>
              <a:t>コンサルタント等契約調達予定案件情報</a:t>
            </a:r>
            <a:r>
              <a:rPr lang="en-US" altLang="ja-JP" sz="1800">
                <a:latin typeface="ＭＳ ゴシック" panose="020B0609070205080204" pitchFamily="49" charset="-128"/>
                <a:ea typeface="ＭＳ ゴシック" panose="020B0609070205080204" pitchFamily="49" charset="-128"/>
              </a:rPr>
              <a:t> </a:t>
            </a:r>
            <a:r>
              <a:rPr lang="ja-JP" altLang="ja-JP" sz="1800">
                <a:latin typeface="ＭＳ ゴシック" panose="020B0609070205080204" pitchFamily="49" charset="-128"/>
                <a:ea typeface="ＭＳ ゴシック" panose="020B0609070205080204" pitchFamily="49" charset="-128"/>
              </a:rPr>
              <a:t>」にて原則毎週水曜日（水曜日が祝日の場合は、その翌日）に掲載しています。プレ公示の掲載期間は、業務実施契約</a:t>
            </a:r>
            <a:r>
              <a:rPr lang="ja-JP" altLang="en-US" sz="1800">
                <a:latin typeface="ＭＳ ゴシック" panose="020B0609070205080204" pitchFamily="49" charset="-128"/>
                <a:ea typeface="ＭＳ ゴシック" panose="020B0609070205080204" pitchFamily="49" charset="-128"/>
              </a:rPr>
              <a:t>は原則として</a:t>
            </a:r>
            <a:r>
              <a:rPr lang="en-US" altLang="ja-JP" sz="1800">
                <a:latin typeface="ＭＳ ゴシック" panose="020B0609070205080204" pitchFamily="49" charset="-128"/>
                <a:ea typeface="ＭＳ ゴシック" panose="020B0609070205080204" pitchFamily="49" charset="-128"/>
              </a:rPr>
              <a:t>4</a:t>
            </a:r>
            <a:r>
              <a:rPr lang="ja-JP" altLang="ja-JP" sz="1800">
                <a:latin typeface="ＭＳ ゴシック" panose="020B0609070205080204" pitchFamily="49" charset="-128"/>
                <a:ea typeface="ＭＳ ゴシック" panose="020B0609070205080204" pitchFamily="49" charset="-128"/>
              </a:rPr>
              <a:t>週間です。プレ公示に対する質問</a:t>
            </a:r>
            <a:r>
              <a:rPr lang="ja-JP" altLang="en-US" sz="1800">
                <a:latin typeface="ＭＳ ゴシック" panose="020B0609070205080204" pitchFamily="49" charset="-128"/>
                <a:ea typeface="ＭＳ ゴシック" panose="020B0609070205080204" pitchFamily="49" charset="-128"/>
              </a:rPr>
              <a:t>を</a:t>
            </a:r>
            <a:r>
              <a:rPr lang="ja-JP" altLang="ja-JP" sz="1800">
                <a:latin typeface="ＭＳ ゴシック" panose="020B0609070205080204" pitchFamily="49" charset="-128"/>
                <a:ea typeface="ＭＳ ゴシック" panose="020B0609070205080204" pitchFamily="49" charset="-128"/>
              </a:rPr>
              <a:t>受け付</a:t>
            </a:r>
            <a:r>
              <a:rPr lang="ja-JP" altLang="en-US" sz="1800">
                <a:latin typeface="ＭＳ ゴシック" panose="020B0609070205080204" pitchFamily="49" charset="-128"/>
                <a:ea typeface="ＭＳ ゴシック" panose="020B0609070205080204" pitchFamily="49" charset="-128"/>
              </a:rPr>
              <a:t>けます</a:t>
            </a:r>
            <a:r>
              <a:rPr lang="ja-JP" altLang="ja-JP" sz="1800">
                <a:latin typeface="ＭＳ ゴシック" panose="020B0609070205080204" pitchFamily="49" charset="-128"/>
                <a:ea typeface="ＭＳ ゴシック" panose="020B0609070205080204" pitchFamily="49" charset="-128"/>
              </a:rPr>
              <a:t>。</a:t>
            </a:r>
            <a:endParaRPr lang="ja-JP" altLang="en-US" sz="1800" b="1" u="sng">
              <a:latin typeface="ＭＳ ゴシック" panose="020B0609070205080204" pitchFamily="49" charset="-128"/>
              <a:ea typeface="ＭＳ ゴシック" panose="020B0609070205080204" pitchFamily="49" charset="-128"/>
            </a:endParaRPr>
          </a:p>
        </p:txBody>
      </p:sp>
      <p:sp>
        <p:nvSpPr>
          <p:cNvPr id="39" name="タイトル 1"/>
          <p:cNvSpPr txBox="1">
            <a:spLocks/>
          </p:cNvSpPr>
          <p:nvPr/>
        </p:nvSpPr>
        <p:spPr>
          <a:xfrm>
            <a:off x="4152833" y="2304"/>
            <a:ext cx="5501530" cy="59846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000" b="1" u="sng">
                <a:latin typeface="ＭＳ ゴシック" panose="020B0609070205080204" pitchFamily="49" charset="-128"/>
                <a:ea typeface="ＭＳ ゴシック" panose="020B0609070205080204" pitchFamily="49" charset="-128"/>
              </a:rPr>
              <a:t>企画競争（</a:t>
            </a:r>
            <a:r>
              <a:rPr lang="en-US" altLang="ja-JP" sz="2000" b="1" u="sng">
                <a:latin typeface="ＭＳ ゴシック" panose="020B0609070205080204" pitchFamily="49" charset="-128"/>
                <a:ea typeface="ＭＳ ゴシック" panose="020B0609070205080204" pitchFamily="49" charset="-128"/>
              </a:rPr>
              <a:t>QCBS</a:t>
            </a:r>
            <a:r>
              <a:rPr lang="ja-JP" altLang="en-US" sz="2000" b="1" u="sng">
                <a:latin typeface="ＭＳ ゴシック" panose="020B0609070205080204" pitchFamily="49" charset="-128"/>
                <a:ea typeface="ＭＳ ゴシック" panose="020B0609070205080204" pitchFamily="49" charset="-128"/>
              </a:rPr>
              <a:t>方式）（詳細説明）</a:t>
            </a:r>
          </a:p>
        </p:txBody>
      </p:sp>
      <p:sp>
        <p:nvSpPr>
          <p:cNvPr id="40" name="タイトル 1"/>
          <p:cNvSpPr txBox="1">
            <a:spLocks/>
          </p:cNvSpPr>
          <p:nvPr/>
        </p:nvSpPr>
        <p:spPr>
          <a:xfrm>
            <a:off x="336000" y="3454817"/>
            <a:ext cx="11520000" cy="2606935"/>
          </a:xfrm>
          <a:prstGeom prst="roundRect">
            <a:avLst/>
          </a:prstGeom>
          <a:ln>
            <a:solidFill>
              <a:srgbClr val="000000"/>
            </a:solidFill>
          </a:ln>
        </p:spPr>
        <p:txBody>
          <a:bodyPr vert="horz" lIns="91440" tIns="45720" rIns="91440" bIns="45720" rtlCol="0" anchor="t" anchorCtr="0">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fontAlgn="base"/>
            <a:r>
              <a:rPr lang="ja-JP" altLang="en-US" sz="1800" b="1" u="sng" dirty="0">
                <a:latin typeface="ＭＳ ゴシック" panose="020B0609070205080204" pitchFamily="49" charset="-128"/>
                <a:ea typeface="ＭＳ ゴシック" panose="020B0609070205080204" pitchFamily="49" charset="-128"/>
              </a:rPr>
              <a:t>（</a:t>
            </a:r>
            <a:r>
              <a:rPr lang="en-US" altLang="ja-JP" sz="1800" b="1" u="sng" dirty="0">
                <a:latin typeface="ＭＳ ゴシック" panose="020B0609070205080204" pitchFamily="49" charset="-128"/>
                <a:ea typeface="ＭＳ ゴシック" panose="020B0609070205080204" pitchFamily="49" charset="-128"/>
              </a:rPr>
              <a:t>2</a:t>
            </a:r>
            <a:r>
              <a:rPr lang="ja-JP" altLang="en-US" sz="1800" b="1" u="sng" dirty="0">
                <a:latin typeface="ＭＳ ゴシック" panose="020B0609070205080204" pitchFamily="49" charset="-128"/>
                <a:ea typeface="ＭＳ ゴシック" panose="020B0609070205080204" pitchFamily="49" charset="-128"/>
              </a:rPr>
              <a:t>）公示</a:t>
            </a:r>
            <a:br>
              <a:rPr lang="en-US" altLang="ja-JP" sz="1800" b="1" u="sng" dirty="0">
                <a:latin typeface="ＭＳ ゴシック" panose="020B0609070205080204" pitchFamily="49" charset="-128"/>
                <a:ea typeface="ＭＳ ゴシック" panose="020B0609070205080204" pitchFamily="49" charset="-128"/>
              </a:rPr>
            </a:br>
            <a:br>
              <a:rPr lang="en-US" altLang="ja-JP" sz="1800" b="1" u="sng" dirty="0">
                <a:latin typeface="ＭＳ ゴシック" panose="020B0609070205080204" pitchFamily="49" charset="-128"/>
                <a:ea typeface="ＭＳ ゴシック" panose="020B0609070205080204" pitchFamily="49" charset="-128"/>
              </a:rPr>
            </a:br>
            <a:r>
              <a:rPr lang="ja-JP" altLang="ja-JP" sz="1800" dirty="0">
                <a:latin typeface="ＭＳ ゴシック" panose="020B0609070205080204" pitchFamily="49" charset="-128"/>
                <a:ea typeface="ＭＳ ゴシック" panose="020B0609070205080204" pitchFamily="49" charset="-128"/>
              </a:rPr>
              <a:t>原則毎週水曜日（水曜日が祝日の場合は、その翌日）に「</a:t>
            </a:r>
            <a:r>
              <a:rPr lang="zh-TW" altLang="en-US" sz="1800" b="1" dirty="0">
                <a:latin typeface="ＭＳ ゴシック" panose="020B0609070205080204" pitchFamily="49" charset="-128"/>
                <a:ea typeface="ＭＳ ゴシック" panose="020B0609070205080204" pitchFamily="49" charset="-128"/>
                <a:hlinkClick r:id="rId4"/>
              </a:rPr>
              <a:t>契約案件公示（業務実施契約）</a:t>
            </a:r>
            <a:r>
              <a:rPr lang="ja-JP" altLang="ja-JP" sz="1800" dirty="0">
                <a:latin typeface="ＭＳ ゴシック" panose="020B0609070205080204" pitchFamily="49" charset="-128"/>
                <a:ea typeface="ＭＳ ゴシック" panose="020B0609070205080204" pitchFamily="49" charset="-128"/>
              </a:rPr>
              <a:t>」に掲載します</a:t>
            </a:r>
            <a:r>
              <a:rPr lang="ja-JP" altLang="en-US" sz="1800" dirty="0">
                <a:latin typeface="ＭＳ ゴシック" panose="020B0609070205080204" pitchFamily="49" charset="-128"/>
                <a:ea typeface="ＭＳ ゴシック" panose="020B0609070205080204" pitchFamily="49" charset="-128"/>
              </a:rPr>
              <a:t>。</a:t>
            </a:r>
            <a:endParaRPr lang="ja-JP" altLang="en-US" sz="1800" b="1" u="sng" dirty="0"/>
          </a:p>
        </p:txBody>
      </p:sp>
      <p:sp>
        <p:nvSpPr>
          <p:cNvPr id="11" name="フローチャート: 書類 10"/>
          <p:cNvSpPr/>
          <p:nvPr/>
        </p:nvSpPr>
        <p:spPr>
          <a:xfrm>
            <a:off x="0" y="0"/>
            <a:ext cx="4034790" cy="550718"/>
          </a:xfrm>
          <a:prstGeom prst="flowChartDocument">
            <a:avLst/>
          </a:prstGeom>
          <a:solidFill>
            <a:schemeClr val="accent2">
              <a:lumMod val="75000"/>
            </a:schemeClr>
          </a:solidFill>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a:solidFill>
                  <a:schemeClr val="tx1"/>
                </a:solidFill>
                <a:effectLst>
                  <a:outerShdw blurRad="50800" dist="38100" algn="l" rotWithShape="0">
                    <a:prstClr val="black">
                      <a:alpha val="40000"/>
                    </a:prstClr>
                  </a:outerShdw>
                </a:effectLst>
                <a:latin typeface="游明朝 Demibold" panose="02020600000000000000" pitchFamily="18" charset="-128"/>
                <a:ea typeface="游明朝 Demibold" panose="02020600000000000000" pitchFamily="18" charset="-128"/>
              </a:rPr>
              <a:t>コンサルタント等契約</a:t>
            </a:r>
          </a:p>
        </p:txBody>
      </p:sp>
      <p:graphicFrame>
        <p:nvGraphicFramePr>
          <p:cNvPr id="15" name="表 14"/>
          <p:cNvGraphicFramePr>
            <a:graphicFrameLocks noGrp="1"/>
          </p:cNvGraphicFramePr>
          <p:nvPr>
            <p:extLst>
              <p:ext uri="{D42A27DB-BD31-4B8C-83A1-F6EECF244321}">
                <p14:modId xmlns:p14="http://schemas.microsoft.com/office/powerpoint/2010/main" val="3424414603"/>
              </p:ext>
            </p:extLst>
          </p:nvPr>
        </p:nvGraphicFramePr>
        <p:xfrm>
          <a:off x="787647" y="4819323"/>
          <a:ext cx="8683423" cy="1005840"/>
        </p:xfrm>
        <a:graphic>
          <a:graphicData uri="http://schemas.openxmlformats.org/drawingml/2006/table">
            <a:tbl>
              <a:tblPr firstRow="1" bandRow="1">
                <a:effectLst>
                  <a:outerShdw blurRad="50800" dist="38100" dir="5400000" algn="t" rotWithShape="0">
                    <a:prstClr val="black">
                      <a:alpha val="40000"/>
                    </a:prstClr>
                  </a:outerShdw>
                </a:effectLst>
                <a:tableStyleId>{8A107856-5554-42FB-B03E-39F5DBC370BA}</a:tableStyleId>
              </a:tblPr>
              <a:tblGrid>
                <a:gridCol w="2261358">
                  <a:extLst>
                    <a:ext uri="{9D8B030D-6E8A-4147-A177-3AD203B41FA5}">
                      <a16:colId xmlns:a16="http://schemas.microsoft.com/office/drawing/2014/main" val="1322200864"/>
                    </a:ext>
                  </a:extLst>
                </a:gridCol>
                <a:gridCol w="6422065">
                  <a:extLst>
                    <a:ext uri="{9D8B030D-6E8A-4147-A177-3AD203B41FA5}">
                      <a16:colId xmlns:a16="http://schemas.microsoft.com/office/drawing/2014/main" val="2160793900"/>
                    </a:ext>
                  </a:extLst>
                </a:gridCol>
              </a:tblGrid>
              <a:tr h="302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a:t>プロポーザル作成</a:t>
                      </a:r>
                      <a:endParaRPr kumimoji="1" lang="ja-JP" altLang="en-US" sz="1600" b="1"/>
                    </a:p>
                  </a:txBody>
                  <a:tcPr>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a:hlinkClick r:id="rId5"/>
                        </a:rPr>
                        <a:t>コンサルタント等契約におけるプロポーザル作成ガイドライン</a:t>
                      </a:r>
                      <a:endParaRPr kumimoji="1" lang="ja-JP" altLang="en-US" sz="1600">
                        <a:solidFill>
                          <a:schemeClr val="tx1"/>
                        </a:solidFill>
                      </a:endParaRPr>
                    </a:p>
                  </a:txBody>
                  <a:tcPr>
                    <a:solidFill>
                      <a:schemeClr val="accent2">
                        <a:lumMod val="20000"/>
                        <a:lumOff val="80000"/>
                      </a:schemeClr>
                    </a:solidFill>
                  </a:tcPr>
                </a:tc>
                <a:extLst>
                  <a:ext uri="{0D108BD9-81ED-4DB2-BD59-A6C34878D82A}">
                    <a16:rowId xmlns:a16="http://schemas.microsoft.com/office/drawing/2014/main" val="2197128473"/>
                  </a:ext>
                </a:extLst>
              </a:tr>
              <a:tr h="302574">
                <a:tc>
                  <a:txBody>
                    <a:bodyPr/>
                    <a:lstStyle/>
                    <a:p>
                      <a:r>
                        <a:rPr lang="ja-JP" altLang="en-US" sz="1600" b="1"/>
                        <a:t>見積書作成</a:t>
                      </a:r>
                      <a:endParaRPr kumimoji="1" lang="ja-JP" altLang="en-US" sz="1600" b="1"/>
                    </a:p>
                  </a:txBody>
                  <a:tcPr>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a:latin typeface="+mn-lt"/>
                          <a:hlinkClick r:id="rId6"/>
                        </a:rPr>
                        <a:t>コンサルタント等契約における経理処理ガイドライン </a:t>
                      </a:r>
                      <a:endParaRPr kumimoji="1" lang="ja-JP" altLang="en-US" sz="1600" b="1">
                        <a:solidFill>
                          <a:schemeClr val="tx1"/>
                        </a:solidFill>
                        <a:latin typeface="+mn-lt"/>
                      </a:endParaRPr>
                    </a:p>
                  </a:txBody>
                  <a:tcPr>
                    <a:solidFill>
                      <a:schemeClr val="accent2">
                        <a:lumMod val="20000"/>
                        <a:lumOff val="80000"/>
                      </a:schemeClr>
                    </a:solidFill>
                  </a:tcPr>
                </a:tc>
                <a:extLst>
                  <a:ext uri="{0D108BD9-81ED-4DB2-BD59-A6C34878D82A}">
                    <a16:rowId xmlns:a16="http://schemas.microsoft.com/office/drawing/2014/main" val="3816072272"/>
                  </a:ext>
                </a:extLst>
              </a:tr>
              <a:tr h="302574">
                <a:tc>
                  <a:txBody>
                    <a:bodyPr/>
                    <a:lstStyle/>
                    <a:p>
                      <a:r>
                        <a:rPr kumimoji="1" lang="en-US" altLang="ja-JP" sz="1600" b="1" u="none"/>
                        <a:t>JICA</a:t>
                      </a:r>
                      <a:r>
                        <a:rPr kumimoji="1" lang="ja-JP" altLang="en-US" sz="1600" b="1" u="none">
                          <a:latin typeface="+mn-ea"/>
                          <a:ea typeface="+mn-ea"/>
                        </a:rPr>
                        <a:t>外貨換算</a:t>
                      </a:r>
                      <a:r>
                        <a:rPr kumimoji="1" lang="ja-JP" altLang="en-US" sz="1600" b="1" u="none"/>
                        <a:t>レート</a:t>
                      </a:r>
                    </a:p>
                  </a:txBody>
                  <a:tcPr>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a:hlinkClick r:id="rId7"/>
                        </a:rPr>
                        <a:t>業務実施契約、業務委託契約における外貨換算レート表</a:t>
                      </a:r>
                      <a:endParaRPr kumimoji="1" lang="ja-JP" altLang="en-US" sz="1600" b="1"/>
                    </a:p>
                  </a:txBody>
                  <a:tcPr>
                    <a:solidFill>
                      <a:schemeClr val="accent2">
                        <a:lumMod val="20000"/>
                        <a:lumOff val="80000"/>
                      </a:schemeClr>
                    </a:solidFill>
                  </a:tcPr>
                </a:tc>
                <a:extLst>
                  <a:ext uri="{0D108BD9-81ED-4DB2-BD59-A6C34878D82A}">
                    <a16:rowId xmlns:a16="http://schemas.microsoft.com/office/drawing/2014/main" val="3141832434"/>
                  </a:ext>
                </a:extLst>
              </a:tr>
            </a:tbl>
          </a:graphicData>
        </a:graphic>
      </p:graphicFrame>
      <p:sp>
        <p:nvSpPr>
          <p:cNvPr id="12" name="正方形/長方形 11"/>
          <p:cNvSpPr/>
          <p:nvPr/>
        </p:nvSpPr>
        <p:spPr>
          <a:xfrm>
            <a:off x="344874" y="649368"/>
            <a:ext cx="3288870" cy="52264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kumimoji="1" lang="ja-JP" altLang="en-US" b="1">
                <a:latin typeface="ＭＳ ゴシック" panose="020B0609070205080204" pitchFamily="49" charset="-128"/>
                <a:ea typeface="ＭＳ ゴシック" panose="020B0609070205080204" pitchFamily="49" charset="-128"/>
              </a:rPr>
              <a:t>応募・選定</a:t>
            </a:r>
          </a:p>
        </p:txBody>
      </p:sp>
      <p:graphicFrame>
        <p:nvGraphicFramePr>
          <p:cNvPr id="10" name="表 9"/>
          <p:cNvGraphicFramePr>
            <a:graphicFrameLocks noGrp="1"/>
          </p:cNvGraphicFramePr>
          <p:nvPr>
            <p:extLst>
              <p:ext uri="{D42A27DB-BD31-4B8C-83A1-F6EECF244321}">
                <p14:modId xmlns:p14="http://schemas.microsoft.com/office/powerpoint/2010/main" val="1577150472"/>
              </p:ext>
            </p:extLst>
          </p:nvPr>
        </p:nvGraphicFramePr>
        <p:xfrm>
          <a:off x="787647" y="2826074"/>
          <a:ext cx="8672791" cy="335280"/>
        </p:xfrm>
        <a:graphic>
          <a:graphicData uri="http://schemas.openxmlformats.org/drawingml/2006/table">
            <a:tbl>
              <a:tblPr firstRow="1" bandRow="1">
                <a:effectLst>
                  <a:outerShdw blurRad="50800" dist="38100" dir="5400000" algn="t" rotWithShape="0">
                    <a:prstClr val="black">
                      <a:alpha val="40000"/>
                    </a:prstClr>
                  </a:outerShdw>
                </a:effectLst>
                <a:tableStyleId>{8A107856-5554-42FB-B03E-39F5DBC370BA}</a:tableStyleId>
              </a:tblPr>
              <a:tblGrid>
                <a:gridCol w="2250726">
                  <a:extLst>
                    <a:ext uri="{9D8B030D-6E8A-4147-A177-3AD203B41FA5}">
                      <a16:colId xmlns:a16="http://schemas.microsoft.com/office/drawing/2014/main" val="1322200864"/>
                    </a:ext>
                  </a:extLst>
                </a:gridCol>
                <a:gridCol w="6422065">
                  <a:extLst>
                    <a:ext uri="{9D8B030D-6E8A-4147-A177-3AD203B41FA5}">
                      <a16:colId xmlns:a16="http://schemas.microsoft.com/office/drawing/2014/main" val="2160793900"/>
                    </a:ext>
                  </a:extLst>
                </a:gridCol>
              </a:tblGrid>
              <a:tr h="14872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a:t>プレ公示への質問回答</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a:hlinkClick r:id="rId8"/>
                        </a:rPr>
                        <a:t>プレ公示段階での質問回答</a:t>
                      </a:r>
                    </a:p>
                  </a:txBody>
                  <a:tcPr/>
                </a:tc>
                <a:extLst>
                  <a:ext uri="{0D108BD9-81ED-4DB2-BD59-A6C34878D82A}">
                    <a16:rowId xmlns:a16="http://schemas.microsoft.com/office/drawing/2014/main" val="2197128473"/>
                  </a:ext>
                </a:extLst>
              </a:tr>
            </a:tbl>
          </a:graphicData>
        </a:graphic>
      </p:graphicFrame>
      <p:sp>
        <p:nvSpPr>
          <p:cNvPr id="13" name="スライド番号プレースホルダー 1">
            <a:extLst>
              <a:ext uri="{FF2B5EF4-FFF2-40B4-BE49-F238E27FC236}">
                <a16:creationId xmlns:a16="http://schemas.microsoft.com/office/drawing/2014/main" id="{02D7DEAB-09FA-4EBC-A722-D876C958A073}"/>
              </a:ext>
            </a:extLst>
          </p:cNvPr>
          <p:cNvSpPr>
            <a:spLocks noGrp="1"/>
          </p:cNvSpPr>
          <p:nvPr>
            <p:ph type="sldNum" sz="quarter" idx="12"/>
          </p:nvPr>
        </p:nvSpPr>
        <p:spPr>
          <a:xfrm>
            <a:off x="9259187" y="6475228"/>
            <a:ext cx="2743200" cy="365125"/>
          </a:xfrm>
        </p:spPr>
        <p:txBody>
          <a:bodyPr/>
          <a:lstStyle/>
          <a:p>
            <a:fld id="{D86F75C9-3C34-415A-B3AE-35EE53543EC8}" type="slidenum">
              <a:rPr kumimoji="1" lang="ja-JP" altLang="en-US" sz="1400" b="1" smtClean="0">
                <a:latin typeface="ＭＳ ゴシック" panose="020B0609070205080204" pitchFamily="49" charset="-128"/>
                <a:ea typeface="ＭＳ ゴシック" panose="020B0609070205080204" pitchFamily="49" charset="-128"/>
              </a:rPr>
              <a:t>3</a:t>
            </a:fld>
            <a:endParaRPr kumimoji="1" lang="ja-JP" altLang="en-US" sz="1400" b="1">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9202479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タイトル 1"/>
          <p:cNvSpPr>
            <a:spLocks noGrp="1"/>
          </p:cNvSpPr>
          <p:nvPr>
            <p:ph type="title"/>
          </p:nvPr>
        </p:nvSpPr>
        <p:spPr>
          <a:xfrm>
            <a:off x="378532" y="3429000"/>
            <a:ext cx="11520000" cy="3046228"/>
          </a:xfrm>
          <a:prstGeom prst="roundRect">
            <a:avLst/>
          </a:prstGeom>
          <a:ln>
            <a:solidFill>
              <a:srgbClr val="000000"/>
            </a:solidFill>
          </a:ln>
        </p:spPr>
        <p:txBody>
          <a:bodyPr anchor="t">
            <a:noAutofit/>
          </a:bodyPr>
          <a:lstStyle/>
          <a:p>
            <a:pPr fontAlgn="base"/>
            <a:r>
              <a:rPr lang="ja-JP" altLang="en-US" sz="1800" b="1" u="sng" dirty="0">
                <a:latin typeface="ＭＳ ゴシック" panose="020B0609070205080204" pitchFamily="49" charset="-128"/>
                <a:ea typeface="ＭＳ ゴシック" panose="020B0609070205080204" pitchFamily="49" charset="-128"/>
              </a:rPr>
              <a:t>（</a:t>
            </a:r>
            <a:r>
              <a:rPr lang="en-US" altLang="ja-JP" sz="1800" b="1" u="sng" dirty="0">
                <a:latin typeface="ＭＳ ゴシック" panose="020B0609070205080204" pitchFamily="49" charset="-128"/>
                <a:ea typeface="ＭＳ ゴシック" panose="020B0609070205080204" pitchFamily="49" charset="-128"/>
              </a:rPr>
              <a:t>4</a:t>
            </a:r>
            <a:r>
              <a:rPr lang="ja-JP" altLang="en-US" sz="1800" b="1" u="sng" dirty="0">
                <a:latin typeface="ＭＳ ゴシック" panose="020B0609070205080204" pitchFamily="49" charset="-128"/>
                <a:ea typeface="ＭＳ ゴシック" panose="020B0609070205080204" pitchFamily="49" charset="-128"/>
              </a:rPr>
              <a:t>）プロポーザル等の提出（ ・プレゼンテーション）</a:t>
            </a:r>
            <a:br>
              <a:rPr lang="en-US" altLang="ja-JP" sz="1800" b="1" u="sng" dirty="0">
                <a:latin typeface="ＭＳ ゴシック" panose="020B0609070205080204" pitchFamily="49" charset="-128"/>
                <a:ea typeface="ＭＳ ゴシック" panose="020B0609070205080204" pitchFamily="49" charset="-128"/>
              </a:rPr>
            </a:br>
            <a:br>
              <a:rPr lang="en-US" altLang="ja-JP" sz="1800" b="1" u="sng" dirty="0">
                <a:latin typeface="ＭＳ ゴシック" panose="020B0609070205080204" pitchFamily="49" charset="-128"/>
                <a:ea typeface="ＭＳ ゴシック" panose="020B0609070205080204" pitchFamily="49" charset="-128"/>
              </a:rPr>
            </a:br>
            <a:r>
              <a:rPr lang="ja-JP" altLang="ja-JP" sz="1800" dirty="0">
                <a:latin typeface="ＭＳ ゴシック" panose="020B0609070205080204" pitchFamily="49" charset="-128"/>
                <a:ea typeface="ＭＳ ゴシック" panose="020B0609070205080204" pitchFamily="49" charset="-128"/>
              </a:rPr>
              <a:t>公示</a:t>
            </a:r>
            <a:r>
              <a:rPr lang="ja-JP" altLang="en-US" sz="1800" dirty="0">
                <a:latin typeface="ＭＳ ゴシック" panose="020B0609070205080204" pitchFamily="49" charset="-128"/>
                <a:ea typeface="ＭＳ ゴシック" panose="020B0609070205080204" pitchFamily="49" charset="-128"/>
              </a:rPr>
              <a:t>に</a:t>
            </a:r>
            <a:r>
              <a:rPr lang="ja-JP" altLang="ja-JP" sz="1800" dirty="0">
                <a:latin typeface="ＭＳ ゴシック" panose="020B0609070205080204" pitchFamily="49" charset="-128"/>
                <a:ea typeface="ＭＳ ゴシック" panose="020B0609070205080204" pitchFamily="49" charset="-128"/>
              </a:rPr>
              <a:t>沿って、所定の期限までにプロポーザル及び見積書を作成の上、提出</a:t>
            </a:r>
            <a:r>
              <a:rPr lang="ja-JP" altLang="en-US" sz="1800" dirty="0">
                <a:latin typeface="ＭＳ ゴシック" panose="020B0609070205080204" pitchFamily="49" charset="-128"/>
                <a:ea typeface="ＭＳ ゴシック" panose="020B0609070205080204" pitchFamily="49" charset="-128"/>
              </a:rPr>
              <a:t>します</a:t>
            </a:r>
            <a:r>
              <a:rPr lang="ja-JP" altLang="ja-JP" sz="1800" dirty="0">
                <a:latin typeface="ＭＳ ゴシック" panose="020B0609070205080204" pitchFamily="49" charset="-128"/>
                <a:ea typeface="ＭＳ ゴシック" panose="020B0609070205080204" pitchFamily="49" charset="-128"/>
              </a:rPr>
              <a:t>。</a:t>
            </a:r>
            <a:r>
              <a:rPr lang="ja-JP" altLang="en-US" sz="1800" dirty="0">
                <a:latin typeface="ＭＳ ゴシック" panose="020B0609070205080204" pitchFamily="49" charset="-128"/>
                <a:ea typeface="ＭＳ ゴシック" panose="020B0609070205080204" pitchFamily="49" charset="-128"/>
              </a:rPr>
              <a:t>見積額は電子入札システムで提出します。</a:t>
            </a:r>
            <a:br>
              <a:rPr lang="en-US" altLang="ja-JP" sz="1800" dirty="0">
                <a:latin typeface="ＭＳ ゴシック" panose="020B0609070205080204" pitchFamily="49" charset="-128"/>
                <a:ea typeface="ＭＳ ゴシック" panose="020B0609070205080204" pitchFamily="49" charset="-128"/>
              </a:rPr>
            </a:br>
            <a:r>
              <a:rPr lang="ja-JP" altLang="en-US" sz="1800" dirty="0">
                <a:latin typeface="ＭＳ ゴシック" panose="020B0609070205080204" pitchFamily="49" charset="-128"/>
                <a:ea typeface="ＭＳ ゴシック" panose="020B0609070205080204" pitchFamily="49" charset="-128"/>
              </a:rPr>
              <a:t>案件によっては、プレゼンテーションを求める場合があります</a:t>
            </a:r>
            <a:r>
              <a:rPr lang="en-US" altLang="ja-JP" sz="1800" dirty="0">
                <a:latin typeface="ＭＳ ゴシック" panose="020B0609070205080204" pitchFamily="49" charset="-128"/>
                <a:ea typeface="ＭＳ ゴシック" panose="020B0609070205080204" pitchFamily="49" charset="-128"/>
              </a:rPr>
              <a:t>(</a:t>
            </a:r>
            <a:r>
              <a:rPr lang="ja-JP" altLang="en-US" sz="1800" dirty="0">
                <a:latin typeface="ＭＳ ゴシック" panose="020B0609070205080204" pitchFamily="49" charset="-128"/>
                <a:ea typeface="ＭＳ ゴシック" panose="020B0609070205080204" pitchFamily="49" charset="-128"/>
              </a:rPr>
              <a:t>企画競争説明書に明示します</a:t>
            </a:r>
            <a:r>
              <a:rPr lang="en-US" altLang="ja-JP" sz="1800" dirty="0">
                <a:latin typeface="ＭＳ ゴシック" panose="020B0609070205080204" pitchFamily="49" charset="-128"/>
                <a:ea typeface="ＭＳ ゴシック" panose="020B0609070205080204" pitchFamily="49" charset="-128"/>
              </a:rPr>
              <a:t>)</a:t>
            </a:r>
            <a:r>
              <a:rPr lang="ja-JP" altLang="en-US" sz="1800" dirty="0">
                <a:latin typeface="ＭＳ ゴシック" panose="020B0609070205080204" pitchFamily="49" charset="-128"/>
                <a:ea typeface="ＭＳ ゴシック" panose="020B0609070205080204" pitchFamily="49" charset="-128"/>
              </a:rPr>
              <a:t>。</a:t>
            </a:r>
            <a:endParaRPr lang="ja-JP" altLang="ja-JP" sz="1800" dirty="0">
              <a:latin typeface="ＭＳ ゴシック" panose="020B0609070205080204" pitchFamily="49" charset="-128"/>
              <a:ea typeface="ＭＳ ゴシック" panose="020B0609070205080204" pitchFamily="49" charset="-128"/>
            </a:endParaRPr>
          </a:p>
        </p:txBody>
      </p:sp>
      <p:sp>
        <p:nvSpPr>
          <p:cNvPr id="7" name="正方形/長方形 6"/>
          <p:cNvSpPr/>
          <p:nvPr/>
        </p:nvSpPr>
        <p:spPr>
          <a:xfrm>
            <a:off x="344874" y="649368"/>
            <a:ext cx="3288870" cy="52264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kumimoji="1" lang="ja-JP" altLang="en-US" b="1">
                <a:latin typeface="ＭＳ ゴシック" panose="020B0609070205080204" pitchFamily="49" charset="-128"/>
                <a:ea typeface="ＭＳ ゴシック" panose="020B0609070205080204" pitchFamily="49" charset="-128"/>
              </a:rPr>
              <a:t>応募・選定</a:t>
            </a:r>
          </a:p>
        </p:txBody>
      </p:sp>
      <p:sp>
        <p:nvSpPr>
          <p:cNvPr id="8" name="タイトル 1"/>
          <p:cNvSpPr txBox="1">
            <a:spLocks/>
          </p:cNvSpPr>
          <p:nvPr/>
        </p:nvSpPr>
        <p:spPr>
          <a:xfrm>
            <a:off x="378532" y="1393028"/>
            <a:ext cx="11520000" cy="1774601"/>
          </a:xfrm>
          <a:prstGeom prst="roundRect">
            <a:avLst/>
          </a:prstGeom>
          <a:ln>
            <a:solidFill>
              <a:srgbClr val="000000"/>
            </a:solidFill>
          </a:ln>
        </p:spPr>
        <p:txBody>
          <a:bodyPr vert="horz" lIns="91440" tIns="45720" rIns="91440" bIns="45720" rtlCol="0" anchor="t">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fontAlgn="base"/>
            <a:r>
              <a:rPr lang="ja-JP" altLang="en-US" sz="1800" b="1" u="sng">
                <a:latin typeface="ＭＳ ゴシック" panose="020B0609070205080204" pitchFamily="49" charset="-128"/>
                <a:ea typeface="ＭＳ ゴシック" panose="020B0609070205080204" pitchFamily="49" charset="-128"/>
              </a:rPr>
              <a:t>（</a:t>
            </a:r>
            <a:r>
              <a:rPr lang="en-US" altLang="ja-JP" sz="1800" b="1" u="sng">
                <a:latin typeface="ＭＳ ゴシック" panose="020B0609070205080204" pitchFamily="49" charset="-128"/>
                <a:ea typeface="ＭＳ ゴシック" panose="020B0609070205080204" pitchFamily="49" charset="-128"/>
              </a:rPr>
              <a:t>3</a:t>
            </a:r>
            <a:r>
              <a:rPr lang="ja-JP" altLang="en-US" sz="1800" b="1" u="sng">
                <a:latin typeface="ＭＳ ゴシック" panose="020B0609070205080204" pitchFamily="49" charset="-128"/>
                <a:ea typeface="ＭＳ ゴシック" panose="020B0609070205080204" pitchFamily="49" charset="-128"/>
              </a:rPr>
              <a:t>）質問・回答</a:t>
            </a:r>
            <a:br>
              <a:rPr lang="en-US" altLang="ja-JP" sz="1800" b="1" u="sng">
                <a:latin typeface="ＭＳ ゴシック" panose="020B0609070205080204" pitchFamily="49" charset="-128"/>
                <a:ea typeface="ＭＳ ゴシック" panose="020B0609070205080204" pitchFamily="49" charset="-128"/>
              </a:rPr>
            </a:br>
            <a:br>
              <a:rPr lang="en-US" altLang="ja-JP" sz="1800" u="sng">
                <a:latin typeface="ＭＳ ゴシック" panose="020B0609070205080204" pitchFamily="49" charset="-128"/>
                <a:ea typeface="ＭＳ ゴシック" panose="020B0609070205080204" pitchFamily="49" charset="-128"/>
              </a:rPr>
            </a:br>
            <a:r>
              <a:rPr lang="ja-JP" altLang="en-US" sz="1800">
                <a:latin typeface="ＭＳ ゴシック" panose="020B0609070205080204" pitchFamily="49" charset="-128"/>
                <a:ea typeface="ＭＳ ゴシック" panose="020B0609070205080204" pitchFamily="49" charset="-128"/>
              </a:rPr>
              <a:t>指定された期限内に公示内容について質問が出来ます。回答は</a:t>
            </a:r>
            <a:r>
              <a:rPr lang="en-US" altLang="ja-JP" sz="1800">
                <a:latin typeface="ＭＳ ゴシック" panose="020B0609070205080204" pitchFamily="49" charset="-128"/>
                <a:ea typeface="ＭＳ ゴシック" panose="020B0609070205080204" pitchFamily="49" charset="-128"/>
              </a:rPr>
              <a:t>JICA</a:t>
            </a:r>
            <a:r>
              <a:rPr lang="ja-JP" altLang="en-US" sz="1800">
                <a:latin typeface="ＭＳ ゴシック" panose="020B0609070205080204" pitchFamily="49" charset="-128"/>
                <a:ea typeface="ＭＳ ゴシック" panose="020B0609070205080204" pitchFamily="49" charset="-128"/>
              </a:rPr>
              <a:t>ホームページの公示欄に回答期限日までに、掲載されます。</a:t>
            </a:r>
            <a:endParaRPr lang="en-US" altLang="ja-JP" sz="1800">
              <a:latin typeface="ＭＳ ゴシック" panose="020B0609070205080204" pitchFamily="49" charset="-128"/>
              <a:ea typeface="ＭＳ ゴシック" panose="020B0609070205080204" pitchFamily="49" charset="-128"/>
            </a:endParaRPr>
          </a:p>
          <a:p>
            <a:pPr fontAlgn="base"/>
            <a:endParaRPr lang="ja-JP" altLang="ja-JP" sz="1800">
              <a:latin typeface="ＭＳ ゴシック" panose="020B0609070205080204" pitchFamily="49" charset="-128"/>
              <a:ea typeface="ＭＳ ゴシック" panose="020B0609070205080204" pitchFamily="49" charset="-128"/>
            </a:endParaRPr>
          </a:p>
        </p:txBody>
      </p:sp>
      <p:graphicFrame>
        <p:nvGraphicFramePr>
          <p:cNvPr id="9" name="表 8"/>
          <p:cNvGraphicFramePr>
            <a:graphicFrameLocks noGrp="1"/>
          </p:cNvGraphicFramePr>
          <p:nvPr>
            <p:extLst>
              <p:ext uri="{D42A27DB-BD31-4B8C-83A1-F6EECF244321}">
                <p14:modId xmlns:p14="http://schemas.microsoft.com/office/powerpoint/2010/main" val="1246199207"/>
              </p:ext>
            </p:extLst>
          </p:nvPr>
        </p:nvGraphicFramePr>
        <p:xfrm>
          <a:off x="867158" y="2645060"/>
          <a:ext cx="10637269" cy="335280"/>
        </p:xfrm>
        <a:graphic>
          <a:graphicData uri="http://schemas.openxmlformats.org/drawingml/2006/table">
            <a:tbl>
              <a:tblPr firstRow="1" bandRow="1">
                <a:effectLst>
                  <a:outerShdw blurRad="50800" dist="38100" dir="5400000" algn="t" rotWithShape="0">
                    <a:prstClr val="black">
                      <a:alpha val="40000"/>
                    </a:prstClr>
                  </a:outerShdw>
                </a:effectLst>
                <a:tableStyleId>{8A107856-5554-42FB-B03E-39F5DBC370BA}</a:tableStyleId>
              </a:tblPr>
              <a:tblGrid>
                <a:gridCol w="4119512">
                  <a:extLst>
                    <a:ext uri="{9D8B030D-6E8A-4147-A177-3AD203B41FA5}">
                      <a16:colId xmlns:a16="http://schemas.microsoft.com/office/drawing/2014/main" val="1322200864"/>
                    </a:ext>
                  </a:extLst>
                </a:gridCol>
                <a:gridCol w="6517757">
                  <a:extLst>
                    <a:ext uri="{9D8B030D-6E8A-4147-A177-3AD203B41FA5}">
                      <a16:colId xmlns:a16="http://schemas.microsoft.com/office/drawing/2014/main" val="2160793900"/>
                    </a:ext>
                  </a:extLst>
                </a:gridCol>
              </a:tblGrid>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a:latin typeface="+mn-ea"/>
                          <a:ea typeface="+mn-ea"/>
                        </a:rPr>
                        <a:t>公示への質問回答</a:t>
                      </a:r>
                    </a:p>
                  </a:txBody>
                  <a:tcPr>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a:latin typeface="+mn-ea"/>
                          <a:ea typeface="+mn-ea"/>
                          <a:hlinkClick r:id="rId3"/>
                        </a:rPr>
                        <a:t>案件公示検索　結果一覧 </a:t>
                      </a:r>
                      <a:r>
                        <a:rPr lang="en-US" altLang="ja-JP" sz="1600" b="1">
                          <a:latin typeface="+mn-ea"/>
                          <a:ea typeface="+mn-ea"/>
                          <a:hlinkClick r:id="rId3"/>
                        </a:rPr>
                        <a:t>| </a:t>
                      </a:r>
                      <a:r>
                        <a:rPr lang="ja-JP" altLang="en-US" sz="1600" b="1">
                          <a:latin typeface="+mn-ea"/>
                          <a:ea typeface="+mn-ea"/>
                          <a:hlinkClick r:id="rId3"/>
                        </a:rPr>
                        <a:t>公告・公示情報／結果</a:t>
                      </a:r>
                      <a:endParaRPr kumimoji="1" lang="ja-JP" altLang="en-US" sz="1600" b="1">
                        <a:latin typeface="+mn-ea"/>
                        <a:ea typeface="+mn-ea"/>
                      </a:endParaRPr>
                    </a:p>
                  </a:txBody>
                  <a:tcPr>
                    <a:solidFill>
                      <a:schemeClr val="accent2">
                        <a:lumMod val="20000"/>
                        <a:lumOff val="80000"/>
                      </a:schemeClr>
                    </a:solidFill>
                  </a:tcPr>
                </a:tc>
                <a:extLst>
                  <a:ext uri="{0D108BD9-81ED-4DB2-BD59-A6C34878D82A}">
                    <a16:rowId xmlns:a16="http://schemas.microsoft.com/office/drawing/2014/main" val="2197128473"/>
                  </a:ext>
                </a:extLst>
              </a:tr>
            </a:tbl>
          </a:graphicData>
        </a:graphic>
      </p:graphicFrame>
      <p:graphicFrame>
        <p:nvGraphicFramePr>
          <p:cNvPr id="12" name="表 11"/>
          <p:cNvGraphicFramePr>
            <a:graphicFrameLocks noGrp="1"/>
          </p:cNvGraphicFramePr>
          <p:nvPr>
            <p:extLst>
              <p:ext uri="{D42A27DB-BD31-4B8C-83A1-F6EECF244321}">
                <p14:modId xmlns:p14="http://schemas.microsoft.com/office/powerpoint/2010/main" val="3092776814"/>
              </p:ext>
            </p:extLst>
          </p:nvPr>
        </p:nvGraphicFramePr>
        <p:xfrm>
          <a:off x="867159" y="4909264"/>
          <a:ext cx="10637269" cy="1005840"/>
        </p:xfrm>
        <a:graphic>
          <a:graphicData uri="http://schemas.openxmlformats.org/drawingml/2006/table">
            <a:tbl>
              <a:tblPr firstRow="1" bandRow="1">
                <a:effectLst>
                  <a:outerShdw blurRad="50800" dist="38100" dir="5400000" algn="t" rotWithShape="0">
                    <a:prstClr val="black">
                      <a:alpha val="40000"/>
                    </a:prstClr>
                  </a:outerShdw>
                </a:effectLst>
                <a:tableStyleId>{21E4AEA4-8DFA-4A89-87EB-49C32662AFE0}</a:tableStyleId>
              </a:tblPr>
              <a:tblGrid>
                <a:gridCol w="4119511">
                  <a:extLst>
                    <a:ext uri="{9D8B030D-6E8A-4147-A177-3AD203B41FA5}">
                      <a16:colId xmlns:a16="http://schemas.microsoft.com/office/drawing/2014/main" val="1322200864"/>
                    </a:ext>
                  </a:extLst>
                </a:gridCol>
                <a:gridCol w="6517758">
                  <a:extLst>
                    <a:ext uri="{9D8B030D-6E8A-4147-A177-3AD203B41FA5}">
                      <a16:colId xmlns:a16="http://schemas.microsoft.com/office/drawing/2014/main" val="2160793900"/>
                    </a:ext>
                  </a:extLst>
                </a:gridCol>
              </a:tblGrid>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u="none" strike="noStrike" kern="1200" dirty="0">
                          <a:solidFill>
                            <a:schemeClr val="tx1"/>
                          </a:solidFill>
                          <a:effectLst/>
                        </a:rPr>
                        <a:t>プロポーザル等提出方法等</a:t>
                      </a:r>
                      <a:endParaRPr kumimoji="1" lang="ja-JP" altLang="en-US" sz="1600" b="1" dirty="0">
                        <a:solidFill>
                          <a:schemeClr val="tx1"/>
                        </a:solidFill>
                        <a:latin typeface="+mn-ea"/>
                        <a:ea typeface="+mn-ea"/>
                      </a:endParaRPr>
                    </a:p>
                  </a:txBody>
                  <a:tcPr anchor="ctr">
                    <a:lnL w="12700" cap="flat" cmpd="sng" algn="ctr">
                      <a:solidFill>
                        <a:srgbClr val="F1A069"/>
                      </a:solidFill>
                      <a:prstDash val="solid"/>
                      <a:round/>
                      <a:headEnd type="none" w="med" len="med"/>
                      <a:tailEnd type="none" w="med" len="med"/>
                    </a:lnL>
                    <a:lnR w="12700" cap="flat" cmpd="sng" algn="ctr">
                      <a:solidFill>
                        <a:srgbClr val="F1A069"/>
                      </a:solidFill>
                      <a:prstDash val="solid"/>
                      <a:round/>
                      <a:headEnd type="none" w="med" len="med"/>
                      <a:tailEnd type="none" w="med" len="med"/>
                    </a:lnR>
                    <a:lnT w="12700" cap="flat" cmpd="sng" algn="ctr">
                      <a:solidFill>
                        <a:srgbClr val="F1A069"/>
                      </a:solidFill>
                      <a:prstDash val="solid"/>
                      <a:round/>
                      <a:headEnd type="none" w="med" len="med"/>
                      <a:tailEnd type="none" w="med" len="med"/>
                    </a:lnT>
                    <a:lnB w="12700" cap="flat" cmpd="sng" algn="ctr">
                      <a:solidFill>
                        <a:srgbClr val="F1A069"/>
                      </a:solidFill>
                      <a:prstDash val="solid"/>
                      <a:round/>
                      <a:headEnd type="none" w="med" len="med"/>
                      <a:tailEnd type="none" w="med" len="med"/>
                    </a:lnB>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dirty="0">
                          <a:hlinkClick r:id="rId3"/>
                        </a:rPr>
                        <a:t>コンサルタント等契約案件公示（業務実施契約）</a:t>
                      </a:r>
                      <a:r>
                        <a:rPr lang="ja-JP" altLang="en-US" sz="1600" dirty="0">
                          <a:solidFill>
                            <a:schemeClr val="tx1"/>
                          </a:solidFill>
                        </a:rPr>
                        <a:t>参照</a:t>
                      </a:r>
                      <a:endParaRPr kumimoji="1" lang="ja-JP" altLang="en-US" sz="1600" b="1" dirty="0">
                        <a:solidFill>
                          <a:schemeClr val="tx1"/>
                        </a:solidFill>
                      </a:endParaRPr>
                    </a:p>
                  </a:txBody>
                  <a:tcPr>
                    <a:lnL w="12700" cap="flat" cmpd="sng" algn="ctr">
                      <a:solidFill>
                        <a:srgbClr val="F1A069"/>
                      </a:solidFill>
                      <a:prstDash val="solid"/>
                      <a:round/>
                      <a:headEnd type="none" w="med" len="med"/>
                      <a:tailEnd type="none" w="med" len="med"/>
                    </a:lnL>
                    <a:lnR w="12700" cap="flat" cmpd="sng" algn="ctr">
                      <a:solidFill>
                        <a:srgbClr val="F1A069"/>
                      </a:solidFill>
                      <a:prstDash val="solid"/>
                      <a:round/>
                      <a:headEnd type="none" w="med" len="med"/>
                      <a:tailEnd type="none" w="med" len="med"/>
                    </a:lnR>
                    <a:lnT w="12700" cap="flat" cmpd="sng" algn="ctr">
                      <a:solidFill>
                        <a:srgbClr val="F1A069"/>
                      </a:solidFill>
                      <a:prstDash val="solid"/>
                      <a:round/>
                      <a:headEnd type="none" w="med" len="med"/>
                      <a:tailEnd type="none" w="med" len="med"/>
                    </a:lnT>
                    <a:lnB w="12700" cap="flat" cmpd="sng" algn="ctr">
                      <a:solidFill>
                        <a:srgbClr val="F1A069"/>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346893763"/>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u="none" strike="noStrike" kern="1200">
                          <a:solidFill>
                            <a:schemeClr val="tx1"/>
                          </a:solidFill>
                          <a:effectLst/>
                        </a:rPr>
                        <a:t>電子データ提出・押印の取扱い</a:t>
                      </a:r>
                      <a:endParaRPr kumimoji="1" lang="ja-JP" altLang="en-US" sz="1600" b="1">
                        <a:solidFill>
                          <a:schemeClr val="tx1"/>
                        </a:solidFill>
                        <a:latin typeface="+mn-ea"/>
                        <a:ea typeface="+mn-ea"/>
                      </a:endParaRPr>
                    </a:p>
                  </a:txBody>
                  <a:tcPr anchor="ctr">
                    <a:lnL w="12700" cap="flat" cmpd="sng" algn="ctr">
                      <a:solidFill>
                        <a:srgbClr val="F1A069"/>
                      </a:solidFill>
                      <a:prstDash val="solid"/>
                      <a:round/>
                      <a:headEnd type="none" w="med" len="med"/>
                      <a:tailEnd type="none" w="med" len="med"/>
                    </a:lnL>
                    <a:lnR w="12700" cap="flat" cmpd="sng" algn="ctr">
                      <a:solidFill>
                        <a:srgbClr val="F1A069"/>
                      </a:solidFill>
                      <a:prstDash val="solid"/>
                      <a:round/>
                      <a:headEnd type="none" w="med" len="med"/>
                      <a:tailEnd type="none" w="med" len="med"/>
                    </a:lnR>
                    <a:lnT w="12700" cap="flat" cmpd="sng" algn="ctr">
                      <a:solidFill>
                        <a:srgbClr val="F1A069"/>
                      </a:solidFill>
                      <a:prstDash val="solid"/>
                      <a:round/>
                      <a:headEnd type="none" w="med" len="med"/>
                      <a:tailEnd type="none" w="med" len="med"/>
                    </a:lnT>
                    <a:lnB w="12700" cap="flat" cmpd="sng" algn="ctr">
                      <a:solidFill>
                        <a:srgbClr val="F1A069"/>
                      </a:solidFill>
                      <a:prstDash val="solid"/>
                      <a:round/>
                      <a:headEnd type="none" w="med" len="med"/>
                      <a:tailEnd type="none" w="med" len="med"/>
                    </a:lnB>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u="none" strike="noStrike" kern="1200">
                          <a:effectLst/>
                          <a:hlinkClick r:id="rId4"/>
                        </a:rPr>
                        <a:t>見積書及び請求書の電子データ提出及び押印の取扱いについて</a:t>
                      </a:r>
                      <a:endParaRPr kumimoji="1" lang="ja-JP" altLang="en-US" sz="1600" b="1"/>
                    </a:p>
                  </a:txBody>
                  <a:tcPr>
                    <a:lnL w="12700" cap="flat" cmpd="sng" algn="ctr">
                      <a:solidFill>
                        <a:srgbClr val="F1A069"/>
                      </a:solidFill>
                      <a:prstDash val="solid"/>
                      <a:round/>
                      <a:headEnd type="none" w="med" len="med"/>
                      <a:tailEnd type="none" w="med" len="med"/>
                    </a:lnL>
                    <a:lnR w="12700" cap="flat" cmpd="sng" algn="ctr">
                      <a:solidFill>
                        <a:srgbClr val="F1A069"/>
                      </a:solidFill>
                      <a:prstDash val="solid"/>
                      <a:round/>
                      <a:headEnd type="none" w="med" len="med"/>
                      <a:tailEnd type="none" w="med" len="med"/>
                    </a:lnR>
                    <a:lnT w="12700" cap="flat" cmpd="sng" algn="ctr">
                      <a:solidFill>
                        <a:srgbClr val="F1A069"/>
                      </a:solidFill>
                      <a:prstDash val="solid"/>
                      <a:round/>
                      <a:headEnd type="none" w="med" len="med"/>
                      <a:tailEnd type="none" w="med" len="med"/>
                    </a:lnT>
                    <a:lnB w="12700" cap="flat" cmpd="sng" algn="ctr">
                      <a:solidFill>
                        <a:srgbClr val="F1A069"/>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888549188"/>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a:latin typeface="+mn-ea"/>
                          <a:ea typeface="+mn-ea"/>
                        </a:rPr>
                        <a:t>電子入札システムポータルサイト</a:t>
                      </a:r>
                    </a:p>
                  </a:txBody>
                  <a:tcPr>
                    <a:lnL w="12700" cap="flat" cmpd="sng" algn="ctr">
                      <a:solidFill>
                        <a:srgbClr val="F1A069"/>
                      </a:solidFill>
                      <a:prstDash val="solid"/>
                      <a:round/>
                      <a:headEnd type="none" w="med" len="med"/>
                      <a:tailEnd type="none" w="med" len="med"/>
                    </a:lnL>
                    <a:lnR w="12700" cap="flat" cmpd="sng" algn="ctr">
                      <a:solidFill>
                        <a:srgbClr val="F1A069"/>
                      </a:solidFill>
                      <a:prstDash val="solid"/>
                      <a:round/>
                      <a:headEnd type="none" w="med" len="med"/>
                      <a:tailEnd type="none" w="med" len="med"/>
                    </a:lnR>
                    <a:lnT w="12700" cap="flat" cmpd="sng" algn="ctr">
                      <a:solidFill>
                        <a:srgbClr val="F1A069"/>
                      </a:solidFill>
                      <a:prstDash val="solid"/>
                      <a:round/>
                      <a:headEnd type="none" w="med" len="med"/>
                      <a:tailEnd type="none" w="med" len="med"/>
                    </a:lnT>
                    <a:lnB w="12700" cap="flat" cmpd="sng" algn="ctr">
                      <a:solidFill>
                        <a:srgbClr val="F1A069"/>
                      </a:solidFill>
                      <a:prstDash val="solid"/>
                      <a:round/>
                      <a:headEnd type="none" w="med" len="med"/>
                      <a:tailEnd type="none" w="med" len="med"/>
                    </a:lnB>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dirty="0">
                          <a:hlinkClick r:id="rId5"/>
                        </a:rPr>
                        <a:t>電子入札システム　ポータルサイト</a:t>
                      </a:r>
                      <a:endParaRPr kumimoji="1" lang="ja-JP" altLang="en-US" sz="1600" b="1" dirty="0">
                        <a:latin typeface="+mn-ea"/>
                        <a:ea typeface="+mn-ea"/>
                      </a:endParaRPr>
                    </a:p>
                  </a:txBody>
                  <a:tcPr>
                    <a:lnL w="12700" cap="flat" cmpd="sng" algn="ctr">
                      <a:solidFill>
                        <a:srgbClr val="F1A069"/>
                      </a:solidFill>
                      <a:prstDash val="solid"/>
                      <a:round/>
                      <a:headEnd type="none" w="med" len="med"/>
                      <a:tailEnd type="none" w="med" len="med"/>
                    </a:lnL>
                    <a:lnR w="12700" cap="flat" cmpd="sng" algn="ctr">
                      <a:solidFill>
                        <a:srgbClr val="F1A069"/>
                      </a:solidFill>
                      <a:prstDash val="solid"/>
                      <a:round/>
                      <a:headEnd type="none" w="med" len="med"/>
                      <a:tailEnd type="none" w="med" len="med"/>
                    </a:lnR>
                    <a:lnT w="12700" cap="flat" cmpd="sng" algn="ctr">
                      <a:solidFill>
                        <a:srgbClr val="F1A069"/>
                      </a:solidFill>
                      <a:prstDash val="solid"/>
                      <a:round/>
                      <a:headEnd type="none" w="med" len="med"/>
                      <a:tailEnd type="none" w="med" len="med"/>
                    </a:lnT>
                    <a:lnB w="12700" cap="flat" cmpd="sng" algn="ctr">
                      <a:solidFill>
                        <a:srgbClr val="F1A069"/>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3350152724"/>
                  </a:ext>
                </a:extLst>
              </a:tr>
            </a:tbl>
          </a:graphicData>
        </a:graphic>
      </p:graphicFrame>
      <p:sp>
        <p:nvSpPr>
          <p:cNvPr id="14" name="タイトル 1">
            <a:extLst>
              <a:ext uri="{FF2B5EF4-FFF2-40B4-BE49-F238E27FC236}">
                <a16:creationId xmlns:a16="http://schemas.microsoft.com/office/drawing/2014/main" id="{33101445-71A4-4084-971C-AC95ED0910F2}"/>
              </a:ext>
            </a:extLst>
          </p:cNvPr>
          <p:cNvSpPr txBox="1">
            <a:spLocks/>
          </p:cNvSpPr>
          <p:nvPr/>
        </p:nvSpPr>
        <p:spPr>
          <a:xfrm>
            <a:off x="4152833" y="2304"/>
            <a:ext cx="5501530" cy="59846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000" b="1" u="sng">
                <a:latin typeface="ＭＳ ゴシック" panose="020B0609070205080204" pitchFamily="49" charset="-128"/>
                <a:ea typeface="ＭＳ ゴシック" panose="020B0609070205080204" pitchFamily="49" charset="-128"/>
              </a:rPr>
              <a:t>企画競争（</a:t>
            </a:r>
            <a:r>
              <a:rPr lang="en-US" altLang="ja-JP" sz="2000" b="1" u="sng">
                <a:latin typeface="ＭＳ ゴシック" panose="020B0609070205080204" pitchFamily="49" charset="-128"/>
                <a:ea typeface="ＭＳ ゴシック" panose="020B0609070205080204" pitchFamily="49" charset="-128"/>
              </a:rPr>
              <a:t>QCBS</a:t>
            </a:r>
            <a:r>
              <a:rPr lang="ja-JP" altLang="en-US" sz="2000" b="1" u="sng">
                <a:latin typeface="ＭＳ ゴシック" panose="020B0609070205080204" pitchFamily="49" charset="-128"/>
                <a:ea typeface="ＭＳ ゴシック" panose="020B0609070205080204" pitchFamily="49" charset="-128"/>
              </a:rPr>
              <a:t>方式）（詳細説明）</a:t>
            </a:r>
          </a:p>
        </p:txBody>
      </p:sp>
      <p:sp>
        <p:nvSpPr>
          <p:cNvPr id="15" name="フローチャート: 書類 14">
            <a:extLst>
              <a:ext uri="{FF2B5EF4-FFF2-40B4-BE49-F238E27FC236}">
                <a16:creationId xmlns:a16="http://schemas.microsoft.com/office/drawing/2014/main" id="{4798F7DC-0558-41AA-A121-881E21AE2D03}"/>
              </a:ext>
            </a:extLst>
          </p:cNvPr>
          <p:cNvSpPr/>
          <p:nvPr/>
        </p:nvSpPr>
        <p:spPr>
          <a:xfrm>
            <a:off x="0" y="0"/>
            <a:ext cx="4034790" cy="550718"/>
          </a:xfrm>
          <a:prstGeom prst="flowChartDocument">
            <a:avLst/>
          </a:prstGeom>
          <a:solidFill>
            <a:schemeClr val="accent2">
              <a:lumMod val="75000"/>
            </a:schemeClr>
          </a:solidFill>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a:solidFill>
                  <a:schemeClr val="tx1"/>
                </a:solidFill>
                <a:effectLst>
                  <a:outerShdw blurRad="50800" dist="38100" algn="l" rotWithShape="0">
                    <a:prstClr val="black">
                      <a:alpha val="40000"/>
                    </a:prstClr>
                  </a:outerShdw>
                </a:effectLst>
                <a:latin typeface="游明朝 Demibold" panose="02020600000000000000" pitchFamily="18" charset="-128"/>
                <a:ea typeface="游明朝 Demibold" panose="02020600000000000000" pitchFamily="18" charset="-128"/>
              </a:rPr>
              <a:t>コンサルタント等契約</a:t>
            </a:r>
          </a:p>
        </p:txBody>
      </p:sp>
      <p:sp>
        <p:nvSpPr>
          <p:cNvPr id="16" name="スライド番号プレースホルダー 1">
            <a:extLst>
              <a:ext uri="{FF2B5EF4-FFF2-40B4-BE49-F238E27FC236}">
                <a16:creationId xmlns:a16="http://schemas.microsoft.com/office/drawing/2014/main" id="{5CCB153D-F794-4A29-B870-5F9E02B4B337}"/>
              </a:ext>
            </a:extLst>
          </p:cNvPr>
          <p:cNvSpPr>
            <a:spLocks noGrp="1"/>
          </p:cNvSpPr>
          <p:nvPr>
            <p:ph type="sldNum" sz="quarter" idx="12"/>
          </p:nvPr>
        </p:nvSpPr>
        <p:spPr>
          <a:xfrm>
            <a:off x="9259187" y="6475228"/>
            <a:ext cx="2743200" cy="365125"/>
          </a:xfrm>
        </p:spPr>
        <p:txBody>
          <a:bodyPr/>
          <a:lstStyle/>
          <a:p>
            <a:fld id="{D86F75C9-3C34-415A-B3AE-35EE53543EC8}" type="slidenum">
              <a:rPr kumimoji="1" lang="ja-JP" altLang="en-US" sz="1400" b="1" smtClean="0">
                <a:latin typeface="ＭＳ ゴシック" panose="020B0609070205080204" pitchFamily="49" charset="-128"/>
                <a:ea typeface="ＭＳ ゴシック" panose="020B0609070205080204" pitchFamily="49" charset="-128"/>
              </a:rPr>
              <a:t>4</a:t>
            </a:fld>
            <a:endParaRPr kumimoji="1" lang="ja-JP" altLang="en-US" sz="1400" b="1">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5604719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タイトル 1"/>
          <p:cNvSpPr txBox="1">
            <a:spLocks/>
          </p:cNvSpPr>
          <p:nvPr/>
        </p:nvSpPr>
        <p:spPr>
          <a:xfrm>
            <a:off x="336000" y="4187995"/>
            <a:ext cx="11520000" cy="2457354"/>
          </a:xfrm>
          <a:prstGeom prst="roundRect">
            <a:avLst/>
          </a:prstGeom>
          <a:ln>
            <a:solidFill>
              <a:srgbClr val="000000"/>
            </a:solidFill>
          </a:ln>
        </p:spPr>
        <p:txBody>
          <a:bodyPr vert="horz" lIns="91440" tIns="45720" rIns="91440" bIns="45720" rtlCol="0" anchor="t" anchorCtr="0">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fontAlgn="base"/>
            <a:r>
              <a:rPr lang="ja-JP" altLang="en-US" sz="1800" b="1" u="sng">
                <a:latin typeface="ＭＳ ゴシック" panose="020B0609070205080204" pitchFamily="49" charset="-128"/>
                <a:ea typeface="ＭＳ ゴシック" panose="020B0609070205080204" pitchFamily="49" charset="-128"/>
              </a:rPr>
              <a:t>（</a:t>
            </a:r>
            <a:r>
              <a:rPr lang="en-US" altLang="ja-JP" sz="1800" b="1" u="sng">
                <a:latin typeface="ＭＳ ゴシック" panose="020B0609070205080204" pitchFamily="49" charset="-128"/>
                <a:ea typeface="ＭＳ ゴシック" panose="020B0609070205080204" pitchFamily="49" charset="-128"/>
              </a:rPr>
              <a:t>6</a:t>
            </a:r>
            <a:r>
              <a:rPr lang="ja-JP" altLang="en-US" sz="1800" b="1" u="sng">
                <a:latin typeface="ＭＳ ゴシック" panose="020B0609070205080204" pitchFamily="49" charset="-128"/>
                <a:ea typeface="ＭＳ ゴシック" panose="020B0609070205080204" pitchFamily="49" charset="-128"/>
              </a:rPr>
              <a:t>）契約交渉</a:t>
            </a:r>
            <a:br>
              <a:rPr lang="en-US" altLang="ja-JP" sz="1800" b="1" u="sng">
                <a:latin typeface="ＭＳ ゴシック" panose="020B0609070205080204" pitchFamily="49" charset="-128"/>
                <a:ea typeface="ＭＳ ゴシック" panose="020B0609070205080204" pitchFamily="49" charset="-128"/>
              </a:rPr>
            </a:br>
            <a:br>
              <a:rPr lang="en-US" altLang="ja-JP" sz="1800" b="1" u="sng">
                <a:latin typeface="ＭＳ ゴシック" panose="020B0609070205080204" pitchFamily="49" charset="-128"/>
                <a:ea typeface="ＭＳ ゴシック" panose="020B0609070205080204" pitchFamily="49" charset="-128"/>
              </a:rPr>
            </a:br>
            <a:r>
              <a:rPr lang="ja-JP" altLang="ja-JP" sz="1800">
                <a:latin typeface="ＭＳ ゴシック" panose="020B0609070205080204" pitchFamily="49" charset="-128"/>
                <a:ea typeface="ＭＳ ゴシック" panose="020B0609070205080204" pitchFamily="49" charset="-128"/>
              </a:rPr>
              <a:t>交渉順位</a:t>
            </a:r>
            <a:r>
              <a:rPr lang="en-US" altLang="ja-JP" sz="1800">
                <a:latin typeface="ＭＳ ゴシック" panose="020B0609070205080204" pitchFamily="49" charset="-128"/>
                <a:ea typeface="ＭＳ ゴシック" panose="020B0609070205080204" pitchFamily="49" charset="-128"/>
              </a:rPr>
              <a:t>1</a:t>
            </a:r>
            <a:r>
              <a:rPr lang="ja-JP" altLang="ja-JP" sz="1800">
                <a:latin typeface="ＭＳ ゴシック" panose="020B0609070205080204" pitchFamily="49" charset="-128"/>
                <a:ea typeface="ＭＳ ゴシック" panose="020B0609070205080204" pitchFamily="49" charset="-128"/>
              </a:rPr>
              <a:t>位の社と</a:t>
            </a:r>
            <a:r>
              <a:rPr lang="ja-JP" altLang="en-US" sz="1800">
                <a:latin typeface="ＭＳ ゴシック" panose="020B0609070205080204" pitchFamily="49" charset="-128"/>
                <a:ea typeface="ＭＳ ゴシック" panose="020B0609070205080204" pitchFamily="49" charset="-128"/>
              </a:rPr>
              <a:t>、</a:t>
            </a:r>
            <a:r>
              <a:rPr lang="ja-JP" altLang="ja-JP" sz="1800">
                <a:latin typeface="ＭＳ ゴシック" panose="020B0609070205080204" pitchFamily="49" charset="-128"/>
                <a:ea typeface="ＭＳ ゴシック" panose="020B0609070205080204" pitchFamily="49" charset="-128"/>
              </a:rPr>
              <a:t>契約内容</a:t>
            </a:r>
            <a:r>
              <a:rPr lang="ja-JP" altLang="en-US" sz="1800">
                <a:latin typeface="ＭＳ ゴシック" panose="020B0609070205080204" pitchFamily="49" charset="-128"/>
                <a:ea typeface="ＭＳ ゴシック" panose="020B0609070205080204" pitchFamily="49" charset="-128"/>
              </a:rPr>
              <a:t>である業務内容（特記仕様書）、</a:t>
            </a:r>
            <a:r>
              <a:rPr lang="ja-JP" altLang="ja-JP" sz="1800">
                <a:latin typeface="ＭＳ ゴシック" panose="020B0609070205080204" pitchFamily="49" charset="-128"/>
                <a:ea typeface="ＭＳ ゴシック" panose="020B0609070205080204" pitchFamily="49" charset="-128"/>
              </a:rPr>
              <a:t>見積内訳</a:t>
            </a:r>
            <a:r>
              <a:rPr lang="ja-JP" altLang="en-US" sz="1800">
                <a:latin typeface="ＭＳ ゴシック" panose="020B0609070205080204" pitchFamily="49" charset="-128"/>
                <a:ea typeface="ＭＳ ゴシック" panose="020B0609070205080204" pitchFamily="49" charset="-128"/>
              </a:rPr>
              <a:t>（契約金額内訳書）、精算方法（合意単価</a:t>
            </a:r>
            <a:r>
              <a:rPr lang="en-US" altLang="ja-JP" sz="1800">
                <a:latin typeface="ＭＳ ゴシック" panose="020B0609070205080204" pitchFamily="49" charset="-128"/>
                <a:ea typeface="ＭＳ ゴシック" panose="020B0609070205080204" pitchFamily="49" charset="-128"/>
              </a:rPr>
              <a:t>/</a:t>
            </a:r>
            <a:r>
              <a:rPr lang="ja-JP" altLang="en-US" sz="1800">
                <a:latin typeface="ＭＳ ゴシック" panose="020B0609070205080204" pitchFamily="49" charset="-128"/>
                <a:ea typeface="ＭＳ ゴシック" panose="020B0609070205080204" pitchFamily="49" charset="-128"/>
              </a:rPr>
              <a:t>実費精算）、支払いスケジュール（前金払・部分払・概算払）</a:t>
            </a:r>
            <a:r>
              <a:rPr lang="ja-JP" altLang="ja-JP" sz="1800">
                <a:latin typeface="ＭＳ ゴシック" panose="020B0609070205080204" pitchFamily="49" charset="-128"/>
                <a:ea typeface="ＭＳ ゴシック" panose="020B0609070205080204" pitchFamily="49" charset="-128"/>
              </a:rPr>
              <a:t>等について契約交渉を行い</a:t>
            </a:r>
            <a:r>
              <a:rPr lang="ja-JP" altLang="en-US" sz="1800">
                <a:latin typeface="ＭＳ ゴシック" panose="020B0609070205080204" pitchFamily="49" charset="-128"/>
                <a:ea typeface="ＭＳ ゴシック" panose="020B0609070205080204" pitchFamily="49" charset="-128"/>
              </a:rPr>
              <a:t>ます。</a:t>
            </a:r>
            <a:endParaRPr lang="en-US" altLang="ja-JP" sz="1800">
              <a:latin typeface="ＭＳ ゴシック" panose="020B0609070205080204" pitchFamily="49" charset="-128"/>
              <a:ea typeface="ＭＳ ゴシック" panose="020B0609070205080204" pitchFamily="49" charset="-128"/>
            </a:endParaRPr>
          </a:p>
          <a:p>
            <a:pPr fontAlgn="base"/>
            <a:endParaRPr lang="ja-JP" altLang="ja-JP" sz="1800">
              <a:latin typeface="ＭＳ ゴシック" panose="020B0609070205080204" pitchFamily="49" charset="-128"/>
              <a:ea typeface="ＭＳ ゴシック" panose="020B0609070205080204" pitchFamily="49" charset="-128"/>
            </a:endParaRPr>
          </a:p>
        </p:txBody>
      </p:sp>
      <p:sp>
        <p:nvSpPr>
          <p:cNvPr id="9" name="正方形/長方形 8"/>
          <p:cNvSpPr/>
          <p:nvPr/>
        </p:nvSpPr>
        <p:spPr>
          <a:xfrm>
            <a:off x="355507" y="649368"/>
            <a:ext cx="3288870" cy="52264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kumimoji="1" lang="ja-JP" altLang="en-US" b="1">
                <a:latin typeface="ＭＳ ゴシック" panose="020B0609070205080204" pitchFamily="49" charset="-128"/>
                <a:ea typeface="ＭＳ ゴシック" panose="020B0609070205080204" pitchFamily="49" charset="-128"/>
              </a:rPr>
              <a:t>応募・選定</a:t>
            </a:r>
          </a:p>
        </p:txBody>
      </p:sp>
      <p:graphicFrame>
        <p:nvGraphicFramePr>
          <p:cNvPr id="16" name="表 15"/>
          <p:cNvGraphicFramePr>
            <a:graphicFrameLocks noGrp="1"/>
          </p:cNvGraphicFramePr>
          <p:nvPr>
            <p:extLst>
              <p:ext uri="{D42A27DB-BD31-4B8C-83A1-F6EECF244321}">
                <p14:modId xmlns:p14="http://schemas.microsoft.com/office/powerpoint/2010/main" val="2916201666"/>
              </p:ext>
            </p:extLst>
          </p:nvPr>
        </p:nvGraphicFramePr>
        <p:xfrm>
          <a:off x="817419" y="5706401"/>
          <a:ext cx="10080000" cy="690319"/>
        </p:xfrm>
        <a:graphic>
          <a:graphicData uri="http://schemas.openxmlformats.org/drawingml/2006/table">
            <a:tbl>
              <a:tblPr firstRow="1" bandRow="1">
                <a:effectLst>
                  <a:outerShdw blurRad="50800" dist="38100" dir="5400000" algn="t" rotWithShape="0">
                    <a:prstClr val="black">
                      <a:alpha val="40000"/>
                    </a:prstClr>
                  </a:outerShdw>
                </a:effectLst>
                <a:tableStyleId>{21E4AEA4-8DFA-4A89-87EB-49C32662AFE0}</a:tableStyleId>
              </a:tblPr>
              <a:tblGrid>
                <a:gridCol w="3420000">
                  <a:extLst>
                    <a:ext uri="{9D8B030D-6E8A-4147-A177-3AD203B41FA5}">
                      <a16:colId xmlns:a16="http://schemas.microsoft.com/office/drawing/2014/main" val="1322200864"/>
                    </a:ext>
                  </a:extLst>
                </a:gridCol>
                <a:gridCol w="6660000">
                  <a:extLst>
                    <a:ext uri="{9D8B030D-6E8A-4147-A177-3AD203B41FA5}">
                      <a16:colId xmlns:a16="http://schemas.microsoft.com/office/drawing/2014/main" val="2160793900"/>
                    </a:ext>
                  </a:extLst>
                </a:gridCol>
              </a:tblGrid>
              <a:tr h="35503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u="none" strike="noStrike" kern="1200">
                          <a:solidFill>
                            <a:schemeClr val="tx1"/>
                          </a:solidFill>
                          <a:effectLst/>
                        </a:rPr>
                        <a:t>電子データ提出・押印の取扱い</a:t>
                      </a:r>
                      <a:endParaRPr kumimoji="1" lang="ja-JP" altLang="en-US" sz="1600" b="1">
                        <a:solidFill>
                          <a:schemeClr val="tx1"/>
                        </a:solidFill>
                        <a:latin typeface="+mn-ea"/>
                        <a:ea typeface="+mn-ea"/>
                      </a:endParaRPr>
                    </a:p>
                  </a:txBody>
                  <a:tcPr>
                    <a:lnL w="12700" cap="flat" cmpd="sng" algn="ctr">
                      <a:solidFill>
                        <a:srgbClr val="F1A069"/>
                      </a:solidFill>
                      <a:prstDash val="solid"/>
                      <a:round/>
                      <a:headEnd type="none" w="med" len="med"/>
                      <a:tailEnd type="none" w="med" len="med"/>
                    </a:lnL>
                    <a:lnR w="12700" cap="flat" cmpd="sng" algn="ctr">
                      <a:solidFill>
                        <a:srgbClr val="F1A069"/>
                      </a:solidFill>
                      <a:prstDash val="solid"/>
                      <a:round/>
                      <a:headEnd type="none" w="med" len="med"/>
                      <a:tailEnd type="none" w="med" len="med"/>
                    </a:lnR>
                    <a:lnT w="12700" cap="flat" cmpd="sng" algn="ctr">
                      <a:solidFill>
                        <a:srgbClr val="F1A069"/>
                      </a:solidFill>
                      <a:prstDash val="solid"/>
                      <a:round/>
                      <a:headEnd type="none" w="med" len="med"/>
                      <a:tailEnd type="none" w="med" len="med"/>
                    </a:lnT>
                    <a:lnB w="12700" cap="flat" cmpd="sng" algn="ctr">
                      <a:solidFill>
                        <a:srgbClr val="F1A069"/>
                      </a:solidFill>
                      <a:prstDash val="solid"/>
                      <a:round/>
                      <a:headEnd type="none" w="med" len="med"/>
                      <a:tailEnd type="none" w="med" len="med"/>
                    </a:lnB>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u="none" strike="noStrike" kern="1200">
                          <a:effectLst/>
                          <a:hlinkClick r:id="rId3"/>
                        </a:rPr>
                        <a:t>見積書及び請求書の電子データ提出及び押印の取扱いについて</a:t>
                      </a:r>
                      <a:endParaRPr kumimoji="1" lang="ja-JP" altLang="en-US" sz="1600" b="1"/>
                    </a:p>
                  </a:txBody>
                  <a:tcPr>
                    <a:lnL w="12700" cap="flat" cmpd="sng" algn="ctr">
                      <a:solidFill>
                        <a:srgbClr val="F1A069"/>
                      </a:solidFill>
                      <a:prstDash val="solid"/>
                      <a:round/>
                      <a:headEnd type="none" w="med" len="med"/>
                      <a:tailEnd type="none" w="med" len="med"/>
                    </a:lnL>
                    <a:lnR w="12700" cap="flat" cmpd="sng" algn="ctr">
                      <a:solidFill>
                        <a:srgbClr val="F1A069"/>
                      </a:solidFill>
                      <a:prstDash val="solid"/>
                      <a:round/>
                      <a:headEnd type="none" w="med" len="med"/>
                      <a:tailEnd type="none" w="med" len="med"/>
                    </a:lnR>
                    <a:lnT w="12700" cap="flat" cmpd="sng" algn="ctr">
                      <a:solidFill>
                        <a:srgbClr val="F1A069"/>
                      </a:solidFill>
                      <a:prstDash val="solid"/>
                      <a:round/>
                      <a:headEnd type="none" w="med" len="med"/>
                      <a:tailEnd type="none" w="med" len="med"/>
                    </a:lnT>
                    <a:lnB w="12700" cap="flat" cmpd="sng" algn="ctr">
                      <a:solidFill>
                        <a:srgbClr val="F1A069"/>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888549188"/>
                  </a:ext>
                </a:extLst>
              </a:tr>
              <a:tr h="25717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a:t>前金払と部分払</a:t>
                      </a:r>
                    </a:p>
                  </a:txBody>
                  <a:tcPr>
                    <a:lnL w="12700" cap="flat" cmpd="sng" algn="ctr">
                      <a:solidFill>
                        <a:srgbClr val="F1A069"/>
                      </a:solidFill>
                      <a:prstDash val="solid"/>
                      <a:round/>
                      <a:headEnd type="none" w="med" len="med"/>
                      <a:tailEnd type="none" w="med" len="med"/>
                    </a:lnL>
                    <a:lnR w="12700" cap="flat" cmpd="sng" algn="ctr">
                      <a:solidFill>
                        <a:srgbClr val="F1A069"/>
                      </a:solidFill>
                      <a:prstDash val="solid"/>
                      <a:round/>
                      <a:headEnd type="none" w="med" len="med"/>
                      <a:tailEnd type="none" w="med" len="med"/>
                    </a:lnR>
                    <a:lnT w="12700" cap="flat" cmpd="sng" algn="ctr">
                      <a:solidFill>
                        <a:srgbClr val="F1A069"/>
                      </a:solidFill>
                      <a:prstDash val="solid"/>
                      <a:round/>
                      <a:headEnd type="none" w="med" len="med"/>
                      <a:tailEnd type="none" w="med" len="med"/>
                    </a:lnT>
                    <a:lnB w="12700" cap="flat" cmpd="sng" algn="ctr">
                      <a:solidFill>
                        <a:srgbClr val="F1A069"/>
                      </a:solidFill>
                      <a:prstDash val="solid"/>
                      <a:round/>
                      <a:headEnd type="none" w="med" len="med"/>
                      <a:tailEnd type="none" w="med" len="med"/>
                    </a:lnB>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a:hlinkClick r:id="rId4"/>
                        </a:rPr>
                        <a:t>複数の前金払と部分払が混在する場合の取扱い</a:t>
                      </a:r>
                      <a:endParaRPr lang="en-US" altLang="ja-JP" sz="1600" b="1">
                        <a:latin typeface="ＭＳ ゴシック" panose="020B0609070205080204" pitchFamily="49" charset="-128"/>
                        <a:ea typeface="ＭＳ ゴシック" panose="020B0609070205080204" pitchFamily="49" charset="-128"/>
                      </a:endParaRPr>
                    </a:p>
                  </a:txBody>
                  <a:tcPr>
                    <a:lnL w="12700" cap="flat" cmpd="sng" algn="ctr">
                      <a:solidFill>
                        <a:srgbClr val="F1A069"/>
                      </a:solidFill>
                      <a:prstDash val="solid"/>
                      <a:round/>
                      <a:headEnd type="none" w="med" len="med"/>
                      <a:tailEnd type="none" w="med" len="med"/>
                    </a:lnL>
                    <a:lnR w="12700" cap="flat" cmpd="sng" algn="ctr">
                      <a:solidFill>
                        <a:srgbClr val="F1A069"/>
                      </a:solidFill>
                      <a:prstDash val="solid"/>
                      <a:round/>
                      <a:headEnd type="none" w="med" len="med"/>
                      <a:tailEnd type="none" w="med" len="med"/>
                    </a:lnR>
                    <a:lnT w="12700" cap="flat" cmpd="sng" algn="ctr">
                      <a:solidFill>
                        <a:srgbClr val="F1A069"/>
                      </a:solidFill>
                      <a:prstDash val="solid"/>
                      <a:round/>
                      <a:headEnd type="none" w="med" len="med"/>
                      <a:tailEnd type="none" w="med" len="med"/>
                    </a:lnT>
                    <a:lnB w="12700" cap="flat" cmpd="sng" algn="ctr">
                      <a:solidFill>
                        <a:srgbClr val="F1A069"/>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970888539"/>
                  </a:ext>
                </a:extLst>
              </a:tr>
            </a:tbl>
          </a:graphicData>
        </a:graphic>
      </p:graphicFrame>
      <p:sp>
        <p:nvSpPr>
          <p:cNvPr id="17" name="タイトル 1"/>
          <p:cNvSpPr txBox="1">
            <a:spLocks/>
          </p:cNvSpPr>
          <p:nvPr/>
        </p:nvSpPr>
        <p:spPr>
          <a:xfrm>
            <a:off x="336000" y="1234240"/>
            <a:ext cx="11466140" cy="2721155"/>
          </a:xfrm>
          <a:prstGeom prst="roundRect">
            <a:avLst/>
          </a:prstGeom>
          <a:ln>
            <a:solidFill>
              <a:srgbClr val="000000"/>
            </a:solidFill>
          </a:ln>
        </p:spPr>
        <p:txBody>
          <a:bodyPr vert="horz" lIns="91440" tIns="45720" rIns="91440" bIns="45720" rtlCol="0" anchor="t">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defTabSz="890588" fontAlgn="base"/>
            <a:r>
              <a:rPr lang="ja-JP" altLang="en-US" sz="1800" b="1" u="sng">
                <a:latin typeface="ＭＳ ゴシック" panose="020B0609070205080204" pitchFamily="49" charset="-128"/>
                <a:ea typeface="ＭＳ ゴシック" panose="020B0609070205080204" pitchFamily="49" charset="-128"/>
              </a:rPr>
              <a:t>（</a:t>
            </a:r>
            <a:r>
              <a:rPr lang="en-US" altLang="ja-JP" sz="1800" b="1" u="sng">
                <a:latin typeface="ＭＳ ゴシック" panose="020B0609070205080204" pitchFamily="49" charset="-128"/>
                <a:ea typeface="ＭＳ ゴシック" panose="020B0609070205080204" pitchFamily="49" charset="-128"/>
              </a:rPr>
              <a:t>5</a:t>
            </a:r>
            <a:r>
              <a:rPr lang="ja-JP" altLang="en-US" sz="1800" b="1" u="sng">
                <a:latin typeface="ＭＳ ゴシック" panose="020B0609070205080204" pitchFamily="49" charset="-128"/>
                <a:ea typeface="ＭＳ ゴシック" panose="020B0609070205080204" pitchFamily="49" charset="-128"/>
              </a:rPr>
              <a:t>）技術評価・見積書開封・選定</a:t>
            </a:r>
            <a:br>
              <a:rPr lang="en-US" altLang="ja-JP" sz="1800" b="1" u="sng">
                <a:latin typeface="ＭＳ ゴシック" panose="020B0609070205080204" pitchFamily="49" charset="-128"/>
                <a:ea typeface="ＭＳ ゴシック" panose="020B0609070205080204" pitchFamily="49" charset="-128"/>
              </a:rPr>
            </a:br>
            <a:br>
              <a:rPr lang="en-US" altLang="ja-JP" sz="1800" b="1" u="sng">
                <a:latin typeface="ＭＳ ゴシック" panose="020B0609070205080204" pitchFamily="49" charset="-128"/>
                <a:ea typeface="ＭＳ ゴシック" panose="020B0609070205080204" pitchFamily="49" charset="-128"/>
              </a:rPr>
            </a:br>
            <a:r>
              <a:rPr lang="en-US" altLang="ja-JP" sz="1800">
                <a:latin typeface="ＭＳ ゴシック" panose="020B0609070205080204" pitchFamily="49" charset="-128"/>
                <a:ea typeface="ＭＳ ゴシック" panose="020B0609070205080204" pitchFamily="49" charset="-128"/>
              </a:rPr>
              <a:t>JICA</a:t>
            </a:r>
            <a:r>
              <a:rPr lang="ja-JP" altLang="en-US" sz="1800">
                <a:latin typeface="ＭＳ ゴシック" panose="020B0609070205080204" pitchFamily="49" charset="-128"/>
                <a:ea typeface="ＭＳ ゴシック" panose="020B0609070205080204" pitchFamily="49" charset="-128"/>
              </a:rPr>
              <a:t>は、</a:t>
            </a:r>
            <a:r>
              <a:rPr lang="ja-JP" altLang="ja-JP" sz="1800">
                <a:latin typeface="ＭＳ ゴシック" panose="020B0609070205080204" pitchFamily="49" charset="-128"/>
                <a:ea typeface="ＭＳ ゴシック" panose="020B0609070205080204" pitchFamily="49" charset="-128"/>
              </a:rPr>
              <a:t>プロポーザル</a:t>
            </a:r>
            <a:r>
              <a:rPr lang="ja-JP" altLang="en-US" sz="1800">
                <a:latin typeface="ＭＳ ゴシック" panose="020B0609070205080204" pitchFamily="49" charset="-128"/>
                <a:ea typeface="ＭＳ ゴシック" panose="020B0609070205080204" pitchFamily="49" charset="-128"/>
              </a:rPr>
              <a:t>（及びプレゼンテーション）</a:t>
            </a:r>
            <a:r>
              <a:rPr lang="ja-JP" altLang="ja-JP" sz="1800">
                <a:latin typeface="ＭＳ ゴシック" panose="020B0609070205080204" pitchFamily="49" charset="-128"/>
                <a:ea typeface="ＭＳ ゴシック" panose="020B0609070205080204" pitchFamily="49" charset="-128"/>
              </a:rPr>
              <a:t>評価をもって</a:t>
            </a:r>
            <a:r>
              <a:rPr lang="ja-JP" altLang="en-US" sz="1800">
                <a:latin typeface="ＭＳ ゴシック" panose="020B0609070205080204" pitchFamily="49" charset="-128"/>
                <a:ea typeface="ＭＳ ゴシック" panose="020B0609070205080204" pitchFamily="49" charset="-128"/>
              </a:rPr>
              <a:t>技術評価を行います。技術評価に合格した応募者のみ指定の日時に電子入札システムにて見積書を開封し、技術点と価格点を加えた総合評価点により</a:t>
            </a:r>
            <a:r>
              <a:rPr lang="ja-JP" altLang="ja-JP" sz="1800">
                <a:latin typeface="ＭＳ ゴシック" panose="020B0609070205080204" pitchFamily="49" charset="-128"/>
                <a:ea typeface="ＭＳ ゴシック" panose="020B0609070205080204" pitchFamily="49" charset="-128"/>
              </a:rPr>
              <a:t>交渉順位を決定</a:t>
            </a:r>
            <a:r>
              <a:rPr lang="ja-JP" altLang="en-US" sz="1800">
                <a:latin typeface="ＭＳ ゴシック" panose="020B0609070205080204" pitchFamily="49" charset="-128"/>
                <a:ea typeface="ＭＳ ゴシック" panose="020B0609070205080204" pitchFamily="49" charset="-128"/>
              </a:rPr>
              <a:t>し、</a:t>
            </a:r>
            <a:r>
              <a:rPr lang="ja-JP" altLang="ja-JP" sz="1800">
                <a:latin typeface="ＭＳ ゴシック" panose="020B0609070205080204" pitchFamily="49" charset="-128"/>
                <a:ea typeface="ＭＳ ゴシック" panose="020B0609070205080204" pitchFamily="49" charset="-128"/>
              </a:rPr>
              <a:t>「プロポーザル等評価結果の通知」を</a:t>
            </a:r>
            <a:r>
              <a:rPr lang="ja-JP" altLang="en-US" sz="1800">
                <a:latin typeface="ＭＳ ゴシック" panose="020B0609070205080204" pitchFamily="49" charset="-128"/>
                <a:ea typeface="ＭＳ ゴシック" panose="020B0609070205080204" pitchFamily="49" charset="-128"/>
              </a:rPr>
              <a:t>送付</a:t>
            </a:r>
            <a:r>
              <a:rPr lang="ja-JP" altLang="ja-JP" sz="1800">
                <a:latin typeface="ＭＳ ゴシック" panose="020B0609070205080204" pitchFamily="49" charset="-128"/>
                <a:ea typeface="ＭＳ ゴシック" panose="020B0609070205080204" pitchFamily="49" charset="-128"/>
              </a:rPr>
              <a:t>します。また、ホームページ上にも</a:t>
            </a:r>
            <a:r>
              <a:rPr lang="ja-JP" altLang="en-US" sz="1800">
                <a:latin typeface="ＭＳ ゴシック" panose="020B0609070205080204" pitchFamily="49" charset="-128"/>
                <a:ea typeface="ＭＳ ゴシック" panose="020B0609070205080204" pitchFamily="49" charset="-128"/>
              </a:rPr>
              <a:t>評価</a:t>
            </a:r>
            <a:r>
              <a:rPr lang="ja-JP" altLang="ja-JP" sz="1800">
                <a:latin typeface="ＭＳ ゴシック" panose="020B0609070205080204" pitchFamily="49" charset="-128"/>
                <a:ea typeface="ＭＳ ゴシック" panose="020B0609070205080204" pitchFamily="49" charset="-128"/>
              </a:rPr>
              <a:t>結果を掲載します。 </a:t>
            </a:r>
          </a:p>
        </p:txBody>
      </p:sp>
      <p:graphicFrame>
        <p:nvGraphicFramePr>
          <p:cNvPr id="18" name="表 17"/>
          <p:cNvGraphicFramePr>
            <a:graphicFrameLocks noGrp="1"/>
          </p:cNvGraphicFramePr>
          <p:nvPr>
            <p:extLst>
              <p:ext uri="{D42A27DB-BD31-4B8C-83A1-F6EECF244321}">
                <p14:modId xmlns:p14="http://schemas.microsoft.com/office/powerpoint/2010/main" val="2606710071"/>
              </p:ext>
            </p:extLst>
          </p:nvPr>
        </p:nvGraphicFramePr>
        <p:xfrm>
          <a:off x="829972" y="3027761"/>
          <a:ext cx="10080000" cy="670560"/>
        </p:xfrm>
        <a:graphic>
          <a:graphicData uri="http://schemas.openxmlformats.org/drawingml/2006/table">
            <a:tbl>
              <a:tblPr firstRow="1" bandRow="1">
                <a:effectLst>
                  <a:outerShdw blurRad="50800" dist="38100" dir="5400000" algn="t" rotWithShape="0">
                    <a:prstClr val="black">
                      <a:alpha val="40000"/>
                    </a:prstClr>
                  </a:outerShdw>
                </a:effectLst>
                <a:tableStyleId>{8A107856-5554-42FB-B03E-39F5DBC370BA}</a:tableStyleId>
              </a:tblPr>
              <a:tblGrid>
                <a:gridCol w="3420000">
                  <a:extLst>
                    <a:ext uri="{9D8B030D-6E8A-4147-A177-3AD203B41FA5}">
                      <a16:colId xmlns:a16="http://schemas.microsoft.com/office/drawing/2014/main" val="1322200864"/>
                    </a:ext>
                  </a:extLst>
                </a:gridCol>
                <a:gridCol w="6660000">
                  <a:extLst>
                    <a:ext uri="{9D8B030D-6E8A-4147-A177-3AD203B41FA5}">
                      <a16:colId xmlns:a16="http://schemas.microsoft.com/office/drawing/2014/main" val="2160793900"/>
                    </a:ext>
                  </a:extLst>
                </a:gridCol>
              </a:tblGrid>
              <a:tr h="3223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a:latin typeface="+mn-ea"/>
                          <a:ea typeface="+mn-ea"/>
                        </a:rPr>
                        <a:t>評価結果</a:t>
                      </a:r>
                    </a:p>
                  </a:txBody>
                  <a:tcPr>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a:latin typeface="+mn-ea"/>
                          <a:ea typeface="+mn-ea"/>
                          <a:hlinkClick r:id="rId5"/>
                        </a:rPr>
                        <a:t>案件公示検索　結果一覧 </a:t>
                      </a:r>
                      <a:r>
                        <a:rPr lang="en-US" altLang="ja-JP" sz="1600" b="1">
                          <a:latin typeface="+mn-ea"/>
                          <a:ea typeface="+mn-ea"/>
                          <a:hlinkClick r:id="rId5"/>
                        </a:rPr>
                        <a:t>| </a:t>
                      </a:r>
                      <a:r>
                        <a:rPr lang="ja-JP" altLang="en-US" sz="1600" b="1">
                          <a:latin typeface="+mn-ea"/>
                          <a:ea typeface="+mn-ea"/>
                          <a:hlinkClick r:id="rId5"/>
                        </a:rPr>
                        <a:t>公告・公示情報／結果</a:t>
                      </a:r>
                      <a:endParaRPr kumimoji="1" lang="ja-JP" altLang="en-US" sz="1600" b="1">
                        <a:latin typeface="+mn-ea"/>
                        <a:ea typeface="+mn-ea"/>
                      </a:endParaRPr>
                    </a:p>
                  </a:txBody>
                  <a:tcPr>
                    <a:solidFill>
                      <a:schemeClr val="accent2">
                        <a:lumMod val="20000"/>
                        <a:lumOff val="80000"/>
                      </a:schemeClr>
                    </a:solidFill>
                  </a:tcPr>
                </a:tc>
                <a:extLst>
                  <a:ext uri="{0D108BD9-81ED-4DB2-BD59-A6C34878D82A}">
                    <a16:rowId xmlns:a16="http://schemas.microsoft.com/office/drawing/2014/main" val="2197128473"/>
                  </a:ext>
                </a:extLst>
              </a:tr>
              <a:tr h="2885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a:latin typeface="+mn-ea"/>
                          <a:ea typeface="+mn-ea"/>
                        </a:rPr>
                        <a:t>電子入札システムポータルサイト</a:t>
                      </a:r>
                    </a:p>
                  </a:txBody>
                  <a:tcPr>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a:hlinkClick r:id="rId6"/>
                        </a:rPr>
                        <a:t>電子入札システム　ポータルサイト</a:t>
                      </a:r>
                      <a:endParaRPr kumimoji="1" lang="ja-JP" altLang="en-US" sz="1600" b="1">
                        <a:latin typeface="+mn-ea"/>
                        <a:ea typeface="+mn-ea"/>
                      </a:endParaRPr>
                    </a:p>
                  </a:txBody>
                  <a:tcPr>
                    <a:solidFill>
                      <a:schemeClr val="accent2">
                        <a:lumMod val="20000"/>
                        <a:lumOff val="80000"/>
                      </a:schemeClr>
                    </a:solidFill>
                  </a:tcPr>
                </a:tc>
                <a:extLst>
                  <a:ext uri="{0D108BD9-81ED-4DB2-BD59-A6C34878D82A}">
                    <a16:rowId xmlns:a16="http://schemas.microsoft.com/office/drawing/2014/main" val="2808061734"/>
                  </a:ext>
                </a:extLst>
              </a:tr>
            </a:tbl>
          </a:graphicData>
        </a:graphic>
      </p:graphicFrame>
      <p:sp>
        <p:nvSpPr>
          <p:cNvPr id="14" name="タイトル 1">
            <a:extLst>
              <a:ext uri="{FF2B5EF4-FFF2-40B4-BE49-F238E27FC236}">
                <a16:creationId xmlns:a16="http://schemas.microsoft.com/office/drawing/2014/main" id="{119CD190-EC50-4210-AA39-07875398AB15}"/>
              </a:ext>
            </a:extLst>
          </p:cNvPr>
          <p:cNvSpPr txBox="1">
            <a:spLocks/>
          </p:cNvSpPr>
          <p:nvPr/>
        </p:nvSpPr>
        <p:spPr>
          <a:xfrm>
            <a:off x="4152833" y="2304"/>
            <a:ext cx="5501530" cy="59846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000" b="1" u="sng">
                <a:latin typeface="ＭＳ ゴシック" panose="020B0609070205080204" pitchFamily="49" charset="-128"/>
                <a:ea typeface="ＭＳ ゴシック" panose="020B0609070205080204" pitchFamily="49" charset="-128"/>
              </a:rPr>
              <a:t>企画競争（</a:t>
            </a:r>
            <a:r>
              <a:rPr lang="en-US" altLang="ja-JP" sz="2000" b="1" u="sng">
                <a:latin typeface="ＭＳ ゴシック" panose="020B0609070205080204" pitchFamily="49" charset="-128"/>
                <a:ea typeface="ＭＳ ゴシック" panose="020B0609070205080204" pitchFamily="49" charset="-128"/>
              </a:rPr>
              <a:t>QCBS</a:t>
            </a:r>
            <a:r>
              <a:rPr lang="ja-JP" altLang="en-US" sz="2000" b="1" u="sng">
                <a:latin typeface="ＭＳ ゴシック" panose="020B0609070205080204" pitchFamily="49" charset="-128"/>
                <a:ea typeface="ＭＳ ゴシック" panose="020B0609070205080204" pitchFamily="49" charset="-128"/>
              </a:rPr>
              <a:t>方式）（詳細説明）</a:t>
            </a:r>
          </a:p>
        </p:txBody>
      </p:sp>
      <p:sp>
        <p:nvSpPr>
          <p:cNvPr id="15" name="フローチャート: 書類 14">
            <a:extLst>
              <a:ext uri="{FF2B5EF4-FFF2-40B4-BE49-F238E27FC236}">
                <a16:creationId xmlns:a16="http://schemas.microsoft.com/office/drawing/2014/main" id="{D807134F-9DEB-4CB8-A304-886EC87CD63D}"/>
              </a:ext>
            </a:extLst>
          </p:cNvPr>
          <p:cNvSpPr/>
          <p:nvPr/>
        </p:nvSpPr>
        <p:spPr>
          <a:xfrm>
            <a:off x="0" y="0"/>
            <a:ext cx="4034790" cy="550718"/>
          </a:xfrm>
          <a:prstGeom prst="flowChartDocument">
            <a:avLst/>
          </a:prstGeom>
          <a:solidFill>
            <a:schemeClr val="accent2">
              <a:lumMod val="75000"/>
            </a:schemeClr>
          </a:solidFill>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a:solidFill>
                  <a:schemeClr val="tx1"/>
                </a:solidFill>
                <a:effectLst>
                  <a:outerShdw blurRad="50800" dist="38100" algn="l" rotWithShape="0">
                    <a:prstClr val="black">
                      <a:alpha val="40000"/>
                    </a:prstClr>
                  </a:outerShdw>
                </a:effectLst>
                <a:latin typeface="游明朝 Demibold" panose="02020600000000000000" pitchFamily="18" charset="-128"/>
                <a:ea typeface="游明朝 Demibold" panose="02020600000000000000" pitchFamily="18" charset="-128"/>
              </a:rPr>
              <a:t>コンサルタント等契約</a:t>
            </a:r>
          </a:p>
        </p:txBody>
      </p:sp>
      <p:sp>
        <p:nvSpPr>
          <p:cNvPr id="19" name="スライド番号プレースホルダー 1">
            <a:extLst>
              <a:ext uri="{FF2B5EF4-FFF2-40B4-BE49-F238E27FC236}">
                <a16:creationId xmlns:a16="http://schemas.microsoft.com/office/drawing/2014/main" id="{4D8F087B-B3A9-43E6-8BCB-0A9F1F6BDC24}"/>
              </a:ext>
            </a:extLst>
          </p:cNvPr>
          <p:cNvSpPr>
            <a:spLocks noGrp="1"/>
          </p:cNvSpPr>
          <p:nvPr>
            <p:ph type="sldNum" sz="quarter" idx="12"/>
          </p:nvPr>
        </p:nvSpPr>
        <p:spPr>
          <a:xfrm>
            <a:off x="9259187" y="6475228"/>
            <a:ext cx="2743200" cy="365125"/>
          </a:xfrm>
        </p:spPr>
        <p:txBody>
          <a:bodyPr/>
          <a:lstStyle/>
          <a:p>
            <a:fld id="{D86F75C9-3C34-415A-B3AE-35EE53543EC8}" type="slidenum">
              <a:rPr kumimoji="1" lang="ja-JP" altLang="en-US" sz="1400" b="1" smtClean="0">
                <a:latin typeface="ＭＳ ゴシック" panose="020B0609070205080204" pitchFamily="49" charset="-128"/>
                <a:ea typeface="ＭＳ ゴシック" panose="020B0609070205080204" pitchFamily="49" charset="-128"/>
              </a:rPr>
              <a:t>5</a:t>
            </a:fld>
            <a:endParaRPr kumimoji="1" lang="ja-JP" altLang="en-US" sz="1400" b="1">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2191203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9259187" y="6475228"/>
            <a:ext cx="2743200" cy="365125"/>
          </a:xfrm>
        </p:spPr>
        <p:txBody>
          <a:bodyPr/>
          <a:lstStyle/>
          <a:p>
            <a:fld id="{D86F75C9-3C34-415A-B3AE-35EE53543EC8}" type="slidenum">
              <a:rPr kumimoji="1" lang="ja-JP" altLang="en-US" sz="1400" b="1" smtClean="0">
                <a:latin typeface="ＭＳ ゴシック" panose="020B0609070205080204" pitchFamily="49" charset="-128"/>
                <a:ea typeface="ＭＳ ゴシック" panose="020B0609070205080204" pitchFamily="49" charset="-128"/>
              </a:rPr>
              <a:t>6</a:t>
            </a:fld>
            <a:endParaRPr kumimoji="1" lang="ja-JP" altLang="en-US" sz="1400" b="1">
              <a:latin typeface="ＭＳ ゴシック" panose="020B0609070205080204" pitchFamily="49" charset="-128"/>
              <a:ea typeface="ＭＳ ゴシック" panose="020B0609070205080204" pitchFamily="49" charset="-128"/>
            </a:endParaRPr>
          </a:p>
        </p:txBody>
      </p:sp>
      <p:sp>
        <p:nvSpPr>
          <p:cNvPr id="7" name="正方形/長方形 6"/>
          <p:cNvSpPr/>
          <p:nvPr/>
        </p:nvSpPr>
        <p:spPr>
          <a:xfrm>
            <a:off x="336388" y="4187133"/>
            <a:ext cx="3288870" cy="52264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defTabSz="914400"/>
            <a:r>
              <a:rPr kumimoji="1" lang="ja-JP" altLang="en-US" b="1">
                <a:latin typeface="ＭＳ ゴシック"/>
                <a:ea typeface="ＭＳ ゴシック"/>
              </a:rPr>
              <a:t>契約</a:t>
            </a:r>
            <a:r>
              <a:rPr lang="ja-JP" altLang="en-US" b="1">
                <a:latin typeface="ＭＳ ゴシック"/>
                <a:ea typeface="ＭＳ ゴシック"/>
              </a:rPr>
              <a:t>実施中</a:t>
            </a:r>
            <a:endParaRPr kumimoji="1" lang="ja-JP" altLang="en-US" b="1">
              <a:latin typeface="ＭＳ ゴシック"/>
              <a:ea typeface="ＭＳ ゴシック"/>
            </a:endParaRPr>
          </a:p>
        </p:txBody>
      </p:sp>
      <p:sp>
        <p:nvSpPr>
          <p:cNvPr id="16" name="タイトル 1"/>
          <p:cNvSpPr txBox="1">
            <a:spLocks/>
          </p:cNvSpPr>
          <p:nvPr/>
        </p:nvSpPr>
        <p:spPr>
          <a:xfrm>
            <a:off x="336000" y="4776108"/>
            <a:ext cx="11520000" cy="1941189"/>
          </a:xfrm>
          <a:prstGeom prst="roundRect">
            <a:avLst/>
          </a:prstGeom>
          <a:ln>
            <a:solidFill>
              <a:srgbClr val="000000"/>
            </a:solidFill>
          </a:ln>
        </p:spPr>
        <p:txBody>
          <a:bodyPr vert="horz" lIns="91440" tIns="45720" rIns="91440" bIns="45720" rtlCol="0" anchor="t" anchorCtr="0">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fontAlgn="base"/>
            <a:r>
              <a:rPr lang="ja-JP" altLang="en-US" sz="1800" b="1" u="sng" dirty="0">
                <a:latin typeface="ＭＳ ゴシック"/>
                <a:ea typeface="ＭＳ ゴシック"/>
              </a:rPr>
              <a:t>（</a:t>
            </a:r>
            <a:r>
              <a:rPr lang="en-US" altLang="ja-JP" sz="1800" b="1" u="sng" dirty="0">
                <a:latin typeface="ＭＳ ゴシック"/>
                <a:ea typeface="ＭＳ ゴシック"/>
              </a:rPr>
              <a:t>8</a:t>
            </a:r>
            <a:r>
              <a:rPr lang="ja-JP" altLang="en-US" sz="1800" b="1" u="sng" dirty="0">
                <a:latin typeface="ＭＳ ゴシック"/>
                <a:ea typeface="ＭＳ ゴシック"/>
              </a:rPr>
              <a:t>）業務計画書</a:t>
            </a:r>
            <a:r>
              <a:rPr lang="en-US" altLang="ja-JP" sz="1800" b="1" u="sng" dirty="0">
                <a:latin typeface="ＭＳ ゴシック"/>
                <a:ea typeface="ＭＳ ゴシック"/>
              </a:rPr>
              <a:t>/</a:t>
            </a:r>
            <a:r>
              <a:rPr lang="ja-JP" altLang="en-US" sz="1800" b="1" u="sng" dirty="0">
                <a:latin typeface="ＭＳ ゴシック"/>
                <a:ea typeface="ＭＳ ゴシック"/>
              </a:rPr>
              <a:t>業務従事月報提出</a:t>
            </a:r>
            <a:br>
              <a:rPr lang="en-US" altLang="ja-JP" sz="1800" b="1" u="sng" dirty="0">
                <a:latin typeface="ＭＳ ゴシック" panose="020B0609070205080204" pitchFamily="49" charset="-128"/>
                <a:ea typeface="ＭＳ ゴシック" panose="020B0609070205080204" pitchFamily="49" charset="-128"/>
              </a:rPr>
            </a:br>
            <a:br>
              <a:rPr lang="en-US" altLang="ja-JP" sz="1800" b="1" u="sng" dirty="0">
                <a:latin typeface="ＭＳ ゴシック" panose="020B0609070205080204" pitchFamily="49" charset="-128"/>
                <a:ea typeface="ＭＳ ゴシック" panose="020B0609070205080204" pitchFamily="49" charset="-128"/>
              </a:rPr>
            </a:br>
            <a:r>
              <a:rPr lang="ja-JP" altLang="en-US" sz="1800" dirty="0">
                <a:latin typeface="ＭＳ ゴシック"/>
                <a:ea typeface="ＭＳ ゴシック"/>
              </a:rPr>
              <a:t>共通仕様書に基づいて契約締結から</a:t>
            </a:r>
            <a:r>
              <a:rPr lang="en-US" altLang="ja-JP" sz="1800" dirty="0">
                <a:latin typeface="ＭＳ ゴシック"/>
                <a:ea typeface="ＭＳ ゴシック"/>
              </a:rPr>
              <a:t>10</a:t>
            </a:r>
            <a:r>
              <a:rPr lang="ja-JP" altLang="en-US" sz="1800" dirty="0">
                <a:latin typeface="ＭＳ ゴシック"/>
                <a:ea typeface="ＭＳ ゴシック"/>
              </a:rPr>
              <a:t>営業日以内に業務計画書（様式は自由）を作成し、</a:t>
            </a:r>
            <a:r>
              <a:rPr lang="en-US" altLang="ja-JP" sz="1800" dirty="0">
                <a:latin typeface="ＭＳ ゴシック"/>
                <a:ea typeface="ＭＳ ゴシック"/>
              </a:rPr>
              <a:t>JICA</a:t>
            </a:r>
            <a:r>
              <a:rPr lang="ja-JP" altLang="en-US" sz="1800" dirty="0">
                <a:latin typeface="ＭＳ ゴシック"/>
                <a:ea typeface="ＭＳ ゴシック"/>
              </a:rPr>
              <a:t>の承諾を得てください（</a:t>
            </a:r>
            <a:r>
              <a:rPr lang="en-US" altLang="ja-JP" sz="1800" dirty="0">
                <a:latin typeface="ＭＳ ゴシック"/>
                <a:ea typeface="ＭＳ ゴシック"/>
              </a:rPr>
              <a:t>0</a:t>
            </a:r>
            <a:r>
              <a:rPr lang="ja-JP" altLang="en-US" sz="1800" dirty="0">
                <a:latin typeface="ＭＳ ゴシック"/>
                <a:ea typeface="ＭＳ ゴシック"/>
              </a:rPr>
              <a:t>号打合簿への添付）。</a:t>
            </a:r>
            <a:r>
              <a:rPr lang="ja-JP" altLang="en-US" sz="1800" dirty="0">
                <a:latin typeface="ＭＳ ゴシック" panose="020B0609070205080204" pitchFamily="49" charset="-128"/>
                <a:ea typeface="ＭＳ ゴシック" panose="020B0609070205080204" pitchFamily="49" charset="-128"/>
              </a:rPr>
              <a:t>加えて、</a:t>
            </a:r>
            <a:r>
              <a:rPr lang="ja-JP" altLang="ja-JP" sz="1800" dirty="0">
                <a:latin typeface="ＭＳ ゴシック" panose="020B0609070205080204" pitchFamily="49" charset="-128"/>
                <a:ea typeface="ＭＳ ゴシック" panose="020B0609070205080204" pitchFamily="49" charset="-128"/>
              </a:rPr>
              <a:t>月毎にコンサルタント業務従事月報を作成し</a:t>
            </a:r>
            <a:r>
              <a:rPr lang="ja-JP" altLang="en-US" sz="1800" dirty="0">
                <a:latin typeface="ＭＳ ゴシック" panose="020B0609070205080204" pitchFamily="49" charset="-128"/>
                <a:ea typeface="ＭＳ ゴシック" panose="020B0609070205080204" pitchFamily="49" charset="-128"/>
              </a:rPr>
              <a:t>、</a:t>
            </a:r>
            <a:r>
              <a:rPr lang="ja-JP" altLang="ja-JP" sz="1800" dirty="0">
                <a:latin typeface="ＭＳ ゴシック" panose="020B0609070205080204" pitchFamily="49" charset="-128"/>
                <a:ea typeface="ＭＳ ゴシック" panose="020B0609070205080204" pitchFamily="49" charset="-128"/>
              </a:rPr>
              <a:t>監督職員に提出します。 </a:t>
            </a:r>
            <a:r>
              <a:rPr lang="en-US" altLang="ja-JP" sz="1800" dirty="0">
                <a:latin typeface="ＭＳ ゴシック" panose="020B0609070205080204" pitchFamily="49" charset="-128"/>
                <a:ea typeface="ＭＳ ゴシック" panose="020B0609070205080204" pitchFamily="49" charset="-128"/>
              </a:rPr>
              <a:t> </a:t>
            </a:r>
            <a:endParaRPr lang="ja-JP" altLang="ja-JP" sz="1800" dirty="0">
              <a:latin typeface="ＭＳ ゴシック" panose="020B0609070205080204" pitchFamily="49" charset="-128"/>
              <a:ea typeface="ＭＳ ゴシック" panose="020B0609070205080204" pitchFamily="49" charset="-128"/>
            </a:endParaRPr>
          </a:p>
        </p:txBody>
      </p:sp>
      <p:graphicFrame>
        <p:nvGraphicFramePr>
          <p:cNvPr id="12" name="表 11"/>
          <p:cNvGraphicFramePr>
            <a:graphicFrameLocks noGrp="1"/>
          </p:cNvGraphicFramePr>
          <p:nvPr>
            <p:extLst>
              <p:ext uri="{D42A27DB-BD31-4B8C-83A1-F6EECF244321}">
                <p14:modId xmlns:p14="http://schemas.microsoft.com/office/powerpoint/2010/main" val="3610271357"/>
              </p:ext>
            </p:extLst>
          </p:nvPr>
        </p:nvGraphicFramePr>
        <p:xfrm>
          <a:off x="807525" y="6242366"/>
          <a:ext cx="10080000" cy="335280"/>
        </p:xfrm>
        <a:graphic>
          <a:graphicData uri="http://schemas.openxmlformats.org/drawingml/2006/table">
            <a:tbl>
              <a:tblPr firstRow="1" bandRow="1">
                <a:effectLst>
                  <a:outerShdw blurRad="50800" dist="38100" dir="5400000" algn="t" rotWithShape="0">
                    <a:prstClr val="black">
                      <a:alpha val="40000"/>
                    </a:prstClr>
                  </a:outerShdw>
                </a:effectLst>
                <a:tableStyleId>{8A107856-5554-42FB-B03E-39F5DBC370BA}</a:tableStyleId>
              </a:tblPr>
              <a:tblGrid>
                <a:gridCol w="4228381">
                  <a:extLst>
                    <a:ext uri="{9D8B030D-6E8A-4147-A177-3AD203B41FA5}">
                      <a16:colId xmlns:a16="http://schemas.microsoft.com/office/drawing/2014/main" val="1322200864"/>
                    </a:ext>
                  </a:extLst>
                </a:gridCol>
                <a:gridCol w="5851619">
                  <a:extLst>
                    <a:ext uri="{9D8B030D-6E8A-4147-A177-3AD203B41FA5}">
                      <a16:colId xmlns:a16="http://schemas.microsoft.com/office/drawing/2014/main" val="2160793900"/>
                    </a:ext>
                  </a:extLst>
                </a:gridCol>
              </a:tblGrid>
              <a:tr h="302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dirty="0">
                          <a:solidFill>
                            <a:schemeClr val="tx1"/>
                          </a:solidFill>
                          <a:latin typeface="+mn-ea"/>
                          <a:ea typeface="+mn-ea"/>
                        </a:rPr>
                        <a:t>契約管理ガイドライン（月報様式を含む）</a:t>
                      </a:r>
                      <a:endParaRPr lang="en-US" altLang="ja-JP" sz="1600" b="1" dirty="0">
                        <a:solidFill>
                          <a:schemeClr val="tx1"/>
                        </a:solidFill>
                        <a:latin typeface="+mn-ea"/>
                        <a:ea typeface="+mn-ea"/>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kern="1200" dirty="0">
                          <a:effectLst/>
                          <a:latin typeface="+mn-ea"/>
                          <a:ea typeface="+mn-ea"/>
                          <a:hlinkClick r:id="rId3"/>
                        </a:rPr>
                        <a:t>業務実施契約における契約管理ガイドライン</a:t>
                      </a:r>
                      <a:endParaRPr kumimoji="1" lang="ja-JP" altLang="en-US" sz="1600" b="1" dirty="0">
                        <a:latin typeface="+mn-ea"/>
                        <a:ea typeface="+mn-ea"/>
                      </a:endParaRPr>
                    </a:p>
                  </a:txBody>
                  <a:tcPr anchor="ctr"/>
                </a:tc>
                <a:extLst>
                  <a:ext uri="{0D108BD9-81ED-4DB2-BD59-A6C34878D82A}">
                    <a16:rowId xmlns:a16="http://schemas.microsoft.com/office/drawing/2014/main" val="2473695899"/>
                  </a:ext>
                </a:extLst>
              </a:tr>
            </a:tbl>
          </a:graphicData>
        </a:graphic>
      </p:graphicFrame>
      <p:sp>
        <p:nvSpPr>
          <p:cNvPr id="18" name="タイトル 1"/>
          <p:cNvSpPr>
            <a:spLocks noGrp="1"/>
          </p:cNvSpPr>
          <p:nvPr>
            <p:ph type="title"/>
          </p:nvPr>
        </p:nvSpPr>
        <p:spPr>
          <a:xfrm>
            <a:off x="336000" y="1150269"/>
            <a:ext cx="11520000" cy="2913808"/>
          </a:xfrm>
          <a:prstGeom prst="roundRect">
            <a:avLst/>
          </a:prstGeom>
          <a:ln>
            <a:solidFill>
              <a:srgbClr val="000000"/>
            </a:solidFill>
          </a:ln>
        </p:spPr>
        <p:txBody>
          <a:bodyPr anchor="t">
            <a:noAutofit/>
          </a:bodyPr>
          <a:lstStyle/>
          <a:p>
            <a:pPr fontAlgn="base"/>
            <a:r>
              <a:rPr lang="ja-JP" altLang="en-US" sz="1800" b="1" u="sng" dirty="0">
                <a:latin typeface="ＭＳ ゴシック" panose="020B0609070205080204" pitchFamily="49" charset="-128"/>
                <a:ea typeface="ＭＳ ゴシック" panose="020B0609070205080204" pitchFamily="49" charset="-128"/>
              </a:rPr>
              <a:t>（</a:t>
            </a:r>
            <a:r>
              <a:rPr lang="en-US" altLang="ja-JP" sz="1800" b="1" u="sng" dirty="0">
                <a:latin typeface="ＭＳ ゴシック" panose="020B0609070205080204" pitchFamily="49" charset="-128"/>
                <a:ea typeface="ＭＳ ゴシック" panose="020B0609070205080204" pitchFamily="49" charset="-128"/>
              </a:rPr>
              <a:t>7</a:t>
            </a:r>
            <a:r>
              <a:rPr lang="ja-JP" altLang="en-US" sz="1800" b="1" u="sng" dirty="0">
                <a:latin typeface="ＭＳ ゴシック" panose="020B0609070205080204" pitchFamily="49" charset="-128"/>
                <a:ea typeface="ＭＳ ゴシック" panose="020B0609070205080204" pitchFamily="49" charset="-128"/>
              </a:rPr>
              <a:t>）契約締結</a:t>
            </a:r>
            <a:br>
              <a:rPr lang="en-US" altLang="ja-JP" sz="1800" b="1" u="sng" dirty="0">
                <a:latin typeface="ＭＳ ゴシック" panose="020B0609070205080204" pitchFamily="49" charset="-128"/>
                <a:ea typeface="ＭＳ ゴシック" panose="020B0609070205080204" pitchFamily="49" charset="-128"/>
              </a:rPr>
            </a:br>
            <a:br>
              <a:rPr lang="en-US" altLang="ja-JP" sz="1800" b="1" u="sng" dirty="0">
                <a:latin typeface="ＭＳ ゴシック" panose="020B0609070205080204" pitchFamily="49" charset="-128"/>
                <a:ea typeface="ＭＳ ゴシック" panose="020B0609070205080204" pitchFamily="49" charset="-128"/>
              </a:rPr>
            </a:br>
            <a:r>
              <a:rPr lang="ja-JP" altLang="ja-JP" sz="1800" dirty="0">
                <a:latin typeface="ＭＳ ゴシック" panose="020B0609070205080204" pitchFamily="49" charset="-128"/>
                <a:ea typeface="ＭＳ ゴシック" panose="020B0609070205080204" pitchFamily="49" charset="-128"/>
              </a:rPr>
              <a:t>双方で合意が得られた段階で、契約書</a:t>
            </a:r>
            <a:r>
              <a:rPr lang="ja-JP" altLang="en-US" sz="1800" dirty="0">
                <a:latin typeface="ＭＳ ゴシック" panose="020B0609070205080204" pitchFamily="49" charset="-128"/>
                <a:ea typeface="ＭＳ ゴシック" panose="020B0609070205080204" pitchFamily="49" charset="-128"/>
              </a:rPr>
              <a:t>案</a:t>
            </a:r>
            <a:r>
              <a:rPr lang="ja-JP" altLang="ja-JP" sz="1800" dirty="0">
                <a:latin typeface="ＭＳ ゴシック" panose="020B0609070205080204" pitchFamily="49" charset="-128"/>
                <a:ea typeface="ＭＳ ゴシック" panose="020B0609070205080204" pitchFamily="49" charset="-128"/>
              </a:rPr>
              <a:t>を作成</a:t>
            </a:r>
            <a:r>
              <a:rPr lang="ja-JP" altLang="en-US" sz="1800" dirty="0">
                <a:latin typeface="ＭＳ ゴシック" panose="020B0609070205080204" pitchFamily="49" charset="-128"/>
                <a:ea typeface="ＭＳ ゴシック" panose="020B0609070205080204" pitchFamily="49" charset="-128"/>
              </a:rPr>
              <a:t>し業務実施</a:t>
            </a:r>
            <a:r>
              <a:rPr lang="ja-JP" altLang="ja-JP" sz="1800" dirty="0">
                <a:latin typeface="ＭＳ ゴシック" panose="020B0609070205080204" pitchFamily="49" charset="-128"/>
                <a:ea typeface="ＭＳ ゴシック" panose="020B0609070205080204" pitchFamily="49" charset="-128"/>
              </a:rPr>
              <a:t>契約を締結</a:t>
            </a:r>
            <a:r>
              <a:rPr lang="ja-JP" altLang="ja-JP" sz="1800">
                <a:latin typeface="ＭＳ ゴシック" panose="020B0609070205080204" pitchFamily="49" charset="-128"/>
                <a:ea typeface="ＭＳ ゴシック" panose="020B0609070205080204" pitchFamily="49" charset="-128"/>
              </a:rPr>
              <a:t>します。</a:t>
            </a:r>
            <a:r>
              <a:rPr lang="ja-JP" altLang="en-US" sz="1800">
                <a:latin typeface="ＭＳ ゴシック" panose="020B0609070205080204" pitchFamily="49" charset="-128"/>
                <a:ea typeface="ＭＳ ゴシック" panose="020B0609070205080204" pitchFamily="49" charset="-128"/>
              </a:rPr>
              <a:t>契約書は、原則、電子契約署名です。詳細</a:t>
            </a:r>
            <a:r>
              <a:rPr lang="ja-JP" altLang="en-US" sz="1800" dirty="0">
                <a:latin typeface="ＭＳ ゴシック" panose="020B0609070205080204" pitchFamily="49" charset="-128"/>
                <a:ea typeface="ＭＳ ゴシック" panose="020B0609070205080204" pitchFamily="49" charset="-128"/>
              </a:rPr>
              <a:t>については製本担当からご連絡します。</a:t>
            </a:r>
            <a:br>
              <a:rPr lang="en-US" altLang="ja-JP" sz="1800" dirty="0">
                <a:latin typeface="ＭＳ ゴシック" panose="020B0609070205080204" pitchFamily="49" charset="-128"/>
                <a:ea typeface="ＭＳ ゴシック" panose="020B0609070205080204" pitchFamily="49" charset="-128"/>
              </a:rPr>
            </a:br>
            <a:br>
              <a:rPr lang="en-US" altLang="ja-JP" sz="1800" dirty="0">
                <a:latin typeface="ＭＳ ゴシック" panose="020B0609070205080204" pitchFamily="49" charset="-128"/>
                <a:ea typeface="ＭＳ ゴシック" panose="020B0609070205080204" pitchFamily="49" charset="-128"/>
              </a:rPr>
            </a:br>
            <a:r>
              <a:rPr lang="ja-JP" altLang="ja-JP" sz="1800" dirty="0">
                <a:latin typeface="ＭＳ ゴシック" panose="020B0609070205080204" pitchFamily="49" charset="-128"/>
                <a:ea typeface="ＭＳ ゴシック" panose="020B0609070205080204" pitchFamily="49" charset="-128"/>
              </a:rPr>
              <a:t>業務実施契約</a:t>
            </a:r>
            <a:r>
              <a:rPr lang="ja-JP" altLang="en-US" sz="1800" dirty="0">
                <a:latin typeface="ＭＳ ゴシック" panose="020B0609070205080204" pitchFamily="49" charset="-128"/>
                <a:ea typeface="ＭＳ ゴシック" panose="020B0609070205080204" pitchFamily="49" charset="-128"/>
              </a:rPr>
              <a:t>書</a:t>
            </a:r>
            <a:r>
              <a:rPr lang="ja-JP" altLang="ja-JP" sz="1800" dirty="0">
                <a:latin typeface="ＭＳ ゴシック" panose="020B0609070205080204" pitchFamily="49" charset="-128"/>
                <a:ea typeface="ＭＳ ゴシック" panose="020B0609070205080204" pitchFamily="49" charset="-128"/>
              </a:rPr>
              <a:t>（契約書本体、約款、</a:t>
            </a:r>
            <a:r>
              <a:rPr lang="ja-JP" altLang="en-US" sz="1800" dirty="0">
                <a:latin typeface="ＭＳ ゴシック" panose="020B0609070205080204" pitchFamily="49" charset="-128"/>
                <a:ea typeface="ＭＳ ゴシック" panose="020B0609070205080204" pitchFamily="49" charset="-128"/>
              </a:rPr>
              <a:t>共通</a:t>
            </a:r>
            <a:r>
              <a:rPr lang="ja-JP" altLang="ja-JP" sz="1800" dirty="0">
                <a:latin typeface="ＭＳ ゴシック" panose="020B0609070205080204" pitchFamily="49" charset="-128"/>
                <a:ea typeface="ＭＳ ゴシック" panose="020B0609070205080204" pitchFamily="49" charset="-128"/>
              </a:rPr>
              <a:t>仕様書、</a:t>
            </a:r>
            <a:r>
              <a:rPr lang="ja-JP" altLang="en-US" sz="1800" dirty="0">
                <a:latin typeface="ＭＳ ゴシック" panose="020B0609070205080204" pitchFamily="49" charset="-128"/>
                <a:ea typeface="ＭＳ ゴシック" panose="020B0609070205080204" pitchFamily="49" charset="-128"/>
              </a:rPr>
              <a:t>特記仕様書、</a:t>
            </a:r>
            <a:r>
              <a:rPr lang="ja-JP" altLang="ja-JP" sz="1800" dirty="0">
                <a:latin typeface="ＭＳ ゴシック" panose="020B0609070205080204" pitchFamily="49" charset="-128"/>
                <a:ea typeface="ＭＳ ゴシック" panose="020B0609070205080204" pitchFamily="49" charset="-128"/>
              </a:rPr>
              <a:t>契約金額内訳書</a:t>
            </a:r>
            <a:r>
              <a:rPr lang="en-US" altLang="ja-JP" sz="1800" dirty="0">
                <a:latin typeface="ＭＳ ゴシック" panose="020B0609070205080204" pitchFamily="49" charset="-128"/>
                <a:ea typeface="ＭＳ ゴシック" panose="020B0609070205080204" pitchFamily="49" charset="-128"/>
              </a:rPr>
              <a:t> </a:t>
            </a:r>
            <a:r>
              <a:rPr lang="ja-JP" altLang="en-US" sz="1800" dirty="0">
                <a:latin typeface="ＭＳ ゴシック" panose="020B0609070205080204" pitchFamily="49" charset="-128"/>
                <a:ea typeface="ＭＳ ゴシック" panose="020B0609070205080204" pitchFamily="49" charset="-128"/>
              </a:rPr>
              <a:t>）</a:t>
            </a:r>
            <a:endParaRPr lang="ja-JP" altLang="ja-JP" sz="1800" dirty="0">
              <a:latin typeface="ＭＳ ゴシック" panose="020B0609070205080204" pitchFamily="49" charset="-128"/>
              <a:ea typeface="ＭＳ ゴシック" panose="020B0609070205080204" pitchFamily="49" charset="-128"/>
            </a:endParaRPr>
          </a:p>
        </p:txBody>
      </p:sp>
      <p:graphicFrame>
        <p:nvGraphicFramePr>
          <p:cNvPr id="19" name="表 18"/>
          <p:cNvGraphicFramePr>
            <a:graphicFrameLocks noGrp="1"/>
          </p:cNvGraphicFramePr>
          <p:nvPr>
            <p:extLst>
              <p:ext uri="{D42A27DB-BD31-4B8C-83A1-F6EECF244321}">
                <p14:modId xmlns:p14="http://schemas.microsoft.com/office/powerpoint/2010/main" val="3813279053"/>
              </p:ext>
            </p:extLst>
          </p:nvPr>
        </p:nvGraphicFramePr>
        <p:xfrm>
          <a:off x="807525" y="2893665"/>
          <a:ext cx="10080000" cy="987364"/>
        </p:xfrm>
        <a:graphic>
          <a:graphicData uri="http://schemas.openxmlformats.org/drawingml/2006/table">
            <a:tbl>
              <a:tblPr firstRow="1" bandRow="1">
                <a:effectLst>
                  <a:outerShdw blurRad="50800" dist="38100" dir="5400000" algn="t" rotWithShape="0">
                    <a:prstClr val="black">
                      <a:alpha val="40000"/>
                    </a:prstClr>
                  </a:outerShdw>
                </a:effectLst>
                <a:tableStyleId>{21E4AEA4-8DFA-4A89-87EB-49C32662AFE0}</a:tableStyleId>
              </a:tblPr>
              <a:tblGrid>
                <a:gridCol w="5130820">
                  <a:extLst>
                    <a:ext uri="{9D8B030D-6E8A-4147-A177-3AD203B41FA5}">
                      <a16:colId xmlns:a16="http://schemas.microsoft.com/office/drawing/2014/main" val="1322200864"/>
                    </a:ext>
                  </a:extLst>
                </a:gridCol>
                <a:gridCol w="4949180">
                  <a:extLst>
                    <a:ext uri="{9D8B030D-6E8A-4147-A177-3AD203B41FA5}">
                      <a16:colId xmlns:a16="http://schemas.microsoft.com/office/drawing/2014/main" val="2160793900"/>
                    </a:ext>
                  </a:extLst>
                </a:gridCol>
              </a:tblGrid>
              <a:tr h="35403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a:solidFill>
                            <a:schemeClr val="tx1"/>
                          </a:solidFill>
                          <a:latin typeface="+mn-ea"/>
                          <a:ea typeface="+mn-ea"/>
                        </a:rPr>
                        <a:t>契約書作成</a:t>
                      </a:r>
                      <a:endParaRPr kumimoji="1" lang="ja-JP" altLang="ja-JP" sz="1600" b="1" baseline="0" dirty="0">
                        <a:solidFill>
                          <a:schemeClr val="tx1"/>
                        </a:solidFill>
                        <a:latin typeface="+mn-ea"/>
                        <a:ea typeface="+mn-ea"/>
                      </a:endParaRPr>
                    </a:p>
                    <a:p>
                      <a:pPr marL="0" marR="0" lvl="0" indent="0" algn="l">
                        <a:lnSpc>
                          <a:spcPct val="100000"/>
                        </a:lnSpc>
                        <a:spcBef>
                          <a:spcPts val="0"/>
                        </a:spcBef>
                        <a:spcAft>
                          <a:spcPts val="0"/>
                        </a:spcAft>
                        <a:buNone/>
                      </a:pPr>
                      <a:r>
                        <a:rPr lang="en-US" sz="1600" b="1" i="0" u="none" strike="noStrike" baseline="0" noProof="0" dirty="0">
                          <a:solidFill>
                            <a:srgbClr val="FF0000"/>
                          </a:solidFill>
                          <a:latin typeface="游ゴシック"/>
                        </a:rPr>
                        <a:t>※</a:t>
                      </a:r>
                      <a:r>
                        <a:rPr lang="ja-JP" sz="1600" b="1" i="0" u="none" strike="noStrike" baseline="0" noProof="0" dirty="0">
                          <a:solidFill>
                            <a:srgbClr val="FF0000"/>
                          </a:solidFill>
                          <a:latin typeface="游ゴシック"/>
                          <a:ea typeface="游ゴシック"/>
                        </a:rPr>
                        <a:t>　</a:t>
                      </a:r>
                      <a:r>
                        <a:rPr lang="en-US" sz="1600" b="1" i="0" u="none" strike="noStrike" baseline="0" noProof="0" dirty="0">
                          <a:solidFill>
                            <a:srgbClr val="FF0000"/>
                          </a:solidFill>
                          <a:latin typeface="游ゴシック"/>
                        </a:rPr>
                        <a:t>2023</a:t>
                      </a:r>
                      <a:r>
                        <a:rPr lang="ja-JP" sz="1600" b="1" i="0" u="none" strike="noStrike" baseline="0" noProof="0">
                          <a:solidFill>
                            <a:srgbClr val="FF0000"/>
                          </a:solidFill>
                          <a:latin typeface="游ゴシック"/>
                          <a:ea typeface="游ゴシック"/>
                        </a:rPr>
                        <a:t>年</a:t>
                      </a:r>
                      <a:r>
                        <a:rPr lang="en-US" sz="1600" b="1" i="0" u="none" strike="noStrike" baseline="0" noProof="0" dirty="0">
                          <a:solidFill>
                            <a:srgbClr val="FF0000"/>
                          </a:solidFill>
                          <a:latin typeface="游ゴシック"/>
                        </a:rPr>
                        <a:t>7</a:t>
                      </a:r>
                      <a:r>
                        <a:rPr lang="ja-JP" sz="1600" b="1" i="0" u="none" strike="noStrike" baseline="0" noProof="0">
                          <a:solidFill>
                            <a:srgbClr val="FF0000"/>
                          </a:solidFill>
                          <a:latin typeface="游ゴシック"/>
                          <a:ea typeface="游ゴシック"/>
                        </a:rPr>
                        <a:t>月から電子契約を本格導入しています。</a:t>
                      </a:r>
                      <a:endParaRPr lang="en-US"/>
                    </a:p>
                  </a:txBody>
                  <a:tcPr>
                    <a:lnL w="12700" cap="flat" cmpd="sng" algn="ctr">
                      <a:solidFill>
                        <a:srgbClr val="F1A069"/>
                      </a:solidFill>
                      <a:prstDash val="solid"/>
                      <a:round/>
                      <a:headEnd type="none" w="med" len="med"/>
                      <a:tailEnd type="none" w="med" len="med"/>
                    </a:lnL>
                    <a:lnR w="12700" cap="flat" cmpd="sng" algn="ctr">
                      <a:solidFill>
                        <a:srgbClr val="F1A069"/>
                      </a:solidFill>
                      <a:prstDash val="solid"/>
                      <a:round/>
                      <a:headEnd type="none" w="med" len="med"/>
                      <a:tailEnd type="none" w="med" len="med"/>
                    </a:lnR>
                    <a:lnT w="12700" cap="flat" cmpd="sng" algn="ctr">
                      <a:solidFill>
                        <a:srgbClr val="F1A069"/>
                      </a:solidFill>
                      <a:prstDash val="solid"/>
                      <a:round/>
                      <a:headEnd type="none" w="med" len="med"/>
                      <a:tailEnd type="none" w="med" len="med"/>
                    </a:lnT>
                    <a:lnB w="12700" cap="flat" cmpd="sng" algn="ctr">
                      <a:solidFill>
                        <a:srgbClr val="F1A069"/>
                      </a:solidFill>
                      <a:prstDash val="solid"/>
                      <a:round/>
                      <a:headEnd type="none" w="med" len="med"/>
                      <a:tailEnd type="none" w="med" len="med"/>
                    </a:lnB>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baseline="0" dirty="0">
                          <a:solidFill>
                            <a:schemeClr val="tx1"/>
                          </a:solidFill>
                          <a:latin typeface="+mn-ea"/>
                          <a:ea typeface="+mn-ea"/>
                          <a:hlinkClick r:id="rId4"/>
                        </a:rPr>
                        <a:t>契約書の作成および捺印について</a:t>
                      </a:r>
                      <a:endParaRPr kumimoji="1" lang="ja-JP" altLang="en-US" sz="1600" b="1" baseline="0" dirty="0">
                        <a:solidFill>
                          <a:schemeClr val="tx1"/>
                        </a:solidFill>
                        <a:latin typeface="+mn-ea"/>
                        <a:ea typeface="+mn-ea"/>
                      </a:endParaRPr>
                    </a:p>
                  </a:txBody>
                  <a:tcPr>
                    <a:lnL w="12700" cap="flat" cmpd="sng" algn="ctr">
                      <a:solidFill>
                        <a:srgbClr val="F1A069"/>
                      </a:solidFill>
                      <a:prstDash val="solid"/>
                      <a:round/>
                      <a:headEnd type="none" w="med" len="med"/>
                      <a:tailEnd type="none" w="med" len="med"/>
                    </a:lnL>
                    <a:lnR w="12700" cap="flat" cmpd="sng" algn="ctr">
                      <a:solidFill>
                        <a:srgbClr val="F1A069"/>
                      </a:solidFill>
                      <a:prstDash val="solid"/>
                      <a:round/>
                      <a:headEnd type="none" w="med" len="med"/>
                      <a:tailEnd type="none" w="med" len="med"/>
                    </a:lnR>
                    <a:lnT w="12700" cap="flat" cmpd="sng" algn="ctr">
                      <a:solidFill>
                        <a:srgbClr val="F1A069"/>
                      </a:solidFill>
                      <a:prstDash val="solid"/>
                      <a:round/>
                      <a:headEnd type="none" w="med" len="med"/>
                      <a:tailEnd type="none" w="med" len="med"/>
                    </a:lnT>
                    <a:lnB w="12700" cap="flat" cmpd="sng" algn="ctr">
                      <a:solidFill>
                        <a:srgbClr val="F1A069"/>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3873148649"/>
                  </a:ext>
                </a:extLst>
              </a:tr>
              <a:tr h="40824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kern="1200" baseline="0">
                          <a:solidFill>
                            <a:schemeClr val="tx1"/>
                          </a:solidFill>
                          <a:latin typeface="+mn-ea"/>
                          <a:ea typeface="+mn-ea"/>
                          <a:cs typeface="+mn-cs"/>
                        </a:rPr>
                        <a:t>契約締結に必要な書類</a:t>
                      </a:r>
                    </a:p>
                  </a:txBody>
                  <a:tcPr>
                    <a:lnL w="12700" cap="flat" cmpd="sng" algn="ctr">
                      <a:solidFill>
                        <a:srgbClr val="F1A069"/>
                      </a:solidFill>
                      <a:prstDash val="solid"/>
                      <a:round/>
                      <a:headEnd type="none" w="med" len="med"/>
                      <a:tailEnd type="none" w="med" len="med"/>
                    </a:lnL>
                    <a:lnR w="12700" cap="flat" cmpd="sng" algn="ctr">
                      <a:solidFill>
                        <a:srgbClr val="F1A069"/>
                      </a:solidFill>
                      <a:prstDash val="solid"/>
                      <a:round/>
                      <a:headEnd type="none" w="med" len="med"/>
                      <a:tailEnd type="none" w="med" len="med"/>
                    </a:lnR>
                    <a:lnT w="12700" cap="flat" cmpd="sng" algn="ctr">
                      <a:solidFill>
                        <a:srgbClr val="F1A069"/>
                      </a:solidFill>
                      <a:prstDash val="solid"/>
                      <a:round/>
                      <a:headEnd type="none" w="med" len="med"/>
                      <a:tailEnd type="none" w="med" len="med"/>
                    </a:lnT>
                    <a:lnB w="12700" cap="flat" cmpd="sng" algn="ctr">
                      <a:solidFill>
                        <a:srgbClr val="F1A069"/>
                      </a:solidFill>
                      <a:prstDash val="solid"/>
                      <a:round/>
                      <a:headEnd type="none" w="med" len="med"/>
                      <a:tailEnd type="none" w="med" len="med"/>
                    </a:lnB>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baseline="0" dirty="0">
                          <a:solidFill>
                            <a:schemeClr val="tx1"/>
                          </a:solidFill>
                          <a:hlinkClick r:id="rId5"/>
                        </a:rPr>
                        <a:t>業務実施契約様式</a:t>
                      </a:r>
                      <a:endParaRPr kumimoji="1" lang="ja-JP" altLang="en-US" sz="1600" b="1" baseline="0" dirty="0">
                        <a:solidFill>
                          <a:schemeClr val="tx1"/>
                        </a:solidFill>
                      </a:endParaRPr>
                    </a:p>
                  </a:txBody>
                  <a:tcPr>
                    <a:lnL w="12700" cap="flat" cmpd="sng" algn="ctr">
                      <a:solidFill>
                        <a:srgbClr val="F1A069"/>
                      </a:solidFill>
                      <a:prstDash val="solid"/>
                      <a:round/>
                      <a:headEnd type="none" w="med" len="med"/>
                      <a:tailEnd type="none" w="med" len="med"/>
                    </a:lnL>
                    <a:lnR w="12700" cap="flat" cmpd="sng" algn="ctr">
                      <a:solidFill>
                        <a:srgbClr val="F1A069"/>
                      </a:solidFill>
                      <a:prstDash val="solid"/>
                      <a:round/>
                      <a:headEnd type="none" w="med" len="med"/>
                      <a:tailEnd type="none" w="med" len="med"/>
                    </a:lnR>
                    <a:lnT w="12700" cap="flat" cmpd="sng" algn="ctr">
                      <a:solidFill>
                        <a:srgbClr val="F1A069"/>
                      </a:solidFill>
                      <a:prstDash val="solid"/>
                      <a:round/>
                      <a:headEnd type="none" w="med" len="med"/>
                      <a:tailEnd type="none" w="med" len="med"/>
                    </a:lnT>
                    <a:lnB w="12700" cap="flat" cmpd="sng" algn="ctr">
                      <a:solidFill>
                        <a:srgbClr val="F1A069"/>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197128473"/>
                  </a:ext>
                </a:extLst>
              </a:tr>
            </a:tbl>
          </a:graphicData>
        </a:graphic>
      </p:graphicFrame>
      <p:sp>
        <p:nvSpPr>
          <p:cNvPr id="20" name="正方形/長方形 19"/>
          <p:cNvSpPr/>
          <p:nvPr/>
        </p:nvSpPr>
        <p:spPr>
          <a:xfrm>
            <a:off x="336000" y="576920"/>
            <a:ext cx="3288870" cy="52264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kumimoji="1" lang="ja-JP" altLang="en-US" b="1">
                <a:latin typeface="ＭＳ ゴシック" panose="020B0609070205080204" pitchFamily="49" charset="-128"/>
                <a:ea typeface="ＭＳ ゴシック" panose="020B0609070205080204" pitchFamily="49" charset="-128"/>
              </a:rPr>
              <a:t>契約締結</a:t>
            </a:r>
          </a:p>
        </p:txBody>
      </p:sp>
      <p:sp>
        <p:nvSpPr>
          <p:cNvPr id="13" name="タイトル 1">
            <a:extLst>
              <a:ext uri="{FF2B5EF4-FFF2-40B4-BE49-F238E27FC236}">
                <a16:creationId xmlns:a16="http://schemas.microsoft.com/office/drawing/2014/main" id="{96641CA7-811F-4C35-959E-EBE8DF72DDC0}"/>
              </a:ext>
            </a:extLst>
          </p:cNvPr>
          <p:cNvSpPr txBox="1">
            <a:spLocks/>
          </p:cNvSpPr>
          <p:nvPr/>
        </p:nvSpPr>
        <p:spPr>
          <a:xfrm>
            <a:off x="4152833" y="2304"/>
            <a:ext cx="5501530" cy="59846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000" b="1" u="sng">
                <a:latin typeface="ＭＳ ゴシック" panose="020B0609070205080204" pitchFamily="49" charset="-128"/>
                <a:ea typeface="ＭＳ ゴシック" panose="020B0609070205080204" pitchFamily="49" charset="-128"/>
              </a:rPr>
              <a:t>企画競争（</a:t>
            </a:r>
            <a:r>
              <a:rPr lang="en-US" altLang="ja-JP" sz="2000" b="1" u="sng">
                <a:latin typeface="ＭＳ ゴシック" panose="020B0609070205080204" pitchFamily="49" charset="-128"/>
                <a:ea typeface="ＭＳ ゴシック" panose="020B0609070205080204" pitchFamily="49" charset="-128"/>
              </a:rPr>
              <a:t>QCBS</a:t>
            </a:r>
            <a:r>
              <a:rPr lang="ja-JP" altLang="en-US" sz="2000" b="1" u="sng">
                <a:latin typeface="ＭＳ ゴシック" panose="020B0609070205080204" pitchFamily="49" charset="-128"/>
                <a:ea typeface="ＭＳ ゴシック" panose="020B0609070205080204" pitchFamily="49" charset="-128"/>
              </a:rPr>
              <a:t>方式）（詳細説明）</a:t>
            </a:r>
          </a:p>
        </p:txBody>
      </p:sp>
      <p:sp>
        <p:nvSpPr>
          <p:cNvPr id="14" name="フローチャート: 書類 13">
            <a:extLst>
              <a:ext uri="{FF2B5EF4-FFF2-40B4-BE49-F238E27FC236}">
                <a16:creationId xmlns:a16="http://schemas.microsoft.com/office/drawing/2014/main" id="{38AE8C5D-C9B9-4758-831F-2163AF5E0167}"/>
              </a:ext>
            </a:extLst>
          </p:cNvPr>
          <p:cNvSpPr/>
          <p:nvPr/>
        </p:nvSpPr>
        <p:spPr>
          <a:xfrm>
            <a:off x="0" y="0"/>
            <a:ext cx="4034790" cy="550718"/>
          </a:xfrm>
          <a:prstGeom prst="flowChartDocument">
            <a:avLst/>
          </a:prstGeom>
          <a:solidFill>
            <a:schemeClr val="accent2">
              <a:lumMod val="75000"/>
            </a:schemeClr>
          </a:solidFill>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a:solidFill>
                  <a:schemeClr val="tx1"/>
                </a:solidFill>
                <a:effectLst>
                  <a:outerShdw blurRad="50800" dist="38100" algn="l" rotWithShape="0">
                    <a:prstClr val="black">
                      <a:alpha val="40000"/>
                    </a:prstClr>
                  </a:outerShdw>
                </a:effectLst>
                <a:latin typeface="游明朝 Demibold" panose="02020600000000000000" pitchFamily="18" charset="-128"/>
                <a:ea typeface="游明朝 Demibold" panose="02020600000000000000" pitchFamily="18" charset="-128"/>
              </a:rPr>
              <a:t>コンサルタント等契約</a:t>
            </a:r>
          </a:p>
        </p:txBody>
      </p:sp>
    </p:spTree>
    <p:extLst>
      <p:ext uri="{BB962C8B-B14F-4D97-AF65-F5344CB8AC3E}">
        <p14:creationId xmlns:p14="http://schemas.microsoft.com/office/powerpoint/2010/main" val="28450635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347021" y="610240"/>
            <a:ext cx="3288870" cy="52264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defTabSz="914400"/>
            <a:r>
              <a:rPr kumimoji="1" lang="ja-JP" altLang="en-US" b="1">
                <a:latin typeface="ＭＳ ゴシック"/>
                <a:ea typeface="ＭＳ ゴシック"/>
              </a:rPr>
              <a:t>契約</a:t>
            </a:r>
            <a:r>
              <a:rPr lang="ja-JP" altLang="en-US" b="1">
                <a:latin typeface="ＭＳ ゴシック"/>
                <a:ea typeface="ＭＳ ゴシック"/>
              </a:rPr>
              <a:t>実施中</a:t>
            </a:r>
            <a:endParaRPr kumimoji="1" lang="ja-JP" altLang="en-US" b="1">
              <a:latin typeface="ＭＳ ゴシック"/>
              <a:ea typeface="ＭＳ ゴシック"/>
            </a:endParaRPr>
          </a:p>
        </p:txBody>
      </p:sp>
      <p:sp>
        <p:nvSpPr>
          <p:cNvPr id="10" name="タイトル 1"/>
          <p:cNvSpPr txBox="1">
            <a:spLocks/>
          </p:cNvSpPr>
          <p:nvPr/>
        </p:nvSpPr>
        <p:spPr>
          <a:xfrm>
            <a:off x="336000" y="1176032"/>
            <a:ext cx="11520000" cy="1671438"/>
          </a:xfrm>
          <a:prstGeom prst="roundRect">
            <a:avLst/>
          </a:prstGeom>
          <a:ln>
            <a:solidFill>
              <a:srgbClr val="000000"/>
            </a:solidFill>
          </a:ln>
        </p:spPr>
        <p:txBody>
          <a:bodyPr vert="horz" lIns="91440" tIns="45720" rIns="91440" bIns="45720" rtlCol="0" anchor="t" anchorCtr="0">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800" b="1" u="sng">
                <a:latin typeface="ＭＳ ゴシック" panose="020B0609070205080204" pitchFamily="49" charset="-128"/>
                <a:ea typeface="ＭＳ ゴシック" panose="020B0609070205080204" pitchFamily="49" charset="-128"/>
              </a:rPr>
              <a:t>（</a:t>
            </a:r>
            <a:r>
              <a:rPr lang="en-US" altLang="ja-JP" sz="1800" b="1" u="sng">
                <a:latin typeface="ＭＳ ゴシック" panose="020B0609070205080204" pitchFamily="49" charset="-128"/>
                <a:ea typeface="ＭＳ ゴシック" panose="020B0609070205080204" pitchFamily="49" charset="-128"/>
              </a:rPr>
              <a:t>9</a:t>
            </a:r>
            <a:r>
              <a:rPr lang="ja-JP" altLang="en-US" sz="1800" b="1" u="sng">
                <a:latin typeface="ＭＳ ゴシック" panose="020B0609070205080204" pitchFamily="49" charset="-128"/>
                <a:ea typeface="ＭＳ ゴシック" panose="020B0609070205080204" pitchFamily="49" charset="-128"/>
              </a:rPr>
              <a:t>）打合簿</a:t>
            </a:r>
            <a:br>
              <a:rPr lang="en-US" altLang="ja-JP" sz="1800" b="1" u="sng">
                <a:latin typeface="ＭＳ ゴシック" panose="020B0609070205080204" pitchFamily="49" charset="-128"/>
                <a:ea typeface="ＭＳ ゴシック" panose="020B0609070205080204" pitchFamily="49" charset="-128"/>
              </a:rPr>
            </a:br>
            <a:r>
              <a:rPr lang="ja-JP" altLang="en-US" sz="1800" b="1">
                <a:latin typeface="ＭＳ ゴシック" panose="020B0609070205080204" pitchFamily="49" charset="-128"/>
                <a:ea typeface="ＭＳ ゴシック" panose="020B0609070205080204" pitchFamily="49" charset="-128"/>
              </a:rPr>
              <a:t>・</a:t>
            </a:r>
            <a:r>
              <a:rPr lang="ja-JP" altLang="en-US" sz="1800">
                <a:latin typeface="ＭＳ ゴシック" panose="020B0609070205080204" pitchFamily="49" charset="-128"/>
                <a:ea typeface="ＭＳ ゴシック" panose="020B0609070205080204" pitchFamily="49" charset="-128"/>
              </a:rPr>
              <a:t>契約交渉において協議、確認した点について、契約締結から</a:t>
            </a:r>
            <a:r>
              <a:rPr lang="en-US" altLang="ja-JP" sz="1800">
                <a:latin typeface="ＭＳ ゴシック" panose="020B0609070205080204" pitchFamily="49" charset="-128"/>
                <a:ea typeface="ＭＳ ゴシック" panose="020B0609070205080204" pitchFamily="49" charset="-128"/>
              </a:rPr>
              <a:t>10</a:t>
            </a:r>
            <a:r>
              <a:rPr lang="ja-JP" altLang="en-US" sz="1800">
                <a:latin typeface="ＭＳ ゴシック" panose="020B0609070205080204" pitchFamily="49" charset="-128"/>
                <a:ea typeface="ＭＳ ゴシック" panose="020B0609070205080204" pitchFamily="49" charset="-128"/>
              </a:rPr>
              <a:t>営業日以内に</a:t>
            </a:r>
            <a:r>
              <a:rPr lang="en-US" altLang="ja-JP" sz="1800">
                <a:latin typeface="ＭＳ ゴシック" panose="020B0609070205080204" pitchFamily="49" charset="-128"/>
                <a:ea typeface="ＭＳ ゴシック" panose="020B0609070205080204" pitchFamily="49" charset="-128"/>
              </a:rPr>
              <a:t>0</a:t>
            </a:r>
            <a:r>
              <a:rPr lang="ja-JP" altLang="en-US" sz="1800">
                <a:latin typeface="ＭＳ ゴシック" panose="020B0609070205080204" pitchFamily="49" charset="-128"/>
                <a:ea typeface="ＭＳ ゴシック" panose="020B0609070205080204" pitchFamily="49" charset="-128"/>
              </a:rPr>
              <a:t>号打合簿に記録して取り交わします。</a:t>
            </a:r>
            <a:endParaRPr lang="en-US" altLang="ja-JP" sz="1800">
              <a:latin typeface="ＭＳ ゴシック" panose="020B0609070205080204" pitchFamily="49" charset="-128"/>
              <a:ea typeface="ＭＳ ゴシック" panose="020B0609070205080204" pitchFamily="49" charset="-128"/>
            </a:endParaRPr>
          </a:p>
          <a:p>
            <a:r>
              <a:rPr lang="ja-JP" altLang="en-US" sz="1800">
                <a:latin typeface="ＭＳ ゴシック" panose="020B0609070205080204" pitchFamily="49" charset="-128"/>
                <a:ea typeface="ＭＳ ゴシック" panose="020B0609070205080204" pitchFamily="49" charset="-128"/>
              </a:rPr>
              <a:t>・監督職員と業務主任者間の打合せ事項（指示、承諾、協議及び確認）を記録として残します。</a:t>
            </a:r>
            <a:endParaRPr kumimoji="1" lang="ja-JP" altLang="en-US" sz="1800"/>
          </a:p>
          <a:p>
            <a:pPr fontAlgn="base"/>
            <a:endParaRPr lang="ja-JP" altLang="ja-JP" sz="1800">
              <a:latin typeface="ＭＳ ゴシック" panose="020B0609070205080204" pitchFamily="49" charset="-128"/>
              <a:ea typeface="ＭＳ ゴシック" panose="020B0609070205080204" pitchFamily="49" charset="-128"/>
            </a:endParaRPr>
          </a:p>
        </p:txBody>
      </p:sp>
      <p:graphicFrame>
        <p:nvGraphicFramePr>
          <p:cNvPr id="12" name="表 11"/>
          <p:cNvGraphicFramePr>
            <a:graphicFrameLocks noGrp="1"/>
          </p:cNvGraphicFramePr>
          <p:nvPr>
            <p:extLst>
              <p:ext uri="{D42A27DB-BD31-4B8C-83A1-F6EECF244321}">
                <p14:modId xmlns:p14="http://schemas.microsoft.com/office/powerpoint/2010/main" val="2460164813"/>
              </p:ext>
            </p:extLst>
          </p:nvPr>
        </p:nvGraphicFramePr>
        <p:xfrm>
          <a:off x="850381" y="2354114"/>
          <a:ext cx="10080000" cy="335280"/>
        </p:xfrm>
        <a:graphic>
          <a:graphicData uri="http://schemas.openxmlformats.org/drawingml/2006/table">
            <a:tbl>
              <a:tblPr firstRow="1" bandRow="1">
                <a:effectLst>
                  <a:outerShdw blurRad="50800" dist="38100" dir="5400000" algn="t" rotWithShape="0">
                    <a:prstClr val="black">
                      <a:alpha val="40000"/>
                    </a:prstClr>
                  </a:outerShdw>
                </a:effectLst>
                <a:tableStyleId>{8A107856-5554-42FB-B03E-39F5DBC370BA}</a:tableStyleId>
              </a:tblPr>
              <a:tblGrid>
                <a:gridCol w="3420000">
                  <a:extLst>
                    <a:ext uri="{9D8B030D-6E8A-4147-A177-3AD203B41FA5}">
                      <a16:colId xmlns:a16="http://schemas.microsoft.com/office/drawing/2014/main" val="1322200864"/>
                    </a:ext>
                  </a:extLst>
                </a:gridCol>
                <a:gridCol w="6660000">
                  <a:extLst>
                    <a:ext uri="{9D8B030D-6E8A-4147-A177-3AD203B41FA5}">
                      <a16:colId xmlns:a16="http://schemas.microsoft.com/office/drawing/2014/main" val="2160793900"/>
                    </a:ext>
                  </a:extLst>
                </a:gridCol>
              </a:tblGrid>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a:solidFill>
                            <a:schemeClr val="tx1"/>
                          </a:solidFill>
                          <a:latin typeface="+mn-ea"/>
                          <a:ea typeface="+mn-ea"/>
                        </a:rPr>
                        <a:t>契約管理ガイドライン</a:t>
                      </a:r>
                      <a:r>
                        <a:rPr lang="en-US" altLang="ja-JP" sz="1600" b="1">
                          <a:solidFill>
                            <a:schemeClr val="tx1"/>
                          </a:solidFill>
                          <a:latin typeface="+mn-ea"/>
                          <a:ea typeface="+mn-ea"/>
                        </a:rPr>
                        <a:t>(</a:t>
                      </a:r>
                      <a:r>
                        <a:rPr lang="ja-JP" altLang="en-US" sz="1600" b="1">
                          <a:solidFill>
                            <a:schemeClr val="tx1"/>
                          </a:solidFill>
                          <a:latin typeface="+mn-ea"/>
                          <a:ea typeface="+mn-ea"/>
                        </a:rPr>
                        <a:t>事例集含む</a:t>
                      </a:r>
                      <a:r>
                        <a:rPr lang="en-US" altLang="ja-JP" sz="1600" b="1">
                          <a:solidFill>
                            <a:schemeClr val="tx1"/>
                          </a:solidFill>
                          <a:latin typeface="+mn-ea"/>
                          <a:ea typeface="+mn-ea"/>
                        </a:rPr>
                        <a:t>)</a:t>
                      </a:r>
                      <a:endParaRPr kumimoji="1" lang="ja-JP" altLang="en-US" sz="1600" b="1">
                        <a:solidFill>
                          <a:schemeClr val="tx1"/>
                        </a:solidFill>
                        <a:latin typeface="+mn-ea"/>
                        <a:ea typeface="+mn-ea"/>
                      </a:endParaRPr>
                    </a:p>
                  </a:txBody>
                  <a:tcPr>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kern="1200">
                          <a:effectLst/>
                          <a:latin typeface="+mn-ea"/>
                          <a:ea typeface="+mn-ea"/>
                          <a:hlinkClick r:id="rId3"/>
                        </a:rPr>
                        <a:t>業務実施契約における契約管理ガイドライン</a:t>
                      </a:r>
                      <a:endParaRPr kumimoji="1" lang="ja-JP" altLang="en-US" sz="1600" b="1">
                        <a:latin typeface="+mn-ea"/>
                        <a:ea typeface="+mn-ea"/>
                      </a:endParaRPr>
                    </a:p>
                  </a:txBody>
                  <a:tcPr>
                    <a:solidFill>
                      <a:schemeClr val="accent2">
                        <a:lumMod val="20000"/>
                        <a:lumOff val="80000"/>
                      </a:schemeClr>
                    </a:solidFill>
                  </a:tcPr>
                </a:tc>
                <a:extLst>
                  <a:ext uri="{0D108BD9-81ED-4DB2-BD59-A6C34878D82A}">
                    <a16:rowId xmlns:a16="http://schemas.microsoft.com/office/drawing/2014/main" val="2197128473"/>
                  </a:ext>
                </a:extLst>
              </a:tr>
            </a:tbl>
          </a:graphicData>
        </a:graphic>
      </p:graphicFrame>
      <p:sp>
        <p:nvSpPr>
          <p:cNvPr id="19" name="タイトル 1"/>
          <p:cNvSpPr txBox="1">
            <a:spLocks/>
          </p:cNvSpPr>
          <p:nvPr/>
        </p:nvSpPr>
        <p:spPr>
          <a:xfrm>
            <a:off x="336000" y="5171133"/>
            <a:ext cx="11520000" cy="1455224"/>
          </a:xfrm>
          <a:prstGeom prst="roundRect">
            <a:avLst>
              <a:gd name="adj" fmla="val 17398"/>
            </a:avLst>
          </a:prstGeom>
          <a:ln>
            <a:solidFill>
              <a:srgbClr val="000000"/>
            </a:solidFill>
          </a:ln>
        </p:spPr>
        <p:txBody>
          <a:bodyPr vert="horz" lIns="91440" tIns="45720" rIns="91440" bIns="45720" rtlCol="0" anchor="t" anchorCtr="0">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fontAlgn="base"/>
            <a:r>
              <a:rPr lang="ja-JP" altLang="en-US" sz="1800" b="1" u="sng">
                <a:latin typeface="ＭＳ ゴシック" panose="020B0609070205080204" pitchFamily="49" charset="-128"/>
                <a:ea typeface="ＭＳ ゴシック" panose="020B0609070205080204" pitchFamily="49" charset="-128"/>
              </a:rPr>
              <a:t>（</a:t>
            </a:r>
            <a:r>
              <a:rPr lang="en-US" altLang="ja-JP" sz="1800" b="1" u="sng">
                <a:latin typeface="ＭＳ ゴシック" panose="020B0609070205080204" pitchFamily="49" charset="-128"/>
                <a:ea typeface="ＭＳ ゴシック" panose="020B0609070205080204" pitchFamily="49" charset="-128"/>
              </a:rPr>
              <a:t>11</a:t>
            </a:r>
            <a:r>
              <a:rPr lang="ja-JP" altLang="en-US" sz="1800" b="1" u="sng">
                <a:latin typeface="ＭＳ ゴシック" panose="020B0609070205080204" pitchFamily="49" charset="-128"/>
                <a:ea typeface="ＭＳ ゴシック" panose="020B0609070205080204" pitchFamily="49" charset="-128"/>
              </a:rPr>
              <a:t>）（変更契約）</a:t>
            </a:r>
            <a:br>
              <a:rPr lang="en-US" altLang="ja-JP" sz="1800" b="1" u="sng">
                <a:latin typeface="ＭＳ ゴシック" panose="020B0609070205080204" pitchFamily="49" charset="-128"/>
                <a:ea typeface="ＭＳ ゴシック" panose="020B0609070205080204" pitchFamily="49" charset="-128"/>
              </a:rPr>
            </a:br>
            <a:r>
              <a:rPr lang="ja-JP" altLang="en-US" sz="1800">
                <a:latin typeface="ＭＳ ゴシック" panose="020B0609070205080204" pitchFamily="49" charset="-128"/>
                <a:ea typeface="ＭＳ ゴシック" panose="020B0609070205080204" pitchFamily="49" charset="-128"/>
              </a:rPr>
              <a:t>想定外の事由により</a:t>
            </a:r>
            <a:r>
              <a:rPr lang="ja-JP" altLang="ja-JP" sz="1800">
                <a:latin typeface="ＭＳ ゴシック" panose="020B0609070205080204" pitchFamily="49" charset="-128"/>
                <a:ea typeface="ＭＳ ゴシック" panose="020B0609070205080204" pitchFamily="49" charset="-128"/>
              </a:rPr>
              <a:t>履行期間・契約金額・特記仕様書等を変更せざるを得ない場合</a:t>
            </a:r>
            <a:r>
              <a:rPr lang="ja-JP" altLang="en-US" sz="1800">
                <a:latin typeface="ＭＳ ゴシック" panose="020B0609070205080204" pitchFamily="49" charset="-128"/>
                <a:ea typeface="ＭＳ ゴシック" panose="020B0609070205080204" pitchFamily="49" charset="-128"/>
              </a:rPr>
              <a:t>、</a:t>
            </a:r>
            <a:r>
              <a:rPr lang="ja-JP" altLang="ja-JP" sz="1800">
                <a:latin typeface="ＭＳ ゴシック" panose="020B0609070205080204" pitchFamily="49" charset="-128"/>
                <a:ea typeface="ＭＳ ゴシック" panose="020B0609070205080204" pitchFamily="49" charset="-128"/>
              </a:rPr>
              <a:t>事前に三者打合簿で変更内容を確認します。</a:t>
            </a:r>
            <a:r>
              <a:rPr lang="ja-JP" altLang="en-US" sz="1800">
                <a:latin typeface="ＭＳ ゴシック" panose="020B0609070205080204" pitchFamily="49" charset="-128"/>
                <a:ea typeface="ＭＳ ゴシック" panose="020B0609070205080204" pitchFamily="49" charset="-128"/>
              </a:rPr>
              <a:t>打合簿を取交した後に変更契約の手続きを行います。</a:t>
            </a:r>
            <a:endParaRPr lang="ja-JP" altLang="ja-JP" sz="1800">
              <a:latin typeface="ＭＳ ゴシック" panose="020B0609070205080204" pitchFamily="49" charset="-128"/>
              <a:ea typeface="ＭＳ ゴシック" panose="020B0609070205080204" pitchFamily="49" charset="-128"/>
            </a:endParaRPr>
          </a:p>
          <a:p>
            <a:pPr fontAlgn="base"/>
            <a:endParaRPr lang="ja-JP" altLang="ja-JP" sz="1800">
              <a:latin typeface="ＭＳ ゴシック" panose="020B0609070205080204" pitchFamily="49" charset="-128"/>
              <a:ea typeface="ＭＳ ゴシック" panose="020B0609070205080204" pitchFamily="49" charset="-128"/>
            </a:endParaRPr>
          </a:p>
        </p:txBody>
      </p:sp>
      <p:sp>
        <p:nvSpPr>
          <p:cNvPr id="14" name="タイトル 1"/>
          <p:cNvSpPr txBox="1">
            <a:spLocks/>
          </p:cNvSpPr>
          <p:nvPr/>
        </p:nvSpPr>
        <p:spPr>
          <a:xfrm>
            <a:off x="336000" y="2946393"/>
            <a:ext cx="11520000" cy="2140587"/>
          </a:xfrm>
          <a:prstGeom prst="roundRect">
            <a:avLst/>
          </a:prstGeom>
          <a:ln>
            <a:solidFill>
              <a:srgbClr val="000000"/>
            </a:solidFill>
          </a:ln>
        </p:spPr>
        <p:txBody>
          <a:bodyPr vert="horz" lIns="91440" tIns="45720" rIns="91440" bIns="45720" rtlCol="0" anchor="t" anchorCtr="0">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fontAlgn="base"/>
            <a:r>
              <a:rPr lang="ja-JP" altLang="en-US" sz="1800" b="1" u="sng" dirty="0">
                <a:latin typeface="ＭＳ ゴシック" panose="020B0609070205080204" pitchFamily="49" charset="-128"/>
                <a:ea typeface="ＭＳ ゴシック" panose="020B0609070205080204" pitchFamily="49" charset="-128"/>
              </a:rPr>
              <a:t>（</a:t>
            </a:r>
            <a:r>
              <a:rPr lang="en-US" altLang="ja-JP" sz="1800" b="1" u="sng" dirty="0">
                <a:latin typeface="ＭＳ ゴシック" panose="020B0609070205080204" pitchFamily="49" charset="-128"/>
                <a:ea typeface="ＭＳ ゴシック" panose="020B0609070205080204" pitchFamily="49" charset="-128"/>
              </a:rPr>
              <a:t>10</a:t>
            </a:r>
            <a:r>
              <a:rPr lang="ja-JP" altLang="en-US" sz="1800" b="1" u="sng" dirty="0">
                <a:latin typeface="ＭＳ ゴシック" panose="020B0609070205080204" pitchFamily="49" charset="-128"/>
                <a:ea typeface="ＭＳ ゴシック" panose="020B0609070205080204" pitchFamily="49" charset="-128"/>
              </a:rPr>
              <a:t>）（前金払・部分払）</a:t>
            </a:r>
            <a:br>
              <a:rPr lang="en-US" altLang="ja-JP" sz="1800" b="1" u="sng" dirty="0">
                <a:latin typeface="ＭＳ ゴシック" panose="020B0609070205080204" pitchFamily="49" charset="-128"/>
                <a:ea typeface="ＭＳ ゴシック" panose="020B0609070205080204" pitchFamily="49" charset="-128"/>
              </a:rPr>
            </a:br>
            <a:r>
              <a:rPr lang="ja-JP" altLang="ja-JP" sz="1800" dirty="0">
                <a:latin typeface="ＭＳ ゴシック" panose="020B0609070205080204" pitchFamily="49" charset="-128"/>
                <a:ea typeface="ＭＳ ゴシック" panose="020B0609070205080204" pitchFamily="49" charset="-128"/>
              </a:rPr>
              <a:t>業務の履行</a:t>
            </a:r>
            <a:r>
              <a:rPr lang="ja-JP" altLang="en-US" sz="1800" dirty="0">
                <a:latin typeface="ＭＳ ゴシック" panose="020B0609070205080204" pitchFamily="49" charset="-128"/>
                <a:ea typeface="ＭＳ ゴシック" panose="020B0609070205080204" pitchFamily="49" charset="-128"/>
              </a:rPr>
              <a:t>期間内に</a:t>
            </a:r>
            <a:r>
              <a:rPr lang="ja-JP" altLang="ja-JP" sz="1800" dirty="0">
                <a:latin typeface="ＭＳ ゴシック" panose="020B0609070205080204" pitchFamily="49" charset="-128"/>
                <a:ea typeface="ＭＳ ゴシック" panose="020B0609070205080204" pitchFamily="49" charset="-128"/>
              </a:rPr>
              <a:t>、契約書の定めに</a:t>
            </a:r>
            <a:r>
              <a:rPr lang="ja-JP" altLang="en-US" sz="1800" dirty="0">
                <a:latin typeface="ＭＳ ゴシック" panose="020B0609070205080204" pitchFamily="49" charset="-128"/>
                <a:ea typeface="ＭＳ ゴシック" panose="020B0609070205080204" pitchFamily="49" charset="-128"/>
              </a:rPr>
              <a:t>基づき</a:t>
            </a:r>
            <a:r>
              <a:rPr lang="ja-JP" altLang="ja-JP" sz="1800" dirty="0">
                <a:latin typeface="ＭＳ ゴシック" panose="020B0609070205080204" pitchFamily="49" charset="-128"/>
                <a:ea typeface="ＭＳ ゴシック" panose="020B0609070205080204" pitchFamily="49" charset="-128"/>
              </a:rPr>
              <a:t>、</a:t>
            </a:r>
            <a:r>
              <a:rPr lang="en-US" altLang="ja-JP" sz="1800" dirty="0">
                <a:latin typeface="ＭＳ ゴシック" panose="020B0609070205080204" pitchFamily="49" charset="-128"/>
                <a:ea typeface="ＭＳ ゴシック" panose="020B0609070205080204" pitchFamily="49" charset="-128"/>
              </a:rPr>
              <a:t>JICA</a:t>
            </a:r>
            <a:r>
              <a:rPr lang="ja-JP" altLang="en-US" sz="1800" dirty="0">
                <a:latin typeface="ＭＳ ゴシック" panose="020B0609070205080204" pitchFamily="49" charset="-128"/>
                <a:ea typeface="ＭＳ ゴシック" panose="020B0609070205080204" pitchFamily="49" charset="-128"/>
              </a:rPr>
              <a:t>に</a:t>
            </a:r>
            <a:r>
              <a:rPr lang="ja-JP" altLang="ja-JP" sz="1800" dirty="0">
                <a:latin typeface="ＭＳ ゴシック" panose="020B0609070205080204" pitchFamily="49" charset="-128"/>
                <a:ea typeface="ＭＳ ゴシック" panose="020B0609070205080204" pitchFamily="49" charset="-128"/>
              </a:rPr>
              <a:t>対して、契約金額の前</a:t>
            </a:r>
            <a:r>
              <a:rPr lang="ja-JP" altLang="en-US" sz="1800" dirty="0">
                <a:latin typeface="ＭＳ ゴシック" panose="020B0609070205080204" pitchFamily="49" charset="-128"/>
                <a:ea typeface="ＭＳ ゴシック" panose="020B0609070205080204" pitchFamily="49" charset="-128"/>
              </a:rPr>
              <a:t>金</a:t>
            </a:r>
            <a:r>
              <a:rPr lang="ja-JP" altLang="ja-JP" sz="1800" dirty="0">
                <a:latin typeface="ＭＳ ゴシック" panose="020B0609070205080204" pitchFamily="49" charset="-128"/>
                <a:ea typeface="ＭＳ ゴシック" panose="020B0609070205080204" pitchFamily="49" charset="-128"/>
              </a:rPr>
              <a:t>払及び部分払を</a:t>
            </a:r>
            <a:r>
              <a:rPr lang="ja-JP" altLang="en-US" sz="1800" dirty="0">
                <a:latin typeface="ＭＳ ゴシック" panose="020B0609070205080204" pitchFamily="49" charset="-128"/>
                <a:ea typeface="ＭＳ ゴシック" panose="020B0609070205080204" pitchFamily="49" charset="-128"/>
              </a:rPr>
              <a:t>請求すること</a:t>
            </a:r>
            <a:r>
              <a:rPr lang="ja-JP" altLang="ja-JP" sz="1800" dirty="0">
                <a:latin typeface="ＭＳ ゴシック" panose="020B0609070205080204" pitchFamily="49" charset="-128"/>
                <a:ea typeface="ＭＳ ゴシック" panose="020B0609070205080204" pitchFamily="49" charset="-128"/>
              </a:rPr>
              <a:t>が可能です。</a:t>
            </a:r>
            <a:endParaRPr lang="en-US" altLang="ja-JP" sz="1800" dirty="0">
              <a:latin typeface="ＭＳ ゴシック" panose="020B0609070205080204" pitchFamily="49" charset="-128"/>
              <a:ea typeface="ＭＳ ゴシック" panose="020B0609070205080204" pitchFamily="49" charset="-128"/>
            </a:endParaRPr>
          </a:p>
          <a:p>
            <a:pPr fontAlgn="base"/>
            <a:endParaRPr lang="ja-JP" altLang="ja-JP" sz="1800" dirty="0">
              <a:latin typeface="ＭＳ ゴシック" panose="020B0609070205080204" pitchFamily="49" charset="-128"/>
              <a:ea typeface="ＭＳ ゴシック" panose="020B0609070205080204" pitchFamily="49" charset="-128"/>
            </a:endParaRPr>
          </a:p>
        </p:txBody>
      </p:sp>
      <p:graphicFrame>
        <p:nvGraphicFramePr>
          <p:cNvPr id="15" name="表 14"/>
          <p:cNvGraphicFramePr>
            <a:graphicFrameLocks noGrp="1"/>
          </p:cNvGraphicFramePr>
          <p:nvPr>
            <p:extLst>
              <p:ext uri="{D42A27DB-BD31-4B8C-83A1-F6EECF244321}">
                <p14:modId xmlns:p14="http://schemas.microsoft.com/office/powerpoint/2010/main" val="3766152055"/>
              </p:ext>
            </p:extLst>
          </p:nvPr>
        </p:nvGraphicFramePr>
        <p:xfrm>
          <a:off x="817464" y="3940503"/>
          <a:ext cx="10080000" cy="1005840"/>
        </p:xfrm>
        <a:graphic>
          <a:graphicData uri="http://schemas.openxmlformats.org/drawingml/2006/table">
            <a:tbl>
              <a:tblPr firstRow="1" bandRow="1">
                <a:effectLst>
                  <a:outerShdw blurRad="50800" dist="38100" dir="5400000" algn="t" rotWithShape="0">
                    <a:prstClr val="black">
                      <a:alpha val="40000"/>
                    </a:prstClr>
                  </a:outerShdw>
                </a:effectLst>
                <a:tableStyleId>{8A107856-5554-42FB-B03E-39F5DBC370BA}</a:tableStyleId>
              </a:tblPr>
              <a:tblGrid>
                <a:gridCol w="3420000">
                  <a:extLst>
                    <a:ext uri="{9D8B030D-6E8A-4147-A177-3AD203B41FA5}">
                      <a16:colId xmlns:a16="http://schemas.microsoft.com/office/drawing/2014/main" val="1322200864"/>
                    </a:ext>
                  </a:extLst>
                </a:gridCol>
                <a:gridCol w="6660000">
                  <a:extLst>
                    <a:ext uri="{9D8B030D-6E8A-4147-A177-3AD203B41FA5}">
                      <a16:colId xmlns:a16="http://schemas.microsoft.com/office/drawing/2014/main" val="2160793900"/>
                    </a:ext>
                  </a:extLst>
                </a:gridCol>
              </a:tblGrid>
              <a:tr h="302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a:t>支払い請求</a:t>
                      </a:r>
                      <a:endParaRPr kumimoji="1" lang="ja-JP" altLang="en-US" sz="1600" b="1"/>
                    </a:p>
                  </a:txBody>
                  <a:tcPr>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a:hlinkClick r:id="rId4"/>
                        </a:rPr>
                        <a:t>コンサルタント等契約における支払いの請求について</a:t>
                      </a:r>
                      <a:endParaRPr kumimoji="1" lang="ja-JP" altLang="en-US" sz="1600" b="1">
                        <a:latin typeface="ＭＳ ゴシック" panose="020B0609070205080204" pitchFamily="49" charset="-128"/>
                        <a:ea typeface="ＭＳ ゴシック" panose="020B0609070205080204" pitchFamily="49" charset="-128"/>
                      </a:endParaRPr>
                    </a:p>
                  </a:txBody>
                  <a:tcPr>
                    <a:solidFill>
                      <a:schemeClr val="accent2">
                        <a:lumMod val="20000"/>
                        <a:lumOff val="80000"/>
                      </a:schemeClr>
                    </a:solidFill>
                  </a:tcPr>
                </a:tc>
                <a:extLst>
                  <a:ext uri="{0D108BD9-81ED-4DB2-BD59-A6C34878D82A}">
                    <a16:rowId xmlns:a16="http://schemas.microsoft.com/office/drawing/2014/main" val="2473695899"/>
                  </a:ext>
                </a:extLst>
              </a:tr>
              <a:tr h="302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a:t>提出先</a:t>
                      </a:r>
                    </a:p>
                  </a:txBody>
                  <a:tcPr>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u="none" strike="noStrike" noProof="0" dirty="0"/>
                        <a:t>国際協力調達部調達経理課支払班</a:t>
                      </a:r>
                      <a:r>
                        <a:rPr kumimoji="1" lang="ja-JP" altLang="en-US" sz="1600" b="1" kern="1200" dirty="0">
                          <a:effectLst/>
                        </a:rPr>
                        <a:t>（</a:t>
                      </a:r>
                      <a:r>
                        <a:rPr kumimoji="1" lang="en-US" altLang="ja-JP" sz="1600" b="1" kern="1200" dirty="0">
                          <a:effectLst/>
                        </a:rPr>
                        <a:t>outm1_shiharai@jica.go.jp</a:t>
                      </a:r>
                      <a:r>
                        <a:rPr kumimoji="1" lang="ja-JP" altLang="en-US" sz="1600" b="1" kern="1200" dirty="0">
                          <a:effectLst/>
                        </a:rPr>
                        <a:t>）</a:t>
                      </a:r>
                      <a:endParaRPr kumimoji="1" lang="en-US" altLang="ja-JP" sz="1600" b="1" dirty="0">
                        <a:latin typeface="+mn-ea"/>
                        <a:ea typeface="+mn-ea"/>
                      </a:endParaRPr>
                    </a:p>
                  </a:txBody>
                  <a:tcPr>
                    <a:solidFill>
                      <a:schemeClr val="accent2">
                        <a:lumMod val="20000"/>
                        <a:lumOff val="80000"/>
                      </a:schemeClr>
                    </a:solidFill>
                  </a:tcPr>
                </a:tc>
                <a:extLst>
                  <a:ext uri="{0D108BD9-81ED-4DB2-BD59-A6C34878D82A}">
                    <a16:rowId xmlns:a16="http://schemas.microsoft.com/office/drawing/2014/main" val="225712817"/>
                  </a:ext>
                </a:extLst>
              </a:tr>
              <a:tr h="302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a:t>前金払と部分払</a:t>
                      </a:r>
                    </a:p>
                  </a:txBody>
                  <a:tcPr>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dirty="0">
                          <a:hlinkClick r:id="rId5"/>
                        </a:rPr>
                        <a:t>複数の前金払と部分払が混在する場合の取扱い</a:t>
                      </a:r>
                      <a:endParaRPr lang="en-US" altLang="ja-JP" sz="1600" b="1" dirty="0">
                        <a:latin typeface="ＭＳ ゴシック" panose="020B0609070205080204" pitchFamily="49" charset="-128"/>
                        <a:ea typeface="ＭＳ ゴシック" panose="020B0609070205080204" pitchFamily="49" charset="-128"/>
                      </a:endParaRPr>
                    </a:p>
                  </a:txBody>
                  <a:tcPr>
                    <a:solidFill>
                      <a:schemeClr val="accent2">
                        <a:lumMod val="20000"/>
                        <a:lumOff val="80000"/>
                      </a:schemeClr>
                    </a:solidFill>
                  </a:tcPr>
                </a:tc>
                <a:extLst>
                  <a:ext uri="{0D108BD9-81ED-4DB2-BD59-A6C34878D82A}">
                    <a16:rowId xmlns:a16="http://schemas.microsoft.com/office/drawing/2014/main" val="1138810529"/>
                  </a:ext>
                </a:extLst>
              </a:tr>
            </a:tbl>
          </a:graphicData>
        </a:graphic>
      </p:graphicFrame>
      <p:graphicFrame>
        <p:nvGraphicFramePr>
          <p:cNvPr id="20" name="表 19"/>
          <p:cNvGraphicFramePr>
            <a:graphicFrameLocks noGrp="1"/>
          </p:cNvGraphicFramePr>
          <p:nvPr>
            <p:extLst>
              <p:ext uri="{D42A27DB-BD31-4B8C-83A1-F6EECF244321}">
                <p14:modId xmlns:p14="http://schemas.microsoft.com/office/powerpoint/2010/main" val="614366001"/>
              </p:ext>
            </p:extLst>
          </p:nvPr>
        </p:nvGraphicFramePr>
        <p:xfrm>
          <a:off x="817464" y="6161029"/>
          <a:ext cx="10080000" cy="335280"/>
        </p:xfrm>
        <a:graphic>
          <a:graphicData uri="http://schemas.openxmlformats.org/drawingml/2006/table">
            <a:tbl>
              <a:tblPr firstRow="1" bandRow="1">
                <a:effectLst>
                  <a:outerShdw blurRad="50800" dist="38100" dir="5400000" algn="t" rotWithShape="0">
                    <a:prstClr val="black">
                      <a:alpha val="40000"/>
                    </a:prstClr>
                  </a:outerShdw>
                </a:effectLst>
                <a:tableStyleId>{8A107856-5554-42FB-B03E-39F5DBC370BA}</a:tableStyleId>
              </a:tblPr>
              <a:tblGrid>
                <a:gridCol w="3420000">
                  <a:extLst>
                    <a:ext uri="{9D8B030D-6E8A-4147-A177-3AD203B41FA5}">
                      <a16:colId xmlns:a16="http://schemas.microsoft.com/office/drawing/2014/main" val="1322200864"/>
                    </a:ext>
                  </a:extLst>
                </a:gridCol>
                <a:gridCol w="6660000">
                  <a:extLst>
                    <a:ext uri="{9D8B030D-6E8A-4147-A177-3AD203B41FA5}">
                      <a16:colId xmlns:a16="http://schemas.microsoft.com/office/drawing/2014/main" val="2160793900"/>
                    </a:ext>
                  </a:extLst>
                </a:gridCol>
              </a:tblGrid>
              <a:tr h="302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a:solidFill>
                            <a:schemeClr val="tx1"/>
                          </a:solidFill>
                          <a:latin typeface="+mn-lt"/>
                          <a:ea typeface="+mn-ea"/>
                        </a:rPr>
                        <a:t>変更契約様式</a:t>
                      </a:r>
                      <a:endParaRPr lang="en-US" altLang="ja-JP" sz="1600" b="1">
                        <a:solidFill>
                          <a:schemeClr val="tx1"/>
                        </a:solidFill>
                        <a:latin typeface="+mn-lt"/>
                        <a:ea typeface="+mn-ea"/>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sz="1600" dirty="0">
                          <a:latin typeface="游ゴシック" panose="020B0400000000000000" pitchFamily="50" charset="-128"/>
                          <a:ea typeface="游ゴシック" panose="020B0400000000000000" pitchFamily="50" charset="-128"/>
                          <a:hlinkClick r:id="rId6"/>
                        </a:rPr>
                        <a:t>様式　業務実施契約</a:t>
                      </a:r>
                      <a:endParaRPr kumimoji="1" lang="ja-JP" altLang="en-US" sz="1600" b="1" dirty="0">
                        <a:latin typeface="游ゴシック" panose="020B0400000000000000" pitchFamily="50" charset="-128"/>
                        <a:ea typeface="游ゴシック" panose="020B0400000000000000" pitchFamily="50" charset="-128"/>
                      </a:endParaRPr>
                    </a:p>
                  </a:txBody>
                  <a:tcPr/>
                </a:tc>
                <a:extLst>
                  <a:ext uri="{0D108BD9-81ED-4DB2-BD59-A6C34878D82A}">
                    <a16:rowId xmlns:a16="http://schemas.microsoft.com/office/drawing/2014/main" val="2197128473"/>
                  </a:ext>
                </a:extLst>
              </a:tr>
            </a:tbl>
          </a:graphicData>
        </a:graphic>
      </p:graphicFrame>
      <p:sp>
        <p:nvSpPr>
          <p:cNvPr id="16" name="タイトル 1">
            <a:extLst>
              <a:ext uri="{FF2B5EF4-FFF2-40B4-BE49-F238E27FC236}">
                <a16:creationId xmlns:a16="http://schemas.microsoft.com/office/drawing/2014/main" id="{BCAC7D63-8971-422D-B9EE-5C1FBC9956DA}"/>
              </a:ext>
            </a:extLst>
          </p:cNvPr>
          <p:cNvSpPr txBox="1">
            <a:spLocks/>
          </p:cNvSpPr>
          <p:nvPr/>
        </p:nvSpPr>
        <p:spPr>
          <a:xfrm>
            <a:off x="4152833" y="2304"/>
            <a:ext cx="5501530" cy="59846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000" b="1" u="sng">
                <a:latin typeface="ＭＳ ゴシック" panose="020B0609070205080204" pitchFamily="49" charset="-128"/>
                <a:ea typeface="ＭＳ ゴシック" panose="020B0609070205080204" pitchFamily="49" charset="-128"/>
              </a:rPr>
              <a:t>企画競争（</a:t>
            </a:r>
            <a:r>
              <a:rPr lang="en-US" altLang="ja-JP" sz="2000" b="1" u="sng">
                <a:latin typeface="ＭＳ ゴシック" panose="020B0609070205080204" pitchFamily="49" charset="-128"/>
                <a:ea typeface="ＭＳ ゴシック" panose="020B0609070205080204" pitchFamily="49" charset="-128"/>
              </a:rPr>
              <a:t>QCBS</a:t>
            </a:r>
            <a:r>
              <a:rPr lang="ja-JP" altLang="en-US" sz="2000" b="1" u="sng">
                <a:latin typeface="ＭＳ ゴシック" panose="020B0609070205080204" pitchFamily="49" charset="-128"/>
                <a:ea typeface="ＭＳ ゴシック" panose="020B0609070205080204" pitchFamily="49" charset="-128"/>
              </a:rPr>
              <a:t>方式）（詳細説明）</a:t>
            </a:r>
          </a:p>
        </p:txBody>
      </p:sp>
      <p:sp>
        <p:nvSpPr>
          <p:cNvPr id="17" name="フローチャート: 書類 16">
            <a:extLst>
              <a:ext uri="{FF2B5EF4-FFF2-40B4-BE49-F238E27FC236}">
                <a16:creationId xmlns:a16="http://schemas.microsoft.com/office/drawing/2014/main" id="{53EDC259-F36F-4872-B274-8BBD53FADCFA}"/>
              </a:ext>
            </a:extLst>
          </p:cNvPr>
          <p:cNvSpPr/>
          <p:nvPr/>
        </p:nvSpPr>
        <p:spPr>
          <a:xfrm>
            <a:off x="0" y="0"/>
            <a:ext cx="4034790" cy="550718"/>
          </a:xfrm>
          <a:prstGeom prst="flowChartDocument">
            <a:avLst/>
          </a:prstGeom>
          <a:solidFill>
            <a:schemeClr val="accent2">
              <a:lumMod val="75000"/>
            </a:schemeClr>
          </a:solidFill>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a:solidFill>
                  <a:schemeClr val="tx1"/>
                </a:solidFill>
                <a:effectLst>
                  <a:outerShdw blurRad="50800" dist="38100" algn="l" rotWithShape="0">
                    <a:prstClr val="black">
                      <a:alpha val="40000"/>
                    </a:prstClr>
                  </a:outerShdw>
                </a:effectLst>
                <a:latin typeface="游明朝 Demibold" panose="02020600000000000000" pitchFamily="18" charset="-128"/>
                <a:ea typeface="游明朝 Demibold" panose="02020600000000000000" pitchFamily="18" charset="-128"/>
              </a:rPr>
              <a:t>コンサルタント等契約</a:t>
            </a:r>
          </a:p>
        </p:txBody>
      </p:sp>
      <p:sp>
        <p:nvSpPr>
          <p:cNvPr id="21" name="スライド番号プレースホルダー 1">
            <a:extLst>
              <a:ext uri="{FF2B5EF4-FFF2-40B4-BE49-F238E27FC236}">
                <a16:creationId xmlns:a16="http://schemas.microsoft.com/office/drawing/2014/main" id="{9D862889-A88C-4A42-9B7C-535FE49027F6}"/>
              </a:ext>
            </a:extLst>
          </p:cNvPr>
          <p:cNvSpPr>
            <a:spLocks noGrp="1"/>
          </p:cNvSpPr>
          <p:nvPr>
            <p:ph type="sldNum" sz="quarter" idx="12"/>
          </p:nvPr>
        </p:nvSpPr>
        <p:spPr>
          <a:xfrm>
            <a:off x="9259187" y="6475228"/>
            <a:ext cx="2743200" cy="365125"/>
          </a:xfrm>
        </p:spPr>
        <p:txBody>
          <a:bodyPr/>
          <a:lstStyle/>
          <a:p>
            <a:fld id="{D86F75C9-3C34-415A-B3AE-35EE53543EC8}" type="slidenum">
              <a:rPr kumimoji="1" lang="ja-JP" altLang="en-US" sz="1400" b="1" smtClean="0">
                <a:latin typeface="ＭＳ ゴシック" panose="020B0609070205080204" pitchFamily="49" charset="-128"/>
                <a:ea typeface="ＭＳ ゴシック" panose="020B0609070205080204" pitchFamily="49" charset="-128"/>
              </a:rPr>
              <a:t>7</a:t>
            </a:fld>
            <a:endParaRPr kumimoji="1" lang="ja-JP" altLang="en-US" sz="1400" b="1">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7039049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タイトル 1"/>
          <p:cNvSpPr txBox="1">
            <a:spLocks/>
          </p:cNvSpPr>
          <p:nvPr/>
        </p:nvSpPr>
        <p:spPr>
          <a:xfrm>
            <a:off x="248077" y="3862988"/>
            <a:ext cx="11520000" cy="2992707"/>
          </a:xfrm>
          <a:prstGeom prst="roundRect">
            <a:avLst/>
          </a:prstGeom>
          <a:ln>
            <a:solidFill>
              <a:srgbClr val="000000"/>
            </a:solidFill>
          </a:ln>
        </p:spPr>
        <p:txBody>
          <a:bodyPr vert="horz" lIns="91440" tIns="45720" rIns="91440" bIns="45720" rtlCol="0" anchor="t" anchorCtr="0">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800" b="1" u="sng" dirty="0">
                <a:latin typeface="ＭＳ ゴシック" panose="020B0609070205080204" pitchFamily="49" charset="-128"/>
                <a:ea typeface="ＭＳ ゴシック" panose="020B0609070205080204" pitchFamily="49" charset="-128"/>
              </a:rPr>
              <a:t>〇　技術研修等支援業務契約</a:t>
            </a:r>
            <a:br>
              <a:rPr lang="en-US" altLang="ja-JP" sz="1800" b="1" u="sng" dirty="0">
                <a:latin typeface="ＭＳ ゴシック" panose="020B0609070205080204" pitchFamily="49" charset="-128"/>
                <a:ea typeface="ＭＳ ゴシック" panose="020B0609070205080204" pitchFamily="49" charset="-128"/>
              </a:rPr>
            </a:br>
            <a:br>
              <a:rPr lang="en-US" altLang="ja-JP" sz="1800" b="1" u="sng" dirty="0">
                <a:latin typeface="ＭＳ ゴシック" panose="020B0609070205080204" pitchFamily="49" charset="-128"/>
                <a:ea typeface="ＭＳ ゴシック" panose="020B0609070205080204" pitchFamily="49" charset="-128"/>
              </a:rPr>
            </a:br>
            <a:r>
              <a:rPr lang="ja-JP" altLang="en-US" sz="1800" dirty="0">
                <a:latin typeface="ＭＳ ゴシック" panose="020B0609070205080204" pitchFamily="49" charset="-128"/>
                <a:ea typeface="ＭＳ ゴシック" panose="020B0609070205080204" pitchFamily="49" charset="-128"/>
              </a:rPr>
              <a:t>本邦研修・招へい事業を行う場合、本体案件の契約時に</a:t>
            </a:r>
            <a:r>
              <a:rPr lang="en-US" altLang="ja-JP" sz="1800" dirty="0">
                <a:latin typeface="ＭＳ ゴシック" panose="020B0609070205080204" pitchFamily="49" charset="-128"/>
                <a:ea typeface="ＭＳ ゴシック" panose="020B0609070205080204" pitchFamily="49" charset="-128"/>
              </a:rPr>
              <a:t>JICA</a:t>
            </a:r>
            <a:r>
              <a:rPr lang="ja-JP" altLang="en-US" sz="1800" dirty="0">
                <a:latin typeface="ＭＳ ゴシック" panose="020B0609070205080204" pitchFamily="49" charset="-128"/>
                <a:ea typeface="ＭＳ ゴシック" panose="020B0609070205080204" pitchFamily="49" charset="-128"/>
              </a:rPr>
              <a:t>より提示した定額にて契約締結を行い、研修の詳細が決まった段階で３者打合簿にて内容・金額の確定を行います。</a:t>
            </a:r>
            <a:endParaRPr lang="en-US" altLang="ja-JP" sz="1800" dirty="0">
              <a:latin typeface="ＭＳ ゴシック" panose="020B0609070205080204" pitchFamily="49" charset="-128"/>
              <a:ea typeface="ＭＳ ゴシック" panose="020B0609070205080204" pitchFamily="49" charset="-128"/>
            </a:endParaRPr>
          </a:p>
          <a:p>
            <a:r>
              <a:rPr lang="ja-JP" altLang="en-US" sz="1800" dirty="0">
                <a:latin typeface="ＭＳ ゴシック" panose="020B0609070205080204" pitchFamily="49" charset="-128"/>
                <a:ea typeface="ＭＳ ゴシック" panose="020B0609070205080204" pitchFamily="49" charset="-128"/>
              </a:rPr>
              <a:t>技術研修等支援業務契約書（契約書本体、約款）</a:t>
            </a:r>
            <a:endParaRPr lang="en-US" altLang="ja-JP" sz="1800" dirty="0">
              <a:latin typeface="ＭＳ ゴシック" panose="020B0609070205080204" pitchFamily="49" charset="-128"/>
              <a:ea typeface="ＭＳ ゴシック" panose="020B0609070205080204" pitchFamily="49" charset="-128"/>
            </a:endParaRPr>
          </a:p>
          <a:p>
            <a:endParaRPr lang="en-US" altLang="ja-JP" sz="1800" dirty="0">
              <a:latin typeface="ＭＳ ゴシック" panose="020B0609070205080204" pitchFamily="49" charset="-128"/>
              <a:ea typeface="ＭＳ ゴシック" panose="020B0609070205080204" pitchFamily="49" charset="-128"/>
            </a:endParaRPr>
          </a:p>
          <a:p>
            <a:endParaRPr lang="en-US" altLang="ja-JP" sz="1800" dirty="0">
              <a:latin typeface="ＭＳ ゴシック" panose="020B0609070205080204" pitchFamily="49" charset="-128"/>
              <a:ea typeface="ＭＳ ゴシック" panose="020B0609070205080204" pitchFamily="49" charset="-128"/>
            </a:endParaRPr>
          </a:p>
          <a:p>
            <a:endParaRPr lang="en-US" altLang="ja-JP" sz="1800" dirty="0">
              <a:latin typeface="ＭＳ ゴシック" panose="020B0609070205080204" pitchFamily="49" charset="-128"/>
              <a:ea typeface="ＭＳ ゴシック" panose="020B0609070205080204" pitchFamily="49" charset="-128"/>
            </a:endParaRPr>
          </a:p>
          <a:p>
            <a:endParaRPr lang="en-US" altLang="ja-JP" sz="1800" dirty="0">
              <a:latin typeface="ＭＳ ゴシック" panose="020B0609070205080204" pitchFamily="49" charset="-128"/>
              <a:ea typeface="ＭＳ ゴシック" panose="020B0609070205080204" pitchFamily="49" charset="-128"/>
            </a:endParaRPr>
          </a:p>
          <a:p>
            <a:r>
              <a:rPr lang="en-US" altLang="ja-JP" sz="1600" dirty="0">
                <a:latin typeface="ＭＳ ゴシック" panose="020B0609070205080204" pitchFamily="49" charset="-128"/>
                <a:ea typeface="ＭＳ ゴシック" panose="020B0609070205080204" pitchFamily="49" charset="-128"/>
              </a:rPr>
              <a:t>※2023</a:t>
            </a:r>
            <a:r>
              <a:rPr lang="ja-JP" altLang="en-US" sz="1600" dirty="0">
                <a:latin typeface="ＭＳ ゴシック" panose="020B0609070205080204" pitchFamily="49" charset="-128"/>
                <a:ea typeface="ＭＳ ゴシック" panose="020B0609070205080204" pitchFamily="49" charset="-128"/>
              </a:rPr>
              <a:t>年</a:t>
            </a:r>
            <a:r>
              <a:rPr lang="en-US" altLang="ja-JP" sz="1600" dirty="0">
                <a:latin typeface="ＭＳ ゴシック" panose="020B0609070205080204" pitchFamily="49" charset="-128"/>
                <a:ea typeface="ＭＳ ゴシック" panose="020B0609070205080204" pitchFamily="49" charset="-128"/>
              </a:rPr>
              <a:t>9</a:t>
            </a:r>
            <a:r>
              <a:rPr lang="ja-JP" altLang="en-US" sz="1600" dirty="0">
                <a:latin typeface="ＭＳ ゴシック" panose="020B0609070205080204" pitchFamily="49" charset="-128"/>
                <a:ea typeface="ＭＳ ゴシック" panose="020B0609070205080204" pitchFamily="49" charset="-128"/>
              </a:rPr>
              <a:t>月以前の公示の案件は、事前に協議して合意内容を</a:t>
            </a:r>
            <a:r>
              <a:rPr lang="en-US" altLang="ja-JP" sz="1600" dirty="0">
                <a:latin typeface="ＭＳ ゴシック" panose="020B0609070205080204" pitchFamily="49" charset="-128"/>
                <a:ea typeface="ＭＳ ゴシック" panose="020B0609070205080204" pitchFamily="49" charset="-128"/>
              </a:rPr>
              <a:t>3</a:t>
            </a:r>
            <a:r>
              <a:rPr lang="ja-JP" altLang="en-US" sz="1600" dirty="0">
                <a:latin typeface="ＭＳ ゴシック" panose="020B0609070205080204" pitchFamily="49" charset="-128"/>
                <a:ea typeface="ＭＳ ゴシック" panose="020B0609070205080204" pitchFamily="49" charset="-128"/>
              </a:rPr>
              <a:t>者打合簿で確認し、技術研修等支援業務契約を別途締結します。</a:t>
            </a:r>
            <a:endParaRPr lang="en-US" altLang="ja-JP" sz="1600" dirty="0">
              <a:latin typeface="ＭＳ ゴシック" panose="020B0609070205080204" pitchFamily="49" charset="-128"/>
              <a:ea typeface="ＭＳ ゴシック" panose="020B0609070205080204" pitchFamily="49" charset="-128"/>
            </a:endParaRPr>
          </a:p>
          <a:p>
            <a:endParaRPr lang="en-US" altLang="ja-JP" sz="1600" dirty="0">
              <a:solidFill>
                <a:srgbClr val="FF0000"/>
              </a:solidFill>
              <a:latin typeface="ＭＳ ゴシック" panose="020B0609070205080204" pitchFamily="49" charset="-128"/>
              <a:ea typeface="ＭＳ ゴシック" panose="020B0609070205080204" pitchFamily="49" charset="-128"/>
            </a:endParaRPr>
          </a:p>
          <a:p>
            <a:endParaRPr lang="en-US" altLang="ja-JP" sz="1800" dirty="0">
              <a:latin typeface="ＭＳ ゴシック" panose="020B0609070205080204" pitchFamily="49" charset="-128"/>
              <a:ea typeface="ＭＳ ゴシック" panose="020B0609070205080204" pitchFamily="49" charset="-128"/>
            </a:endParaRPr>
          </a:p>
          <a:p>
            <a:pPr fontAlgn="base"/>
            <a:endParaRPr lang="ja-JP" altLang="ja-JP" sz="1800" dirty="0">
              <a:latin typeface="ＭＳ ゴシック" panose="020B0609070205080204" pitchFamily="49" charset="-128"/>
              <a:ea typeface="ＭＳ ゴシック" panose="020B0609070205080204" pitchFamily="49" charset="-128"/>
            </a:endParaRPr>
          </a:p>
        </p:txBody>
      </p:sp>
      <p:sp>
        <p:nvSpPr>
          <p:cNvPr id="7" name="正方形/長方形 6"/>
          <p:cNvSpPr/>
          <p:nvPr/>
        </p:nvSpPr>
        <p:spPr>
          <a:xfrm>
            <a:off x="347020" y="629325"/>
            <a:ext cx="4193081" cy="400333"/>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kumimoji="1" lang="ja-JP" altLang="en-US" b="1" dirty="0">
                <a:latin typeface="ＭＳ ゴシック" panose="020B0609070205080204" pitchFamily="49" charset="-128"/>
                <a:ea typeface="ＭＳ ゴシック" panose="020B0609070205080204" pitchFamily="49" charset="-128"/>
              </a:rPr>
              <a:t>継続契約／技術研修等支援業務契約</a:t>
            </a:r>
          </a:p>
        </p:txBody>
      </p:sp>
      <p:sp>
        <p:nvSpPr>
          <p:cNvPr id="10" name="タイトル 1"/>
          <p:cNvSpPr txBox="1">
            <a:spLocks/>
          </p:cNvSpPr>
          <p:nvPr/>
        </p:nvSpPr>
        <p:spPr>
          <a:xfrm>
            <a:off x="248077" y="1072837"/>
            <a:ext cx="11520000" cy="2719601"/>
          </a:xfrm>
          <a:prstGeom prst="roundRect">
            <a:avLst/>
          </a:prstGeom>
          <a:ln>
            <a:solidFill>
              <a:srgbClr val="000000"/>
            </a:solidFill>
          </a:ln>
        </p:spPr>
        <p:txBody>
          <a:bodyPr vert="horz" lIns="91440" tIns="45720" rIns="91440" bIns="45720" rtlCol="0" anchor="t" anchorCtr="0">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800" b="1" u="sng" dirty="0">
                <a:latin typeface="ＭＳ ゴシック" panose="020B0609070205080204" pitchFamily="49" charset="-128"/>
                <a:ea typeface="ＭＳ ゴシック" panose="020B0609070205080204" pitchFamily="49" charset="-128"/>
              </a:rPr>
              <a:t>〇　継続契約</a:t>
            </a:r>
            <a:br>
              <a:rPr lang="en-US" altLang="ja-JP" sz="1800" b="1" u="sng" dirty="0">
                <a:latin typeface="ＭＳ ゴシック" panose="020B0609070205080204" pitchFamily="49" charset="-128"/>
                <a:ea typeface="ＭＳ ゴシック" panose="020B0609070205080204" pitchFamily="49" charset="-128"/>
              </a:rPr>
            </a:br>
            <a:br>
              <a:rPr lang="en-US" altLang="ja-JP" sz="1800" b="1" u="sng" dirty="0">
                <a:latin typeface="ＭＳ ゴシック" panose="020B0609070205080204" pitchFamily="49" charset="-128"/>
                <a:ea typeface="ＭＳ ゴシック" panose="020B0609070205080204" pitchFamily="49" charset="-128"/>
              </a:rPr>
            </a:br>
            <a:r>
              <a:rPr lang="ja-JP" altLang="en-US" sz="1800" dirty="0">
                <a:latin typeface="ＭＳ ゴシック" panose="020B0609070205080204" pitchFamily="49" charset="-128"/>
                <a:ea typeface="ＭＳ ゴシック" panose="020B0609070205080204" pitchFamily="49" charset="-128"/>
              </a:rPr>
              <a:t>長期にわたる契約の場合、複数期に分けて契約する場合があります</a:t>
            </a:r>
            <a:r>
              <a:rPr lang="ja-JP" altLang="ja-JP" sz="1800" dirty="0">
                <a:latin typeface="ＭＳ ゴシック" panose="020B0609070205080204" pitchFamily="49" charset="-128"/>
                <a:ea typeface="ＭＳ ゴシック" panose="020B0609070205080204" pitchFamily="49" charset="-128"/>
              </a:rPr>
              <a:t>。</a:t>
            </a:r>
            <a:r>
              <a:rPr lang="ja-JP" altLang="en-US" sz="1800" dirty="0">
                <a:latin typeface="ＭＳ ゴシック" panose="020B0609070205080204" pitchFamily="49" charset="-128"/>
                <a:ea typeface="ＭＳ ゴシック" panose="020B0609070205080204" pitchFamily="49" charset="-128"/>
              </a:rPr>
              <a:t>先行契約が終了する前に継続契約について協議し、合意内容を３者打合簿で確認して、継続契約を締結します。契約書の構成は、当初契約と同じです。</a:t>
            </a:r>
            <a:endParaRPr lang="en-US" altLang="ja-JP" sz="1800" dirty="0">
              <a:latin typeface="ＭＳ ゴシック" panose="020B0609070205080204" pitchFamily="49" charset="-128"/>
              <a:ea typeface="ＭＳ ゴシック" panose="020B0609070205080204" pitchFamily="49" charset="-128"/>
            </a:endParaRPr>
          </a:p>
          <a:p>
            <a:endParaRPr kumimoji="1" lang="en-US" altLang="ja-JP" sz="1800" dirty="0"/>
          </a:p>
          <a:p>
            <a:r>
              <a:rPr kumimoji="1" lang="ja-JP" altLang="en-US" sz="1800" dirty="0">
                <a:latin typeface="ＭＳ ゴシック" panose="020B0609070205080204" pitchFamily="49" charset="-128"/>
                <a:ea typeface="ＭＳ ゴシック" panose="020B0609070205080204" pitchFamily="49" charset="-128"/>
              </a:rPr>
              <a:t>継続契約書（契約書本体、約款、共通仕様書、特記仕様書、契約金額内訳書）</a:t>
            </a:r>
          </a:p>
          <a:p>
            <a:pPr fontAlgn="base"/>
            <a:endParaRPr lang="ja-JP" altLang="ja-JP" sz="1800" dirty="0">
              <a:latin typeface="ＭＳ ゴシック" panose="020B0609070205080204" pitchFamily="49" charset="-128"/>
              <a:ea typeface="ＭＳ ゴシック" panose="020B0609070205080204" pitchFamily="49" charset="-128"/>
            </a:endParaRPr>
          </a:p>
        </p:txBody>
      </p:sp>
      <p:graphicFrame>
        <p:nvGraphicFramePr>
          <p:cNvPr id="13" name="表 12"/>
          <p:cNvGraphicFramePr>
            <a:graphicFrameLocks noGrp="1"/>
          </p:cNvGraphicFramePr>
          <p:nvPr>
            <p:extLst>
              <p:ext uri="{D42A27DB-BD31-4B8C-83A1-F6EECF244321}">
                <p14:modId xmlns:p14="http://schemas.microsoft.com/office/powerpoint/2010/main" val="3469365612"/>
              </p:ext>
            </p:extLst>
          </p:nvPr>
        </p:nvGraphicFramePr>
        <p:xfrm>
          <a:off x="766617" y="5359356"/>
          <a:ext cx="10066331" cy="670560"/>
        </p:xfrm>
        <a:graphic>
          <a:graphicData uri="http://schemas.openxmlformats.org/drawingml/2006/table">
            <a:tbl>
              <a:tblPr firstRow="1" bandRow="1">
                <a:tableStyleId>{8A107856-5554-42FB-B03E-39F5DBC370BA}</a:tableStyleId>
              </a:tblPr>
              <a:tblGrid>
                <a:gridCol w="3415362">
                  <a:extLst>
                    <a:ext uri="{9D8B030D-6E8A-4147-A177-3AD203B41FA5}">
                      <a16:colId xmlns:a16="http://schemas.microsoft.com/office/drawing/2014/main" val="1322200864"/>
                    </a:ext>
                  </a:extLst>
                </a:gridCol>
                <a:gridCol w="6650969">
                  <a:extLst>
                    <a:ext uri="{9D8B030D-6E8A-4147-A177-3AD203B41FA5}">
                      <a16:colId xmlns:a16="http://schemas.microsoft.com/office/drawing/2014/main" val="2160793900"/>
                    </a:ext>
                  </a:extLst>
                </a:gridCol>
              </a:tblGrid>
              <a:tr h="3225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kern="1200" dirty="0">
                          <a:latin typeface="游ゴシック 本文"/>
                        </a:rPr>
                        <a:t>研修・招へい実施ガイドライン</a:t>
                      </a:r>
                      <a:endParaRPr kumimoji="1" lang="ja-JP" altLang="en-US" sz="1600" kern="1200" dirty="0">
                        <a:solidFill>
                          <a:schemeClr val="tx1"/>
                        </a:solidFill>
                        <a:latin typeface="游ゴシック 本文"/>
                        <a:ea typeface="+mn-ea"/>
                        <a:cs typeface="+mn-cs"/>
                      </a:endParaRPr>
                    </a:p>
                  </a:txBody>
                  <a:tcPr>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kern="1200" dirty="0">
                          <a:effectLst/>
                          <a:latin typeface="游ゴシック 本文"/>
                          <a:hlinkClick r:id="rId3"/>
                        </a:rPr>
                        <a:t>コンサルタント等契約における研修・招へい実施ガイドライン</a:t>
                      </a:r>
                      <a:endParaRPr kumimoji="1" lang="ja-JP" altLang="en-US" sz="1600" b="0" dirty="0">
                        <a:latin typeface="游ゴシック 本文"/>
                        <a:ea typeface="+mn-ea"/>
                      </a:endParaRPr>
                    </a:p>
                  </a:txBody>
                  <a:tcPr>
                    <a:solidFill>
                      <a:schemeClr val="accent2">
                        <a:lumMod val="20000"/>
                        <a:lumOff val="80000"/>
                      </a:schemeClr>
                    </a:solidFill>
                  </a:tcPr>
                </a:tc>
                <a:extLst>
                  <a:ext uri="{0D108BD9-81ED-4DB2-BD59-A6C34878D82A}">
                    <a16:rowId xmlns:a16="http://schemas.microsoft.com/office/drawing/2014/main" val="1185957084"/>
                  </a:ext>
                </a:extLst>
              </a:tr>
              <a:tr h="3225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600" b="1" kern="1200" dirty="0">
                          <a:latin typeface="+mn-lt"/>
                          <a:ea typeface="BIZ UDPゴシック" panose="020B0400000000000000" pitchFamily="50" charset="-128"/>
                        </a:rPr>
                        <a:t>技術研修等支援業務</a:t>
                      </a:r>
                      <a:r>
                        <a:rPr kumimoji="1" lang="ja-JP" altLang="en-US" sz="1600" b="1" kern="1200" dirty="0">
                          <a:latin typeface="+mn-lt"/>
                          <a:ea typeface="BIZ UDPゴシック" panose="020B0400000000000000" pitchFamily="50" charset="-128"/>
                        </a:rPr>
                        <a:t>契約様式</a:t>
                      </a:r>
                      <a:endParaRPr kumimoji="1" lang="ja-JP" altLang="en-US" sz="1600" b="1" kern="1200" dirty="0">
                        <a:solidFill>
                          <a:schemeClr val="tx1"/>
                        </a:solidFill>
                        <a:latin typeface="+mn-lt"/>
                        <a:ea typeface="BIZ UDPゴシック" panose="020B0400000000000000" pitchFamily="50" charset="-128"/>
                        <a:cs typeface="+mn-cs"/>
                      </a:endParaRPr>
                    </a:p>
                  </a:txBody>
                  <a:tcPr anchor="ctr">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600" b="1" u="sng" kern="1200" dirty="0">
                          <a:effectLst/>
                          <a:latin typeface="+mn-lt"/>
                          <a:ea typeface="BIZ UDPゴシック" panose="020B0400000000000000" pitchFamily="50" charset="-128"/>
                          <a:hlinkClick r:id="rId4"/>
                        </a:rPr>
                        <a:t>様式等</a:t>
                      </a:r>
                      <a:r>
                        <a:rPr kumimoji="1" lang="ja-JP" altLang="en-US" sz="1600" b="1" u="sng" kern="1200" dirty="0">
                          <a:effectLst/>
                          <a:latin typeface="+mn-lt"/>
                          <a:ea typeface="BIZ UDPゴシック" panose="020B0400000000000000" pitchFamily="50" charset="-128"/>
                          <a:hlinkClick r:id="rId4"/>
                        </a:rPr>
                        <a:t>　</a:t>
                      </a:r>
                      <a:r>
                        <a:rPr kumimoji="1" lang="zh-TW" altLang="en-US" sz="1600" b="1" u="sng" kern="1200" dirty="0">
                          <a:effectLst/>
                          <a:latin typeface="+mn-lt"/>
                          <a:ea typeface="BIZ UDPゴシック" panose="020B0400000000000000" pitchFamily="50" charset="-128"/>
                          <a:hlinkClick r:id="rId4"/>
                        </a:rPr>
                        <a:t>業務実施契約</a:t>
                      </a:r>
                      <a:endParaRPr kumimoji="1" lang="zh-TW" altLang="en-US" sz="1600" b="1" i="0" u="sng" kern="1200" dirty="0">
                        <a:solidFill>
                          <a:schemeClr val="dk1"/>
                        </a:solidFill>
                        <a:effectLst/>
                        <a:latin typeface="+mn-lt"/>
                        <a:ea typeface="BIZ UDPゴシック" panose="020B0400000000000000" pitchFamily="50" charset="-128"/>
                        <a:cs typeface="+mn-cs"/>
                      </a:endParaRPr>
                    </a:p>
                  </a:txBody>
                  <a:tcPr>
                    <a:solidFill>
                      <a:schemeClr val="accent2">
                        <a:lumMod val="20000"/>
                        <a:lumOff val="80000"/>
                      </a:schemeClr>
                    </a:solidFill>
                  </a:tcPr>
                </a:tc>
                <a:extLst>
                  <a:ext uri="{0D108BD9-81ED-4DB2-BD59-A6C34878D82A}">
                    <a16:rowId xmlns:a16="http://schemas.microsoft.com/office/drawing/2014/main" val="2197128473"/>
                  </a:ext>
                </a:extLst>
              </a:tr>
            </a:tbl>
          </a:graphicData>
        </a:graphic>
      </p:graphicFrame>
      <p:graphicFrame>
        <p:nvGraphicFramePr>
          <p:cNvPr id="12" name="表 11"/>
          <p:cNvGraphicFramePr>
            <a:graphicFrameLocks noGrp="1"/>
          </p:cNvGraphicFramePr>
          <p:nvPr>
            <p:extLst>
              <p:ext uri="{D42A27DB-BD31-4B8C-83A1-F6EECF244321}">
                <p14:modId xmlns:p14="http://schemas.microsoft.com/office/powerpoint/2010/main" val="2719042785"/>
              </p:ext>
            </p:extLst>
          </p:nvPr>
        </p:nvGraphicFramePr>
        <p:xfrm>
          <a:off x="862960" y="3045372"/>
          <a:ext cx="10080000" cy="670560"/>
        </p:xfrm>
        <a:graphic>
          <a:graphicData uri="http://schemas.openxmlformats.org/drawingml/2006/table">
            <a:tbl>
              <a:tblPr firstRow="1" bandRow="1">
                <a:tableStyleId>{8A107856-5554-42FB-B03E-39F5DBC370BA}</a:tableStyleId>
              </a:tblPr>
              <a:tblGrid>
                <a:gridCol w="3420000">
                  <a:extLst>
                    <a:ext uri="{9D8B030D-6E8A-4147-A177-3AD203B41FA5}">
                      <a16:colId xmlns:a16="http://schemas.microsoft.com/office/drawing/2014/main" val="1322200864"/>
                    </a:ext>
                  </a:extLst>
                </a:gridCol>
                <a:gridCol w="6660000">
                  <a:extLst>
                    <a:ext uri="{9D8B030D-6E8A-4147-A177-3AD203B41FA5}">
                      <a16:colId xmlns:a16="http://schemas.microsoft.com/office/drawing/2014/main" val="2160793900"/>
                    </a:ext>
                  </a:extLst>
                </a:gridCol>
              </a:tblGrid>
              <a:tr h="302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dirty="0"/>
                        <a:t>契約管理ガイドライン</a:t>
                      </a:r>
                      <a:endParaRPr kumimoji="1" lang="ja-JP" altLang="en-US" sz="1600" b="1" dirty="0">
                        <a:latin typeface="+mn-ea"/>
                        <a:ea typeface="+mn-ea"/>
                      </a:endParaRPr>
                    </a:p>
                  </a:txBody>
                  <a:tcPr>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kern="1200" dirty="0">
                          <a:effectLst/>
                          <a:hlinkClick r:id="rId5"/>
                        </a:rPr>
                        <a:t>業務実施契約における契約管理ガイドライン</a:t>
                      </a:r>
                      <a:endParaRPr kumimoji="1" lang="ja-JP" altLang="en-US" sz="1600" b="1" dirty="0">
                        <a:latin typeface="+mn-ea"/>
                        <a:ea typeface="+mn-ea"/>
                      </a:endParaRPr>
                    </a:p>
                  </a:txBody>
                  <a:tcPr>
                    <a:solidFill>
                      <a:schemeClr val="accent2">
                        <a:lumMod val="20000"/>
                        <a:lumOff val="80000"/>
                      </a:schemeClr>
                    </a:solidFill>
                  </a:tcPr>
                </a:tc>
                <a:extLst>
                  <a:ext uri="{0D108BD9-81ED-4DB2-BD59-A6C34878D82A}">
                    <a16:rowId xmlns:a16="http://schemas.microsoft.com/office/drawing/2014/main" val="2197128473"/>
                  </a:ext>
                </a:extLst>
              </a:tr>
              <a:tr h="302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dirty="0"/>
                        <a:t>契約締結に必要な書類</a:t>
                      </a:r>
                      <a:endParaRPr kumimoji="1" lang="ja-JP" altLang="en-US" sz="1600" b="1" dirty="0">
                        <a:latin typeface="+mn-ea"/>
                        <a:ea typeface="+mn-ea"/>
                      </a:endParaRPr>
                    </a:p>
                  </a:txBody>
                  <a:tcPr>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dirty="0">
                          <a:hlinkClick r:id="rId4"/>
                        </a:rPr>
                        <a:t>業務実施契約様式</a:t>
                      </a:r>
                      <a:endParaRPr kumimoji="1" lang="ja-JP" altLang="en-US" sz="1600" b="1" dirty="0">
                        <a:latin typeface="+mn-ea"/>
                        <a:ea typeface="+mn-ea"/>
                      </a:endParaRPr>
                    </a:p>
                  </a:txBody>
                  <a:tcPr>
                    <a:solidFill>
                      <a:schemeClr val="accent2">
                        <a:lumMod val="20000"/>
                        <a:lumOff val="80000"/>
                      </a:schemeClr>
                    </a:solidFill>
                  </a:tcPr>
                </a:tc>
                <a:extLst>
                  <a:ext uri="{0D108BD9-81ED-4DB2-BD59-A6C34878D82A}">
                    <a16:rowId xmlns:a16="http://schemas.microsoft.com/office/drawing/2014/main" val="37968746"/>
                  </a:ext>
                </a:extLst>
              </a:tr>
            </a:tbl>
          </a:graphicData>
        </a:graphic>
      </p:graphicFrame>
      <p:sp>
        <p:nvSpPr>
          <p:cNvPr id="15" name="タイトル 1">
            <a:extLst>
              <a:ext uri="{FF2B5EF4-FFF2-40B4-BE49-F238E27FC236}">
                <a16:creationId xmlns:a16="http://schemas.microsoft.com/office/drawing/2014/main" id="{CC0F073B-FEDC-4BEB-B634-AECF7BC069AB}"/>
              </a:ext>
            </a:extLst>
          </p:cNvPr>
          <p:cNvSpPr txBox="1">
            <a:spLocks/>
          </p:cNvSpPr>
          <p:nvPr/>
        </p:nvSpPr>
        <p:spPr>
          <a:xfrm>
            <a:off x="4152834" y="2304"/>
            <a:ext cx="4673114" cy="59846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000" b="1" u="sng" dirty="0">
                <a:latin typeface="ＭＳ ゴシック" panose="020B0609070205080204" pitchFamily="49" charset="-128"/>
                <a:ea typeface="ＭＳ ゴシック" panose="020B0609070205080204" pitchFamily="49" charset="-128"/>
              </a:rPr>
              <a:t>企画競争（</a:t>
            </a:r>
            <a:r>
              <a:rPr lang="en-US" altLang="ja-JP" sz="2000" b="1" u="sng" dirty="0">
                <a:latin typeface="ＭＳ ゴシック" panose="020B0609070205080204" pitchFamily="49" charset="-128"/>
                <a:ea typeface="ＭＳ ゴシック" panose="020B0609070205080204" pitchFamily="49" charset="-128"/>
              </a:rPr>
              <a:t>QCBS</a:t>
            </a:r>
            <a:r>
              <a:rPr lang="ja-JP" altLang="en-US" sz="2000" b="1" u="sng" dirty="0">
                <a:latin typeface="ＭＳ ゴシック" panose="020B0609070205080204" pitchFamily="49" charset="-128"/>
                <a:ea typeface="ＭＳ ゴシック" panose="020B0609070205080204" pitchFamily="49" charset="-128"/>
              </a:rPr>
              <a:t>方式</a:t>
            </a:r>
            <a:r>
              <a:rPr lang="en-US" altLang="ja-JP" sz="2000" b="1" u="sng" dirty="0">
                <a:latin typeface="ＭＳ ゴシック" panose="020B0609070205080204" pitchFamily="49" charset="-128"/>
                <a:ea typeface="ＭＳ ゴシック" panose="020B0609070205080204" pitchFamily="49" charset="-128"/>
              </a:rPr>
              <a:t>)</a:t>
            </a:r>
            <a:r>
              <a:rPr lang="ja-JP" altLang="en-US" sz="2000" b="1" u="sng" dirty="0">
                <a:latin typeface="ＭＳ ゴシック" panose="020B0609070205080204" pitchFamily="49" charset="-128"/>
                <a:ea typeface="ＭＳ ゴシック" panose="020B0609070205080204" pitchFamily="49" charset="-128"/>
              </a:rPr>
              <a:t>（詳細説明）</a:t>
            </a:r>
          </a:p>
        </p:txBody>
      </p:sp>
      <p:sp>
        <p:nvSpPr>
          <p:cNvPr id="16" name="フローチャート: 書類 15">
            <a:extLst>
              <a:ext uri="{FF2B5EF4-FFF2-40B4-BE49-F238E27FC236}">
                <a16:creationId xmlns:a16="http://schemas.microsoft.com/office/drawing/2014/main" id="{BA644368-8195-4F40-83C2-233E6112EDE1}"/>
              </a:ext>
            </a:extLst>
          </p:cNvPr>
          <p:cNvSpPr/>
          <p:nvPr/>
        </p:nvSpPr>
        <p:spPr>
          <a:xfrm>
            <a:off x="0" y="0"/>
            <a:ext cx="4034790" cy="550718"/>
          </a:xfrm>
          <a:prstGeom prst="flowChartDocument">
            <a:avLst/>
          </a:prstGeom>
          <a:solidFill>
            <a:schemeClr val="accent2">
              <a:lumMod val="75000"/>
            </a:schemeClr>
          </a:solidFill>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b="1" dirty="0">
                <a:solidFill>
                  <a:schemeClr val="tx1"/>
                </a:solidFill>
                <a:effectLst>
                  <a:outerShdw blurRad="50800" dist="38100" algn="l" rotWithShape="0">
                    <a:prstClr val="black">
                      <a:alpha val="40000"/>
                    </a:prstClr>
                  </a:outerShdw>
                </a:effectLst>
                <a:latin typeface="游明朝 Demibold" panose="02020600000000000000" pitchFamily="18" charset="-128"/>
                <a:ea typeface="游明朝 Demibold" panose="02020600000000000000" pitchFamily="18" charset="-128"/>
              </a:rPr>
              <a:t>コンサルタント等契約</a:t>
            </a:r>
          </a:p>
        </p:txBody>
      </p:sp>
      <p:sp>
        <p:nvSpPr>
          <p:cNvPr id="17" name="スライド番号プレースホルダー 1">
            <a:extLst>
              <a:ext uri="{FF2B5EF4-FFF2-40B4-BE49-F238E27FC236}">
                <a16:creationId xmlns:a16="http://schemas.microsoft.com/office/drawing/2014/main" id="{BD2C9F7B-BB84-47B4-A6F1-3115415BCC25}"/>
              </a:ext>
            </a:extLst>
          </p:cNvPr>
          <p:cNvSpPr>
            <a:spLocks noGrp="1"/>
          </p:cNvSpPr>
          <p:nvPr>
            <p:ph type="sldNum" sz="quarter" idx="12"/>
          </p:nvPr>
        </p:nvSpPr>
        <p:spPr>
          <a:xfrm>
            <a:off x="9405730" y="6525313"/>
            <a:ext cx="2743200" cy="365125"/>
          </a:xfrm>
        </p:spPr>
        <p:txBody>
          <a:bodyPr/>
          <a:lstStyle/>
          <a:p>
            <a:fld id="{D86F75C9-3C34-415A-B3AE-35EE53543EC8}" type="slidenum">
              <a:rPr kumimoji="1" lang="ja-JP" altLang="en-US" sz="1400" b="1" smtClean="0">
                <a:latin typeface="ＭＳ ゴシック" panose="020B0609070205080204" pitchFamily="49" charset="-128"/>
                <a:ea typeface="ＭＳ ゴシック" panose="020B0609070205080204" pitchFamily="49" charset="-128"/>
              </a:rPr>
              <a:t>8</a:t>
            </a:fld>
            <a:endParaRPr kumimoji="1" lang="ja-JP" altLang="en-US" sz="1400" b="1"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42427949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336388" y="680574"/>
            <a:ext cx="3288482" cy="52264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ja-JP" altLang="en-US" b="1">
                <a:solidFill>
                  <a:prstClr val="white"/>
                </a:solidFill>
                <a:latin typeface="ＭＳ ゴシック"/>
                <a:ea typeface="ＭＳ ゴシック"/>
              </a:rPr>
              <a:t>業務完了届提出</a:t>
            </a:r>
          </a:p>
        </p:txBody>
      </p:sp>
      <p:sp>
        <p:nvSpPr>
          <p:cNvPr id="10" name="タイトル 1"/>
          <p:cNvSpPr txBox="1">
            <a:spLocks/>
          </p:cNvSpPr>
          <p:nvPr/>
        </p:nvSpPr>
        <p:spPr>
          <a:xfrm>
            <a:off x="336000" y="1284244"/>
            <a:ext cx="11520000" cy="1545938"/>
          </a:xfrm>
          <a:prstGeom prst="roundRect">
            <a:avLst/>
          </a:prstGeom>
          <a:ln>
            <a:solidFill>
              <a:srgbClr val="000000"/>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fontAlgn="base"/>
            <a:r>
              <a:rPr lang="ja-JP" altLang="en-US" sz="1800" b="1" u="sng" dirty="0">
                <a:latin typeface="ＭＳ ゴシック"/>
                <a:ea typeface="ＭＳ ゴシック"/>
              </a:rPr>
              <a:t>（</a:t>
            </a:r>
            <a:r>
              <a:rPr lang="en-US" altLang="ja-JP" sz="1800" b="1" u="sng" dirty="0">
                <a:latin typeface="ＭＳ ゴシック"/>
                <a:ea typeface="ＭＳ ゴシック"/>
              </a:rPr>
              <a:t>12</a:t>
            </a:r>
            <a:r>
              <a:rPr lang="ja-JP" altLang="en-US" sz="1800" b="1" u="sng" dirty="0">
                <a:latin typeface="ＭＳ ゴシック"/>
                <a:ea typeface="ＭＳ ゴシック"/>
              </a:rPr>
              <a:t>）業務完了届提出</a:t>
            </a:r>
            <a:endParaRPr lang="en-US" altLang="ja-JP" sz="1800" b="1" u="sng" dirty="0">
              <a:latin typeface="ＭＳ ゴシック"/>
              <a:ea typeface="ＭＳ ゴシック"/>
            </a:endParaRPr>
          </a:p>
          <a:p>
            <a:pPr fontAlgn="base"/>
            <a:br>
              <a:rPr lang="en-US" altLang="ja-JP" sz="1800" b="1" u="sng" dirty="0">
                <a:latin typeface="ＭＳ ゴシック" panose="020B0609070205080204" pitchFamily="49" charset="-128"/>
                <a:ea typeface="ＭＳ ゴシック" panose="020B0609070205080204" pitchFamily="49" charset="-128"/>
              </a:rPr>
            </a:br>
            <a:r>
              <a:rPr lang="ja-JP" altLang="en-US" sz="1800" dirty="0">
                <a:latin typeface="ＭＳ ゴシック"/>
                <a:ea typeface="ＭＳ ゴシック"/>
              </a:rPr>
              <a:t>完了届とともに報告書等を契約書に定める期日までに監督職員に提出します。</a:t>
            </a:r>
            <a:endParaRPr lang="en-US" altLang="ja-JP" sz="1800" dirty="0">
              <a:latin typeface="ＭＳ ゴシック"/>
              <a:ea typeface="ＭＳ ゴシック"/>
            </a:endParaRPr>
          </a:p>
          <a:p>
            <a:pPr fontAlgn="base"/>
            <a:endParaRPr lang="en-US" altLang="ja-JP" sz="1800" dirty="0">
              <a:latin typeface="ＭＳ ゴシック"/>
              <a:ea typeface="ＭＳ ゴシック"/>
            </a:endParaRPr>
          </a:p>
          <a:p>
            <a:pPr fontAlgn="base"/>
            <a:endParaRPr lang="en-US" altLang="ja-JP" sz="1800" dirty="0">
              <a:latin typeface="ＭＳ ゴシック"/>
              <a:ea typeface="ＭＳ ゴシック"/>
            </a:endParaRPr>
          </a:p>
          <a:p>
            <a:pPr fontAlgn="base"/>
            <a:endParaRPr lang="ja-JP" altLang="ja-JP" sz="1800" dirty="0">
              <a:latin typeface="ＭＳ ゴシック" panose="020B0609070205080204" pitchFamily="49" charset="-128"/>
              <a:ea typeface="ＭＳ ゴシック" panose="020B0609070205080204" pitchFamily="49" charset="-128"/>
            </a:endParaRPr>
          </a:p>
        </p:txBody>
      </p:sp>
      <p:sp>
        <p:nvSpPr>
          <p:cNvPr id="14" name="タイトル 1"/>
          <p:cNvSpPr txBox="1">
            <a:spLocks/>
          </p:cNvSpPr>
          <p:nvPr/>
        </p:nvSpPr>
        <p:spPr>
          <a:xfrm>
            <a:off x="336000" y="3517280"/>
            <a:ext cx="11520000" cy="1030354"/>
          </a:xfrm>
          <a:prstGeom prst="roundRect">
            <a:avLst/>
          </a:prstGeom>
          <a:ln>
            <a:solidFill>
              <a:srgbClr val="000000"/>
            </a:solidFill>
          </a:ln>
        </p:spPr>
        <p:txBody>
          <a:bodyPr vert="horz" lIns="91440" tIns="45720" rIns="91440" bIns="45720" rtlCol="0" anchor="t" anchorCtr="0">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fontAlgn="base"/>
            <a:r>
              <a:rPr lang="ja-JP" altLang="en-US" sz="1800" b="1" u="sng" dirty="0">
                <a:latin typeface="ＭＳ ゴシック" panose="020B0609070205080204" pitchFamily="49" charset="-128"/>
                <a:ea typeface="ＭＳ ゴシック" panose="020B0609070205080204" pitchFamily="49" charset="-128"/>
              </a:rPr>
              <a:t>（</a:t>
            </a:r>
            <a:r>
              <a:rPr lang="en-US" altLang="ja-JP" sz="1800" b="1" u="sng" dirty="0">
                <a:latin typeface="ＭＳ ゴシック" panose="020B0609070205080204" pitchFamily="49" charset="-128"/>
                <a:ea typeface="ＭＳ ゴシック" panose="020B0609070205080204" pitchFamily="49" charset="-128"/>
              </a:rPr>
              <a:t>13</a:t>
            </a:r>
            <a:r>
              <a:rPr lang="ja-JP" altLang="en-US" sz="1800" b="1" u="sng" dirty="0">
                <a:latin typeface="ＭＳ ゴシック" panose="020B0609070205080204" pitchFamily="49" charset="-128"/>
                <a:ea typeface="ＭＳ ゴシック" panose="020B0609070205080204" pitchFamily="49" charset="-128"/>
              </a:rPr>
              <a:t>）検査・結果通知</a:t>
            </a:r>
            <a:endParaRPr lang="en-US" altLang="ja-JP" sz="1800" b="1" u="sng" dirty="0">
              <a:latin typeface="ＭＳ ゴシック" panose="020B0609070205080204" pitchFamily="49" charset="-128"/>
              <a:ea typeface="ＭＳ ゴシック" panose="020B0609070205080204" pitchFamily="49" charset="-128"/>
            </a:endParaRPr>
          </a:p>
          <a:p>
            <a:pPr fontAlgn="base"/>
            <a:br>
              <a:rPr lang="en-US" altLang="ja-JP" sz="1800" b="1" u="sng" dirty="0">
                <a:latin typeface="ＭＳ ゴシック" panose="020B0609070205080204" pitchFamily="49" charset="-128"/>
                <a:ea typeface="ＭＳ ゴシック" panose="020B0609070205080204" pitchFamily="49" charset="-128"/>
              </a:rPr>
            </a:br>
            <a:r>
              <a:rPr lang="en-US" altLang="ja-JP" sz="1800" dirty="0">
                <a:latin typeface="ＭＳ ゴシック" panose="020B0609070205080204" pitchFamily="49" charset="-128"/>
                <a:ea typeface="ＭＳ ゴシック" panose="020B0609070205080204" pitchFamily="49" charset="-128"/>
              </a:rPr>
              <a:t>JICA</a:t>
            </a:r>
            <a:r>
              <a:rPr lang="ja-JP" altLang="en-US" sz="1800" dirty="0">
                <a:latin typeface="ＭＳ ゴシック" panose="020B0609070205080204" pitchFamily="49" charset="-128"/>
                <a:ea typeface="ＭＳ ゴシック" panose="020B0609070205080204" pitchFamily="49" charset="-128"/>
              </a:rPr>
              <a:t>は業務完了届提出の翌日から起算して</a:t>
            </a:r>
            <a:r>
              <a:rPr lang="en-US" altLang="ja-JP" sz="1800" dirty="0">
                <a:latin typeface="ＭＳ ゴシック" panose="020B0609070205080204" pitchFamily="49" charset="-128"/>
                <a:ea typeface="ＭＳ ゴシック" panose="020B0609070205080204" pitchFamily="49" charset="-128"/>
              </a:rPr>
              <a:t>10</a:t>
            </a:r>
            <a:r>
              <a:rPr lang="ja-JP" altLang="en-US" sz="1800" dirty="0">
                <a:latin typeface="ＭＳ ゴシック" panose="020B0609070205080204" pitchFamily="49" charset="-128"/>
                <a:ea typeface="ＭＳ ゴシック" panose="020B0609070205080204" pitchFamily="49" charset="-128"/>
              </a:rPr>
              <a:t>営業日以内に確認検査を行い、結果を受注者に通知します。</a:t>
            </a:r>
            <a:endParaRPr kumimoji="1" lang="ja-JP" altLang="en-US" sz="1800" dirty="0">
              <a:latin typeface="ＭＳ ゴシック" panose="020B0609070205080204" pitchFamily="49" charset="-128"/>
              <a:ea typeface="ＭＳ ゴシック" panose="020B0609070205080204" pitchFamily="49" charset="-128"/>
            </a:endParaRPr>
          </a:p>
          <a:p>
            <a:pPr fontAlgn="base"/>
            <a:endParaRPr lang="ja-JP" altLang="ja-JP" sz="1800" dirty="0">
              <a:latin typeface="ＭＳ ゴシック" panose="020B0609070205080204" pitchFamily="49" charset="-128"/>
              <a:ea typeface="ＭＳ ゴシック" panose="020B0609070205080204" pitchFamily="49" charset="-128"/>
            </a:endParaRPr>
          </a:p>
        </p:txBody>
      </p:sp>
      <p:sp>
        <p:nvSpPr>
          <p:cNvPr id="18" name="タイトル 1"/>
          <p:cNvSpPr txBox="1">
            <a:spLocks/>
          </p:cNvSpPr>
          <p:nvPr/>
        </p:nvSpPr>
        <p:spPr>
          <a:xfrm>
            <a:off x="336000" y="4654215"/>
            <a:ext cx="11520000" cy="1991130"/>
          </a:xfrm>
          <a:prstGeom prst="roundRect">
            <a:avLst/>
          </a:prstGeom>
          <a:ln>
            <a:solidFill>
              <a:srgbClr val="000000"/>
            </a:solidFill>
          </a:ln>
        </p:spPr>
        <p:txBody>
          <a:bodyPr vert="horz" lIns="91440" tIns="45720" rIns="91440" bIns="45720" rtlCol="0" anchor="t" anchorCtr="0">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fontAlgn="base"/>
            <a:r>
              <a:rPr lang="ja-JP" altLang="en-US" sz="1800" b="1" u="sng" dirty="0">
                <a:latin typeface="ＭＳ ゴシック" panose="020B0609070205080204" pitchFamily="49" charset="-128"/>
                <a:ea typeface="ＭＳ ゴシック" panose="020B0609070205080204" pitchFamily="49" charset="-128"/>
              </a:rPr>
              <a:t>（</a:t>
            </a:r>
            <a:r>
              <a:rPr lang="en-US" altLang="ja-JP" sz="1800" b="1" u="sng" dirty="0">
                <a:latin typeface="ＭＳ ゴシック" panose="020B0609070205080204" pitchFamily="49" charset="-128"/>
                <a:ea typeface="ＭＳ ゴシック" panose="020B0609070205080204" pitchFamily="49" charset="-128"/>
              </a:rPr>
              <a:t>14</a:t>
            </a:r>
            <a:r>
              <a:rPr lang="ja-JP" altLang="en-US" sz="1800" b="1" u="sng" dirty="0">
                <a:latin typeface="ＭＳ ゴシック" panose="020B0609070205080204" pitchFamily="49" charset="-128"/>
                <a:ea typeface="ＭＳ ゴシック" panose="020B0609070205080204" pitchFamily="49" charset="-128"/>
              </a:rPr>
              <a:t>）（概算払）</a:t>
            </a:r>
            <a:endParaRPr lang="en-US" altLang="ja-JP" sz="1800" b="1" u="sng" dirty="0">
              <a:latin typeface="ＭＳ ゴシック" panose="020B0609070205080204" pitchFamily="49" charset="-128"/>
              <a:ea typeface="ＭＳ ゴシック" panose="020B0609070205080204" pitchFamily="49" charset="-128"/>
            </a:endParaRPr>
          </a:p>
          <a:p>
            <a:pPr fontAlgn="base"/>
            <a:br>
              <a:rPr lang="en-US" altLang="ja-JP" sz="1800" b="1" u="sng" dirty="0">
                <a:latin typeface="ＭＳ ゴシック" panose="020B0609070205080204" pitchFamily="49" charset="-128"/>
                <a:ea typeface="ＭＳ ゴシック" panose="020B0609070205080204" pitchFamily="49" charset="-128"/>
              </a:rPr>
            </a:br>
            <a:r>
              <a:rPr lang="ja-JP" altLang="en-US" sz="1800" dirty="0">
                <a:latin typeface="ＭＳ ゴシック" panose="020B0609070205080204" pitchFamily="49" charset="-128"/>
                <a:ea typeface="ＭＳ ゴシック" panose="020B0609070205080204" pitchFamily="49" charset="-128"/>
              </a:rPr>
              <a:t>検査合格後に、精算金額の確定に先立って、契約金額の</a:t>
            </a:r>
            <a:r>
              <a:rPr lang="en-US" altLang="ja-JP" sz="1800" dirty="0">
                <a:latin typeface="ＭＳ ゴシック" panose="020B0609070205080204" pitchFamily="49" charset="-128"/>
                <a:ea typeface="ＭＳ ゴシック" panose="020B0609070205080204" pitchFamily="49" charset="-128"/>
              </a:rPr>
              <a:t>9</a:t>
            </a:r>
            <a:r>
              <a:rPr lang="ja-JP" altLang="en-US" sz="1800" dirty="0">
                <a:latin typeface="ＭＳ ゴシック" panose="020B0609070205080204" pitchFamily="49" charset="-128"/>
                <a:ea typeface="ＭＳ ゴシック" panose="020B0609070205080204" pitchFamily="49" charset="-128"/>
              </a:rPr>
              <a:t>割を上限に（前金払、部分払分を差し引いた額を）概算払として請求できます。</a:t>
            </a:r>
            <a:endParaRPr lang="en-US" altLang="ja-JP" sz="1800" dirty="0">
              <a:latin typeface="ＭＳ ゴシック" panose="020B0609070205080204" pitchFamily="49" charset="-128"/>
              <a:ea typeface="ＭＳ ゴシック" panose="020B0609070205080204" pitchFamily="49" charset="-128"/>
            </a:endParaRPr>
          </a:p>
          <a:p>
            <a:pPr fontAlgn="base"/>
            <a:endParaRPr lang="ja-JP" altLang="ja-JP" sz="1800" dirty="0">
              <a:latin typeface="ＭＳ ゴシック" panose="020B0609070205080204" pitchFamily="49" charset="-128"/>
              <a:ea typeface="ＭＳ ゴシック" panose="020B0609070205080204" pitchFamily="49" charset="-128"/>
            </a:endParaRPr>
          </a:p>
        </p:txBody>
      </p:sp>
      <p:sp>
        <p:nvSpPr>
          <p:cNvPr id="13" name="正方形/長方形 12"/>
          <p:cNvSpPr/>
          <p:nvPr/>
        </p:nvSpPr>
        <p:spPr>
          <a:xfrm>
            <a:off x="319509" y="2920665"/>
            <a:ext cx="3288482" cy="52264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ja-JP" altLang="en-US" b="1">
                <a:latin typeface="ＭＳ ゴシック" panose="020B0609070205080204" pitchFamily="49" charset="-128"/>
                <a:ea typeface="ＭＳ ゴシック" panose="020B0609070205080204" pitchFamily="49" charset="-128"/>
              </a:rPr>
              <a:t>検査・支払い</a:t>
            </a:r>
            <a:endParaRPr kumimoji="1" lang="ja-JP" altLang="en-US" b="1">
              <a:latin typeface="ＭＳ ゴシック" panose="020B0609070205080204" pitchFamily="49" charset="-128"/>
              <a:ea typeface="ＭＳ ゴシック" panose="020B0609070205080204" pitchFamily="49" charset="-128"/>
            </a:endParaRPr>
          </a:p>
        </p:txBody>
      </p:sp>
      <p:graphicFrame>
        <p:nvGraphicFramePr>
          <p:cNvPr id="4" name="表 19">
            <a:extLst>
              <a:ext uri="{FF2B5EF4-FFF2-40B4-BE49-F238E27FC236}">
                <a16:creationId xmlns:a16="http://schemas.microsoft.com/office/drawing/2014/main" id="{B5BFFE83-AB29-7DB3-7CBD-FC13B049FF24}"/>
              </a:ext>
            </a:extLst>
          </p:cNvPr>
          <p:cNvGraphicFramePr>
            <a:graphicFrameLocks noGrp="1"/>
          </p:cNvGraphicFramePr>
          <p:nvPr>
            <p:extLst>
              <p:ext uri="{D42A27DB-BD31-4B8C-83A1-F6EECF244321}">
                <p14:modId xmlns:p14="http://schemas.microsoft.com/office/powerpoint/2010/main" val="4134618421"/>
              </p:ext>
            </p:extLst>
          </p:nvPr>
        </p:nvGraphicFramePr>
        <p:xfrm>
          <a:off x="847281" y="5849354"/>
          <a:ext cx="8396344" cy="670560"/>
        </p:xfrm>
        <a:graphic>
          <a:graphicData uri="http://schemas.openxmlformats.org/drawingml/2006/table">
            <a:tbl>
              <a:tblPr firstRow="1" bandRow="1">
                <a:effectLst>
                  <a:outerShdw blurRad="50800" dist="38100" dir="5400000" algn="t" rotWithShape="0">
                    <a:prstClr val="black">
                      <a:alpha val="40000"/>
                    </a:prstClr>
                  </a:outerShdw>
                </a:effectLst>
                <a:tableStyleId>{8A107856-5554-42FB-B03E-39F5DBC370BA}</a:tableStyleId>
              </a:tblPr>
              <a:tblGrid>
                <a:gridCol w="2006177">
                  <a:extLst>
                    <a:ext uri="{9D8B030D-6E8A-4147-A177-3AD203B41FA5}">
                      <a16:colId xmlns:a16="http://schemas.microsoft.com/office/drawing/2014/main" val="1322200864"/>
                    </a:ext>
                  </a:extLst>
                </a:gridCol>
                <a:gridCol w="6390167">
                  <a:extLst>
                    <a:ext uri="{9D8B030D-6E8A-4147-A177-3AD203B41FA5}">
                      <a16:colId xmlns:a16="http://schemas.microsoft.com/office/drawing/2014/main" val="2160793900"/>
                    </a:ext>
                  </a:extLst>
                </a:gridCol>
              </a:tblGrid>
              <a:tr h="32607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a:t>支払請求</a:t>
                      </a:r>
                      <a:endParaRPr kumimoji="1" lang="ja-JP" altLang="en-US" sz="1600" b="1"/>
                    </a:p>
                  </a:txBody>
                  <a:tcPr>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a:hlinkClick r:id="rId3"/>
                        </a:rPr>
                        <a:t>コンサルタント等契約における支払いの請求について</a:t>
                      </a:r>
                      <a:endParaRPr kumimoji="1" lang="ja-JP" altLang="en-US" sz="1600" b="1">
                        <a:latin typeface="ＭＳ ゴシック" panose="020B0609070205080204" pitchFamily="49" charset="-128"/>
                        <a:ea typeface="ＭＳ ゴシック" panose="020B0609070205080204" pitchFamily="49" charset="-128"/>
                      </a:endParaRPr>
                    </a:p>
                  </a:txBody>
                  <a:tcPr>
                    <a:solidFill>
                      <a:schemeClr val="accent2">
                        <a:lumMod val="20000"/>
                        <a:lumOff val="80000"/>
                      </a:schemeClr>
                    </a:solidFill>
                  </a:tcPr>
                </a:tc>
                <a:extLst>
                  <a:ext uri="{0D108BD9-81ED-4DB2-BD59-A6C34878D82A}">
                    <a16:rowId xmlns:a16="http://schemas.microsoft.com/office/drawing/2014/main" val="2197128473"/>
                  </a:ext>
                </a:extLst>
              </a:tr>
              <a:tr h="175227">
                <a:tc>
                  <a:txBody>
                    <a:bodyPr/>
                    <a:lstStyle/>
                    <a:p>
                      <a:pPr marL="0" lvl="0" indent="0" algn="l" defTabSz="914400">
                        <a:lnSpc>
                          <a:spcPct val="100000"/>
                        </a:lnSpc>
                        <a:spcBef>
                          <a:spcPts val="0"/>
                        </a:spcBef>
                        <a:spcAft>
                          <a:spcPts val="0"/>
                        </a:spcAft>
                        <a:buNone/>
                        <a:tabLst/>
                        <a:defRPr/>
                      </a:pPr>
                      <a:r>
                        <a:rPr lang="ja-JP" altLang="en-US" sz="1600" b="1"/>
                        <a:t>提出先</a:t>
                      </a:r>
                      <a:endParaRPr kumimoji="1" lang="ja-JP" altLang="en-US" sz="1600" b="1"/>
                    </a:p>
                  </a:txBody>
                  <a:tcPr>
                    <a:solidFill>
                      <a:schemeClr val="accent2">
                        <a:lumMod val="20000"/>
                        <a:lumOff val="80000"/>
                      </a:schemeClr>
                    </a:solidFill>
                  </a:tcPr>
                </a:tc>
                <a:tc>
                  <a:txBody>
                    <a:bodyPr/>
                    <a:lstStyle/>
                    <a:p>
                      <a:pPr marL="0" lvl="0" indent="0" algn="l" defTabSz="914400">
                        <a:lnSpc>
                          <a:spcPct val="100000"/>
                        </a:lnSpc>
                        <a:spcBef>
                          <a:spcPts val="0"/>
                        </a:spcBef>
                        <a:spcAft>
                          <a:spcPts val="0"/>
                        </a:spcAft>
                        <a:buNone/>
                        <a:tabLst/>
                        <a:defRPr/>
                      </a:pPr>
                      <a:r>
                        <a:rPr lang="ja-JP" altLang="en-US" sz="1600" b="1" u="none" strike="noStrike" noProof="0" dirty="0"/>
                        <a:t>国際協力調達部調達経理課支払班</a:t>
                      </a:r>
                      <a:r>
                        <a:rPr kumimoji="1" lang="ja-JP" altLang="en-US" sz="1600" b="0" i="0" kern="1200" dirty="0">
                          <a:solidFill>
                            <a:schemeClr val="dk1"/>
                          </a:solidFill>
                          <a:effectLst/>
                          <a:latin typeface="+mn-ea"/>
                          <a:ea typeface="+mn-ea"/>
                          <a:cs typeface="+mn-cs"/>
                        </a:rPr>
                        <a:t>（</a:t>
                      </a:r>
                      <a:r>
                        <a:rPr kumimoji="1" lang="en-US" altLang="ja-JP" sz="1600" b="1" i="0" kern="1200" dirty="0">
                          <a:solidFill>
                            <a:schemeClr val="dk1"/>
                          </a:solidFill>
                          <a:effectLst/>
                          <a:latin typeface="+mn-ea"/>
                          <a:ea typeface="+mn-ea"/>
                          <a:cs typeface="+mn-cs"/>
                        </a:rPr>
                        <a:t>outm1_shiharai@jica.go.jp</a:t>
                      </a:r>
                      <a:r>
                        <a:rPr kumimoji="1" lang="ja-JP" altLang="en-US" sz="1600" b="0" i="0" kern="1200" dirty="0">
                          <a:solidFill>
                            <a:schemeClr val="dk1"/>
                          </a:solidFill>
                          <a:effectLst/>
                          <a:latin typeface="+mn-ea"/>
                          <a:ea typeface="+mn-ea"/>
                          <a:cs typeface="+mn-cs"/>
                        </a:rPr>
                        <a:t>）</a:t>
                      </a:r>
                      <a:endParaRPr kumimoji="1" lang="en-US" altLang="ja-JP" sz="1600" b="1" dirty="0">
                        <a:latin typeface="+mn-ea"/>
                        <a:ea typeface="+mn-ea"/>
                      </a:endParaRPr>
                    </a:p>
                  </a:txBody>
                  <a:tcPr>
                    <a:solidFill>
                      <a:schemeClr val="accent2">
                        <a:lumMod val="20000"/>
                        <a:lumOff val="80000"/>
                      </a:schemeClr>
                    </a:solidFill>
                  </a:tcPr>
                </a:tc>
                <a:extLst>
                  <a:ext uri="{0D108BD9-81ED-4DB2-BD59-A6C34878D82A}">
                    <a16:rowId xmlns:a16="http://schemas.microsoft.com/office/drawing/2014/main" val="1936599951"/>
                  </a:ext>
                </a:extLst>
              </a:tr>
            </a:tbl>
          </a:graphicData>
        </a:graphic>
      </p:graphicFrame>
      <p:graphicFrame>
        <p:nvGraphicFramePr>
          <p:cNvPr id="16" name="表 15"/>
          <p:cNvGraphicFramePr>
            <a:graphicFrameLocks noGrp="1"/>
          </p:cNvGraphicFramePr>
          <p:nvPr>
            <p:extLst>
              <p:ext uri="{D42A27DB-BD31-4B8C-83A1-F6EECF244321}">
                <p14:modId xmlns:p14="http://schemas.microsoft.com/office/powerpoint/2010/main" val="3042238242"/>
              </p:ext>
            </p:extLst>
          </p:nvPr>
        </p:nvGraphicFramePr>
        <p:xfrm>
          <a:off x="847282" y="2223504"/>
          <a:ext cx="8396344" cy="335280"/>
        </p:xfrm>
        <a:graphic>
          <a:graphicData uri="http://schemas.openxmlformats.org/drawingml/2006/table">
            <a:tbl>
              <a:tblPr firstRow="1" bandRow="1">
                <a:effectLst>
                  <a:outerShdw blurRad="50800" dist="38100" dir="5400000" algn="t" rotWithShape="0">
                    <a:prstClr val="black">
                      <a:alpha val="40000"/>
                    </a:prstClr>
                  </a:outerShdw>
                </a:effectLst>
                <a:tableStyleId>{8A107856-5554-42FB-B03E-39F5DBC370BA}</a:tableStyleId>
              </a:tblPr>
              <a:tblGrid>
                <a:gridCol w="1995543">
                  <a:extLst>
                    <a:ext uri="{9D8B030D-6E8A-4147-A177-3AD203B41FA5}">
                      <a16:colId xmlns:a16="http://schemas.microsoft.com/office/drawing/2014/main" val="1322200864"/>
                    </a:ext>
                  </a:extLst>
                </a:gridCol>
                <a:gridCol w="6400801">
                  <a:extLst>
                    <a:ext uri="{9D8B030D-6E8A-4147-A177-3AD203B41FA5}">
                      <a16:colId xmlns:a16="http://schemas.microsoft.com/office/drawing/2014/main" val="2160793900"/>
                    </a:ext>
                  </a:extLst>
                </a:gridCol>
              </a:tblGrid>
              <a:tr h="302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a:t>業務完了届</a:t>
                      </a:r>
                    </a:p>
                  </a:txBody>
                  <a:tcPr>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dirty="0">
                          <a:hlinkClick r:id="rId3"/>
                        </a:rPr>
                        <a:t>コンサルタント等契約における支払いの請求について</a:t>
                      </a:r>
                      <a:endParaRPr kumimoji="1" lang="ja-JP" altLang="en-US" sz="1600" b="1" dirty="0">
                        <a:latin typeface="ＭＳ ゴシック" panose="020B0609070205080204" pitchFamily="49" charset="-128"/>
                        <a:ea typeface="ＭＳ ゴシック" panose="020B0609070205080204" pitchFamily="49" charset="-128"/>
                      </a:endParaRPr>
                    </a:p>
                  </a:txBody>
                  <a:tcPr>
                    <a:solidFill>
                      <a:schemeClr val="accent2">
                        <a:lumMod val="20000"/>
                        <a:lumOff val="80000"/>
                      </a:schemeClr>
                    </a:solidFill>
                  </a:tcPr>
                </a:tc>
                <a:extLst>
                  <a:ext uri="{0D108BD9-81ED-4DB2-BD59-A6C34878D82A}">
                    <a16:rowId xmlns:a16="http://schemas.microsoft.com/office/drawing/2014/main" val="2197128473"/>
                  </a:ext>
                </a:extLst>
              </a:tr>
            </a:tbl>
          </a:graphicData>
        </a:graphic>
      </p:graphicFrame>
      <p:sp>
        <p:nvSpPr>
          <p:cNvPr id="20" name="タイトル 1">
            <a:extLst>
              <a:ext uri="{FF2B5EF4-FFF2-40B4-BE49-F238E27FC236}">
                <a16:creationId xmlns:a16="http://schemas.microsoft.com/office/drawing/2014/main" id="{304FD78C-627A-4CF0-9670-AEE6AECABC69}"/>
              </a:ext>
            </a:extLst>
          </p:cNvPr>
          <p:cNvSpPr txBox="1">
            <a:spLocks/>
          </p:cNvSpPr>
          <p:nvPr/>
        </p:nvSpPr>
        <p:spPr>
          <a:xfrm>
            <a:off x="4152833" y="2304"/>
            <a:ext cx="5501530" cy="59846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000" b="1" u="sng">
                <a:latin typeface="ＭＳ ゴシック" panose="020B0609070205080204" pitchFamily="49" charset="-128"/>
                <a:ea typeface="ＭＳ ゴシック" panose="020B0609070205080204" pitchFamily="49" charset="-128"/>
              </a:rPr>
              <a:t>企画競争（</a:t>
            </a:r>
            <a:r>
              <a:rPr lang="en-US" altLang="ja-JP" sz="2000" b="1" u="sng">
                <a:latin typeface="ＭＳ ゴシック" panose="020B0609070205080204" pitchFamily="49" charset="-128"/>
                <a:ea typeface="ＭＳ ゴシック" panose="020B0609070205080204" pitchFamily="49" charset="-128"/>
              </a:rPr>
              <a:t>QCBS</a:t>
            </a:r>
            <a:r>
              <a:rPr lang="ja-JP" altLang="en-US" sz="2000" b="1" u="sng">
                <a:latin typeface="ＭＳ ゴシック" panose="020B0609070205080204" pitchFamily="49" charset="-128"/>
                <a:ea typeface="ＭＳ ゴシック" panose="020B0609070205080204" pitchFamily="49" charset="-128"/>
              </a:rPr>
              <a:t>方式）（詳細説明）</a:t>
            </a:r>
          </a:p>
        </p:txBody>
      </p:sp>
      <p:sp>
        <p:nvSpPr>
          <p:cNvPr id="21" name="フローチャート: 書類 20">
            <a:extLst>
              <a:ext uri="{FF2B5EF4-FFF2-40B4-BE49-F238E27FC236}">
                <a16:creationId xmlns:a16="http://schemas.microsoft.com/office/drawing/2014/main" id="{38E4392D-7159-48A0-8AE8-CF68955AED2C}"/>
              </a:ext>
            </a:extLst>
          </p:cNvPr>
          <p:cNvSpPr/>
          <p:nvPr/>
        </p:nvSpPr>
        <p:spPr>
          <a:xfrm>
            <a:off x="0" y="0"/>
            <a:ext cx="4034790" cy="550718"/>
          </a:xfrm>
          <a:prstGeom prst="flowChartDocument">
            <a:avLst/>
          </a:prstGeom>
          <a:solidFill>
            <a:schemeClr val="accent2">
              <a:lumMod val="75000"/>
            </a:schemeClr>
          </a:solidFill>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a:solidFill>
                  <a:schemeClr val="tx1"/>
                </a:solidFill>
                <a:effectLst>
                  <a:outerShdw blurRad="50800" dist="38100" algn="l" rotWithShape="0">
                    <a:prstClr val="black">
                      <a:alpha val="40000"/>
                    </a:prstClr>
                  </a:outerShdw>
                </a:effectLst>
                <a:latin typeface="游明朝 Demibold" panose="02020600000000000000" pitchFamily="18" charset="-128"/>
                <a:ea typeface="游明朝 Demibold" panose="02020600000000000000" pitchFamily="18" charset="-128"/>
              </a:rPr>
              <a:t>コンサルタント等契約</a:t>
            </a:r>
          </a:p>
        </p:txBody>
      </p:sp>
      <p:sp>
        <p:nvSpPr>
          <p:cNvPr id="24" name="スライド番号プレースホルダー 1">
            <a:extLst>
              <a:ext uri="{FF2B5EF4-FFF2-40B4-BE49-F238E27FC236}">
                <a16:creationId xmlns:a16="http://schemas.microsoft.com/office/drawing/2014/main" id="{4B9B6418-D65F-4541-BD8C-EFD6E6E4831E}"/>
              </a:ext>
            </a:extLst>
          </p:cNvPr>
          <p:cNvSpPr>
            <a:spLocks noGrp="1"/>
          </p:cNvSpPr>
          <p:nvPr>
            <p:ph type="sldNum" sz="quarter" idx="12"/>
          </p:nvPr>
        </p:nvSpPr>
        <p:spPr>
          <a:xfrm>
            <a:off x="9259187" y="6475228"/>
            <a:ext cx="2743200" cy="365125"/>
          </a:xfrm>
        </p:spPr>
        <p:txBody>
          <a:bodyPr/>
          <a:lstStyle/>
          <a:p>
            <a:fld id="{D86F75C9-3C34-415A-B3AE-35EE53543EC8}" type="slidenum">
              <a:rPr kumimoji="1" lang="ja-JP" altLang="en-US" sz="1400" b="1" smtClean="0">
                <a:latin typeface="ＭＳ ゴシック" panose="020B0609070205080204" pitchFamily="49" charset="-128"/>
                <a:ea typeface="ＭＳ ゴシック" panose="020B0609070205080204" pitchFamily="49" charset="-128"/>
              </a:rPr>
              <a:t>9</a:t>
            </a:fld>
            <a:endParaRPr kumimoji="1" lang="ja-JP" altLang="en-US" sz="1400" b="1">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605505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1E44612B749DA843A58A5B6EF5958D0F" ma:contentTypeVersion="14" ma:contentTypeDescription="新しいドキュメントを作成します。" ma:contentTypeScope="" ma:versionID="491c4d81449856380a9b9aff2a50e37e">
  <xsd:schema xmlns:xsd="http://www.w3.org/2001/XMLSchema" xmlns:xs="http://www.w3.org/2001/XMLSchema" xmlns:p="http://schemas.microsoft.com/office/2006/metadata/properties" xmlns:ns3="9f7ad151-f813-4cf2-b65f-12034e3a9bca" xmlns:ns4="ad8f79b2-322d-4c43-bfc0-b69f9f82a610" targetNamespace="http://schemas.microsoft.com/office/2006/metadata/properties" ma:root="true" ma:fieldsID="ffc57f2c0eecd06e65d9079f8f980226" ns3:_="" ns4:_="">
    <xsd:import namespace="9f7ad151-f813-4cf2-b65f-12034e3a9bca"/>
    <xsd:import namespace="ad8f79b2-322d-4c43-bfc0-b69f9f82a610"/>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LengthInSeconds"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OCR" minOccurs="0"/>
                <xsd:element ref="ns4:SharedWithUsers" minOccurs="0"/>
                <xsd:element ref="ns4:SharedWithDetails" minOccurs="0"/>
                <xsd:element ref="ns4:SharingHintHash"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f7ad151-f813-4cf2-b65f-12034e3a9bc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Length (seconds)" ma:internalName="MediaLengthInSeconds" ma:readOnly="true">
      <xsd:simpleType>
        <xsd:restriction base="dms:Unknown"/>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21"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d8f79b2-322d-4c43-bfc0-b69f9f82a610" elementFormDefault="qualified">
    <xsd:import namespace="http://schemas.microsoft.com/office/2006/documentManagement/types"/>
    <xsd:import namespace="http://schemas.microsoft.com/office/infopath/2007/PartnerControls"/>
    <xsd:element name="SharedWithUsers" ma:index="18"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共有相手の詳細情報" ma:internalName="SharedWithDetails" ma:readOnly="true">
      <xsd:simpleType>
        <xsd:restriction base="dms:Note">
          <xsd:maxLength value="255"/>
        </xsd:restriction>
      </xsd:simpleType>
    </xsd:element>
    <xsd:element name="SharingHintHash" ma:index="20" nillable="true" ma:displayName="共有のヒントのハッシュ"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FA72585-640E-4643-A57B-DC727BB91E8C}">
  <ds:schemaRefs>
    <ds:schemaRef ds:uri="http://schemas.microsoft.com/sharepoint/v3/contenttype/forms"/>
  </ds:schemaRefs>
</ds:datastoreItem>
</file>

<file path=customXml/itemProps2.xml><?xml version="1.0" encoding="utf-8"?>
<ds:datastoreItem xmlns:ds="http://schemas.openxmlformats.org/officeDocument/2006/customXml" ds:itemID="{9883361B-D142-4C5C-B791-9ED08AD3E602}">
  <ds:schemaRefs>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9f7ad151-f813-4cf2-b65f-12034e3a9bca"/>
    <ds:schemaRef ds:uri="ad8f79b2-322d-4c43-bfc0-b69f9f82a610"/>
    <ds:schemaRef ds:uri="http://purl.org/dc/elements/1.1/"/>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7CE04FE4-85C8-451A-A9A1-604DF6553CF4}">
  <ds:schemaRefs>
    <ds:schemaRef ds:uri="9f7ad151-f813-4cf2-b65f-12034e3a9bca"/>
    <ds:schemaRef ds:uri="ad8f79b2-322d-4c43-bfc0-b69f9f82a61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411</TotalTime>
  <Words>1807</Words>
  <Application>Microsoft Office PowerPoint</Application>
  <PresentationFormat>ワイド画面</PresentationFormat>
  <Paragraphs>192</Paragraphs>
  <Slides>10</Slides>
  <Notes>10</Notes>
  <HiddenSlides>0</HiddenSlides>
  <MMClips>0</MMClips>
  <ScaleCrop>false</ScaleCrop>
  <HeadingPairs>
    <vt:vector size="6" baseType="variant">
      <vt:variant>
        <vt:lpstr>使用されているフォント</vt:lpstr>
      </vt:variant>
      <vt:variant>
        <vt:i4>8</vt:i4>
      </vt:variant>
      <vt:variant>
        <vt:lpstr>テーマ</vt:lpstr>
      </vt:variant>
      <vt:variant>
        <vt:i4>3</vt:i4>
      </vt:variant>
      <vt:variant>
        <vt:lpstr>スライド タイトル</vt:lpstr>
      </vt:variant>
      <vt:variant>
        <vt:i4>10</vt:i4>
      </vt:variant>
    </vt:vector>
  </HeadingPairs>
  <TitlesOfParts>
    <vt:vector size="21" baseType="lpstr">
      <vt:lpstr>HG丸ｺﾞｼｯｸM-PRO</vt:lpstr>
      <vt:lpstr>ＭＳ ゴシック</vt:lpstr>
      <vt:lpstr>メイリオ</vt:lpstr>
      <vt:lpstr>游ゴシック</vt:lpstr>
      <vt:lpstr>游ゴシック Light</vt:lpstr>
      <vt:lpstr>游ゴシック 本文</vt:lpstr>
      <vt:lpstr>游明朝 Demibold</vt:lpstr>
      <vt:lpstr>Arial</vt:lpstr>
      <vt:lpstr>Office テーマ</vt:lpstr>
      <vt:lpstr>1_Office テーマ</vt:lpstr>
      <vt:lpstr>2_Office テーマ</vt:lpstr>
      <vt:lpstr>PowerPoint プレゼンテーション</vt:lpstr>
      <vt:lpstr>全体フロー（企画競争（QCBS方式） ）</vt:lpstr>
      <vt:lpstr>（1）プレ公示  公示に先立ち、公示予定の案件情報（プレ公示）を「コンサルタント等契約調達予定案件情報 」にて原則毎週水曜日（水曜日が祝日の場合は、その翌日）に掲載しています。プレ公示の掲載期間は、業務実施契約は原則として4週間です。プレ公示に対する質問を受け付けます。</vt:lpstr>
      <vt:lpstr>（4）プロポーザル等の提出（ ・プレゼンテーション）  公示に沿って、所定の期限までにプロポーザル及び見積書を作成の上、提出します。見積額は電子入札システムで提出します。 案件によっては、プレゼンテーションを求める場合があります(企画競争説明書に明示します)。</vt:lpstr>
      <vt:lpstr>PowerPoint プレゼンテーション</vt:lpstr>
      <vt:lpstr>（7）契約締結  双方で合意が得られた段階で、契約書案を作成し業務実施契約を締結します。契約書は、原則、電子契約署名です。詳細については製本担当からご連絡します。  業務実施契約書（契約書本体、約款、共通仕様書、特記仕様書、契約金額内訳書 ）</vt:lpstr>
      <vt:lpstr>PowerPoint プレゼンテーション</vt:lpstr>
      <vt:lpstr>PowerPoint プレゼンテーション</vt:lpstr>
      <vt:lpstr>PowerPoint プレゼンテーション</vt:lpstr>
      <vt:lpstr>PowerPoint プレゼンテーション</vt:lpstr>
    </vt:vector>
  </TitlesOfParts>
  <Company>JICA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Ashino, Masato[芦野 真人]</dc:creator>
  <cp:lastModifiedBy>作成者</cp:lastModifiedBy>
  <cp:revision>11</cp:revision>
  <cp:lastPrinted>2022-07-19T08:58:53Z</cp:lastPrinted>
  <dcterms:created xsi:type="dcterms:W3CDTF">2022-02-17T02:49:46Z</dcterms:created>
  <dcterms:modified xsi:type="dcterms:W3CDTF">2026-01-27T23:39:48Z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0x0101001E44612B749DA843A58A5B6EF5958D0F</vt:lpwstr>
  </property>
</Properties>
</file>