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4"/>
  </p:sldMasterIdLst>
  <p:notesMasterIdLst>
    <p:notesMasterId r:id="rId14"/>
  </p:notesMasterIdLst>
  <p:handoutMasterIdLst>
    <p:handoutMasterId r:id="rId15"/>
  </p:handoutMasterIdLst>
  <p:sldIdLst>
    <p:sldId id="340" r:id="rId5"/>
    <p:sldId id="332" r:id="rId6"/>
    <p:sldId id="320" r:id="rId7"/>
    <p:sldId id="333" r:id="rId8"/>
    <p:sldId id="339" r:id="rId9"/>
    <p:sldId id="334" r:id="rId10"/>
    <p:sldId id="335" r:id="rId11"/>
    <p:sldId id="337" r:id="rId12"/>
    <p:sldId id="338" r:id="rId13"/>
  </p:sldIdLst>
  <p:sldSz cx="12192000" cy="6858000"/>
  <p:notesSz cx="9939338" cy="6805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E612987-4754-16FF-E061-564B3238FD53}" name="Yoshizawa, Shinobu[芳沢 忍]" initials="YS忍" userId="S::Yoshizawa.Shinobu@jica.go.jp::4324bde9-48f9-49a5-a3d6-03038f836b1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2980FF"/>
    <a:srgbClr val="FCECE8"/>
    <a:srgbClr val="A3D8FF"/>
    <a:srgbClr val="85CBFF"/>
    <a:srgbClr val="3333CC"/>
    <a:srgbClr val="00FFFF"/>
    <a:srgbClr val="29FFFF"/>
    <a:srgbClr val="66FFFF"/>
    <a:srgbClr val="D1E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4307742" cy="341313"/>
          </a:xfrm>
          <a:prstGeom prst="rect">
            <a:avLst/>
          </a:prstGeom>
        </p:spPr>
        <p:txBody>
          <a:bodyPr vert="horz" lIns="91429" tIns="45713" rIns="91429" bIns="4571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279" y="2"/>
            <a:ext cx="4307742" cy="341313"/>
          </a:xfrm>
          <a:prstGeom prst="rect">
            <a:avLst/>
          </a:prstGeom>
        </p:spPr>
        <p:txBody>
          <a:bodyPr vert="horz" lIns="91429" tIns="45713" rIns="91429" bIns="45713" rtlCol="0"/>
          <a:lstStyle>
            <a:lvl1pPr algn="r">
              <a:defRPr sz="1200"/>
            </a:lvl1pPr>
          </a:lstStyle>
          <a:p>
            <a:fld id="{428B64A8-69DD-4BB3-9F18-FD0A88644A4B}" type="datetimeFigureOut">
              <a:rPr kumimoji="1" lang="ja-JP" altLang="en-US" smtClean="0"/>
              <a:t>2026/1/28</a:t>
            </a:fld>
            <a:endParaRPr kumimoji="1" lang="ja-JP" altLang="en-US"/>
          </a:p>
        </p:txBody>
      </p:sp>
      <p:sp>
        <p:nvSpPr>
          <p:cNvPr id="4" name="フッター プレースホルダー 3"/>
          <p:cNvSpPr>
            <a:spLocks noGrp="1"/>
          </p:cNvSpPr>
          <p:nvPr>
            <p:ph type="ftr" sz="quarter" idx="2"/>
          </p:nvPr>
        </p:nvSpPr>
        <p:spPr>
          <a:xfrm>
            <a:off x="3" y="6464302"/>
            <a:ext cx="4307742" cy="341313"/>
          </a:xfrm>
          <a:prstGeom prst="rect">
            <a:avLst/>
          </a:prstGeom>
        </p:spPr>
        <p:txBody>
          <a:bodyPr vert="horz" lIns="91429" tIns="45713" rIns="91429" bIns="4571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279" y="6464302"/>
            <a:ext cx="4307742" cy="341313"/>
          </a:xfrm>
          <a:prstGeom prst="rect">
            <a:avLst/>
          </a:prstGeom>
        </p:spPr>
        <p:txBody>
          <a:bodyPr vert="horz" lIns="91429" tIns="45713" rIns="91429" bIns="45713" rtlCol="0" anchor="b"/>
          <a:lstStyle>
            <a:lvl1pPr algn="r">
              <a:defRPr sz="1200"/>
            </a:lvl1pPr>
          </a:lstStyle>
          <a:p>
            <a:fld id="{295D7D1B-5766-4C9E-94B0-8F015CDE2E62}" type="slidenum">
              <a:rPr kumimoji="1" lang="ja-JP" altLang="en-US" smtClean="0"/>
              <a:t>‹#›</a:t>
            </a:fld>
            <a:endParaRPr kumimoji="1" lang="ja-JP" altLang="en-US"/>
          </a:p>
        </p:txBody>
      </p:sp>
    </p:spTree>
    <p:extLst>
      <p:ext uri="{BB962C8B-B14F-4D97-AF65-F5344CB8AC3E}">
        <p14:creationId xmlns:p14="http://schemas.microsoft.com/office/powerpoint/2010/main" val="29844115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4307742" cy="341313"/>
          </a:xfrm>
          <a:prstGeom prst="rect">
            <a:avLst/>
          </a:prstGeom>
        </p:spPr>
        <p:txBody>
          <a:bodyPr vert="horz" lIns="91429" tIns="45713" rIns="91429"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9" y="2"/>
            <a:ext cx="4307742" cy="341313"/>
          </a:xfrm>
          <a:prstGeom prst="rect">
            <a:avLst/>
          </a:prstGeom>
        </p:spPr>
        <p:txBody>
          <a:bodyPr vert="horz" lIns="91429" tIns="45713" rIns="91429" bIns="45713" rtlCol="0"/>
          <a:lstStyle>
            <a:lvl1pPr algn="r">
              <a:defRPr sz="1200"/>
            </a:lvl1pPr>
          </a:lstStyle>
          <a:p>
            <a:fld id="{D7AE8743-F924-4662-A98E-5DAC33E70F45}" type="datetimeFigureOut">
              <a:rPr kumimoji="1" lang="ja-JP" altLang="en-US" smtClean="0"/>
              <a:t>2026/1/28</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29" tIns="45713" rIns="91429" bIns="45713" rtlCol="0" anchor="ctr"/>
          <a:lstStyle/>
          <a:p>
            <a:endParaRPr lang="ja-JP" altLang="en-US"/>
          </a:p>
        </p:txBody>
      </p:sp>
      <p:sp>
        <p:nvSpPr>
          <p:cNvPr id="5" name="ノート プレースホルダー 4"/>
          <p:cNvSpPr>
            <a:spLocks noGrp="1"/>
          </p:cNvSpPr>
          <p:nvPr>
            <p:ph type="body" sz="quarter" idx="3"/>
          </p:nvPr>
        </p:nvSpPr>
        <p:spPr>
          <a:xfrm>
            <a:off x="994634" y="3275086"/>
            <a:ext cx="7950078" cy="2679418"/>
          </a:xfrm>
          <a:prstGeom prst="rect">
            <a:avLst/>
          </a:prstGeom>
        </p:spPr>
        <p:txBody>
          <a:bodyPr vert="horz" lIns="91429" tIns="45713" rIns="91429"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6464302"/>
            <a:ext cx="4307742" cy="341313"/>
          </a:xfrm>
          <a:prstGeom prst="rect">
            <a:avLst/>
          </a:prstGeom>
        </p:spPr>
        <p:txBody>
          <a:bodyPr vert="horz" lIns="91429" tIns="45713" rIns="91429"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9" y="6464302"/>
            <a:ext cx="4307742" cy="341313"/>
          </a:xfrm>
          <a:prstGeom prst="rect">
            <a:avLst/>
          </a:prstGeom>
        </p:spPr>
        <p:txBody>
          <a:bodyPr vert="horz" lIns="91429" tIns="45713" rIns="91429" bIns="45713" rtlCol="0" anchor="b"/>
          <a:lstStyle>
            <a:lvl1pPr algn="r">
              <a:defRPr sz="1200"/>
            </a:lvl1pPr>
          </a:lstStyle>
          <a:p>
            <a:fld id="{FEB1DD8F-65E9-45B3-8895-546887445168}" type="slidenum">
              <a:rPr kumimoji="1" lang="ja-JP" altLang="en-US" smtClean="0"/>
              <a:t>‹#›</a:t>
            </a:fld>
            <a:endParaRPr kumimoji="1" lang="ja-JP" altLang="en-US"/>
          </a:p>
        </p:txBody>
      </p:sp>
    </p:spTree>
    <p:extLst>
      <p:ext uri="{BB962C8B-B14F-4D97-AF65-F5344CB8AC3E}">
        <p14:creationId xmlns:p14="http://schemas.microsoft.com/office/powerpoint/2010/main" val="23757651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2</a:t>
            </a:fld>
            <a:endParaRPr kumimoji="1" lang="ja-JP" altLang="en-US"/>
          </a:p>
        </p:txBody>
      </p:sp>
    </p:spTree>
    <p:extLst>
      <p:ext uri="{BB962C8B-B14F-4D97-AF65-F5344CB8AC3E}">
        <p14:creationId xmlns:p14="http://schemas.microsoft.com/office/powerpoint/2010/main" val="304697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3</a:t>
            </a:fld>
            <a:endParaRPr kumimoji="1" lang="ja-JP" altLang="en-US"/>
          </a:p>
        </p:txBody>
      </p:sp>
    </p:spTree>
    <p:extLst>
      <p:ext uri="{BB962C8B-B14F-4D97-AF65-F5344CB8AC3E}">
        <p14:creationId xmlns:p14="http://schemas.microsoft.com/office/powerpoint/2010/main" val="848443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4</a:t>
            </a:fld>
            <a:endParaRPr kumimoji="1" lang="ja-JP" altLang="en-US"/>
          </a:p>
        </p:txBody>
      </p:sp>
    </p:spTree>
    <p:extLst>
      <p:ext uri="{BB962C8B-B14F-4D97-AF65-F5344CB8AC3E}">
        <p14:creationId xmlns:p14="http://schemas.microsoft.com/office/powerpoint/2010/main" val="1043947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5</a:t>
            </a:fld>
            <a:endParaRPr kumimoji="1" lang="ja-JP" altLang="en-US"/>
          </a:p>
        </p:txBody>
      </p:sp>
    </p:spTree>
    <p:extLst>
      <p:ext uri="{BB962C8B-B14F-4D97-AF65-F5344CB8AC3E}">
        <p14:creationId xmlns:p14="http://schemas.microsoft.com/office/powerpoint/2010/main" val="3528021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6</a:t>
            </a:fld>
            <a:endParaRPr kumimoji="1" lang="ja-JP" altLang="en-US"/>
          </a:p>
        </p:txBody>
      </p:sp>
    </p:spTree>
    <p:extLst>
      <p:ext uri="{BB962C8B-B14F-4D97-AF65-F5344CB8AC3E}">
        <p14:creationId xmlns:p14="http://schemas.microsoft.com/office/powerpoint/2010/main" val="319969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7</a:t>
            </a:fld>
            <a:endParaRPr kumimoji="1" lang="ja-JP" altLang="en-US"/>
          </a:p>
        </p:txBody>
      </p:sp>
    </p:spTree>
    <p:extLst>
      <p:ext uri="{BB962C8B-B14F-4D97-AF65-F5344CB8AC3E}">
        <p14:creationId xmlns:p14="http://schemas.microsoft.com/office/powerpoint/2010/main" val="1499840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8</a:t>
            </a:fld>
            <a:endParaRPr kumimoji="1" lang="ja-JP" altLang="en-US"/>
          </a:p>
        </p:txBody>
      </p:sp>
    </p:spTree>
    <p:extLst>
      <p:ext uri="{BB962C8B-B14F-4D97-AF65-F5344CB8AC3E}">
        <p14:creationId xmlns:p14="http://schemas.microsoft.com/office/powerpoint/2010/main" val="2109932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9</a:t>
            </a:fld>
            <a:endParaRPr kumimoji="1" lang="ja-JP" altLang="en-US"/>
          </a:p>
        </p:txBody>
      </p:sp>
    </p:spTree>
    <p:extLst>
      <p:ext uri="{BB962C8B-B14F-4D97-AF65-F5344CB8AC3E}">
        <p14:creationId xmlns:p14="http://schemas.microsoft.com/office/powerpoint/2010/main" val="2505682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89FA877-2A31-4B30-B801-234DC1DAFB88}"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92949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969F86-7607-41E8-A5E8-002CDE3966D6}"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333593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547A07-D91D-44BF-B83D-AD23286DF35A}"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427147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5B0AF7-3363-485D-81D9-7D9E1013CB64}"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429101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950DEA-D84C-48DB-94C8-85F4E6BA19C6}"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847644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62D6D4B-C1A3-4C01-B1C4-7AF37C97FB31}"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685316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D5C82F1-A030-4F98-AE6E-3B674C4EA2DA}" type="datetime1">
              <a:rPr kumimoji="1" lang="ja-JP" altLang="en-US" smtClean="0"/>
              <a:t>2026/1/28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090028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CD5E4A5-BA37-4C4D-B92B-46B663620E6B}" type="datetime1">
              <a:rPr kumimoji="1" lang="ja-JP" altLang="en-US" smtClean="0"/>
              <a:t>2026/1/28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860436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77B8495-8554-4669-9313-4D40D8483BA1}" type="datetime1">
              <a:rPr kumimoji="1" lang="ja-JP" altLang="en-US" smtClean="0"/>
              <a:t>2026/1/28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67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17C035-0EC6-4559-A58C-017146A1A008}"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119408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75E7AA9-A523-4057-BF38-9CA4D716A631}"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415474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8000">
              <a:schemeClr val="accent2">
                <a:lumMod val="60000"/>
                <a:lumOff val="40000"/>
              </a:schemeClr>
            </a:gs>
            <a:gs pos="96000">
              <a:schemeClr val="accent2">
                <a:lumMod val="20000"/>
                <a:lumOff val="80000"/>
              </a:schemeClr>
            </a:gs>
            <a:gs pos="92000">
              <a:schemeClr val="accent2">
                <a:lumMod val="40000"/>
                <a:lumOff val="6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7765E5-11F4-4375-9AFC-071332F725E7}" type="datetime1">
              <a:rPr kumimoji="1" lang="ja-JP" altLang="en-US" smtClean="0"/>
              <a:t>2026/1/28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718146476"/>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jica.go.jp/announce/manual/guideline/consultant/answer_202108.html" TargetMode="External"/><Relationship Id="rId3" Type="http://schemas.openxmlformats.org/officeDocument/2006/relationships/hyperlink" Target="https://www.jica.go.jp/chotatsu/program/index.html" TargetMode="External"/><Relationship Id="rId7" Type="http://schemas.openxmlformats.org/officeDocument/2006/relationships/hyperlink" Target="https://www.jica.go.jp/announce/manual/form/consul_g/rate.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jica.go.jp/announce/manual/guideline/consultant/quotation.html" TargetMode="External"/><Relationship Id="rId5" Type="http://schemas.openxmlformats.org/officeDocument/2006/relationships/hyperlink" Target="https://www.jica.go.jp/announce/manual/guideline/consultant/20220330.html" TargetMode="External"/><Relationship Id="rId4" Type="http://schemas.openxmlformats.org/officeDocument/2006/relationships/hyperlink" Target="https://www2.jica.go.jp/ja/announce/index.php?&amp;contract=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2.jica.go.jp/ja/announce/index.php?&amp;contract=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www.jica.go.jp/announce/notice/ebidding.html" TargetMode="External"/><Relationship Id="rId4" Type="http://schemas.openxmlformats.org/officeDocument/2006/relationships/hyperlink" Target="https://www.jica.go.jp/announce/manual/guideline/consultant/20210118.htm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jica.go.jp/announce/manual/guideline/consultant/20210118.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jica.go.jp/announce/notice/ebidding.html" TargetMode="External"/><Relationship Id="rId5" Type="http://schemas.openxmlformats.org/officeDocument/2006/relationships/hyperlink" Target="https://www2.jica.go.jp/ja/announce/index.php?&amp;contract=1" TargetMode="External"/><Relationship Id="rId4" Type="http://schemas.openxmlformats.org/officeDocument/2006/relationships/hyperlink" Target="https://www.jica.go.jp/announce/manual/guideline/consultant/20210705.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jica.go.jp/announce/manual/form/consul_g/contract.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jica.go.jp/announce/manual/guideline/consultant/guide_g.html" TargetMode="External"/><Relationship Id="rId4" Type="http://schemas.openxmlformats.org/officeDocument/2006/relationships/hyperlink" Target="https://www.jica.go.jp/announce/manual/form/consul_g/index_since_201404.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jica.go.jp/announce/manual/guideline/consultant/guide_g.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jica.go.jp/announce/manual/form/consul_g/index_since_201404.html" TargetMode="External"/><Relationship Id="rId5" Type="http://schemas.openxmlformats.org/officeDocument/2006/relationships/hyperlink" Target="https://www.jica.go.jp/announce/manual/guideline/consultant/20210705.html" TargetMode="External"/><Relationship Id="rId4" Type="http://schemas.openxmlformats.org/officeDocument/2006/relationships/hyperlink" Target="https://www.jica.go.jp/announce/manual/guideline/consultant/payment.htm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jica.go.jp/announce/manual/guideline/consultant/payment.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jica.go.jp/announce/manual/guideline/consultant/payment.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www.jica.go.jp/about/announce/manual/form/consul_g/index_since_201404.html" TargetMode="External"/><Relationship Id="rId4" Type="http://schemas.openxmlformats.org/officeDocument/2006/relationships/hyperlink" Target="https://www.jica.go.jp/announce/manual/guideline/consultant/quotation.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8000">
              <a:schemeClr val="accent4">
                <a:lumMod val="20000"/>
                <a:lumOff val="80000"/>
              </a:schemeClr>
            </a:gs>
            <a:gs pos="83000">
              <a:schemeClr val="accent4">
                <a:lumMod val="20000"/>
                <a:lumOff val="80000"/>
              </a:schemeClr>
            </a:gs>
            <a:gs pos="28000">
              <a:schemeClr val="accent4">
                <a:lumMod val="40000"/>
                <a:lumOff val="60000"/>
              </a:schemeClr>
            </a:gs>
            <a:gs pos="100000">
              <a:schemeClr val="bg1"/>
            </a:gs>
          </a:gsLst>
          <a:lin ang="5400000" scaled="1"/>
          <a:tileRect/>
        </a:gradFill>
        <a:effectLst/>
      </p:bgPr>
    </p:bg>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10955446" y="0"/>
            <a:ext cx="1236554" cy="1079450"/>
          </a:xfrm>
          <a:prstGeom prst="rect">
            <a:avLst/>
          </a:prstGeom>
        </p:spPr>
      </p:pic>
      <p:sp>
        <p:nvSpPr>
          <p:cNvPr id="5" name="テキスト ボックス 4"/>
          <p:cNvSpPr txBox="1"/>
          <p:nvPr/>
        </p:nvSpPr>
        <p:spPr>
          <a:xfrm>
            <a:off x="1948081" y="2631048"/>
            <a:ext cx="9204960" cy="707886"/>
          </a:xfrm>
          <a:prstGeom prst="rect">
            <a:avLst/>
          </a:prstGeom>
          <a:noFill/>
        </p:spPr>
        <p:txBody>
          <a:bodyPr wrap="square" rtlCol="0">
            <a:spAutoFit/>
          </a:bodyPr>
          <a:lstStyle/>
          <a:p>
            <a:pPr lvl="0">
              <a:defRPr/>
            </a:pPr>
            <a:r>
              <a:rPr lang="ja-JP" altLang="en-US" sz="4000">
                <a:solidFill>
                  <a:prstClr val="black"/>
                </a:solidFill>
                <a:latin typeface="HG丸ｺﾞｼｯｸM-PRO" panose="020F0600000000000000" pitchFamily="50" charset="-128"/>
                <a:ea typeface="HG丸ｺﾞｼｯｸM-PRO" panose="020F0600000000000000" pitchFamily="50" charset="-128"/>
              </a:rPr>
              <a:t>一般競争入札（総合評価落札方式） </a:t>
            </a:r>
            <a:r>
              <a:rPr kumimoji="1" lang="ja-JP" altLang="en-US" sz="4000" b="0" i="0" u="none" strike="noStrike" kern="1200" cap="none" spc="0" normalizeH="0" baseline="0" noProof="0">
                <a:ln>
                  <a:noFill/>
                </a:ln>
                <a:solidFill>
                  <a:prstClr val="black"/>
                </a:solidFill>
                <a:effectLst/>
                <a:uLnTx/>
                <a:uFillTx/>
                <a:latin typeface="HGPｺﾞｼｯｸE" panose="020B0900000000000000" pitchFamily="50" charset="-128"/>
                <a:ea typeface="HGPｺﾞｼｯｸE" panose="020B0900000000000000" pitchFamily="50" charset="-128"/>
              </a:rPr>
              <a:t>　</a:t>
            </a:r>
          </a:p>
        </p:txBody>
      </p:sp>
      <p:sp>
        <p:nvSpPr>
          <p:cNvPr id="6" name="テキスト ボックス 5"/>
          <p:cNvSpPr txBox="1"/>
          <p:nvPr/>
        </p:nvSpPr>
        <p:spPr>
          <a:xfrm>
            <a:off x="2987040" y="3363957"/>
            <a:ext cx="920496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応募・選定から検査・支払までの説明</a:t>
            </a:r>
          </a:p>
        </p:txBody>
      </p:sp>
      <p:sp>
        <p:nvSpPr>
          <p:cNvPr id="7" name="テキスト ボックス 6"/>
          <p:cNvSpPr txBox="1"/>
          <p:nvPr/>
        </p:nvSpPr>
        <p:spPr>
          <a:xfrm>
            <a:off x="7333673" y="5745480"/>
            <a:ext cx="443160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国際協力調達部　契約推進第一課</a:t>
            </a:r>
            <a:r>
              <a:rPr kumimoji="1" lang="en-US" altLang="ja-JP"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lang="ja-JP" altLang="en-US" dirty="0">
                <a:solidFill>
                  <a:prstClr val="black"/>
                </a:solidFill>
                <a:latin typeface="ＭＳ ゴシック" panose="020B0609070205080204" pitchFamily="49" charset="-128"/>
                <a:ea typeface="ＭＳ ゴシック" panose="020B0609070205080204" pitchFamily="49" charset="-128"/>
              </a:rPr>
              <a:t>第二課</a:t>
            </a:r>
            <a:endParaRPr kumimoji="1"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9" name="テキスト ボックス 8"/>
          <p:cNvSpPr txBox="1"/>
          <p:nvPr/>
        </p:nvSpPr>
        <p:spPr>
          <a:xfrm>
            <a:off x="1188720" y="1310640"/>
            <a:ext cx="920496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800" b="1" i="0" u="none" strike="noStrike" kern="1200" cap="none" spc="0" normalizeH="0" baseline="0" noProof="0">
                <a:ln w="9525">
                  <a:solidFill>
                    <a:prstClr val="white"/>
                  </a:solidFill>
                  <a:prstDash val="solid"/>
                </a:ln>
                <a:solidFill>
                  <a:srgbClr val="4472C4">
                    <a:lumMod val="75000"/>
                  </a:srgbClr>
                </a:solidFill>
                <a:effectLst>
                  <a:outerShdw blurRad="50800" dist="38100" dir="8100000" algn="tr" rotWithShape="0">
                    <a:prstClr val="black">
                      <a:alpha val="40000"/>
                    </a:prstClr>
                  </a:outerShdw>
                </a:effectLst>
                <a:uLnTx/>
                <a:uFillTx/>
                <a:latin typeface="HG丸ｺﾞｼｯｸM-PRO" panose="020F0600000000000000" pitchFamily="50" charset="-128"/>
                <a:ea typeface="HG丸ｺﾞｼｯｸM-PRO" panose="020F0600000000000000" pitchFamily="50" charset="-128"/>
                <a:cs typeface="+mn-cs"/>
              </a:rPr>
              <a:t>コンサルタント等契約</a:t>
            </a:r>
          </a:p>
        </p:txBody>
      </p:sp>
      <p:cxnSp>
        <p:nvCxnSpPr>
          <p:cNvPr id="10" name="直線コネクタ 9"/>
          <p:cNvCxnSpPr/>
          <p:nvPr/>
        </p:nvCxnSpPr>
        <p:spPr>
          <a:xfrm>
            <a:off x="1788949" y="2382954"/>
            <a:ext cx="8930640" cy="0"/>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569720" y="2277973"/>
            <a:ext cx="8930640" cy="0"/>
          </a:xfrm>
          <a:prstGeom prst="line">
            <a:avLst/>
          </a:prstGeom>
          <a:ln>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6BD1BD08-BA3B-4EEF-9D8C-B4826699100C}"/>
              </a:ext>
            </a:extLst>
          </p:cNvPr>
          <p:cNvCxnSpPr/>
          <p:nvPr/>
        </p:nvCxnSpPr>
        <p:spPr>
          <a:xfrm>
            <a:off x="1356360" y="2179176"/>
            <a:ext cx="893064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4306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88000">
              <a:schemeClr val="accent4">
                <a:lumMod val="20000"/>
                <a:lumOff val="8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348910" y="613232"/>
            <a:ext cx="10971995" cy="598469"/>
          </a:xfrm>
        </p:spPr>
        <p:txBody>
          <a:bodyPr>
            <a:normAutofit/>
          </a:bodyPr>
          <a:lstStyle/>
          <a:p>
            <a:r>
              <a:rPr lang="ja-JP" altLang="en-US" sz="2400" b="1" u="sng">
                <a:latin typeface="ＭＳ ゴシック" panose="020B0609070205080204" pitchFamily="49" charset="-128"/>
                <a:ea typeface="ＭＳ ゴシック" panose="020B0609070205080204" pitchFamily="49" charset="-128"/>
              </a:rPr>
              <a:t>全体フロー（一般競争入札（総合評価落札方式））</a:t>
            </a:r>
          </a:p>
        </p:txBody>
      </p:sp>
      <p:sp>
        <p:nvSpPr>
          <p:cNvPr id="14" name="フローチャート: 処理 13"/>
          <p:cNvSpPr/>
          <p:nvPr/>
        </p:nvSpPr>
        <p:spPr>
          <a:xfrm>
            <a:off x="0" y="-94268"/>
            <a:ext cx="12192000" cy="613232"/>
          </a:xfrm>
          <a:prstGeom prst="flowChartProcess">
            <a:avLst/>
          </a:prstGeom>
          <a:solidFill>
            <a:schemeClr val="accent4"/>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solidFill>
                  <a:schemeClr val="tx1"/>
                </a:solidFill>
                <a:effectLst>
                  <a:outerShdw blurRad="50800" dist="38100" dir="18900000" algn="b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sp>
        <p:nvSpPr>
          <p:cNvPr id="5" name="タイトル 1">
            <a:extLst>
              <a:ext uri="{FF2B5EF4-FFF2-40B4-BE49-F238E27FC236}">
                <a16:creationId xmlns:a16="http://schemas.microsoft.com/office/drawing/2014/main" id="{9388927D-18C7-11BA-DB1A-627FFD7CCCD3}"/>
              </a:ext>
            </a:extLst>
          </p:cNvPr>
          <p:cNvSpPr txBox="1">
            <a:spLocks/>
          </p:cNvSpPr>
          <p:nvPr/>
        </p:nvSpPr>
        <p:spPr>
          <a:xfrm>
            <a:off x="466385" y="6391732"/>
            <a:ext cx="3170895" cy="5033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a:latin typeface="ＭＳ ゴシック"/>
                <a:ea typeface="ＭＳ ゴシック"/>
              </a:rPr>
              <a:t>※（　）は各案件により有無があります。</a:t>
            </a:r>
          </a:p>
        </p:txBody>
      </p:sp>
      <p:sp>
        <p:nvSpPr>
          <p:cNvPr id="88" name="正方形/長方形 87">
            <a:extLst>
              <a:ext uri="{FF2B5EF4-FFF2-40B4-BE49-F238E27FC236}">
                <a16:creationId xmlns:a16="http://schemas.microsoft.com/office/drawing/2014/main" id="{2C0D321C-7169-84CF-1753-0A0CF571871D}"/>
              </a:ext>
            </a:extLst>
          </p:cNvPr>
          <p:cNvSpPr/>
          <p:nvPr/>
        </p:nvSpPr>
        <p:spPr>
          <a:xfrm>
            <a:off x="385957"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プレ公示</a:t>
            </a:r>
          </a:p>
        </p:txBody>
      </p:sp>
      <p:sp>
        <p:nvSpPr>
          <p:cNvPr id="89" name="正方形/長方形 88">
            <a:extLst>
              <a:ext uri="{FF2B5EF4-FFF2-40B4-BE49-F238E27FC236}">
                <a16:creationId xmlns:a16="http://schemas.microsoft.com/office/drawing/2014/main" id="{D89C8CA3-D9B6-C6FB-C588-F739900BC41E}"/>
              </a:ext>
            </a:extLst>
          </p:cNvPr>
          <p:cNvSpPr/>
          <p:nvPr/>
        </p:nvSpPr>
        <p:spPr>
          <a:xfrm>
            <a:off x="932111"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a:solidFill>
                  <a:schemeClr val="tx1"/>
                </a:solidFill>
                <a:latin typeface="ＭＳ ゴシック"/>
                <a:ea typeface="ＭＳ ゴシック"/>
              </a:rPr>
              <a:t>公示</a:t>
            </a:r>
            <a:endParaRPr lang="ja-JP" altLang="en-US" sz="1800" b="1" i="0" u="none" strike="noStrike" kern="1200" cap="none" spc="0" normalizeH="0" baseline="0" noProof="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sp>
        <p:nvSpPr>
          <p:cNvPr id="90" name="正方形/長方形 89">
            <a:extLst>
              <a:ext uri="{FF2B5EF4-FFF2-40B4-BE49-F238E27FC236}">
                <a16:creationId xmlns:a16="http://schemas.microsoft.com/office/drawing/2014/main" id="{6A923841-BA28-E23E-7EF7-052449FF6529}"/>
              </a:ext>
            </a:extLst>
          </p:cNvPr>
          <p:cNvSpPr/>
          <p:nvPr/>
        </p:nvSpPr>
        <p:spPr>
          <a:xfrm>
            <a:off x="2098511"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プロポーザル等提出</a:t>
            </a:r>
          </a:p>
        </p:txBody>
      </p:sp>
      <p:sp>
        <p:nvSpPr>
          <p:cNvPr id="91" name="正方形/長方形 90">
            <a:extLst>
              <a:ext uri="{FF2B5EF4-FFF2-40B4-BE49-F238E27FC236}">
                <a16:creationId xmlns:a16="http://schemas.microsoft.com/office/drawing/2014/main" id="{83797D6C-1776-22AF-C65F-D09DB20B425A}"/>
              </a:ext>
            </a:extLst>
          </p:cNvPr>
          <p:cNvSpPr/>
          <p:nvPr/>
        </p:nvSpPr>
        <p:spPr>
          <a:xfrm>
            <a:off x="3848111"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契約交渉</a:t>
            </a:r>
          </a:p>
        </p:txBody>
      </p:sp>
      <p:sp>
        <p:nvSpPr>
          <p:cNvPr id="92" name="正方形/長方形 91">
            <a:extLst>
              <a:ext uri="{FF2B5EF4-FFF2-40B4-BE49-F238E27FC236}">
                <a16:creationId xmlns:a16="http://schemas.microsoft.com/office/drawing/2014/main" id="{CCFB0F19-243C-35D0-AF38-E5C17253DFFC}"/>
              </a:ext>
            </a:extLst>
          </p:cNvPr>
          <p:cNvSpPr/>
          <p:nvPr/>
        </p:nvSpPr>
        <p:spPr>
          <a:xfrm>
            <a:off x="4709346" y="1522261"/>
            <a:ext cx="504000" cy="41273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契約締結</a:t>
            </a:r>
          </a:p>
        </p:txBody>
      </p:sp>
      <p:sp>
        <p:nvSpPr>
          <p:cNvPr id="94" name="正方形/長方形 93">
            <a:extLst>
              <a:ext uri="{FF2B5EF4-FFF2-40B4-BE49-F238E27FC236}">
                <a16:creationId xmlns:a16="http://schemas.microsoft.com/office/drawing/2014/main" id="{8763C283-1BCF-D365-234D-8DEA49F9FA86}"/>
              </a:ext>
            </a:extLst>
          </p:cNvPr>
          <p:cNvSpPr/>
          <p:nvPr/>
        </p:nvSpPr>
        <p:spPr>
          <a:xfrm>
            <a:off x="9032018"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検査・</a:t>
            </a:r>
            <a:r>
              <a:rPr lang="ja-JP" altLang="en-US" b="1">
                <a:solidFill>
                  <a:prstClr val="black"/>
                </a:solidFill>
                <a:latin typeface="ＭＳ ゴシック" panose="020B0609070205080204" pitchFamily="49" charset="-128"/>
                <a:ea typeface="ＭＳ ゴシック" panose="020B0609070205080204" pitchFamily="49" charset="-128"/>
              </a:rPr>
              <a:t>結果</a:t>
            </a: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通知</a:t>
            </a:r>
          </a:p>
        </p:txBody>
      </p:sp>
      <p:sp>
        <p:nvSpPr>
          <p:cNvPr id="95" name="正方形/長方形 94">
            <a:extLst>
              <a:ext uri="{FF2B5EF4-FFF2-40B4-BE49-F238E27FC236}">
                <a16:creationId xmlns:a16="http://schemas.microsoft.com/office/drawing/2014/main" id="{DEDD74DA-9A00-7F10-5E89-C01307427846}"/>
              </a:ext>
            </a:extLst>
          </p:cNvPr>
          <p:cNvSpPr/>
          <p:nvPr/>
        </p:nvSpPr>
        <p:spPr>
          <a:xfrm>
            <a:off x="7320181"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（変更契約）</a:t>
            </a:r>
          </a:p>
        </p:txBody>
      </p:sp>
      <p:sp>
        <p:nvSpPr>
          <p:cNvPr id="96" name="正方形/長方形 95">
            <a:extLst>
              <a:ext uri="{FF2B5EF4-FFF2-40B4-BE49-F238E27FC236}">
                <a16:creationId xmlns:a16="http://schemas.microsoft.com/office/drawing/2014/main" id="{4BB0408D-3A01-04C7-62BE-6E646197659B}"/>
              </a:ext>
            </a:extLst>
          </p:cNvPr>
          <p:cNvSpPr/>
          <p:nvPr/>
        </p:nvSpPr>
        <p:spPr>
          <a:xfrm>
            <a:off x="348910" y="1528284"/>
            <a:ext cx="4003200" cy="522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応募・選定</a:t>
            </a:r>
          </a:p>
        </p:txBody>
      </p:sp>
      <p:sp>
        <p:nvSpPr>
          <p:cNvPr id="97" name="正方形/長方形 96">
            <a:extLst>
              <a:ext uri="{FF2B5EF4-FFF2-40B4-BE49-F238E27FC236}">
                <a16:creationId xmlns:a16="http://schemas.microsoft.com/office/drawing/2014/main" id="{2E4401F5-50B7-5417-C1C0-ECB975856A52}"/>
              </a:ext>
            </a:extLst>
          </p:cNvPr>
          <p:cNvSpPr/>
          <p:nvPr/>
        </p:nvSpPr>
        <p:spPr>
          <a:xfrm>
            <a:off x="5570581" y="1533247"/>
            <a:ext cx="2253600" cy="52613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契約実施中</a:t>
            </a:r>
          </a:p>
        </p:txBody>
      </p:sp>
      <p:sp>
        <p:nvSpPr>
          <p:cNvPr id="98" name="正方形/長方形 97">
            <a:extLst>
              <a:ext uri="{FF2B5EF4-FFF2-40B4-BE49-F238E27FC236}">
                <a16:creationId xmlns:a16="http://schemas.microsoft.com/office/drawing/2014/main" id="{C09CB567-3D24-BA84-4BEB-1AADF9417FA0}"/>
              </a:ext>
            </a:extLst>
          </p:cNvPr>
          <p:cNvSpPr/>
          <p:nvPr/>
        </p:nvSpPr>
        <p:spPr>
          <a:xfrm>
            <a:off x="9032018" y="1522260"/>
            <a:ext cx="2836800" cy="52303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ＭＳ ゴシック"/>
                <a:ea typeface="ＭＳ ゴシック"/>
                <a:cs typeface="+mn-cs"/>
              </a:rPr>
              <a:t>検査・支払</a:t>
            </a:r>
          </a:p>
        </p:txBody>
      </p:sp>
      <p:sp>
        <p:nvSpPr>
          <p:cNvPr id="99" name="二等辺三角形 98">
            <a:extLst>
              <a:ext uri="{FF2B5EF4-FFF2-40B4-BE49-F238E27FC236}">
                <a16:creationId xmlns:a16="http://schemas.microsoft.com/office/drawing/2014/main" id="{B75CB43B-4254-BFCE-8F99-45D2CC6F9CF3}"/>
              </a:ext>
            </a:extLst>
          </p:cNvPr>
          <p:cNvSpPr/>
          <p:nvPr/>
        </p:nvSpPr>
        <p:spPr>
          <a:xfrm rot="5400000">
            <a:off x="5144599" y="1658052"/>
            <a:ext cx="504603" cy="269877"/>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100" name="二等辺三角形 99">
            <a:extLst>
              <a:ext uri="{FF2B5EF4-FFF2-40B4-BE49-F238E27FC236}">
                <a16:creationId xmlns:a16="http://schemas.microsoft.com/office/drawing/2014/main" id="{A6F0F928-D610-2C49-41CC-BFC225145A23}"/>
              </a:ext>
            </a:extLst>
          </p:cNvPr>
          <p:cNvSpPr/>
          <p:nvPr/>
        </p:nvSpPr>
        <p:spPr>
          <a:xfrm rot="5400000">
            <a:off x="7747894" y="1658052"/>
            <a:ext cx="504603" cy="26987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101" name="二等辺三角形 100">
            <a:extLst>
              <a:ext uri="{FF2B5EF4-FFF2-40B4-BE49-F238E27FC236}">
                <a16:creationId xmlns:a16="http://schemas.microsoft.com/office/drawing/2014/main" id="{F6D24950-3105-A78D-1532-CCE3E76B7C9B}"/>
              </a:ext>
            </a:extLst>
          </p:cNvPr>
          <p:cNvSpPr/>
          <p:nvPr/>
        </p:nvSpPr>
        <p:spPr>
          <a:xfrm rot="5400000">
            <a:off x="4280951" y="1672137"/>
            <a:ext cx="504603" cy="269877"/>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102" name="正方形/長方形 101">
            <a:extLst>
              <a:ext uri="{FF2B5EF4-FFF2-40B4-BE49-F238E27FC236}">
                <a16:creationId xmlns:a16="http://schemas.microsoft.com/office/drawing/2014/main" id="{36FD85DA-018F-F7E0-F514-74029AEB1670}"/>
              </a:ext>
            </a:extLst>
          </p:cNvPr>
          <p:cNvSpPr/>
          <p:nvPr/>
        </p:nvSpPr>
        <p:spPr>
          <a:xfrm>
            <a:off x="3264911"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lvl="0" algn="ct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技術評価・</a:t>
            </a:r>
            <a:r>
              <a:rPr lang="ja-JP" altLang="en-US" b="1">
                <a:solidFill>
                  <a:schemeClr val="tx1"/>
                </a:solidFill>
                <a:latin typeface="ＭＳ ゴシック" panose="020B0609070205080204" pitchFamily="49" charset="-128"/>
                <a:ea typeface="ＭＳ ゴシック" panose="020B0609070205080204" pitchFamily="49" charset="-128"/>
              </a:rPr>
              <a:t>見積書開封・選定</a:t>
            </a:r>
            <a:endParaRPr kumimoji="1" lang="en-US" altLang="ja-JP"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103" name="正方形/長方形 102">
            <a:extLst>
              <a:ext uri="{FF2B5EF4-FFF2-40B4-BE49-F238E27FC236}">
                <a16:creationId xmlns:a16="http://schemas.microsoft.com/office/drawing/2014/main" id="{7F5F5635-944A-9418-BC99-EB932AFFC2FD}"/>
              </a:ext>
            </a:extLst>
          </p:cNvPr>
          <p:cNvSpPr/>
          <p:nvPr/>
        </p:nvSpPr>
        <p:spPr>
          <a:xfrm>
            <a:off x="6153781" y="2266294"/>
            <a:ext cx="504000" cy="338336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打合簿</a:t>
            </a:r>
          </a:p>
        </p:txBody>
      </p:sp>
      <p:sp>
        <p:nvSpPr>
          <p:cNvPr id="104" name="正方形/長方形 103">
            <a:extLst>
              <a:ext uri="{FF2B5EF4-FFF2-40B4-BE49-F238E27FC236}">
                <a16:creationId xmlns:a16="http://schemas.microsoft.com/office/drawing/2014/main" id="{17EFA7BA-0A36-2859-7B56-436FC544A169}"/>
              </a:ext>
            </a:extLst>
          </p:cNvPr>
          <p:cNvSpPr/>
          <p:nvPr/>
        </p:nvSpPr>
        <p:spPr>
          <a:xfrm>
            <a:off x="8181416" y="1521701"/>
            <a:ext cx="504000" cy="41273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ＭＳ ゴシック"/>
                <a:ea typeface="ＭＳ ゴシック"/>
                <a:cs typeface="+mn-cs"/>
              </a:rPr>
              <a:t>業務完了届提出</a:t>
            </a:r>
          </a:p>
        </p:txBody>
      </p:sp>
      <p:sp>
        <p:nvSpPr>
          <p:cNvPr id="105" name="正方形/長方形 104">
            <a:extLst>
              <a:ext uri="{FF2B5EF4-FFF2-40B4-BE49-F238E27FC236}">
                <a16:creationId xmlns:a16="http://schemas.microsoft.com/office/drawing/2014/main" id="{23EAB2BC-F12F-94B7-3426-5FEA56140389}"/>
              </a:ext>
            </a:extLst>
          </p:cNvPr>
          <p:cNvSpPr/>
          <p:nvPr/>
        </p:nvSpPr>
        <p:spPr>
          <a:xfrm>
            <a:off x="11364818"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請求・支払</a:t>
            </a:r>
          </a:p>
        </p:txBody>
      </p:sp>
      <p:sp>
        <p:nvSpPr>
          <p:cNvPr id="106" name="正方形/長方形 105">
            <a:extLst>
              <a:ext uri="{FF2B5EF4-FFF2-40B4-BE49-F238E27FC236}">
                <a16:creationId xmlns:a16="http://schemas.microsoft.com/office/drawing/2014/main" id="{B8D1740C-4250-EEFB-021E-A6F2E1A55316}"/>
              </a:ext>
            </a:extLst>
          </p:cNvPr>
          <p:cNvSpPr/>
          <p:nvPr/>
        </p:nvSpPr>
        <p:spPr>
          <a:xfrm>
            <a:off x="1515311"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質問・回答</a:t>
            </a:r>
          </a:p>
        </p:txBody>
      </p:sp>
      <p:sp>
        <p:nvSpPr>
          <p:cNvPr id="107" name="正方形/長方形 106">
            <a:extLst>
              <a:ext uri="{FF2B5EF4-FFF2-40B4-BE49-F238E27FC236}">
                <a16:creationId xmlns:a16="http://schemas.microsoft.com/office/drawing/2014/main" id="{BED67D93-E6CF-662B-F03A-225E7B4CBEFC}"/>
              </a:ext>
            </a:extLst>
          </p:cNvPr>
          <p:cNvSpPr/>
          <p:nvPr/>
        </p:nvSpPr>
        <p:spPr>
          <a:xfrm>
            <a:off x="9615218"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（概算払）</a:t>
            </a:r>
          </a:p>
        </p:txBody>
      </p:sp>
      <p:sp>
        <p:nvSpPr>
          <p:cNvPr id="108" name="正方形/長方形 107">
            <a:extLst>
              <a:ext uri="{FF2B5EF4-FFF2-40B4-BE49-F238E27FC236}">
                <a16:creationId xmlns:a16="http://schemas.microsoft.com/office/drawing/2014/main" id="{484F9123-FFD9-BF2B-2C11-A9B06348A1B1}"/>
              </a:ext>
            </a:extLst>
          </p:cNvPr>
          <p:cNvSpPr/>
          <p:nvPr/>
        </p:nvSpPr>
        <p:spPr>
          <a:xfrm>
            <a:off x="10781618"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精算確定</a:t>
            </a:r>
            <a:endParaRPr kumimoji="1" lang="en-US" altLang="ja-JP" sz="1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solidFill>
                  <a:prstClr val="black"/>
                </a:solidFill>
                <a:latin typeface="ＭＳ ゴシック" panose="020B0609070205080204" pitchFamily="49" charset="-128"/>
                <a:ea typeface="ＭＳ ゴシック" panose="020B0609070205080204" pitchFamily="49" charset="-128"/>
              </a:rPr>
              <a:t>・通知</a:t>
            </a:r>
            <a:endParaRPr kumimoji="1" lang="ja-JP" altLang="en-US" sz="1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109" name="正方形/長方形 108">
            <a:extLst>
              <a:ext uri="{FF2B5EF4-FFF2-40B4-BE49-F238E27FC236}">
                <a16:creationId xmlns:a16="http://schemas.microsoft.com/office/drawing/2014/main" id="{A8711239-8DE1-DB06-38C9-2356D2015FCF}"/>
              </a:ext>
            </a:extLst>
          </p:cNvPr>
          <p:cNvSpPr/>
          <p:nvPr/>
        </p:nvSpPr>
        <p:spPr>
          <a:xfrm>
            <a:off x="2681711"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（プレゼンテーション）</a:t>
            </a:r>
            <a:endParaRPr kumimoji="1" lang="en-US" altLang="ja-JP"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110" name="二等辺三角形 109">
            <a:extLst>
              <a:ext uri="{FF2B5EF4-FFF2-40B4-BE49-F238E27FC236}">
                <a16:creationId xmlns:a16="http://schemas.microsoft.com/office/drawing/2014/main" id="{78A75F66-CC92-DDB3-D7BA-BD952C928373}"/>
              </a:ext>
            </a:extLst>
          </p:cNvPr>
          <p:cNvSpPr/>
          <p:nvPr/>
        </p:nvSpPr>
        <p:spPr>
          <a:xfrm rot="5400000">
            <a:off x="8609080" y="1658051"/>
            <a:ext cx="504603" cy="269877"/>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111" name="正方形/長方形 110">
            <a:extLst>
              <a:ext uri="{FF2B5EF4-FFF2-40B4-BE49-F238E27FC236}">
                <a16:creationId xmlns:a16="http://schemas.microsoft.com/office/drawing/2014/main" id="{9B84D7B5-11E2-68CA-A541-0B2312FE648F}"/>
              </a:ext>
            </a:extLst>
          </p:cNvPr>
          <p:cNvSpPr/>
          <p:nvPr/>
        </p:nvSpPr>
        <p:spPr>
          <a:xfrm>
            <a:off x="348911" y="5766404"/>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P3</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2" name="正方形/長方形 111">
            <a:extLst>
              <a:ext uri="{FF2B5EF4-FFF2-40B4-BE49-F238E27FC236}">
                <a16:creationId xmlns:a16="http://schemas.microsoft.com/office/drawing/2014/main" id="{306D9F30-4DD2-F645-155D-729D52C32C98}"/>
              </a:ext>
            </a:extLst>
          </p:cNvPr>
          <p:cNvSpPr/>
          <p:nvPr/>
        </p:nvSpPr>
        <p:spPr>
          <a:xfrm>
            <a:off x="93211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P3</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3" name="正方形/長方形 112">
            <a:extLst>
              <a:ext uri="{FF2B5EF4-FFF2-40B4-BE49-F238E27FC236}">
                <a16:creationId xmlns:a16="http://schemas.microsoft.com/office/drawing/2014/main" id="{ED5133EB-B8A2-E8DF-A6E0-1EC5FBA369B0}"/>
              </a:ext>
            </a:extLst>
          </p:cNvPr>
          <p:cNvSpPr/>
          <p:nvPr/>
        </p:nvSpPr>
        <p:spPr>
          <a:xfrm>
            <a:off x="268171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P4</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4" name="正方形/長方形 113">
            <a:extLst>
              <a:ext uri="{FF2B5EF4-FFF2-40B4-BE49-F238E27FC236}">
                <a16:creationId xmlns:a16="http://schemas.microsoft.com/office/drawing/2014/main" id="{8B9CC104-1259-452D-AC2C-8A2E4723013B}"/>
              </a:ext>
            </a:extLst>
          </p:cNvPr>
          <p:cNvSpPr/>
          <p:nvPr/>
        </p:nvSpPr>
        <p:spPr>
          <a:xfrm>
            <a:off x="326491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P5</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5" name="正方形/長方形 114">
            <a:extLst>
              <a:ext uri="{FF2B5EF4-FFF2-40B4-BE49-F238E27FC236}">
                <a16:creationId xmlns:a16="http://schemas.microsoft.com/office/drawing/2014/main" id="{CAA98D58-CC9A-8526-BE81-FCC231493C5D}"/>
              </a:ext>
            </a:extLst>
          </p:cNvPr>
          <p:cNvSpPr/>
          <p:nvPr/>
        </p:nvSpPr>
        <p:spPr>
          <a:xfrm>
            <a:off x="384811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P5</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6" name="正方形/長方形 115">
            <a:extLst>
              <a:ext uri="{FF2B5EF4-FFF2-40B4-BE49-F238E27FC236}">
                <a16:creationId xmlns:a16="http://schemas.microsoft.com/office/drawing/2014/main" id="{2115D7B4-CC9B-6B87-1B48-794EE90D900E}"/>
              </a:ext>
            </a:extLst>
          </p:cNvPr>
          <p:cNvSpPr/>
          <p:nvPr/>
        </p:nvSpPr>
        <p:spPr>
          <a:xfrm>
            <a:off x="151531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P4</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7" name="正方形/長方形 116">
            <a:extLst>
              <a:ext uri="{FF2B5EF4-FFF2-40B4-BE49-F238E27FC236}">
                <a16:creationId xmlns:a16="http://schemas.microsoft.com/office/drawing/2014/main" id="{20E72438-0D09-247E-1419-9EC3F65CB26E}"/>
              </a:ext>
            </a:extLst>
          </p:cNvPr>
          <p:cNvSpPr/>
          <p:nvPr/>
        </p:nvSpPr>
        <p:spPr>
          <a:xfrm>
            <a:off x="209851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P4</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8" name="正方形/長方形 117">
            <a:extLst>
              <a:ext uri="{FF2B5EF4-FFF2-40B4-BE49-F238E27FC236}">
                <a16:creationId xmlns:a16="http://schemas.microsoft.com/office/drawing/2014/main" id="{D062D4CA-C50C-9327-6155-4118BB657672}"/>
              </a:ext>
            </a:extLst>
          </p:cNvPr>
          <p:cNvSpPr/>
          <p:nvPr/>
        </p:nvSpPr>
        <p:spPr>
          <a:xfrm>
            <a:off x="732018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P7</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9" name="正方形/長方形 118">
            <a:extLst>
              <a:ext uri="{FF2B5EF4-FFF2-40B4-BE49-F238E27FC236}">
                <a16:creationId xmlns:a16="http://schemas.microsoft.com/office/drawing/2014/main" id="{502402DD-8C74-2AA3-07C2-AC74C29759B1}"/>
              </a:ext>
            </a:extLst>
          </p:cNvPr>
          <p:cNvSpPr/>
          <p:nvPr/>
        </p:nvSpPr>
        <p:spPr>
          <a:xfrm>
            <a:off x="673698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P7</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0" name="正方形/長方形 119">
            <a:extLst>
              <a:ext uri="{FF2B5EF4-FFF2-40B4-BE49-F238E27FC236}">
                <a16:creationId xmlns:a16="http://schemas.microsoft.com/office/drawing/2014/main" id="{DC8EEEB1-EE46-919D-5151-30EBA1ECA2F0}"/>
              </a:ext>
            </a:extLst>
          </p:cNvPr>
          <p:cNvSpPr/>
          <p:nvPr/>
        </p:nvSpPr>
        <p:spPr>
          <a:xfrm>
            <a:off x="615378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P7</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1" name="正方形/長方形 120">
            <a:extLst>
              <a:ext uri="{FF2B5EF4-FFF2-40B4-BE49-F238E27FC236}">
                <a16:creationId xmlns:a16="http://schemas.microsoft.com/office/drawing/2014/main" id="{BB1679F5-87E3-7C7D-3EF7-BDF5127319F1}"/>
              </a:ext>
            </a:extLst>
          </p:cNvPr>
          <p:cNvSpPr/>
          <p:nvPr/>
        </p:nvSpPr>
        <p:spPr>
          <a:xfrm>
            <a:off x="5570581"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P6</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2" name="正方形/長方形 121">
            <a:extLst>
              <a:ext uri="{FF2B5EF4-FFF2-40B4-BE49-F238E27FC236}">
                <a16:creationId xmlns:a16="http://schemas.microsoft.com/office/drawing/2014/main" id="{E06D6E43-80BC-3BC5-499D-CFF04CC78489}"/>
              </a:ext>
            </a:extLst>
          </p:cNvPr>
          <p:cNvSpPr/>
          <p:nvPr/>
        </p:nvSpPr>
        <p:spPr>
          <a:xfrm>
            <a:off x="10198418"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P9</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3" name="正方形/長方形 122">
            <a:extLst>
              <a:ext uri="{FF2B5EF4-FFF2-40B4-BE49-F238E27FC236}">
                <a16:creationId xmlns:a16="http://schemas.microsoft.com/office/drawing/2014/main" id="{D7D02D54-A1FB-A718-2E84-5129423AA683}"/>
              </a:ext>
            </a:extLst>
          </p:cNvPr>
          <p:cNvSpPr/>
          <p:nvPr/>
        </p:nvSpPr>
        <p:spPr>
          <a:xfrm>
            <a:off x="9615217" y="5766404"/>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P8</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4" name="正方形/長方形 123">
            <a:extLst>
              <a:ext uri="{FF2B5EF4-FFF2-40B4-BE49-F238E27FC236}">
                <a16:creationId xmlns:a16="http://schemas.microsoft.com/office/drawing/2014/main" id="{2DBA69A4-3618-1172-D6BA-E204E574E7F9}"/>
              </a:ext>
            </a:extLst>
          </p:cNvPr>
          <p:cNvSpPr/>
          <p:nvPr/>
        </p:nvSpPr>
        <p:spPr>
          <a:xfrm>
            <a:off x="9032018"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P8</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5" name="正方形/長方形 124">
            <a:extLst>
              <a:ext uri="{FF2B5EF4-FFF2-40B4-BE49-F238E27FC236}">
                <a16:creationId xmlns:a16="http://schemas.microsoft.com/office/drawing/2014/main" id="{0CBA7BFA-55FE-6863-D202-64AEEE0FEAF0}"/>
              </a:ext>
            </a:extLst>
          </p:cNvPr>
          <p:cNvSpPr/>
          <p:nvPr/>
        </p:nvSpPr>
        <p:spPr>
          <a:xfrm>
            <a:off x="11364818" y="576640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P9</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6" name="正方形/長方形 125">
            <a:extLst>
              <a:ext uri="{FF2B5EF4-FFF2-40B4-BE49-F238E27FC236}">
                <a16:creationId xmlns:a16="http://schemas.microsoft.com/office/drawing/2014/main" id="{9DE379D8-1400-7372-DBD4-600E95E66B50}"/>
              </a:ext>
            </a:extLst>
          </p:cNvPr>
          <p:cNvSpPr/>
          <p:nvPr/>
        </p:nvSpPr>
        <p:spPr>
          <a:xfrm>
            <a:off x="10781617" y="5766404"/>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P9</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7" name="正方形/長方形 126">
            <a:extLst>
              <a:ext uri="{FF2B5EF4-FFF2-40B4-BE49-F238E27FC236}">
                <a16:creationId xmlns:a16="http://schemas.microsoft.com/office/drawing/2014/main" id="{29A5B25C-30B1-A74A-DE8F-F19C68D0686C}"/>
              </a:ext>
            </a:extLst>
          </p:cNvPr>
          <p:cNvSpPr/>
          <p:nvPr/>
        </p:nvSpPr>
        <p:spPr>
          <a:xfrm>
            <a:off x="6736981"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a:solidFill>
                  <a:prstClr val="black"/>
                </a:solidFill>
                <a:latin typeface="ＭＳ ゴシック" panose="020B0609070205080204" pitchFamily="49" charset="-128"/>
                <a:ea typeface="ＭＳ ゴシック" panose="020B0609070205080204" pitchFamily="49" charset="-128"/>
              </a:rPr>
              <a:t>（前金払・部分払</a:t>
            </a: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p:txBody>
      </p:sp>
      <p:sp>
        <p:nvSpPr>
          <p:cNvPr id="128" name="正方形/長方形 127">
            <a:extLst>
              <a:ext uri="{FF2B5EF4-FFF2-40B4-BE49-F238E27FC236}">
                <a16:creationId xmlns:a16="http://schemas.microsoft.com/office/drawing/2014/main" id="{9E9BFD30-D44D-B760-1630-D51237C94372}"/>
              </a:ext>
            </a:extLst>
          </p:cNvPr>
          <p:cNvSpPr/>
          <p:nvPr/>
        </p:nvSpPr>
        <p:spPr>
          <a:xfrm>
            <a:off x="5570581"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a:solidFill>
                  <a:prstClr val="black"/>
                </a:solidFill>
                <a:latin typeface="ＭＳ ゴシック" panose="020B0609070205080204" pitchFamily="49" charset="-128"/>
                <a:ea typeface="ＭＳ ゴシック" panose="020B0609070205080204" pitchFamily="49" charset="-128"/>
              </a:rPr>
              <a:t>業務計画書・月報提出</a:t>
            </a:r>
            <a:endPar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129" name="正方形/長方形 128">
            <a:extLst>
              <a:ext uri="{FF2B5EF4-FFF2-40B4-BE49-F238E27FC236}">
                <a16:creationId xmlns:a16="http://schemas.microsoft.com/office/drawing/2014/main" id="{BE79F91D-D8AA-F744-71C6-8D54FE24C709}"/>
              </a:ext>
            </a:extLst>
          </p:cNvPr>
          <p:cNvSpPr/>
          <p:nvPr/>
        </p:nvSpPr>
        <p:spPr>
          <a:xfrm>
            <a:off x="4709346" y="5773955"/>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P6</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30" name="正方形/長方形 129">
            <a:extLst>
              <a:ext uri="{FF2B5EF4-FFF2-40B4-BE49-F238E27FC236}">
                <a16:creationId xmlns:a16="http://schemas.microsoft.com/office/drawing/2014/main" id="{21C9BE41-5234-3368-0963-1E40D604B9E7}"/>
              </a:ext>
            </a:extLst>
          </p:cNvPr>
          <p:cNvSpPr/>
          <p:nvPr/>
        </p:nvSpPr>
        <p:spPr>
          <a:xfrm>
            <a:off x="8206677" y="5766403"/>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P8</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397B489A-36E9-A28F-86B8-722F1203E5B1}"/>
              </a:ext>
            </a:extLst>
          </p:cNvPr>
          <p:cNvSpPr/>
          <p:nvPr/>
        </p:nvSpPr>
        <p:spPr>
          <a:xfrm>
            <a:off x="10198418" y="2266294"/>
            <a:ext cx="504000" cy="3384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経費確定（精算）報告書</a:t>
            </a:r>
          </a:p>
        </p:txBody>
      </p:sp>
    </p:spTree>
    <p:extLst>
      <p:ext uri="{BB962C8B-B14F-4D97-AF65-F5344CB8AC3E}">
        <p14:creationId xmlns:p14="http://schemas.microsoft.com/office/powerpoint/2010/main" val="280688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88000">
              <a:schemeClr val="accent4">
                <a:lumMod val="20000"/>
                <a:lumOff val="8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38" name="タイトル 1"/>
          <p:cNvSpPr>
            <a:spLocks noGrp="1"/>
          </p:cNvSpPr>
          <p:nvPr>
            <p:ph type="title"/>
          </p:nvPr>
        </p:nvSpPr>
        <p:spPr>
          <a:xfrm>
            <a:off x="336000" y="1463210"/>
            <a:ext cx="11520000" cy="2337394"/>
          </a:xfrm>
          <a:prstGeom prst="roundRect">
            <a:avLst/>
          </a:prstGeom>
          <a:ln>
            <a:solidFill>
              <a:srgbClr val="000000"/>
            </a:solidFill>
          </a:ln>
        </p:spPr>
        <p:txBody>
          <a:bodyPr anchor="t" anchorCtr="0">
            <a:noAutofit/>
          </a:bodyPr>
          <a:lstStyle/>
          <a:p>
            <a:pPr fontAlgn="base"/>
            <a:r>
              <a:rPr lang="en-US" altLang="ja-JP" sz="1800" b="1" u="sng" dirty="0">
                <a:latin typeface="ＭＳ ゴシック" panose="020B0609070205080204" pitchFamily="49" charset="-128"/>
                <a:ea typeface="ＭＳ ゴシック" panose="020B0609070205080204" pitchFamily="49" charset="-128"/>
              </a:rPr>
              <a:t>(1)</a:t>
            </a:r>
            <a:r>
              <a:rPr lang="ja-JP" altLang="en-US" sz="1800" b="1" u="sng" dirty="0">
                <a:latin typeface="ＭＳ ゴシック" panose="020B0609070205080204" pitchFamily="49" charset="-128"/>
                <a:ea typeface="ＭＳ ゴシック" panose="020B0609070205080204" pitchFamily="49" charset="-128"/>
              </a:rPr>
              <a:t>プレ公示</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panose="020B0609070205080204" pitchFamily="49" charset="-128"/>
                <a:ea typeface="ＭＳ ゴシック" panose="020B0609070205080204" pitchFamily="49" charset="-128"/>
              </a:rPr>
              <a:t>公告</a:t>
            </a:r>
            <a:r>
              <a:rPr lang="ja-JP" altLang="ja-JP" sz="1800" dirty="0">
                <a:latin typeface="ＭＳ ゴシック" panose="020B0609070205080204" pitchFamily="49" charset="-128"/>
                <a:ea typeface="ＭＳ ゴシック" panose="020B0609070205080204" pitchFamily="49" charset="-128"/>
              </a:rPr>
              <a:t>に先立ち、</a:t>
            </a:r>
            <a:r>
              <a:rPr lang="ja-JP" altLang="en-US" sz="1800" dirty="0">
                <a:latin typeface="ＭＳ ゴシック" panose="020B0609070205080204" pitchFamily="49" charset="-128"/>
                <a:ea typeface="ＭＳ ゴシック" panose="020B0609070205080204" pitchFamily="49" charset="-128"/>
              </a:rPr>
              <a:t>公告</a:t>
            </a:r>
            <a:r>
              <a:rPr lang="ja-JP" altLang="ja-JP" sz="1800" dirty="0">
                <a:latin typeface="ＭＳ ゴシック" panose="020B0609070205080204" pitchFamily="49" charset="-128"/>
                <a:ea typeface="ＭＳ ゴシック" panose="020B0609070205080204" pitchFamily="49" charset="-128"/>
              </a:rPr>
              <a:t>予定の案件情報（プレ公示</a:t>
            </a:r>
            <a:r>
              <a:rPr lang="ja-JP" altLang="en-US" sz="1800" dirty="0">
                <a:latin typeface="ＭＳ ゴシック" panose="020B0609070205080204" pitchFamily="49" charset="-128"/>
                <a:ea typeface="ＭＳ ゴシック" panose="020B0609070205080204" pitchFamily="49" charset="-128"/>
              </a:rPr>
              <a:t>（公告含む）</a:t>
            </a:r>
            <a:r>
              <a:rPr lang="ja-JP" altLang="ja-JP" sz="1800" dirty="0">
                <a:latin typeface="ＭＳ ゴシック" panose="020B0609070205080204" pitchFamily="49" charset="-128"/>
                <a:ea typeface="ＭＳ ゴシック" panose="020B0609070205080204" pitchFamily="49" charset="-128"/>
              </a:rPr>
              <a:t>）を「</a:t>
            </a:r>
            <a:r>
              <a:rPr lang="ja-JP" altLang="ja-JP" sz="1800" b="1" u="sng" dirty="0">
                <a:latin typeface="ＭＳ ゴシック" panose="020B0609070205080204" pitchFamily="49" charset="-128"/>
                <a:ea typeface="ＭＳ ゴシック" panose="020B0609070205080204" pitchFamily="49" charset="-128"/>
                <a:hlinkClick r:id="rId3"/>
              </a:rPr>
              <a:t>コンサルタント等契約調達予定案件情報</a:t>
            </a:r>
            <a:r>
              <a:rPr lang="ja-JP" altLang="ja-JP" sz="1800" dirty="0">
                <a:latin typeface="ＭＳ ゴシック" panose="020B0609070205080204" pitchFamily="49" charset="-128"/>
                <a:ea typeface="ＭＳ ゴシック" panose="020B0609070205080204" pitchFamily="49" charset="-128"/>
              </a:rPr>
              <a:t>」にて原則毎週水曜日（水曜日が祝日の場合は、その翌日）に掲載しています。プレ公示の掲載期間は、業務実施契約</a:t>
            </a:r>
            <a:r>
              <a:rPr lang="ja-JP" altLang="en-US" sz="1800" dirty="0">
                <a:latin typeface="ＭＳ ゴシック" panose="020B0609070205080204" pitchFamily="49" charset="-128"/>
                <a:ea typeface="ＭＳ ゴシック" panose="020B0609070205080204" pitchFamily="49" charset="-128"/>
              </a:rPr>
              <a:t>は原則として</a:t>
            </a:r>
            <a:r>
              <a:rPr lang="en-US" altLang="ja-JP" sz="1800" dirty="0">
                <a:latin typeface="ＭＳ ゴシック" panose="020B0609070205080204" pitchFamily="49" charset="-128"/>
                <a:ea typeface="ＭＳ ゴシック" panose="020B0609070205080204" pitchFamily="49" charset="-128"/>
              </a:rPr>
              <a:t>4</a:t>
            </a:r>
            <a:r>
              <a:rPr lang="ja-JP" altLang="ja-JP" sz="1800" dirty="0">
                <a:latin typeface="ＭＳ ゴシック" panose="020B0609070205080204" pitchFamily="49" charset="-128"/>
                <a:ea typeface="ＭＳ ゴシック" panose="020B0609070205080204" pitchFamily="49" charset="-128"/>
              </a:rPr>
              <a:t>週間です。プレ公示に対する質問</a:t>
            </a:r>
            <a:r>
              <a:rPr lang="ja-JP" altLang="en-US" sz="1800" dirty="0">
                <a:latin typeface="ＭＳ ゴシック" panose="020B0609070205080204" pitchFamily="49" charset="-128"/>
                <a:ea typeface="ＭＳ ゴシック" panose="020B0609070205080204" pitchFamily="49" charset="-128"/>
              </a:rPr>
              <a:t>を</a:t>
            </a:r>
            <a:r>
              <a:rPr lang="ja-JP" altLang="ja-JP" sz="1800" dirty="0">
                <a:latin typeface="ＭＳ ゴシック" panose="020B0609070205080204" pitchFamily="49" charset="-128"/>
                <a:ea typeface="ＭＳ ゴシック" panose="020B0609070205080204" pitchFamily="49" charset="-128"/>
              </a:rPr>
              <a:t>受け付</a:t>
            </a:r>
            <a:r>
              <a:rPr lang="ja-JP" altLang="en-US" sz="1800" dirty="0">
                <a:latin typeface="ＭＳ ゴシック" panose="020B0609070205080204" pitchFamily="49" charset="-128"/>
                <a:ea typeface="ＭＳ ゴシック" panose="020B0609070205080204" pitchFamily="49" charset="-128"/>
              </a:rPr>
              <a:t>けます</a:t>
            </a:r>
            <a:r>
              <a:rPr lang="ja-JP" altLang="ja-JP" sz="1800" dirty="0">
                <a:latin typeface="ＭＳ ゴシック" panose="020B0609070205080204" pitchFamily="49" charset="-128"/>
                <a:ea typeface="ＭＳ ゴシック" panose="020B0609070205080204" pitchFamily="49" charset="-128"/>
              </a:rPr>
              <a:t>。</a:t>
            </a:r>
            <a:br>
              <a:rPr lang="en-US" altLang="ja-JP" sz="1800" dirty="0">
                <a:latin typeface="ＭＳ ゴシック" panose="020B0609070205080204" pitchFamily="49" charset="-128"/>
                <a:ea typeface="ＭＳ ゴシック" panose="020B0609070205080204" pitchFamily="49" charset="-128"/>
              </a:rPr>
            </a:br>
            <a:br>
              <a:rPr lang="en-US" altLang="ja-JP" sz="1800"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2</a:t>
            </a:r>
            <a:r>
              <a:rPr lang="ja-JP" altLang="en-US" sz="1800" b="1" u="sng" dirty="0">
                <a:latin typeface="ＭＳ ゴシック" panose="020B0609070205080204" pitchFamily="49" charset="-128"/>
                <a:ea typeface="ＭＳ ゴシック" panose="020B0609070205080204" pitchFamily="49" charset="-128"/>
              </a:rPr>
              <a:t>）公告</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ja-JP" sz="1800" dirty="0">
                <a:latin typeface="ＭＳ ゴシック" panose="020B0609070205080204" pitchFamily="49" charset="-128"/>
                <a:ea typeface="ＭＳ ゴシック" panose="020B0609070205080204" pitchFamily="49" charset="-128"/>
              </a:rPr>
              <a:t>原則毎週水曜日（水曜日が祝日の場合は、その翌日）に「</a:t>
            </a:r>
            <a:r>
              <a:rPr lang="zh-TW" altLang="en-US" sz="1800" b="1" dirty="0">
                <a:latin typeface="ＭＳ ゴシック" panose="020B0609070205080204" pitchFamily="49" charset="-128"/>
                <a:ea typeface="ＭＳ ゴシック" panose="020B0609070205080204" pitchFamily="49" charset="-128"/>
                <a:hlinkClick r:id="rId4"/>
              </a:rPr>
              <a:t>契約案件公示（業務実施契約） </a:t>
            </a:r>
            <a:r>
              <a:rPr lang="ja-JP" altLang="ja-JP" sz="1800" dirty="0">
                <a:latin typeface="ＭＳ ゴシック" panose="020B0609070205080204" pitchFamily="49" charset="-128"/>
                <a:ea typeface="ＭＳ ゴシック" panose="020B0609070205080204" pitchFamily="49" charset="-128"/>
              </a:rPr>
              <a:t>」に掲載します</a:t>
            </a:r>
            <a:r>
              <a:rPr lang="ja-JP" altLang="en-US" sz="1800" dirty="0">
                <a:latin typeface="ＭＳ ゴシック" panose="020B0609070205080204" pitchFamily="49" charset="-128"/>
                <a:ea typeface="ＭＳ ゴシック" panose="020B0609070205080204" pitchFamily="49" charset="-128"/>
              </a:rPr>
              <a:t>。</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br>
              <a:rPr lang="ja-JP" altLang="ja-JP" sz="1800" b="1" u="sng" dirty="0">
                <a:latin typeface="ＭＳ ゴシック" panose="020B0609070205080204" pitchFamily="49" charset="-128"/>
                <a:ea typeface="ＭＳ ゴシック" panose="020B0609070205080204" pitchFamily="49" charset="-128"/>
              </a:rPr>
            </a:br>
            <a:endParaRPr lang="ja-JP" altLang="en-US" sz="1800" b="1" u="sng"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a:xfrm>
            <a:off x="9286241" y="6399118"/>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3</a:t>
            </a:fld>
            <a:endParaRPr kumimoji="1" lang="ja-JP" altLang="en-US" sz="1400" b="1">
              <a:latin typeface="ＭＳ ゴシック" panose="020B0609070205080204" pitchFamily="49" charset="-128"/>
              <a:ea typeface="ＭＳ ゴシック" panose="020B0609070205080204" pitchFamily="49" charset="-128"/>
            </a:endParaRPr>
          </a:p>
        </p:txBody>
      </p:sp>
      <p:sp>
        <p:nvSpPr>
          <p:cNvPr id="39" name="タイトル 1"/>
          <p:cNvSpPr txBox="1">
            <a:spLocks/>
          </p:cNvSpPr>
          <p:nvPr/>
        </p:nvSpPr>
        <p:spPr>
          <a:xfrm>
            <a:off x="4325553" y="1831"/>
            <a:ext cx="6054654" cy="55904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u="sng">
                <a:latin typeface="ＭＳ ゴシック" panose="020B0609070205080204" pitchFamily="49" charset="-128"/>
                <a:ea typeface="ＭＳ ゴシック" panose="020B0609070205080204" pitchFamily="49" charset="-128"/>
              </a:rPr>
              <a:t>一般競争入札（総合評価落札方式）（詳細説明）</a:t>
            </a:r>
          </a:p>
        </p:txBody>
      </p:sp>
      <p:sp>
        <p:nvSpPr>
          <p:cNvPr id="40" name="タイトル 1"/>
          <p:cNvSpPr txBox="1">
            <a:spLocks/>
          </p:cNvSpPr>
          <p:nvPr/>
        </p:nvSpPr>
        <p:spPr>
          <a:xfrm>
            <a:off x="336000" y="3887644"/>
            <a:ext cx="11520000" cy="2671180"/>
          </a:xfrm>
          <a:prstGeom prst="roundRect">
            <a:avLst/>
          </a:prstGeom>
          <a:ln>
            <a:solidFill>
              <a:srgbClr val="0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br>
              <a:rPr lang="en-US" altLang="ja-JP" sz="1800">
                <a:latin typeface="ＭＳ ゴシック" panose="020B0609070205080204" pitchFamily="49" charset="-128"/>
                <a:ea typeface="ＭＳ ゴシック" panose="020B0609070205080204" pitchFamily="49" charset="-128"/>
              </a:rPr>
            </a:br>
            <a:br>
              <a:rPr lang="en-US" altLang="ja-JP" sz="1800"/>
            </a:br>
            <a:br>
              <a:rPr lang="ja-JP" altLang="ja-JP" sz="1800"/>
            </a:br>
            <a:br>
              <a:rPr lang="en-US" altLang="ja-JP" sz="1800" b="1" u="sng"/>
            </a:br>
            <a:endParaRPr lang="ja-JP" altLang="en-US" sz="1800" b="1" u="sng"/>
          </a:p>
        </p:txBody>
      </p:sp>
      <p:sp>
        <p:nvSpPr>
          <p:cNvPr id="11" name="フローチャート: 書類 10"/>
          <p:cNvSpPr/>
          <p:nvPr/>
        </p:nvSpPr>
        <p:spPr>
          <a:xfrm>
            <a:off x="0" y="0"/>
            <a:ext cx="3960000" cy="550718"/>
          </a:xfrm>
          <a:prstGeom prst="flowChartDocument">
            <a:avLst/>
          </a:prstGeom>
          <a:solidFill>
            <a:schemeClr val="accent4"/>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solidFill>
                  <a:schemeClr val="tx1"/>
                </a:solidFill>
                <a:effectLst>
                  <a:outerShdw blurRad="50800" dist="38100" algn="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graphicFrame>
        <p:nvGraphicFramePr>
          <p:cNvPr id="15" name="表 14"/>
          <p:cNvGraphicFramePr>
            <a:graphicFrameLocks noGrp="1"/>
          </p:cNvGraphicFramePr>
          <p:nvPr>
            <p:extLst>
              <p:ext uri="{D42A27DB-BD31-4B8C-83A1-F6EECF244321}">
                <p14:modId xmlns:p14="http://schemas.microsoft.com/office/powerpoint/2010/main" val="1069867014"/>
              </p:ext>
            </p:extLst>
          </p:nvPr>
        </p:nvGraphicFramePr>
        <p:xfrm>
          <a:off x="795600" y="5272519"/>
          <a:ext cx="9421140" cy="1161674"/>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2373498">
                  <a:extLst>
                    <a:ext uri="{9D8B030D-6E8A-4147-A177-3AD203B41FA5}">
                      <a16:colId xmlns:a16="http://schemas.microsoft.com/office/drawing/2014/main" val="1322200864"/>
                    </a:ext>
                  </a:extLst>
                </a:gridCol>
                <a:gridCol w="7047642">
                  <a:extLst>
                    <a:ext uri="{9D8B030D-6E8A-4147-A177-3AD203B41FA5}">
                      <a16:colId xmlns:a16="http://schemas.microsoft.com/office/drawing/2014/main" val="2160793900"/>
                    </a:ext>
                  </a:extLst>
                </a:gridCol>
              </a:tblGrid>
              <a:tr h="4012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a:solidFill>
                            <a:schemeClr val="dk1"/>
                          </a:solidFill>
                          <a:latin typeface="+mn-lt"/>
                          <a:ea typeface="+mn-ea"/>
                          <a:cs typeface="+mn-cs"/>
                        </a:rPr>
                        <a:t>技術提案書作成</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a:solidFill>
                            <a:schemeClr val="dk1"/>
                          </a:solidFill>
                          <a:latin typeface="+mn-lt"/>
                          <a:ea typeface="+mn-ea"/>
                          <a:cs typeface="+mn-cs"/>
                          <a:hlinkClick r:id="rId5"/>
                        </a:rPr>
                        <a:t>コンサルタント等契約におけるプロポーザル作成ガイドライン</a:t>
                      </a:r>
                      <a:endParaRPr kumimoji="1" lang="ja-JP" altLang="en-US" sz="1600" b="1" kern="1200">
                        <a:solidFill>
                          <a:schemeClr val="dk1"/>
                        </a:solidFill>
                        <a:latin typeface="+mn-lt"/>
                        <a:ea typeface="+mn-ea"/>
                        <a:cs typeface="+mn-cs"/>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197128473"/>
                  </a:ext>
                </a:extLst>
              </a:tr>
              <a:tr h="3748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a:solidFill>
                            <a:schemeClr val="dk1"/>
                          </a:solidFill>
                          <a:latin typeface="+mn-lt"/>
                          <a:ea typeface="+mn-ea"/>
                          <a:cs typeface="+mn-cs"/>
                        </a:rPr>
                        <a:t>見積書作成</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a:solidFill>
                            <a:schemeClr val="dk1"/>
                          </a:solidFill>
                          <a:latin typeface="+mn-lt"/>
                          <a:ea typeface="+mn-ea"/>
                          <a:cs typeface="+mn-cs"/>
                          <a:hlinkClick r:id="rId6"/>
                        </a:rPr>
                        <a:t>コンサルタント等契約における経理処理ガイドライン</a:t>
                      </a:r>
                      <a:endParaRPr kumimoji="1" lang="ja-JP" altLang="en-US" sz="1600" b="1" kern="1200">
                        <a:solidFill>
                          <a:schemeClr val="dk1"/>
                        </a:solidFill>
                        <a:latin typeface="+mn-lt"/>
                        <a:ea typeface="+mn-ea"/>
                        <a:cs typeface="+mn-cs"/>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3816072272"/>
                  </a:ext>
                </a:extLst>
              </a:tr>
              <a:tr h="385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kern="1200">
                          <a:solidFill>
                            <a:schemeClr val="dk1"/>
                          </a:solidFill>
                          <a:latin typeface="+mn-lt"/>
                          <a:ea typeface="+mn-ea"/>
                          <a:cs typeface="+mn-cs"/>
                        </a:rPr>
                        <a:t>JICA</a:t>
                      </a:r>
                      <a:r>
                        <a:rPr kumimoji="1" lang="ja-JP" altLang="en-US" sz="1600" b="1" kern="1200">
                          <a:solidFill>
                            <a:schemeClr val="dk1"/>
                          </a:solidFill>
                          <a:latin typeface="+mn-lt"/>
                          <a:ea typeface="+mn-ea"/>
                          <a:cs typeface="+mn-cs"/>
                        </a:rPr>
                        <a:t>外貨換算レート</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a:solidFill>
                            <a:schemeClr val="dk1"/>
                          </a:solidFill>
                          <a:latin typeface="+mn-lt"/>
                          <a:ea typeface="+mn-ea"/>
                          <a:cs typeface="+mn-cs"/>
                          <a:hlinkClick r:id="rId7"/>
                        </a:rPr>
                        <a:t>業務実施契約、業務委託契約における外貨換算レート表</a:t>
                      </a:r>
                      <a:endParaRPr kumimoji="1" lang="ja-JP" altLang="en-US" sz="1600" b="1" kern="1200">
                        <a:solidFill>
                          <a:schemeClr val="dk1"/>
                        </a:solidFill>
                        <a:latin typeface="+mn-lt"/>
                        <a:ea typeface="+mn-ea"/>
                        <a:cs typeface="+mn-cs"/>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141832434"/>
                  </a:ext>
                </a:extLst>
              </a:tr>
            </a:tbl>
          </a:graphicData>
        </a:graphic>
      </p:graphicFrame>
      <p:sp>
        <p:nvSpPr>
          <p:cNvPr id="12" name="正方形/長方形 11"/>
          <p:cNvSpPr/>
          <p:nvPr/>
        </p:nvSpPr>
        <p:spPr>
          <a:xfrm>
            <a:off x="336000" y="808123"/>
            <a:ext cx="3240000" cy="522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r>
              <a:rPr kumimoji="1" lang="ja-JP" altLang="en-US" b="1">
                <a:latin typeface="ＭＳ ゴシック"/>
                <a:ea typeface="ＭＳ ゴシック"/>
              </a:rPr>
              <a:t>応募・選定　</a:t>
            </a:r>
          </a:p>
        </p:txBody>
      </p:sp>
      <p:graphicFrame>
        <p:nvGraphicFramePr>
          <p:cNvPr id="7" name="表 6"/>
          <p:cNvGraphicFramePr>
            <a:graphicFrameLocks noGrp="1"/>
          </p:cNvGraphicFramePr>
          <p:nvPr>
            <p:extLst>
              <p:ext uri="{D42A27DB-BD31-4B8C-83A1-F6EECF244321}">
                <p14:modId xmlns:p14="http://schemas.microsoft.com/office/powerpoint/2010/main" val="3546288670"/>
              </p:ext>
            </p:extLst>
          </p:nvPr>
        </p:nvGraphicFramePr>
        <p:xfrm>
          <a:off x="794687" y="3024491"/>
          <a:ext cx="9412799" cy="404510"/>
        </p:xfrm>
        <a:graphic>
          <a:graphicData uri="http://schemas.openxmlformats.org/drawingml/2006/table">
            <a:tbl>
              <a:tblPr firstRow="1" bandRow="1">
                <a:effectLst>
                  <a:outerShdw blurRad="50800" dist="38100" dir="5400000" algn="t" rotWithShape="0">
                    <a:prstClr val="black">
                      <a:alpha val="40000"/>
                    </a:prstClr>
                  </a:outerShdw>
                </a:effectLst>
                <a:tableStyleId>{5DA37D80-6434-44D0-A028-1B22A696006F}</a:tableStyleId>
              </a:tblPr>
              <a:tblGrid>
                <a:gridCol w="2365218">
                  <a:extLst>
                    <a:ext uri="{9D8B030D-6E8A-4147-A177-3AD203B41FA5}">
                      <a16:colId xmlns:a16="http://schemas.microsoft.com/office/drawing/2014/main" val="1731765851"/>
                    </a:ext>
                  </a:extLst>
                </a:gridCol>
                <a:gridCol w="7047581">
                  <a:extLst>
                    <a:ext uri="{9D8B030D-6E8A-4147-A177-3AD203B41FA5}">
                      <a16:colId xmlns:a16="http://schemas.microsoft.com/office/drawing/2014/main" val="1443588968"/>
                    </a:ext>
                  </a:extLst>
                </a:gridCol>
              </a:tblGrid>
              <a:tr h="404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kern="1200">
                          <a:solidFill>
                            <a:schemeClr val="dk1"/>
                          </a:solidFill>
                          <a:latin typeface="+mn-lt"/>
                          <a:ea typeface="+mn-ea"/>
                          <a:cs typeface="+mn-cs"/>
                        </a:rPr>
                        <a:t>プレ公示への質問回答</a:t>
                      </a:r>
                      <a:endParaRPr kumimoji="1" lang="ja-JP" altLang="en-US" sz="1600" b="1" kern="1200">
                        <a:solidFill>
                          <a:schemeClr val="dk1"/>
                        </a:solidFill>
                        <a:latin typeface="+mn-lt"/>
                        <a:ea typeface="+mn-ea"/>
                        <a:cs typeface="+mn-cs"/>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kern="1200">
                          <a:solidFill>
                            <a:schemeClr val="accent5"/>
                          </a:solidFill>
                          <a:latin typeface="+mn-lt"/>
                          <a:ea typeface="+mn-ea"/>
                          <a:cs typeface="+mn-cs"/>
                          <a:hlinkClick r:id="rId8">
                            <a:extLst>
                              <a:ext uri="{A12FA001-AC4F-418D-AE19-62706E023703}">
                                <ahyp:hlinkClr xmlns:ahyp="http://schemas.microsoft.com/office/drawing/2018/hyperlinkcolor" val="tx"/>
                              </a:ext>
                            </a:extLst>
                          </a:hlinkClick>
                        </a:rPr>
                        <a:t>プレ公示段階での質問回答</a:t>
                      </a:r>
                      <a:endParaRPr kumimoji="1" lang="ja-JP" altLang="en-US" sz="1600" b="1" kern="1200">
                        <a:solidFill>
                          <a:schemeClr val="accent5"/>
                        </a:solidFill>
                        <a:latin typeface="+mn-lt"/>
                        <a:ea typeface="+mn-ea"/>
                        <a:cs typeface="+mn-cs"/>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2749518739"/>
                  </a:ext>
                </a:extLst>
              </a:tr>
            </a:tbl>
          </a:graphicData>
        </a:graphic>
      </p:graphicFrame>
    </p:spTree>
    <p:extLst>
      <p:ext uri="{BB962C8B-B14F-4D97-AF65-F5344CB8AC3E}">
        <p14:creationId xmlns:p14="http://schemas.microsoft.com/office/powerpoint/2010/main" val="2920247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8000">
              <a:schemeClr val="accent4">
                <a:lumMod val="20000"/>
                <a:lumOff val="8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38" name="タイトル 1"/>
          <p:cNvSpPr>
            <a:spLocks noGrp="1"/>
          </p:cNvSpPr>
          <p:nvPr>
            <p:ph type="title"/>
          </p:nvPr>
        </p:nvSpPr>
        <p:spPr>
          <a:xfrm>
            <a:off x="336000" y="1491164"/>
            <a:ext cx="11520000" cy="1773443"/>
          </a:xfrm>
          <a:prstGeom prst="roundRect">
            <a:avLst/>
          </a:prstGeom>
          <a:ln>
            <a:solidFill>
              <a:srgbClr val="000000"/>
            </a:solidFill>
          </a:ln>
        </p:spPr>
        <p:txBody>
          <a:bodyPr anchor="t" anchorCtr="0">
            <a:noAutofit/>
          </a:bodyPr>
          <a:lstStyle/>
          <a:p>
            <a:pPr fontAlgn="base"/>
            <a:r>
              <a:rPr lang="ja-JP" altLang="ja-JP"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3</a:t>
            </a:r>
            <a:r>
              <a:rPr lang="ja-JP" altLang="ja-JP" sz="1800" b="1" u="sng" dirty="0">
                <a:latin typeface="ＭＳ ゴシック" panose="020B0609070205080204" pitchFamily="49" charset="-128"/>
                <a:ea typeface="ＭＳ ゴシック" panose="020B0609070205080204" pitchFamily="49" charset="-128"/>
              </a:rPr>
              <a:t>）質問・回答</a:t>
            </a:r>
            <a:br>
              <a:rPr lang="en-US" altLang="ja-JP" sz="1800" dirty="0">
                <a:latin typeface="ＭＳ ゴシック" panose="020B0609070205080204" pitchFamily="49" charset="-128"/>
                <a:ea typeface="ＭＳ ゴシック" panose="020B0609070205080204" pitchFamily="49" charset="-128"/>
              </a:rPr>
            </a:br>
            <a:br>
              <a:rPr lang="en-US" altLang="ja-JP" sz="1800" dirty="0">
                <a:latin typeface="ＭＳ ゴシック" panose="020B0609070205080204" pitchFamily="49" charset="-128"/>
                <a:ea typeface="ＭＳ ゴシック" panose="020B0609070205080204" pitchFamily="49" charset="-128"/>
              </a:rPr>
            </a:br>
            <a:r>
              <a:rPr lang="ja-JP" altLang="ja-JP" sz="1800" dirty="0">
                <a:latin typeface="ＭＳ ゴシック" panose="020B0609070205080204" pitchFamily="49" charset="-128"/>
                <a:ea typeface="ＭＳ ゴシック" panose="020B0609070205080204" pitchFamily="49" charset="-128"/>
              </a:rPr>
              <a:t>指定された期限内に</a:t>
            </a:r>
            <a:r>
              <a:rPr lang="ja-JP" altLang="en-US" sz="1800" dirty="0">
                <a:latin typeface="ＭＳ ゴシック" panose="020B0609070205080204" pitchFamily="49" charset="-128"/>
                <a:ea typeface="ＭＳ ゴシック" panose="020B0609070205080204" pitchFamily="49" charset="-128"/>
              </a:rPr>
              <a:t>公告</a:t>
            </a:r>
            <a:r>
              <a:rPr lang="ja-JP" altLang="ja-JP" sz="1800" dirty="0">
                <a:latin typeface="ＭＳ ゴシック" panose="020B0609070205080204" pitchFamily="49" charset="-128"/>
                <a:ea typeface="ＭＳ ゴシック" panose="020B0609070205080204" pitchFamily="49" charset="-128"/>
              </a:rPr>
              <a:t>内容について質問が出来ます。回答は</a:t>
            </a:r>
            <a:r>
              <a:rPr lang="en-US" altLang="ja-JP" sz="1800" dirty="0">
                <a:latin typeface="ＭＳ ゴシック" panose="020B0609070205080204" pitchFamily="49" charset="-128"/>
                <a:ea typeface="ＭＳ ゴシック" panose="020B0609070205080204" pitchFamily="49" charset="-128"/>
              </a:rPr>
              <a:t>JICA</a:t>
            </a:r>
            <a:r>
              <a:rPr lang="ja-JP" altLang="ja-JP" sz="1800" dirty="0">
                <a:latin typeface="ＭＳ ゴシック" panose="020B0609070205080204" pitchFamily="49" charset="-128"/>
                <a:ea typeface="ＭＳ ゴシック" panose="020B0609070205080204" pitchFamily="49" charset="-128"/>
              </a:rPr>
              <a:t>ホームページの公示</a:t>
            </a:r>
            <a:r>
              <a:rPr lang="ja-JP" altLang="en-US" sz="1800" dirty="0">
                <a:latin typeface="ＭＳ ゴシック" panose="020B0609070205080204" pitchFamily="49" charset="-128"/>
                <a:ea typeface="ＭＳ ゴシック" panose="020B0609070205080204" pitchFamily="49" charset="-128"/>
              </a:rPr>
              <a:t>情報</a:t>
            </a:r>
            <a:r>
              <a:rPr lang="ja-JP" altLang="ja-JP" sz="1800" dirty="0">
                <a:latin typeface="ＭＳ ゴシック" panose="020B0609070205080204" pitchFamily="49" charset="-128"/>
                <a:ea typeface="ＭＳ ゴシック" panose="020B0609070205080204" pitchFamily="49" charset="-128"/>
              </a:rPr>
              <a:t>に回答期限日までに、掲載されます。</a:t>
            </a:r>
            <a:br>
              <a:rPr lang="en-US" altLang="ja-JP" sz="1800" dirty="0">
                <a:latin typeface="ＭＳ ゴシック" panose="020B0609070205080204" pitchFamily="49" charset="-128"/>
                <a:ea typeface="ＭＳ ゴシック" panose="020B0609070205080204" pitchFamily="49" charset="-128"/>
              </a:rPr>
            </a:br>
            <a:br>
              <a:rPr lang="en-US" altLang="ja-JP" sz="1800" dirty="0">
                <a:latin typeface="ＭＳ ゴシック" panose="020B0609070205080204" pitchFamily="49" charset="-128"/>
                <a:ea typeface="ＭＳ ゴシック" panose="020B0609070205080204" pitchFamily="49" charset="-128"/>
              </a:rPr>
            </a:br>
            <a:br>
              <a:rPr lang="en-US" altLang="ja-JP" sz="1800" dirty="0">
                <a:latin typeface="ＭＳ ゴシック" panose="020B0609070205080204" pitchFamily="49" charset="-128"/>
                <a:ea typeface="ＭＳ ゴシック" panose="020B0609070205080204" pitchFamily="49" charset="-128"/>
              </a:rPr>
            </a:br>
            <a:br>
              <a:rPr lang="en-US" altLang="ja-JP" sz="1800" dirty="0">
                <a:latin typeface="ＭＳ ゴシック" panose="020B0609070205080204" pitchFamily="49" charset="-128"/>
                <a:ea typeface="ＭＳ ゴシック" panose="020B0609070205080204" pitchFamily="49" charset="-128"/>
              </a:rPr>
            </a:br>
            <a:endParaRPr lang="ja-JP" altLang="ja-JP" sz="1800" dirty="0">
              <a:latin typeface="ＭＳ ゴシック" panose="020B0609070205080204" pitchFamily="49" charset="-128"/>
              <a:ea typeface="ＭＳ ゴシック" panose="020B0609070205080204" pitchFamily="49" charset="-128"/>
            </a:endParaRPr>
          </a:p>
        </p:txBody>
      </p:sp>
      <p:sp>
        <p:nvSpPr>
          <p:cNvPr id="13" name="スライド番号プレースホルダー 1"/>
          <p:cNvSpPr>
            <a:spLocks noGrp="1"/>
          </p:cNvSpPr>
          <p:nvPr>
            <p:ph type="sldNum" sz="quarter" idx="12"/>
          </p:nvPr>
        </p:nvSpPr>
        <p:spPr>
          <a:xfrm>
            <a:off x="9321800" y="6356350"/>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4</a:t>
            </a:fld>
            <a:endParaRPr kumimoji="1" lang="ja-JP" altLang="en-US" sz="1400" b="1">
              <a:latin typeface="ＭＳ ゴシック" panose="020B0609070205080204" pitchFamily="49" charset="-128"/>
              <a:ea typeface="ＭＳ ゴシック" panose="020B0609070205080204" pitchFamily="49" charset="-128"/>
            </a:endParaRPr>
          </a:p>
        </p:txBody>
      </p:sp>
      <p:sp>
        <p:nvSpPr>
          <p:cNvPr id="11" name="フローチャート: 書類 10"/>
          <p:cNvSpPr/>
          <p:nvPr/>
        </p:nvSpPr>
        <p:spPr>
          <a:xfrm>
            <a:off x="0" y="0"/>
            <a:ext cx="3960000" cy="550718"/>
          </a:xfrm>
          <a:prstGeom prst="flowChartDocument">
            <a:avLst/>
          </a:prstGeom>
          <a:solidFill>
            <a:schemeClr val="accent4"/>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ln w="0"/>
                <a:solidFill>
                  <a:schemeClr val="tx1"/>
                </a:solidFill>
                <a:effectLst>
                  <a:outerShdw blurRad="38100" dist="19050" dir="2700000" algn="tl" rotWithShape="0">
                    <a:schemeClr val="dk1">
                      <a:alpha val="40000"/>
                    </a:schemeClr>
                  </a:outerShdw>
                </a:effectLst>
                <a:latin typeface="游明朝 Demibold" panose="02020600000000000000" pitchFamily="18" charset="-128"/>
                <a:ea typeface="游明朝 Demibold" panose="02020600000000000000" pitchFamily="18" charset="-128"/>
              </a:rPr>
              <a:t>コンサルタント等契約</a:t>
            </a:r>
          </a:p>
        </p:txBody>
      </p:sp>
      <p:sp>
        <p:nvSpPr>
          <p:cNvPr id="3" name="テキスト ボックス 2"/>
          <p:cNvSpPr txBox="1"/>
          <p:nvPr/>
        </p:nvSpPr>
        <p:spPr>
          <a:xfrm>
            <a:off x="4327199" y="3600"/>
            <a:ext cx="6055200" cy="558000"/>
          </a:xfrm>
          <a:prstGeom prst="rect">
            <a:avLst/>
          </a:prstGeom>
          <a:noFill/>
        </p:spPr>
        <p:txBody>
          <a:bodyPr wrap="square" rtlCol="0" anchor="ctr" anchorCtr="0">
            <a:spAutoFit/>
          </a:bodyPr>
          <a:lstStyle/>
          <a:p>
            <a:r>
              <a:rPr lang="ja-JP" altLang="en-US" sz="2000" b="1" u="sng">
                <a:latin typeface="ＭＳ ゴシック" panose="020B0609070205080204" pitchFamily="49" charset="-128"/>
                <a:ea typeface="ＭＳ ゴシック" panose="020B0609070205080204" pitchFamily="49" charset="-128"/>
              </a:rPr>
              <a:t>一般競争入札（総合評価落札方式）（詳細説明）</a:t>
            </a:r>
            <a:endParaRPr kumimoji="1" lang="ja-JP" altLang="en-US" sz="2000"/>
          </a:p>
        </p:txBody>
      </p:sp>
      <p:sp>
        <p:nvSpPr>
          <p:cNvPr id="7" name="正方形/長方形 6"/>
          <p:cNvSpPr/>
          <p:nvPr/>
        </p:nvSpPr>
        <p:spPr>
          <a:xfrm>
            <a:off x="336000" y="787571"/>
            <a:ext cx="3240000" cy="522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r>
              <a:rPr kumimoji="1" lang="ja-JP" altLang="en-US" b="1">
                <a:latin typeface="ＭＳ ゴシック"/>
                <a:ea typeface="ＭＳ ゴシック"/>
              </a:rPr>
              <a:t>応募・選定　</a:t>
            </a:r>
          </a:p>
        </p:txBody>
      </p:sp>
      <p:graphicFrame>
        <p:nvGraphicFramePr>
          <p:cNvPr id="5" name="表 4"/>
          <p:cNvGraphicFramePr>
            <a:graphicFrameLocks noGrp="1"/>
          </p:cNvGraphicFramePr>
          <p:nvPr>
            <p:extLst>
              <p:ext uri="{D42A27DB-BD31-4B8C-83A1-F6EECF244321}">
                <p14:modId xmlns:p14="http://schemas.microsoft.com/office/powerpoint/2010/main" val="360368663"/>
              </p:ext>
            </p:extLst>
          </p:nvPr>
        </p:nvGraphicFramePr>
        <p:xfrm>
          <a:off x="795538" y="2692499"/>
          <a:ext cx="10525132" cy="424466"/>
        </p:xfrm>
        <a:graphic>
          <a:graphicData uri="http://schemas.openxmlformats.org/drawingml/2006/table">
            <a:tbl>
              <a:tblPr>
                <a:effectLst>
                  <a:outerShdw blurRad="50800" dist="38100" dir="5400000" algn="t" rotWithShape="0">
                    <a:prstClr val="black">
                      <a:alpha val="40000"/>
                    </a:prstClr>
                  </a:outerShdw>
                </a:effectLst>
              </a:tblPr>
              <a:tblGrid>
                <a:gridCol w="4054758">
                  <a:extLst>
                    <a:ext uri="{9D8B030D-6E8A-4147-A177-3AD203B41FA5}">
                      <a16:colId xmlns:a16="http://schemas.microsoft.com/office/drawing/2014/main" val="70102689"/>
                    </a:ext>
                  </a:extLst>
                </a:gridCol>
                <a:gridCol w="6470374">
                  <a:extLst>
                    <a:ext uri="{9D8B030D-6E8A-4147-A177-3AD203B41FA5}">
                      <a16:colId xmlns:a16="http://schemas.microsoft.com/office/drawing/2014/main" val="4294856870"/>
                    </a:ext>
                  </a:extLst>
                </a:gridCol>
              </a:tblGrid>
              <a:tr h="424466">
                <a:tc>
                  <a:txBody>
                    <a:bodyPr/>
                    <a:lstStyle/>
                    <a:p>
                      <a:pPr algn="l" fontAlgn="base"/>
                      <a:r>
                        <a:rPr lang="ja-JP" altLang="en-US" sz="1600" b="1" i="0" dirty="0">
                          <a:solidFill>
                            <a:srgbClr val="000000"/>
                          </a:solidFill>
                          <a:effectLst/>
                          <a:ea typeface="游ゴシック" panose="020B0400000000000000" pitchFamily="50" charset="-128"/>
                        </a:rPr>
                        <a:t>公示への質問回答</a:t>
                      </a:r>
                      <a:r>
                        <a:rPr lang="ja-JP" altLang="en-US" sz="1600" b="1" i="0" dirty="0">
                          <a:solidFill>
                            <a:srgbClr val="000000"/>
                          </a:solidFill>
                          <a:effectLst/>
                          <a:latin typeface="游ゴシック" panose="020B0400000000000000" pitchFamily="50" charset="-128"/>
                        </a:rPr>
                        <a:t>​</a:t>
                      </a:r>
                      <a:endParaRPr lang="ja-JP" altLang="en-US" sz="1600" b="1" i="0" dirty="0">
                        <a:solidFill>
                          <a:srgbClr val="000000"/>
                        </a:solidFill>
                        <a:effectLst/>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algn="l" fontAlgn="auto"/>
                      <a:r>
                        <a:rPr lang="ja-JP" altLang="en-US" sz="1600" b="1" i="0" u="sng" strike="noStrike" dirty="0">
                          <a:solidFill>
                            <a:srgbClr val="0563C1"/>
                          </a:solidFill>
                          <a:effectLst/>
                          <a:ea typeface="游ゴシック" panose="020B0400000000000000" pitchFamily="50" charset="-128"/>
                          <a:hlinkClick r:id="rId3"/>
                        </a:rPr>
                        <a:t>案件公示検索　結果一覧 </a:t>
                      </a:r>
                      <a:r>
                        <a:rPr lang="en-US" altLang="ja-JP" sz="1600" b="1" i="0" u="sng" strike="noStrike" dirty="0">
                          <a:solidFill>
                            <a:srgbClr val="0563C1"/>
                          </a:solidFill>
                          <a:effectLst/>
                          <a:latin typeface="游ゴシック" panose="020B0400000000000000" pitchFamily="50" charset="-128"/>
                          <a:ea typeface="游ゴシック" panose="020B0400000000000000" pitchFamily="50" charset="-128"/>
                          <a:hlinkClick r:id="rId3"/>
                        </a:rPr>
                        <a:t>| </a:t>
                      </a:r>
                      <a:r>
                        <a:rPr lang="ja-JP" altLang="en-US" sz="1600" b="1" i="0" u="sng" strike="noStrike" dirty="0">
                          <a:solidFill>
                            <a:srgbClr val="0563C1"/>
                          </a:solidFill>
                          <a:effectLst/>
                          <a:ea typeface="游ゴシック" panose="020B0400000000000000" pitchFamily="50" charset="-128"/>
                          <a:hlinkClick r:id="rId3"/>
                        </a:rPr>
                        <a:t>公告・公示情報／結果</a:t>
                      </a:r>
                      <a:r>
                        <a:rPr lang="ja-JP" altLang="en-US" sz="1600" b="1" i="0" dirty="0">
                          <a:solidFill>
                            <a:srgbClr val="000000"/>
                          </a:solidFill>
                          <a:effectLst/>
                          <a:ea typeface="游ゴシック" panose="020B0400000000000000"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846230390"/>
                  </a:ext>
                </a:extLst>
              </a:tr>
            </a:tbl>
          </a:graphicData>
        </a:graphic>
      </p:graphicFrame>
      <p:sp>
        <p:nvSpPr>
          <p:cNvPr id="19" name="タイトル 1">
            <a:extLst>
              <a:ext uri="{FF2B5EF4-FFF2-40B4-BE49-F238E27FC236}">
                <a16:creationId xmlns:a16="http://schemas.microsoft.com/office/drawing/2014/main" id="{FDFB7F9D-A4CB-4C85-858B-1FC1077A3BA7}"/>
              </a:ext>
            </a:extLst>
          </p:cNvPr>
          <p:cNvSpPr txBox="1">
            <a:spLocks/>
          </p:cNvSpPr>
          <p:nvPr/>
        </p:nvSpPr>
        <p:spPr>
          <a:xfrm>
            <a:off x="336000" y="3593394"/>
            <a:ext cx="11520000" cy="2857101"/>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a:latin typeface="ＭＳ ゴシック"/>
                <a:ea typeface="ＭＳ ゴシック"/>
              </a:rPr>
              <a:t>（</a:t>
            </a:r>
            <a:r>
              <a:rPr lang="en-US" altLang="ja-JP" sz="1800" b="1" u="sng">
                <a:latin typeface="ＭＳ ゴシック"/>
                <a:ea typeface="ＭＳ ゴシック"/>
              </a:rPr>
              <a:t>4</a:t>
            </a:r>
            <a:r>
              <a:rPr lang="ja-JP" altLang="en-US" sz="1800" b="1" u="sng">
                <a:latin typeface="ＭＳ ゴシック"/>
                <a:ea typeface="ＭＳ ゴシック"/>
              </a:rPr>
              <a:t>）入札書、技術提案書の提出</a:t>
            </a:r>
            <a:br>
              <a:rPr lang="en-US" altLang="ja-JP" sz="1800" b="1" u="sng">
                <a:latin typeface="ＭＳ ゴシック" panose="020B0609070205080204" pitchFamily="49" charset="-128"/>
                <a:ea typeface="ＭＳ ゴシック" panose="020B0609070205080204" pitchFamily="49" charset="-128"/>
              </a:rPr>
            </a:br>
            <a:br>
              <a:rPr lang="en-US" altLang="ja-JP" sz="1800" b="1" u="sng">
                <a:latin typeface="ＭＳ ゴシック" panose="020B0609070205080204" pitchFamily="49" charset="-128"/>
                <a:ea typeface="ＭＳ ゴシック" panose="020B0609070205080204" pitchFamily="49" charset="-128"/>
              </a:rPr>
            </a:br>
            <a:r>
              <a:rPr lang="ja-JP" altLang="en-US" sz="1800">
                <a:latin typeface="ＭＳ ゴシック"/>
                <a:ea typeface="ＭＳ ゴシック"/>
              </a:rPr>
              <a:t>公告に</a:t>
            </a:r>
            <a:r>
              <a:rPr lang="ja-JP" altLang="ja-JP" sz="1800">
                <a:latin typeface="ＭＳ ゴシック"/>
                <a:ea typeface="ＭＳ ゴシック"/>
              </a:rPr>
              <a:t>沿って、所定の期限までに</a:t>
            </a:r>
            <a:r>
              <a:rPr lang="ja-JP" altLang="en-US" sz="1800">
                <a:latin typeface="ＭＳ ゴシック"/>
                <a:ea typeface="ＭＳ ゴシック"/>
              </a:rPr>
              <a:t>入札書（入札価格）</a:t>
            </a:r>
            <a:r>
              <a:rPr lang="ja-JP" altLang="ja-JP" sz="1800">
                <a:latin typeface="ＭＳ ゴシック"/>
                <a:ea typeface="ＭＳ ゴシック"/>
              </a:rPr>
              <a:t>及び</a:t>
            </a:r>
            <a:r>
              <a:rPr lang="ja-JP" altLang="en-US" sz="1800">
                <a:latin typeface="ＭＳ ゴシック"/>
                <a:ea typeface="ＭＳ ゴシック"/>
              </a:rPr>
              <a:t>技術提案</a:t>
            </a:r>
            <a:r>
              <a:rPr lang="ja-JP" altLang="ja-JP" sz="1800">
                <a:latin typeface="ＭＳ ゴシック"/>
                <a:ea typeface="ＭＳ ゴシック"/>
              </a:rPr>
              <a:t>書を作成の上、提出し</a:t>
            </a:r>
            <a:r>
              <a:rPr lang="ja-JP" altLang="en-US" sz="1800">
                <a:latin typeface="ＭＳ ゴシック"/>
                <a:ea typeface="ＭＳ ゴシック"/>
              </a:rPr>
              <a:t>ます</a:t>
            </a:r>
            <a:r>
              <a:rPr lang="ja-JP" altLang="ja-JP" sz="1800">
                <a:latin typeface="ＭＳ ゴシック"/>
                <a:ea typeface="ＭＳ ゴシック"/>
              </a:rPr>
              <a:t>。</a:t>
            </a:r>
            <a:r>
              <a:rPr lang="ja-JP" altLang="en-US" sz="1800">
                <a:latin typeface="ＭＳ ゴシック" panose="020B0609070205080204" pitchFamily="49" charset="-128"/>
                <a:ea typeface="ＭＳ ゴシック" panose="020B0609070205080204" pitchFamily="49" charset="-128"/>
              </a:rPr>
              <a:t>見積額は電子入札システムで提出します。</a:t>
            </a:r>
            <a:endParaRPr lang="en-US" altLang="ja-JP" sz="1800">
              <a:latin typeface="ＭＳ ゴシック"/>
              <a:ea typeface="ＭＳ ゴシック"/>
            </a:endParaRPr>
          </a:p>
          <a:p>
            <a:endParaRPr lang="ja-JP" altLang="ja-JP" sz="1800">
              <a:latin typeface="ＭＳ ゴシック"/>
              <a:ea typeface="ＭＳ ゴシック"/>
            </a:endParaRPr>
          </a:p>
          <a:p>
            <a:endParaRPr lang="ja-JP" altLang="ja-JP" sz="1800">
              <a:latin typeface="ＭＳ ゴシック"/>
              <a:ea typeface="ＭＳ ゴシック"/>
            </a:endParaRPr>
          </a:p>
        </p:txBody>
      </p:sp>
      <p:graphicFrame>
        <p:nvGraphicFramePr>
          <p:cNvPr id="20" name="表 19">
            <a:extLst>
              <a:ext uri="{FF2B5EF4-FFF2-40B4-BE49-F238E27FC236}">
                <a16:creationId xmlns:a16="http://schemas.microsoft.com/office/drawing/2014/main" id="{1E585B50-D4E2-4846-8B63-C1819A79576A}"/>
              </a:ext>
            </a:extLst>
          </p:cNvPr>
          <p:cNvGraphicFramePr>
            <a:graphicFrameLocks noGrp="1"/>
          </p:cNvGraphicFramePr>
          <p:nvPr>
            <p:extLst>
              <p:ext uri="{D42A27DB-BD31-4B8C-83A1-F6EECF244321}">
                <p14:modId xmlns:p14="http://schemas.microsoft.com/office/powerpoint/2010/main" val="3477553725"/>
              </p:ext>
            </p:extLst>
          </p:nvPr>
        </p:nvGraphicFramePr>
        <p:xfrm>
          <a:off x="795538" y="4878395"/>
          <a:ext cx="10525132" cy="1326193"/>
        </p:xfrm>
        <a:graphic>
          <a:graphicData uri="http://schemas.openxmlformats.org/drawingml/2006/table">
            <a:tbl>
              <a:tblPr>
                <a:effectLst>
                  <a:outerShdw blurRad="50800" dist="38100" dir="5400000" algn="t" rotWithShape="0">
                    <a:prstClr val="black">
                      <a:alpha val="40000"/>
                    </a:prstClr>
                  </a:outerShdw>
                </a:effectLst>
              </a:tblPr>
              <a:tblGrid>
                <a:gridCol w="4074636">
                  <a:extLst>
                    <a:ext uri="{9D8B030D-6E8A-4147-A177-3AD203B41FA5}">
                      <a16:colId xmlns:a16="http://schemas.microsoft.com/office/drawing/2014/main" val="70102689"/>
                    </a:ext>
                  </a:extLst>
                </a:gridCol>
                <a:gridCol w="6450496">
                  <a:extLst>
                    <a:ext uri="{9D8B030D-6E8A-4147-A177-3AD203B41FA5}">
                      <a16:colId xmlns:a16="http://schemas.microsoft.com/office/drawing/2014/main" val="4294856870"/>
                    </a:ext>
                  </a:extLst>
                </a:gridCol>
              </a:tblGrid>
              <a:tr h="293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none" strike="noStrike" kern="1200">
                          <a:solidFill>
                            <a:schemeClr val="tx1"/>
                          </a:solidFill>
                          <a:effectLst/>
                        </a:rPr>
                        <a:t>説明書の受領・プロポーザル等提出方法等</a:t>
                      </a:r>
                      <a:endParaRPr kumimoji="1" lang="ja-JP" altLang="en-US" sz="1600" b="1">
                        <a:solidFill>
                          <a:schemeClr val="tx1"/>
                        </a:solidFill>
                        <a:latin typeface="+mn-ea"/>
                        <a:ea typeface="+mn-ea"/>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3"/>
                        </a:rPr>
                        <a:t>業務実施契約の公示にかかる説明書等の受領方法及び競争参加資格確認申請書・プロポーザル・見積書等の電子提出方法</a:t>
                      </a:r>
                      <a:endParaRPr kumimoji="1" lang="ja-JP" altLang="en-US" sz="1600" b="1"/>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846230390"/>
                  </a:ext>
                </a:extLst>
              </a:tr>
              <a:tr h="292472">
                <a:tc>
                  <a:txBody>
                    <a:bodyPr/>
                    <a:lstStyle/>
                    <a:p>
                      <a:pPr algn="l" fontAlgn="base"/>
                      <a:r>
                        <a:rPr lang="ja-JP" altLang="ja-JP" sz="1600" b="1" i="0" kern="1200">
                          <a:solidFill>
                            <a:schemeClr val="tx1"/>
                          </a:solidFill>
                          <a:effectLst/>
                          <a:latin typeface="+mn-lt"/>
                          <a:ea typeface="+mn-ea"/>
                          <a:cs typeface="+mn-cs"/>
                        </a:rPr>
                        <a:t>電子データ提出・押印の取り扱い</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none" strike="noStrike" kern="1200">
                          <a:effectLst/>
                          <a:hlinkClick r:id="rId4"/>
                        </a:rPr>
                        <a:t>見積書及び請求書の電子データ提出及び押印の取扱いについて</a:t>
                      </a:r>
                      <a:endParaRPr kumimoji="1" lang="ja-JP" altLang="en-US" sz="1600" b="1"/>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3047098918"/>
                  </a:ext>
                </a:extLst>
              </a:tr>
              <a:tr h="4117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latin typeface="+mn-ea"/>
                          <a:ea typeface="+mn-ea"/>
                        </a:rPr>
                        <a:t>電子入札システムポータルサイト</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5"/>
                        </a:rPr>
                        <a:t>電子入札システム　ポータルサイト</a:t>
                      </a:r>
                      <a:endParaRPr kumimoji="1" lang="ja-JP" altLang="en-US" sz="1600" b="1">
                        <a:latin typeface="+mn-ea"/>
                        <a:ea typeface="+mn-ea"/>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1204120318"/>
                  </a:ext>
                </a:extLst>
              </a:tr>
            </a:tbl>
          </a:graphicData>
        </a:graphic>
      </p:graphicFrame>
    </p:spTree>
    <p:extLst>
      <p:ext uri="{BB962C8B-B14F-4D97-AF65-F5344CB8AC3E}">
        <p14:creationId xmlns:p14="http://schemas.microsoft.com/office/powerpoint/2010/main" val="1560471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88000">
              <a:schemeClr val="accent4">
                <a:lumMod val="20000"/>
                <a:lumOff val="8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11" name="フローチャート: 書類 10"/>
          <p:cNvSpPr/>
          <p:nvPr/>
        </p:nvSpPr>
        <p:spPr>
          <a:xfrm>
            <a:off x="0" y="0"/>
            <a:ext cx="3960000" cy="550718"/>
          </a:xfrm>
          <a:prstGeom prst="flowChartDocument">
            <a:avLst/>
          </a:prstGeom>
          <a:solidFill>
            <a:schemeClr val="accent4"/>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ln w="0"/>
                <a:solidFill>
                  <a:schemeClr val="tx1"/>
                </a:solidFill>
                <a:effectLst>
                  <a:outerShdw blurRad="38100" dist="19050" dir="2700000" algn="tl" rotWithShape="0">
                    <a:schemeClr val="dk1">
                      <a:alpha val="40000"/>
                    </a:schemeClr>
                  </a:outerShdw>
                </a:effectLst>
                <a:latin typeface="游明朝 Demibold" panose="02020600000000000000" pitchFamily="18" charset="-128"/>
                <a:ea typeface="游明朝 Demibold" panose="02020600000000000000" pitchFamily="18" charset="-128"/>
              </a:rPr>
              <a:t>コンサルタント等契約</a:t>
            </a:r>
          </a:p>
        </p:txBody>
      </p:sp>
      <p:graphicFrame>
        <p:nvGraphicFramePr>
          <p:cNvPr id="15" name="表 14"/>
          <p:cNvGraphicFramePr>
            <a:graphicFrameLocks noGrp="1"/>
          </p:cNvGraphicFramePr>
          <p:nvPr>
            <p:extLst>
              <p:ext uri="{D42A27DB-BD31-4B8C-83A1-F6EECF244321}">
                <p14:modId xmlns:p14="http://schemas.microsoft.com/office/powerpoint/2010/main" val="1547255436"/>
              </p:ext>
            </p:extLst>
          </p:nvPr>
        </p:nvGraphicFramePr>
        <p:xfrm>
          <a:off x="795600" y="5431644"/>
          <a:ext cx="10587600" cy="758468"/>
        </p:xfrm>
        <a:graphic>
          <a:graphicData uri="http://schemas.openxmlformats.org/drawingml/2006/table">
            <a:tbl>
              <a:tblPr firstRow="1" bandRow="1">
                <a:effectLst>
                  <a:outerShdw blurRad="50800" dist="38100" dir="5400000" algn="t" rotWithShape="0">
                    <a:prstClr val="black">
                      <a:alpha val="40000"/>
                    </a:prstClr>
                  </a:outerShdw>
                </a:effectLst>
                <a:tableStyleId>{21E4AEA4-8DFA-4A89-87EB-49C32662AFE0}</a:tableStyleId>
              </a:tblPr>
              <a:tblGrid>
                <a:gridCol w="3559537">
                  <a:extLst>
                    <a:ext uri="{9D8B030D-6E8A-4147-A177-3AD203B41FA5}">
                      <a16:colId xmlns:a16="http://schemas.microsoft.com/office/drawing/2014/main" val="1322200864"/>
                    </a:ext>
                  </a:extLst>
                </a:gridCol>
                <a:gridCol w="7028063">
                  <a:extLst>
                    <a:ext uri="{9D8B030D-6E8A-4147-A177-3AD203B41FA5}">
                      <a16:colId xmlns:a16="http://schemas.microsoft.com/office/drawing/2014/main" val="2160793900"/>
                    </a:ext>
                  </a:extLst>
                </a:gridCol>
              </a:tblGrid>
              <a:tr h="379234">
                <a:tc>
                  <a:txBody>
                    <a:bodyPr/>
                    <a:lstStyle/>
                    <a:p>
                      <a:pPr algn="l" fontAlgn="base"/>
                      <a:r>
                        <a:rPr kumimoji="1" lang="ja-JP" altLang="ja-JP" sz="1600" b="1" i="0" kern="1200">
                          <a:solidFill>
                            <a:srgbClr val="000000"/>
                          </a:solidFill>
                          <a:effectLst/>
                          <a:latin typeface="+mn-lt"/>
                          <a:ea typeface="游ゴシック" panose="020B0400000000000000" pitchFamily="50" charset="-128"/>
                          <a:cs typeface="+mn-cs"/>
                        </a:rPr>
                        <a:t>電子データ提出・押印の取り扱い</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none" strike="noStrike" kern="1200">
                          <a:effectLst/>
                          <a:hlinkClick r:id="rId3"/>
                        </a:rPr>
                        <a:t>見積書及び請求書の電子データ提出及び押印の取扱いについて</a:t>
                      </a:r>
                      <a:endParaRPr kumimoji="1" lang="ja-JP" altLang="en-US" sz="1600" b="1"/>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2888549188"/>
                  </a:ext>
                </a:extLst>
              </a:tr>
              <a:tr h="3792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t>前金払と部分払</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4"/>
                        </a:rPr>
                        <a:t>複数の前金払と部分払が混在する場合の取扱い</a:t>
                      </a:r>
                      <a:endParaRPr lang="en-US" altLang="ja-JP" sz="1600" b="1">
                        <a:latin typeface="ＭＳ ゴシック" panose="020B0609070205080204" pitchFamily="49" charset="-128"/>
                        <a:ea typeface="ＭＳ ゴシック" panose="020B0609070205080204" pitchFamily="49" charset="-128"/>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1789669672"/>
                  </a:ext>
                </a:extLst>
              </a:tr>
            </a:tbl>
          </a:graphicData>
        </a:graphic>
      </p:graphicFrame>
      <p:sp>
        <p:nvSpPr>
          <p:cNvPr id="10" name="タイトル 1"/>
          <p:cNvSpPr txBox="1">
            <a:spLocks/>
          </p:cNvSpPr>
          <p:nvPr/>
        </p:nvSpPr>
        <p:spPr>
          <a:xfrm>
            <a:off x="336000" y="4104861"/>
            <a:ext cx="11520000" cy="2395330"/>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sz="1800" b="1" u="sng">
                <a:latin typeface="MS Gothic"/>
                <a:ea typeface="MS Gothic"/>
              </a:rPr>
              <a:t>（</a:t>
            </a:r>
            <a:r>
              <a:rPr lang="en-US" altLang="ja-JP" sz="1800" b="1" u="sng">
                <a:latin typeface="MS Gothic"/>
                <a:ea typeface="+mj-lt"/>
              </a:rPr>
              <a:t>6</a:t>
            </a:r>
            <a:r>
              <a:rPr lang="ja-JP" sz="1800" b="1" u="sng">
                <a:latin typeface="MS Gothic"/>
                <a:ea typeface="MS Gothic"/>
              </a:rPr>
              <a:t>）契約条件等の確認</a:t>
            </a:r>
            <a:br>
              <a:rPr lang="ja-JP" sz="1800" b="1" u="sng">
                <a:latin typeface="MS Gothic"/>
                <a:ea typeface="MS Gothic"/>
              </a:rPr>
            </a:br>
            <a:br>
              <a:rPr lang="ja-JP" sz="1800" b="1" u="sng">
                <a:latin typeface="MS Gothic"/>
                <a:ea typeface="MS Gothic"/>
              </a:rPr>
            </a:br>
            <a:r>
              <a:rPr lang="ja-JP" sz="1800" b="1">
                <a:latin typeface="MS Gothic"/>
                <a:ea typeface="MS Gothic"/>
              </a:rPr>
              <a:t>落札した</a:t>
            </a:r>
            <a:r>
              <a:rPr lang="ja-JP" sz="1800">
                <a:latin typeface="MS Gothic"/>
                <a:ea typeface="MS Gothic"/>
              </a:rPr>
              <a:t>社と、契約内容・条件（業務内容（特記仕様書）、支払いスケジュール（前金払・部分払・概算払））について協議・確認を行います。 </a:t>
            </a:r>
            <a:endParaRPr lang="en-US" altLang="ja-JP"/>
          </a:p>
        </p:txBody>
      </p:sp>
      <p:sp>
        <p:nvSpPr>
          <p:cNvPr id="3" name="テキスト ボックス 2"/>
          <p:cNvSpPr txBox="1"/>
          <p:nvPr/>
        </p:nvSpPr>
        <p:spPr>
          <a:xfrm>
            <a:off x="4327200" y="3600"/>
            <a:ext cx="6055200" cy="558000"/>
          </a:xfrm>
          <a:prstGeom prst="rect">
            <a:avLst/>
          </a:prstGeom>
          <a:noFill/>
        </p:spPr>
        <p:txBody>
          <a:bodyPr wrap="square" rtlCol="0" anchor="ctr" anchorCtr="0">
            <a:spAutoFit/>
          </a:bodyPr>
          <a:lstStyle/>
          <a:p>
            <a:r>
              <a:rPr lang="ja-JP" altLang="en-US" sz="2000" b="1" u="sng">
                <a:latin typeface="ＭＳ ゴシック" panose="020B0609070205080204" pitchFamily="49" charset="-128"/>
                <a:ea typeface="ＭＳ ゴシック" panose="020B0609070205080204" pitchFamily="49" charset="-128"/>
              </a:rPr>
              <a:t>一般競争入札（総合評価落札方式）（詳細説明）</a:t>
            </a:r>
            <a:endParaRPr kumimoji="1" lang="ja-JP" altLang="en-US" sz="2000"/>
          </a:p>
        </p:txBody>
      </p:sp>
      <p:sp>
        <p:nvSpPr>
          <p:cNvPr id="12" name="タイトル 1"/>
          <p:cNvSpPr txBox="1">
            <a:spLocks/>
          </p:cNvSpPr>
          <p:nvPr/>
        </p:nvSpPr>
        <p:spPr>
          <a:xfrm>
            <a:off x="336000" y="1307701"/>
            <a:ext cx="11520000" cy="2577155"/>
          </a:xfrm>
          <a:prstGeom prst="roundRect">
            <a:avLst/>
          </a:prstGeom>
          <a:ln>
            <a:solidFill>
              <a:srgbClr val="000000"/>
            </a:solidFill>
          </a:ln>
        </p:spPr>
        <p:txBody>
          <a:bodyPr vert="horz" lIns="91440" tIns="45720" rIns="91440" bIns="45720" rtlCol="0" anchor="t">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a:latin typeface="ＭＳ ゴシック" panose="020B0609070205080204" pitchFamily="49" charset="-128"/>
                <a:ea typeface="ＭＳ ゴシック" panose="020B0609070205080204" pitchFamily="49" charset="-128"/>
              </a:rPr>
              <a:t>（</a:t>
            </a:r>
            <a:r>
              <a:rPr lang="en-US" altLang="ja-JP" sz="1800" b="1" u="sng">
                <a:latin typeface="ＭＳ ゴシック" panose="020B0609070205080204" pitchFamily="49" charset="-128"/>
                <a:ea typeface="ＭＳ ゴシック" panose="020B0609070205080204" pitchFamily="49" charset="-128"/>
              </a:rPr>
              <a:t>5</a:t>
            </a:r>
            <a:r>
              <a:rPr lang="ja-JP" altLang="en-US" sz="1800" b="1" u="sng">
                <a:latin typeface="ＭＳ ゴシック" panose="020B0609070205080204" pitchFamily="49" charset="-128"/>
                <a:ea typeface="ＭＳ ゴシック" panose="020B0609070205080204" pitchFamily="49" charset="-128"/>
              </a:rPr>
              <a:t>）技術評価、入札会の実施・選定</a:t>
            </a:r>
            <a:br>
              <a:rPr lang="en-US" altLang="ja-JP" sz="1800" b="1" u="sng">
                <a:latin typeface="ＭＳ ゴシック" panose="020B0609070205080204" pitchFamily="49" charset="-128"/>
                <a:ea typeface="ＭＳ ゴシック" panose="020B0609070205080204" pitchFamily="49" charset="-128"/>
              </a:rPr>
            </a:br>
            <a:br>
              <a:rPr lang="en-US" altLang="ja-JP" sz="1800" b="1" u="sng">
                <a:latin typeface="ＭＳ ゴシック" panose="020B0609070205080204" pitchFamily="49" charset="-128"/>
                <a:ea typeface="ＭＳ ゴシック" panose="020B0609070205080204" pitchFamily="49" charset="-128"/>
              </a:rPr>
            </a:br>
            <a:r>
              <a:rPr lang="en-US" altLang="ja-JP" sz="1800" b="1">
                <a:latin typeface="ＭＳ ゴシック" panose="020B0609070205080204" pitchFamily="49" charset="-128"/>
                <a:ea typeface="ＭＳ ゴシック" panose="020B0609070205080204" pitchFamily="49" charset="-128"/>
              </a:rPr>
              <a:t>JICA</a:t>
            </a:r>
            <a:r>
              <a:rPr lang="ja-JP" altLang="en-US" sz="1800" b="1">
                <a:latin typeface="ＭＳ ゴシック" panose="020B0609070205080204" pitchFamily="49" charset="-128"/>
                <a:ea typeface="ＭＳ ゴシック" panose="020B0609070205080204" pitchFamily="49" charset="-128"/>
              </a:rPr>
              <a:t>は</a:t>
            </a:r>
            <a:r>
              <a:rPr lang="ja-JP" altLang="en-US" sz="1800">
                <a:latin typeface="ＭＳ ゴシック" panose="020B0609070205080204" pitchFamily="49" charset="-128"/>
                <a:ea typeface="ＭＳ ゴシック" panose="020B0609070205080204" pitchFamily="49" charset="-128"/>
              </a:rPr>
              <a:t>技術提案書の審査</a:t>
            </a:r>
            <a:r>
              <a:rPr lang="ja-JP" altLang="ja-JP" sz="1800">
                <a:latin typeface="ＭＳ ゴシック" panose="020B0609070205080204" pitchFamily="49" charset="-128"/>
                <a:ea typeface="ＭＳ ゴシック" panose="020B0609070205080204" pitchFamily="49" charset="-128"/>
              </a:rPr>
              <a:t>をもって</a:t>
            </a:r>
            <a:r>
              <a:rPr lang="ja-JP" altLang="en-US" sz="1800">
                <a:latin typeface="ＭＳ ゴシック" panose="020B0609070205080204" pitchFamily="49" charset="-128"/>
                <a:ea typeface="ＭＳ ゴシック" panose="020B0609070205080204" pitchFamily="49" charset="-128"/>
              </a:rPr>
              <a:t>技術評価を行い</a:t>
            </a:r>
            <a:r>
              <a:rPr lang="ja-JP" altLang="ja-JP" sz="1800">
                <a:latin typeface="ＭＳ ゴシック" panose="020B0609070205080204" pitchFamily="49" charset="-128"/>
                <a:ea typeface="ＭＳ ゴシック" panose="020B0609070205080204" pitchFamily="49" charset="-128"/>
              </a:rPr>
              <a:t>ます。</a:t>
            </a:r>
            <a:r>
              <a:rPr lang="ja-JP" altLang="en-US" sz="1800">
                <a:latin typeface="ＭＳ ゴシック" panose="020B0609070205080204" pitchFamily="49" charset="-128"/>
                <a:ea typeface="ＭＳ ゴシック" panose="020B0609070205080204" pitchFamily="49" charset="-128"/>
              </a:rPr>
              <a:t>技術提案書の審査に合格した応募者のみ入札会（電子入札システム）にて入札書（入札価格）を開札し、技術点と価格点を加えた総合評価点により落札者</a:t>
            </a:r>
            <a:r>
              <a:rPr lang="ja-JP" altLang="ja-JP" sz="1800">
                <a:latin typeface="ＭＳ ゴシック" panose="020B0609070205080204" pitchFamily="49" charset="-128"/>
                <a:ea typeface="ＭＳ ゴシック" panose="020B0609070205080204" pitchFamily="49" charset="-128"/>
              </a:rPr>
              <a:t>を決定し</a:t>
            </a:r>
            <a:r>
              <a:rPr lang="ja-JP" altLang="en-US" sz="1800">
                <a:latin typeface="ＭＳ ゴシック" panose="020B0609070205080204" pitchFamily="49" charset="-128"/>
                <a:ea typeface="ＭＳ ゴシック" panose="020B0609070205080204" pitchFamily="49" charset="-128"/>
              </a:rPr>
              <a:t>ます。入札結果については</a:t>
            </a:r>
            <a:r>
              <a:rPr lang="ja-JP" altLang="ja-JP" sz="1800">
                <a:latin typeface="ＭＳ ゴシック" panose="020B0609070205080204" pitchFamily="49" charset="-128"/>
                <a:ea typeface="ＭＳ ゴシック" panose="020B0609070205080204" pitchFamily="49" charset="-128"/>
              </a:rPr>
              <a:t>ホームページ</a:t>
            </a:r>
            <a:r>
              <a:rPr lang="ja-JP" altLang="en-US" sz="1800">
                <a:latin typeface="ＭＳ ゴシック" panose="020B0609070205080204" pitchFamily="49" charset="-128"/>
                <a:ea typeface="ＭＳ ゴシック" panose="020B0609070205080204" pitchFamily="49" charset="-128"/>
              </a:rPr>
              <a:t>上に掲載するとともに、電子メールにて通知</a:t>
            </a:r>
            <a:r>
              <a:rPr lang="ja-JP" altLang="ja-JP" sz="1800">
                <a:latin typeface="ＭＳ ゴシック" panose="020B0609070205080204" pitchFamily="49" charset="-128"/>
                <a:ea typeface="ＭＳ ゴシック" panose="020B0609070205080204" pitchFamily="49" charset="-128"/>
              </a:rPr>
              <a:t>します。</a:t>
            </a:r>
          </a:p>
        </p:txBody>
      </p:sp>
      <p:sp>
        <p:nvSpPr>
          <p:cNvPr id="13" name="スライド番号プレースホルダー 1"/>
          <p:cNvSpPr txBox="1">
            <a:spLocks/>
          </p:cNvSpPr>
          <p:nvPr/>
        </p:nvSpPr>
        <p:spPr>
          <a:xfrm>
            <a:off x="9331960" y="635635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86F75C9-3C34-415A-B3AE-35EE53543EC8}" type="slidenum">
              <a:rPr lang="ja-JP" altLang="en-US" sz="1400" b="1" smtClean="0">
                <a:latin typeface="ＭＳ ゴシック" panose="020B0609070205080204" pitchFamily="49" charset="-128"/>
                <a:ea typeface="ＭＳ ゴシック" panose="020B0609070205080204" pitchFamily="49" charset="-128"/>
              </a:rPr>
              <a:pPr/>
              <a:t>5</a:t>
            </a:fld>
            <a:endParaRPr lang="ja-JP" altLang="en-US" sz="1400" b="1">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334800" y="667889"/>
            <a:ext cx="3240000" cy="522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r>
              <a:rPr kumimoji="1" lang="ja-JP" altLang="en-US" b="1">
                <a:latin typeface="ＭＳ ゴシック"/>
                <a:ea typeface="ＭＳ ゴシック"/>
              </a:rPr>
              <a:t>応募・選定　</a:t>
            </a:r>
          </a:p>
        </p:txBody>
      </p:sp>
      <p:graphicFrame>
        <p:nvGraphicFramePr>
          <p:cNvPr id="5" name="表 4"/>
          <p:cNvGraphicFramePr>
            <a:graphicFrameLocks noGrp="1"/>
          </p:cNvGraphicFramePr>
          <p:nvPr>
            <p:extLst>
              <p:ext uri="{D42A27DB-BD31-4B8C-83A1-F6EECF244321}">
                <p14:modId xmlns:p14="http://schemas.microsoft.com/office/powerpoint/2010/main" val="2220841821"/>
              </p:ext>
            </p:extLst>
          </p:nvPr>
        </p:nvGraphicFramePr>
        <p:xfrm>
          <a:off x="795600" y="2921982"/>
          <a:ext cx="10586856" cy="756000"/>
        </p:xfrm>
        <a:graphic>
          <a:graphicData uri="http://schemas.openxmlformats.org/drawingml/2006/table">
            <a:tbl>
              <a:tblPr>
                <a:effectLst>
                  <a:outerShdw blurRad="50800" dist="38100" dir="5400000" algn="t" rotWithShape="0">
                    <a:prstClr val="black">
                      <a:alpha val="40000"/>
                    </a:prstClr>
                  </a:outerShdw>
                </a:effectLst>
              </a:tblPr>
              <a:tblGrid>
                <a:gridCol w="3586196">
                  <a:extLst>
                    <a:ext uri="{9D8B030D-6E8A-4147-A177-3AD203B41FA5}">
                      <a16:colId xmlns:a16="http://schemas.microsoft.com/office/drawing/2014/main" val="1422294487"/>
                    </a:ext>
                  </a:extLst>
                </a:gridCol>
                <a:gridCol w="7000660">
                  <a:extLst>
                    <a:ext uri="{9D8B030D-6E8A-4147-A177-3AD203B41FA5}">
                      <a16:colId xmlns:a16="http://schemas.microsoft.com/office/drawing/2014/main" val="2252856869"/>
                    </a:ext>
                  </a:extLst>
                </a:gridCol>
              </a:tblGrid>
              <a:tr h="378000">
                <a:tc>
                  <a:txBody>
                    <a:bodyPr/>
                    <a:lstStyle/>
                    <a:p>
                      <a:pPr marL="0" algn="l" defTabSz="914400" rtl="0" eaLnBrk="1" fontAlgn="base" latinLnBrk="0" hangingPunct="1"/>
                      <a:r>
                        <a:rPr kumimoji="1" lang="ja-JP" altLang="en-US" sz="1600" b="1" i="0" kern="1200" dirty="0">
                          <a:solidFill>
                            <a:srgbClr val="000000"/>
                          </a:solidFill>
                          <a:effectLst/>
                          <a:latin typeface="+mn-lt"/>
                          <a:ea typeface="游ゴシック" panose="020B0400000000000000" pitchFamily="50" charset="-128"/>
                          <a:cs typeface="+mn-cs"/>
                        </a:rPr>
                        <a:t>入札結果​</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algn="l" fontAlgn="auto"/>
                      <a:r>
                        <a:rPr lang="ja-JP" altLang="en-US" sz="1600" b="1" i="0" u="sng" strike="noStrike" dirty="0">
                          <a:solidFill>
                            <a:srgbClr val="0563C1"/>
                          </a:solidFill>
                          <a:effectLst/>
                          <a:ea typeface="游ゴシック" panose="020B0400000000000000" pitchFamily="50" charset="-128"/>
                          <a:hlinkClick r:id="rId5"/>
                        </a:rPr>
                        <a:t>案件公示検索　結果一覧 </a:t>
                      </a:r>
                      <a:r>
                        <a:rPr lang="en-US" altLang="ja-JP" sz="1600" b="1" i="0" u="sng" strike="noStrike" dirty="0">
                          <a:solidFill>
                            <a:srgbClr val="0563C1"/>
                          </a:solidFill>
                          <a:effectLst/>
                          <a:latin typeface="游ゴシック" panose="020B0400000000000000" pitchFamily="50" charset="-128"/>
                          <a:ea typeface="游ゴシック" panose="020B0400000000000000" pitchFamily="50" charset="-128"/>
                          <a:hlinkClick r:id="rId5"/>
                        </a:rPr>
                        <a:t>| </a:t>
                      </a:r>
                      <a:r>
                        <a:rPr lang="ja-JP" altLang="en-US" sz="1600" b="1" i="0" u="sng" strike="noStrike" dirty="0">
                          <a:solidFill>
                            <a:srgbClr val="0563C1"/>
                          </a:solidFill>
                          <a:effectLst/>
                          <a:ea typeface="游ゴシック" panose="020B0400000000000000" pitchFamily="50" charset="-128"/>
                          <a:hlinkClick r:id="rId5"/>
                        </a:rPr>
                        <a:t>公告・公示情報／結果</a:t>
                      </a:r>
                      <a:r>
                        <a:rPr lang="ja-JP" altLang="en-US" sz="1600" b="1" i="0" dirty="0">
                          <a:solidFill>
                            <a:srgbClr val="000000"/>
                          </a:solidFill>
                          <a:effectLst/>
                          <a:ea typeface="游ゴシック" panose="020B0400000000000000"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2970030917"/>
                  </a:ext>
                </a:extLst>
              </a:tr>
              <a:tr h="378000">
                <a:tc>
                  <a:txBody>
                    <a:bodyPr/>
                    <a:lstStyle/>
                    <a:p>
                      <a:pPr algn="l" fontAlgn="base"/>
                      <a:r>
                        <a:rPr lang="ja-JP" altLang="en-US" sz="1600" b="1" i="0">
                          <a:solidFill>
                            <a:srgbClr val="000000"/>
                          </a:solidFill>
                          <a:effectLst/>
                          <a:ea typeface="游ゴシック" panose="020B0400000000000000" pitchFamily="50" charset="-128"/>
                        </a:rPr>
                        <a:t>電子入札システムポータルサイト</a:t>
                      </a:r>
                      <a:r>
                        <a:rPr lang="ja-JP" altLang="en-US" sz="1600" b="0" i="0">
                          <a:solidFill>
                            <a:srgbClr val="000000"/>
                          </a:solidFill>
                          <a:effectLst/>
                          <a:latin typeface="游ゴシック" panose="020B0400000000000000" pitchFamily="50" charset="-128"/>
                        </a:rPr>
                        <a:t>​</a:t>
                      </a:r>
                      <a:endParaRPr lang="ja-JP" altLang="en-US" sz="1600" b="0" i="0">
                        <a:solidFill>
                          <a:srgbClr val="000000"/>
                        </a:solidFill>
                        <a:effectLst/>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algn="l" fontAlgn="auto"/>
                      <a:r>
                        <a:rPr lang="ja-JP" altLang="en-US" sz="1600" b="1" i="0" u="sng" strike="noStrike" dirty="0">
                          <a:solidFill>
                            <a:srgbClr val="0563C1"/>
                          </a:solidFill>
                          <a:effectLst/>
                          <a:ea typeface="游ゴシック" panose="020B0400000000000000" pitchFamily="50" charset="-128"/>
                          <a:hlinkClick r:id="rId6"/>
                        </a:rPr>
                        <a:t>電子入札システム　ポータルサイト</a:t>
                      </a:r>
                      <a:r>
                        <a:rPr lang="ja-JP" altLang="en-US" sz="1600" b="1" i="0" dirty="0">
                          <a:solidFill>
                            <a:srgbClr val="000000"/>
                          </a:solidFill>
                          <a:effectLst/>
                          <a:ea typeface="游ゴシック" panose="020B0400000000000000"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3101615776"/>
                  </a:ext>
                </a:extLst>
              </a:tr>
            </a:tbl>
          </a:graphicData>
        </a:graphic>
      </p:graphicFrame>
    </p:spTree>
    <p:extLst>
      <p:ext uri="{BB962C8B-B14F-4D97-AF65-F5344CB8AC3E}">
        <p14:creationId xmlns:p14="http://schemas.microsoft.com/office/powerpoint/2010/main" val="3219120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88000">
              <a:schemeClr val="accent4">
                <a:lumMod val="20000"/>
                <a:lumOff val="8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38" name="タイトル 1"/>
          <p:cNvSpPr>
            <a:spLocks noGrp="1"/>
          </p:cNvSpPr>
          <p:nvPr>
            <p:ph type="title"/>
          </p:nvPr>
        </p:nvSpPr>
        <p:spPr>
          <a:xfrm>
            <a:off x="336000" y="1121478"/>
            <a:ext cx="11520000" cy="2805093"/>
          </a:xfrm>
          <a:prstGeom prst="roundRect">
            <a:avLst/>
          </a:prstGeom>
          <a:ln>
            <a:solidFill>
              <a:srgbClr val="000000"/>
            </a:solidFill>
          </a:ln>
        </p:spPr>
        <p:txBody>
          <a:bodyPr anchor="t">
            <a:noAutofit/>
          </a:bodyPr>
          <a:lstStyle/>
          <a:p>
            <a:pPr fontAlgn="base"/>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7</a:t>
            </a:r>
            <a:r>
              <a:rPr lang="ja-JP" altLang="en-US" sz="1800" b="1" u="sng" dirty="0">
                <a:latin typeface="ＭＳ ゴシック" panose="020B0609070205080204" pitchFamily="49" charset="-128"/>
                <a:ea typeface="ＭＳ ゴシック" panose="020B0609070205080204" pitchFamily="49" charset="-128"/>
              </a:rPr>
              <a:t>）契約締結</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panose="020B0609070205080204" pitchFamily="49" charset="-128"/>
                <a:ea typeface="ＭＳ ゴシック" panose="020B0609070205080204" pitchFamily="49" charset="-128"/>
              </a:rPr>
              <a:t>双方で合意が得られた段階で、契約書案を作成し業務実施契約を締結します。契約書は、原則、電子契約署名です。詳細については製本担当からご連絡します。​</a:t>
            </a:r>
            <a:br>
              <a:rPr lang="ja-JP" altLang="en-US" sz="1800" dirty="0">
                <a:latin typeface="ＭＳ ゴシック" panose="020B0609070205080204" pitchFamily="49" charset="-128"/>
                <a:ea typeface="ＭＳ ゴシック" panose="020B0609070205080204" pitchFamily="49" charset="-128"/>
              </a:rPr>
            </a:br>
            <a:r>
              <a:rPr lang="ja-JP" altLang="en-US" sz="1800" dirty="0">
                <a:latin typeface="ＭＳ ゴシック" panose="020B0609070205080204" pitchFamily="49" charset="-128"/>
                <a:ea typeface="ＭＳ ゴシック" panose="020B0609070205080204" pitchFamily="49" charset="-128"/>
              </a:rPr>
              <a:t>​業務実施契約書（契約書本体、約款、共通仕様書、特記仕様書、契約金額内訳書 ）</a:t>
            </a:r>
            <a:r>
              <a:rPr lang="ja-JP" altLang="en-US" dirty="0">
                <a:latin typeface="ＭＳ ゴシック" panose="020B0609070205080204" pitchFamily="49" charset="-128"/>
                <a:ea typeface="ＭＳ ゴシック" panose="020B0609070205080204" pitchFamily="49" charset="-128"/>
              </a:rPr>
              <a:t>​</a:t>
            </a:r>
            <a:br>
              <a:rPr lang="en-US" altLang="ja-JP" sz="1800" dirty="0">
                <a:latin typeface="ＭＳ ゴシック" panose="020B0609070205080204" pitchFamily="49" charset="-128"/>
                <a:ea typeface="ＭＳ ゴシック" panose="020B0609070205080204" pitchFamily="49" charset="-128"/>
              </a:rPr>
            </a:br>
            <a:br>
              <a:rPr lang="en-US" altLang="ja-JP" sz="1800" dirty="0">
                <a:latin typeface="ＭＳ ゴシック" panose="020B0609070205080204" pitchFamily="49" charset="-128"/>
                <a:ea typeface="ＭＳ ゴシック" panose="020B0609070205080204" pitchFamily="49" charset="-128"/>
              </a:rPr>
            </a:br>
            <a:endParaRPr lang="ja-JP" altLang="ja-JP" sz="1800" dirty="0">
              <a:latin typeface="ＭＳ ゴシック" panose="020B0609070205080204" pitchFamily="49" charset="-128"/>
              <a:ea typeface="ＭＳ ゴシック" panose="020B0609070205080204" pitchFamily="49" charset="-128"/>
            </a:endParaRPr>
          </a:p>
        </p:txBody>
      </p:sp>
      <p:sp>
        <p:nvSpPr>
          <p:cNvPr id="11" name="フローチャート: 書類 10"/>
          <p:cNvSpPr/>
          <p:nvPr/>
        </p:nvSpPr>
        <p:spPr>
          <a:xfrm>
            <a:off x="0" y="0"/>
            <a:ext cx="3960000" cy="550718"/>
          </a:xfrm>
          <a:prstGeom prst="flowChartDocument">
            <a:avLst/>
          </a:prstGeom>
          <a:solidFill>
            <a:schemeClr val="accent4"/>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ln w="0"/>
                <a:solidFill>
                  <a:schemeClr val="tx1"/>
                </a:solidFill>
                <a:effectLst>
                  <a:outerShdw blurRad="38100" dist="19050" dir="2700000" algn="tl" rotWithShape="0">
                    <a:schemeClr val="dk1">
                      <a:alpha val="40000"/>
                    </a:schemeClr>
                  </a:outerShdw>
                </a:effectLst>
                <a:latin typeface="游明朝 Demibold" panose="02020600000000000000" pitchFamily="18" charset="-128"/>
                <a:ea typeface="游明朝 Demibold" panose="02020600000000000000" pitchFamily="18" charset="-128"/>
              </a:rPr>
              <a:t>コンサルタント等契約</a:t>
            </a:r>
          </a:p>
        </p:txBody>
      </p:sp>
      <p:graphicFrame>
        <p:nvGraphicFramePr>
          <p:cNvPr id="15" name="表 14"/>
          <p:cNvGraphicFramePr>
            <a:graphicFrameLocks noGrp="1"/>
          </p:cNvGraphicFramePr>
          <p:nvPr>
            <p:extLst>
              <p:ext uri="{D42A27DB-BD31-4B8C-83A1-F6EECF244321}">
                <p14:modId xmlns:p14="http://schemas.microsoft.com/office/powerpoint/2010/main" val="1433515829"/>
              </p:ext>
            </p:extLst>
          </p:nvPr>
        </p:nvGraphicFramePr>
        <p:xfrm>
          <a:off x="792078" y="2887578"/>
          <a:ext cx="10014467" cy="91440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5083341">
                  <a:extLst>
                    <a:ext uri="{9D8B030D-6E8A-4147-A177-3AD203B41FA5}">
                      <a16:colId xmlns:a16="http://schemas.microsoft.com/office/drawing/2014/main" val="1322200864"/>
                    </a:ext>
                  </a:extLst>
                </a:gridCol>
                <a:gridCol w="4931126">
                  <a:extLst>
                    <a:ext uri="{9D8B030D-6E8A-4147-A177-3AD203B41FA5}">
                      <a16:colId xmlns:a16="http://schemas.microsoft.com/office/drawing/2014/main" val="2160793900"/>
                    </a:ext>
                  </a:extLst>
                </a:gridCol>
              </a:tblGrid>
              <a:tr h="553190">
                <a:tc>
                  <a:txBody>
                    <a:bodyPr/>
                    <a:lstStyle/>
                    <a:p>
                      <a:pPr marL="0" marR="0" lvl="0" indent="0" algn="l" rtl="0" eaLnBrk="1" fontAlgn="auto" latinLnBrk="0" hangingPunct="1">
                        <a:lnSpc>
                          <a:spcPct val="100000"/>
                        </a:lnSpc>
                        <a:spcBef>
                          <a:spcPts val="0"/>
                        </a:spcBef>
                        <a:spcAft>
                          <a:spcPts val="0"/>
                        </a:spcAft>
                        <a:buClrTx/>
                        <a:buSzTx/>
                        <a:buFontTx/>
                        <a:buNone/>
                      </a:pPr>
                      <a:r>
                        <a:rPr kumimoji="1" lang="ja-JP" altLang="ja-JP" sz="1600" b="1" i="0" kern="1200">
                          <a:solidFill>
                            <a:schemeClr val="dk1"/>
                          </a:solidFill>
                          <a:effectLst/>
                          <a:latin typeface="游ゴシック"/>
                          <a:ea typeface="游ゴシック"/>
                          <a:cs typeface="+mn-cs"/>
                        </a:rPr>
                        <a:t>契約書作成</a:t>
                      </a:r>
                      <a:endParaRPr lang="ja-JP" altLang="en-US" sz="1600">
                        <a:latin typeface="游ゴシック" panose="020B0400000000000000" pitchFamily="50" charset="-128"/>
                        <a:ea typeface="游ゴシック" panose="020B0400000000000000" pitchFamily="50" charset="-128"/>
                      </a:endParaRPr>
                    </a:p>
                    <a:p>
                      <a:pPr marL="0" marR="0" lvl="0" indent="0" algn="l">
                        <a:lnSpc>
                          <a:spcPct val="100000"/>
                        </a:lnSpc>
                        <a:spcBef>
                          <a:spcPts val="0"/>
                        </a:spcBef>
                        <a:spcAft>
                          <a:spcPts val="0"/>
                        </a:spcAft>
                        <a:buClrTx/>
                        <a:buSzTx/>
                        <a:buFontTx/>
                        <a:buNone/>
                      </a:pPr>
                      <a:r>
                        <a:rPr lang="en-US" altLang="ja-JP" sz="1600" b="1" i="0" u="none" strike="noStrike" kern="1200" noProof="0">
                          <a:solidFill>
                            <a:srgbClr val="FF0000"/>
                          </a:solidFill>
                          <a:effectLst/>
                          <a:latin typeface="游ゴシック"/>
                        </a:rPr>
                        <a:t>※</a:t>
                      </a:r>
                      <a:r>
                        <a:rPr lang="ja-JP" sz="1600" b="1" i="0" u="none" strike="noStrike" kern="1200" noProof="0">
                          <a:solidFill>
                            <a:srgbClr val="FF0000"/>
                          </a:solidFill>
                          <a:effectLst/>
                          <a:latin typeface="游ゴシック"/>
                          <a:ea typeface="游ゴシック"/>
                        </a:rPr>
                        <a:t>　</a:t>
                      </a:r>
                      <a:r>
                        <a:rPr lang="en-US" altLang="ja-JP" sz="1600" b="1" i="0" u="none" strike="noStrike" kern="1200" noProof="0">
                          <a:solidFill>
                            <a:srgbClr val="FF0000"/>
                          </a:solidFill>
                          <a:effectLst/>
                          <a:latin typeface="游ゴシック"/>
                        </a:rPr>
                        <a:t>2023</a:t>
                      </a:r>
                      <a:r>
                        <a:rPr lang="ja-JP" sz="1600" b="1" i="0" u="none" strike="noStrike" kern="1200" noProof="0">
                          <a:solidFill>
                            <a:srgbClr val="FF0000"/>
                          </a:solidFill>
                          <a:effectLst/>
                          <a:latin typeface="游ゴシック"/>
                          <a:ea typeface="游ゴシック"/>
                        </a:rPr>
                        <a:t>年</a:t>
                      </a:r>
                      <a:r>
                        <a:rPr lang="en-US" altLang="ja-JP" sz="1600" b="1" i="0" u="none" strike="noStrike" kern="1200" noProof="0">
                          <a:solidFill>
                            <a:srgbClr val="FF0000"/>
                          </a:solidFill>
                          <a:effectLst/>
                          <a:latin typeface="游ゴシック"/>
                        </a:rPr>
                        <a:t>7</a:t>
                      </a:r>
                      <a:r>
                        <a:rPr lang="ja-JP" sz="1600" b="1" i="0" u="none" strike="noStrike" kern="1200" noProof="0">
                          <a:solidFill>
                            <a:srgbClr val="FF0000"/>
                          </a:solidFill>
                          <a:effectLst/>
                          <a:latin typeface="游ゴシック"/>
                          <a:ea typeface="游ゴシック"/>
                        </a:rPr>
                        <a:t>月から電子契約を本格導入しています。</a:t>
                      </a:r>
                      <a:endParaRPr kumimoji="1" lang="ja-JP" altLang="en-US" sz="1600">
                        <a:latin typeface="游ゴシック"/>
                        <a:ea typeface="游ゴシック"/>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i="0" u="sng" strike="noStrike" kern="1200">
                          <a:solidFill>
                            <a:schemeClr val="dk1"/>
                          </a:solidFill>
                          <a:effectLst/>
                          <a:latin typeface="游ゴシック" panose="020B0400000000000000" pitchFamily="50" charset="-128"/>
                          <a:ea typeface="游ゴシック" panose="020B0400000000000000" pitchFamily="50" charset="-128"/>
                          <a:cs typeface="+mn-cs"/>
                          <a:hlinkClick r:id="rId3"/>
                        </a:rPr>
                        <a:t>契約書の作成および捺印について</a:t>
                      </a:r>
                      <a:endParaRPr kumimoji="1" lang="ja-JP" altLang="en-US" sz="1600" b="0">
                        <a:latin typeface="游ゴシック" panose="020B0400000000000000" pitchFamily="50" charset="-128"/>
                        <a:ea typeface="游ゴシック" panose="020B0400000000000000" pitchFamily="50"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tint val="20000"/>
                      </a:schemeClr>
                    </a:solidFill>
                  </a:tcPr>
                </a:tc>
                <a:extLst>
                  <a:ext uri="{0D108BD9-81ED-4DB2-BD59-A6C34878D82A}">
                    <a16:rowId xmlns:a16="http://schemas.microsoft.com/office/drawing/2014/main" val="2197128473"/>
                  </a:ext>
                </a:extLst>
              </a:tr>
              <a:tr h="3294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i="0" kern="1200">
                          <a:solidFill>
                            <a:schemeClr val="dk1"/>
                          </a:solidFill>
                          <a:effectLst/>
                          <a:latin typeface="游ゴシック" panose="020B0400000000000000" pitchFamily="50" charset="-128"/>
                          <a:ea typeface="游ゴシック" panose="020B0400000000000000" pitchFamily="50" charset="-128"/>
                          <a:cs typeface="+mn-cs"/>
                        </a:rPr>
                        <a:t>契約締結に必要な書類</a:t>
                      </a:r>
                      <a:endParaRPr kumimoji="1" lang="ja-JP" altLang="en-US" sz="1600" b="1" i="0" kern="1200">
                        <a:solidFill>
                          <a:schemeClr val="dk1"/>
                        </a:solidFill>
                        <a:effectLst/>
                        <a:latin typeface="游ゴシック" panose="020B0400000000000000" pitchFamily="50" charset="-128"/>
                        <a:ea typeface="游ゴシック" panose="020B0400000000000000" pitchFamily="50" charset="-128"/>
                        <a:cs typeface="+mn-cs"/>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i="0" u="sng" strike="noStrike" kern="1200" dirty="0">
                          <a:solidFill>
                            <a:schemeClr val="dk1"/>
                          </a:solidFill>
                          <a:effectLst/>
                          <a:latin typeface="游ゴシック" panose="020B0400000000000000" pitchFamily="50" charset="-128"/>
                          <a:ea typeface="游ゴシック" panose="020B0400000000000000" pitchFamily="50" charset="-128"/>
                          <a:cs typeface="+mn-cs"/>
                          <a:hlinkClick r:id="rId4"/>
                        </a:rPr>
                        <a:t>業務実施契約様式</a:t>
                      </a:r>
                      <a:endParaRPr kumimoji="1" lang="ja-JP" altLang="en-US" sz="1600" b="0" dirty="0">
                        <a:latin typeface="游ゴシック" panose="020B0400000000000000" pitchFamily="50" charset="-128"/>
                        <a:ea typeface="游ゴシック" panose="020B0400000000000000" pitchFamily="50"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2248186268"/>
                  </a:ext>
                </a:extLst>
              </a:tr>
            </a:tbl>
          </a:graphicData>
        </a:graphic>
      </p:graphicFrame>
      <p:sp>
        <p:nvSpPr>
          <p:cNvPr id="7" name="正方形/長方形 6"/>
          <p:cNvSpPr/>
          <p:nvPr/>
        </p:nvSpPr>
        <p:spPr>
          <a:xfrm>
            <a:off x="336000" y="597572"/>
            <a:ext cx="3240000" cy="522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kumimoji="1" lang="ja-JP" altLang="en-US" b="1">
                <a:latin typeface="ＭＳ ゴシック" panose="020B0609070205080204" pitchFamily="49" charset="-128"/>
                <a:ea typeface="ＭＳ ゴシック" panose="020B0609070205080204" pitchFamily="49" charset="-128"/>
              </a:rPr>
              <a:t>契約締結</a:t>
            </a:r>
          </a:p>
        </p:txBody>
      </p:sp>
      <p:sp>
        <p:nvSpPr>
          <p:cNvPr id="8" name="テキスト ボックス 7"/>
          <p:cNvSpPr txBox="1"/>
          <p:nvPr/>
        </p:nvSpPr>
        <p:spPr>
          <a:xfrm>
            <a:off x="4327200" y="3600"/>
            <a:ext cx="6055200" cy="558000"/>
          </a:xfrm>
          <a:prstGeom prst="rect">
            <a:avLst/>
          </a:prstGeom>
          <a:noFill/>
        </p:spPr>
        <p:txBody>
          <a:bodyPr wrap="square" rtlCol="0" anchor="ctr" anchorCtr="0">
            <a:spAutoFit/>
          </a:bodyPr>
          <a:lstStyle/>
          <a:p>
            <a:r>
              <a:rPr lang="ja-JP" altLang="en-US" sz="2000" b="1" u="sng">
                <a:latin typeface="ＭＳ ゴシック" panose="020B0609070205080204" pitchFamily="49" charset="-128"/>
                <a:ea typeface="ＭＳ ゴシック" panose="020B0609070205080204" pitchFamily="49" charset="-128"/>
              </a:rPr>
              <a:t>一般競争入札（総合評価落札方式）（詳細説明）</a:t>
            </a:r>
            <a:endParaRPr kumimoji="1" lang="ja-JP" altLang="en-US" sz="2000"/>
          </a:p>
        </p:txBody>
      </p:sp>
      <p:sp>
        <p:nvSpPr>
          <p:cNvPr id="9" name="正方形/長方形 8">
            <a:extLst>
              <a:ext uri="{FF2B5EF4-FFF2-40B4-BE49-F238E27FC236}">
                <a16:creationId xmlns:a16="http://schemas.microsoft.com/office/drawing/2014/main" id="{27AABB9E-6CAF-4A0F-BE02-889A95A861E7}"/>
              </a:ext>
            </a:extLst>
          </p:cNvPr>
          <p:cNvSpPr/>
          <p:nvPr/>
        </p:nvSpPr>
        <p:spPr>
          <a:xfrm>
            <a:off x="336000" y="3978965"/>
            <a:ext cx="3240000" cy="522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r>
              <a:rPr kumimoji="1" lang="ja-JP" altLang="en-US" b="1">
                <a:latin typeface="ＭＳ ゴシック"/>
                <a:ea typeface="ＭＳ ゴシック"/>
              </a:rPr>
              <a:t>契約</a:t>
            </a:r>
            <a:r>
              <a:rPr lang="ja-JP" altLang="en-US" b="1">
                <a:latin typeface="ＭＳ ゴシック"/>
                <a:ea typeface="ＭＳ ゴシック"/>
              </a:rPr>
              <a:t>実施中</a:t>
            </a:r>
            <a:endParaRPr kumimoji="1" lang="ja-JP" altLang="en-US" b="1">
              <a:latin typeface="ＭＳ ゴシック"/>
              <a:ea typeface="ＭＳ ゴシック"/>
            </a:endParaRPr>
          </a:p>
        </p:txBody>
      </p:sp>
      <p:sp>
        <p:nvSpPr>
          <p:cNvPr id="16" name="スライド番号プレースホルダー 1">
            <a:extLst>
              <a:ext uri="{FF2B5EF4-FFF2-40B4-BE49-F238E27FC236}">
                <a16:creationId xmlns:a16="http://schemas.microsoft.com/office/drawing/2014/main" id="{B1AB4FE6-CC20-4E34-AE53-1578AC936E9E}"/>
              </a:ext>
            </a:extLst>
          </p:cNvPr>
          <p:cNvSpPr txBox="1">
            <a:spLocks/>
          </p:cNvSpPr>
          <p:nvPr/>
        </p:nvSpPr>
        <p:spPr>
          <a:xfrm>
            <a:off x="9284103" y="6418506"/>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86F75C9-3C34-415A-B3AE-35EE53543EC8}" type="slidenum">
              <a:rPr lang="ja-JP" altLang="en-US" sz="1400" b="1" smtClean="0">
                <a:latin typeface="ＭＳ ゴシック" panose="020B0609070205080204" pitchFamily="49" charset="-128"/>
                <a:ea typeface="ＭＳ ゴシック" panose="020B0609070205080204" pitchFamily="49" charset="-128"/>
              </a:rPr>
              <a:pPr/>
              <a:t>6</a:t>
            </a:fld>
            <a:endParaRPr lang="ja-JP" altLang="en-US" sz="1400" b="1">
              <a:latin typeface="ＭＳ ゴシック" panose="020B0609070205080204" pitchFamily="49" charset="-128"/>
              <a:ea typeface="ＭＳ ゴシック" panose="020B0609070205080204" pitchFamily="49" charset="-128"/>
            </a:endParaRPr>
          </a:p>
        </p:txBody>
      </p:sp>
      <p:sp>
        <p:nvSpPr>
          <p:cNvPr id="2" name="タイトル 1">
            <a:extLst>
              <a:ext uri="{FF2B5EF4-FFF2-40B4-BE49-F238E27FC236}">
                <a16:creationId xmlns:a16="http://schemas.microsoft.com/office/drawing/2014/main" id="{885A2CE9-8E86-DAFC-BF59-79243B4F2813}"/>
              </a:ext>
            </a:extLst>
          </p:cNvPr>
          <p:cNvSpPr txBox="1">
            <a:spLocks/>
          </p:cNvSpPr>
          <p:nvPr/>
        </p:nvSpPr>
        <p:spPr>
          <a:xfrm>
            <a:off x="164697" y="4517383"/>
            <a:ext cx="11520000" cy="2037829"/>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a:ea typeface="ＭＳ ゴシック"/>
              </a:rPr>
              <a:t>（</a:t>
            </a:r>
            <a:r>
              <a:rPr lang="en-US" altLang="ja-JP" sz="1800" b="1" u="sng" dirty="0">
                <a:latin typeface="ＭＳ ゴシック"/>
                <a:ea typeface="ＭＳ ゴシック"/>
              </a:rPr>
              <a:t>8</a:t>
            </a:r>
            <a:r>
              <a:rPr lang="ja-JP" altLang="en-US" sz="1800" b="1" u="sng" dirty="0">
                <a:latin typeface="ＭＳ ゴシック"/>
                <a:ea typeface="ＭＳ ゴシック"/>
              </a:rPr>
              <a:t>）業務計画書</a:t>
            </a:r>
            <a:r>
              <a:rPr lang="en-US" altLang="ja-JP" sz="1800" b="1" u="sng" dirty="0">
                <a:latin typeface="ＭＳ ゴシック"/>
                <a:ea typeface="ＭＳ ゴシック"/>
              </a:rPr>
              <a:t>/</a:t>
            </a:r>
            <a:r>
              <a:rPr lang="ja-JP" altLang="en-US" sz="1800" b="1" u="sng" dirty="0">
                <a:latin typeface="ＭＳ ゴシック"/>
                <a:ea typeface="ＭＳ ゴシック"/>
              </a:rPr>
              <a:t>業務従事月報提出</a:t>
            </a:r>
            <a:endParaRPr lang="en-US" altLang="ja-JP" sz="1800" b="1" u="sng" dirty="0">
              <a:latin typeface="ＭＳ ゴシック"/>
              <a:ea typeface="ＭＳ ゴシック"/>
            </a:endParaRPr>
          </a:p>
          <a:p>
            <a:pPr fontAlgn="base"/>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a:ea typeface="ＭＳ ゴシック"/>
              </a:rPr>
              <a:t>共通仕様書に基づいて契約締結から</a:t>
            </a:r>
            <a:r>
              <a:rPr lang="en-US" altLang="ja-JP" sz="1800" dirty="0">
                <a:latin typeface="ＭＳ ゴシック"/>
                <a:ea typeface="ＭＳ ゴシック"/>
              </a:rPr>
              <a:t>10</a:t>
            </a:r>
            <a:r>
              <a:rPr lang="ja-JP" altLang="en-US" sz="1800" dirty="0">
                <a:latin typeface="ＭＳ ゴシック"/>
                <a:ea typeface="ＭＳ ゴシック"/>
              </a:rPr>
              <a:t>営業日以内に業務計画書（様式は自由）を作成し、</a:t>
            </a:r>
            <a:r>
              <a:rPr lang="en-US" altLang="ja-JP" sz="1800" dirty="0">
                <a:latin typeface="ＭＳ ゴシック"/>
                <a:ea typeface="ＭＳ ゴシック"/>
              </a:rPr>
              <a:t>JICA</a:t>
            </a:r>
            <a:r>
              <a:rPr lang="ja-JP" altLang="en-US" sz="1800" dirty="0">
                <a:latin typeface="ＭＳ ゴシック"/>
                <a:ea typeface="ＭＳ ゴシック"/>
              </a:rPr>
              <a:t>の承諾を得てください（</a:t>
            </a:r>
            <a:r>
              <a:rPr lang="en-US" altLang="ja-JP" sz="1800" dirty="0">
                <a:latin typeface="ＭＳ ゴシック"/>
                <a:ea typeface="ＭＳ ゴシック"/>
              </a:rPr>
              <a:t>0</a:t>
            </a:r>
            <a:r>
              <a:rPr lang="ja-JP" altLang="en-US" sz="1800" dirty="0">
                <a:latin typeface="ＭＳ ゴシック"/>
                <a:ea typeface="ＭＳ ゴシック"/>
              </a:rPr>
              <a:t>号打合簿への添付）。</a:t>
            </a:r>
            <a:r>
              <a:rPr lang="ja-JP" altLang="en-US" sz="1800" dirty="0">
                <a:latin typeface="ＭＳ ゴシック" panose="020B0609070205080204" pitchFamily="49" charset="-128"/>
                <a:ea typeface="ＭＳ ゴシック" panose="020B0609070205080204" pitchFamily="49" charset="-128"/>
              </a:rPr>
              <a:t>加えて、</a:t>
            </a:r>
            <a:r>
              <a:rPr lang="ja-JP" altLang="ja-JP" sz="1800" dirty="0">
                <a:latin typeface="ＭＳ ゴシック" panose="020B0609070205080204" pitchFamily="49" charset="-128"/>
                <a:ea typeface="ＭＳ ゴシック" panose="020B0609070205080204" pitchFamily="49" charset="-128"/>
              </a:rPr>
              <a:t>月毎にコンサルタント業務従事月報を作成し</a:t>
            </a:r>
            <a:r>
              <a:rPr lang="ja-JP" altLang="en-US" sz="1800" dirty="0">
                <a:latin typeface="ＭＳ ゴシック" panose="020B0609070205080204" pitchFamily="49" charset="-128"/>
                <a:ea typeface="ＭＳ ゴシック" panose="020B0609070205080204" pitchFamily="49" charset="-128"/>
              </a:rPr>
              <a:t>、</a:t>
            </a:r>
            <a:r>
              <a:rPr lang="ja-JP" altLang="ja-JP" sz="1800" dirty="0">
                <a:latin typeface="ＭＳ ゴシック" panose="020B0609070205080204" pitchFamily="49" charset="-128"/>
                <a:ea typeface="ＭＳ ゴシック" panose="020B0609070205080204" pitchFamily="49" charset="-128"/>
              </a:rPr>
              <a:t>監督職員に提出します。</a:t>
            </a:r>
          </a:p>
          <a:p>
            <a:pPr fontAlgn="base"/>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3" name="表 2">
            <a:extLst>
              <a:ext uri="{FF2B5EF4-FFF2-40B4-BE49-F238E27FC236}">
                <a16:creationId xmlns:a16="http://schemas.microsoft.com/office/drawing/2014/main" id="{52333A3C-CA71-86F9-BD3D-5AE80AD25BC4}"/>
              </a:ext>
            </a:extLst>
          </p:cNvPr>
          <p:cNvGraphicFramePr>
            <a:graphicFrameLocks noGrp="1"/>
          </p:cNvGraphicFramePr>
          <p:nvPr>
            <p:extLst>
              <p:ext uri="{D42A27DB-BD31-4B8C-83A1-F6EECF244321}">
                <p14:modId xmlns:p14="http://schemas.microsoft.com/office/powerpoint/2010/main" val="3298420049"/>
              </p:ext>
            </p:extLst>
          </p:nvPr>
        </p:nvGraphicFramePr>
        <p:xfrm>
          <a:off x="792078" y="5951031"/>
          <a:ext cx="9949813" cy="3352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4769169">
                  <a:extLst>
                    <a:ext uri="{9D8B030D-6E8A-4147-A177-3AD203B41FA5}">
                      <a16:colId xmlns:a16="http://schemas.microsoft.com/office/drawing/2014/main" val="1322200864"/>
                    </a:ext>
                  </a:extLst>
                </a:gridCol>
                <a:gridCol w="5180644">
                  <a:extLst>
                    <a:ext uri="{9D8B030D-6E8A-4147-A177-3AD203B41FA5}">
                      <a16:colId xmlns:a16="http://schemas.microsoft.com/office/drawing/2014/main" val="2160793900"/>
                    </a:ext>
                  </a:extLst>
                </a:gridCol>
              </a:tblGrid>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n-ea"/>
                          <a:ea typeface="+mn-ea"/>
                        </a:rPr>
                        <a:t>契約管理ガイドライン（月報様式を含む）</a:t>
                      </a:r>
                      <a:endParaRPr lang="en-US" altLang="ja-JP" sz="1600" b="1" dirty="0">
                        <a:solidFill>
                          <a:schemeClr val="tx1"/>
                        </a:solidFill>
                        <a:latin typeface="+mn-ea"/>
                        <a:ea typeface="+mn-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a:effectLst/>
                          <a:latin typeface="+mn-ea"/>
                          <a:ea typeface="+mn-ea"/>
                          <a:hlinkClick r:id="rId5"/>
                        </a:rPr>
                        <a:t>業務実施契約における契約管理ガイドライン</a:t>
                      </a:r>
                      <a:endParaRPr kumimoji="1" lang="ja-JP" altLang="en-US" sz="1600" b="1" dirty="0">
                        <a:latin typeface="+mn-ea"/>
                        <a:ea typeface="+mn-ea"/>
                      </a:endParaRPr>
                    </a:p>
                  </a:txBody>
                  <a:tcPr anchor="ctr"/>
                </a:tc>
                <a:extLst>
                  <a:ext uri="{0D108BD9-81ED-4DB2-BD59-A6C34878D82A}">
                    <a16:rowId xmlns:a16="http://schemas.microsoft.com/office/drawing/2014/main" val="2473695899"/>
                  </a:ext>
                </a:extLst>
              </a:tr>
            </a:tbl>
          </a:graphicData>
        </a:graphic>
      </p:graphicFrame>
    </p:spTree>
    <p:extLst>
      <p:ext uri="{BB962C8B-B14F-4D97-AF65-F5344CB8AC3E}">
        <p14:creationId xmlns:p14="http://schemas.microsoft.com/office/powerpoint/2010/main" val="104904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88000">
              <a:schemeClr val="accent4">
                <a:lumMod val="20000"/>
                <a:lumOff val="8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291320" y="6356350"/>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7</a:t>
            </a:fld>
            <a:endParaRPr kumimoji="1" lang="ja-JP" altLang="en-US" sz="1400" b="1">
              <a:latin typeface="ＭＳ ゴシック" panose="020B0609070205080204" pitchFamily="49" charset="-128"/>
              <a:ea typeface="ＭＳ ゴシック" panose="020B0609070205080204" pitchFamily="49" charset="-128"/>
            </a:endParaRPr>
          </a:p>
        </p:txBody>
      </p:sp>
      <p:sp>
        <p:nvSpPr>
          <p:cNvPr id="11" name="フローチャート: 書類 10"/>
          <p:cNvSpPr/>
          <p:nvPr/>
        </p:nvSpPr>
        <p:spPr>
          <a:xfrm>
            <a:off x="0" y="0"/>
            <a:ext cx="3960000" cy="550718"/>
          </a:xfrm>
          <a:prstGeom prst="flowChartDocument">
            <a:avLst/>
          </a:prstGeom>
          <a:solidFill>
            <a:schemeClr val="accent4"/>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ln w="0"/>
                <a:solidFill>
                  <a:schemeClr val="tx1"/>
                </a:solidFill>
                <a:effectLst>
                  <a:outerShdw blurRad="38100" dist="19050" dir="2700000" algn="tl" rotWithShape="0">
                    <a:schemeClr val="dk1">
                      <a:alpha val="40000"/>
                    </a:schemeClr>
                  </a:outerShdw>
                </a:effectLst>
                <a:latin typeface="游明朝 Demibold" panose="02020600000000000000" pitchFamily="18" charset="-128"/>
                <a:ea typeface="游明朝 Demibold" panose="02020600000000000000" pitchFamily="18" charset="-128"/>
              </a:rPr>
              <a:t>コンサルタント等契約</a:t>
            </a:r>
          </a:p>
        </p:txBody>
      </p:sp>
      <p:sp>
        <p:nvSpPr>
          <p:cNvPr id="7" name="正方形/長方形 6"/>
          <p:cNvSpPr/>
          <p:nvPr/>
        </p:nvSpPr>
        <p:spPr>
          <a:xfrm>
            <a:off x="336000" y="616006"/>
            <a:ext cx="3240000" cy="522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r>
              <a:rPr kumimoji="1" lang="ja-JP" altLang="en-US" b="1">
                <a:latin typeface="ＭＳ ゴシック"/>
                <a:ea typeface="ＭＳ ゴシック"/>
              </a:rPr>
              <a:t>契約</a:t>
            </a:r>
            <a:r>
              <a:rPr lang="ja-JP" altLang="en-US" b="1">
                <a:latin typeface="ＭＳ ゴシック"/>
                <a:ea typeface="ＭＳ ゴシック"/>
              </a:rPr>
              <a:t>実施中</a:t>
            </a:r>
            <a:endParaRPr kumimoji="1" lang="ja-JP" altLang="en-US" b="1">
              <a:latin typeface="ＭＳ ゴシック"/>
              <a:ea typeface="ＭＳ ゴシック"/>
            </a:endParaRPr>
          </a:p>
        </p:txBody>
      </p:sp>
      <p:sp>
        <p:nvSpPr>
          <p:cNvPr id="8" name="テキスト ボックス 7"/>
          <p:cNvSpPr txBox="1"/>
          <p:nvPr/>
        </p:nvSpPr>
        <p:spPr>
          <a:xfrm>
            <a:off x="4327200" y="3600"/>
            <a:ext cx="6055200" cy="558000"/>
          </a:xfrm>
          <a:prstGeom prst="rect">
            <a:avLst/>
          </a:prstGeom>
          <a:noFill/>
        </p:spPr>
        <p:txBody>
          <a:bodyPr wrap="square" rtlCol="0" anchor="ctr" anchorCtr="0">
            <a:spAutoFit/>
          </a:bodyPr>
          <a:lstStyle/>
          <a:p>
            <a:r>
              <a:rPr lang="ja-JP" altLang="en-US" sz="2000" b="1" u="sng">
                <a:latin typeface="ＭＳ ゴシック" panose="020B0609070205080204" pitchFamily="49" charset="-128"/>
                <a:ea typeface="ＭＳ ゴシック" panose="020B0609070205080204" pitchFamily="49" charset="-128"/>
              </a:rPr>
              <a:t>一般競争入札（総合評価落札方式）（詳細説明）</a:t>
            </a:r>
            <a:endParaRPr kumimoji="1" lang="ja-JP" altLang="en-US" sz="2000"/>
          </a:p>
        </p:txBody>
      </p:sp>
      <p:sp>
        <p:nvSpPr>
          <p:cNvPr id="10" name="タイトル 1"/>
          <p:cNvSpPr txBox="1">
            <a:spLocks/>
          </p:cNvSpPr>
          <p:nvPr/>
        </p:nvSpPr>
        <p:spPr>
          <a:xfrm>
            <a:off x="333266" y="2790356"/>
            <a:ext cx="11520000" cy="2380777"/>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10</a:t>
            </a:r>
            <a:r>
              <a:rPr lang="ja-JP" altLang="en-US" sz="1800" b="1" u="sng" dirty="0">
                <a:latin typeface="ＭＳ ゴシック" panose="020B0609070205080204" pitchFamily="49" charset="-128"/>
                <a:ea typeface="ＭＳ ゴシック" panose="020B0609070205080204" pitchFamily="49" charset="-128"/>
              </a:rPr>
              <a:t>）（前金払・部分払）</a:t>
            </a:r>
            <a:r>
              <a:rPr lang="ja-JP" altLang="en-US" sz="1800" dirty="0">
                <a:latin typeface="ＭＳ ゴシック" panose="020B0609070205080204" pitchFamily="49" charset="-128"/>
                <a:ea typeface="ＭＳ ゴシック" panose="020B0609070205080204" pitchFamily="49" charset="-128"/>
              </a:rPr>
              <a:t>​</a:t>
            </a:r>
            <a:endParaRPr lang="en-US" altLang="ja-JP" sz="1800" dirty="0">
              <a:latin typeface="ＭＳ ゴシック" panose="020B0609070205080204" pitchFamily="49" charset="-128"/>
              <a:ea typeface="ＭＳ ゴシック" panose="020B0609070205080204" pitchFamily="49" charset="-128"/>
            </a:endParaRPr>
          </a:p>
          <a:p>
            <a:pPr fontAlgn="base"/>
            <a:r>
              <a:rPr lang="ja-JP" altLang="ja-JP" sz="1800" dirty="0">
                <a:latin typeface="ＭＳ ゴシック" panose="020B0609070205080204" pitchFamily="49" charset="-128"/>
                <a:ea typeface="ＭＳ ゴシック" panose="020B0609070205080204" pitchFamily="49" charset="-128"/>
              </a:rPr>
              <a:t>業務の履行期間内に、契約書の定めに基づき、</a:t>
            </a:r>
            <a:r>
              <a:rPr lang="en-US" altLang="ja-JP" sz="1800" dirty="0">
                <a:latin typeface="ＭＳ ゴシック" panose="020B0609070205080204" pitchFamily="49" charset="-128"/>
                <a:ea typeface="ＭＳ ゴシック" panose="020B0609070205080204" pitchFamily="49" charset="-128"/>
              </a:rPr>
              <a:t>JICA</a:t>
            </a:r>
            <a:r>
              <a:rPr lang="ja-JP" altLang="ja-JP" sz="1800" dirty="0">
                <a:latin typeface="ＭＳ ゴシック" panose="020B0609070205080204" pitchFamily="49" charset="-128"/>
                <a:ea typeface="ＭＳ ゴシック" panose="020B0609070205080204" pitchFamily="49" charset="-128"/>
              </a:rPr>
              <a:t>に対して、契約金額の前金払及び部分払を請求することが可能です。</a:t>
            </a:r>
            <a:endParaRPr kumimoji="1" lang="ja-JP" altLang="en-US"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986430712"/>
              </p:ext>
            </p:extLst>
          </p:nvPr>
        </p:nvGraphicFramePr>
        <p:xfrm>
          <a:off x="865480" y="2335894"/>
          <a:ext cx="10461040" cy="35170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3654076">
                  <a:extLst>
                    <a:ext uri="{9D8B030D-6E8A-4147-A177-3AD203B41FA5}">
                      <a16:colId xmlns:a16="http://schemas.microsoft.com/office/drawing/2014/main" val="1322200864"/>
                    </a:ext>
                  </a:extLst>
                </a:gridCol>
                <a:gridCol w="6806964">
                  <a:extLst>
                    <a:ext uri="{9D8B030D-6E8A-4147-A177-3AD203B41FA5}">
                      <a16:colId xmlns:a16="http://schemas.microsoft.com/office/drawing/2014/main" val="2160793900"/>
                    </a:ext>
                  </a:extLst>
                </a:gridCol>
              </a:tblGrid>
              <a:tr h="3517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t>契約管理ガイドライン</a:t>
                      </a:r>
                      <a:r>
                        <a:rPr kumimoji="1" lang="ja-JP" altLang="en-US" sz="1600" dirty="0"/>
                        <a:t>（事例集含む）</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dirty="0">
                          <a:effectLst/>
                          <a:hlinkClick r:id="rId3"/>
                        </a:rPr>
                        <a:t>業務実施契約における契約管理ガイドライン</a:t>
                      </a:r>
                      <a:endParaRPr kumimoji="1" lang="ja-JP" altLang="en-US" sz="1600" b="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197128473"/>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2060947764"/>
              </p:ext>
            </p:extLst>
          </p:nvPr>
        </p:nvGraphicFramePr>
        <p:xfrm>
          <a:off x="865480" y="3908112"/>
          <a:ext cx="10455572" cy="108000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3682633">
                  <a:extLst>
                    <a:ext uri="{9D8B030D-6E8A-4147-A177-3AD203B41FA5}">
                      <a16:colId xmlns:a16="http://schemas.microsoft.com/office/drawing/2014/main" val="1322200864"/>
                    </a:ext>
                  </a:extLst>
                </a:gridCol>
                <a:gridCol w="6772939">
                  <a:extLst>
                    <a:ext uri="{9D8B030D-6E8A-4147-A177-3AD203B41FA5}">
                      <a16:colId xmlns:a16="http://schemas.microsoft.com/office/drawing/2014/main" val="2160793900"/>
                    </a:ext>
                  </a:extLst>
                </a:gridCol>
              </a:tblGrid>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t>支払請求</a:t>
                      </a:r>
                      <a:endParaRPr kumimoji="1" lang="ja-JP" altLang="en-US" sz="1600" b="1"/>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4"/>
                        </a:rPr>
                        <a:t>コンサルタント等契約における支払いの請求について</a:t>
                      </a:r>
                      <a:endParaRPr kumimoji="1" lang="ja-JP" altLang="en-US" sz="1600" b="1">
                        <a:latin typeface="ＭＳ ゴシック" panose="020B0609070205080204" pitchFamily="49" charset="-128"/>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138810529"/>
                  </a:ext>
                </a:extLst>
              </a:tr>
              <a:tr h="360000">
                <a:tc>
                  <a:txBody>
                    <a:bodyPr/>
                    <a:lstStyle/>
                    <a:p>
                      <a:pPr algn="l" rtl="0" fontAlgn="base"/>
                      <a:r>
                        <a:rPr lang="ja-JP" altLang="en-US" sz="1600" b="1" i="0">
                          <a:solidFill>
                            <a:srgbClr val="000000"/>
                          </a:solidFill>
                          <a:effectLst/>
                          <a:ea typeface="游ゴシック" panose="020B0400000000000000" pitchFamily="50" charset="-128"/>
                        </a:rPr>
                        <a:t>提出先​</a:t>
                      </a:r>
                      <a:endParaRPr lang="ja-JP" altLang="en-US" sz="1600" b="1" i="0">
                        <a:solidFill>
                          <a:srgbClr val="000000"/>
                        </a:solidFill>
                        <a:effectLst/>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algn="l" rtl="0" fontAlgn="base"/>
                      <a:r>
                        <a:rPr lang="ja-JP" altLang="en-US" sz="1600" b="1" u="none" strike="noStrike" noProof="0" dirty="0"/>
                        <a:t>国際協力調達部調達経理課支払班</a:t>
                      </a:r>
                      <a:r>
                        <a:rPr lang="ja-JP" altLang="en-US" sz="1600" b="1" i="0" dirty="0">
                          <a:solidFill>
                            <a:schemeClr val="tx1"/>
                          </a:solidFill>
                          <a:effectLst/>
                          <a:ea typeface="游ゴシック" panose="020B0400000000000000" pitchFamily="50" charset="-128"/>
                        </a:rPr>
                        <a:t>（</a:t>
                      </a:r>
                      <a:r>
                        <a:rPr lang="en-US" sz="1600" b="1" i="0" u="none" strike="noStrike" dirty="0">
                          <a:solidFill>
                            <a:schemeClr val="tx1"/>
                          </a:solidFill>
                          <a:effectLst/>
                          <a:latin typeface="游ゴシック" panose="020B0400000000000000" pitchFamily="50" charset="-128"/>
                        </a:rPr>
                        <a:t>outm1_shiharai@jica.go.jp</a:t>
                      </a:r>
                      <a:r>
                        <a:rPr lang="ja-JP" altLang="en-US" sz="1600" b="1" i="0" dirty="0">
                          <a:solidFill>
                            <a:schemeClr val="tx1"/>
                          </a:solidFill>
                          <a:effectLst/>
                          <a:ea typeface="游ゴシック" panose="020B0400000000000000" pitchFamily="50" charset="-128"/>
                        </a:rPr>
                        <a:t>）</a:t>
                      </a:r>
                      <a:r>
                        <a:rPr lang="en-US" sz="1600" b="1" i="0" dirty="0">
                          <a:solidFill>
                            <a:srgbClr val="000000"/>
                          </a:solidFill>
                          <a:effectLst/>
                          <a:latin typeface="游ゴシック" panose="020B0400000000000000" pitchFamily="50" charset="-128"/>
                        </a:rPr>
                        <a:t>​</a:t>
                      </a:r>
                      <a:endParaRPr lang="en-US" sz="1600" b="1" i="0" dirty="0">
                        <a:solidFill>
                          <a:srgbClr val="000000"/>
                        </a:solidFill>
                        <a:effectLst/>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1876381189"/>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kern="1200">
                          <a:solidFill>
                            <a:schemeClr val="dk1"/>
                          </a:solidFill>
                          <a:effectLst/>
                          <a:latin typeface="+mn-lt"/>
                          <a:ea typeface="+mn-ea"/>
                          <a:cs typeface="+mn-cs"/>
                        </a:rPr>
                        <a:t>前金払と部分払​</a:t>
                      </a:r>
                      <a:endParaRPr kumimoji="1" lang="en-US" altLang="ja-JP" sz="1600" b="1" i="0" kern="1200">
                        <a:solidFill>
                          <a:schemeClr val="dk1"/>
                        </a:solidFill>
                        <a:effectLst/>
                        <a:latin typeface="+mn-lt"/>
                        <a:ea typeface="+mn-ea"/>
                        <a:cs typeface="+mn-cs"/>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hlinkClick r:id="rId5"/>
                        </a:rPr>
                        <a:t>複数の前金払と部分払が混在する場合の取扱い</a:t>
                      </a:r>
                      <a:endParaRPr lang="en-US" altLang="ja-JP" sz="1600" b="1" dirty="0">
                        <a:latin typeface="ＭＳ ゴシック" panose="020B0609070205080204" pitchFamily="49" charset="-128"/>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817531751"/>
                  </a:ext>
                </a:extLst>
              </a:tr>
            </a:tbl>
          </a:graphicData>
        </a:graphic>
      </p:graphicFrame>
      <p:sp>
        <p:nvSpPr>
          <p:cNvPr id="4" name="タイトル 1">
            <a:extLst>
              <a:ext uri="{FF2B5EF4-FFF2-40B4-BE49-F238E27FC236}">
                <a16:creationId xmlns:a16="http://schemas.microsoft.com/office/drawing/2014/main" id="{637B7EBF-A1C7-FCDD-57D3-B46E12F041A0}"/>
              </a:ext>
            </a:extLst>
          </p:cNvPr>
          <p:cNvSpPr txBox="1">
            <a:spLocks/>
          </p:cNvSpPr>
          <p:nvPr/>
        </p:nvSpPr>
        <p:spPr>
          <a:xfrm>
            <a:off x="336000" y="1174449"/>
            <a:ext cx="11520000" cy="1577987"/>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9</a:t>
            </a:r>
            <a:r>
              <a:rPr lang="ja-JP" altLang="en-US" sz="1800" b="1" u="sng" dirty="0">
                <a:latin typeface="ＭＳ ゴシック" panose="020B0609070205080204" pitchFamily="49" charset="-128"/>
                <a:ea typeface="ＭＳ ゴシック" panose="020B0609070205080204" pitchFamily="49" charset="-128"/>
              </a:rPr>
              <a:t>）打合簿</a:t>
            </a:r>
            <a:br>
              <a:rPr lang="en-US" altLang="ja-JP" sz="1800" b="1" u="sng" dirty="0">
                <a:latin typeface="ＭＳ ゴシック" panose="020B0609070205080204" pitchFamily="49" charset="-128"/>
                <a:ea typeface="ＭＳ ゴシック" panose="020B0609070205080204" pitchFamily="49" charset="-128"/>
              </a:rPr>
            </a:br>
            <a:r>
              <a:rPr lang="ja-JP" altLang="en-US" sz="1800" b="1"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契約交渉において協議、確認した点について、契約締結から</a:t>
            </a:r>
            <a:r>
              <a:rPr lang="en-US" altLang="ja-JP" sz="1800" dirty="0">
                <a:latin typeface="ＭＳ ゴシック" panose="020B0609070205080204" pitchFamily="49" charset="-128"/>
                <a:ea typeface="ＭＳ ゴシック" panose="020B0609070205080204" pitchFamily="49" charset="-128"/>
              </a:rPr>
              <a:t>10</a:t>
            </a:r>
            <a:r>
              <a:rPr lang="ja-JP" altLang="en-US" sz="1800" dirty="0">
                <a:latin typeface="ＭＳ ゴシック" panose="020B0609070205080204" pitchFamily="49" charset="-128"/>
                <a:ea typeface="ＭＳ ゴシック" panose="020B0609070205080204" pitchFamily="49" charset="-128"/>
              </a:rPr>
              <a:t>営業日以内に</a:t>
            </a:r>
            <a:r>
              <a:rPr lang="en-US" altLang="ja-JP" sz="1800" dirty="0">
                <a:latin typeface="ＭＳ ゴシック" panose="020B0609070205080204" pitchFamily="49" charset="-128"/>
                <a:ea typeface="ＭＳ ゴシック" panose="020B0609070205080204" pitchFamily="49" charset="-128"/>
              </a:rPr>
              <a:t>0</a:t>
            </a:r>
            <a:r>
              <a:rPr lang="ja-JP" altLang="en-US" sz="1800" dirty="0">
                <a:latin typeface="ＭＳ ゴシック" panose="020B0609070205080204" pitchFamily="49" charset="-128"/>
                <a:ea typeface="ＭＳ ゴシック" panose="020B0609070205080204" pitchFamily="49" charset="-128"/>
              </a:rPr>
              <a:t>号打合簿に記録して取り交わします。</a:t>
            </a:r>
            <a:endParaRPr lang="en-US" altLang="ja-JP" sz="1800" dirty="0">
              <a:latin typeface="ＭＳ ゴシック" panose="020B0609070205080204" pitchFamily="49" charset="-128"/>
              <a:ea typeface="ＭＳ ゴシック" panose="020B0609070205080204" pitchFamily="49" charset="-128"/>
            </a:endParaRPr>
          </a:p>
          <a:p>
            <a:r>
              <a:rPr lang="ja-JP" altLang="en-US" sz="1800" dirty="0">
                <a:latin typeface="ＭＳ ゴシック" panose="020B0609070205080204" pitchFamily="49" charset="-128"/>
                <a:ea typeface="ＭＳ ゴシック" panose="020B0609070205080204" pitchFamily="49" charset="-128"/>
              </a:rPr>
              <a:t>・監督職員と業務主任者間の打合せ事項（指示、承諾、協議及び確認）を記録として残します。</a:t>
            </a:r>
            <a:endParaRPr kumimoji="1" lang="ja-JP" altLang="en-US" sz="1800" dirty="0"/>
          </a:p>
          <a:p>
            <a:pPr fontAlgn="base"/>
            <a:endParaRPr lang="ja-JP" altLang="ja-JP" sz="1800" dirty="0">
              <a:latin typeface="ＭＳ ゴシック" panose="020B0609070205080204" pitchFamily="49" charset="-128"/>
              <a:ea typeface="ＭＳ ゴシック" panose="020B0609070205080204" pitchFamily="49" charset="-128"/>
            </a:endParaRPr>
          </a:p>
        </p:txBody>
      </p:sp>
      <p:sp>
        <p:nvSpPr>
          <p:cNvPr id="5" name="タイトル 1">
            <a:extLst>
              <a:ext uri="{FF2B5EF4-FFF2-40B4-BE49-F238E27FC236}">
                <a16:creationId xmlns:a16="http://schemas.microsoft.com/office/drawing/2014/main" id="{A9864456-18F3-B107-3AB9-0D634FEFDB36}"/>
              </a:ext>
            </a:extLst>
          </p:cNvPr>
          <p:cNvSpPr txBox="1">
            <a:spLocks/>
          </p:cNvSpPr>
          <p:nvPr/>
        </p:nvSpPr>
        <p:spPr>
          <a:xfrm>
            <a:off x="336000" y="5226549"/>
            <a:ext cx="11520000" cy="1455224"/>
          </a:xfrm>
          <a:prstGeom prst="roundRect">
            <a:avLst>
              <a:gd name="adj" fmla="val 17398"/>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a:latin typeface="ＭＳ ゴシック" panose="020B0609070205080204" pitchFamily="49" charset="-128"/>
                <a:ea typeface="ＭＳ ゴシック" panose="020B0609070205080204" pitchFamily="49" charset="-128"/>
              </a:rPr>
              <a:t>（</a:t>
            </a:r>
            <a:r>
              <a:rPr lang="en-US" altLang="ja-JP" sz="1800" b="1" u="sng">
                <a:latin typeface="ＭＳ ゴシック" panose="020B0609070205080204" pitchFamily="49" charset="-128"/>
                <a:ea typeface="ＭＳ ゴシック" panose="020B0609070205080204" pitchFamily="49" charset="-128"/>
              </a:rPr>
              <a:t>11</a:t>
            </a:r>
            <a:r>
              <a:rPr lang="ja-JP" altLang="en-US" sz="1800" b="1" u="sng">
                <a:latin typeface="ＭＳ ゴシック" panose="020B0609070205080204" pitchFamily="49" charset="-128"/>
                <a:ea typeface="ＭＳ ゴシック" panose="020B0609070205080204" pitchFamily="49" charset="-128"/>
              </a:rPr>
              <a:t>）（変更契約）</a:t>
            </a:r>
            <a:br>
              <a:rPr lang="en-US" altLang="ja-JP" sz="1800" b="1" u="sng">
                <a:latin typeface="ＭＳ ゴシック" panose="020B0609070205080204" pitchFamily="49" charset="-128"/>
                <a:ea typeface="ＭＳ ゴシック" panose="020B0609070205080204" pitchFamily="49" charset="-128"/>
              </a:rPr>
            </a:br>
            <a:r>
              <a:rPr lang="ja-JP" altLang="en-US" sz="1800">
                <a:latin typeface="ＭＳ ゴシック" panose="020B0609070205080204" pitchFamily="49" charset="-128"/>
                <a:ea typeface="ＭＳ ゴシック" panose="020B0609070205080204" pitchFamily="49" charset="-128"/>
              </a:rPr>
              <a:t>想定外の事由により</a:t>
            </a:r>
            <a:r>
              <a:rPr lang="ja-JP" altLang="ja-JP" sz="1800">
                <a:latin typeface="ＭＳ ゴシック" panose="020B0609070205080204" pitchFamily="49" charset="-128"/>
                <a:ea typeface="ＭＳ ゴシック" panose="020B0609070205080204" pitchFamily="49" charset="-128"/>
              </a:rPr>
              <a:t>履行期間・契約金額・特記仕様書等を変更せざるを得ない場合</a:t>
            </a:r>
            <a:r>
              <a:rPr lang="ja-JP" altLang="en-US" sz="1800">
                <a:latin typeface="ＭＳ ゴシック" panose="020B0609070205080204" pitchFamily="49" charset="-128"/>
                <a:ea typeface="ＭＳ ゴシック" panose="020B0609070205080204" pitchFamily="49" charset="-128"/>
              </a:rPr>
              <a:t>、</a:t>
            </a:r>
            <a:r>
              <a:rPr lang="ja-JP" altLang="ja-JP" sz="1800">
                <a:latin typeface="ＭＳ ゴシック" panose="020B0609070205080204" pitchFamily="49" charset="-128"/>
                <a:ea typeface="ＭＳ ゴシック" panose="020B0609070205080204" pitchFamily="49" charset="-128"/>
              </a:rPr>
              <a:t>事前に三者打合簿で変更内容を確認します。</a:t>
            </a:r>
            <a:r>
              <a:rPr lang="ja-JP" altLang="en-US" sz="1800">
                <a:latin typeface="ＭＳ ゴシック" panose="020B0609070205080204" pitchFamily="49" charset="-128"/>
                <a:ea typeface="ＭＳ ゴシック" panose="020B0609070205080204" pitchFamily="49" charset="-128"/>
              </a:rPr>
              <a:t>打合簿を取交した後に変更契約の手続きを行います。</a:t>
            </a:r>
            <a:endParaRPr lang="ja-JP" altLang="ja-JP" sz="1800">
              <a:latin typeface="ＭＳ ゴシック" panose="020B0609070205080204" pitchFamily="49" charset="-128"/>
              <a:ea typeface="ＭＳ ゴシック" panose="020B0609070205080204" pitchFamily="49" charset="-128"/>
            </a:endParaRPr>
          </a:p>
          <a:p>
            <a:pPr fontAlgn="base"/>
            <a:endParaRPr lang="ja-JP" altLang="ja-JP" sz="1800">
              <a:latin typeface="ＭＳ ゴシック" panose="020B0609070205080204" pitchFamily="49" charset="-128"/>
              <a:ea typeface="ＭＳ ゴシック" panose="020B0609070205080204" pitchFamily="49" charset="-128"/>
            </a:endParaRPr>
          </a:p>
        </p:txBody>
      </p:sp>
      <p:graphicFrame>
        <p:nvGraphicFramePr>
          <p:cNvPr id="6" name="表 5">
            <a:extLst>
              <a:ext uri="{FF2B5EF4-FFF2-40B4-BE49-F238E27FC236}">
                <a16:creationId xmlns:a16="http://schemas.microsoft.com/office/drawing/2014/main" id="{4EB6A371-4584-E445-CD73-6A1E87E622FD}"/>
              </a:ext>
            </a:extLst>
          </p:cNvPr>
          <p:cNvGraphicFramePr>
            <a:graphicFrameLocks noGrp="1"/>
          </p:cNvGraphicFramePr>
          <p:nvPr>
            <p:extLst>
              <p:ext uri="{D42A27DB-BD31-4B8C-83A1-F6EECF244321}">
                <p14:modId xmlns:p14="http://schemas.microsoft.com/office/powerpoint/2010/main" val="1283657427"/>
              </p:ext>
            </p:extLst>
          </p:nvPr>
        </p:nvGraphicFramePr>
        <p:xfrm>
          <a:off x="817464" y="6161029"/>
          <a:ext cx="10080000" cy="3352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3420000">
                  <a:extLst>
                    <a:ext uri="{9D8B030D-6E8A-4147-A177-3AD203B41FA5}">
                      <a16:colId xmlns:a16="http://schemas.microsoft.com/office/drawing/2014/main" val="1322200864"/>
                    </a:ext>
                  </a:extLst>
                </a:gridCol>
                <a:gridCol w="6660000">
                  <a:extLst>
                    <a:ext uri="{9D8B030D-6E8A-4147-A177-3AD203B41FA5}">
                      <a16:colId xmlns:a16="http://schemas.microsoft.com/office/drawing/2014/main" val="2160793900"/>
                    </a:ext>
                  </a:extLst>
                </a:gridCol>
              </a:tblGrid>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solidFill>
                            <a:schemeClr val="tx1"/>
                          </a:solidFill>
                          <a:latin typeface="+mn-lt"/>
                          <a:ea typeface="+mn-ea"/>
                        </a:rPr>
                        <a:t>変更契約様式</a:t>
                      </a:r>
                      <a:endParaRPr lang="en-US" altLang="ja-JP" sz="1600" b="1">
                        <a:solidFill>
                          <a:schemeClr val="tx1"/>
                        </a:solidFill>
                        <a:latin typeface="+mn-lt"/>
                        <a:ea typeface="+mn-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600" dirty="0">
                          <a:latin typeface="游ゴシック" panose="020B0400000000000000" pitchFamily="50" charset="-128"/>
                          <a:ea typeface="游ゴシック" panose="020B0400000000000000" pitchFamily="50" charset="-128"/>
                          <a:hlinkClick r:id="rId6"/>
                        </a:rPr>
                        <a:t>様式　業務実施契約</a:t>
                      </a:r>
                      <a:endParaRPr kumimoji="1" lang="ja-JP" altLang="en-US" sz="1600" b="1" dirty="0">
                        <a:latin typeface="游ゴシック" panose="020B0400000000000000" pitchFamily="50" charset="-128"/>
                        <a:ea typeface="游ゴシック" panose="020B0400000000000000" pitchFamily="50" charset="-128"/>
                      </a:endParaRPr>
                    </a:p>
                  </a:txBody>
                  <a:tcPr/>
                </a:tc>
                <a:extLst>
                  <a:ext uri="{0D108BD9-81ED-4DB2-BD59-A6C34878D82A}">
                    <a16:rowId xmlns:a16="http://schemas.microsoft.com/office/drawing/2014/main" val="2197128473"/>
                  </a:ext>
                </a:extLst>
              </a:tr>
            </a:tbl>
          </a:graphicData>
        </a:graphic>
      </p:graphicFrame>
    </p:spTree>
    <p:extLst>
      <p:ext uri="{BB962C8B-B14F-4D97-AF65-F5344CB8AC3E}">
        <p14:creationId xmlns:p14="http://schemas.microsoft.com/office/powerpoint/2010/main" val="2845063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88000">
              <a:schemeClr val="accent4">
                <a:lumMod val="20000"/>
                <a:lumOff val="8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11" name="フローチャート: 書類 10"/>
          <p:cNvSpPr/>
          <p:nvPr/>
        </p:nvSpPr>
        <p:spPr>
          <a:xfrm>
            <a:off x="0" y="0"/>
            <a:ext cx="3960000" cy="550718"/>
          </a:xfrm>
          <a:prstGeom prst="flowChartDocument">
            <a:avLst/>
          </a:prstGeom>
          <a:solidFill>
            <a:schemeClr val="accent4"/>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ln w="0"/>
                <a:solidFill>
                  <a:schemeClr val="tx1"/>
                </a:solidFill>
                <a:effectLst>
                  <a:outerShdw blurRad="38100" dist="19050" dir="2700000" algn="tl" rotWithShape="0">
                    <a:schemeClr val="dk1">
                      <a:alpha val="40000"/>
                    </a:schemeClr>
                  </a:outerShdw>
                </a:effectLst>
                <a:latin typeface="游明朝 Demibold" panose="02020600000000000000" pitchFamily="18" charset="-128"/>
                <a:ea typeface="游明朝 Demibold" panose="02020600000000000000" pitchFamily="18" charset="-128"/>
              </a:rPr>
              <a:t>コンサルタント等契約</a:t>
            </a:r>
          </a:p>
        </p:txBody>
      </p:sp>
      <p:sp>
        <p:nvSpPr>
          <p:cNvPr id="7" name="正方形/長方形 6"/>
          <p:cNvSpPr/>
          <p:nvPr/>
        </p:nvSpPr>
        <p:spPr>
          <a:xfrm>
            <a:off x="335256" y="656894"/>
            <a:ext cx="3240659" cy="522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ja-JP" b="1"/>
              <a:t>業務完了届提出</a:t>
            </a:r>
            <a:endParaRPr kumimoji="1" lang="ja-JP" altLang="en-US" b="1">
              <a:latin typeface="ＭＳ ゴシック"/>
              <a:ea typeface="ＭＳ ゴシック"/>
            </a:endParaRPr>
          </a:p>
        </p:txBody>
      </p:sp>
      <p:sp>
        <p:nvSpPr>
          <p:cNvPr id="8" name="テキスト ボックス 7"/>
          <p:cNvSpPr txBox="1"/>
          <p:nvPr/>
        </p:nvSpPr>
        <p:spPr>
          <a:xfrm>
            <a:off x="4327200" y="3600"/>
            <a:ext cx="6055200" cy="558000"/>
          </a:xfrm>
          <a:prstGeom prst="rect">
            <a:avLst/>
          </a:prstGeom>
          <a:noFill/>
        </p:spPr>
        <p:txBody>
          <a:bodyPr wrap="square" rtlCol="0" anchor="ctr" anchorCtr="0">
            <a:spAutoFit/>
          </a:bodyPr>
          <a:lstStyle/>
          <a:p>
            <a:r>
              <a:rPr lang="ja-JP" altLang="en-US" sz="2000" b="1" u="sng">
                <a:latin typeface="ＭＳ ゴシック" panose="020B0609070205080204" pitchFamily="49" charset="-128"/>
                <a:ea typeface="ＭＳ ゴシック" panose="020B0609070205080204" pitchFamily="49" charset="-128"/>
              </a:rPr>
              <a:t>一般競争入札（総合評価落札方式）（詳細説明）</a:t>
            </a:r>
            <a:endParaRPr kumimoji="1" lang="ja-JP" altLang="en-US" sz="2000"/>
          </a:p>
        </p:txBody>
      </p:sp>
      <p:sp>
        <p:nvSpPr>
          <p:cNvPr id="10" name="タイトル 1"/>
          <p:cNvSpPr txBox="1">
            <a:spLocks/>
          </p:cNvSpPr>
          <p:nvPr/>
        </p:nvSpPr>
        <p:spPr>
          <a:xfrm>
            <a:off x="336000" y="1270133"/>
            <a:ext cx="11520000" cy="1386348"/>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a:ea typeface="ＭＳ ゴシック"/>
              </a:rPr>
              <a:t>（</a:t>
            </a:r>
            <a:r>
              <a:rPr lang="en-US" altLang="ja-JP" sz="1800" b="1" u="sng" dirty="0">
                <a:latin typeface="ＭＳ ゴシック"/>
                <a:ea typeface="ＭＳ ゴシック"/>
              </a:rPr>
              <a:t>12</a:t>
            </a:r>
            <a:r>
              <a:rPr lang="ja-JP" altLang="en-US" sz="1800" b="1" u="sng" dirty="0">
                <a:latin typeface="ＭＳ ゴシック"/>
                <a:ea typeface="ＭＳ ゴシック"/>
              </a:rPr>
              <a:t>）業務完了届提出</a:t>
            </a:r>
            <a:endParaRPr lang="en-US" altLang="ja-JP" sz="1800" b="1" u="sng" dirty="0">
              <a:latin typeface="ＭＳ ゴシック"/>
              <a:ea typeface="ＭＳ ゴシック"/>
            </a:endParaRPr>
          </a:p>
          <a:p>
            <a:pPr fontAlgn="base"/>
            <a:br>
              <a:rPr lang="en-US" altLang="ja-JP" sz="1800" b="1" u="sng" dirty="0">
                <a:latin typeface="ＭＳ ゴシック" panose="020B0609070205080204" pitchFamily="49" charset="-128"/>
                <a:ea typeface="ＭＳ ゴシック" panose="020B0609070205080204" pitchFamily="49" charset="-128"/>
              </a:rPr>
            </a:br>
            <a:r>
              <a:rPr lang="ja-JP" altLang="ja-JP" sz="1800" dirty="0">
                <a:latin typeface="ＭＳ ゴシック"/>
                <a:ea typeface="ＭＳ ゴシック"/>
              </a:rPr>
              <a:t>完了届とともに報告書等を契約書に定める期日までに提出します。</a:t>
            </a:r>
            <a:endParaRPr lang="ja-JP" altLang="en-US" sz="1800" dirty="0">
              <a:latin typeface="ＭＳ ゴシック"/>
              <a:ea typeface="ＭＳ ゴシック"/>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sp>
        <p:nvSpPr>
          <p:cNvPr id="14" name="タイトル 1"/>
          <p:cNvSpPr txBox="1">
            <a:spLocks/>
          </p:cNvSpPr>
          <p:nvPr/>
        </p:nvSpPr>
        <p:spPr>
          <a:xfrm>
            <a:off x="336000" y="3349634"/>
            <a:ext cx="11520000" cy="1183865"/>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a:ea typeface="ＭＳ ゴシック"/>
              </a:rPr>
              <a:t>（</a:t>
            </a:r>
            <a:r>
              <a:rPr lang="en-US" altLang="ja-JP" sz="1800" b="1" u="sng" dirty="0">
                <a:latin typeface="ＭＳ ゴシック"/>
                <a:ea typeface="ＭＳ ゴシック"/>
              </a:rPr>
              <a:t>13</a:t>
            </a:r>
            <a:r>
              <a:rPr lang="ja-JP" altLang="en-US" sz="1800" b="1" u="sng" dirty="0">
                <a:latin typeface="ＭＳ ゴシック"/>
                <a:ea typeface="ＭＳ ゴシック"/>
              </a:rPr>
              <a:t>）検査・結果通知</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en-US" altLang="ja-JP" sz="1800" dirty="0">
                <a:latin typeface="ＭＳ ゴシック" panose="020B0609070205080204" pitchFamily="49" charset="-128"/>
                <a:ea typeface="ＭＳ ゴシック" panose="020B0609070205080204" pitchFamily="49" charset="-128"/>
              </a:rPr>
              <a:t>JICA</a:t>
            </a:r>
            <a:r>
              <a:rPr lang="ja-JP" altLang="ja-JP" sz="1800" dirty="0">
                <a:latin typeface="ＭＳ ゴシック" panose="020B0609070205080204" pitchFamily="49" charset="-128"/>
                <a:ea typeface="ＭＳ ゴシック" panose="020B0609070205080204" pitchFamily="49" charset="-128"/>
              </a:rPr>
              <a:t>は業務完了届提出の翌日から起算して</a:t>
            </a:r>
            <a:r>
              <a:rPr lang="en-US" altLang="ja-JP" sz="1800" dirty="0">
                <a:latin typeface="ＭＳ ゴシック" panose="020B0609070205080204" pitchFamily="49" charset="-128"/>
                <a:ea typeface="ＭＳ ゴシック" panose="020B0609070205080204" pitchFamily="49" charset="-128"/>
              </a:rPr>
              <a:t>10</a:t>
            </a:r>
            <a:r>
              <a:rPr lang="ja-JP" altLang="ja-JP" sz="1800" dirty="0">
                <a:latin typeface="ＭＳ ゴシック" panose="020B0609070205080204" pitchFamily="49" charset="-128"/>
                <a:ea typeface="ＭＳ ゴシック" panose="020B0609070205080204" pitchFamily="49" charset="-128"/>
              </a:rPr>
              <a:t>営業日以内に確認検査を行い、結果を受注者に通知します</a:t>
            </a:r>
            <a:r>
              <a:rPr lang="ja-JP" altLang="ja-JP" sz="900" dirty="0">
                <a:latin typeface="ＭＳ ゴシック" panose="020B0609070205080204" pitchFamily="49" charset="-128"/>
                <a:ea typeface="ＭＳ ゴシック" panose="020B0609070205080204" pitchFamily="49" charset="-128"/>
              </a:rPr>
              <a:t>。</a:t>
            </a:r>
            <a:endParaRPr kumimoji="1" lang="ja-JP" altLang="en-US" sz="900" dirty="0">
              <a:latin typeface="ＭＳ ゴシック" panose="020B0609070205080204" pitchFamily="49" charset="-128"/>
              <a:ea typeface="ＭＳ ゴシック" panose="020B0609070205080204" pitchFamily="49" charset="-128"/>
            </a:endParaRPr>
          </a:p>
          <a:p>
            <a:pPr fontAlgn="base"/>
            <a:r>
              <a:rPr lang="en-US" altLang="ja-JP" sz="1800" dirty="0">
                <a:latin typeface="ＭＳ ゴシック" panose="020B0609070205080204" pitchFamily="49" charset="-128"/>
                <a:ea typeface="ＭＳ ゴシック" panose="020B0609070205080204" pitchFamily="49" charset="-128"/>
              </a:rPr>
              <a:t> </a:t>
            </a:r>
            <a:endParaRPr lang="ja-JP" altLang="ja-JP" sz="1800" dirty="0">
              <a:latin typeface="ＭＳ ゴシック" panose="020B0609070205080204" pitchFamily="49" charset="-128"/>
              <a:ea typeface="ＭＳ ゴシック" panose="020B0609070205080204" pitchFamily="49" charset="-128"/>
            </a:endParaRPr>
          </a:p>
        </p:txBody>
      </p:sp>
      <p:sp>
        <p:nvSpPr>
          <p:cNvPr id="18" name="タイトル 1"/>
          <p:cNvSpPr txBox="1">
            <a:spLocks/>
          </p:cNvSpPr>
          <p:nvPr/>
        </p:nvSpPr>
        <p:spPr>
          <a:xfrm>
            <a:off x="336000" y="4624098"/>
            <a:ext cx="11520000" cy="2068977"/>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14</a:t>
            </a:r>
            <a:r>
              <a:rPr lang="ja-JP" altLang="en-US" sz="1800" b="1" u="sng" dirty="0">
                <a:latin typeface="ＭＳ ゴシック" panose="020B0609070205080204" pitchFamily="49" charset="-128"/>
                <a:ea typeface="ＭＳ ゴシック" panose="020B0609070205080204" pitchFamily="49" charset="-128"/>
              </a:rPr>
              <a:t>）（概算払）</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ja-JP" sz="1800" dirty="0">
                <a:latin typeface="ＭＳ ゴシック" panose="020B0609070205080204" pitchFamily="49" charset="-128"/>
                <a:ea typeface="ＭＳ ゴシック" panose="020B0609070205080204" pitchFamily="49" charset="-128"/>
              </a:rPr>
              <a:t>検査合格後に、</a:t>
            </a:r>
            <a:r>
              <a:rPr lang="en-US" altLang="ja-JP" sz="1800" dirty="0">
                <a:latin typeface="ＭＳ ゴシック" panose="020B0609070205080204" pitchFamily="49" charset="-128"/>
                <a:ea typeface="ＭＳ ゴシック" panose="020B0609070205080204" pitchFamily="49" charset="-128"/>
              </a:rPr>
              <a:t>JICA</a:t>
            </a:r>
            <a:r>
              <a:rPr lang="ja-JP" altLang="en-US" sz="1800" dirty="0">
                <a:latin typeface="ＭＳ ゴシック" panose="020B0609070205080204" pitchFamily="49" charset="-128"/>
                <a:ea typeface="ＭＳ ゴシック" panose="020B0609070205080204" pitchFamily="49" charset="-128"/>
              </a:rPr>
              <a:t>が支払うべき額（以下「確定金額」）</a:t>
            </a:r>
            <a:r>
              <a:rPr lang="ja-JP" altLang="ja-JP" sz="1800" dirty="0">
                <a:latin typeface="ＭＳ ゴシック" panose="020B0609070205080204" pitchFamily="49" charset="-128"/>
                <a:ea typeface="ＭＳ ゴシック" panose="020B0609070205080204" pitchFamily="49" charset="-128"/>
              </a:rPr>
              <a:t>の確定に先立って、契約金額の</a:t>
            </a:r>
            <a:r>
              <a:rPr lang="en-US" altLang="ja-JP" sz="1800" dirty="0">
                <a:latin typeface="ＭＳ ゴシック" panose="020B0609070205080204" pitchFamily="49" charset="-128"/>
                <a:ea typeface="ＭＳ ゴシック" panose="020B0609070205080204" pitchFamily="49" charset="-128"/>
              </a:rPr>
              <a:t>9</a:t>
            </a:r>
            <a:r>
              <a:rPr lang="ja-JP" altLang="ja-JP" sz="1800" dirty="0">
                <a:latin typeface="ＭＳ ゴシック" panose="020B0609070205080204" pitchFamily="49" charset="-128"/>
                <a:ea typeface="ＭＳ ゴシック" panose="020B0609070205080204" pitchFamily="49" charset="-128"/>
              </a:rPr>
              <a:t>割を上限に（前金払、部分払分を差し引いた額を）概算払として請求できます。</a:t>
            </a:r>
            <a:endParaRPr lang="en-US" altLang="ja-JP"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20" name="表 19"/>
          <p:cNvGraphicFramePr>
            <a:graphicFrameLocks noGrp="1"/>
          </p:cNvGraphicFramePr>
          <p:nvPr>
            <p:extLst>
              <p:ext uri="{D42A27DB-BD31-4B8C-83A1-F6EECF244321}">
                <p14:modId xmlns:p14="http://schemas.microsoft.com/office/powerpoint/2010/main" val="1276568133"/>
              </p:ext>
            </p:extLst>
          </p:nvPr>
        </p:nvGraphicFramePr>
        <p:xfrm>
          <a:off x="795599" y="5853702"/>
          <a:ext cx="7870961" cy="75600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1435704">
                  <a:extLst>
                    <a:ext uri="{9D8B030D-6E8A-4147-A177-3AD203B41FA5}">
                      <a16:colId xmlns:a16="http://schemas.microsoft.com/office/drawing/2014/main" val="1322200864"/>
                    </a:ext>
                  </a:extLst>
                </a:gridCol>
                <a:gridCol w="6435257">
                  <a:extLst>
                    <a:ext uri="{9D8B030D-6E8A-4147-A177-3AD203B41FA5}">
                      <a16:colId xmlns:a16="http://schemas.microsoft.com/office/drawing/2014/main" val="2160793900"/>
                    </a:ext>
                  </a:extLst>
                </a:gridCol>
              </a:tblGrid>
              <a:tr h="37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t>支払請求</a:t>
                      </a:r>
                      <a:endParaRPr kumimoji="1" lang="ja-JP" altLang="en-US" sz="1600" b="1"/>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3"/>
                        </a:rPr>
                        <a:t>コンサルタント等契約における支払いの請求について</a:t>
                      </a:r>
                      <a:endParaRPr kumimoji="1" lang="ja-JP" altLang="en-US" sz="1600" b="1">
                        <a:latin typeface="ＭＳ ゴシック" panose="020B0609070205080204" pitchFamily="49" charset="-128"/>
                        <a:ea typeface="ＭＳ ゴシック" panose="020B0609070205080204" pitchFamily="49" charset="-128"/>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197128473"/>
                  </a:ext>
                </a:extLst>
              </a:tr>
              <a:tr h="37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i="0" kern="1200">
                          <a:solidFill>
                            <a:schemeClr val="dk1"/>
                          </a:solidFill>
                          <a:effectLst/>
                          <a:latin typeface="+mn-lt"/>
                          <a:ea typeface="+mn-ea"/>
                          <a:cs typeface="+mn-cs"/>
                        </a:rPr>
                        <a:t>提出先</a:t>
                      </a:r>
                      <a:endParaRPr kumimoji="1" lang="ja-JP" altLang="en-US" sz="1600" b="1"/>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u="none" strike="noStrike" noProof="0" dirty="0"/>
                        <a:t>国際協力調達部調達経理課支払班</a:t>
                      </a:r>
                      <a:r>
                        <a:rPr kumimoji="1" lang="ja-JP" altLang="ja-JP" sz="1600" b="1" i="0" kern="1200" dirty="0">
                          <a:solidFill>
                            <a:schemeClr val="tx1"/>
                          </a:solidFill>
                          <a:effectLst/>
                          <a:latin typeface="+mn-ea"/>
                          <a:ea typeface="+mn-ea"/>
                          <a:cs typeface="+mn-cs"/>
                        </a:rPr>
                        <a:t>（</a:t>
                      </a:r>
                      <a:r>
                        <a:rPr kumimoji="1" lang="en-US" altLang="ja-JP" sz="1600" b="1" i="0" u="none" strike="noStrike" kern="1200" dirty="0">
                          <a:solidFill>
                            <a:schemeClr val="tx1"/>
                          </a:solidFill>
                          <a:effectLst/>
                          <a:latin typeface="+mn-ea"/>
                          <a:ea typeface="+mn-ea"/>
                          <a:cs typeface="+mn-cs"/>
                        </a:rPr>
                        <a:t>outm1_shiharai@jica.go.jp</a:t>
                      </a:r>
                      <a:r>
                        <a:rPr kumimoji="1" lang="ja-JP" altLang="ja-JP" sz="1600" b="1" i="0" u="none" kern="1200" dirty="0">
                          <a:solidFill>
                            <a:schemeClr val="tx1"/>
                          </a:solidFill>
                          <a:effectLst/>
                          <a:latin typeface="+mn-ea"/>
                          <a:ea typeface="+mn-ea"/>
                          <a:cs typeface="+mn-cs"/>
                        </a:rPr>
                        <a:t>）</a:t>
                      </a:r>
                      <a:endParaRPr kumimoji="1" lang="ja-JP" altLang="en-US" sz="1600" b="1" u="none" dirty="0">
                        <a:solidFill>
                          <a:schemeClr val="tx1"/>
                        </a:solidFill>
                        <a:latin typeface="+mn-ea"/>
                        <a:ea typeface="+mn-ea"/>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1792250717"/>
                  </a:ext>
                </a:extLst>
              </a:tr>
            </a:tbl>
          </a:graphicData>
        </a:graphic>
      </p:graphicFrame>
      <p:sp>
        <p:nvSpPr>
          <p:cNvPr id="21" name="スライド番号プレースホルダー 1"/>
          <p:cNvSpPr>
            <a:spLocks noGrp="1"/>
          </p:cNvSpPr>
          <p:nvPr>
            <p:ph type="sldNum" sz="quarter" idx="12"/>
          </p:nvPr>
        </p:nvSpPr>
        <p:spPr>
          <a:xfrm>
            <a:off x="9312484" y="6361556"/>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8</a:t>
            </a:fld>
            <a:endParaRPr kumimoji="1" lang="ja-JP" altLang="en-US" sz="1400" b="1">
              <a:latin typeface="ＭＳ ゴシック" panose="020B0609070205080204" pitchFamily="49" charset="-128"/>
              <a:ea typeface="ＭＳ ゴシック" panose="020B0609070205080204" pitchFamily="49"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1592731495"/>
              </p:ext>
            </p:extLst>
          </p:nvPr>
        </p:nvGraphicFramePr>
        <p:xfrm>
          <a:off x="795600" y="2191526"/>
          <a:ext cx="7870960" cy="378954"/>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1381595">
                  <a:extLst>
                    <a:ext uri="{9D8B030D-6E8A-4147-A177-3AD203B41FA5}">
                      <a16:colId xmlns:a16="http://schemas.microsoft.com/office/drawing/2014/main" val="1322200864"/>
                    </a:ext>
                  </a:extLst>
                </a:gridCol>
                <a:gridCol w="6489365">
                  <a:extLst>
                    <a:ext uri="{9D8B030D-6E8A-4147-A177-3AD203B41FA5}">
                      <a16:colId xmlns:a16="http://schemas.microsoft.com/office/drawing/2014/main" val="2160793900"/>
                    </a:ext>
                  </a:extLst>
                </a:gridCol>
              </a:tblGrid>
              <a:tr h="3789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i="0" kern="1200">
                          <a:solidFill>
                            <a:schemeClr val="dk1"/>
                          </a:solidFill>
                          <a:effectLst/>
                          <a:latin typeface="+mn-lt"/>
                          <a:ea typeface="+mn-ea"/>
                          <a:cs typeface="+mn-cs"/>
                        </a:rPr>
                        <a:t>業務完了届</a:t>
                      </a:r>
                      <a:endParaRPr kumimoji="1" lang="ja-JP" altLang="en-US" sz="1600" b="1"/>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3"/>
                        </a:rPr>
                        <a:t>コンサルタント等契約における支払いの請求について</a:t>
                      </a:r>
                      <a:endParaRPr kumimoji="1" lang="ja-JP" altLang="en-US" sz="1600" b="1">
                        <a:latin typeface="ＭＳ ゴシック" panose="020B0609070205080204" pitchFamily="49" charset="-128"/>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197128473"/>
                  </a:ext>
                </a:extLst>
              </a:tr>
            </a:tbl>
          </a:graphicData>
        </a:graphic>
      </p:graphicFrame>
      <p:sp>
        <p:nvSpPr>
          <p:cNvPr id="16" name="正方形/長方形 15"/>
          <p:cNvSpPr/>
          <p:nvPr/>
        </p:nvSpPr>
        <p:spPr>
          <a:xfrm>
            <a:off x="335915" y="2740887"/>
            <a:ext cx="3240000" cy="522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b="1"/>
              <a:t>検査・支払い</a:t>
            </a:r>
            <a:endParaRPr kumimoji="1" lang="ja-JP" altLang="en-US" b="1">
              <a:latin typeface="ＭＳ ゴシック"/>
              <a:ea typeface="ＭＳ ゴシック"/>
            </a:endParaRPr>
          </a:p>
        </p:txBody>
      </p:sp>
    </p:spTree>
    <p:extLst>
      <p:ext uri="{BB962C8B-B14F-4D97-AF65-F5344CB8AC3E}">
        <p14:creationId xmlns:p14="http://schemas.microsoft.com/office/powerpoint/2010/main" val="26055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88000">
              <a:schemeClr val="accent4">
                <a:lumMod val="20000"/>
                <a:lumOff val="8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40" name="タイトル 1"/>
          <p:cNvSpPr txBox="1">
            <a:spLocks/>
          </p:cNvSpPr>
          <p:nvPr/>
        </p:nvSpPr>
        <p:spPr>
          <a:xfrm>
            <a:off x="336000" y="4786761"/>
            <a:ext cx="11520000" cy="1876251"/>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800" b="1" u="sng" dirty="0">
                <a:latin typeface="ＭＳ ゴシック" panose="020B0609070205080204" pitchFamily="49" charset="-128"/>
                <a:ea typeface="ＭＳ ゴシック" panose="020B0609070205080204" pitchFamily="49" charset="-128"/>
              </a:rPr>
              <a:t>(17)</a:t>
            </a:r>
            <a:r>
              <a:rPr lang="ja-JP" altLang="en-US" sz="1800" b="1" u="sng" dirty="0">
                <a:latin typeface="ＭＳ ゴシック" panose="020B0609070205080204" pitchFamily="49" charset="-128"/>
                <a:ea typeface="ＭＳ ゴシック" panose="020B0609070205080204" pitchFamily="49" charset="-128"/>
              </a:rPr>
              <a:t>請求・支払</a:t>
            </a:r>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panose="020B0609070205080204" pitchFamily="49" charset="-128"/>
                <a:ea typeface="ＭＳ ゴシック" panose="020B0609070205080204" pitchFamily="49" charset="-128"/>
              </a:rPr>
              <a:t>確定金額決定通知を受けた後</a:t>
            </a:r>
            <a:r>
              <a:rPr lang="ja-JP" altLang="en-US" sz="1800" dirty="0">
                <a:latin typeface="ＭＳ ゴシック"/>
                <a:ea typeface="ＭＳ ゴシック"/>
              </a:rPr>
              <a:t>（ランプサム契約で経費確定（精算）報告書の提出がない場合は、「</a:t>
            </a:r>
            <a:r>
              <a:rPr lang="en-US" altLang="ja-JP" sz="1800" dirty="0">
                <a:latin typeface="ＭＳ ゴシック"/>
                <a:ea typeface="ＭＳ ゴシック"/>
              </a:rPr>
              <a:t>(13)</a:t>
            </a:r>
            <a:r>
              <a:rPr lang="ja-JP" altLang="en-US" sz="1800" dirty="0">
                <a:latin typeface="ＭＳ ゴシック"/>
                <a:ea typeface="ＭＳ ゴシック"/>
              </a:rPr>
              <a:t>検査・結果通知」を受けた後） </a:t>
            </a:r>
            <a:r>
              <a:rPr lang="ja-JP" altLang="en-US" sz="1800" dirty="0">
                <a:latin typeface="ＭＳ ゴシック" panose="020B0609070205080204" pitchFamily="49" charset="-128"/>
                <a:ea typeface="ＭＳ ゴシック" panose="020B0609070205080204" pitchFamily="49" charset="-128"/>
              </a:rPr>
              <a:t>、確定金額の支払が請求できます。</a:t>
            </a:r>
            <a:endParaRPr lang="en-US" altLang="ja-JP"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sp>
        <p:nvSpPr>
          <p:cNvPr id="11" name="フローチャート: 書類 10"/>
          <p:cNvSpPr/>
          <p:nvPr/>
        </p:nvSpPr>
        <p:spPr>
          <a:xfrm>
            <a:off x="0" y="0"/>
            <a:ext cx="3960000" cy="550718"/>
          </a:xfrm>
          <a:prstGeom prst="flowChartDocument">
            <a:avLst/>
          </a:prstGeom>
          <a:solidFill>
            <a:schemeClr val="accent4"/>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ln w="0"/>
                <a:solidFill>
                  <a:schemeClr val="tx1"/>
                </a:solidFill>
                <a:effectLst>
                  <a:outerShdw blurRad="38100" dist="19050" dir="2700000" algn="tl" rotWithShape="0">
                    <a:schemeClr val="dk1">
                      <a:alpha val="40000"/>
                    </a:schemeClr>
                  </a:outerShdw>
                </a:effectLst>
                <a:latin typeface="游明朝 Demibold" panose="02020600000000000000" pitchFamily="18" charset="-128"/>
                <a:ea typeface="游明朝 Demibold" panose="02020600000000000000" pitchFamily="18" charset="-128"/>
              </a:rPr>
              <a:t>コンサルタント等契約</a:t>
            </a:r>
          </a:p>
        </p:txBody>
      </p:sp>
      <p:sp>
        <p:nvSpPr>
          <p:cNvPr id="7" name="正方形/長方形 6"/>
          <p:cNvSpPr/>
          <p:nvPr/>
        </p:nvSpPr>
        <p:spPr>
          <a:xfrm>
            <a:off x="336000" y="656415"/>
            <a:ext cx="3240000" cy="522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r>
              <a:rPr lang="ja-JP" altLang="en-US" b="1">
                <a:latin typeface="ＭＳ ゴシック"/>
                <a:ea typeface="ＭＳ ゴシック"/>
              </a:rPr>
              <a:t>検査・支払</a:t>
            </a:r>
            <a:endParaRPr kumimoji="1" lang="ja-JP" altLang="en-US" b="1">
              <a:latin typeface="ＭＳ ゴシック"/>
              <a:ea typeface="ＭＳ ゴシック"/>
            </a:endParaRPr>
          </a:p>
        </p:txBody>
      </p:sp>
      <p:sp>
        <p:nvSpPr>
          <p:cNvPr id="8" name="テキスト ボックス 7"/>
          <p:cNvSpPr txBox="1"/>
          <p:nvPr/>
        </p:nvSpPr>
        <p:spPr>
          <a:xfrm>
            <a:off x="4327200" y="3600"/>
            <a:ext cx="6055200" cy="558000"/>
          </a:xfrm>
          <a:prstGeom prst="rect">
            <a:avLst/>
          </a:prstGeom>
          <a:noFill/>
        </p:spPr>
        <p:txBody>
          <a:bodyPr wrap="square" rtlCol="0" anchor="ctr" anchorCtr="0">
            <a:spAutoFit/>
          </a:bodyPr>
          <a:lstStyle/>
          <a:p>
            <a:r>
              <a:rPr lang="ja-JP" altLang="en-US" sz="2000" b="1" u="sng">
                <a:latin typeface="ＭＳ ゴシック" panose="020B0609070205080204" pitchFamily="49" charset="-128"/>
                <a:ea typeface="ＭＳ ゴシック" panose="020B0609070205080204" pitchFamily="49" charset="-128"/>
              </a:rPr>
              <a:t>一般競争入札（総合評価落札方式）（詳細説明）</a:t>
            </a:r>
            <a:endParaRPr kumimoji="1" lang="ja-JP" altLang="en-US" sz="2000"/>
          </a:p>
        </p:txBody>
      </p:sp>
      <p:sp>
        <p:nvSpPr>
          <p:cNvPr id="16" name="タイトル 1"/>
          <p:cNvSpPr txBox="1">
            <a:spLocks/>
          </p:cNvSpPr>
          <p:nvPr/>
        </p:nvSpPr>
        <p:spPr>
          <a:xfrm>
            <a:off x="336000" y="1249146"/>
            <a:ext cx="11520000" cy="2592000"/>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en-US" altLang="ja-JP" sz="1800" b="1" u="sng" dirty="0">
                <a:latin typeface="ＭＳ ゴシック"/>
                <a:ea typeface="ＭＳ ゴシック"/>
              </a:rPr>
              <a:t>(15</a:t>
            </a:r>
            <a:r>
              <a:rPr lang="ja-JP" altLang="en-US" sz="1800" b="1" u="sng" dirty="0">
                <a:latin typeface="ＭＳ ゴシック"/>
                <a:ea typeface="ＭＳ ゴシック"/>
              </a:rPr>
              <a:t>）経費確定（精算）報告書提出</a:t>
            </a:r>
            <a:endParaRPr lang="en-US" altLang="ja-JP" sz="1800" b="1" u="sng" dirty="0">
              <a:latin typeface="ＭＳ ゴシック"/>
              <a:ea typeface="ＭＳ ゴシック"/>
            </a:endParaRPr>
          </a:p>
          <a:p>
            <a:pPr fontAlgn="base"/>
            <a:r>
              <a:rPr lang="ja-JP" altLang="en-US" sz="1800" dirty="0">
                <a:latin typeface="ＭＳ ゴシック" panose="020B0609070205080204" pitchFamily="49" charset="-128"/>
                <a:ea typeface="ＭＳ ゴシック" panose="020B0609070205080204" pitchFamily="49" charset="-128"/>
              </a:rPr>
              <a:t>ランプサム方式で実費精算がある場合は、</a:t>
            </a:r>
            <a:r>
              <a:rPr lang="ja-JP" altLang="en-US" sz="1800" dirty="0">
                <a:latin typeface="ＭＳ ゴシック"/>
                <a:ea typeface="ＭＳ ゴシック"/>
              </a:rPr>
              <a:t>経費確定（精算）報告書を証拠書類一式とともに、契約書に定める期日までに提出してください。ランプサム方式で実費精算がない</a:t>
            </a:r>
            <a:r>
              <a:rPr lang="ja-JP" altLang="en-US" sz="1800" b="0" i="0" u="none" strike="noStrike" baseline="0" dirty="0">
                <a:latin typeface="ＭＳ ゴシック" panose="020B0609070205080204" pitchFamily="49" charset="-128"/>
                <a:ea typeface="ＭＳ ゴシック" panose="020B0609070205080204" pitchFamily="49" charset="-128"/>
              </a:rPr>
              <a:t>場合には、経費確定報告書の提出は不要です。</a:t>
            </a:r>
            <a:endParaRPr lang="en-US" altLang="ja-JP" sz="1800" dirty="0">
              <a:latin typeface="ＭＳ ゴシック"/>
              <a:ea typeface="ＭＳ ゴシック"/>
            </a:endParaRPr>
          </a:p>
          <a:p>
            <a:pPr fontAlgn="base"/>
            <a:r>
              <a:rPr lang="en-US" altLang="ja-JP" sz="1800" dirty="0">
                <a:latin typeface="ＭＳ ゴシック" panose="020B0609070205080204" pitchFamily="49" charset="-128"/>
                <a:ea typeface="ＭＳ ゴシック" panose="020B0609070205080204" pitchFamily="49" charset="-128"/>
              </a:rPr>
              <a:t> </a:t>
            </a:r>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20" name="表 19"/>
          <p:cNvGraphicFramePr>
            <a:graphicFrameLocks noGrp="1"/>
          </p:cNvGraphicFramePr>
          <p:nvPr>
            <p:extLst>
              <p:ext uri="{D42A27DB-BD31-4B8C-83A1-F6EECF244321}">
                <p14:modId xmlns:p14="http://schemas.microsoft.com/office/powerpoint/2010/main" val="3369566711"/>
              </p:ext>
            </p:extLst>
          </p:nvPr>
        </p:nvGraphicFramePr>
        <p:xfrm>
          <a:off x="795600" y="5765526"/>
          <a:ext cx="9803325" cy="75600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2941513">
                  <a:extLst>
                    <a:ext uri="{9D8B030D-6E8A-4147-A177-3AD203B41FA5}">
                      <a16:colId xmlns:a16="http://schemas.microsoft.com/office/drawing/2014/main" val="1322200864"/>
                    </a:ext>
                  </a:extLst>
                </a:gridCol>
                <a:gridCol w="6861812">
                  <a:extLst>
                    <a:ext uri="{9D8B030D-6E8A-4147-A177-3AD203B41FA5}">
                      <a16:colId xmlns:a16="http://schemas.microsoft.com/office/drawing/2014/main" val="2160793900"/>
                    </a:ext>
                  </a:extLst>
                </a:gridCol>
              </a:tblGrid>
              <a:tr h="37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t>支払い請求</a:t>
                      </a:r>
                      <a:endParaRPr kumimoji="1" lang="ja-JP" altLang="en-US" sz="1600" b="1"/>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hlinkClick r:id="rId3"/>
                        </a:rPr>
                        <a:t>コンサルタント等契約における支払いの請求について</a:t>
                      </a:r>
                      <a:endParaRPr kumimoji="1" lang="ja-JP" altLang="en-US" sz="1600" b="1"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2197128473"/>
                  </a:ext>
                </a:extLst>
              </a:tr>
              <a:tr h="37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t>提出先</a:t>
                      </a:r>
                    </a:p>
                  </a:txBody>
                  <a:tcPr anchor="ctr">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t>国際協力調達部</a:t>
                      </a:r>
                      <a:r>
                        <a:rPr lang="ja-JP" altLang="en-US" sz="1600" b="1"/>
                        <a:t>調達経理課支払班</a:t>
                      </a:r>
                      <a:r>
                        <a:rPr kumimoji="1" lang="ja-JP" altLang="ja-JP" sz="1600" b="0" i="0" kern="1200" dirty="0">
                          <a:solidFill>
                            <a:schemeClr val="dk1"/>
                          </a:solidFill>
                          <a:effectLst/>
                          <a:latin typeface="+mn-lt"/>
                          <a:ea typeface="+mn-ea"/>
                          <a:cs typeface="+mn-cs"/>
                        </a:rPr>
                        <a:t>（</a:t>
                      </a:r>
                      <a:r>
                        <a:rPr kumimoji="1" lang="en-US" altLang="ja-JP" sz="1600" b="1" i="0" u="none" strike="noStrike" kern="1200" dirty="0">
                          <a:solidFill>
                            <a:schemeClr val="dk1"/>
                          </a:solidFill>
                          <a:effectLst/>
                          <a:latin typeface="+mn-lt"/>
                          <a:ea typeface="+mn-ea"/>
                          <a:cs typeface="+mn-cs"/>
                        </a:rPr>
                        <a:t>outm1_shiharai@jica.go.jp</a:t>
                      </a:r>
                      <a:r>
                        <a:rPr kumimoji="1" lang="ja-JP" altLang="ja-JP" sz="1600" b="0" i="0" kern="1200" dirty="0">
                          <a:solidFill>
                            <a:schemeClr val="dk1"/>
                          </a:solidFill>
                          <a:effectLst/>
                          <a:latin typeface="+mn-lt"/>
                          <a:ea typeface="+mn-ea"/>
                          <a:cs typeface="+mn-cs"/>
                        </a:rPr>
                        <a:t>）</a:t>
                      </a:r>
                      <a:endParaRPr kumimoji="1" lang="ja-JP" altLang="en-US" sz="1600" b="1" dirty="0">
                        <a:latin typeface="ＭＳ ゴシック" panose="020B0609070205080204" pitchFamily="49" charset="-128"/>
                        <a:ea typeface="ＭＳ ゴシック" panose="020B0609070205080204" pitchFamily="49" charset="-128"/>
                      </a:endParaRPr>
                    </a:p>
                  </a:txBody>
                  <a:tcPr anchor="ctr">
                    <a:solidFill>
                      <a:srgbClr val="FCECE8"/>
                    </a:solidFill>
                  </a:tcPr>
                </a:tc>
                <a:extLst>
                  <a:ext uri="{0D108BD9-81ED-4DB2-BD59-A6C34878D82A}">
                    <a16:rowId xmlns:a16="http://schemas.microsoft.com/office/drawing/2014/main" val="664393647"/>
                  </a:ext>
                </a:extLst>
              </a:tr>
            </a:tbl>
          </a:graphicData>
        </a:graphic>
      </p:graphicFrame>
      <p:sp>
        <p:nvSpPr>
          <p:cNvPr id="21" name="スライド番号プレースホルダー 1"/>
          <p:cNvSpPr txBox="1">
            <a:spLocks/>
          </p:cNvSpPr>
          <p:nvPr/>
        </p:nvSpPr>
        <p:spPr>
          <a:xfrm>
            <a:off x="9403080" y="635635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86F75C9-3C34-415A-B3AE-35EE53543EC8}" type="slidenum">
              <a:rPr lang="ja-JP" altLang="en-US" sz="1400" b="1" smtClean="0">
                <a:latin typeface="ＭＳ ゴシック" panose="020B0609070205080204" pitchFamily="49" charset="-128"/>
                <a:ea typeface="ＭＳ ゴシック" panose="020B0609070205080204" pitchFamily="49" charset="-128"/>
              </a:rPr>
              <a:pPr/>
              <a:t>9</a:t>
            </a:fld>
            <a:endParaRPr lang="ja-JP" altLang="en-US" sz="1400" b="1">
              <a:latin typeface="ＭＳ ゴシック" panose="020B0609070205080204" pitchFamily="49" charset="-128"/>
              <a:ea typeface="ＭＳ ゴシック" panose="020B0609070205080204" pitchFamily="49" charset="-128"/>
            </a:endParaRPr>
          </a:p>
        </p:txBody>
      </p:sp>
      <p:sp>
        <p:nvSpPr>
          <p:cNvPr id="14" name="タイトル 1"/>
          <p:cNvSpPr txBox="1">
            <a:spLocks/>
          </p:cNvSpPr>
          <p:nvPr/>
        </p:nvSpPr>
        <p:spPr>
          <a:xfrm>
            <a:off x="336000" y="3872340"/>
            <a:ext cx="11520000" cy="864000"/>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panose="020B0609070205080204" pitchFamily="49" charset="-128"/>
                <a:ea typeface="ＭＳ ゴシック" panose="020B0609070205080204" pitchFamily="49" charset="-128"/>
              </a:rPr>
              <a:t>(1</a:t>
            </a:r>
            <a:r>
              <a:rPr lang="en-US" altLang="ja-JP" sz="1800" b="1" u="sng" dirty="0">
                <a:latin typeface="ＭＳ ゴシック" panose="020B0609070205080204" pitchFamily="49" charset="-128"/>
                <a:ea typeface="ＭＳ ゴシック" panose="020B0609070205080204" pitchFamily="49" charset="-128"/>
              </a:rPr>
              <a:t>6</a:t>
            </a:r>
            <a:r>
              <a:rPr lang="ja-JP" altLang="en-US" sz="1800" b="1" u="sng" dirty="0">
                <a:latin typeface="ＭＳ ゴシック" panose="020B0609070205080204" pitchFamily="49" charset="-128"/>
                <a:ea typeface="ＭＳ ゴシック" panose="020B0609070205080204" pitchFamily="49" charset="-128"/>
              </a:rPr>
              <a:t>)金額確定・通知</a:t>
            </a:r>
            <a:endParaRPr lang="en-US" altLang="ja-JP" sz="1800" b="1" u="sng" dirty="0">
              <a:latin typeface="ＭＳ ゴシック" panose="020B0609070205080204" pitchFamily="49" charset="-128"/>
              <a:ea typeface="ＭＳ ゴシック" panose="020B0609070205080204" pitchFamily="49" charset="-128"/>
            </a:endParaRPr>
          </a:p>
          <a:p>
            <a:pPr fontAlgn="base"/>
            <a:r>
              <a:rPr lang="en-US" altLang="ja-JP" sz="1800" dirty="0">
                <a:latin typeface="ＭＳ ゴシック" panose="020B0609070205080204" pitchFamily="49" charset="-128"/>
                <a:ea typeface="ＭＳ ゴシック" panose="020B0609070205080204" pitchFamily="49" charset="-128"/>
              </a:rPr>
              <a:t>JICA</a:t>
            </a:r>
            <a:r>
              <a:rPr lang="ja-JP" altLang="ja-JP" sz="1800" dirty="0">
                <a:latin typeface="ＭＳ ゴシック" panose="020B0609070205080204" pitchFamily="49" charset="-128"/>
                <a:ea typeface="ＭＳ ゴシック" panose="020B0609070205080204" pitchFamily="49" charset="-128"/>
              </a:rPr>
              <a:t>は</a:t>
            </a:r>
            <a:r>
              <a:rPr lang="ja-JP" altLang="en-US" sz="1800" dirty="0">
                <a:latin typeface="ＭＳ ゴシック" panose="020B0609070205080204" pitchFamily="49" charset="-128"/>
                <a:ea typeface="ＭＳ ゴシック" panose="020B0609070205080204" pitchFamily="49" charset="-128"/>
              </a:rPr>
              <a:t>経費確定</a:t>
            </a:r>
            <a:r>
              <a:rPr lang="ja-JP" altLang="ja-JP" sz="1800" dirty="0">
                <a:latin typeface="ＭＳ ゴシック" panose="020B0609070205080204" pitchFamily="49" charset="-128"/>
                <a:ea typeface="ＭＳ ゴシック" panose="020B0609070205080204" pitchFamily="49" charset="-128"/>
              </a:rPr>
              <a:t>報告書及び証拠書類一式を検査し、確定金額を確定して受注者に通知します</a:t>
            </a:r>
            <a:r>
              <a:rPr lang="ja-JP" altLang="en-US" sz="1800" dirty="0">
                <a:latin typeface="ＭＳ ゴシック" panose="020B0609070205080204" pitchFamily="49" charset="-128"/>
                <a:ea typeface="ＭＳ ゴシック" panose="020B0609070205080204" pitchFamily="49" charset="-128"/>
              </a:rPr>
              <a:t>（ランプサム契約で経費確定（精算）報告書の提出がない場合は、通知しません。） </a:t>
            </a:r>
            <a:r>
              <a:rPr lang="ja-JP" altLang="ja-JP" sz="1800" dirty="0">
                <a:latin typeface="ＭＳ ゴシック" panose="020B0609070205080204" pitchFamily="49" charset="-128"/>
                <a:ea typeface="ＭＳ ゴシック" panose="020B0609070205080204" pitchFamily="49" charset="-128"/>
              </a:rPr>
              <a:t>。</a:t>
            </a:r>
            <a:endParaRPr lang="en-US" altLang="ja-JP"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771490944"/>
              </p:ext>
            </p:extLst>
          </p:nvPr>
        </p:nvGraphicFramePr>
        <p:xfrm>
          <a:off x="914133" y="2457508"/>
          <a:ext cx="9833587" cy="12496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2899093">
                  <a:extLst>
                    <a:ext uri="{9D8B030D-6E8A-4147-A177-3AD203B41FA5}">
                      <a16:colId xmlns:a16="http://schemas.microsoft.com/office/drawing/2014/main" val="1322200864"/>
                    </a:ext>
                  </a:extLst>
                </a:gridCol>
                <a:gridCol w="6934494">
                  <a:extLst>
                    <a:ext uri="{9D8B030D-6E8A-4147-A177-3AD203B41FA5}">
                      <a16:colId xmlns:a16="http://schemas.microsoft.com/office/drawing/2014/main" val="2160793900"/>
                    </a:ext>
                  </a:extLst>
                </a:gridCol>
              </a:tblGrid>
              <a:tr h="525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i="0" kern="1200">
                          <a:solidFill>
                            <a:schemeClr val="dk1"/>
                          </a:solidFill>
                          <a:effectLst/>
                          <a:latin typeface="+mn-lt"/>
                          <a:ea typeface="+mn-ea"/>
                          <a:cs typeface="+mn-cs"/>
                        </a:rPr>
                        <a:t>精算について</a:t>
                      </a:r>
                      <a:endParaRPr kumimoji="1" lang="en-US" altLang="ja-JP" sz="1600" b="1" i="0" kern="120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i="0" kern="1200">
                          <a:solidFill>
                            <a:schemeClr val="dk1"/>
                          </a:solidFill>
                          <a:effectLst/>
                          <a:latin typeface="+mn-lt"/>
                          <a:ea typeface="+mn-ea"/>
                          <a:cs typeface="+mn-cs"/>
                        </a:rPr>
                        <a:t>（提出方法・提出先を含む）</a:t>
                      </a:r>
                      <a:endParaRPr kumimoji="1" lang="ja-JP" altLang="en-US" sz="1600" b="1"/>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1" i="0" u="sng" strike="noStrike" kern="1200">
                          <a:solidFill>
                            <a:schemeClr val="dk1"/>
                          </a:solidFill>
                          <a:effectLst/>
                          <a:latin typeface="+mn-lt"/>
                          <a:ea typeface="+mn-ea"/>
                          <a:cs typeface="+mn-cs"/>
                          <a:hlinkClick r:id="rId4"/>
                        </a:rPr>
                        <a:t>コンサルタント等契約における経理処理ガイドライン</a:t>
                      </a:r>
                      <a:endParaRPr kumimoji="1" lang="ja-JP" altLang="en-US" sz="1600" b="1">
                        <a:latin typeface="ＭＳ ゴシック" panose="020B0609070205080204" pitchFamily="49" charset="-128"/>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197128473"/>
                  </a:ext>
                </a:extLst>
              </a:tr>
              <a:tr h="3041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t>経費確定報告書様式</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hlinkClick r:id="rId5"/>
                        </a:rPr>
                        <a:t>様式　コンサルタント等契約（業務実施契約）</a:t>
                      </a:r>
                      <a:endParaRPr kumimoji="1" lang="ja-JP" altLang="en-US" sz="1600" b="1" dirty="0">
                        <a:latin typeface="ＭＳ ゴシック" panose="020B0609070205080204" pitchFamily="49" charset="-128"/>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CECE8"/>
                    </a:solidFill>
                  </a:tcPr>
                </a:tc>
                <a:extLst>
                  <a:ext uri="{0D108BD9-81ED-4DB2-BD59-A6C34878D82A}">
                    <a16:rowId xmlns:a16="http://schemas.microsoft.com/office/drawing/2014/main" val="664393647"/>
                  </a:ext>
                </a:extLst>
              </a:tr>
              <a:tr h="3041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t>提出にかかる問合せ先</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t>国際協力調達部調達経理課精算班</a:t>
                      </a:r>
                      <a:r>
                        <a:rPr kumimoji="1" lang="ja-JP" altLang="ja-JP" sz="1600" b="1" i="0" kern="1200" dirty="0">
                          <a:solidFill>
                            <a:schemeClr val="dk1"/>
                          </a:solidFill>
                          <a:effectLst/>
                          <a:latin typeface="+mn-lt"/>
                          <a:ea typeface="+mn-ea"/>
                          <a:cs typeface="+mn-cs"/>
                        </a:rPr>
                        <a:t>（</a:t>
                      </a:r>
                      <a:r>
                        <a:rPr kumimoji="1" lang="en-US" altLang="ja-JP" sz="1600" b="1" i="0" u="none" strike="noStrike" kern="1200" dirty="0">
                          <a:solidFill>
                            <a:schemeClr val="dk1"/>
                          </a:solidFill>
                          <a:effectLst/>
                          <a:latin typeface="+mn-lt"/>
                          <a:ea typeface="+mn-ea"/>
                          <a:cs typeface="+mn-cs"/>
                        </a:rPr>
                        <a:t>e_seisan@jica.go.jp</a:t>
                      </a:r>
                      <a:r>
                        <a:rPr kumimoji="1" lang="ja-JP" altLang="ja-JP" sz="1600" b="1" i="0" kern="1200" dirty="0">
                          <a:solidFill>
                            <a:schemeClr val="dk1"/>
                          </a:solidFill>
                          <a:effectLst/>
                          <a:latin typeface="+mn-lt"/>
                          <a:ea typeface="+mn-ea"/>
                          <a:cs typeface="+mn-cs"/>
                        </a:rPr>
                        <a:t>）</a:t>
                      </a:r>
                      <a:endParaRPr kumimoji="1" lang="ja-JP" altLang="en-US" sz="1600" b="1" dirty="0">
                        <a:latin typeface="ＭＳ ゴシック" panose="020B0609070205080204" pitchFamily="49" charset="-128"/>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954680802"/>
                  </a:ext>
                </a:extLst>
              </a:tr>
            </a:tbl>
          </a:graphicData>
        </a:graphic>
      </p:graphicFrame>
    </p:spTree>
    <p:extLst>
      <p:ext uri="{BB962C8B-B14F-4D97-AF65-F5344CB8AC3E}">
        <p14:creationId xmlns:p14="http://schemas.microsoft.com/office/powerpoint/2010/main" val="35456490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E44612B749DA843A58A5B6EF5958D0F" ma:contentTypeVersion="14" ma:contentTypeDescription="新しいドキュメントを作成します。" ma:contentTypeScope="" ma:versionID="491c4d81449856380a9b9aff2a50e37e">
  <xsd:schema xmlns:xsd="http://www.w3.org/2001/XMLSchema" xmlns:xs="http://www.w3.org/2001/XMLSchema" xmlns:p="http://schemas.microsoft.com/office/2006/metadata/properties" xmlns:ns3="9f7ad151-f813-4cf2-b65f-12034e3a9bca" xmlns:ns4="ad8f79b2-322d-4c43-bfc0-b69f9f82a610" targetNamespace="http://schemas.microsoft.com/office/2006/metadata/properties" ma:root="true" ma:fieldsID="ffc57f2c0eecd06e65d9079f8f980226" ns3:_="" ns4:_="">
    <xsd:import namespace="9f7ad151-f813-4cf2-b65f-12034e3a9bca"/>
    <xsd:import namespace="ad8f79b2-322d-4c43-bfc0-b69f9f82a61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7ad151-f813-4cf2-b65f-12034e3a9b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d8f79b2-322d-4c43-bfc0-b69f9f82a610" elementFormDefault="qualified">
    <xsd:import namespace="http://schemas.microsoft.com/office/2006/documentManagement/types"/>
    <xsd:import namespace="http://schemas.microsoft.com/office/infopath/2007/PartnerControls"/>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element name="SharingHintHash" ma:index="20"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DE3573E-B46B-4463-928F-F4509B3FB8D2}">
  <ds:schemaRefs>
    <ds:schemaRef ds:uri="9f7ad151-f813-4cf2-b65f-12034e3a9bca"/>
    <ds:schemaRef ds:uri="ad8f79b2-322d-4c43-bfc0-b69f9f82a61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8E37ACC-2F0C-46A1-9E6B-58AC15C8DAEC}">
  <ds:schemaRefs>
    <ds:schemaRef ds:uri="http://schemas.microsoft.com/sharepoint/v3/contenttype/forms"/>
  </ds:schemaRefs>
</ds:datastoreItem>
</file>

<file path=customXml/itemProps3.xml><?xml version="1.0" encoding="utf-8"?>
<ds:datastoreItem xmlns:ds="http://schemas.openxmlformats.org/officeDocument/2006/customXml" ds:itemID="{F0E98B11-9452-41B8-B66C-387670BAF3B8}">
  <ds:schemaRefs>
    <ds:schemaRef ds:uri="9f7ad151-f813-4cf2-b65f-12034e3a9bca"/>
    <ds:schemaRef ds:uri="ad8f79b2-322d-4c43-bfc0-b69f9f82a61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132</TotalTime>
  <Words>1643</Words>
  <Application>Microsoft Office PowerPoint</Application>
  <PresentationFormat>ワイド画面</PresentationFormat>
  <Paragraphs>168</Paragraphs>
  <Slides>9</Slides>
  <Notes>8</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9</vt:i4>
      </vt:variant>
    </vt:vector>
  </HeadingPairs>
  <TitlesOfParts>
    <vt:vector size="19" baseType="lpstr">
      <vt:lpstr>HGPｺﾞｼｯｸE</vt:lpstr>
      <vt:lpstr>HG丸ｺﾞｼｯｸM-PRO</vt:lpstr>
      <vt:lpstr>MS Gothic</vt:lpstr>
      <vt:lpstr>MS Gothic</vt:lpstr>
      <vt:lpstr>メイリオ</vt:lpstr>
      <vt:lpstr>游ゴシック</vt:lpstr>
      <vt:lpstr>游ゴシック Light</vt:lpstr>
      <vt:lpstr>游明朝 Demibold</vt:lpstr>
      <vt:lpstr>Arial</vt:lpstr>
      <vt:lpstr>Office テーマ</vt:lpstr>
      <vt:lpstr>PowerPoint プレゼンテーション</vt:lpstr>
      <vt:lpstr>全体フロー（一般競争入札（総合評価落札方式））</vt:lpstr>
      <vt:lpstr>(1)プレ公示  公告に先立ち、公告予定の案件情報（プレ公示（公告含む））を「コンサルタント等契約調達予定案件情報」にて原則毎週水曜日（水曜日が祝日の場合は、その翌日）に掲載しています。プレ公示の掲載期間は、業務実施契約は原則として4週間です。プレ公示に対する質問を受け付けます。      （2）公告  原則毎週水曜日（水曜日が祝日の場合は、その翌日）に「契約案件公示（業務実施契約） 」に掲載します。   </vt:lpstr>
      <vt:lpstr>（3）質問・回答  指定された期限内に公告内容について質問が出来ます。回答はJICAホームページの公示情報に回答期限日までに、掲載されます。    </vt:lpstr>
      <vt:lpstr>PowerPoint プレゼンテーション</vt:lpstr>
      <vt:lpstr>（7）契約締結  双方で合意が得られた段階で、契約書案を作成し業務実施契約を締結します。契約書は、原則、電子契約署名です。詳細については製本担当からご連絡します。​ ​業務実施契約書（契約書本体、約款、共通仕様書、特記仕様書、契約金額内訳書 ）​  </vt:lpstr>
      <vt:lpstr>PowerPoint プレゼンテーション</vt:lpstr>
      <vt:lpstr>PowerPoint プレゼンテーション</vt:lpstr>
      <vt:lpstr>PowerPoint プレゼンテーション</vt:lpstr>
    </vt:vector>
  </TitlesOfParts>
  <Company>JICA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Ashino, Masato[芦野 真人]</dc:creator>
  <cp:lastModifiedBy>作成者</cp:lastModifiedBy>
  <cp:revision>8</cp:revision>
  <cp:lastPrinted>2022-06-16T06:17:53Z</cp:lastPrinted>
  <dcterms:created xsi:type="dcterms:W3CDTF">2022-02-17T02:49:46Z</dcterms:created>
  <dcterms:modified xsi:type="dcterms:W3CDTF">2026-01-27T23:48:49Z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0x0101001E44612B749DA843A58A5B6EF5958D0F</vt:lpwstr>
  </property>
</Properties>
</file>