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631356-DCE3-547F-A5F9-E65EC4E9C6DE}" v="12" dt="2024-01-22T06:05:01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64" autoAdjust="0"/>
  </p:normalViewPr>
  <p:slideViewPr>
    <p:cSldViewPr>
      <p:cViewPr varScale="1">
        <p:scale>
          <a:sx n="97" d="100"/>
          <a:sy n="97" d="100"/>
        </p:scale>
        <p:origin x="20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08D849E-F7C1-CAE7-CF6E-BBEAF94719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3B9D12-B8C0-1100-82C1-D6B941EB9C8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46B21B-DDD0-43AA-B192-EE3650FCDB40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A8FB83E-C34E-D9EF-69C3-DC35C789DE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B3D9CDE8-E1B1-5FF2-ED25-043F36026F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6D6F8C-ECE9-13CF-CA33-B0466E22630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55C28F-5871-06E7-0CF7-383FB48000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DE3F37F-38DF-4DB3-B408-554335F613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E837CE69-3840-9274-9FA1-2F0F8645F9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CDEC8E61-B9F1-DE86-19D2-2698B4F00F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2B9D192E-B01C-6331-083D-EFA8C76CCB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FE45AE4-8F64-41EF-B8F2-428A5EBCAA7D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27184-56B6-1039-3B5F-2492A6CD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239DB-0327-4392-9036-37B28F5948C6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30445D-4940-8EB6-0397-0042D175F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61C1F9-A1ED-85A1-CAE3-075FB530B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2CDB-649A-48BC-9B54-910C76E7A8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077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AF3255-83D0-0F91-E166-089C0EF6B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B6693-078F-410D-9170-E5C4D7683804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7E2BC4-18C6-DA41-BE5A-C8E140C6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8677C-82A5-E29F-FCE9-7E13A5ED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B770-A02D-4BAF-A364-748190DEA4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522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4DAFC7-F5B9-E499-26EA-8FCC5558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226A7-39A3-4F2E-AB86-592FDCE35C3D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8A21C9-608C-0FF4-7266-981945C6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159AC1-956A-A569-1765-CA14D46C9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A1B31-56A5-471D-856D-4E6FD0549D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648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42F3DC-68B5-800A-5587-8F9CDDB79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B90F7-B6D0-4D03-84E9-A5E62460F25F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7A3606-739A-B011-6801-2D8D6398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67BB3E-B9D1-35DF-0B42-0855495A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8A20F-3B34-468A-914E-E2C3B52AE4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762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3D9A8-E8FB-E49B-79DE-E23295D1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CD2A1-885C-4B8D-B3ED-13167FCA5A56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252706-167D-63FA-3229-2012FC99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3CEE39-EE78-58BB-549F-5AC03036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C51D-643D-4190-819E-B8976CD431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498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7ED91CF-6D13-F3EB-72D1-72D7E7AF2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5F9AA-53D3-489C-A800-618A9A8DD348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324424F-10EF-646C-1380-5C944AFA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127B442-024F-4219-52B3-8CD51207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5023C-1EE3-4E8B-9F34-9C69951C3D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45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394CB05-3DFA-82D9-81DA-3E4A0625D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6D51-B7DA-4FB1-B1E4-C0F5D474B6BF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A5D6D6D-83D4-5F50-99A6-3052DBAE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45CE036B-CB5D-47CF-46B1-6AB104FE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C035F-1B46-494A-90D3-9CBBF70996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944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6C8E112-D58C-BA18-7897-29328F77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BD2AF-511A-4DEB-A143-EA3D4D5B585E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6B5F7C9-54F6-E866-80D3-1BF8C3E8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A80CD33-F043-2016-A4B0-AF30973B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4EC53-E50B-4DAB-A941-DADAF2E997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6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0AAE727-6801-808B-1B5B-78C986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B3778-0184-41B3-9402-E68E1B3055CB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024691F-CE45-4455-BC2E-8DE1A8102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02668A2-BEB0-A0C9-E779-6DFF8F48B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EDF0-3C50-44D8-A17B-15F6FED1F6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35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68C0169-AED8-5F1F-5DEB-D0503A421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DC0D9-09BB-4BA4-81EE-D02232152699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2908181-0B18-F67B-939D-4E9C15B17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E5FE637-A49C-B01B-1652-E9F071C5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1994C-337B-42A4-A495-42CE799945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92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229585C-AC55-2832-F491-A5D8DD08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97B9A-D16C-4F7D-BB06-9A46C665AE3B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5CDBD6F-6901-8CF5-41BF-57B864190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02CA25B-84C1-884C-FB82-FF7D2A33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1A15-394E-49FB-B379-4AF4FB8EFD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337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F47C4FD-268A-A7DD-58AE-4F2E19AFBEB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F0BAF62-8D80-5D0F-E809-2468530E2D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42D384-0B19-385F-7EFC-B9867DD76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72438E-70B7-43C4-B4E2-D9AD1A31C4C9}" type="datetimeFigureOut">
              <a:rPr lang="ja-JP" altLang="en-US"/>
              <a:pPr>
                <a:defRPr/>
              </a:pPr>
              <a:t>2024/2/15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5E125A-D2F1-130F-DC6D-DD8EF744F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58ACED-881E-86AE-267E-18DE57F24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D788815-91E3-40E4-9D8B-93760C17D0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813610E8-29B7-AB92-A3E6-730AA526E84E}"/>
              </a:ext>
            </a:extLst>
          </p:cNvPr>
          <p:cNvSpPr txBox="1">
            <a:spLocks/>
          </p:cNvSpPr>
          <p:nvPr/>
        </p:nvSpPr>
        <p:spPr bwMode="auto">
          <a:xfrm>
            <a:off x="468313" y="130175"/>
            <a:ext cx="7772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別紙２　動画の制作体制・フローイメージ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7B306E4D-84D2-B8CB-92D1-ADE08C14A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58770"/>
              </p:ext>
            </p:extLst>
          </p:nvPr>
        </p:nvGraphicFramePr>
        <p:xfrm>
          <a:off x="755650" y="717550"/>
          <a:ext cx="7918449" cy="557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6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1641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作業工程（</a:t>
                      </a:r>
                      <a:r>
                        <a:rPr kumimoji="1" lang="en-US" altLang="ja-JP" sz="1800" dirty="0"/>
                        <a:t>※</a:t>
                      </a:r>
                      <a:r>
                        <a:rPr kumimoji="1" lang="ja-JP" altLang="en-US" sz="1800" dirty="0"/>
                        <a:t>）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受</a:t>
                      </a:r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</a:rPr>
                        <a:t>注</a:t>
                      </a:r>
                      <a:r>
                        <a:rPr kumimoji="1" lang="ja-JP" altLang="en-US" sz="1800" dirty="0"/>
                        <a:t>者の役割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JICA</a:t>
                      </a:r>
                      <a:r>
                        <a:rPr kumimoji="1" lang="ja-JP" altLang="en-US" sz="1800" dirty="0"/>
                        <a:t>の役割</a:t>
                      </a:r>
                      <a:endParaRPr kumimoji="1" lang="en-US" altLang="ja-JP" sz="1800" dirty="0"/>
                    </a:p>
                    <a:p>
                      <a:r>
                        <a:rPr kumimoji="1" lang="ja-JP" altLang="en-US" sz="1400" dirty="0"/>
                        <a:t>（主管部、制作担当部、講師等）</a:t>
                      </a:r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１．キックオフミーティング（全体工程確認）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全体工程の説明（案件毎の企画会議日、収録予定時期を提示）。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（主管部）全体工程の確認、契約管理上の留意事項などの説明。</a:t>
                      </a:r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03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２．企画段階（企画会議）　</a:t>
                      </a:r>
                      <a:endParaRPr kumimoji="1" lang="en-US" altLang="ja-JP" sz="1400" dirty="0"/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ja-JP" altLang="en-US" sz="1400">
                          <a:solidFill>
                            <a:schemeClr val="tx2"/>
                          </a:solidFill>
                        </a:rPr>
                        <a:t>目安：１</a:t>
                      </a:r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</a:rPr>
                        <a:t>H×</a:t>
                      </a:r>
                      <a:r>
                        <a:rPr lang="en-US" altLang="ja-JP" sz="1400" dirty="0">
                          <a:solidFill>
                            <a:schemeClr val="tx2"/>
                          </a:solidFill>
                        </a:rPr>
                        <a:t>3</a:t>
                      </a:r>
                      <a:r>
                        <a:rPr kumimoji="1" lang="ja-JP" altLang="en-US" sz="1400">
                          <a:solidFill>
                            <a:schemeClr val="tx2"/>
                          </a:solidFill>
                        </a:rPr>
                        <a:t>回</a:t>
                      </a:r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</a:rPr>
                        <a:t>/</a:t>
                      </a:r>
                      <a:r>
                        <a:rPr kumimoji="1" lang="ja-JP" altLang="en-US" sz="1400">
                          <a:solidFill>
                            <a:schemeClr val="tx2"/>
                          </a:solidFill>
                        </a:rPr>
                        <a:t>案件　</a:t>
                      </a:r>
                      <a:endParaRPr kumimoji="1" lang="en-US" altLang="ja-JP" sz="1400">
                        <a:solidFill>
                          <a:schemeClr val="tx2"/>
                        </a:solidFill>
                      </a:endParaRP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案件毎の作業工程の説明、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完成品イメージの聞き取り、素材、キーパーソンの把握、構成、演出への提案など。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（制作担当部）　案件概要説明、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ターゲットやポイントの説明。素材の提供。講師、外部有識者、取材先との連携。</a:t>
                      </a:r>
                      <a:endParaRPr kumimoji="1" lang="en-US" altLang="ja-JP" sz="1400" dirty="0"/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３．企画書提出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シナリオ、絵コンテ、演出案の完成。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（制作担当部）　確認、コメント、文章チェック。</a:t>
                      </a:r>
                      <a:endParaRPr kumimoji="1" lang="en-US" altLang="ja-JP" sz="1400" dirty="0"/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４．制作段階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素材の収集、制作、撮影、編集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（制作担当部）　撮影への協力、同行。</a:t>
                      </a:r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５．</a:t>
                      </a:r>
                      <a:r>
                        <a:rPr kumimoji="1" lang="en-US" altLang="ja-JP" sz="1400" dirty="0"/>
                        <a:t>Interim</a:t>
                      </a:r>
                      <a:r>
                        <a:rPr kumimoji="1" lang="ja-JP" altLang="en-US" sz="1400" dirty="0"/>
                        <a:t>版提出</a:t>
                      </a:r>
                      <a:endParaRPr kumimoji="1" lang="en-US" altLang="ja-JP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コメントに対する追加編集作業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（制作担当部）　確認、コメント。</a:t>
                      </a:r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６．成果品提出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（日本語・英語版）</a:t>
                      </a:r>
                      <a:endParaRPr kumimoji="1" lang="en-US" altLang="ja-JP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MP4</a:t>
                      </a:r>
                      <a:r>
                        <a:rPr kumimoji="1" lang="ja-JP" altLang="en-US" sz="1400" dirty="0"/>
                        <a:t>提出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/>
                        <a:t>（主管部）納品確認、</a:t>
                      </a:r>
                      <a:r>
                        <a:rPr kumimoji="1" lang="en-US" altLang="ja-JP" sz="1400" dirty="0" err="1"/>
                        <a:t>Youtube</a:t>
                      </a:r>
                      <a:r>
                        <a:rPr kumimoji="1" lang="ja-JP" altLang="en-US" sz="1400"/>
                        <a:t>公開、ライブラリ登録</a:t>
                      </a:r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７．成果品提出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（その他の外国語版）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MP4</a:t>
                      </a:r>
                      <a:r>
                        <a:rPr kumimoji="1" lang="ja-JP" altLang="en-US" sz="1400" dirty="0"/>
                        <a:t>提出</a:t>
                      </a:r>
                    </a:p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/>
                        <a:t>（主管部）納品確認、</a:t>
                      </a:r>
                      <a:r>
                        <a:rPr kumimoji="1" lang="en-US" altLang="ja-JP" sz="1400" dirty="0" err="1"/>
                        <a:t>Youtube</a:t>
                      </a:r>
                      <a:r>
                        <a:rPr kumimoji="1" lang="ja-JP" altLang="en-US" sz="1400"/>
                        <a:t>公開、ライブラリ登録</a:t>
                      </a:r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８．その他の提出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DVDROM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またはハードディスクによる素材データや最終シナリオ原稿の提出。</a:t>
                      </a:r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1438" marR="91438" marT="45695" marB="456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（主管部）納品確認</a:t>
                      </a:r>
                    </a:p>
                  </a:txBody>
                  <a:tcPr marL="91438" marR="91438" marT="45695" marB="4569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矢印: 左右 8">
            <a:extLst>
              <a:ext uri="{FF2B5EF4-FFF2-40B4-BE49-F238E27FC236}">
                <a16:creationId xmlns:a16="http://schemas.microsoft.com/office/drawing/2014/main" id="{B7E1E7F4-5BD6-C1F6-D912-285D1FE4BF8D}"/>
              </a:ext>
            </a:extLst>
          </p:cNvPr>
          <p:cNvSpPr/>
          <p:nvPr/>
        </p:nvSpPr>
        <p:spPr>
          <a:xfrm>
            <a:off x="5176838" y="1636713"/>
            <a:ext cx="576262" cy="3016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矢印: 左右 9">
            <a:extLst>
              <a:ext uri="{FF2B5EF4-FFF2-40B4-BE49-F238E27FC236}">
                <a16:creationId xmlns:a16="http://schemas.microsoft.com/office/drawing/2014/main" id="{5AEEE76D-4ADC-7B3C-7638-84A82B24FA82}"/>
              </a:ext>
            </a:extLst>
          </p:cNvPr>
          <p:cNvSpPr/>
          <p:nvPr/>
        </p:nvSpPr>
        <p:spPr>
          <a:xfrm>
            <a:off x="5176838" y="2381250"/>
            <a:ext cx="576262" cy="3016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990B2221-80EF-7A89-5B1F-B5A9C8ED09D2}"/>
              </a:ext>
            </a:extLst>
          </p:cNvPr>
          <p:cNvSpPr/>
          <p:nvPr/>
        </p:nvSpPr>
        <p:spPr>
          <a:xfrm>
            <a:off x="5176838" y="3081338"/>
            <a:ext cx="576262" cy="30321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矢印: 左右 11">
            <a:extLst>
              <a:ext uri="{FF2B5EF4-FFF2-40B4-BE49-F238E27FC236}">
                <a16:creationId xmlns:a16="http://schemas.microsoft.com/office/drawing/2014/main" id="{4AC21F74-02F9-51DB-0E8A-B2D06E2C2B24}"/>
              </a:ext>
            </a:extLst>
          </p:cNvPr>
          <p:cNvSpPr/>
          <p:nvPr/>
        </p:nvSpPr>
        <p:spPr>
          <a:xfrm>
            <a:off x="5176838" y="3632200"/>
            <a:ext cx="576262" cy="3016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矢印: 左右 12">
            <a:extLst>
              <a:ext uri="{FF2B5EF4-FFF2-40B4-BE49-F238E27FC236}">
                <a16:creationId xmlns:a16="http://schemas.microsoft.com/office/drawing/2014/main" id="{C34AFC55-7ACA-1B63-B301-C211C62E08AA}"/>
              </a:ext>
            </a:extLst>
          </p:cNvPr>
          <p:cNvSpPr/>
          <p:nvPr/>
        </p:nvSpPr>
        <p:spPr>
          <a:xfrm>
            <a:off x="5176838" y="4175125"/>
            <a:ext cx="576262" cy="3016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矢印: 左右 13">
            <a:extLst>
              <a:ext uri="{FF2B5EF4-FFF2-40B4-BE49-F238E27FC236}">
                <a16:creationId xmlns:a16="http://schemas.microsoft.com/office/drawing/2014/main" id="{1DE53ACB-89F6-4F9D-26A0-B07D868CB6A7}"/>
              </a:ext>
            </a:extLst>
          </p:cNvPr>
          <p:cNvSpPr/>
          <p:nvPr/>
        </p:nvSpPr>
        <p:spPr>
          <a:xfrm>
            <a:off x="5162550" y="4695825"/>
            <a:ext cx="576263" cy="3016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矢印: 左右 14">
            <a:extLst>
              <a:ext uri="{FF2B5EF4-FFF2-40B4-BE49-F238E27FC236}">
                <a16:creationId xmlns:a16="http://schemas.microsoft.com/office/drawing/2014/main" id="{40DD0E8E-A4AD-08E7-DABC-24A7D55E23D2}"/>
              </a:ext>
            </a:extLst>
          </p:cNvPr>
          <p:cNvSpPr/>
          <p:nvPr/>
        </p:nvSpPr>
        <p:spPr>
          <a:xfrm>
            <a:off x="5162550" y="5199063"/>
            <a:ext cx="576263" cy="3016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矢印: 左右 15">
            <a:extLst>
              <a:ext uri="{FF2B5EF4-FFF2-40B4-BE49-F238E27FC236}">
                <a16:creationId xmlns:a16="http://schemas.microsoft.com/office/drawing/2014/main" id="{4D50BB46-B60E-46ED-59A1-057B45BE6A48}"/>
              </a:ext>
            </a:extLst>
          </p:cNvPr>
          <p:cNvSpPr/>
          <p:nvPr/>
        </p:nvSpPr>
        <p:spPr>
          <a:xfrm>
            <a:off x="5176838" y="5635625"/>
            <a:ext cx="576262" cy="3016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2024-02-15T06:49:50Z</dcterms:created>
  <dcterms:modified xsi:type="dcterms:W3CDTF">2024-02-15T06:49:55Z</dcterms:modified>
</cp:coreProperties>
</file>