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61" r:id="rId5"/>
  </p:sldMasterIdLst>
  <p:notesMasterIdLst>
    <p:notesMasterId r:id="rId20"/>
  </p:notesMasterIdLst>
  <p:sldIdLst>
    <p:sldId id="283" r:id="rId6"/>
    <p:sldId id="284" r:id="rId7"/>
    <p:sldId id="265" r:id="rId8"/>
    <p:sldId id="2147475028" r:id="rId9"/>
    <p:sldId id="2147475043" r:id="rId10"/>
    <p:sldId id="2147475037" r:id="rId11"/>
    <p:sldId id="2147475035" r:id="rId12"/>
    <p:sldId id="2147475039" r:id="rId13"/>
    <p:sldId id="2147475036" r:id="rId14"/>
    <p:sldId id="2147475041" r:id="rId15"/>
    <p:sldId id="2147475040" r:id="rId16"/>
    <p:sldId id="2147475034" r:id="rId17"/>
    <p:sldId id="2147475042" r:id="rId18"/>
    <p:sldId id="2147475031"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F50A08-A730-D5DF-44B4-E06D42753397}" name="Adachi, Kanako[足立 佳菜子]" initials="AK佳" userId="S::Adachi.Kanako@jica.go.jp::9b320b17-8a26-4192-80d8-360e91e5ea9f" providerId="AD"/>
  <p188:author id="{8D212695-51BD-B719-CFFD-B24AD944DAC3}" name="津田" initials="TH" userId="津田"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32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D257D-12C8-8E88-2427-E74F707485A2}" v="14" dt="2023-10-23T00:57:46.895"/>
    <p1510:client id="{48A521A2-C5C8-4A88-9BEA-7402B6D12AE8}" v="3" dt="2023-10-17T09:56:06.465"/>
    <p1510:client id="{ADD09A34-B9D6-8123-6F50-CBF5DB57E73D}" v="38" dt="2023-10-17T09:51:01.119"/>
    <p1510:client id="{AE8DEB85-1DBD-8383-4E0D-C6A9F6C99F56}" v="14" dt="2023-10-17T10:29:44.303"/>
    <p1510:client id="{C9C0DE75-129C-5280-06D8-44FD79F92011}" v="121" dt="2023-10-18T02:53:36.60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 Hiromi[名井 弘美]" userId="S::nai.hiromi@jica.go.jp::f71f6de5-239c-4abe-a526-2ad64dc9a76e" providerId="AD" clId="Web-{C9C0DE75-129C-5280-06D8-44FD79F92011}"/>
    <pc:docChg chg="modSld">
      <pc:chgData name="Nai, Hiromi[名井 弘美]" userId="S::nai.hiromi@jica.go.jp::f71f6de5-239c-4abe-a526-2ad64dc9a76e" providerId="AD" clId="Web-{C9C0DE75-129C-5280-06D8-44FD79F92011}" dt="2023-10-18T02:53:36.609" v="89"/>
      <pc:docMkLst>
        <pc:docMk/>
      </pc:docMkLst>
      <pc:sldChg chg="addSp delSp modSp">
        <pc:chgData name="Nai, Hiromi[名井 弘美]" userId="S::nai.hiromi@jica.go.jp::f71f6de5-239c-4abe-a526-2ad64dc9a76e" providerId="AD" clId="Web-{C9C0DE75-129C-5280-06D8-44FD79F92011}" dt="2023-10-18T02:53:36.609" v="89"/>
        <pc:sldMkLst>
          <pc:docMk/>
          <pc:sldMk cId="45676604" sldId="2147475037"/>
        </pc:sldMkLst>
        <pc:spChg chg="mod">
          <ac:chgData name="Nai, Hiromi[名井 弘美]" userId="S::nai.hiromi@jica.go.jp::f71f6de5-239c-4abe-a526-2ad64dc9a76e" providerId="AD" clId="Web-{C9C0DE75-129C-5280-06D8-44FD79F92011}" dt="2023-10-18T02:50:51.152" v="61" actId="20577"/>
          <ac:spMkLst>
            <pc:docMk/>
            <pc:sldMk cId="45676604" sldId="2147475037"/>
            <ac:spMk id="3" creationId="{A262DD70-9566-471F-9911-C8450E27298F}"/>
          </ac:spMkLst>
        </pc:spChg>
        <pc:spChg chg="add del mod">
          <ac:chgData name="Nai, Hiromi[名井 弘美]" userId="S::nai.hiromi@jica.go.jp::f71f6de5-239c-4abe-a526-2ad64dc9a76e" providerId="AD" clId="Web-{C9C0DE75-129C-5280-06D8-44FD79F92011}" dt="2023-10-18T02:52:42.420" v="76"/>
          <ac:spMkLst>
            <pc:docMk/>
            <pc:sldMk cId="45676604" sldId="2147475037"/>
            <ac:spMk id="8" creationId="{3A754377-0CD3-975D-01D4-DDE373B3362D}"/>
          </ac:spMkLst>
        </pc:spChg>
        <pc:spChg chg="mod">
          <ac:chgData name="Nai, Hiromi[名井 弘美]" userId="S::nai.hiromi@jica.go.jp::f71f6de5-239c-4abe-a526-2ad64dc9a76e" providerId="AD" clId="Web-{C9C0DE75-129C-5280-06D8-44FD79F92011}" dt="2023-10-18T02:52:27.389" v="73" actId="14100"/>
          <ac:spMkLst>
            <pc:docMk/>
            <pc:sldMk cId="45676604" sldId="2147475037"/>
            <ac:spMk id="11" creationId="{FE80EA30-F96A-D356-3DEF-C9BDFC704C07}"/>
          </ac:spMkLst>
        </pc:spChg>
        <pc:spChg chg="add mod">
          <ac:chgData name="Nai, Hiromi[名井 弘美]" userId="S::nai.hiromi@jica.go.jp::f71f6de5-239c-4abe-a526-2ad64dc9a76e" providerId="AD" clId="Web-{C9C0DE75-129C-5280-06D8-44FD79F92011}" dt="2023-10-18T02:53:36.609" v="89"/>
          <ac:spMkLst>
            <pc:docMk/>
            <pc:sldMk cId="45676604" sldId="2147475037"/>
            <ac:spMk id="13" creationId="{9DD891C3-D5A8-0F5C-CD1B-1873BA8E1D2B}"/>
          </ac:spMkLst>
        </pc:spChg>
        <pc:picChg chg="add del mod ord">
          <ac:chgData name="Nai, Hiromi[名井 弘美]" userId="S::nai.hiromi@jica.go.jp::f71f6de5-239c-4abe-a526-2ad64dc9a76e" providerId="AD" clId="Web-{C9C0DE75-129C-5280-06D8-44FD79F92011}" dt="2023-10-18T02:51:47.950" v="62"/>
          <ac:picMkLst>
            <pc:docMk/>
            <pc:sldMk cId="45676604" sldId="2147475037"/>
            <ac:picMk id="5" creationId="{42F71BBD-3934-6C4E-2AEB-0B025FC5061E}"/>
          </ac:picMkLst>
        </pc:picChg>
        <pc:picChg chg="del">
          <ac:chgData name="Nai, Hiromi[名井 弘美]" userId="S::nai.hiromi@jica.go.jp::f71f6de5-239c-4abe-a526-2ad64dc9a76e" providerId="AD" clId="Web-{C9C0DE75-129C-5280-06D8-44FD79F92011}" dt="2023-10-18T02:47:02.975" v="0"/>
          <ac:picMkLst>
            <pc:docMk/>
            <pc:sldMk cId="45676604" sldId="2147475037"/>
            <ac:picMk id="6" creationId="{B1CC15A0-FC6C-93EF-4468-5841FC54A76C}"/>
          </ac:picMkLst>
        </pc:picChg>
        <pc:picChg chg="add del mod">
          <ac:chgData name="Nai, Hiromi[名井 弘美]" userId="S::nai.hiromi@jica.go.jp::f71f6de5-239c-4abe-a526-2ad64dc9a76e" providerId="AD" clId="Web-{C9C0DE75-129C-5280-06D8-44FD79F92011}" dt="2023-10-18T02:48:34.821" v="20"/>
          <ac:picMkLst>
            <pc:docMk/>
            <pc:sldMk cId="45676604" sldId="2147475037"/>
            <ac:picMk id="7" creationId="{9EB97150-0877-BCC5-A628-9B6711153F06}"/>
          </ac:picMkLst>
        </pc:picChg>
        <pc:picChg chg="add mod ord">
          <ac:chgData name="Nai, Hiromi[名井 弘美]" userId="S::nai.hiromi@jica.go.jp::f71f6de5-239c-4abe-a526-2ad64dc9a76e" providerId="AD" clId="Web-{C9C0DE75-129C-5280-06D8-44FD79F92011}" dt="2023-10-18T02:52:14.013" v="70"/>
          <ac:picMkLst>
            <pc:docMk/>
            <pc:sldMk cId="45676604" sldId="2147475037"/>
            <ac:picMk id="12" creationId="{54016465-A063-85EA-6FE6-9923873BE805}"/>
          </ac:picMkLst>
        </pc:picChg>
      </pc:sldChg>
    </pc:docChg>
  </pc:docChgLst>
  <pc:docChgLst>
    <pc:chgData name="Nai, Hiromi[名井 弘美]" userId="S::nai.hiromi@jica.go.jp::f71f6de5-239c-4abe-a526-2ad64dc9a76e" providerId="AD" clId="Web-{027D257D-12C8-8E88-2427-E74F707485A2}"/>
    <pc:docChg chg="modSld">
      <pc:chgData name="Nai, Hiromi[名井 弘美]" userId="S::nai.hiromi@jica.go.jp::f71f6de5-239c-4abe-a526-2ad64dc9a76e" providerId="AD" clId="Web-{027D257D-12C8-8E88-2427-E74F707485A2}" dt="2023-10-23T00:57:46.895" v="13" actId="1076"/>
      <pc:docMkLst>
        <pc:docMk/>
      </pc:docMkLst>
      <pc:sldChg chg="addSp delSp modSp">
        <pc:chgData name="Nai, Hiromi[名井 弘美]" userId="S::nai.hiromi@jica.go.jp::f71f6de5-239c-4abe-a526-2ad64dc9a76e" providerId="AD" clId="Web-{027D257D-12C8-8E88-2427-E74F707485A2}" dt="2023-10-23T00:57:46.895" v="13" actId="1076"/>
        <pc:sldMkLst>
          <pc:docMk/>
          <pc:sldMk cId="79455920" sldId="2147475036"/>
        </pc:sldMkLst>
        <pc:spChg chg="mod">
          <ac:chgData name="Nai, Hiromi[名井 弘美]" userId="S::nai.hiromi@jica.go.jp::f71f6de5-239c-4abe-a526-2ad64dc9a76e" providerId="AD" clId="Web-{027D257D-12C8-8E88-2427-E74F707485A2}" dt="2023-10-23T00:57:43.426" v="12" actId="1076"/>
          <ac:spMkLst>
            <pc:docMk/>
            <pc:sldMk cId="79455920" sldId="2147475036"/>
            <ac:spMk id="10" creationId="{539D8656-7E20-649D-C39C-FCC359E0D9C1}"/>
          </ac:spMkLst>
        </pc:spChg>
        <pc:spChg chg="mod">
          <ac:chgData name="Nai, Hiromi[名井 弘美]" userId="S::nai.hiromi@jica.go.jp::f71f6de5-239c-4abe-a526-2ad64dc9a76e" providerId="AD" clId="Web-{027D257D-12C8-8E88-2427-E74F707485A2}" dt="2023-10-23T00:57:46.895" v="13" actId="1076"/>
          <ac:spMkLst>
            <pc:docMk/>
            <pc:sldMk cId="79455920" sldId="2147475036"/>
            <ac:spMk id="11" creationId="{D3E52275-BA4A-3157-1CAB-F30AF8952E9D}"/>
          </ac:spMkLst>
        </pc:spChg>
        <pc:picChg chg="del">
          <ac:chgData name="Nai, Hiromi[名井 弘美]" userId="S::nai.hiromi@jica.go.jp::f71f6de5-239c-4abe-a526-2ad64dc9a76e" providerId="AD" clId="Web-{027D257D-12C8-8E88-2427-E74F707485A2}" dt="2023-10-23T00:56:05.923" v="0"/>
          <ac:picMkLst>
            <pc:docMk/>
            <pc:sldMk cId="79455920" sldId="2147475036"/>
            <ac:picMk id="5" creationId="{7F301A56-127A-DA92-C812-DA07070CE637}"/>
          </ac:picMkLst>
        </pc:picChg>
        <pc:picChg chg="add del mod">
          <ac:chgData name="Nai, Hiromi[名井 弘美]" userId="S::nai.hiromi@jica.go.jp::f71f6de5-239c-4abe-a526-2ad64dc9a76e" providerId="AD" clId="Web-{027D257D-12C8-8E88-2427-E74F707485A2}" dt="2023-10-23T00:57:19.238" v="6"/>
          <ac:picMkLst>
            <pc:docMk/>
            <pc:sldMk cId="79455920" sldId="2147475036"/>
            <ac:picMk id="6" creationId="{53086D69-5C6D-0539-D573-2D91EC319BC5}"/>
          </ac:picMkLst>
        </pc:picChg>
        <pc:picChg chg="add mod">
          <ac:chgData name="Nai, Hiromi[名井 弘美]" userId="S::nai.hiromi@jica.go.jp::f71f6de5-239c-4abe-a526-2ad64dc9a76e" providerId="AD" clId="Web-{027D257D-12C8-8E88-2427-E74F707485A2}" dt="2023-10-23T00:57:34.739" v="11"/>
          <ac:picMkLst>
            <pc:docMk/>
            <pc:sldMk cId="79455920" sldId="2147475036"/>
            <ac:picMk id="7" creationId="{D3E5A78D-EB9E-56A0-FBD6-6F1F42BDBC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7F902-75A6-43EC-A4BA-7B291524D165}" type="datetimeFigureOut">
              <a:rPr kumimoji="1" lang="ja-JP" altLang="en-US" smtClean="0"/>
              <a:t>2023/10/22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F18D0-833C-4F20-B5CF-855B98D67277}" type="slidenum">
              <a:rPr kumimoji="1" lang="ja-JP" altLang="en-US" smtClean="0"/>
              <a:t>‹#›</a:t>
            </a:fld>
            <a:endParaRPr kumimoji="1" lang="ja-JP" altLang="en-US"/>
          </a:p>
        </p:txBody>
      </p:sp>
    </p:spTree>
    <p:extLst>
      <p:ext uri="{BB962C8B-B14F-4D97-AF65-F5344CB8AC3E}">
        <p14:creationId xmlns:p14="http://schemas.microsoft.com/office/powerpoint/2010/main" val="16922122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2</a:t>
            </a:fld>
            <a:endParaRPr kumimoji="1" lang="ja-JP" altLang="en-US"/>
          </a:p>
        </p:txBody>
      </p:sp>
    </p:spTree>
    <p:extLst>
      <p:ext uri="{BB962C8B-B14F-4D97-AF65-F5344CB8AC3E}">
        <p14:creationId xmlns:p14="http://schemas.microsoft.com/office/powerpoint/2010/main" val="295945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11</a:t>
            </a:fld>
            <a:endParaRPr kumimoji="1" lang="ja-JP" altLang="en-US"/>
          </a:p>
        </p:txBody>
      </p:sp>
    </p:spTree>
    <p:extLst>
      <p:ext uri="{BB962C8B-B14F-4D97-AF65-F5344CB8AC3E}">
        <p14:creationId xmlns:p14="http://schemas.microsoft.com/office/powerpoint/2010/main" val="408885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12</a:t>
            </a:fld>
            <a:endParaRPr kumimoji="1" lang="ja-JP" altLang="en-US"/>
          </a:p>
        </p:txBody>
      </p:sp>
    </p:spTree>
    <p:extLst>
      <p:ext uri="{BB962C8B-B14F-4D97-AF65-F5344CB8AC3E}">
        <p14:creationId xmlns:p14="http://schemas.microsoft.com/office/powerpoint/2010/main" val="216779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13</a:t>
            </a:fld>
            <a:endParaRPr kumimoji="1" lang="ja-JP" altLang="en-US"/>
          </a:p>
        </p:txBody>
      </p:sp>
    </p:spTree>
    <p:extLst>
      <p:ext uri="{BB962C8B-B14F-4D97-AF65-F5344CB8AC3E}">
        <p14:creationId xmlns:p14="http://schemas.microsoft.com/office/powerpoint/2010/main" val="187400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3</a:t>
            </a:fld>
            <a:endParaRPr kumimoji="1" lang="ja-JP" altLang="en-US"/>
          </a:p>
        </p:txBody>
      </p:sp>
    </p:spTree>
    <p:extLst>
      <p:ext uri="{BB962C8B-B14F-4D97-AF65-F5344CB8AC3E}">
        <p14:creationId xmlns:p14="http://schemas.microsoft.com/office/powerpoint/2010/main" val="378543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4</a:t>
            </a:fld>
            <a:endParaRPr kumimoji="1" lang="ja-JP" altLang="en-US"/>
          </a:p>
        </p:txBody>
      </p:sp>
    </p:spTree>
    <p:extLst>
      <p:ext uri="{BB962C8B-B14F-4D97-AF65-F5344CB8AC3E}">
        <p14:creationId xmlns:p14="http://schemas.microsoft.com/office/powerpoint/2010/main" val="35040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5</a:t>
            </a:fld>
            <a:endParaRPr kumimoji="1" lang="ja-JP" altLang="en-US"/>
          </a:p>
        </p:txBody>
      </p:sp>
    </p:spTree>
    <p:extLst>
      <p:ext uri="{BB962C8B-B14F-4D97-AF65-F5344CB8AC3E}">
        <p14:creationId xmlns:p14="http://schemas.microsoft.com/office/powerpoint/2010/main" val="323929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6</a:t>
            </a:fld>
            <a:endParaRPr kumimoji="1" lang="ja-JP" altLang="en-US"/>
          </a:p>
        </p:txBody>
      </p:sp>
    </p:spTree>
    <p:extLst>
      <p:ext uri="{BB962C8B-B14F-4D97-AF65-F5344CB8AC3E}">
        <p14:creationId xmlns:p14="http://schemas.microsoft.com/office/powerpoint/2010/main" val="178686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7</a:t>
            </a:fld>
            <a:endParaRPr kumimoji="1" lang="ja-JP" altLang="en-US"/>
          </a:p>
        </p:txBody>
      </p:sp>
    </p:spTree>
    <p:extLst>
      <p:ext uri="{BB962C8B-B14F-4D97-AF65-F5344CB8AC3E}">
        <p14:creationId xmlns:p14="http://schemas.microsoft.com/office/powerpoint/2010/main" val="228148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8</a:t>
            </a:fld>
            <a:endParaRPr kumimoji="1" lang="ja-JP" altLang="en-US"/>
          </a:p>
        </p:txBody>
      </p:sp>
    </p:spTree>
    <p:extLst>
      <p:ext uri="{BB962C8B-B14F-4D97-AF65-F5344CB8AC3E}">
        <p14:creationId xmlns:p14="http://schemas.microsoft.com/office/powerpoint/2010/main" val="239282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9</a:t>
            </a:fld>
            <a:endParaRPr kumimoji="1" lang="ja-JP" altLang="en-US"/>
          </a:p>
        </p:txBody>
      </p:sp>
    </p:spTree>
    <p:extLst>
      <p:ext uri="{BB962C8B-B14F-4D97-AF65-F5344CB8AC3E}">
        <p14:creationId xmlns:p14="http://schemas.microsoft.com/office/powerpoint/2010/main" val="121299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EF18D0-833C-4F20-B5CF-855B98D67277}" type="slidenum">
              <a:rPr kumimoji="1" lang="ja-JP" altLang="en-US" smtClean="0"/>
              <a:t>10</a:t>
            </a:fld>
            <a:endParaRPr kumimoji="1" lang="ja-JP" altLang="en-US"/>
          </a:p>
        </p:txBody>
      </p:sp>
    </p:spTree>
    <p:extLst>
      <p:ext uri="{BB962C8B-B14F-4D97-AF65-F5344CB8AC3E}">
        <p14:creationId xmlns:p14="http://schemas.microsoft.com/office/powerpoint/2010/main" val="1498608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表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endParaRPr kumimoji="1" lang="ja-JP" altLang="en-US"/>
          </a:p>
        </p:txBody>
      </p:sp>
      <p:sp>
        <p:nvSpPr>
          <p:cNvPr id="6" name="サブタイトル 2"/>
          <p:cNvSpPr>
            <a:spLocks noGrp="1"/>
          </p:cNvSpPr>
          <p:nvPr>
            <p:ph type="subTitle" idx="4294967295"/>
          </p:nvPr>
        </p:nvSpPr>
        <p:spPr>
          <a:xfrm>
            <a:off x="1828800" y="3886200"/>
            <a:ext cx="8534400" cy="1752600"/>
          </a:xfrm>
        </p:spPr>
        <p:txBody>
          <a:bodyPr/>
          <a:lstStyle>
            <a:lvl1pPr>
              <a:defRPr>
                <a:latin typeface="+mj-ea"/>
                <a:ea typeface="+mj-ea"/>
              </a:defRPr>
            </a:lvl1pPr>
          </a:lstStyle>
          <a:p>
            <a:r>
              <a:rPr kumimoji="1" lang="ja-JP" altLang="en-US"/>
              <a:t>マスター サブタイトルの書式設定</a:t>
            </a:r>
          </a:p>
        </p:txBody>
      </p:sp>
      <p:sp>
        <p:nvSpPr>
          <p:cNvPr id="7" name="タイトル 1"/>
          <p:cNvSpPr>
            <a:spLocks noGrp="1"/>
          </p:cNvSpPr>
          <p:nvPr>
            <p:ph type="ctrTitle" idx="4294967295"/>
          </p:nvPr>
        </p:nvSpPr>
        <p:spPr>
          <a:xfrm>
            <a:off x="914400" y="2130426"/>
            <a:ext cx="10363200" cy="1470025"/>
          </a:xfrm>
        </p:spPr>
        <p:txBody>
          <a:bodyPr/>
          <a:lstStyle/>
          <a:p>
            <a:r>
              <a:rPr kumimoji="1" lang="ja-JP" altLang="en-US"/>
              <a:t>マスター タイトルの書式設定</a:t>
            </a:r>
          </a:p>
        </p:txBody>
      </p:sp>
    </p:spTree>
    <p:extLst>
      <p:ext uri="{BB962C8B-B14F-4D97-AF65-F5344CB8AC3E}">
        <p14:creationId xmlns:p14="http://schemas.microsoft.com/office/powerpoint/2010/main" val="421935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グレー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11634355" y="6372345"/>
            <a:ext cx="511629" cy="393002"/>
          </a:xfrm>
          <a:prstGeom prst="rect">
            <a:avLst/>
          </a:prstGeom>
        </p:spPr>
        <p:txBody>
          <a:bodyPr vert="horz" lIns="91440" tIns="45720" rIns="91440" bIns="45720" rtlCol="0" anchor="ctr">
            <a:normAutofit/>
          </a:bodyPr>
          <a:lstStyle>
            <a:lvl1pPr algn="ctr">
              <a:defRPr sz="1200">
                <a:solidFill>
                  <a:schemeClr val="tx1">
                    <a:lumMod val="65000"/>
                    <a:lumOff val="35000"/>
                  </a:schemeClr>
                </a:solidFill>
              </a:defRPr>
            </a:lvl1pPr>
          </a:lstStyle>
          <a:p>
            <a:fld id="{8E4AB5CB-76D4-4E4C-BBFD-05C6B7D3B877}" type="slidenum">
              <a:rPr lang="ja-JP" altLang="en-US" smtClean="0"/>
              <a:pPr/>
              <a:t>‹#›</a:t>
            </a:fld>
            <a:endParaRPr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168314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白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3" y="980728"/>
            <a:ext cx="4011084" cy="670396"/>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332657"/>
            <a:ext cx="6815667" cy="56886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988841"/>
            <a:ext cx="4011084" cy="40324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9" name="スライド番号プレースホルダー 5"/>
          <p:cNvSpPr>
            <a:spLocks noGrp="1"/>
          </p:cNvSpPr>
          <p:nvPr>
            <p:ph type="sldNum" sz="quarter" idx="4"/>
          </p:nvPr>
        </p:nvSpPr>
        <p:spPr>
          <a:xfrm>
            <a:off x="5567942" y="6309321"/>
            <a:ext cx="1056117" cy="365125"/>
          </a:xfrm>
          <a:prstGeom prst="rect">
            <a:avLst/>
          </a:prstGeom>
        </p:spPr>
        <p:txBody>
          <a:bodyPr vert="horz" lIns="91440" tIns="45720" rIns="91440" bIns="45720" rtlCol="0" anchor="ctr">
            <a:normAutofit/>
          </a:bodyPr>
          <a:lstStyle>
            <a:lvl1pPr algn="ctr">
              <a:defRPr sz="1200">
                <a:solidFill>
                  <a:schemeClr val="tx1">
                    <a:lumMod val="65000"/>
                    <a:lumOff val="35000"/>
                  </a:schemeClr>
                </a:solidFill>
              </a:defRPr>
            </a:lvl1pPr>
          </a:lstStyle>
          <a:p>
            <a:fld id="{8E4AB5CB-76D4-4E4C-BBFD-05C6B7D3B877}" type="slidenum">
              <a:rPr lang="ja-JP" altLang="en-US" smtClean="0"/>
              <a:pPr/>
              <a:t>‹#›</a:t>
            </a:fld>
            <a:endParaRPr lang="ja-JP" altLang="en-US"/>
          </a:p>
        </p:txBody>
      </p:sp>
      <p:sp>
        <p:nvSpPr>
          <p:cNvPr id="5" name="フッター プレースホルダー 4"/>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184658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縦位置レイアウ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4"/>
          </p:nvPr>
        </p:nvSpPr>
        <p:spPr>
          <a:xfrm>
            <a:off x="5567942" y="6309321"/>
            <a:ext cx="1056117" cy="365125"/>
          </a:xfrm>
          <a:prstGeom prst="rect">
            <a:avLst/>
          </a:prstGeom>
        </p:spPr>
        <p:txBody>
          <a:bodyPr vert="horz" lIns="91440" tIns="45720" rIns="91440" bIns="45720" rtlCol="0" anchor="ctr">
            <a:normAutofit/>
          </a:bodyPr>
          <a:lstStyle>
            <a:lvl1pPr algn="ctr">
              <a:defRPr sz="1200">
                <a:solidFill>
                  <a:schemeClr val="tx1">
                    <a:lumMod val="65000"/>
                    <a:lumOff val="35000"/>
                  </a:schemeClr>
                </a:solidFill>
              </a:defRPr>
            </a:lvl1pPr>
          </a:lstStyle>
          <a:p>
            <a:fld id="{8E4AB5CB-76D4-4E4C-BBFD-05C6B7D3B877}" type="slidenum">
              <a:rPr lang="ja-JP" altLang="en-US" smtClean="0"/>
              <a:pPr/>
              <a:t>‹#›</a:t>
            </a:fld>
            <a:endParaRPr lang="ja-JP" altLang="en-US"/>
          </a:p>
        </p:txBody>
      </p:sp>
      <p:sp>
        <p:nvSpPr>
          <p:cNvPr id="3" name="フッター プレースホルダー 2"/>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145842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表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endParaRPr kumimoji="1" lang="ja-JP" altLang="en-US"/>
          </a:p>
        </p:txBody>
      </p:sp>
      <p:sp>
        <p:nvSpPr>
          <p:cNvPr id="6" name="サブタイトル 2"/>
          <p:cNvSpPr>
            <a:spLocks noGrp="1"/>
          </p:cNvSpPr>
          <p:nvPr>
            <p:ph type="subTitle" idx="4294967295"/>
          </p:nvPr>
        </p:nvSpPr>
        <p:spPr>
          <a:xfrm>
            <a:off x="1828800" y="3886200"/>
            <a:ext cx="8534400" cy="1752600"/>
          </a:xfrm>
        </p:spPr>
        <p:txBody>
          <a:bodyPr/>
          <a:lstStyle>
            <a:lvl1pPr>
              <a:defRPr>
                <a:latin typeface="+mj-ea"/>
                <a:ea typeface="+mj-ea"/>
              </a:defRPr>
            </a:lvl1pPr>
          </a:lstStyle>
          <a:p>
            <a:endParaRPr kumimoji="1" lang="ja-JP" altLang="en-US"/>
          </a:p>
        </p:txBody>
      </p:sp>
      <p:sp>
        <p:nvSpPr>
          <p:cNvPr id="8" name="タイトル 1"/>
          <p:cNvSpPr>
            <a:spLocks noGrp="1"/>
          </p:cNvSpPr>
          <p:nvPr>
            <p:ph type="ctrTitle" idx="4294967295"/>
          </p:nvPr>
        </p:nvSpPr>
        <p:spPr>
          <a:xfrm>
            <a:off x="914400" y="2130426"/>
            <a:ext cx="10363200" cy="1470025"/>
          </a:xfrm>
        </p:spPr>
        <p:txBody>
          <a:bodyPr/>
          <a:lstStyle/>
          <a:p>
            <a:endParaRPr kumimoji="1" lang="ja-JP" altLang="en-US"/>
          </a:p>
        </p:txBody>
      </p:sp>
    </p:spTree>
    <p:extLst>
      <p:ext uri="{BB962C8B-B14F-4D97-AF65-F5344CB8AC3E}">
        <p14:creationId xmlns:p14="http://schemas.microsoft.com/office/powerpoint/2010/main" val="130321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グレー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lvl1pPr>
              <a:defRPr>
                <a:solidFill>
                  <a:schemeClr val="tx1">
                    <a:lumMod val="65000"/>
                    <a:lumOff val="35000"/>
                  </a:schemeClr>
                </a:solidFill>
              </a:defRPr>
            </a:lvl1pPr>
          </a:lstStyle>
          <a:p>
            <a:fld id="{8E4AB5CB-76D4-4E4C-BBFD-05C6B7D3B877}" type="slidenum">
              <a:rPr lang="ja-JP" altLang="en-US" smtClean="0"/>
              <a:pPr/>
              <a:t>‹#›</a:t>
            </a:fld>
            <a:endParaRPr lang="ja-JP" altLang="en-US"/>
          </a:p>
        </p:txBody>
      </p:sp>
      <p:sp>
        <p:nvSpPr>
          <p:cNvPr id="4" name="フッター プレースホルダー 3"/>
          <p:cNvSpPr>
            <a:spLocks noGrp="1"/>
          </p:cNvSpPr>
          <p:nvPr>
            <p:ph type="ftr" sz="quarter" idx="13"/>
          </p:nvPr>
        </p:nvSpPr>
        <p:spPr/>
        <p:txBody>
          <a:bodyPr/>
          <a:lstStyle/>
          <a:p>
            <a:endParaRPr kumimoji="1" lang="ja-JP" altLang="en-US"/>
          </a:p>
        </p:txBody>
      </p:sp>
    </p:spTree>
    <p:extLst>
      <p:ext uri="{BB962C8B-B14F-4D97-AF65-F5344CB8AC3E}">
        <p14:creationId xmlns:p14="http://schemas.microsoft.com/office/powerpoint/2010/main" val="2419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白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3" y="980728"/>
            <a:ext cx="4011084" cy="670396"/>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332657"/>
            <a:ext cx="6815667" cy="56886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988841"/>
            <a:ext cx="4011084" cy="40324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lvl1pPr>
              <a:defRPr>
                <a:solidFill>
                  <a:schemeClr val="tx1">
                    <a:lumMod val="65000"/>
                    <a:lumOff val="35000"/>
                  </a:schemeClr>
                </a:solidFill>
              </a:defRPr>
            </a:lvl1pPr>
          </a:lstStyle>
          <a:p>
            <a:fld id="{8E4AB5CB-76D4-4E4C-BBFD-05C6B7D3B877}" type="slidenum">
              <a:rPr lang="ja-JP" altLang="en-US" smtClean="0"/>
              <a:pPr/>
              <a:t>‹#›</a:t>
            </a:fld>
            <a:endParaRPr lang="ja-JP" altLang="en-US"/>
          </a:p>
        </p:txBody>
      </p:sp>
      <p:sp>
        <p:nvSpPr>
          <p:cNvPr id="5" name="フッター プレースホルダー 4"/>
          <p:cNvSpPr>
            <a:spLocks noGrp="1"/>
          </p:cNvSpPr>
          <p:nvPr>
            <p:ph type="ftr" sz="quarter" idx="13"/>
          </p:nvPr>
        </p:nvSpPr>
        <p:spPr/>
        <p:txBody>
          <a:bodyPr/>
          <a:lstStyle/>
          <a:p>
            <a:endParaRPr kumimoji="1" lang="ja-JP" altLang="en-US"/>
          </a:p>
        </p:txBody>
      </p:sp>
    </p:spTree>
    <p:extLst>
      <p:ext uri="{BB962C8B-B14F-4D97-AF65-F5344CB8AC3E}">
        <p14:creationId xmlns:p14="http://schemas.microsoft.com/office/powerpoint/2010/main" val="136796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縦位置レイアウ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スライド番号プレースホルダー 3"/>
          <p:cNvSpPr>
            <a:spLocks noGrp="1"/>
          </p:cNvSpPr>
          <p:nvPr>
            <p:ph type="sldNum" sz="quarter" idx="11"/>
          </p:nvPr>
        </p:nvSpPr>
        <p:spPr/>
        <p:txBody>
          <a:bodyPr/>
          <a:lstStyle/>
          <a:p>
            <a:fld id="{8E4AB5CB-76D4-4E4C-BBFD-05C6B7D3B877}" type="slidenum">
              <a:rPr lang="ja-JP" altLang="en-US" smtClean="0"/>
              <a:pPr/>
              <a:t>‹#›</a:t>
            </a:fld>
            <a:endParaRPr lang="ja-JP" altLang="en-US"/>
          </a:p>
        </p:txBody>
      </p:sp>
      <p:sp>
        <p:nvSpPr>
          <p:cNvPr id="3" name="フッター プレースホルダー 2"/>
          <p:cNvSpPr>
            <a:spLocks noGrp="1"/>
          </p:cNvSpPr>
          <p:nvPr>
            <p:ph type="ftr" sz="quarter" idx="12"/>
          </p:nvPr>
        </p:nvSpPr>
        <p:spPr/>
        <p:txBody>
          <a:bodyPr/>
          <a:lstStyle/>
          <a:p>
            <a:endParaRPr kumimoji="1" lang="ja-JP" altLang="en-US"/>
          </a:p>
        </p:txBody>
      </p:sp>
    </p:spTree>
    <p:extLst>
      <p:ext uri="{BB962C8B-B14F-4D97-AF65-F5344CB8AC3E}">
        <p14:creationId xmlns:p14="http://schemas.microsoft.com/office/powerpoint/2010/main" val="3319058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71531" y="116632"/>
            <a:ext cx="9710869" cy="64807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340769"/>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5567942" y="6309321"/>
            <a:ext cx="1056117" cy="365125"/>
          </a:xfrm>
          <a:prstGeom prst="rect">
            <a:avLst/>
          </a:prstGeom>
        </p:spPr>
        <p:txBody>
          <a:bodyPr vert="horz" lIns="91440" tIns="45720" rIns="91440" bIns="45720" rtlCol="0" anchor="ctr">
            <a:normAutofit/>
          </a:bodyPr>
          <a:lstStyle>
            <a:lvl1pPr algn="ctr">
              <a:defRPr sz="1200">
                <a:solidFill>
                  <a:schemeClr val="tx1">
                    <a:lumMod val="65000"/>
                    <a:lumOff val="35000"/>
                  </a:schemeClr>
                </a:solidFill>
                <a:latin typeface="+mj-ea"/>
                <a:ea typeface="+mj-ea"/>
              </a:defRPr>
            </a:lvl1pPr>
          </a:lstStyle>
          <a:p>
            <a:fld id="{8E4AB5CB-76D4-4E4C-BBFD-05C6B7D3B877}" type="slidenum">
              <a:rPr lang="ja-JP" altLang="en-US" smtClean="0"/>
              <a:pPr/>
              <a:t>‹#›</a:t>
            </a:fld>
            <a:endParaRPr lang="ja-JP" altLang="en-US"/>
          </a:p>
        </p:txBody>
      </p:sp>
      <p:sp>
        <p:nvSpPr>
          <p:cNvPr id="9" name="フッター プレースホルダー 1"/>
          <p:cNvSpPr>
            <a:spLocks noGrp="1"/>
          </p:cNvSpPr>
          <p:nvPr>
            <p:ph type="ftr" sz="quarter" idx="3"/>
          </p:nvPr>
        </p:nvSpPr>
        <p:spPr>
          <a:xfrm>
            <a:off x="9671749" y="6414920"/>
            <a:ext cx="1962606" cy="153926"/>
          </a:xfrm>
          <a:prstGeom prst="rect">
            <a:avLst/>
          </a:prstGeom>
          <a:blipFill>
            <a:blip r:embed="rId6"/>
            <a:stretch>
              <a:fillRect/>
            </a:stretch>
          </a:blipFill>
        </p:spPr>
        <p:txBody>
          <a:bodyPr/>
          <a:lstStyle>
            <a:lvl1pPr algn="ctr">
              <a:defRPr sz="800">
                <a:solidFill>
                  <a:schemeClr val="bg1">
                    <a:lumMod val="50000"/>
                  </a:schemeClr>
                </a:solidFill>
              </a:defRPr>
            </a:lvl1pPr>
          </a:lstStyle>
          <a:p>
            <a:endParaRPr lang="ja-JP" altLang="en-US"/>
          </a:p>
        </p:txBody>
      </p:sp>
    </p:spTree>
    <p:extLst>
      <p:ext uri="{BB962C8B-B14F-4D97-AF65-F5344CB8AC3E}">
        <p14:creationId xmlns:p14="http://schemas.microsoft.com/office/powerpoint/2010/main" val="2942573794"/>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56" r:id="rId3"/>
    <p:sldLayoutId id="2147483665" r:id="rId4"/>
  </p:sldLayoutIdLst>
  <p:hf hdr="0" dt="0"/>
  <p:txStyles>
    <p:titleStyle>
      <a:lvl1pPr algn="ctr" defTabSz="914400" rtl="0" eaLnBrk="1" latinLnBrk="0" hangingPunct="1">
        <a:spcBef>
          <a:spcPct val="0"/>
        </a:spcBef>
        <a:buNone/>
        <a:defRPr kumimoji="1"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71531" y="116632"/>
            <a:ext cx="9710869" cy="64807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340769"/>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4"/>
          </p:nvPr>
        </p:nvSpPr>
        <p:spPr>
          <a:xfrm>
            <a:off x="5567942" y="6309321"/>
            <a:ext cx="1056117" cy="365125"/>
          </a:xfrm>
          <a:prstGeom prst="rect">
            <a:avLst/>
          </a:prstGeom>
        </p:spPr>
        <p:txBody>
          <a:bodyPr vert="horz" lIns="91440" tIns="45720" rIns="91440" bIns="45720" rtlCol="0" anchor="ctr">
            <a:normAutofit/>
          </a:bodyPr>
          <a:lstStyle>
            <a:lvl1pPr algn="ctr">
              <a:defRPr sz="1200">
                <a:solidFill>
                  <a:schemeClr val="tx1">
                    <a:lumMod val="65000"/>
                    <a:lumOff val="35000"/>
                  </a:schemeClr>
                </a:solidFill>
                <a:latin typeface="+mj-ea"/>
                <a:ea typeface="+mj-ea"/>
              </a:defRPr>
            </a:lvl1pPr>
          </a:lstStyle>
          <a:p>
            <a:fld id="{8E4AB5CB-76D4-4E4C-BBFD-05C6B7D3B877}" type="slidenum">
              <a:rPr lang="ja-JP" altLang="en-US" smtClean="0"/>
              <a:pPr/>
              <a:t>‹#›</a:t>
            </a:fld>
            <a:endParaRPr lang="ja-JP" altLang="en-US"/>
          </a:p>
        </p:txBody>
      </p:sp>
      <p:sp>
        <p:nvSpPr>
          <p:cNvPr id="7" name="フッター プレースホルダー 1"/>
          <p:cNvSpPr>
            <a:spLocks noGrp="1"/>
          </p:cNvSpPr>
          <p:nvPr>
            <p:ph type="ftr" sz="quarter" idx="3"/>
          </p:nvPr>
        </p:nvSpPr>
        <p:spPr>
          <a:xfrm>
            <a:off x="8421155" y="6418870"/>
            <a:ext cx="3209436" cy="179677"/>
          </a:xfrm>
          <a:prstGeom prst="rect">
            <a:avLst/>
          </a:prstGeom>
          <a:blipFill>
            <a:blip r:embed="rId6"/>
            <a:stretch>
              <a:fillRect/>
            </a:stretch>
          </a:blipFill>
        </p:spPr>
        <p:txBody>
          <a:bodyPr/>
          <a:lstStyle>
            <a:lvl1pPr algn="ctr">
              <a:defRPr sz="800">
                <a:solidFill>
                  <a:schemeClr val="bg1">
                    <a:lumMod val="50000"/>
                  </a:schemeClr>
                </a:solidFill>
              </a:defRPr>
            </a:lvl1pPr>
          </a:lstStyle>
          <a:p>
            <a:endParaRPr lang="ja-JP" altLang="en-US"/>
          </a:p>
        </p:txBody>
      </p:sp>
    </p:spTree>
    <p:extLst>
      <p:ext uri="{BB962C8B-B14F-4D97-AF65-F5344CB8AC3E}">
        <p14:creationId xmlns:p14="http://schemas.microsoft.com/office/powerpoint/2010/main" val="1162615446"/>
      </p:ext>
    </p:extLst>
  </p:cSld>
  <p:clrMap bg1="lt1" tx1="dk1" bg2="lt2" tx2="dk2" accent1="accent1" accent2="accent2" accent3="accent3" accent4="accent4" accent5="accent5" accent6="accent6" hlink="hlink" folHlink="folHlink"/>
  <p:sldLayoutIdLst>
    <p:sldLayoutId id="2147483668" r:id="rId1"/>
    <p:sldLayoutId id="2147483663" r:id="rId2"/>
    <p:sldLayoutId id="2147483664" r:id="rId3"/>
    <p:sldLayoutId id="2147483666" r:id="rId4"/>
  </p:sldLayoutIdLst>
  <p:hf hdr="0" dt="0"/>
  <p:txStyles>
    <p:titleStyle>
      <a:lvl1pPr algn="ctr" defTabSz="914400" rtl="0" eaLnBrk="1" latinLnBrk="0" hangingPunct="1">
        <a:spcBef>
          <a:spcPct val="0"/>
        </a:spcBef>
        <a:buNone/>
        <a:defRPr kumimoji="1"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B3C890BD-3A8D-4088-ADC0-5261BA3E9BD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257C481-7CFD-448B-B83D-EE0D95104C5F}"/>
              </a:ext>
            </a:extLst>
          </p:cNvPr>
          <p:cNvSpPr>
            <a:spLocks noGrp="1"/>
          </p:cNvSpPr>
          <p:nvPr>
            <p:ph type="sldNum" sz="quarter" idx="4294967295"/>
          </p:nvPr>
        </p:nvSpPr>
        <p:spPr>
          <a:xfrm>
            <a:off x="11680825" y="6372225"/>
            <a:ext cx="511175" cy="393700"/>
          </a:xfrm>
        </p:spPr>
        <p:txBody>
          <a:bodyPr/>
          <a:lstStyle/>
          <a:p>
            <a:fld id="{8E4AB5CB-76D4-4E4C-BBFD-05C6B7D3B877}" type="slidenum">
              <a:rPr lang="ja-JP" altLang="en-US" smtClean="0"/>
              <a:pPr/>
              <a:t>0</a:t>
            </a:fld>
            <a:endParaRPr lang="ja-JP" altLang="en-US"/>
          </a:p>
        </p:txBody>
      </p:sp>
      <p:sp>
        <p:nvSpPr>
          <p:cNvPr id="7" name="タイトル 6">
            <a:extLst>
              <a:ext uri="{FF2B5EF4-FFF2-40B4-BE49-F238E27FC236}">
                <a16:creationId xmlns:a16="http://schemas.microsoft.com/office/drawing/2014/main" id="{33B44930-79DE-4F64-A9EB-EC1A55E0661E}"/>
              </a:ext>
            </a:extLst>
          </p:cNvPr>
          <p:cNvSpPr>
            <a:spLocks noGrp="1"/>
          </p:cNvSpPr>
          <p:nvPr>
            <p:ph type="ctrTitle" idx="4294967295"/>
          </p:nvPr>
        </p:nvSpPr>
        <p:spPr>
          <a:xfrm>
            <a:off x="448606" y="1524853"/>
            <a:ext cx="10957233" cy="1470025"/>
          </a:xfrm>
        </p:spPr>
        <p:txBody>
          <a:bodyPr>
            <a:normAutofit/>
          </a:bodyPr>
          <a:lstStyle/>
          <a:p>
            <a:r>
              <a:rPr lang="ja-JP" altLang="en-US" sz="2800" b="1">
                <a:latin typeface="+mn-ea"/>
                <a:ea typeface="+mn-ea"/>
              </a:rPr>
              <a:t>民間連携事業業務委託における</a:t>
            </a:r>
            <a:br>
              <a:rPr lang="en-US" altLang="ja-JP" sz="2800" b="1">
                <a:latin typeface="+mn-ea"/>
                <a:ea typeface="+mn-ea"/>
              </a:rPr>
            </a:br>
            <a:r>
              <a:rPr lang="ja-JP" altLang="en-US" sz="2800" b="1">
                <a:latin typeface="+mn-ea"/>
                <a:ea typeface="+mn-ea"/>
              </a:rPr>
              <a:t>「インボイス制度導入に伴う請求書等の様式変更」について</a:t>
            </a:r>
            <a:br>
              <a:rPr lang="en-US" altLang="ja-JP" sz="2800" b="1">
                <a:latin typeface="+mn-ea"/>
                <a:ea typeface="+mn-ea"/>
              </a:rPr>
            </a:br>
            <a:endParaRPr lang="ja-JP" altLang="en-US" sz="2800" b="1">
              <a:latin typeface="+mn-ea"/>
              <a:ea typeface="+mn-ea"/>
            </a:endParaRPr>
          </a:p>
        </p:txBody>
      </p:sp>
      <p:sp>
        <p:nvSpPr>
          <p:cNvPr id="8" name="サブタイトル 2">
            <a:extLst>
              <a:ext uri="{FF2B5EF4-FFF2-40B4-BE49-F238E27FC236}">
                <a16:creationId xmlns:a16="http://schemas.microsoft.com/office/drawing/2014/main" id="{F1EC1EBB-A167-49F3-99FD-CA63A01017D4}"/>
              </a:ext>
            </a:extLst>
          </p:cNvPr>
          <p:cNvSpPr txBox="1">
            <a:spLocks/>
          </p:cNvSpPr>
          <p:nvPr/>
        </p:nvSpPr>
        <p:spPr>
          <a:xfrm>
            <a:off x="2445321" y="3776142"/>
            <a:ext cx="7499649" cy="2252647"/>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2800" b="0" i="0">
              <a:solidFill>
                <a:srgbClr val="000000"/>
              </a:solidFill>
              <a:effectLst/>
            </a:endParaRPr>
          </a:p>
          <a:p>
            <a:pPr marL="0" indent="0">
              <a:buNone/>
            </a:pPr>
            <a:endParaRPr lang="en-US" altLang="ja-JP" sz="2800" b="0" i="0">
              <a:solidFill>
                <a:srgbClr val="000000"/>
              </a:solidFill>
              <a:effectLst/>
              <a:latin typeface="ＭＳ Ｐゴシック"/>
              <a:ea typeface="ＭＳ Ｐゴシック"/>
            </a:endParaRPr>
          </a:p>
          <a:p>
            <a:pPr marL="0" indent="0" algn="ctr">
              <a:buFont typeface="Arial" pitchFamily="34" charset="0"/>
              <a:buNone/>
            </a:pPr>
            <a:r>
              <a:rPr lang="en-US" altLang="ja-JP" sz="2800" b="1">
                <a:latin typeface="游ゴシック" panose="020B0400000000000000" pitchFamily="50" charset="-128"/>
                <a:ea typeface="游ゴシック" panose="020B0400000000000000" pitchFamily="50" charset="-128"/>
              </a:rPr>
              <a:t>2023年10月</a:t>
            </a:r>
            <a:endParaRPr lang="ja-JP" altLang="en-US" sz="2800" b="1">
              <a:latin typeface="游ゴシック" panose="020B0400000000000000" pitchFamily="50" charset="-128"/>
              <a:ea typeface="游ゴシック" panose="020B0400000000000000" pitchFamily="50" charset="-128"/>
            </a:endParaRPr>
          </a:p>
          <a:p>
            <a:pPr marL="0" indent="0" algn="ctr">
              <a:buFont typeface="Arial" pitchFamily="34" charset="0"/>
              <a:buNone/>
            </a:pPr>
            <a:r>
              <a:rPr lang="ja-JP" altLang="en-US" sz="2400" b="1">
                <a:latin typeface="游ゴシック" panose="020B0400000000000000" pitchFamily="50" charset="-128"/>
                <a:ea typeface="游ゴシック" panose="020B0400000000000000" pitchFamily="50" charset="-128"/>
              </a:rPr>
              <a:t>独立行政法人　国際協力機構</a:t>
            </a:r>
            <a:endParaRPr lang="en-US" altLang="ja-JP" sz="2400" b="1">
              <a:latin typeface="游ゴシック" panose="020B0400000000000000" pitchFamily="50" charset="-128"/>
              <a:ea typeface="游ゴシック" panose="020B0400000000000000" pitchFamily="50" charset="-128"/>
            </a:endParaRPr>
          </a:p>
          <a:p>
            <a:pPr marL="0" indent="0" algn="ctr">
              <a:buFont typeface="Arial" pitchFamily="34" charset="0"/>
              <a:buNone/>
            </a:pPr>
            <a:r>
              <a:rPr lang="ja-JP" altLang="en-US" sz="2400" b="1">
                <a:latin typeface="游ゴシック" panose="020B0400000000000000" pitchFamily="50" charset="-128"/>
                <a:ea typeface="游ゴシック" panose="020B0400000000000000" pitchFamily="50" charset="-128"/>
              </a:rPr>
              <a:t>調達・派遣業務部</a:t>
            </a:r>
          </a:p>
        </p:txBody>
      </p:sp>
    </p:spTree>
    <p:extLst>
      <p:ext uri="{BB962C8B-B14F-4D97-AF65-F5344CB8AC3E}">
        <p14:creationId xmlns:p14="http://schemas.microsoft.com/office/powerpoint/2010/main" val="3776820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A659526-6535-D807-0E50-AF5DCAC8026B}"/>
              </a:ext>
            </a:extLst>
          </p:cNvPr>
          <p:cNvPicPr>
            <a:picLocks noChangeAspect="1"/>
          </p:cNvPicPr>
          <p:nvPr/>
        </p:nvPicPr>
        <p:blipFill>
          <a:blip r:embed="rId3"/>
          <a:stretch>
            <a:fillRect/>
          </a:stretch>
        </p:blipFill>
        <p:spPr>
          <a:xfrm>
            <a:off x="6383756" y="879404"/>
            <a:ext cx="5808243" cy="5978596"/>
          </a:xfrm>
          <a:prstGeom prst="rect">
            <a:avLst/>
          </a:prstGeom>
          <a:ln w="28575">
            <a:solidFill>
              <a:schemeClr val="tx1"/>
            </a:solidFill>
          </a:ln>
        </p:spPr>
      </p:pic>
      <p:sp>
        <p:nvSpPr>
          <p:cNvPr id="2" name="タイトル 1"/>
          <p:cNvSpPr>
            <a:spLocks noGrp="1"/>
          </p:cNvSpPr>
          <p:nvPr>
            <p:ph type="title"/>
          </p:nvPr>
        </p:nvSpPr>
        <p:spPr>
          <a:xfrm>
            <a:off x="588957" y="231331"/>
            <a:ext cx="10767933" cy="648072"/>
          </a:xfrm>
        </p:spPr>
        <p:txBody>
          <a:bodyPr>
            <a:normAutofit/>
          </a:bodyPr>
          <a:lstStyle/>
          <a:p>
            <a:r>
              <a:rPr kumimoji="1" lang="ja-JP" altLang="en-US">
                <a:latin typeface="Meiryo UI"/>
                <a:ea typeface="Meiryo UI"/>
              </a:rPr>
              <a:t>３．様式の変更：部分払　</a:t>
            </a:r>
            <a:r>
              <a:rPr lang="ja-JP" altLang="en-US">
                <a:latin typeface="Meiryo UI"/>
                <a:ea typeface="Meiryo UI"/>
              </a:rPr>
              <a:t>消費税10％</a:t>
            </a:r>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9</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55013" y="1123512"/>
            <a:ext cx="5530960" cy="83099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n"/>
            </a:pPr>
            <a:r>
              <a:rPr lang="ja-JP" altLang="en-US" sz="2400">
                <a:latin typeface="Meiryo UI"/>
                <a:ea typeface="Meiryo UI"/>
              </a:rPr>
              <a:t>適格請求書（インボイス）：以下の記載事項が必要となります。</a:t>
            </a:r>
          </a:p>
        </p:txBody>
      </p:sp>
      <p:sp>
        <p:nvSpPr>
          <p:cNvPr id="9" name="TextBox 8">
            <a:extLst>
              <a:ext uri="{FF2B5EF4-FFF2-40B4-BE49-F238E27FC236}">
                <a16:creationId xmlns:a16="http://schemas.microsoft.com/office/drawing/2014/main" id="{1F248710-088B-026B-4408-98E92C23B1A7}"/>
              </a:ext>
            </a:extLst>
          </p:cNvPr>
          <p:cNvSpPr txBox="1"/>
          <p:nvPr/>
        </p:nvSpPr>
        <p:spPr>
          <a:xfrm>
            <a:off x="5977841" y="3590563"/>
            <a:ext cx="45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solidFill>
                <a:srgbClr val="0000FF"/>
              </a:solidFill>
            </a:endParaRPr>
          </a:p>
        </p:txBody>
      </p:sp>
      <p:sp>
        <p:nvSpPr>
          <p:cNvPr id="10" name="TextBox 9">
            <a:extLst>
              <a:ext uri="{FF2B5EF4-FFF2-40B4-BE49-F238E27FC236}">
                <a16:creationId xmlns:a16="http://schemas.microsoft.com/office/drawing/2014/main" id="{A5E26F79-9439-1E14-8DDC-CFE538C4B1F4}"/>
              </a:ext>
            </a:extLst>
          </p:cNvPr>
          <p:cNvSpPr txBox="1"/>
          <p:nvPr/>
        </p:nvSpPr>
        <p:spPr>
          <a:xfrm>
            <a:off x="6363663" y="3928157"/>
            <a:ext cx="45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solidFill>
                <a:srgbClr val="0000FF"/>
              </a:solidFill>
            </a:endParaRPr>
          </a:p>
        </p:txBody>
      </p:sp>
      <p:sp>
        <p:nvSpPr>
          <p:cNvPr id="6" name="コンテンツ プレースホルダー 2">
            <a:extLst>
              <a:ext uri="{FF2B5EF4-FFF2-40B4-BE49-F238E27FC236}">
                <a16:creationId xmlns:a16="http://schemas.microsoft.com/office/drawing/2014/main" id="{EA60CDD2-5041-B2AB-FEA7-8C65D65FC896}"/>
              </a:ext>
            </a:extLst>
          </p:cNvPr>
          <p:cNvSpPr txBox="1">
            <a:spLocks/>
          </p:cNvSpPr>
          <p:nvPr/>
        </p:nvSpPr>
        <p:spPr>
          <a:xfrm>
            <a:off x="247950" y="2870092"/>
            <a:ext cx="5714733" cy="3311296"/>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chor="t">
            <a:noAutofit/>
          </a:bodyPr>
          <a:lst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9pPr>
          </a:lstStyle>
          <a:p>
            <a:pPr marL="342900" marR="0" lvl="0" indent="-342900" algn="l" defTabSz="685800" rtl="0" eaLnBrk="1" fontAlgn="auto" latinLnBrk="0" hangingPunct="1">
              <a:lnSpc>
                <a:spcPct val="110000"/>
              </a:lnSpc>
              <a:spcBef>
                <a:spcPts val="900"/>
              </a:spcBef>
              <a:spcAft>
                <a:spcPts val="150"/>
              </a:spcAft>
              <a:buClr>
                <a:srgbClr val="0000FF"/>
              </a:buClr>
              <a:buSzPct val="100000"/>
              <a:buAutoNum type="circleNumDbPlain"/>
              <a:tabLst/>
              <a:defRPr/>
            </a:pPr>
            <a:r>
              <a:rPr kumimoji="1" lang="ja-JP" altLang="en-US" sz="1800" b="0" i="0" u="none" strike="noStrike" kern="1200" cap="none" spc="0" normalizeH="0" baseline="0" noProof="0">
                <a:ln>
                  <a:noFill/>
                </a:ln>
                <a:solidFill>
                  <a:sysClr val="windowText" lastClr="000000"/>
                </a:solidFill>
                <a:effectLst/>
                <a:uLnTx/>
                <a:uFillTx/>
                <a:latin typeface="Meiryo UI"/>
                <a:ea typeface="Meiryo UI"/>
              </a:rPr>
              <a:t>適格請求書発行事業者の氏名又は名称及び</a:t>
            </a:r>
            <a:r>
              <a:rPr kumimoji="1" lang="ja-JP" altLang="en-US" sz="1800" b="1" i="0" u="none" strike="noStrike" kern="1200" cap="none" spc="0" normalizeH="0" baseline="0" noProof="0">
                <a:ln>
                  <a:noFill/>
                </a:ln>
                <a:solidFill>
                  <a:srgbClr val="FF0000"/>
                </a:solidFill>
                <a:effectLst/>
                <a:uLnTx/>
                <a:uFillTx/>
                <a:latin typeface="Meiryo UI"/>
                <a:ea typeface="Meiryo UI"/>
              </a:rPr>
              <a:t>登録番号</a:t>
            </a:r>
            <a:endParaRPr lang="en-US" altLang="ja-JP" sz="1800" b="1" i="0" u="none" strike="noStrike" kern="1200" cap="none" spc="0" normalizeH="0" baseline="0" noProof="0">
              <a:ln>
                <a:noFill/>
              </a:ln>
              <a:solidFill>
                <a:srgbClr val="FF0000"/>
              </a:solidFill>
              <a:effectLst/>
              <a:uLnTx/>
              <a:uFillTx/>
              <a:latin typeface="Meiryo UI"/>
              <a:ea typeface="Meiryo UI"/>
            </a:endParaRPr>
          </a:p>
          <a:p>
            <a:pPr marL="342900" indent="-342900">
              <a:buClr>
                <a:srgbClr val="0000FF"/>
              </a:buClr>
              <a:buAutoNum type="circleNumDbPlain"/>
              <a:defRPr/>
            </a:pPr>
            <a:r>
              <a:rPr lang="ja-JP" altLang="en-US" sz="1800">
                <a:solidFill>
                  <a:schemeClr val="tx1"/>
                </a:solidFill>
                <a:latin typeface="Meiryo UI"/>
                <a:ea typeface="Meiryo UI"/>
              </a:rPr>
              <a:t>対象契約　業務名称：</a:t>
            </a:r>
            <a:r>
              <a:rPr lang="ja-JP" sz="1800">
                <a:solidFill>
                  <a:srgbClr val="FF0000"/>
                </a:solidFill>
                <a:latin typeface="Meiryo UI"/>
                <a:ea typeface="Meiryo UI"/>
              </a:rPr>
              <a:t>契約書記載の「業務名称」</a:t>
            </a:r>
            <a:r>
              <a:rPr lang="ja-JP" sz="1800">
                <a:solidFill>
                  <a:srgbClr val="444444"/>
                </a:solidFill>
                <a:latin typeface="Meiryo UI"/>
                <a:ea typeface="Meiryo UI"/>
              </a:rPr>
              <a:t>を確認の上、</a:t>
            </a:r>
            <a:r>
              <a:rPr lang="ja-JP" altLang="en-US" sz="1800">
                <a:solidFill>
                  <a:srgbClr val="444444"/>
                </a:solidFill>
                <a:latin typeface="Meiryo UI"/>
                <a:ea typeface="Meiryo UI"/>
              </a:rPr>
              <a:t>入力</a:t>
            </a:r>
            <a:endParaRPr lang="ja-JP" altLang="en-US" sz="1800" b="0" i="0" u="none" strike="noStrike" kern="1200" cap="none" spc="0" normalizeH="0" baseline="0" noProof="0">
              <a:ln>
                <a:noFill/>
              </a:ln>
              <a:solidFill>
                <a:srgbClr val="444444"/>
              </a:solidFill>
              <a:effectLst/>
              <a:uLnTx/>
              <a:uFillTx/>
              <a:latin typeface="Meiryo UI"/>
              <a:ea typeface="Meiryo UI"/>
            </a:endParaRPr>
          </a:p>
          <a:p>
            <a:pPr marL="342900" indent="-342900">
              <a:buClr>
                <a:srgbClr val="0000FF"/>
              </a:buClr>
              <a:buAutoNum type="circleNumDbPlain"/>
              <a:defRPr/>
            </a:pPr>
            <a:r>
              <a:rPr lang="ja-JP" altLang="en-US" sz="1800">
                <a:solidFill>
                  <a:srgbClr val="444444"/>
                </a:solidFill>
                <a:latin typeface="Meiryo UI"/>
                <a:ea typeface="Meiryo UI"/>
              </a:rPr>
              <a:t>中間成果品：</a:t>
            </a:r>
            <a:r>
              <a:rPr lang="ja-JP" sz="1800">
                <a:solidFill>
                  <a:srgbClr val="000000"/>
                </a:solidFill>
                <a:latin typeface="Meiryo UI"/>
                <a:ea typeface="Meiryo UI"/>
              </a:rPr>
              <a:t>契約書の</a:t>
            </a:r>
            <a:r>
              <a:rPr lang="ja-JP" sz="1800">
                <a:solidFill>
                  <a:srgbClr val="FF0000"/>
                </a:solidFill>
                <a:latin typeface="Meiryo UI"/>
                <a:ea typeface="Meiryo UI"/>
              </a:rPr>
              <a:t>特記仕様書に記載されている、</a:t>
            </a:r>
            <a:r>
              <a:rPr lang="ja-JP" altLang="en-US" sz="1800">
                <a:solidFill>
                  <a:srgbClr val="FF0000"/>
                </a:solidFill>
                <a:latin typeface="Meiryo UI"/>
                <a:ea typeface="Meiryo UI"/>
              </a:rPr>
              <a:t>中間</a:t>
            </a:r>
            <a:r>
              <a:rPr lang="ja-JP" sz="1800">
                <a:solidFill>
                  <a:srgbClr val="FF0000"/>
                </a:solidFill>
                <a:latin typeface="Meiryo UI"/>
                <a:ea typeface="Meiryo UI"/>
              </a:rPr>
              <a:t>成果品</a:t>
            </a:r>
            <a:r>
              <a:rPr lang="ja-JP" sz="1800">
                <a:solidFill>
                  <a:srgbClr val="000000"/>
                </a:solidFill>
                <a:latin typeface="Meiryo UI"/>
                <a:ea typeface="Meiryo UI"/>
              </a:rPr>
              <a:t>の名称を</a:t>
            </a:r>
            <a:r>
              <a:rPr lang="ja-JP" altLang="en-US" sz="1800">
                <a:solidFill>
                  <a:srgbClr val="000000"/>
                </a:solidFill>
                <a:latin typeface="Meiryo UI"/>
                <a:ea typeface="Meiryo UI"/>
              </a:rPr>
              <a:t>入力</a:t>
            </a:r>
            <a:endParaRPr lang="ja-JP" sz="1800">
              <a:solidFill>
                <a:srgbClr val="000000"/>
              </a:solidFill>
              <a:latin typeface="Meiryo UI"/>
              <a:ea typeface="Meiryo UI"/>
            </a:endParaRPr>
          </a:p>
          <a:p>
            <a:pPr marL="342900" indent="-342900">
              <a:buClr>
                <a:srgbClr val="0000FF"/>
              </a:buClr>
              <a:buAutoNum type="circleNumDbPlain"/>
              <a:defRPr/>
            </a:pPr>
            <a:r>
              <a:rPr lang="ja-JP" altLang="en-US" sz="1800">
                <a:solidFill>
                  <a:sysClr val="windowText" lastClr="000000"/>
                </a:solidFill>
                <a:latin typeface="Meiryo UI"/>
                <a:ea typeface="Meiryo UI"/>
              </a:rPr>
              <a:t>検査合格日：</a:t>
            </a:r>
            <a:r>
              <a:rPr lang="ja-JP" altLang="en-US" sz="1800">
                <a:solidFill>
                  <a:srgbClr val="FF0000"/>
                </a:solidFill>
                <a:latin typeface="Meiryo UI"/>
                <a:ea typeface="Meiryo UI"/>
              </a:rPr>
              <a:t>検査</a:t>
            </a:r>
            <a:r>
              <a:rPr lang="ja-JP" sz="1800">
                <a:solidFill>
                  <a:srgbClr val="FF0000"/>
                </a:solidFill>
                <a:latin typeface="Meiryo UI"/>
                <a:ea typeface="Meiryo UI"/>
              </a:rPr>
              <a:t>合格通知「検査結果について」の日付</a:t>
            </a:r>
            <a:r>
              <a:rPr lang="ja-JP" sz="1800">
                <a:solidFill>
                  <a:sysClr val="windowText" lastClr="000000"/>
                </a:solidFill>
                <a:latin typeface="Meiryo UI"/>
                <a:ea typeface="Meiryo UI"/>
              </a:rPr>
              <a:t>を</a:t>
            </a:r>
            <a:r>
              <a:rPr lang="ja-JP" altLang="en-US" sz="1800">
                <a:solidFill>
                  <a:sysClr val="windowText" lastClr="000000"/>
                </a:solidFill>
                <a:latin typeface="Meiryo UI"/>
                <a:ea typeface="Meiryo UI"/>
              </a:rPr>
              <a:t>入力</a:t>
            </a:r>
            <a:endParaRPr lang="ja-JP" sz="1800">
              <a:solidFill>
                <a:sysClr val="windowText" lastClr="000000"/>
              </a:solidFill>
              <a:latin typeface="Meiryo UI"/>
              <a:ea typeface="Meiryo UI"/>
            </a:endParaRPr>
          </a:p>
          <a:p>
            <a:pPr marL="342900" indent="-342900">
              <a:buClr>
                <a:srgbClr val="0000FF"/>
              </a:buClr>
              <a:buFont typeface="+mj-ea"/>
              <a:buAutoNum type="circleNumDbPlain"/>
              <a:defRPr/>
            </a:pPr>
            <a:r>
              <a:rPr lang="ja-JP" altLang="en-US" sz="1800">
                <a:solidFill>
                  <a:sysClr val="windowText" lastClr="000000"/>
                </a:solidFill>
                <a:latin typeface="Meiryo UI"/>
                <a:ea typeface="Meiryo UI"/>
              </a:rPr>
              <a:t>業務の対価：</a:t>
            </a:r>
            <a:r>
              <a:rPr lang="ja-JP" altLang="en-US" sz="1800">
                <a:solidFill>
                  <a:srgbClr val="FF0000"/>
                </a:solidFill>
                <a:latin typeface="Meiryo UI"/>
                <a:ea typeface="Meiryo UI"/>
              </a:rPr>
              <a:t>今回完了した業務の対価とその消費税額及び税率</a:t>
            </a:r>
            <a:r>
              <a:rPr lang="ja-JP" altLang="en-US" sz="1800">
                <a:solidFill>
                  <a:sysClr val="windowText" lastClr="000000"/>
                </a:solidFill>
                <a:latin typeface="Meiryo UI"/>
                <a:ea typeface="Meiryo UI"/>
              </a:rPr>
              <a:t>を記載します。</a:t>
            </a:r>
            <a:endParaRPr lang="en-US" altLang="ja-JP" sz="1800" b="0" i="0" u="none" strike="noStrike" kern="1200" cap="none" spc="0" normalizeH="0" baseline="0" noProof="0">
              <a:ln>
                <a:noFill/>
              </a:ln>
              <a:solidFill>
                <a:sysClr val="windowText" lastClr="000000"/>
              </a:solidFill>
              <a:effectLst/>
              <a:uLnTx/>
              <a:uFillTx/>
              <a:latin typeface="Meiryo UI"/>
              <a:ea typeface="Meiryo UI"/>
            </a:endParaRPr>
          </a:p>
        </p:txBody>
      </p:sp>
      <p:sp>
        <p:nvSpPr>
          <p:cNvPr id="8" name="テキスト ボックス 13">
            <a:extLst>
              <a:ext uri="{FF2B5EF4-FFF2-40B4-BE49-F238E27FC236}">
                <a16:creationId xmlns:a16="http://schemas.microsoft.com/office/drawing/2014/main" id="{03907FD1-38D2-1587-E3DE-714AECA1A378}"/>
              </a:ext>
            </a:extLst>
          </p:cNvPr>
          <p:cNvSpPr txBox="1"/>
          <p:nvPr/>
        </p:nvSpPr>
        <p:spPr>
          <a:xfrm>
            <a:off x="193729" y="2234312"/>
            <a:ext cx="5031487" cy="369332"/>
          </a:xfrm>
          <a:prstGeom prst="rect">
            <a:avLst/>
          </a:prstGeom>
          <a:noFill/>
        </p:spPr>
        <p:txBody>
          <a:bodyPr wrap="square" rtlCol="0">
            <a:spAutoFit/>
          </a:bodyPr>
          <a:lstStyle/>
          <a:p>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適格請求書記載事項</a:t>
            </a:r>
            <a:r>
              <a:rPr lang="en-US" altLang="ja-JP">
                <a:latin typeface="Meiryo UI" panose="020B0604030504040204" pitchFamily="50" charset="-128"/>
                <a:ea typeface="Meiryo UI" panose="020B0604030504040204" pitchFamily="50" charset="-128"/>
              </a:rPr>
              <a:t>】</a:t>
            </a:r>
          </a:p>
        </p:txBody>
      </p:sp>
      <p:sp>
        <p:nvSpPr>
          <p:cNvPr id="14" name="TextBox 13">
            <a:extLst>
              <a:ext uri="{FF2B5EF4-FFF2-40B4-BE49-F238E27FC236}">
                <a16:creationId xmlns:a16="http://schemas.microsoft.com/office/drawing/2014/main" id="{83E6A4E7-EF5F-D9F5-7F22-339C9DACBC7E}"/>
              </a:ext>
            </a:extLst>
          </p:cNvPr>
          <p:cNvSpPr txBox="1"/>
          <p:nvPr/>
        </p:nvSpPr>
        <p:spPr>
          <a:xfrm>
            <a:off x="6323633" y="5698989"/>
            <a:ext cx="3293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b="1">
                <a:solidFill>
                  <a:srgbClr val="0000FF"/>
                </a:solidFill>
              </a:rPr>
              <a:t>④</a:t>
            </a:r>
          </a:p>
        </p:txBody>
      </p:sp>
      <p:sp>
        <p:nvSpPr>
          <p:cNvPr id="15" name="TextBox 14">
            <a:extLst>
              <a:ext uri="{FF2B5EF4-FFF2-40B4-BE49-F238E27FC236}">
                <a16:creationId xmlns:a16="http://schemas.microsoft.com/office/drawing/2014/main" id="{597F7BAB-5365-1568-AF6C-E7B8B79C1B1A}"/>
              </a:ext>
            </a:extLst>
          </p:cNvPr>
          <p:cNvSpPr txBox="1"/>
          <p:nvPr/>
        </p:nvSpPr>
        <p:spPr>
          <a:xfrm>
            <a:off x="6352871" y="5361395"/>
            <a:ext cx="3978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b="1">
                <a:solidFill>
                  <a:srgbClr val="0000FF"/>
                </a:solidFill>
              </a:rPr>
              <a:t>③</a:t>
            </a:r>
          </a:p>
        </p:txBody>
      </p:sp>
      <p:sp>
        <p:nvSpPr>
          <p:cNvPr id="17" name="TextBox 1">
            <a:extLst>
              <a:ext uri="{FF2B5EF4-FFF2-40B4-BE49-F238E27FC236}">
                <a16:creationId xmlns:a16="http://schemas.microsoft.com/office/drawing/2014/main" id="{294EA8D7-76E8-E6BB-8CE8-71AC65C745CA}"/>
              </a:ext>
            </a:extLst>
          </p:cNvPr>
          <p:cNvSpPr txBox="1"/>
          <p:nvPr/>
        </p:nvSpPr>
        <p:spPr>
          <a:xfrm>
            <a:off x="8814291" y="2660515"/>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①</a:t>
            </a:r>
          </a:p>
        </p:txBody>
      </p:sp>
      <p:sp>
        <p:nvSpPr>
          <p:cNvPr id="19" name="TextBox 1">
            <a:extLst>
              <a:ext uri="{FF2B5EF4-FFF2-40B4-BE49-F238E27FC236}">
                <a16:creationId xmlns:a16="http://schemas.microsoft.com/office/drawing/2014/main" id="{CEBD4BE6-84C7-984D-B53A-664306317B65}"/>
              </a:ext>
            </a:extLst>
          </p:cNvPr>
          <p:cNvSpPr txBox="1"/>
          <p:nvPr/>
        </p:nvSpPr>
        <p:spPr>
          <a:xfrm>
            <a:off x="6316938" y="5997759"/>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⑤</a:t>
            </a:r>
          </a:p>
        </p:txBody>
      </p:sp>
      <p:sp>
        <p:nvSpPr>
          <p:cNvPr id="24" name="TextBox 1">
            <a:extLst>
              <a:ext uri="{FF2B5EF4-FFF2-40B4-BE49-F238E27FC236}">
                <a16:creationId xmlns:a16="http://schemas.microsoft.com/office/drawing/2014/main" id="{3A154F44-1814-4E8F-0705-5BDF7C529032}"/>
              </a:ext>
            </a:extLst>
          </p:cNvPr>
          <p:cNvSpPr txBox="1"/>
          <p:nvPr/>
        </p:nvSpPr>
        <p:spPr>
          <a:xfrm>
            <a:off x="6363663" y="4962958"/>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②</a:t>
            </a:r>
          </a:p>
        </p:txBody>
      </p:sp>
    </p:spTree>
    <p:extLst>
      <p:ext uri="{BB962C8B-B14F-4D97-AF65-F5344CB8AC3E}">
        <p14:creationId xmlns:p14="http://schemas.microsoft.com/office/powerpoint/2010/main" val="335251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3C1C696-857F-914E-14BF-EA9ADF451694}"/>
              </a:ext>
            </a:extLst>
          </p:cNvPr>
          <p:cNvPicPr>
            <a:picLocks noChangeAspect="1"/>
          </p:cNvPicPr>
          <p:nvPr/>
        </p:nvPicPr>
        <p:blipFill>
          <a:blip r:embed="rId3"/>
          <a:stretch>
            <a:fillRect/>
          </a:stretch>
        </p:blipFill>
        <p:spPr>
          <a:xfrm>
            <a:off x="6096001" y="1260085"/>
            <a:ext cx="3810598" cy="2989329"/>
          </a:xfrm>
          <a:prstGeom prst="rect">
            <a:avLst/>
          </a:prstGeom>
          <a:ln w="28575">
            <a:solidFill>
              <a:schemeClr val="tx1"/>
            </a:solidFill>
          </a:ln>
        </p:spPr>
      </p:pic>
      <p:sp>
        <p:nvSpPr>
          <p:cNvPr id="2" name="タイトル 1"/>
          <p:cNvSpPr>
            <a:spLocks noGrp="1"/>
          </p:cNvSpPr>
          <p:nvPr>
            <p:ph type="title"/>
          </p:nvPr>
        </p:nvSpPr>
        <p:spPr>
          <a:xfrm>
            <a:off x="1052038" y="176210"/>
            <a:ext cx="10767933" cy="648072"/>
          </a:xfrm>
        </p:spPr>
        <p:txBody>
          <a:bodyPr>
            <a:normAutofit/>
          </a:bodyPr>
          <a:lstStyle/>
          <a:p>
            <a:r>
              <a:rPr kumimoji="1" lang="ja-JP" altLang="en-US">
                <a:latin typeface="Meiryo UI"/>
                <a:ea typeface="Meiryo UI"/>
              </a:rPr>
              <a:t>３．様式の変更：部分払　</a:t>
            </a:r>
            <a:r>
              <a:rPr lang="ja-JP" altLang="en-US">
                <a:latin typeface="Meiryo UI"/>
                <a:ea typeface="Meiryo UI"/>
              </a:rPr>
              <a:t>消費税</a:t>
            </a:r>
            <a:r>
              <a:rPr lang="en-US" altLang="ja-JP">
                <a:latin typeface="Meiryo UI"/>
                <a:ea typeface="Meiryo UI"/>
              </a:rPr>
              <a:t>8</a:t>
            </a:r>
            <a:r>
              <a:rPr lang="ja-JP" altLang="en-US">
                <a:latin typeface="Meiryo UI"/>
                <a:ea typeface="Meiryo UI"/>
              </a:rPr>
              <a:t>％経過措置</a:t>
            </a:r>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10</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162108" y="1273800"/>
            <a:ext cx="5530960" cy="193899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n"/>
            </a:pPr>
            <a:r>
              <a:rPr lang="ja-JP" altLang="en-US" sz="2400">
                <a:latin typeface="Meiryo UI"/>
                <a:ea typeface="Meiryo UI"/>
              </a:rPr>
              <a:t>消費税</a:t>
            </a:r>
            <a:r>
              <a:rPr lang="en-US" altLang="ja-JP" sz="2400">
                <a:latin typeface="Meiryo UI"/>
                <a:ea typeface="Meiryo UI"/>
              </a:rPr>
              <a:t>8</a:t>
            </a:r>
            <a:r>
              <a:rPr lang="ja-JP" altLang="en-US" sz="2400">
                <a:latin typeface="Meiryo UI"/>
                <a:ea typeface="Meiryo UI"/>
              </a:rPr>
              <a:t>％経過措置が適用されている部分払は、</a:t>
            </a:r>
            <a:r>
              <a:rPr lang="en-US" altLang="ja-JP" sz="2400">
                <a:solidFill>
                  <a:srgbClr val="FF0000"/>
                </a:solidFill>
                <a:latin typeface="Meiryo UI"/>
                <a:ea typeface="Meiryo UI"/>
              </a:rPr>
              <a:t>8</a:t>
            </a:r>
            <a:r>
              <a:rPr lang="ja-JP" altLang="en-US" sz="2400">
                <a:solidFill>
                  <a:srgbClr val="FF0000"/>
                </a:solidFill>
                <a:latin typeface="Meiryo UI"/>
                <a:ea typeface="Meiryo UI"/>
              </a:rPr>
              <a:t>％用と</a:t>
            </a:r>
            <a:r>
              <a:rPr lang="en-US" altLang="ja-JP" sz="2400">
                <a:solidFill>
                  <a:srgbClr val="FF0000"/>
                </a:solidFill>
                <a:latin typeface="Meiryo UI"/>
                <a:ea typeface="Meiryo UI"/>
              </a:rPr>
              <a:t>10</a:t>
            </a:r>
            <a:r>
              <a:rPr lang="ja-JP" altLang="en-US" sz="2400">
                <a:solidFill>
                  <a:srgbClr val="FF0000"/>
                </a:solidFill>
                <a:latin typeface="Meiryo UI"/>
                <a:ea typeface="Meiryo UI"/>
              </a:rPr>
              <a:t>％用の</a:t>
            </a:r>
            <a:r>
              <a:rPr lang="en-US" altLang="ja-JP" sz="2400">
                <a:solidFill>
                  <a:srgbClr val="FF0000"/>
                </a:solidFill>
                <a:latin typeface="Meiryo UI"/>
                <a:ea typeface="Meiryo UI"/>
              </a:rPr>
              <a:t>2</a:t>
            </a:r>
            <a:r>
              <a:rPr lang="ja-JP" altLang="en-US" sz="2400">
                <a:solidFill>
                  <a:srgbClr val="FF0000"/>
                </a:solidFill>
                <a:latin typeface="Meiryo UI"/>
                <a:ea typeface="Meiryo UI"/>
              </a:rPr>
              <a:t>種類の請求書の提出が必要です。</a:t>
            </a:r>
            <a:endParaRPr lang="en-US" altLang="ja-JP" sz="2400">
              <a:solidFill>
                <a:srgbClr val="FF0000"/>
              </a:solidFill>
              <a:latin typeface="Meiryo UI"/>
              <a:ea typeface="Meiryo UI"/>
            </a:endParaRPr>
          </a:p>
          <a:p>
            <a:pPr marL="285750" indent="-285750">
              <a:buFont typeface="Wingdings" panose="05000000000000000000" pitchFamily="2" charset="2"/>
              <a:buChar char="n"/>
            </a:pPr>
            <a:r>
              <a:rPr lang="ja-JP" altLang="en-US" sz="2400">
                <a:latin typeface="Meiryo UI"/>
                <a:ea typeface="Meiryo UI"/>
              </a:rPr>
              <a:t>実際の支払額は、</a:t>
            </a:r>
            <a:r>
              <a:rPr lang="en-US" altLang="ja-JP" sz="2400">
                <a:latin typeface="Meiryo UI"/>
                <a:ea typeface="Meiryo UI"/>
              </a:rPr>
              <a:t>8</a:t>
            </a:r>
            <a:r>
              <a:rPr lang="ja-JP" altLang="en-US" sz="2400">
                <a:latin typeface="Meiryo UI"/>
                <a:ea typeface="Meiryo UI"/>
              </a:rPr>
              <a:t>％分と</a:t>
            </a:r>
            <a:r>
              <a:rPr lang="en-US" altLang="ja-JP" sz="2400">
                <a:latin typeface="Meiryo UI"/>
                <a:ea typeface="Meiryo UI"/>
              </a:rPr>
              <a:t>10</a:t>
            </a:r>
            <a:r>
              <a:rPr lang="ja-JP" altLang="en-US" sz="2400">
                <a:latin typeface="Meiryo UI"/>
                <a:ea typeface="Meiryo UI"/>
              </a:rPr>
              <a:t>％分を合算して払います。</a:t>
            </a:r>
          </a:p>
        </p:txBody>
      </p:sp>
      <p:sp>
        <p:nvSpPr>
          <p:cNvPr id="9" name="TextBox 8">
            <a:extLst>
              <a:ext uri="{FF2B5EF4-FFF2-40B4-BE49-F238E27FC236}">
                <a16:creationId xmlns:a16="http://schemas.microsoft.com/office/drawing/2014/main" id="{1F248710-088B-026B-4408-98E92C23B1A7}"/>
              </a:ext>
            </a:extLst>
          </p:cNvPr>
          <p:cNvSpPr txBox="1"/>
          <p:nvPr/>
        </p:nvSpPr>
        <p:spPr>
          <a:xfrm>
            <a:off x="5977841" y="3590563"/>
            <a:ext cx="45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solidFill>
                <a:srgbClr val="0000FF"/>
              </a:solidFill>
            </a:endParaRPr>
          </a:p>
        </p:txBody>
      </p:sp>
      <p:sp>
        <p:nvSpPr>
          <p:cNvPr id="10" name="TextBox 9">
            <a:extLst>
              <a:ext uri="{FF2B5EF4-FFF2-40B4-BE49-F238E27FC236}">
                <a16:creationId xmlns:a16="http://schemas.microsoft.com/office/drawing/2014/main" id="{A5E26F79-9439-1E14-8DDC-CFE538C4B1F4}"/>
              </a:ext>
            </a:extLst>
          </p:cNvPr>
          <p:cNvSpPr txBox="1"/>
          <p:nvPr/>
        </p:nvSpPr>
        <p:spPr>
          <a:xfrm>
            <a:off x="6363663" y="3928157"/>
            <a:ext cx="45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solidFill>
                <a:srgbClr val="0000FF"/>
              </a:solidFill>
            </a:endParaRPr>
          </a:p>
        </p:txBody>
      </p:sp>
      <p:sp>
        <p:nvSpPr>
          <p:cNvPr id="6" name="コンテンツ プレースホルダー 2">
            <a:extLst>
              <a:ext uri="{FF2B5EF4-FFF2-40B4-BE49-F238E27FC236}">
                <a16:creationId xmlns:a16="http://schemas.microsoft.com/office/drawing/2014/main" id="{EA60CDD2-5041-B2AB-FEA7-8C65D65FC896}"/>
              </a:ext>
            </a:extLst>
          </p:cNvPr>
          <p:cNvSpPr txBox="1">
            <a:spLocks/>
          </p:cNvSpPr>
          <p:nvPr/>
        </p:nvSpPr>
        <p:spPr>
          <a:xfrm>
            <a:off x="212134" y="4101381"/>
            <a:ext cx="5714733" cy="1829617"/>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chor="t">
            <a:noAutofit/>
          </a:bodyPr>
          <a:lst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9pPr>
          </a:lstStyle>
          <a:p>
            <a:pPr marL="0" indent="0">
              <a:buClr>
                <a:srgbClr val="0000FF"/>
              </a:buClr>
              <a:buNone/>
              <a:defRPr/>
            </a:pPr>
            <a:r>
              <a:rPr lang="ja-JP" altLang="en-US" sz="1800" b="1">
                <a:solidFill>
                  <a:srgbClr val="0000FF"/>
                </a:solidFill>
                <a:latin typeface="Meiryo UI"/>
                <a:ea typeface="Meiryo UI"/>
              </a:rPr>
              <a:t>①、及び③～⑤</a:t>
            </a:r>
            <a:r>
              <a:rPr lang="ja-JP" altLang="en-US" sz="1800">
                <a:solidFill>
                  <a:sysClr val="windowText" lastClr="000000"/>
                </a:solidFill>
                <a:latin typeface="Meiryo UI"/>
                <a:ea typeface="Meiryo UI"/>
              </a:rPr>
              <a:t>は部分払</a:t>
            </a:r>
            <a:r>
              <a:rPr lang="en-US" altLang="ja-JP" sz="1800">
                <a:solidFill>
                  <a:sysClr val="windowText" lastClr="000000"/>
                </a:solidFill>
                <a:latin typeface="Meiryo UI"/>
                <a:ea typeface="Meiryo UI"/>
              </a:rPr>
              <a:t>10</a:t>
            </a:r>
            <a:r>
              <a:rPr lang="ja-JP" altLang="en-US" sz="1800">
                <a:solidFill>
                  <a:sysClr val="windowText" lastClr="000000"/>
                </a:solidFill>
                <a:latin typeface="Meiryo UI"/>
                <a:ea typeface="Meiryo UI"/>
              </a:rPr>
              <a:t>％請求書と同じ。</a:t>
            </a:r>
            <a:endParaRPr lang="en-US" altLang="ja-JP" sz="1800">
              <a:solidFill>
                <a:sysClr val="windowText" lastClr="000000"/>
              </a:solidFill>
              <a:latin typeface="Meiryo UI"/>
              <a:ea typeface="Meiryo UI"/>
            </a:endParaRPr>
          </a:p>
          <a:p>
            <a:pPr marL="0" indent="0">
              <a:buClr>
                <a:srgbClr val="0000FF"/>
              </a:buClr>
              <a:buNone/>
              <a:defRPr/>
            </a:pPr>
            <a:r>
              <a:rPr lang="ja-JP" altLang="en-US" sz="1800" b="1">
                <a:solidFill>
                  <a:srgbClr val="0000FF"/>
                </a:solidFill>
                <a:latin typeface="Meiryo UI"/>
                <a:ea typeface="Meiryo UI"/>
              </a:rPr>
              <a:t>②</a:t>
            </a:r>
            <a:r>
              <a:rPr lang="ja-JP" altLang="en-US" sz="1800">
                <a:solidFill>
                  <a:sysClr val="windowText" lastClr="000000"/>
                </a:solidFill>
                <a:latin typeface="Meiryo UI"/>
                <a:ea typeface="Meiryo UI"/>
              </a:rPr>
              <a:t>なお書きで、</a:t>
            </a:r>
            <a:r>
              <a:rPr lang="ja-JP" altLang="en-US" sz="1800">
                <a:solidFill>
                  <a:srgbClr val="FF0000"/>
                </a:solidFill>
                <a:latin typeface="Meiryo UI"/>
                <a:ea typeface="Meiryo UI"/>
              </a:rPr>
              <a:t>消費税８％経過措置であることを記載</a:t>
            </a:r>
            <a:r>
              <a:rPr lang="ja-JP" altLang="en-US" sz="1800">
                <a:solidFill>
                  <a:sysClr val="windowText" lastClr="000000"/>
                </a:solidFill>
                <a:latin typeface="Meiryo UI"/>
                <a:ea typeface="Meiryo UI"/>
              </a:rPr>
              <a:t>します。</a:t>
            </a:r>
            <a:endParaRPr lang="en-US" altLang="ja-JP" sz="1800">
              <a:solidFill>
                <a:sysClr val="windowText" lastClr="000000"/>
              </a:solidFill>
              <a:latin typeface="Meiryo UI"/>
              <a:ea typeface="Meiryo UI"/>
            </a:endParaRPr>
          </a:p>
          <a:p>
            <a:pPr marL="0" indent="0">
              <a:buClr>
                <a:srgbClr val="0000FF"/>
              </a:buClr>
              <a:buNone/>
              <a:defRPr/>
            </a:pPr>
            <a:r>
              <a:rPr lang="ja-JP" altLang="en-US" sz="1800" b="1">
                <a:solidFill>
                  <a:srgbClr val="0000FF"/>
                </a:solidFill>
                <a:latin typeface="Meiryo UI"/>
                <a:ea typeface="Meiryo UI"/>
              </a:rPr>
              <a:t>⑥</a:t>
            </a:r>
            <a:r>
              <a:rPr lang="ja-JP" altLang="en-US" sz="1800">
                <a:solidFill>
                  <a:sysClr val="windowText" lastClr="000000"/>
                </a:solidFill>
                <a:latin typeface="Meiryo UI"/>
                <a:ea typeface="Meiryo UI"/>
              </a:rPr>
              <a:t>業務の対価：「今回の部分完了に伴う対価」のうち、</a:t>
            </a:r>
            <a:r>
              <a:rPr lang="en-US" altLang="ja-JP" sz="1800">
                <a:solidFill>
                  <a:sysClr val="windowText" lastClr="000000"/>
                </a:solidFill>
                <a:latin typeface="Meiryo UI"/>
                <a:ea typeface="Meiryo UI"/>
              </a:rPr>
              <a:t>8</a:t>
            </a:r>
            <a:r>
              <a:rPr lang="ja-JP" altLang="en-US" sz="1800">
                <a:solidFill>
                  <a:sysClr val="windowText" lastClr="000000"/>
                </a:solidFill>
                <a:latin typeface="Meiryo UI"/>
                <a:ea typeface="Meiryo UI"/>
              </a:rPr>
              <a:t>％相当分、</a:t>
            </a:r>
            <a:r>
              <a:rPr lang="en-US" altLang="ja-JP" sz="1800">
                <a:solidFill>
                  <a:sysClr val="windowText" lastClr="000000"/>
                </a:solidFill>
                <a:latin typeface="Meiryo UI"/>
                <a:ea typeface="Meiryo UI"/>
              </a:rPr>
              <a:t>10</a:t>
            </a:r>
            <a:r>
              <a:rPr lang="ja-JP" altLang="en-US" sz="1800">
                <a:solidFill>
                  <a:sysClr val="windowText" lastClr="000000"/>
                </a:solidFill>
                <a:latin typeface="Meiryo UI"/>
                <a:ea typeface="Meiryo UI"/>
              </a:rPr>
              <a:t>％相当分について、それぞれの契約書で明示します。</a:t>
            </a:r>
            <a:endParaRPr lang="en-US" altLang="ja-JP" sz="1800" b="0" i="0" u="none" strike="noStrike" kern="1200" cap="none" spc="0" normalizeH="0" baseline="0" noProof="0">
              <a:ln>
                <a:noFill/>
              </a:ln>
              <a:solidFill>
                <a:sysClr val="windowText" lastClr="000000"/>
              </a:solidFill>
              <a:effectLst/>
              <a:uLnTx/>
              <a:uFillTx/>
              <a:latin typeface="Meiryo UI"/>
              <a:ea typeface="Meiryo UI"/>
            </a:endParaRPr>
          </a:p>
        </p:txBody>
      </p:sp>
      <p:sp>
        <p:nvSpPr>
          <p:cNvPr id="8" name="テキスト ボックス 13">
            <a:extLst>
              <a:ext uri="{FF2B5EF4-FFF2-40B4-BE49-F238E27FC236}">
                <a16:creationId xmlns:a16="http://schemas.microsoft.com/office/drawing/2014/main" id="{03907FD1-38D2-1587-E3DE-714AECA1A378}"/>
              </a:ext>
            </a:extLst>
          </p:cNvPr>
          <p:cNvSpPr txBox="1"/>
          <p:nvPr/>
        </p:nvSpPr>
        <p:spPr>
          <a:xfrm>
            <a:off x="162866" y="3565276"/>
            <a:ext cx="5031487" cy="369332"/>
          </a:xfrm>
          <a:prstGeom prst="rect">
            <a:avLst/>
          </a:prstGeom>
          <a:noFill/>
        </p:spPr>
        <p:txBody>
          <a:bodyPr wrap="square" rtlCol="0">
            <a:spAutoFit/>
          </a:bodyPr>
          <a:lstStyle/>
          <a:p>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適格請求書記載事項</a:t>
            </a:r>
            <a:r>
              <a:rPr lang="en-US" altLang="ja-JP">
                <a:latin typeface="Meiryo UI" panose="020B0604030504040204" pitchFamily="50" charset="-128"/>
                <a:ea typeface="Meiryo UI" panose="020B0604030504040204" pitchFamily="50" charset="-128"/>
              </a:rPr>
              <a:t>】</a:t>
            </a:r>
          </a:p>
        </p:txBody>
      </p:sp>
      <p:sp>
        <p:nvSpPr>
          <p:cNvPr id="14" name="TextBox 13">
            <a:extLst>
              <a:ext uri="{FF2B5EF4-FFF2-40B4-BE49-F238E27FC236}">
                <a16:creationId xmlns:a16="http://schemas.microsoft.com/office/drawing/2014/main" id="{83E6A4E7-EF5F-D9F5-7F22-339C9DACBC7E}"/>
              </a:ext>
            </a:extLst>
          </p:cNvPr>
          <p:cNvSpPr txBox="1"/>
          <p:nvPr/>
        </p:nvSpPr>
        <p:spPr>
          <a:xfrm flipH="1">
            <a:off x="6503497" y="3360454"/>
            <a:ext cx="3698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b="1">
                <a:solidFill>
                  <a:srgbClr val="0000FF"/>
                </a:solidFill>
              </a:rPr>
              <a:t>④</a:t>
            </a:r>
          </a:p>
        </p:txBody>
      </p:sp>
      <p:sp>
        <p:nvSpPr>
          <p:cNvPr id="25" name="TextBox 24">
            <a:extLst>
              <a:ext uri="{FF2B5EF4-FFF2-40B4-BE49-F238E27FC236}">
                <a16:creationId xmlns:a16="http://schemas.microsoft.com/office/drawing/2014/main" id="{B1FD4C5B-CFB6-51AC-9D4F-5B3312247CBB}"/>
              </a:ext>
            </a:extLst>
          </p:cNvPr>
          <p:cNvSpPr txBox="1"/>
          <p:nvPr/>
        </p:nvSpPr>
        <p:spPr>
          <a:xfrm>
            <a:off x="6190250" y="3899221"/>
            <a:ext cx="3978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solidFill>
                  <a:srgbClr val="0000FF"/>
                </a:solidFill>
              </a:rPr>
              <a:t>⑥</a:t>
            </a:r>
            <a:endParaRPr lang="en-US" b="1">
              <a:solidFill>
                <a:srgbClr val="0000FF"/>
              </a:solidFill>
            </a:endParaRPr>
          </a:p>
        </p:txBody>
      </p:sp>
      <p:sp>
        <p:nvSpPr>
          <p:cNvPr id="17" name="TextBox 1">
            <a:extLst>
              <a:ext uri="{FF2B5EF4-FFF2-40B4-BE49-F238E27FC236}">
                <a16:creationId xmlns:a16="http://schemas.microsoft.com/office/drawing/2014/main" id="{294EA8D7-76E8-E6BB-8CE8-71AC65C745CA}"/>
              </a:ext>
            </a:extLst>
          </p:cNvPr>
          <p:cNvSpPr txBox="1"/>
          <p:nvPr/>
        </p:nvSpPr>
        <p:spPr>
          <a:xfrm>
            <a:off x="7976068" y="2028874"/>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①</a:t>
            </a:r>
          </a:p>
        </p:txBody>
      </p:sp>
      <p:sp>
        <p:nvSpPr>
          <p:cNvPr id="19" name="TextBox 1">
            <a:extLst>
              <a:ext uri="{FF2B5EF4-FFF2-40B4-BE49-F238E27FC236}">
                <a16:creationId xmlns:a16="http://schemas.microsoft.com/office/drawing/2014/main" id="{CEBD4BE6-84C7-984D-B53A-664306317B65}"/>
              </a:ext>
            </a:extLst>
          </p:cNvPr>
          <p:cNvSpPr txBox="1"/>
          <p:nvPr/>
        </p:nvSpPr>
        <p:spPr>
          <a:xfrm>
            <a:off x="5926867" y="3542488"/>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⑤</a:t>
            </a:r>
          </a:p>
        </p:txBody>
      </p:sp>
      <p:pic>
        <p:nvPicPr>
          <p:cNvPr id="16" name="図 15">
            <a:extLst>
              <a:ext uri="{FF2B5EF4-FFF2-40B4-BE49-F238E27FC236}">
                <a16:creationId xmlns:a16="http://schemas.microsoft.com/office/drawing/2014/main" id="{1AF27730-ACC7-2DFF-E9F3-38A403477864}"/>
              </a:ext>
            </a:extLst>
          </p:cNvPr>
          <p:cNvPicPr>
            <a:picLocks noChangeAspect="1"/>
          </p:cNvPicPr>
          <p:nvPr/>
        </p:nvPicPr>
        <p:blipFill>
          <a:blip r:embed="rId4"/>
          <a:stretch>
            <a:fillRect/>
          </a:stretch>
        </p:blipFill>
        <p:spPr>
          <a:xfrm>
            <a:off x="7976068" y="4101380"/>
            <a:ext cx="4084261" cy="2595965"/>
          </a:xfrm>
          <a:prstGeom prst="rect">
            <a:avLst/>
          </a:prstGeom>
          <a:ln w="28575">
            <a:solidFill>
              <a:schemeClr val="tx1"/>
            </a:solidFill>
          </a:ln>
        </p:spPr>
      </p:pic>
      <p:sp>
        <p:nvSpPr>
          <p:cNvPr id="18" name="吹き出し: 角を丸めた四角形 17">
            <a:extLst>
              <a:ext uri="{FF2B5EF4-FFF2-40B4-BE49-F238E27FC236}">
                <a16:creationId xmlns:a16="http://schemas.microsoft.com/office/drawing/2014/main" id="{A825ECF1-17C0-BD90-EFF2-8A8ECC60C3DB}"/>
              </a:ext>
            </a:extLst>
          </p:cNvPr>
          <p:cNvSpPr/>
          <p:nvPr/>
        </p:nvSpPr>
        <p:spPr>
          <a:xfrm>
            <a:off x="10467975" y="1938910"/>
            <a:ext cx="1351996" cy="648072"/>
          </a:xfrm>
          <a:prstGeom prst="wedgeRoundRectCallout">
            <a:avLst>
              <a:gd name="adj1" fmla="val -95289"/>
              <a:gd name="adj2" fmla="val 316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8</a:t>
            </a:r>
            <a:r>
              <a:rPr kumimoji="1" lang="ja-JP" altLang="en-US"/>
              <a:t>％用</a:t>
            </a:r>
          </a:p>
        </p:txBody>
      </p:sp>
      <p:sp>
        <p:nvSpPr>
          <p:cNvPr id="20" name="吹き出し: 角を丸めた四角形 19">
            <a:extLst>
              <a:ext uri="{FF2B5EF4-FFF2-40B4-BE49-F238E27FC236}">
                <a16:creationId xmlns:a16="http://schemas.microsoft.com/office/drawing/2014/main" id="{6455B0EA-0851-51CD-B007-2E32E792C008}"/>
              </a:ext>
            </a:extLst>
          </p:cNvPr>
          <p:cNvSpPr/>
          <p:nvPr/>
        </p:nvSpPr>
        <p:spPr>
          <a:xfrm>
            <a:off x="10072906" y="2883007"/>
            <a:ext cx="1351996" cy="648072"/>
          </a:xfrm>
          <a:prstGeom prst="wedgeRoundRectCallout">
            <a:avLst>
              <a:gd name="adj1" fmla="val 35751"/>
              <a:gd name="adj2" fmla="val 1271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mj-lt"/>
              </a:rPr>
              <a:t>10</a:t>
            </a:r>
            <a:r>
              <a:rPr kumimoji="1" lang="ja-JP" altLang="en-US"/>
              <a:t>％用</a:t>
            </a:r>
          </a:p>
        </p:txBody>
      </p:sp>
      <p:sp>
        <p:nvSpPr>
          <p:cNvPr id="21" name="TextBox 1">
            <a:extLst>
              <a:ext uri="{FF2B5EF4-FFF2-40B4-BE49-F238E27FC236}">
                <a16:creationId xmlns:a16="http://schemas.microsoft.com/office/drawing/2014/main" id="{AFAD354D-5343-98A2-81C9-063F5086282C}"/>
              </a:ext>
            </a:extLst>
          </p:cNvPr>
          <p:cNvSpPr txBox="1"/>
          <p:nvPr/>
        </p:nvSpPr>
        <p:spPr>
          <a:xfrm>
            <a:off x="10072906" y="4561237"/>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①</a:t>
            </a:r>
          </a:p>
        </p:txBody>
      </p:sp>
      <p:sp>
        <p:nvSpPr>
          <p:cNvPr id="22" name="TextBox 1">
            <a:extLst>
              <a:ext uri="{FF2B5EF4-FFF2-40B4-BE49-F238E27FC236}">
                <a16:creationId xmlns:a16="http://schemas.microsoft.com/office/drawing/2014/main" id="{217C5B8B-BCAC-A442-0F2E-24EAAC7985B1}"/>
              </a:ext>
            </a:extLst>
          </p:cNvPr>
          <p:cNvSpPr txBox="1"/>
          <p:nvPr/>
        </p:nvSpPr>
        <p:spPr>
          <a:xfrm>
            <a:off x="6025682" y="2599449"/>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②</a:t>
            </a:r>
          </a:p>
        </p:txBody>
      </p:sp>
      <p:sp>
        <p:nvSpPr>
          <p:cNvPr id="24" name="TextBox 1">
            <a:extLst>
              <a:ext uri="{FF2B5EF4-FFF2-40B4-BE49-F238E27FC236}">
                <a16:creationId xmlns:a16="http://schemas.microsoft.com/office/drawing/2014/main" id="{3A154F44-1814-4E8F-0705-5BDF7C529032}"/>
              </a:ext>
            </a:extLst>
          </p:cNvPr>
          <p:cNvSpPr txBox="1"/>
          <p:nvPr/>
        </p:nvSpPr>
        <p:spPr>
          <a:xfrm>
            <a:off x="7890413" y="5018203"/>
            <a:ext cx="37686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②</a:t>
            </a:r>
          </a:p>
        </p:txBody>
      </p:sp>
      <p:sp>
        <p:nvSpPr>
          <p:cNvPr id="26" name="TextBox 14">
            <a:extLst>
              <a:ext uri="{FF2B5EF4-FFF2-40B4-BE49-F238E27FC236}">
                <a16:creationId xmlns:a16="http://schemas.microsoft.com/office/drawing/2014/main" id="{90E5A272-137E-9AC8-318D-340ECB5FF23C}"/>
              </a:ext>
            </a:extLst>
          </p:cNvPr>
          <p:cNvSpPr txBox="1"/>
          <p:nvPr/>
        </p:nvSpPr>
        <p:spPr>
          <a:xfrm>
            <a:off x="7887367" y="5612314"/>
            <a:ext cx="3978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b="1">
                <a:solidFill>
                  <a:srgbClr val="0000FF"/>
                </a:solidFill>
              </a:rPr>
              <a:t>③</a:t>
            </a:r>
          </a:p>
        </p:txBody>
      </p:sp>
      <p:sp>
        <p:nvSpPr>
          <p:cNvPr id="15" name="TextBox 14">
            <a:extLst>
              <a:ext uri="{FF2B5EF4-FFF2-40B4-BE49-F238E27FC236}">
                <a16:creationId xmlns:a16="http://schemas.microsoft.com/office/drawing/2014/main" id="{597F7BAB-5365-1568-AF6C-E7B8B79C1B1A}"/>
              </a:ext>
            </a:extLst>
          </p:cNvPr>
          <p:cNvSpPr txBox="1"/>
          <p:nvPr/>
        </p:nvSpPr>
        <p:spPr>
          <a:xfrm>
            <a:off x="5983437" y="3175788"/>
            <a:ext cx="3978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b="1">
                <a:solidFill>
                  <a:srgbClr val="0000FF"/>
                </a:solidFill>
              </a:rPr>
              <a:t>③</a:t>
            </a:r>
          </a:p>
        </p:txBody>
      </p:sp>
      <p:sp>
        <p:nvSpPr>
          <p:cNvPr id="27" name="TextBox 13">
            <a:extLst>
              <a:ext uri="{FF2B5EF4-FFF2-40B4-BE49-F238E27FC236}">
                <a16:creationId xmlns:a16="http://schemas.microsoft.com/office/drawing/2014/main" id="{343856AA-1F83-6354-866B-D4B3EA3D69B9}"/>
              </a:ext>
            </a:extLst>
          </p:cNvPr>
          <p:cNvSpPr txBox="1"/>
          <p:nvPr/>
        </p:nvSpPr>
        <p:spPr>
          <a:xfrm>
            <a:off x="8477902" y="5844068"/>
            <a:ext cx="272682" cy="3723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b="1">
                <a:solidFill>
                  <a:srgbClr val="0000FF"/>
                </a:solidFill>
              </a:rPr>
              <a:t>④</a:t>
            </a:r>
          </a:p>
        </p:txBody>
      </p:sp>
      <p:sp>
        <p:nvSpPr>
          <p:cNvPr id="29" name="TextBox 1">
            <a:extLst>
              <a:ext uri="{FF2B5EF4-FFF2-40B4-BE49-F238E27FC236}">
                <a16:creationId xmlns:a16="http://schemas.microsoft.com/office/drawing/2014/main" id="{B14853E4-4000-F268-5AAD-4F95902CA80A}"/>
              </a:ext>
            </a:extLst>
          </p:cNvPr>
          <p:cNvSpPr txBox="1"/>
          <p:nvPr/>
        </p:nvSpPr>
        <p:spPr>
          <a:xfrm>
            <a:off x="7850108" y="5958681"/>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⑤</a:t>
            </a:r>
          </a:p>
        </p:txBody>
      </p:sp>
      <p:sp>
        <p:nvSpPr>
          <p:cNvPr id="23" name="TextBox 1">
            <a:extLst>
              <a:ext uri="{FF2B5EF4-FFF2-40B4-BE49-F238E27FC236}">
                <a16:creationId xmlns:a16="http://schemas.microsoft.com/office/drawing/2014/main" id="{76C9B093-9313-5776-8421-DFA24D1B304E}"/>
              </a:ext>
            </a:extLst>
          </p:cNvPr>
          <p:cNvSpPr txBox="1"/>
          <p:nvPr/>
        </p:nvSpPr>
        <p:spPr>
          <a:xfrm>
            <a:off x="8113383" y="6328013"/>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⑥</a:t>
            </a:r>
          </a:p>
        </p:txBody>
      </p:sp>
    </p:spTree>
    <p:extLst>
      <p:ext uri="{BB962C8B-B14F-4D97-AF65-F5344CB8AC3E}">
        <p14:creationId xmlns:p14="http://schemas.microsoft.com/office/powerpoint/2010/main" val="136691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D80315D-1371-B415-2085-4A531B2DD014}"/>
              </a:ext>
            </a:extLst>
          </p:cNvPr>
          <p:cNvPicPr>
            <a:picLocks noChangeAspect="1"/>
          </p:cNvPicPr>
          <p:nvPr/>
        </p:nvPicPr>
        <p:blipFill>
          <a:blip r:embed="rId3"/>
          <a:stretch>
            <a:fillRect/>
          </a:stretch>
        </p:blipFill>
        <p:spPr>
          <a:xfrm>
            <a:off x="2433711" y="1839593"/>
            <a:ext cx="7741516" cy="3527448"/>
          </a:xfrm>
          <a:prstGeom prst="rect">
            <a:avLst/>
          </a:prstGeom>
          <a:ln w="28575">
            <a:solidFill>
              <a:schemeClr val="tx1"/>
            </a:solidFill>
          </a:ln>
        </p:spPr>
      </p:pic>
      <p:sp>
        <p:nvSpPr>
          <p:cNvPr id="2" name="タイトル 1"/>
          <p:cNvSpPr>
            <a:spLocks noGrp="1"/>
          </p:cNvSpPr>
          <p:nvPr>
            <p:ph type="title"/>
          </p:nvPr>
        </p:nvSpPr>
        <p:spPr>
          <a:xfrm>
            <a:off x="1240565" y="175859"/>
            <a:ext cx="9710869" cy="648072"/>
          </a:xfrm>
        </p:spPr>
        <p:txBody>
          <a:bodyPr>
            <a:normAutofit/>
          </a:bodyPr>
          <a:lstStyle/>
          <a:p>
            <a:r>
              <a:rPr kumimoji="1" lang="en-US" altLang="ja-JP">
                <a:latin typeface="Meiryo UI"/>
                <a:ea typeface="Meiryo UI"/>
              </a:rPr>
              <a:t>3</a:t>
            </a:r>
            <a:r>
              <a:rPr kumimoji="1" lang="ja-JP" altLang="en-US">
                <a:latin typeface="Meiryo UI"/>
                <a:ea typeface="Meiryo UI"/>
              </a:rPr>
              <a:t>．様式の変更：精算払　</a:t>
            </a:r>
            <a:r>
              <a:rPr lang="ja-JP" altLang="en-US">
                <a:latin typeface="Meiryo UI"/>
                <a:ea typeface="Meiryo UI"/>
              </a:rPr>
              <a:t>支払情報</a:t>
            </a:r>
            <a:endParaRPr kumimoji="1" lang="ja-JP" altLang="en-US">
              <a:latin typeface="Meiryo UI"/>
              <a:ea typeface="Meiryo UI"/>
            </a:endParaRPr>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11</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904546" y="1008596"/>
            <a:ext cx="10544504" cy="83099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n"/>
            </a:pPr>
            <a:r>
              <a:rPr lang="ja-JP" altLang="en-US" sz="2400">
                <a:latin typeface="Meiryo UI"/>
                <a:ea typeface="Meiryo UI"/>
              </a:rPr>
              <a:t>請求書の下部（</a:t>
            </a:r>
            <a:r>
              <a:rPr lang="en-US" altLang="ja-JP" sz="2400">
                <a:latin typeface="Meiryo UI"/>
                <a:ea typeface="Meiryo UI"/>
              </a:rPr>
              <a:t>2</a:t>
            </a:r>
            <a:r>
              <a:rPr lang="ja-JP" altLang="en-US" sz="2400">
                <a:latin typeface="Meiryo UI"/>
                <a:ea typeface="Meiryo UI"/>
              </a:rPr>
              <a:t>ページ目）に＜支払情報＞として</a:t>
            </a:r>
            <a:r>
              <a:rPr lang="ja-JP" altLang="en-US" sz="2400">
                <a:solidFill>
                  <a:srgbClr val="FF0000"/>
                </a:solidFill>
                <a:latin typeface="Meiryo UI"/>
                <a:ea typeface="Meiryo UI"/>
              </a:rPr>
              <a:t>実際に支払われる金額</a:t>
            </a:r>
            <a:r>
              <a:rPr lang="ja-JP" altLang="en-US" sz="2400">
                <a:latin typeface="Meiryo UI"/>
                <a:ea typeface="Meiryo UI"/>
              </a:rPr>
              <a:t>が入力されます。</a:t>
            </a:r>
            <a:endParaRPr lang="ja-JP" altLang="en-US">
              <a:latin typeface="Meiryo UI"/>
              <a:ea typeface="Meiryo UI"/>
            </a:endParaRPr>
          </a:p>
        </p:txBody>
      </p:sp>
      <p:sp>
        <p:nvSpPr>
          <p:cNvPr id="9" name="テキスト ボックス 8">
            <a:extLst>
              <a:ext uri="{FF2B5EF4-FFF2-40B4-BE49-F238E27FC236}">
                <a16:creationId xmlns:a16="http://schemas.microsoft.com/office/drawing/2014/main" id="{E63FEC04-4F57-C66A-90B4-31A6556204CA}"/>
              </a:ext>
            </a:extLst>
          </p:cNvPr>
          <p:cNvSpPr txBox="1"/>
          <p:nvPr/>
        </p:nvSpPr>
        <p:spPr>
          <a:xfrm>
            <a:off x="4483748" y="1839592"/>
            <a:ext cx="793102" cy="369332"/>
          </a:xfrm>
          <a:prstGeom prst="rect">
            <a:avLst/>
          </a:prstGeom>
          <a:noFill/>
        </p:spPr>
        <p:txBody>
          <a:bodyPr wrap="square" rtlCol="0">
            <a:spAutoFit/>
          </a:bodyPr>
          <a:lstStyle/>
          <a:p>
            <a:r>
              <a:rPr lang="ja-JP" altLang="en-US" b="1">
                <a:solidFill>
                  <a:srgbClr val="0000FF"/>
                </a:solidFill>
              </a:rPr>
              <a:t>（イ）</a:t>
            </a:r>
            <a:endParaRPr kumimoji="1" lang="ja-JP" altLang="en-US" b="1">
              <a:solidFill>
                <a:srgbClr val="0000FF"/>
              </a:solidFill>
            </a:endParaRPr>
          </a:p>
        </p:txBody>
      </p:sp>
      <p:sp>
        <p:nvSpPr>
          <p:cNvPr id="10" name="テキスト ボックス 9">
            <a:extLst>
              <a:ext uri="{FF2B5EF4-FFF2-40B4-BE49-F238E27FC236}">
                <a16:creationId xmlns:a16="http://schemas.microsoft.com/office/drawing/2014/main" id="{9BECB95B-DDCA-97D6-032D-64BE2A3CB8CD}"/>
              </a:ext>
            </a:extLst>
          </p:cNvPr>
          <p:cNvSpPr txBox="1"/>
          <p:nvPr/>
        </p:nvSpPr>
        <p:spPr>
          <a:xfrm>
            <a:off x="2926064" y="2033657"/>
            <a:ext cx="793102" cy="369332"/>
          </a:xfrm>
          <a:prstGeom prst="rect">
            <a:avLst/>
          </a:prstGeom>
          <a:noFill/>
        </p:spPr>
        <p:txBody>
          <a:bodyPr wrap="square" rtlCol="0">
            <a:spAutoFit/>
          </a:bodyPr>
          <a:lstStyle/>
          <a:p>
            <a:r>
              <a:rPr lang="ja-JP" altLang="en-US" b="1">
                <a:solidFill>
                  <a:srgbClr val="0000FF"/>
                </a:solidFill>
              </a:rPr>
              <a:t>（ロ）</a:t>
            </a:r>
            <a:endParaRPr kumimoji="1" lang="ja-JP" altLang="en-US" b="1">
              <a:solidFill>
                <a:srgbClr val="0000FF"/>
              </a:solidFill>
            </a:endParaRPr>
          </a:p>
        </p:txBody>
      </p:sp>
      <p:sp>
        <p:nvSpPr>
          <p:cNvPr id="18" name="テキスト ボックス 17">
            <a:extLst>
              <a:ext uri="{FF2B5EF4-FFF2-40B4-BE49-F238E27FC236}">
                <a16:creationId xmlns:a16="http://schemas.microsoft.com/office/drawing/2014/main" id="{297912F7-6B7F-8DD3-3CC3-C752E232FE56}"/>
              </a:ext>
            </a:extLst>
          </p:cNvPr>
          <p:cNvSpPr txBox="1"/>
          <p:nvPr/>
        </p:nvSpPr>
        <p:spPr>
          <a:xfrm>
            <a:off x="568934" y="5574145"/>
            <a:ext cx="11471069" cy="1107996"/>
          </a:xfrm>
          <a:prstGeom prst="rect">
            <a:avLst/>
          </a:prstGeom>
          <a:noFill/>
        </p:spPr>
        <p:txBody>
          <a:bodyPr wrap="square" rtlCol="0">
            <a:spAutoFit/>
          </a:bodyPr>
          <a:lstStyle/>
          <a:p>
            <a:r>
              <a:rPr kumimoji="1" lang="ja-JP" altLang="en-US" sz="2200">
                <a:solidFill>
                  <a:srgbClr val="0000FF"/>
                </a:solidFill>
              </a:rPr>
              <a:t>（イ）</a:t>
            </a:r>
            <a:r>
              <a:rPr lang="ja-JP" altLang="en-US" sz="2200">
                <a:latin typeface="+mj-lt"/>
              </a:rPr>
              <a:t>８％経過措置対象契約で、</a:t>
            </a:r>
            <a:r>
              <a:rPr lang="en-US" altLang="ja-JP" sz="2200">
                <a:latin typeface="+mj-lt"/>
              </a:rPr>
              <a:t>10%</a:t>
            </a:r>
            <a:r>
              <a:rPr lang="ja-JP" altLang="en-US" sz="2200">
                <a:latin typeface="+mj-lt"/>
              </a:rPr>
              <a:t>の部分がある場合は、</a:t>
            </a:r>
            <a:r>
              <a:rPr lang="ja-JP" altLang="en-US" sz="2200">
                <a:solidFill>
                  <a:srgbClr val="FF0000"/>
                </a:solidFill>
                <a:latin typeface="+mj-lt"/>
              </a:rPr>
              <a:t>両者が合算された額が表示</a:t>
            </a:r>
            <a:r>
              <a:rPr lang="ja-JP" altLang="en-US" sz="2200">
                <a:latin typeface="+mj-lt"/>
              </a:rPr>
              <a:t>されます。</a:t>
            </a:r>
            <a:endParaRPr kumimoji="1" lang="en-US" altLang="ja-JP" sz="2200"/>
          </a:p>
          <a:p>
            <a:r>
              <a:rPr lang="ja-JP" altLang="en-US" sz="2200">
                <a:solidFill>
                  <a:srgbClr val="0000FF"/>
                </a:solidFill>
              </a:rPr>
              <a:t>（ロ）</a:t>
            </a:r>
            <a:r>
              <a:rPr lang="ja-JP" altLang="en-US" sz="2200"/>
              <a:t>既払済金額が引かれた、</a:t>
            </a:r>
            <a:r>
              <a:rPr kumimoji="1" lang="ja-JP" altLang="en-US" sz="2200">
                <a:solidFill>
                  <a:srgbClr val="FF0000"/>
                </a:solidFill>
              </a:rPr>
              <a:t>今回実際に支払われる金額</a:t>
            </a:r>
            <a:r>
              <a:rPr kumimoji="1" lang="ja-JP" altLang="en-US" sz="2200"/>
              <a:t>が入力されます</a:t>
            </a:r>
            <a:r>
              <a:rPr lang="ja-JP" altLang="en-US" sz="2200"/>
              <a:t>。</a:t>
            </a:r>
            <a:endParaRPr lang="en-US" altLang="ja-JP" sz="2200"/>
          </a:p>
          <a:p>
            <a:r>
              <a:rPr kumimoji="1" lang="ja-JP" altLang="en-US" sz="2200">
                <a:solidFill>
                  <a:srgbClr val="0000FF"/>
                </a:solidFill>
              </a:rPr>
              <a:t>（ハ）</a:t>
            </a:r>
            <a:r>
              <a:rPr lang="ja-JP" altLang="en-US" sz="2200"/>
              <a:t>具体的に何の金額が入るのが説明されています。</a:t>
            </a:r>
            <a:endParaRPr kumimoji="1" lang="ja-JP" altLang="en-US" sz="2200">
              <a:solidFill>
                <a:srgbClr val="0000FF"/>
              </a:solidFill>
            </a:endParaRPr>
          </a:p>
        </p:txBody>
      </p:sp>
      <p:sp>
        <p:nvSpPr>
          <p:cNvPr id="11" name="テキスト ボックス 10">
            <a:extLst>
              <a:ext uri="{FF2B5EF4-FFF2-40B4-BE49-F238E27FC236}">
                <a16:creationId xmlns:a16="http://schemas.microsoft.com/office/drawing/2014/main" id="{7E4C6BEB-5DD0-4CC6-1F42-8034543F89D1}"/>
              </a:ext>
            </a:extLst>
          </p:cNvPr>
          <p:cNvSpPr txBox="1"/>
          <p:nvPr/>
        </p:nvSpPr>
        <p:spPr>
          <a:xfrm>
            <a:off x="2797823" y="2528614"/>
            <a:ext cx="793102" cy="369332"/>
          </a:xfrm>
          <a:prstGeom prst="rect">
            <a:avLst/>
          </a:prstGeom>
          <a:noFill/>
        </p:spPr>
        <p:txBody>
          <a:bodyPr wrap="square" rtlCol="0">
            <a:spAutoFit/>
          </a:bodyPr>
          <a:lstStyle/>
          <a:p>
            <a:r>
              <a:rPr lang="ja-JP" altLang="en-US" b="1">
                <a:solidFill>
                  <a:srgbClr val="0000FF"/>
                </a:solidFill>
              </a:rPr>
              <a:t>（ハ）</a:t>
            </a:r>
            <a:endParaRPr kumimoji="1" lang="ja-JP" altLang="en-US" b="1">
              <a:solidFill>
                <a:srgbClr val="0000FF"/>
              </a:solidFill>
            </a:endParaRPr>
          </a:p>
        </p:txBody>
      </p:sp>
    </p:spTree>
    <p:extLst>
      <p:ext uri="{BB962C8B-B14F-4D97-AF65-F5344CB8AC3E}">
        <p14:creationId xmlns:p14="http://schemas.microsoft.com/office/powerpoint/2010/main" val="232646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BDC05DDB-F229-E597-C12B-DD37E06B79C7}"/>
              </a:ext>
            </a:extLst>
          </p:cNvPr>
          <p:cNvPicPr>
            <a:picLocks noChangeAspect="1"/>
          </p:cNvPicPr>
          <p:nvPr/>
        </p:nvPicPr>
        <p:blipFill>
          <a:blip r:embed="rId3"/>
          <a:stretch>
            <a:fillRect/>
          </a:stretch>
        </p:blipFill>
        <p:spPr>
          <a:xfrm>
            <a:off x="6095999" y="2182948"/>
            <a:ext cx="5944004" cy="1844554"/>
          </a:xfrm>
          <a:prstGeom prst="rect">
            <a:avLst/>
          </a:prstGeom>
          <a:ln w="28575">
            <a:solidFill>
              <a:schemeClr val="tx1"/>
            </a:solidFill>
          </a:ln>
        </p:spPr>
      </p:pic>
      <p:pic>
        <p:nvPicPr>
          <p:cNvPr id="15" name="図 14">
            <a:extLst>
              <a:ext uri="{FF2B5EF4-FFF2-40B4-BE49-F238E27FC236}">
                <a16:creationId xmlns:a16="http://schemas.microsoft.com/office/drawing/2014/main" id="{72E2E241-9A86-DF73-4A52-BF1F609C461A}"/>
              </a:ext>
            </a:extLst>
          </p:cNvPr>
          <p:cNvPicPr>
            <a:picLocks noChangeAspect="1"/>
          </p:cNvPicPr>
          <p:nvPr/>
        </p:nvPicPr>
        <p:blipFill>
          <a:blip r:embed="rId4"/>
          <a:stretch>
            <a:fillRect/>
          </a:stretch>
        </p:blipFill>
        <p:spPr>
          <a:xfrm>
            <a:off x="300743" y="2172273"/>
            <a:ext cx="5646909" cy="1844554"/>
          </a:xfrm>
          <a:prstGeom prst="rect">
            <a:avLst/>
          </a:prstGeom>
          <a:ln w="28575">
            <a:solidFill>
              <a:schemeClr val="tx1"/>
            </a:solidFill>
          </a:ln>
        </p:spPr>
      </p:pic>
      <p:sp>
        <p:nvSpPr>
          <p:cNvPr id="2" name="タイトル 1"/>
          <p:cNvSpPr>
            <a:spLocks noGrp="1"/>
          </p:cNvSpPr>
          <p:nvPr>
            <p:ph type="title"/>
          </p:nvPr>
        </p:nvSpPr>
        <p:spPr>
          <a:xfrm>
            <a:off x="1240565" y="175859"/>
            <a:ext cx="9710869" cy="648072"/>
          </a:xfrm>
        </p:spPr>
        <p:txBody>
          <a:bodyPr>
            <a:normAutofit/>
          </a:bodyPr>
          <a:lstStyle/>
          <a:p>
            <a:r>
              <a:rPr kumimoji="1" lang="ja-JP" altLang="en-US">
                <a:latin typeface="Meiryo UI"/>
                <a:ea typeface="Meiryo UI"/>
              </a:rPr>
              <a:t>３．様式の変更：部分払　</a:t>
            </a:r>
            <a:r>
              <a:rPr lang="ja-JP" altLang="en-US">
                <a:latin typeface="Meiryo UI"/>
                <a:ea typeface="Meiryo UI"/>
              </a:rPr>
              <a:t>支払情報</a:t>
            </a:r>
            <a:endParaRPr kumimoji="1" lang="ja-JP" altLang="en-US">
              <a:latin typeface="Meiryo UI"/>
              <a:ea typeface="Meiryo UI"/>
            </a:endParaRPr>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12</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823747" y="1159744"/>
            <a:ext cx="10544504" cy="83099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n"/>
            </a:pPr>
            <a:r>
              <a:rPr lang="ja-JP" altLang="en-US" sz="2400">
                <a:latin typeface="Meiryo UI"/>
                <a:ea typeface="Meiryo UI"/>
              </a:rPr>
              <a:t>請求書の下部（</a:t>
            </a:r>
            <a:r>
              <a:rPr lang="en-US" altLang="ja-JP" sz="2400">
                <a:latin typeface="Meiryo UI"/>
                <a:ea typeface="Meiryo UI"/>
              </a:rPr>
              <a:t>2</a:t>
            </a:r>
            <a:r>
              <a:rPr lang="ja-JP" altLang="en-US" sz="2400">
                <a:latin typeface="Meiryo UI"/>
                <a:ea typeface="Meiryo UI"/>
              </a:rPr>
              <a:t>ページ目）に＜支払情報＞として</a:t>
            </a:r>
            <a:r>
              <a:rPr lang="ja-JP" altLang="en-US" sz="2400">
                <a:solidFill>
                  <a:srgbClr val="FF0000"/>
                </a:solidFill>
                <a:latin typeface="Meiryo UI"/>
                <a:ea typeface="Meiryo UI"/>
              </a:rPr>
              <a:t>実際に支払われる金額</a:t>
            </a:r>
            <a:r>
              <a:rPr lang="ja-JP" altLang="en-US" sz="2400">
                <a:latin typeface="Meiryo UI"/>
                <a:ea typeface="Meiryo UI"/>
              </a:rPr>
              <a:t>が入力されます。</a:t>
            </a:r>
            <a:endParaRPr lang="ja-JP" altLang="en-US">
              <a:latin typeface="Meiryo UI"/>
              <a:ea typeface="Meiryo UI"/>
            </a:endParaRPr>
          </a:p>
        </p:txBody>
      </p:sp>
      <p:sp>
        <p:nvSpPr>
          <p:cNvPr id="10" name="テキスト ボックス 9">
            <a:extLst>
              <a:ext uri="{FF2B5EF4-FFF2-40B4-BE49-F238E27FC236}">
                <a16:creationId xmlns:a16="http://schemas.microsoft.com/office/drawing/2014/main" id="{9BECB95B-DDCA-97D6-032D-64BE2A3CB8CD}"/>
              </a:ext>
            </a:extLst>
          </p:cNvPr>
          <p:cNvSpPr txBox="1"/>
          <p:nvPr/>
        </p:nvSpPr>
        <p:spPr>
          <a:xfrm>
            <a:off x="2727446" y="2487397"/>
            <a:ext cx="793102" cy="369332"/>
          </a:xfrm>
          <a:prstGeom prst="rect">
            <a:avLst/>
          </a:prstGeom>
          <a:noFill/>
        </p:spPr>
        <p:txBody>
          <a:bodyPr wrap="square" rtlCol="0">
            <a:spAutoFit/>
          </a:bodyPr>
          <a:lstStyle/>
          <a:p>
            <a:r>
              <a:rPr lang="ja-JP" altLang="en-US" b="1">
                <a:solidFill>
                  <a:srgbClr val="0000FF"/>
                </a:solidFill>
              </a:rPr>
              <a:t>（ロ）</a:t>
            </a:r>
            <a:endParaRPr kumimoji="1" lang="ja-JP" altLang="en-US" b="1">
              <a:solidFill>
                <a:srgbClr val="0000FF"/>
              </a:solidFill>
            </a:endParaRPr>
          </a:p>
        </p:txBody>
      </p:sp>
      <p:sp>
        <p:nvSpPr>
          <p:cNvPr id="18" name="テキスト ボックス 17">
            <a:extLst>
              <a:ext uri="{FF2B5EF4-FFF2-40B4-BE49-F238E27FC236}">
                <a16:creationId xmlns:a16="http://schemas.microsoft.com/office/drawing/2014/main" id="{297912F7-6B7F-8DD3-3CC3-C752E232FE56}"/>
              </a:ext>
            </a:extLst>
          </p:cNvPr>
          <p:cNvSpPr txBox="1"/>
          <p:nvPr/>
        </p:nvSpPr>
        <p:spPr>
          <a:xfrm>
            <a:off x="456646" y="5241262"/>
            <a:ext cx="11471069" cy="1107996"/>
          </a:xfrm>
          <a:prstGeom prst="rect">
            <a:avLst/>
          </a:prstGeom>
          <a:noFill/>
        </p:spPr>
        <p:txBody>
          <a:bodyPr wrap="square" rtlCol="0">
            <a:spAutoFit/>
          </a:bodyPr>
          <a:lstStyle/>
          <a:p>
            <a:r>
              <a:rPr kumimoji="1" lang="ja-JP" altLang="en-US" sz="2200">
                <a:solidFill>
                  <a:srgbClr val="0000FF"/>
                </a:solidFill>
              </a:rPr>
              <a:t>（イ）</a:t>
            </a:r>
            <a:r>
              <a:rPr lang="ja-JP" altLang="en-US" sz="2200"/>
              <a:t>前払金がある場合は、</a:t>
            </a:r>
            <a:r>
              <a:rPr lang="ja-JP" altLang="en-US" sz="2200">
                <a:solidFill>
                  <a:srgbClr val="FF0000"/>
                </a:solidFill>
              </a:rPr>
              <a:t>前払相当額が引かれた、</a:t>
            </a:r>
            <a:r>
              <a:rPr kumimoji="1" lang="ja-JP" altLang="en-US" sz="2200">
                <a:solidFill>
                  <a:srgbClr val="FF0000"/>
                </a:solidFill>
              </a:rPr>
              <a:t>今回実際に支払われる金額</a:t>
            </a:r>
            <a:r>
              <a:rPr kumimoji="1" lang="ja-JP" altLang="en-US" sz="2200"/>
              <a:t>が入力されます</a:t>
            </a:r>
            <a:r>
              <a:rPr lang="ja-JP" altLang="en-US" sz="2200"/>
              <a:t>。 </a:t>
            </a:r>
            <a:r>
              <a:rPr kumimoji="1" lang="ja-JP" altLang="en-US" sz="2200">
                <a:solidFill>
                  <a:srgbClr val="0000FF"/>
                </a:solidFill>
              </a:rPr>
              <a:t>（ロ）</a:t>
            </a:r>
            <a:r>
              <a:rPr kumimoji="1" lang="en-US" altLang="ja-JP" sz="2200"/>
              <a:t>8</a:t>
            </a:r>
            <a:r>
              <a:rPr kumimoji="1" lang="ja-JP" altLang="en-US" sz="2200"/>
              <a:t>％経過措置適用契約で、</a:t>
            </a:r>
            <a:r>
              <a:rPr lang="ja-JP" altLang="en-US" sz="2200">
                <a:solidFill>
                  <a:srgbClr val="FF0000"/>
                </a:solidFill>
                <a:latin typeface="+mn-ea"/>
              </a:rPr>
              <a:t>８％と</a:t>
            </a:r>
            <a:r>
              <a:rPr lang="en-US" altLang="ja-JP" sz="2200">
                <a:solidFill>
                  <a:srgbClr val="FF0000"/>
                </a:solidFill>
                <a:latin typeface="+mn-ea"/>
              </a:rPr>
              <a:t>10</a:t>
            </a:r>
            <a:r>
              <a:rPr lang="ja-JP" altLang="en-US" sz="2200">
                <a:solidFill>
                  <a:srgbClr val="FF0000"/>
                </a:solidFill>
                <a:latin typeface="+mn-ea"/>
              </a:rPr>
              <a:t>％の請求が</a:t>
            </a:r>
            <a:r>
              <a:rPr lang="ja-JP" altLang="en-US" sz="2200">
                <a:solidFill>
                  <a:srgbClr val="FF0000"/>
                </a:solidFill>
              </a:rPr>
              <a:t>あり、前払金がある場合は、前払相当額は</a:t>
            </a:r>
            <a:r>
              <a:rPr lang="en-US" altLang="ja-JP" sz="2200">
                <a:solidFill>
                  <a:srgbClr val="FF0000"/>
                </a:solidFill>
              </a:rPr>
              <a:t>8</a:t>
            </a:r>
            <a:r>
              <a:rPr lang="ja-JP" altLang="en-US" sz="2200">
                <a:solidFill>
                  <a:srgbClr val="FF0000"/>
                </a:solidFill>
              </a:rPr>
              <a:t>％の請求書から引かれます</a:t>
            </a:r>
            <a:r>
              <a:rPr lang="ja-JP" altLang="en-US" sz="2200"/>
              <a:t>。</a:t>
            </a:r>
            <a:endParaRPr kumimoji="1" lang="ja-JP" altLang="en-US" sz="2200"/>
          </a:p>
        </p:txBody>
      </p:sp>
      <p:sp>
        <p:nvSpPr>
          <p:cNvPr id="11" name="テキスト ボックス 10">
            <a:extLst>
              <a:ext uri="{FF2B5EF4-FFF2-40B4-BE49-F238E27FC236}">
                <a16:creationId xmlns:a16="http://schemas.microsoft.com/office/drawing/2014/main" id="{7E4C6BEB-5DD0-4CC6-1F42-8034543F89D1}"/>
              </a:ext>
            </a:extLst>
          </p:cNvPr>
          <p:cNvSpPr txBox="1"/>
          <p:nvPr/>
        </p:nvSpPr>
        <p:spPr>
          <a:xfrm>
            <a:off x="10158332" y="2772859"/>
            <a:ext cx="793102" cy="369332"/>
          </a:xfrm>
          <a:prstGeom prst="rect">
            <a:avLst/>
          </a:prstGeom>
          <a:noFill/>
        </p:spPr>
        <p:txBody>
          <a:bodyPr wrap="square" rtlCol="0">
            <a:spAutoFit/>
          </a:bodyPr>
          <a:lstStyle/>
          <a:p>
            <a:r>
              <a:rPr lang="ja-JP" altLang="en-US" b="1">
                <a:solidFill>
                  <a:srgbClr val="0000FF"/>
                </a:solidFill>
              </a:rPr>
              <a:t>（ロ）</a:t>
            </a:r>
            <a:endParaRPr kumimoji="1" lang="ja-JP" altLang="en-US" b="1">
              <a:solidFill>
                <a:srgbClr val="0000FF"/>
              </a:solidFill>
            </a:endParaRPr>
          </a:p>
        </p:txBody>
      </p:sp>
      <p:sp>
        <p:nvSpPr>
          <p:cNvPr id="9" name="テキスト ボックス 8">
            <a:extLst>
              <a:ext uri="{FF2B5EF4-FFF2-40B4-BE49-F238E27FC236}">
                <a16:creationId xmlns:a16="http://schemas.microsoft.com/office/drawing/2014/main" id="{E63FEC04-4F57-C66A-90B4-31A6556204CA}"/>
              </a:ext>
            </a:extLst>
          </p:cNvPr>
          <p:cNvSpPr txBox="1"/>
          <p:nvPr/>
        </p:nvSpPr>
        <p:spPr>
          <a:xfrm>
            <a:off x="2489521" y="2212252"/>
            <a:ext cx="793102" cy="369332"/>
          </a:xfrm>
          <a:prstGeom prst="rect">
            <a:avLst/>
          </a:prstGeom>
          <a:noFill/>
        </p:spPr>
        <p:txBody>
          <a:bodyPr wrap="square" rtlCol="0">
            <a:spAutoFit/>
          </a:bodyPr>
          <a:lstStyle/>
          <a:p>
            <a:r>
              <a:rPr lang="ja-JP" altLang="en-US" b="1">
                <a:solidFill>
                  <a:srgbClr val="0000FF"/>
                </a:solidFill>
              </a:rPr>
              <a:t>（イ）</a:t>
            </a:r>
            <a:endParaRPr kumimoji="1" lang="ja-JP" altLang="en-US" b="1">
              <a:solidFill>
                <a:srgbClr val="0000FF"/>
              </a:solidFill>
            </a:endParaRPr>
          </a:p>
        </p:txBody>
      </p:sp>
      <p:sp>
        <p:nvSpPr>
          <p:cNvPr id="13" name="テキスト ボックス 12">
            <a:extLst>
              <a:ext uri="{FF2B5EF4-FFF2-40B4-BE49-F238E27FC236}">
                <a16:creationId xmlns:a16="http://schemas.microsoft.com/office/drawing/2014/main" id="{416B5A18-B939-3F7A-3800-C032870DA4BC}"/>
              </a:ext>
            </a:extLst>
          </p:cNvPr>
          <p:cNvSpPr txBox="1"/>
          <p:nvPr/>
        </p:nvSpPr>
        <p:spPr>
          <a:xfrm>
            <a:off x="8671450" y="2509479"/>
            <a:ext cx="793102" cy="369332"/>
          </a:xfrm>
          <a:prstGeom prst="rect">
            <a:avLst/>
          </a:prstGeom>
          <a:noFill/>
        </p:spPr>
        <p:txBody>
          <a:bodyPr wrap="square" rtlCol="0">
            <a:spAutoFit/>
          </a:bodyPr>
          <a:lstStyle/>
          <a:p>
            <a:r>
              <a:rPr lang="ja-JP" altLang="en-US" b="1">
                <a:solidFill>
                  <a:srgbClr val="0000FF"/>
                </a:solidFill>
              </a:rPr>
              <a:t>（イ）</a:t>
            </a:r>
            <a:endParaRPr kumimoji="1" lang="ja-JP" altLang="en-US" b="1">
              <a:solidFill>
                <a:srgbClr val="0000FF"/>
              </a:solidFill>
            </a:endParaRPr>
          </a:p>
        </p:txBody>
      </p:sp>
      <p:sp>
        <p:nvSpPr>
          <p:cNvPr id="19" name="吹き出し: 角を丸めた四角形 18">
            <a:extLst>
              <a:ext uri="{FF2B5EF4-FFF2-40B4-BE49-F238E27FC236}">
                <a16:creationId xmlns:a16="http://schemas.microsoft.com/office/drawing/2014/main" id="{5FD081DD-A2EC-C762-E690-249FAC595A92}"/>
              </a:ext>
            </a:extLst>
          </p:cNvPr>
          <p:cNvSpPr/>
          <p:nvPr/>
        </p:nvSpPr>
        <p:spPr>
          <a:xfrm>
            <a:off x="4095750" y="4197785"/>
            <a:ext cx="1351996" cy="648072"/>
          </a:xfrm>
          <a:prstGeom prst="wedgeRoundRectCallout">
            <a:avLst>
              <a:gd name="adj1" fmla="val -115720"/>
              <a:gd name="adj2" fmla="val -2520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8</a:t>
            </a:r>
            <a:r>
              <a:rPr kumimoji="1" lang="ja-JP" altLang="en-US"/>
              <a:t>％用</a:t>
            </a:r>
          </a:p>
        </p:txBody>
      </p:sp>
      <p:sp>
        <p:nvSpPr>
          <p:cNvPr id="20" name="吹き出し: 角を丸めた四角形 19">
            <a:extLst>
              <a:ext uri="{FF2B5EF4-FFF2-40B4-BE49-F238E27FC236}">
                <a16:creationId xmlns:a16="http://schemas.microsoft.com/office/drawing/2014/main" id="{737BFDCE-5CDD-BE05-CAFC-1410D765DDAB}"/>
              </a:ext>
            </a:extLst>
          </p:cNvPr>
          <p:cNvSpPr/>
          <p:nvPr/>
        </p:nvSpPr>
        <p:spPr>
          <a:xfrm>
            <a:off x="7834531" y="4310346"/>
            <a:ext cx="1351996" cy="648072"/>
          </a:xfrm>
          <a:prstGeom prst="wedgeRoundRectCallout">
            <a:avLst>
              <a:gd name="adj1" fmla="val 30819"/>
              <a:gd name="adj2" fmla="val -2432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mj-lt"/>
              </a:rPr>
              <a:t>10</a:t>
            </a:r>
            <a:r>
              <a:rPr kumimoji="1" lang="ja-JP" altLang="en-US"/>
              <a:t>％用</a:t>
            </a:r>
          </a:p>
        </p:txBody>
      </p:sp>
    </p:spTree>
    <p:extLst>
      <p:ext uri="{BB962C8B-B14F-4D97-AF65-F5344CB8AC3E}">
        <p14:creationId xmlns:p14="http://schemas.microsoft.com/office/powerpoint/2010/main" val="350684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0565" y="175859"/>
            <a:ext cx="9710869" cy="648072"/>
          </a:xfrm>
        </p:spPr>
        <p:txBody>
          <a:bodyPr>
            <a:normAutofit/>
          </a:bodyPr>
          <a:lstStyle/>
          <a:p>
            <a:r>
              <a:rPr kumimoji="1" lang="ja-JP" altLang="en-US">
                <a:latin typeface="Meiryo UI"/>
                <a:ea typeface="Meiryo UI"/>
              </a:rPr>
              <a:t>４．</a:t>
            </a:r>
            <a:r>
              <a:rPr lang="ja-JP" altLang="en-US">
                <a:latin typeface="Meiryo UI"/>
                <a:ea typeface="Meiryo UI"/>
              </a:rPr>
              <a:t>留意事項等</a:t>
            </a:r>
            <a:endParaRPr kumimoji="1" lang="ja-JP" altLang="en-US">
              <a:latin typeface="Meiryo UI"/>
              <a:ea typeface="Meiryo UI"/>
            </a:endParaRPr>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13</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1045959" y="1540253"/>
            <a:ext cx="10255128" cy="440120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n"/>
            </a:pPr>
            <a:r>
              <a:rPr lang="ja-JP" altLang="en-US" sz="2800">
                <a:effectLst/>
                <a:latin typeface="Meiryo UI"/>
                <a:ea typeface="Meiryo UI"/>
              </a:rPr>
              <a:t>登録番号を取得していない法人や個人事業主については、登録番号の記載は不要ですが、その他の記載は経過措置の適用を受けるためにも必要になります。</a:t>
            </a:r>
            <a:endParaRPr lang="en-US" altLang="ja-JP" sz="2800">
              <a:effectLst/>
              <a:latin typeface="Meiryo UI"/>
              <a:ea typeface="Meiryo UI"/>
            </a:endParaRPr>
          </a:p>
          <a:p>
            <a:pPr marL="285750" indent="-285750">
              <a:buFont typeface="Wingdings" panose="05000000000000000000" pitchFamily="2" charset="2"/>
              <a:buChar char="n"/>
            </a:pPr>
            <a:r>
              <a:rPr lang="ja-JP" altLang="en-US" sz="2800">
                <a:latin typeface="Meiryo UI"/>
                <a:ea typeface="Meiryo UI"/>
              </a:rPr>
              <a:t>適格請求書は、</a:t>
            </a:r>
            <a:r>
              <a:rPr lang="en-US" altLang="ja-JP" sz="2800">
                <a:solidFill>
                  <a:srgbClr val="FF0000"/>
                </a:solidFill>
                <a:latin typeface="Meiryo UI"/>
                <a:ea typeface="Meiryo UI"/>
              </a:rPr>
              <a:t>10</a:t>
            </a:r>
            <a:r>
              <a:rPr lang="ja-JP" altLang="en-US" sz="2800">
                <a:solidFill>
                  <a:srgbClr val="FF0000"/>
                </a:solidFill>
                <a:latin typeface="Meiryo UI"/>
                <a:ea typeface="Meiryo UI"/>
              </a:rPr>
              <a:t>月</a:t>
            </a:r>
            <a:r>
              <a:rPr lang="en-US" altLang="ja-JP" sz="2800">
                <a:solidFill>
                  <a:srgbClr val="FF0000"/>
                </a:solidFill>
                <a:latin typeface="Meiryo UI"/>
                <a:ea typeface="Meiryo UI"/>
              </a:rPr>
              <a:t>1</a:t>
            </a:r>
            <a:r>
              <a:rPr lang="ja-JP" altLang="en-US" sz="2800">
                <a:solidFill>
                  <a:srgbClr val="FF0000"/>
                </a:solidFill>
                <a:latin typeface="Meiryo UI"/>
                <a:ea typeface="Meiryo UI"/>
              </a:rPr>
              <a:t>日以降に成果品提出をし、検査合格を受けて請求を行う案件から適用</a:t>
            </a:r>
            <a:r>
              <a:rPr lang="ja-JP" altLang="en-US" sz="2800">
                <a:latin typeface="Meiryo UI"/>
                <a:ea typeface="Meiryo UI"/>
              </a:rPr>
              <a:t>です。</a:t>
            </a:r>
            <a:endParaRPr lang="en-US" altLang="ja-JP" sz="2800">
              <a:effectLst/>
              <a:latin typeface="Meiryo UI"/>
              <a:ea typeface="Meiryo UI"/>
            </a:endParaRPr>
          </a:p>
          <a:p>
            <a:pPr marL="285750" indent="-285750">
              <a:buFont typeface="Wingdings" panose="05000000000000000000" pitchFamily="2" charset="2"/>
              <a:buChar char="n"/>
            </a:pPr>
            <a:r>
              <a:rPr lang="ja-JP" altLang="en-US" sz="2800">
                <a:effectLst/>
                <a:latin typeface="Meiryo UI"/>
                <a:ea typeface="Meiryo UI"/>
              </a:rPr>
              <a:t>現在実施中の案件で、</a:t>
            </a:r>
            <a:r>
              <a:rPr lang="en-US" altLang="ja-JP" sz="2800">
                <a:effectLst/>
                <a:latin typeface="Meiryo UI"/>
                <a:ea typeface="Meiryo UI"/>
              </a:rPr>
              <a:t>2023</a:t>
            </a:r>
            <a:r>
              <a:rPr lang="ja-JP" altLang="en-US" sz="2800">
                <a:effectLst/>
                <a:latin typeface="Meiryo UI"/>
                <a:ea typeface="Meiryo UI"/>
              </a:rPr>
              <a:t>年</a:t>
            </a:r>
            <a:r>
              <a:rPr lang="en-US" altLang="ja-JP" sz="2800" u="sng">
                <a:effectLst/>
                <a:latin typeface="Meiryo UI"/>
                <a:ea typeface="Meiryo UI"/>
              </a:rPr>
              <a:t>10</a:t>
            </a:r>
            <a:r>
              <a:rPr lang="ja-JP" altLang="en-US" sz="2800" u="sng">
                <a:effectLst/>
                <a:latin typeface="Meiryo UI"/>
                <a:ea typeface="Meiryo UI"/>
              </a:rPr>
              <a:t>月以降に精算払</a:t>
            </a:r>
            <a:r>
              <a:rPr lang="ja-JP" altLang="en-US" sz="2800">
                <a:effectLst/>
                <a:latin typeface="Meiryo UI"/>
                <a:ea typeface="Meiryo UI"/>
              </a:rPr>
              <a:t>の請求書を提出し、かつ、</a:t>
            </a:r>
            <a:r>
              <a:rPr lang="en-US" altLang="ja-JP" sz="2800">
                <a:effectLst/>
                <a:latin typeface="Meiryo UI"/>
                <a:ea typeface="Meiryo UI"/>
              </a:rPr>
              <a:t>2023</a:t>
            </a:r>
            <a:r>
              <a:rPr lang="ja-JP" altLang="en-US" sz="2800">
                <a:effectLst/>
                <a:latin typeface="Meiryo UI"/>
                <a:ea typeface="Meiryo UI"/>
              </a:rPr>
              <a:t>年</a:t>
            </a:r>
            <a:r>
              <a:rPr lang="en-US" altLang="ja-JP" sz="2800" u="sng">
                <a:effectLst/>
                <a:latin typeface="Meiryo UI"/>
                <a:ea typeface="Meiryo UI"/>
              </a:rPr>
              <a:t>9</a:t>
            </a:r>
            <a:r>
              <a:rPr lang="ja-JP" altLang="en-US" sz="2800" u="sng">
                <a:effectLst/>
                <a:latin typeface="Meiryo UI"/>
                <a:ea typeface="Meiryo UI"/>
              </a:rPr>
              <a:t>月</a:t>
            </a:r>
            <a:r>
              <a:rPr lang="ja-JP" altLang="en-US" sz="2800" u="sng">
                <a:latin typeface="Meiryo UI"/>
                <a:ea typeface="Meiryo UI"/>
              </a:rPr>
              <a:t>までに</a:t>
            </a:r>
            <a:r>
              <a:rPr lang="ja-JP" altLang="en-US" sz="2800" u="sng">
                <a:effectLst/>
                <a:latin typeface="Meiryo UI"/>
                <a:ea typeface="Meiryo UI"/>
              </a:rPr>
              <a:t>部分払</a:t>
            </a:r>
            <a:r>
              <a:rPr lang="ja-JP" altLang="en-US" sz="2800">
                <a:effectLst/>
                <a:latin typeface="Meiryo UI"/>
                <a:ea typeface="Meiryo UI"/>
              </a:rPr>
              <a:t>があった場合においても、請求書に</a:t>
            </a:r>
            <a:r>
              <a:rPr lang="ja-JP" altLang="en-US" sz="2800">
                <a:latin typeface="Meiryo UI"/>
                <a:ea typeface="Meiryo UI"/>
              </a:rPr>
              <a:t>業務</a:t>
            </a:r>
            <a:r>
              <a:rPr lang="ja-JP" altLang="en-US" sz="2800">
                <a:effectLst/>
                <a:latin typeface="Meiryo UI"/>
                <a:ea typeface="Meiryo UI"/>
              </a:rPr>
              <a:t>の対価として、</a:t>
            </a:r>
            <a:r>
              <a:rPr lang="ja-JP" altLang="en-US" sz="2800">
                <a:solidFill>
                  <a:srgbClr val="FF0000"/>
                </a:solidFill>
                <a:effectLst/>
                <a:latin typeface="Meiryo UI"/>
                <a:ea typeface="Meiryo UI"/>
              </a:rPr>
              <a:t>「精算確定額」より各部分払時の「契約金相当額（税抜）」</a:t>
            </a:r>
            <a:r>
              <a:rPr lang="en-US" altLang="ja-JP" sz="2800">
                <a:solidFill>
                  <a:srgbClr val="FF0000"/>
                </a:solidFill>
                <a:effectLst/>
                <a:latin typeface="Meiryo UI"/>
                <a:ea typeface="Meiryo UI"/>
              </a:rPr>
              <a:t>×</a:t>
            </a:r>
            <a:r>
              <a:rPr lang="ja-JP" altLang="en-US" sz="2800">
                <a:solidFill>
                  <a:srgbClr val="FF0000"/>
                </a:solidFill>
                <a:effectLst/>
                <a:latin typeface="Meiryo UI"/>
                <a:ea typeface="Meiryo UI"/>
              </a:rPr>
              <a:t>（</a:t>
            </a:r>
            <a:r>
              <a:rPr lang="en-US" altLang="ja-JP" sz="2800">
                <a:solidFill>
                  <a:srgbClr val="FF0000"/>
                </a:solidFill>
                <a:effectLst/>
                <a:latin typeface="Meiryo UI"/>
                <a:ea typeface="Meiryo UI"/>
              </a:rPr>
              <a:t>9/10</a:t>
            </a:r>
            <a:r>
              <a:rPr lang="ja-JP" altLang="en-US" sz="2800">
                <a:solidFill>
                  <a:srgbClr val="FF0000"/>
                </a:solidFill>
                <a:effectLst/>
                <a:latin typeface="Meiryo UI"/>
                <a:ea typeface="Meiryo UI"/>
              </a:rPr>
              <a:t>）を算出し、その合計額を差し引いた額</a:t>
            </a:r>
            <a:r>
              <a:rPr lang="ja-JP" altLang="en-US" sz="2800">
                <a:effectLst/>
                <a:latin typeface="Meiryo UI"/>
                <a:ea typeface="Meiryo UI"/>
              </a:rPr>
              <a:t>を記載する必要があります。</a:t>
            </a:r>
            <a:endParaRPr lang="en-US" altLang="ja-JP" sz="2800">
              <a:effectLst/>
              <a:latin typeface="Meiryo UI"/>
              <a:ea typeface="Meiryo UI"/>
            </a:endParaRPr>
          </a:p>
        </p:txBody>
      </p:sp>
    </p:spTree>
    <p:extLst>
      <p:ext uri="{BB962C8B-B14F-4D97-AF65-F5344CB8AC3E}">
        <p14:creationId xmlns:p14="http://schemas.microsoft.com/office/powerpoint/2010/main" val="291301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6E3E4D7-2164-4157-98FF-B35BD6B32DEE}"/>
              </a:ext>
            </a:extLst>
          </p:cNvPr>
          <p:cNvSpPr>
            <a:spLocks noGrp="1"/>
          </p:cNvSpPr>
          <p:nvPr>
            <p:ph type="sldNum" sz="quarter" idx="12"/>
          </p:nvPr>
        </p:nvSpPr>
        <p:spPr/>
        <p:txBody>
          <a:bodyPr/>
          <a:lstStyle/>
          <a:p>
            <a:fld id="{8E4AB5CB-76D4-4E4C-BBFD-05C6B7D3B877}" type="slidenum">
              <a:rPr lang="ja-JP" altLang="en-US" smtClean="0"/>
              <a:pPr/>
              <a:t>1</a:t>
            </a:fld>
            <a:endParaRPr lang="ja-JP" altLang="en-US"/>
          </a:p>
        </p:txBody>
      </p:sp>
      <p:sp>
        <p:nvSpPr>
          <p:cNvPr id="5" name="フッター プレースホルダー 4">
            <a:extLst>
              <a:ext uri="{FF2B5EF4-FFF2-40B4-BE49-F238E27FC236}">
                <a16:creationId xmlns:a16="http://schemas.microsoft.com/office/drawing/2014/main" id="{0AC176FF-1ED1-4646-B8F3-7B0431CEB4A1}"/>
              </a:ext>
            </a:extLst>
          </p:cNvPr>
          <p:cNvSpPr>
            <a:spLocks noGrp="1"/>
          </p:cNvSpPr>
          <p:nvPr>
            <p:ph type="ftr" sz="quarter" idx="13"/>
          </p:nvPr>
        </p:nvSpPr>
        <p:spPr/>
        <p:txBody>
          <a:bodyPr/>
          <a:lstStyle/>
          <a:p>
            <a:endParaRPr kumimoji="1" lang="ja-JP" altLang="en-US"/>
          </a:p>
        </p:txBody>
      </p:sp>
      <p:sp>
        <p:nvSpPr>
          <p:cNvPr id="7" name="テキスト ボックス 6">
            <a:extLst>
              <a:ext uri="{FF2B5EF4-FFF2-40B4-BE49-F238E27FC236}">
                <a16:creationId xmlns:a16="http://schemas.microsoft.com/office/drawing/2014/main" id="{AA18D683-7B64-4FB1-A260-51C169C57FA9}"/>
              </a:ext>
            </a:extLst>
          </p:cNvPr>
          <p:cNvSpPr txBox="1"/>
          <p:nvPr/>
        </p:nvSpPr>
        <p:spPr>
          <a:xfrm>
            <a:off x="1167414" y="1568160"/>
            <a:ext cx="803425" cy="461665"/>
          </a:xfrm>
          <a:prstGeom prst="rect">
            <a:avLst/>
          </a:prstGeom>
          <a:noFill/>
        </p:spPr>
        <p:txBody>
          <a:bodyPr wrap="none" rtlCol="0">
            <a:spAutoFit/>
          </a:bodyPr>
          <a:lstStyle/>
          <a:p>
            <a:r>
              <a:rPr kumimoji="1" lang="ja-JP" altLang="en-US" sz="2400" b="1">
                <a:latin typeface="Meiryo UI" panose="020B0604030504040204" pitchFamily="50" charset="-128"/>
                <a:ea typeface="Meiryo UI" panose="020B0604030504040204" pitchFamily="50" charset="-128"/>
              </a:rPr>
              <a:t>内容</a:t>
            </a:r>
          </a:p>
        </p:txBody>
      </p:sp>
      <p:sp>
        <p:nvSpPr>
          <p:cNvPr id="9" name="サブタイトル 2">
            <a:extLst>
              <a:ext uri="{FF2B5EF4-FFF2-40B4-BE49-F238E27FC236}">
                <a16:creationId xmlns:a16="http://schemas.microsoft.com/office/drawing/2014/main" id="{0F431E41-A629-485B-B164-AB13B59F73C3}"/>
              </a:ext>
            </a:extLst>
          </p:cNvPr>
          <p:cNvSpPr txBox="1">
            <a:spLocks/>
          </p:cNvSpPr>
          <p:nvPr/>
        </p:nvSpPr>
        <p:spPr>
          <a:xfrm>
            <a:off x="2258029" y="2289999"/>
            <a:ext cx="8732060" cy="3503346"/>
          </a:xfrm>
          <a:prstGeom prst="rect">
            <a:avLst/>
          </a:prstGeom>
        </p:spPr>
        <p:txBody>
          <a:bodyPr vert="horz" lIns="91440" tIns="45720" rIns="91440" bIns="45720" rtlCol="0" anchor="t">
            <a:normAutofit fontScale="5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j-ea"/>
                <a:ea typeface="+mj-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j-ea"/>
                <a:ea typeface="+mj-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14350" indent="-514350">
              <a:buFont typeface="+mj-lt"/>
              <a:buAutoNum type="arabicPeriod"/>
            </a:pPr>
            <a:r>
              <a:rPr lang="ja-JP" altLang="en-US" b="1">
                <a:latin typeface="Meiryo UI" panose="020B0604030504040204" pitchFamily="50" charset="-128"/>
                <a:ea typeface="Meiryo UI" panose="020B0604030504040204" pitchFamily="50" charset="-128"/>
              </a:rPr>
              <a:t>インボイス制度</a:t>
            </a:r>
            <a:endParaRPr lang="en-US" altLang="ja-JP" b="1">
              <a:latin typeface="Meiryo UI" panose="020B0604030504040204" pitchFamily="50" charset="-128"/>
              <a:ea typeface="Meiryo UI" panose="020B0604030504040204" pitchFamily="50" charset="-128"/>
            </a:endParaRPr>
          </a:p>
          <a:p>
            <a:pPr marL="514350" indent="-514350">
              <a:buFont typeface="+mj-lt"/>
              <a:buAutoNum type="arabicPeriod"/>
            </a:pPr>
            <a:endParaRPr lang="en-US" altLang="ja-JP" b="1">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b="1">
                <a:latin typeface="Meiryo UI" panose="020B0604030504040204" pitchFamily="50" charset="-128"/>
                <a:ea typeface="Meiryo UI" panose="020B0604030504040204" pitchFamily="50" charset="-128"/>
              </a:rPr>
              <a:t>適格請求書（インボイス）の対象</a:t>
            </a:r>
            <a:endParaRPr lang="en-US" altLang="ja-JP" b="1">
              <a:latin typeface="Meiryo UI" panose="020B0604030504040204" pitchFamily="50" charset="-128"/>
              <a:ea typeface="Meiryo UI" panose="020B0604030504040204" pitchFamily="50" charset="-128"/>
            </a:endParaRPr>
          </a:p>
          <a:p>
            <a:pPr marL="514350" indent="-514350">
              <a:buFont typeface="+mj-lt"/>
              <a:buAutoNum type="arabicPeriod"/>
            </a:pPr>
            <a:endParaRPr lang="en-US" altLang="ja-JP" b="1">
              <a:latin typeface="Meiryo UI" panose="020B0604030504040204" pitchFamily="50" charset="-128"/>
              <a:ea typeface="Meiryo UI" panose="020B0604030504040204" pitchFamily="50" charset="-128"/>
            </a:endParaRPr>
          </a:p>
          <a:p>
            <a:pPr marL="514350" indent="-514350">
              <a:buFont typeface="+mj-lt"/>
              <a:buAutoNum type="arabicPeriod"/>
            </a:pPr>
            <a:r>
              <a:rPr lang="ja-JP" altLang="en-US" b="1">
                <a:latin typeface="Meiryo UI" panose="020B0604030504040204" pitchFamily="50" charset="-128"/>
                <a:ea typeface="Meiryo UI" panose="020B0604030504040204" pitchFamily="50" charset="-128"/>
              </a:rPr>
              <a:t>様式の変更：入力シート、適格請求書記載事項</a:t>
            </a:r>
            <a:endParaRPr lang="en-US" altLang="ja-JP" b="1">
              <a:latin typeface="Meiryo UI" panose="020B0604030504040204" pitchFamily="50" charset="-128"/>
              <a:ea typeface="Meiryo UI" panose="020B0604030504040204" pitchFamily="50" charset="-128"/>
            </a:endParaRPr>
          </a:p>
          <a:p>
            <a:pPr marL="0" indent="0">
              <a:buNone/>
            </a:pPr>
            <a:r>
              <a:rPr lang="ja-JP" altLang="en-US" b="1">
                <a:latin typeface="Meiryo UI" panose="020B0604030504040204" pitchFamily="50" charset="-128"/>
                <a:ea typeface="Meiryo UI" panose="020B0604030504040204" pitchFamily="50" charset="-128"/>
              </a:rPr>
              <a:t>　　　　●適格請求書の構成</a:t>
            </a:r>
            <a:endParaRPr lang="en-US" altLang="ja-JP" b="1">
              <a:latin typeface="Meiryo UI" panose="020B0604030504040204" pitchFamily="50" charset="-128"/>
              <a:ea typeface="Meiryo UI" panose="020B0604030504040204" pitchFamily="50" charset="-128"/>
            </a:endParaRPr>
          </a:p>
          <a:p>
            <a:pPr marL="0" indent="0">
              <a:buNone/>
            </a:pPr>
            <a:r>
              <a:rPr lang="ja-JP" altLang="en-US" b="1">
                <a:latin typeface="Meiryo UI" panose="020B0604030504040204" pitchFamily="50" charset="-128"/>
                <a:ea typeface="Meiryo UI" panose="020B0604030504040204" pitchFamily="50" charset="-128"/>
              </a:rPr>
              <a:t>　　　　●入力シート</a:t>
            </a:r>
            <a:endParaRPr lang="en-US" altLang="ja-JP" b="1">
              <a:latin typeface="Meiryo UI" panose="020B0604030504040204" pitchFamily="50" charset="-128"/>
              <a:ea typeface="Meiryo UI" panose="020B0604030504040204" pitchFamily="50" charset="-128"/>
            </a:endParaRPr>
          </a:p>
          <a:p>
            <a:pPr marL="0" indent="0">
              <a:buNone/>
            </a:pPr>
            <a:r>
              <a:rPr lang="ja-JP" altLang="en-US" b="1">
                <a:latin typeface="Meiryo UI" panose="020B0604030504040204" pitchFamily="50" charset="-128"/>
                <a:ea typeface="Meiryo UI" panose="020B0604030504040204" pitchFamily="50" charset="-128"/>
              </a:rPr>
              <a:t>　　　　●精算払請求書（消費税</a:t>
            </a:r>
            <a:r>
              <a:rPr lang="en-US" altLang="ja-JP" b="1">
                <a:latin typeface="Meiryo UI" panose="020B0604030504040204" pitchFamily="50" charset="-128"/>
                <a:ea typeface="Meiryo UI" panose="020B0604030504040204" pitchFamily="50" charset="-128"/>
              </a:rPr>
              <a:t>10</a:t>
            </a:r>
            <a:r>
              <a:rPr lang="ja-JP" altLang="en-US" b="1">
                <a:latin typeface="Meiryo UI" panose="020B0604030504040204" pitchFamily="50" charset="-128"/>
                <a:ea typeface="Meiryo UI" panose="020B0604030504040204" pitchFamily="50" charset="-128"/>
              </a:rPr>
              <a:t>％、</a:t>
            </a:r>
            <a:r>
              <a:rPr lang="en-US" altLang="ja-JP" b="1">
                <a:latin typeface="Meiryo UI" panose="020B0604030504040204" pitchFamily="50" charset="-128"/>
                <a:ea typeface="Meiryo UI" panose="020B0604030504040204" pitchFamily="50" charset="-128"/>
              </a:rPr>
              <a:t>8</a:t>
            </a:r>
            <a:r>
              <a:rPr lang="ja-JP" altLang="en-US" b="1">
                <a:latin typeface="Meiryo UI" panose="020B0604030504040204" pitchFamily="50" charset="-128"/>
                <a:ea typeface="Meiryo UI" panose="020B0604030504040204" pitchFamily="50" charset="-128"/>
              </a:rPr>
              <a:t>％経過措置）</a:t>
            </a:r>
            <a:endParaRPr lang="en-US" altLang="ja-JP" b="1">
              <a:latin typeface="Meiryo UI" panose="020B0604030504040204" pitchFamily="50" charset="-128"/>
              <a:ea typeface="Meiryo UI" panose="020B0604030504040204" pitchFamily="50" charset="-128"/>
            </a:endParaRPr>
          </a:p>
          <a:p>
            <a:pPr marL="0" indent="0">
              <a:buNone/>
            </a:pPr>
            <a:r>
              <a:rPr lang="ja-JP" altLang="en-US" b="1">
                <a:latin typeface="Meiryo UI" panose="020B0604030504040204" pitchFamily="50" charset="-128"/>
                <a:ea typeface="Meiryo UI" panose="020B0604030504040204" pitchFamily="50" charset="-128"/>
              </a:rPr>
              <a:t>　　　　●契約金額相当額計算書</a:t>
            </a:r>
            <a:endParaRPr lang="en-US" altLang="ja-JP" b="1">
              <a:latin typeface="Meiryo UI" panose="020B0604030504040204" pitchFamily="50" charset="-128"/>
              <a:ea typeface="Meiryo UI" panose="020B0604030504040204" pitchFamily="50" charset="-128"/>
            </a:endParaRPr>
          </a:p>
          <a:p>
            <a:pPr marL="0" indent="0">
              <a:buNone/>
            </a:pPr>
            <a:r>
              <a:rPr lang="ja-JP" altLang="en-US" b="1">
                <a:latin typeface="Meiryo UI" panose="020B0604030504040204" pitchFamily="50" charset="-128"/>
                <a:ea typeface="Meiryo UI" panose="020B0604030504040204" pitchFamily="50" charset="-128"/>
              </a:rPr>
              <a:t>　　　　●部分払請求書（消費税</a:t>
            </a:r>
            <a:r>
              <a:rPr lang="en-US" altLang="ja-JP" b="1">
                <a:latin typeface="Meiryo UI" panose="020B0604030504040204" pitchFamily="50" charset="-128"/>
                <a:ea typeface="Meiryo UI" panose="020B0604030504040204" pitchFamily="50" charset="-128"/>
              </a:rPr>
              <a:t>10</a:t>
            </a:r>
            <a:r>
              <a:rPr lang="ja-JP" altLang="en-US" b="1">
                <a:latin typeface="Meiryo UI" panose="020B0604030504040204" pitchFamily="50" charset="-128"/>
                <a:ea typeface="Meiryo UI" panose="020B0604030504040204" pitchFamily="50" charset="-128"/>
              </a:rPr>
              <a:t>％、</a:t>
            </a:r>
            <a:r>
              <a:rPr lang="en-US" altLang="ja-JP" b="1">
                <a:latin typeface="Meiryo UI" panose="020B0604030504040204" pitchFamily="50" charset="-128"/>
                <a:ea typeface="Meiryo UI" panose="020B0604030504040204" pitchFamily="50" charset="-128"/>
              </a:rPr>
              <a:t>8</a:t>
            </a:r>
            <a:r>
              <a:rPr lang="ja-JP" altLang="en-US" b="1">
                <a:latin typeface="Meiryo UI" panose="020B0604030504040204" pitchFamily="50" charset="-128"/>
                <a:ea typeface="Meiryo UI" panose="020B0604030504040204" pitchFamily="50" charset="-128"/>
              </a:rPr>
              <a:t>％経過措置）</a:t>
            </a:r>
            <a:endParaRPr lang="en-US" altLang="ja-JP" b="1">
              <a:latin typeface="Meiryo UI" panose="020B0604030504040204" pitchFamily="50" charset="-128"/>
              <a:ea typeface="Meiryo UI" panose="020B0604030504040204" pitchFamily="50" charset="-128"/>
            </a:endParaRPr>
          </a:p>
          <a:p>
            <a:pPr marL="0" indent="0">
              <a:buNone/>
            </a:pPr>
            <a:r>
              <a:rPr lang="ja-JP" altLang="en-US" b="1">
                <a:latin typeface="Meiryo UI" panose="020B0604030504040204" pitchFamily="50" charset="-128"/>
                <a:ea typeface="Meiryo UI" panose="020B0604030504040204" pitchFamily="50" charset="-128"/>
              </a:rPr>
              <a:t>　　　　●支払情報（精算払、部分払）</a:t>
            </a:r>
            <a:endParaRPr lang="en-US" altLang="ja-JP" b="1">
              <a:latin typeface="Meiryo UI" panose="020B0604030504040204" pitchFamily="50" charset="-128"/>
              <a:ea typeface="Meiryo UI" panose="020B0604030504040204" pitchFamily="50" charset="-128"/>
            </a:endParaRPr>
          </a:p>
          <a:p>
            <a:pPr marL="0" indent="0">
              <a:buNone/>
            </a:pPr>
            <a:r>
              <a:rPr lang="ja-JP" altLang="en-US" b="1">
                <a:latin typeface="Meiryo UI" panose="020B0604030504040204" pitchFamily="50" charset="-128"/>
                <a:ea typeface="Meiryo UI" panose="020B0604030504040204" pitchFamily="50" charset="-128"/>
              </a:rPr>
              <a:t>４．　留意事項等</a:t>
            </a:r>
            <a:endParaRPr lang="en-US" altLang="ja-JP" b="1">
              <a:latin typeface="Meiryo UI" panose="020B0604030504040204" pitchFamily="50" charset="-128"/>
              <a:ea typeface="Meiryo UI" panose="020B0604030504040204" pitchFamily="50" charset="-128"/>
            </a:endParaRPr>
          </a:p>
          <a:p>
            <a:pPr marL="514350" indent="-514350">
              <a:buFont typeface="+mj-lt"/>
              <a:buAutoNum type="arabicPeriod"/>
            </a:pPr>
            <a:endParaRPr lang="en-US" altLang="ja-JP" sz="2400" b="1">
              <a:latin typeface="Meiryo UI" panose="020B0604030504040204" pitchFamily="50" charset="-128"/>
              <a:ea typeface="Meiryo UI" panose="020B0604030504040204" pitchFamily="50" charset="-128"/>
            </a:endParaRPr>
          </a:p>
          <a:p>
            <a:pPr marL="0" indent="0">
              <a:buNone/>
            </a:pPr>
            <a:endParaRPr lang="en-US" altLang="ja-JP" sz="2400" b="1">
              <a:latin typeface="Meiryo UI" panose="020B0604030504040204" pitchFamily="50" charset="-128"/>
              <a:ea typeface="Meiryo UI" panose="020B0604030504040204" pitchFamily="50" charset="-128"/>
            </a:endParaRPr>
          </a:p>
          <a:p>
            <a:pPr marL="514350" indent="-514350">
              <a:buFont typeface="+mj-lt"/>
              <a:buAutoNum type="arabicPeriod"/>
            </a:pPr>
            <a:endParaRPr lang="en-US" altLang="ja-JP" sz="2400" b="1">
              <a:latin typeface="Meiryo UI" panose="020B0604030504040204" pitchFamily="50" charset="-128"/>
              <a:ea typeface="Meiryo UI" panose="020B0604030504040204" pitchFamily="50" charset="-128"/>
            </a:endParaRPr>
          </a:p>
          <a:p>
            <a:pPr marL="0" indent="0">
              <a:buNone/>
            </a:pPr>
            <a:endParaRPr lang="en-US" altLang="ja-JP" sz="2400" b="1">
              <a:latin typeface="Meiryo UI" panose="020B0604030504040204" pitchFamily="50" charset="-128"/>
              <a:ea typeface="Meiryo UI" panose="020B0604030504040204" pitchFamily="50" charset="-128"/>
            </a:endParaRPr>
          </a:p>
          <a:p>
            <a:pPr marL="514350" indent="-514350">
              <a:buFont typeface="+mj-lt"/>
              <a:buAutoNum type="arabicPeriod"/>
            </a:pPr>
            <a:endParaRPr lang="en-US" altLang="ja-JP" sz="2400" b="1">
              <a:latin typeface="Meiryo UI" panose="020B0604030504040204" pitchFamily="50" charset="-128"/>
              <a:ea typeface="Meiryo UI" panose="020B0604030504040204" pitchFamily="50" charset="-128"/>
            </a:endParaRPr>
          </a:p>
          <a:p>
            <a:pPr marL="457200" lvl="1" indent="0" fontAlgn="base">
              <a:buNone/>
            </a:pPr>
            <a:endParaRPr lang="en-US" altLang="ja-JP" sz="2400" b="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797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0565" y="175859"/>
            <a:ext cx="9710869" cy="648072"/>
          </a:xfrm>
        </p:spPr>
        <p:txBody>
          <a:bodyPr>
            <a:normAutofit/>
          </a:bodyPr>
          <a:lstStyle/>
          <a:p>
            <a:r>
              <a:rPr kumimoji="1" lang="ja-JP" altLang="en-US">
                <a:latin typeface="Meiryo UI" panose="020B0604030504040204" pitchFamily="50" charset="-128"/>
                <a:ea typeface="Meiryo UI" panose="020B0604030504040204" pitchFamily="50" charset="-128"/>
              </a:rPr>
              <a:t>１．インボイス制度</a:t>
            </a:r>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2</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956818" y="1164134"/>
            <a:ext cx="10278362" cy="4862870"/>
          </a:xfrm>
          <a:prstGeom prst="rect">
            <a:avLst/>
          </a:prstGeom>
          <a:noFill/>
        </p:spPr>
        <p:txBody>
          <a:bodyPr wrap="square" lIns="91440" tIns="45720" rIns="91440" bIns="45720" rtlCol="0" anchor="t">
            <a:spAutoFit/>
          </a:bodyPr>
          <a:lstStyle/>
          <a:p>
            <a:r>
              <a:rPr lang="en-US" altLang="ja-JP" sz="2600">
                <a:latin typeface="Meiryo UI"/>
                <a:ea typeface="Meiryo UI"/>
              </a:rPr>
              <a:t>2023</a:t>
            </a:r>
            <a:r>
              <a:rPr lang="ja-JP" altLang="en-US" sz="2600">
                <a:latin typeface="Meiryo UI"/>
                <a:ea typeface="Meiryo UI"/>
              </a:rPr>
              <a:t>年</a:t>
            </a:r>
            <a:r>
              <a:rPr lang="en-US" altLang="ja-JP" sz="2600">
                <a:latin typeface="Meiryo UI"/>
                <a:ea typeface="Meiryo UI"/>
              </a:rPr>
              <a:t>10</a:t>
            </a:r>
            <a:r>
              <a:rPr lang="ja-JP" altLang="en-US" sz="2600">
                <a:latin typeface="Meiryo UI"/>
                <a:ea typeface="Meiryo UI"/>
              </a:rPr>
              <a:t>月</a:t>
            </a:r>
            <a:r>
              <a:rPr lang="en-US" altLang="ja-JP" sz="2600">
                <a:latin typeface="Meiryo UI"/>
                <a:ea typeface="Meiryo UI"/>
              </a:rPr>
              <a:t>1</a:t>
            </a:r>
            <a:r>
              <a:rPr lang="ja-JP" altLang="en-US" sz="2600">
                <a:latin typeface="Meiryo UI"/>
                <a:ea typeface="Meiryo UI"/>
              </a:rPr>
              <a:t>日から導入される消費税の申告制度であり、仕入税額控除の仕組みの一つです。</a:t>
            </a:r>
            <a:endParaRPr lang="en-US" altLang="ja-JP" sz="2600">
              <a:latin typeface="Meiryo UI"/>
              <a:ea typeface="Meiryo UI"/>
            </a:endParaRPr>
          </a:p>
          <a:p>
            <a:pPr marL="457200" indent="-457200">
              <a:buFont typeface="Wingdings" panose="05000000000000000000" pitchFamily="2" charset="2"/>
              <a:buChar char="n"/>
            </a:pPr>
            <a:r>
              <a:rPr lang="ja-JP" altLang="en-US" sz="2600">
                <a:latin typeface="Meiryo UI" panose="020B0604030504040204" pitchFamily="50" charset="-128"/>
                <a:ea typeface="Meiryo UI" panose="020B0604030504040204" pitchFamily="50" charset="-128"/>
              </a:rPr>
              <a:t>適格請求書発行事業者（＝インボイス事業者）は、消費税の課税取引につき、適格請求書を発行する必要があります。</a:t>
            </a:r>
            <a:endParaRPr lang="en-US" altLang="ja-JP" sz="260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n"/>
            </a:pPr>
            <a:r>
              <a:rPr lang="ja-JP" altLang="en-US" sz="2600">
                <a:latin typeface="Meiryo UI"/>
                <a:ea typeface="Meiryo UI"/>
              </a:rPr>
              <a:t>請求書の受領側（発注者：</a:t>
            </a:r>
            <a:r>
              <a:rPr lang="en-US" altLang="ja-JP" sz="2600">
                <a:latin typeface="Meiryo UI"/>
                <a:ea typeface="Meiryo UI"/>
              </a:rPr>
              <a:t>JICA</a:t>
            </a:r>
            <a:r>
              <a:rPr lang="ja-JP" altLang="en-US" sz="2600">
                <a:latin typeface="Meiryo UI"/>
                <a:ea typeface="Meiryo UI"/>
              </a:rPr>
              <a:t>）は、消費税の還付のために、</a:t>
            </a:r>
            <a:r>
              <a:rPr lang="ja-JP" altLang="en-US" sz="2600">
                <a:solidFill>
                  <a:srgbClr val="FF0000"/>
                </a:solidFill>
                <a:latin typeface="Meiryo UI"/>
                <a:ea typeface="Meiryo UI"/>
              </a:rPr>
              <a:t>課税仕入につき適格請求書を入手</a:t>
            </a:r>
            <a:r>
              <a:rPr lang="ja-JP" altLang="en-US" sz="2600">
                <a:latin typeface="Meiryo UI"/>
                <a:ea typeface="Meiryo UI"/>
              </a:rPr>
              <a:t>し、保存する必要があります。</a:t>
            </a:r>
            <a:endParaRPr lang="en-US" altLang="ja-JP" sz="2600">
              <a:latin typeface="Meiryo UI"/>
              <a:ea typeface="Meiryo UI"/>
            </a:endParaRPr>
          </a:p>
          <a:p>
            <a:endParaRPr lang="en-US" altLang="ja-JP" sz="2600">
              <a:latin typeface="Meiryo UI" panose="020B0604030504040204" pitchFamily="50" charset="-128"/>
              <a:ea typeface="Meiryo UI" panose="020B0604030504040204" pitchFamily="50" charset="-128"/>
            </a:endParaRPr>
          </a:p>
          <a:p>
            <a:r>
              <a:rPr lang="en-US" altLang="ja-JP" sz="2400">
                <a:latin typeface="Meiryo UI"/>
                <a:ea typeface="Meiryo UI"/>
              </a:rPr>
              <a:t>※JICA</a:t>
            </a:r>
            <a:r>
              <a:rPr lang="ja-JP" altLang="en-US" sz="2400">
                <a:latin typeface="Meiryo UI"/>
                <a:ea typeface="Meiryo UI"/>
              </a:rPr>
              <a:t>は、消費税の課税事業者であり、適格請求書発行事業者です。</a:t>
            </a:r>
            <a:endParaRPr lang="en-US" altLang="ja-JP" sz="2400">
              <a:latin typeface="Meiryo UI"/>
              <a:ea typeface="Meiryo UI"/>
            </a:endParaRPr>
          </a:p>
          <a:p>
            <a:endParaRPr lang="en-US" altLang="ja-JP" sz="2600">
              <a:latin typeface="Meiryo UI" panose="020B0604030504040204" pitchFamily="50" charset="-128"/>
              <a:ea typeface="Meiryo UI" panose="020B0604030504040204" pitchFamily="50" charset="-128"/>
            </a:endParaRPr>
          </a:p>
          <a:p>
            <a:r>
              <a:rPr lang="ja-JP" altLang="en-US" sz="2600">
                <a:latin typeface="Meiryo UI" panose="020B0604030504040204" pitchFamily="50" charset="-128"/>
                <a:ea typeface="Meiryo UI" panose="020B0604030504040204" pitchFamily="50" charset="-128"/>
              </a:rPr>
              <a:t>契約における課税仕入とは：</a:t>
            </a:r>
            <a:endParaRPr lang="en-US" altLang="ja-JP" sz="2600">
              <a:latin typeface="Meiryo UI" panose="020B0604030504040204" pitchFamily="50" charset="-128"/>
              <a:ea typeface="Meiryo UI" panose="020B0604030504040204" pitchFamily="50" charset="-128"/>
            </a:endParaRPr>
          </a:p>
          <a:p>
            <a:r>
              <a:rPr lang="en-US" altLang="ja-JP" sz="2600">
                <a:latin typeface="Meiryo UI" panose="020B0604030504040204" pitchFamily="50" charset="-128"/>
                <a:ea typeface="Meiryo UI" panose="020B0604030504040204" pitchFamily="50" charset="-128"/>
              </a:rPr>
              <a:t>JICA</a:t>
            </a:r>
            <a:r>
              <a:rPr lang="ja-JP" altLang="en-US" sz="2600">
                <a:latin typeface="Meiryo UI" panose="020B0604030504040204" pitchFamily="50" charset="-128"/>
                <a:ea typeface="Meiryo UI" panose="020B0604030504040204" pitchFamily="50" charset="-128"/>
              </a:rPr>
              <a:t>が、受注者より消費税の課税対象となる役務の提供を受け、受注者に対しその対価を支払うことです。</a:t>
            </a:r>
            <a:endParaRPr lang="en-US" altLang="ja-JP" sz="2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4421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0565" y="175859"/>
            <a:ext cx="9710869" cy="648072"/>
          </a:xfrm>
        </p:spPr>
        <p:txBody>
          <a:bodyPr>
            <a:normAutofit/>
          </a:bodyPr>
          <a:lstStyle/>
          <a:p>
            <a:r>
              <a:rPr lang="ja-JP" altLang="en-US">
                <a:latin typeface="Meiryo UI" panose="020B0604030504040204" pitchFamily="50" charset="-128"/>
                <a:ea typeface="Meiryo UI" panose="020B0604030504040204" pitchFamily="50" charset="-128"/>
              </a:rPr>
              <a:t>２</a:t>
            </a:r>
            <a:r>
              <a:rPr kumimoji="1" lang="ja-JP" altLang="en-US">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適格請求書（インボイス）の対象</a:t>
            </a:r>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3</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1240565" y="1305867"/>
            <a:ext cx="10278741" cy="4893647"/>
          </a:xfrm>
          <a:prstGeom prst="rect">
            <a:avLst/>
          </a:prstGeom>
          <a:noFill/>
        </p:spPr>
        <p:txBody>
          <a:bodyPr wrap="square" rtlCol="0">
            <a:spAutoFit/>
          </a:bodyPr>
          <a:lstStyle/>
          <a:p>
            <a:r>
              <a:rPr lang="ja-JP" altLang="en-US" sz="2800">
                <a:latin typeface="Meiryo UI" panose="020B0604030504040204" pitchFamily="50" charset="-128"/>
                <a:ea typeface="Meiryo UI" panose="020B0604030504040204" pitchFamily="50" charset="-128"/>
              </a:rPr>
              <a:t>適格請求書の対象は、</a:t>
            </a:r>
            <a:endParaRPr lang="en-US" altLang="ja-JP" sz="280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n"/>
            </a:pPr>
            <a:r>
              <a:rPr lang="ja-JP" altLang="en-US" sz="2800">
                <a:latin typeface="Meiryo UI" panose="020B0604030504040204" pitchFamily="50" charset="-128"/>
                <a:ea typeface="Meiryo UI" panose="020B0604030504040204" pitchFamily="50" charset="-128"/>
              </a:rPr>
              <a:t>課税契約（一部不課税契約における課税対象を含む）において、報告書などの成果品を受領し、その対価として支払う、</a:t>
            </a:r>
            <a:r>
              <a:rPr lang="ja-JP" altLang="en-US" sz="2800">
                <a:solidFill>
                  <a:srgbClr val="FF0000"/>
                </a:solidFill>
                <a:latin typeface="Meiryo UI" panose="020B0604030504040204" pitchFamily="50" charset="-128"/>
                <a:ea typeface="Meiryo UI" panose="020B0604030504040204" pitchFamily="50" charset="-128"/>
              </a:rPr>
              <a:t>部分払及び精算払の請求書</a:t>
            </a:r>
            <a:endParaRPr lang="en-US" altLang="ja-JP" sz="2800">
              <a:solidFill>
                <a:srgbClr val="FF0000"/>
              </a:solidFill>
              <a:latin typeface="Meiryo UI" panose="020B0604030504040204" pitchFamily="50" charset="-128"/>
              <a:ea typeface="Meiryo UI" panose="020B0604030504040204" pitchFamily="50" charset="-128"/>
            </a:endParaRPr>
          </a:p>
          <a:p>
            <a:r>
              <a:rPr lang="en-US" altLang="ja-JP" sz="2000">
                <a:latin typeface="Meiryo UI" panose="020B0604030504040204" pitchFamily="50" charset="-128"/>
                <a:ea typeface="Meiryo UI" panose="020B0604030504040204" pitchFamily="50" charset="-128"/>
              </a:rPr>
              <a:t>※</a:t>
            </a:r>
            <a:r>
              <a:rPr lang="ja-JP" altLang="en-US" sz="2000">
                <a:latin typeface="Meiryo UI" panose="020B0604030504040204" pitchFamily="50" charset="-128"/>
                <a:ea typeface="Meiryo UI" panose="020B0604030504040204" pitchFamily="50" charset="-128"/>
              </a:rPr>
              <a:t>参考：</a:t>
            </a:r>
            <a:r>
              <a:rPr lang="en-US" altLang="ja-JP" sz="2000">
                <a:latin typeface="Meiryo UI" panose="020B0604030504040204" pitchFamily="50" charset="-128"/>
                <a:ea typeface="Meiryo UI" panose="020B0604030504040204" pitchFamily="50" charset="-128"/>
              </a:rPr>
              <a:t>JICA</a:t>
            </a:r>
            <a:r>
              <a:rPr lang="ja-JP" altLang="en-US" sz="2000">
                <a:latin typeface="Meiryo UI" panose="020B0604030504040204" pitchFamily="50" charset="-128"/>
                <a:ea typeface="Meiryo UI" panose="020B0604030504040204" pitchFamily="50" charset="-128"/>
              </a:rPr>
              <a:t>の会計処理上では、成果品を受けてそこまでの業務の実施を確認して初めて消費税を認識して処理しますので、業務実施前に支払う前金払や概算払については消費税は認識していません。</a:t>
            </a:r>
            <a:endParaRPr lang="en-US" altLang="ja-JP" sz="2000">
              <a:latin typeface="Meiryo UI" panose="020B0604030504040204" pitchFamily="50" charset="-128"/>
              <a:ea typeface="Meiryo UI" panose="020B0604030504040204" pitchFamily="50" charset="-128"/>
            </a:endParaRPr>
          </a:p>
          <a:p>
            <a:endParaRPr lang="en-US" altLang="ja-JP" sz="2800">
              <a:latin typeface="Meiryo UI" panose="020B0604030504040204" pitchFamily="50" charset="-128"/>
              <a:ea typeface="Meiryo UI" panose="020B0604030504040204" pitchFamily="50" charset="-128"/>
            </a:endParaRPr>
          </a:p>
          <a:p>
            <a:r>
              <a:rPr lang="en-US" altLang="ja-JP" sz="2800">
                <a:latin typeface="Meiryo UI" panose="020B0604030504040204" pitchFamily="50" charset="-128"/>
                <a:ea typeface="Meiryo UI" panose="020B0604030504040204" pitchFamily="50" charset="-128"/>
              </a:rPr>
              <a:t>JICA</a:t>
            </a:r>
            <a:r>
              <a:rPr lang="ja-JP" altLang="en-US" sz="2800">
                <a:latin typeface="Meiryo UI" panose="020B0604030504040204" pitchFamily="50" charset="-128"/>
                <a:ea typeface="Meiryo UI" panose="020B0604030504040204" pitchFamily="50" charset="-128"/>
              </a:rPr>
              <a:t>請求書の様式うち、</a:t>
            </a:r>
            <a:endParaRPr lang="en-US" altLang="ja-JP" sz="2800">
              <a:latin typeface="Meiryo UI" panose="020B0604030504040204" pitchFamily="50" charset="-128"/>
              <a:ea typeface="Meiryo UI" panose="020B0604030504040204" pitchFamily="50" charset="-128"/>
            </a:endParaRPr>
          </a:p>
          <a:p>
            <a:r>
              <a:rPr lang="ja-JP" altLang="en-US" sz="2800">
                <a:solidFill>
                  <a:srgbClr val="FF0000"/>
                </a:solidFill>
                <a:latin typeface="Meiryo UI" panose="020B0604030504040204" pitchFamily="50" charset="-128"/>
                <a:ea typeface="Meiryo UI" panose="020B0604030504040204" pitchFamily="50" charset="-128"/>
              </a:rPr>
              <a:t>部分払及び精算払の請求書を「適格請求書記載事項」を満たす様式に変更</a:t>
            </a:r>
            <a:r>
              <a:rPr lang="ja-JP" altLang="en-US" sz="2800">
                <a:latin typeface="Meiryo UI" panose="020B0604030504040204" pitchFamily="50" charset="-128"/>
                <a:ea typeface="Meiryo UI" panose="020B0604030504040204" pitchFamily="50" charset="-128"/>
              </a:rPr>
              <a:t>します。</a:t>
            </a:r>
            <a:endParaRPr lang="en-US" altLang="ja-JP" sz="2800">
              <a:latin typeface="Meiryo UI" panose="020B0604030504040204" pitchFamily="50" charset="-128"/>
              <a:ea typeface="Meiryo UI" panose="020B0604030504040204" pitchFamily="50" charset="-128"/>
            </a:endParaRPr>
          </a:p>
          <a:p>
            <a:endParaRPr lang="en-US" altLang="ja-JP" sz="28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483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22323C-A1FB-5532-8F03-7D6FFB9F0D9E}"/>
              </a:ext>
            </a:extLst>
          </p:cNvPr>
          <p:cNvPicPr>
            <a:picLocks noChangeAspect="1"/>
          </p:cNvPicPr>
          <p:nvPr/>
        </p:nvPicPr>
        <p:blipFill>
          <a:blip r:embed="rId3"/>
          <a:stretch>
            <a:fillRect/>
          </a:stretch>
        </p:blipFill>
        <p:spPr>
          <a:xfrm>
            <a:off x="5978325" y="933218"/>
            <a:ext cx="4973109" cy="5878956"/>
          </a:xfrm>
          <a:prstGeom prst="rect">
            <a:avLst/>
          </a:prstGeom>
          <a:ln>
            <a:noFill/>
          </a:ln>
        </p:spPr>
      </p:pic>
      <p:sp>
        <p:nvSpPr>
          <p:cNvPr id="2" name="タイトル 1"/>
          <p:cNvSpPr>
            <a:spLocks noGrp="1"/>
          </p:cNvSpPr>
          <p:nvPr>
            <p:ph type="title"/>
          </p:nvPr>
        </p:nvSpPr>
        <p:spPr>
          <a:xfrm>
            <a:off x="1240565" y="175859"/>
            <a:ext cx="9710869" cy="648072"/>
          </a:xfrm>
        </p:spPr>
        <p:txBody>
          <a:bodyPr>
            <a:normAutofit/>
          </a:bodyPr>
          <a:lstStyle/>
          <a:p>
            <a:r>
              <a:rPr kumimoji="1" lang="ja-JP" altLang="en-US">
                <a:latin typeface="Meiryo UI"/>
                <a:ea typeface="Meiryo UI"/>
              </a:rPr>
              <a:t>３．様式の変更：適格</a:t>
            </a:r>
            <a:r>
              <a:rPr lang="ja-JP" altLang="en-US">
                <a:latin typeface="Meiryo UI"/>
                <a:ea typeface="Meiryo UI"/>
              </a:rPr>
              <a:t>請求書の構成</a:t>
            </a:r>
            <a:endParaRPr lang="en-US" altLang="ja-JP"/>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4</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597159" y="3410662"/>
            <a:ext cx="3840683" cy="1200329"/>
          </a:xfrm>
          <a:prstGeom prst="rect">
            <a:avLst/>
          </a:prstGeom>
          <a:noFill/>
          <a:ln>
            <a:solidFill>
              <a:schemeClr val="tx1"/>
            </a:solidFill>
          </a:ln>
        </p:spPr>
        <p:txBody>
          <a:bodyPr wrap="square" lIns="91440" tIns="45720" rIns="91440" bIns="45720" rtlCol="0" anchor="t">
            <a:spAutoFit/>
          </a:bodyPr>
          <a:lstStyle/>
          <a:p>
            <a:r>
              <a:rPr lang="ja-JP" altLang="en-US" sz="2400">
                <a:latin typeface="Meiryo UI"/>
                <a:ea typeface="Meiryo UI"/>
              </a:rPr>
              <a:t>適格請求書記載事項：今回の支払対象となる業務とその対価について記載</a:t>
            </a:r>
          </a:p>
        </p:txBody>
      </p:sp>
      <p:sp>
        <p:nvSpPr>
          <p:cNvPr id="9" name="TextBox 8">
            <a:extLst>
              <a:ext uri="{FF2B5EF4-FFF2-40B4-BE49-F238E27FC236}">
                <a16:creationId xmlns:a16="http://schemas.microsoft.com/office/drawing/2014/main" id="{1F248710-088B-026B-4408-98E92C23B1A7}"/>
              </a:ext>
            </a:extLst>
          </p:cNvPr>
          <p:cNvSpPr txBox="1"/>
          <p:nvPr/>
        </p:nvSpPr>
        <p:spPr>
          <a:xfrm>
            <a:off x="5977841" y="3590563"/>
            <a:ext cx="45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solidFill>
                <a:srgbClr val="0000FF"/>
              </a:solidFill>
            </a:endParaRPr>
          </a:p>
        </p:txBody>
      </p:sp>
      <p:sp>
        <p:nvSpPr>
          <p:cNvPr id="10" name="TextBox 9">
            <a:extLst>
              <a:ext uri="{FF2B5EF4-FFF2-40B4-BE49-F238E27FC236}">
                <a16:creationId xmlns:a16="http://schemas.microsoft.com/office/drawing/2014/main" id="{A5E26F79-9439-1E14-8DDC-CFE538C4B1F4}"/>
              </a:ext>
            </a:extLst>
          </p:cNvPr>
          <p:cNvSpPr txBox="1"/>
          <p:nvPr/>
        </p:nvSpPr>
        <p:spPr>
          <a:xfrm>
            <a:off x="6363663" y="3928157"/>
            <a:ext cx="45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solidFill>
                <a:srgbClr val="0000FF"/>
              </a:solidFill>
            </a:endParaRPr>
          </a:p>
        </p:txBody>
      </p:sp>
      <p:sp>
        <p:nvSpPr>
          <p:cNvPr id="11" name="正方形/長方形 10">
            <a:extLst>
              <a:ext uri="{FF2B5EF4-FFF2-40B4-BE49-F238E27FC236}">
                <a16:creationId xmlns:a16="http://schemas.microsoft.com/office/drawing/2014/main" id="{FE80EA30-F96A-D356-3DEF-C9BDFC704C07}"/>
              </a:ext>
            </a:extLst>
          </p:cNvPr>
          <p:cNvSpPr/>
          <p:nvPr/>
        </p:nvSpPr>
        <p:spPr>
          <a:xfrm>
            <a:off x="5977841" y="4888665"/>
            <a:ext cx="5029683" cy="187668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D4442D8-13A3-4E8B-8C78-A9E8CDD542DA}"/>
              </a:ext>
            </a:extLst>
          </p:cNvPr>
          <p:cNvSpPr/>
          <p:nvPr/>
        </p:nvSpPr>
        <p:spPr>
          <a:xfrm>
            <a:off x="5977841" y="933218"/>
            <a:ext cx="4973109" cy="392761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7" name="矢印: 右 6">
            <a:extLst>
              <a:ext uri="{FF2B5EF4-FFF2-40B4-BE49-F238E27FC236}">
                <a16:creationId xmlns:a16="http://schemas.microsoft.com/office/drawing/2014/main" id="{2466CB6B-E30C-860B-2C4C-FB55329EEC9A}"/>
              </a:ext>
            </a:extLst>
          </p:cNvPr>
          <p:cNvSpPr/>
          <p:nvPr/>
        </p:nvSpPr>
        <p:spPr>
          <a:xfrm rot="10800000">
            <a:off x="4908094" y="3590563"/>
            <a:ext cx="877078" cy="471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49C7C55D-FB39-5E4F-B4D1-8B308E247131}"/>
              </a:ext>
            </a:extLst>
          </p:cNvPr>
          <p:cNvSpPr/>
          <p:nvPr/>
        </p:nvSpPr>
        <p:spPr>
          <a:xfrm rot="10800000">
            <a:off x="4901746" y="5508172"/>
            <a:ext cx="877078" cy="471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5ACCC19-7FFC-E3A9-7CA7-7C6D4F7084EB}"/>
              </a:ext>
            </a:extLst>
          </p:cNvPr>
          <p:cNvSpPr txBox="1"/>
          <p:nvPr/>
        </p:nvSpPr>
        <p:spPr>
          <a:xfrm>
            <a:off x="597159" y="5411507"/>
            <a:ext cx="3873236" cy="830997"/>
          </a:xfrm>
          <a:prstGeom prst="rect">
            <a:avLst/>
          </a:prstGeom>
          <a:noFill/>
          <a:ln>
            <a:solidFill>
              <a:srgbClr val="0000FF"/>
            </a:solidFill>
          </a:ln>
        </p:spPr>
        <p:txBody>
          <a:bodyPr wrap="square" lIns="91440" tIns="45720" rIns="91440" bIns="45720" rtlCol="0" anchor="t">
            <a:spAutoFit/>
          </a:bodyPr>
          <a:lstStyle/>
          <a:p>
            <a:r>
              <a:rPr lang="ja-JP" altLang="en-US" sz="2400">
                <a:latin typeface="Meiryo UI"/>
                <a:ea typeface="Meiryo UI"/>
              </a:rPr>
              <a:t>支払情報：実際の支払金額を記載</a:t>
            </a:r>
          </a:p>
        </p:txBody>
      </p:sp>
      <p:sp>
        <p:nvSpPr>
          <p:cNvPr id="13" name="テキスト ボックス 12">
            <a:extLst>
              <a:ext uri="{FF2B5EF4-FFF2-40B4-BE49-F238E27FC236}">
                <a16:creationId xmlns:a16="http://schemas.microsoft.com/office/drawing/2014/main" id="{F48EC459-57E4-387A-B45A-C9BB804D6DBB}"/>
              </a:ext>
            </a:extLst>
          </p:cNvPr>
          <p:cNvSpPr txBox="1"/>
          <p:nvPr/>
        </p:nvSpPr>
        <p:spPr>
          <a:xfrm>
            <a:off x="679320" y="1886464"/>
            <a:ext cx="4528521" cy="461665"/>
          </a:xfrm>
          <a:prstGeom prst="rect">
            <a:avLst/>
          </a:prstGeom>
          <a:noFill/>
        </p:spPr>
        <p:txBody>
          <a:bodyPr wrap="square" rtlCol="0">
            <a:spAutoFit/>
          </a:bodyPr>
          <a:lstStyle/>
          <a:p>
            <a:pPr marL="285750" indent="-285750">
              <a:buFont typeface="Wingdings" panose="05000000000000000000" pitchFamily="2" charset="2"/>
              <a:buChar char="n"/>
            </a:pPr>
            <a:r>
              <a:rPr lang="ja-JP" altLang="en-US" sz="2400"/>
              <a:t>請求書の構成が変わります。</a:t>
            </a:r>
            <a:endParaRPr kumimoji="1" lang="ja-JP" altLang="en-US" sz="2400"/>
          </a:p>
        </p:txBody>
      </p:sp>
    </p:spTree>
    <p:extLst>
      <p:ext uri="{BB962C8B-B14F-4D97-AF65-F5344CB8AC3E}">
        <p14:creationId xmlns:p14="http://schemas.microsoft.com/office/powerpoint/2010/main" val="119868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016465-A063-85EA-6FE6-9923873BE805}"/>
              </a:ext>
            </a:extLst>
          </p:cNvPr>
          <p:cNvPicPr>
            <a:picLocks noChangeAspect="1"/>
          </p:cNvPicPr>
          <p:nvPr/>
        </p:nvPicPr>
        <p:blipFill>
          <a:blip r:embed="rId3"/>
          <a:stretch>
            <a:fillRect/>
          </a:stretch>
        </p:blipFill>
        <p:spPr>
          <a:xfrm>
            <a:off x="5737185" y="924299"/>
            <a:ext cx="6263832" cy="5838921"/>
          </a:xfrm>
          <a:prstGeom prst="rect">
            <a:avLst/>
          </a:prstGeom>
        </p:spPr>
      </p:pic>
      <p:sp>
        <p:nvSpPr>
          <p:cNvPr id="2" name="タイトル 1"/>
          <p:cNvSpPr>
            <a:spLocks noGrp="1"/>
          </p:cNvSpPr>
          <p:nvPr>
            <p:ph type="title"/>
          </p:nvPr>
        </p:nvSpPr>
        <p:spPr>
          <a:xfrm>
            <a:off x="1240565" y="175859"/>
            <a:ext cx="9710869" cy="648072"/>
          </a:xfrm>
        </p:spPr>
        <p:txBody>
          <a:bodyPr>
            <a:normAutofit/>
          </a:bodyPr>
          <a:lstStyle/>
          <a:p>
            <a:r>
              <a:rPr kumimoji="1" lang="ja-JP" altLang="en-US">
                <a:latin typeface="Meiryo UI" panose="020B0604030504040204" pitchFamily="50" charset="-128"/>
                <a:ea typeface="Meiryo UI" panose="020B0604030504040204" pitchFamily="50" charset="-128"/>
              </a:rPr>
              <a:t>３．様式の変更：①入力シート</a:t>
            </a:r>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5</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194489" y="1707383"/>
            <a:ext cx="5282098" cy="489364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n"/>
            </a:pPr>
            <a:r>
              <a:rPr lang="ja-JP" altLang="en-US" sz="2400">
                <a:latin typeface="Meiryo UI"/>
                <a:ea typeface="Meiryo UI"/>
              </a:rPr>
              <a:t>部分払／精算払様式の「①入力シート」に</a:t>
            </a:r>
            <a:r>
              <a:rPr lang="ja-JP" altLang="en-US" sz="2400">
                <a:solidFill>
                  <a:srgbClr val="FF0000"/>
                </a:solidFill>
                <a:latin typeface="Meiryo UI"/>
                <a:ea typeface="Meiryo UI"/>
              </a:rPr>
              <a:t>「入力ガイド」を設け、何を入力するのか説明</a:t>
            </a:r>
            <a:r>
              <a:rPr lang="ja-JP" altLang="en-US" sz="2400">
                <a:latin typeface="Meiryo UI"/>
                <a:ea typeface="Meiryo UI"/>
              </a:rPr>
              <a:t>しています。</a:t>
            </a:r>
            <a:endParaRPr lang="en-US" altLang="ja-JP" sz="2400">
              <a:latin typeface="Meiryo UI"/>
              <a:ea typeface="Meiryo UI"/>
            </a:endParaRPr>
          </a:p>
          <a:p>
            <a:pPr marL="285750" indent="-285750">
              <a:buFont typeface="Wingdings" panose="05000000000000000000" pitchFamily="2" charset="2"/>
              <a:buChar char="n"/>
            </a:pPr>
            <a:r>
              <a:rPr lang="ja-JP" altLang="en-US" sz="2400">
                <a:latin typeface="Meiryo UI"/>
                <a:ea typeface="Meiryo UI"/>
              </a:rPr>
              <a:t>黒丸●が適格請求書に必要な事項です。</a:t>
            </a:r>
            <a:r>
              <a:rPr lang="ja-JP" altLang="en-US" sz="2400">
                <a:solidFill>
                  <a:srgbClr val="000000"/>
                </a:solidFill>
                <a:latin typeface="Meiryo UI"/>
                <a:ea typeface="Meiryo UI"/>
              </a:rPr>
              <a:t>入力セルの</a:t>
            </a:r>
            <a:r>
              <a:rPr lang="ja-JP" altLang="en-US" sz="2400">
                <a:solidFill>
                  <a:srgbClr val="FF0000"/>
                </a:solidFill>
                <a:latin typeface="Meiryo UI"/>
                <a:ea typeface="Meiryo UI"/>
              </a:rPr>
              <a:t>水色部分は自動計算されるようになっているので入力不要</a:t>
            </a:r>
            <a:r>
              <a:rPr lang="ja-JP" altLang="en-US" sz="2400">
                <a:latin typeface="Meiryo UI"/>
                <a:ea typeface="Meiryo UI"/>
              </a:rPr>
              <a:t>です。</a:t>
            </a:r>
            <a:endParaRPr lang="en-US" altLang="ja-JP" sz="2400">
              <a:latin typeface="Meiryo UI"/>
              <a:ea typeface="Meiryo UI"/>
            </a:endParaRPr>
          </a:p>
          <a:p>
            <a:pPr marL="285750" indent="-285750">
              <a:buFont typeface="Wingdings" panose="05000000000000000000" pitchFamily="2" charset="2"/>
              <a:buChar char="n"/>
            </a:pPr>
            <a:r>
              <a:rPr lang="ja-JP" altLang="en-US" sz="2400">
                <a:latin typeface="Meiryo UI"/>
                <a:ea typeface="Meiryo UI"/>
              </a:rPr>
              <a:t>本シートが計算のベースになりますので、</a:t>
            </a:r>
            <a:r>
              <a:rPr lang="ja-JP" altLang="en-US" sz="2400">
                <a:solidFill>
                  <a:srgbClr val="FF0000"/>
                </a:solidFill>
                <a:latin typeface="Meiryo UI"/>
                <a:ea typeface="Meiryo UI"/>
              </a:rPr>
              <a:t>入力セルの白色部分を間違いのないように入力</a:t>
            </a:r>
            <a:r>
              <a:rPr lang="ja-JP" altLang="en-US" sz="2400">
                <a:latin typeface="Meiryo UI"/>
                <a:ea typeface="Meiryo UI"/>
              </a:rPr>
              <a:t>してください。</a:t>
            </a:r>
            <a:endParaRPr lang="en-US" altLang="ja-JP" sz="2400">
              <a:latin typeface="Meiryo UI"/>
              <a:ea typeface="Meiryo UI"/>
            </a:endParaRPr>
          </a:p>
          <a:p>
            <a:pPr marL="285750" indent="-285750">
              <a:buFont typeface="Wingdings" panose="05000000000000000000" pitchFamily="2" charset="2"/>
              <a:buChar char="n"/>
            </a:pPr>
            <a:r>
              <a:rPr lang="ja-JP" altLang="en-US" sz="2400">
                <a:latin typeface="Meiryo UI"/>
                <a:ea typeface="Meiryo UI"/>
              </a:rPr>
              <a:t>非表示となっている部分は表示しないでください。</a:t>
            </a:r>
            <a:endParaRPr lang="en-US" altLang="ja-JP" sz="2400">
              <a:latin typeface="Meiryo UI"/>
              <a:ea typeface="Meiryo UI"/>
            </a:endParaRPr>
          </a:p>
          <a:p>
            <a:pPr marL="285750" indent="-285750">
              <a:buFont typeface="Wingdings" panose="05000000000000000000" pitchFamily="2" charset="2"/>
              <a:buChar char="n"/>
            </a:pPr>
            <a:r>
              <a:rPr lang="ja-JP" altLang="en-US" sz="2400">
                <a:latin typeface="Meiryo UI"/>
                <a:ea typeface="Meiryo UI"/>
              </a:rPr>
              <a:t>精算払と部分払で</a:t>
            </a:r>
            <a:r>
              <a:rPr lang="ja-JP" altLang="en-US" sz="2400">
                <a:solidFill>
                  <a:srgbClr val="FF0000"/>
                </a:solidFill>
                <a:latin typeface="Meiryo UI"/>
                <a:ea typeface="Meiryo UI"/>
              </a:rPr>
              <a:t>入力項目は異なります。</a:t>
            </a:r>
            <a:r>
              <a:rPr lang="ja-JP" altLang="en-US" sz="2400">
                <a:latin typeface="Meiryo UI"/>
                <a:ea typeface="Meiryo UI"/>
              </a:rPr>
              <a:t>それぞれのシートをご利用ください。</a:t>
            </a:r>
          </a:p>
        </p:txBody>
      </p:sp>
      <p:sp>
        <p:nvSpPr>
          <p:cNvPr id="9" name="TextBox 8">
            <a:extLst>
              <a:ext uri="{FF2B5EF4-FFF2-40B4-BE49-F238E27FC236}">
                <a16:creationId xmlns:a16="http://schemas.microsoft.com/office/drawing/2014/main" id="{1F248710-088B-026B-4408-98E92C23B1A7}"/>
              </a:ext>
            </a:extLst>
          </p:cNvPr>
          <p:cNvSpPr txBox="1"/>
          <p:nvPr/>
        </p:nvSpPr>
        <p:spPr>
          <a:xfrm>
            <a:off x="5977841" y="3590563"/>
            <a:ext cx="45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solidFill>
                <a:srgbClr val="0000FF"/>
              </a:solidFill>
            </a:endParaRPr>
          </a:p>
        </p:txBody>
      </p:sp>
      <p:sp>
        <p:nvSpPr>
          <p:cNvPr id="10" name="TextBox 9">
            <a:extLst>
              <a:ext uri="{FF2B5EF4-FFF2-40B4-BE49-F238E27FC236}">
                <a16:creationId xmlns:a16="http://schemas.microsoft.com/office/drawing/2014/main" id="{A5E26F79-9439-1E14-8DDC-CFE538C4B1F4}"/>
              </a:ext>
            </a:extLst>
          </p:cNvPr>
          <p:cNvSpPr txBox="1"/>
          <p:nvPr/>
        </p:nvSpPr>
        <p:spPr>
          <a:xfrm>
            <a:off x="6363663" y="3928157"/>
            <a:ext cx="45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solidFill>
                <a:srgbClr val="0000FF"/>
              </a:solidFill>
            </a:endParaRPr>
          </a:p>
        </p:txBody>
      </p:sp>
      <p:sp>
        <p:nvSpPr>
          <p:cNvPr id="11" name="正方形/長方形 10">
            <a:extLst>
              <a:ext uri="{FF2B5EF4-FFF2-40B4-BE49-F238E27FC236}">
                <a16:creationId xmlns:a16="http://schemas.microsoft.com/office/drawing/2014/main" id="{FE80EA30-F96A-D356-3DEF-C9BDFC704C07}"/>
              </a:ext>
            </a:extLst>
          </p:cNvPr>
          <p:cNvSpPr/>
          <p:nvPr/>
        </p:nvSpPr>
        <p:spPr>
          <a:xfrm>
            <a:off x="8358928" y="1223351"/>
            <a:ext cx="3642855" cy="555164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ea typeface="+mn-lt"/>
                <a:cs typeface="+mn-lt"/>
              </a:rPr>
              <a:t>[object File]</a:t>
            </a:r>
            <a:endParaRPr lang="en-US" altLang="ja-JP"/>
          </a:p>
        </p:txBody>
      </p:sp>
      <p:sp>
        <p:nvSpPr>
          <p:cNvPr id="13" name="正方形/長方形 10">
            <a:extLst>
              <a:ext uri="{FF2B5EF4-FFF2-40B4-BE49-F238E27FC236}">
                <a16:creationId xmlns:a16="http://schemas.microsoft.com/office/drawing/2014/main" id="{9DD891C3-D5A8-0F5C-CD1B-1873BA8E1D2B}"/>
              </a:ext>
            </a:extLst>
          </p:cNvPr>
          <p:cNvSpPr/>
          <p:nvPr/>
        </p:nvSpPr>
        <p:spPr>
          <a:xfrm>
            <a:off x="8021333" y="1213705"/>
            <a:ext cx="305490" cy="55419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ja-JP" altLang="en-US" dirty="0"/>
          </a:p>
        </p:txBody>
      </p:sp>
    </p:spTree>
    <p:extLst>
      <p:ext uri="{BB962C8B-B14F-4D97-AF65-F5344CB8AC3E}">
        <p14:creationId xmlns:p14="http://schemas.microsoft.com/office/powerpoint/2010/main" val="4567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CE860B7-EB08-971E-9798-4D5167AD77D9}"/>
              </a:ext>
            </a:extLst>
          </p:cNvPr>
          <p:cNvPicPr>
            <a:picLocks noChangeAspect="1"/>
          </p:cNvPicPr>
          <p:nvPr/>
        </p:nvPicPr>
        <p:blipFill>
          <a:blip r:embed="rId3"/>
          <a:stretch>
            <a:fillRect/>
          </a:stretch>
        </p:blipFill>
        <p:spPr>
          <a:xfrm>
            <a:off x="5874928" y="942391"/>
            <a:ext cx="6271056" cy="5835737"/>
          </a:xfrm>
          <a:prstGeom prst="rect">
            <a:avLst/>
          </a:prstGeom>
        </p:spPr>
      </p:pic>
      <p:sp>
        <p:nvSpPr>
          <p:cNvPr id="2" name="タイトル 1"/>
          <p:cNvSpPr>
            <a:spLocks noGrp="1"/>
          </p:cNvSpPr>
          <p:nvPr>
            <p:ph type="title"/>
          </p:nvPr>
        </p:nvSpPr>
        <p:spPr>
          <a:xfrm>
            <a:off x="588957" y="231331"/>
            <a:ext cx="10767933" cy="648072"/>
          </a:xfrm>
        </p:spPr>
        <p:txBody>
          <a:bodyPr>
            <a:normAutofit/>
          </a:bodyPr>
          <a:lstStyle/>
          <a:p>
            <a:r>
              <a:rPr kumimoji="1" lang="ja-JP" altLang="en-US">
                <a:latin typeface="Meiryo UI"/>
                <a:ea typeface="Meiryo UI"/>
              </a:rPr>
              <a:t>３．様式の変更：精算払　</a:t>
            </a:r>
            <a:r>
              <a:rPr lang="ja-JP" altLang="en-US">
                <a:latin typeface="Meiryo UI"/>
                <a:ea typeface="Meiryo UI"/>
              </a:rPr>
              <a:t>消費税10％</a:t>
            </a:r>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6</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55013" y="1123512"/>
            <a:ext cx="5530960" cy="156966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n"/>
            </a:pPr>
            <a:r>
              <a:rPr lang="ja-JP" altLang="en-US" sz="2400">
                <a:latin typeface="Meiryo UI"/>
                <a:ea typeface="Meiryo UI"/>
              </a:rPr>
              <a:t>適格請求書（インボイス）：以下の記載事項が必要となり、部分払及び精算払請求書には、</a:t>
            </a:r>
            <a:r>
              <a:rPr lang="ja-JP" altLang="en-US" sz="2400" b="1">
                <a:solidFill>
                  <a:srgbClr val="FF0000"/>
                </a:solidFill>
                <a:latin typeface="Meiryo UI"/>
                <a:ea typeface="Meiryo UI"/>
              </a:rPr>
              <a:t>支払金額とは別に成果品により確認した「業務の対価」を記載</a:t>
            </a:r>
            <a:r>
              <a:rPr lang="ja-JP" altLang="en-US" sz="2400">
                <a:latin typeface="Meiryo UI"/>
                <a:ea typeface="Meiryo UI"/>
              </a:rPr>
              <a:t>します。</a:t>
            </a:r>
          </a:p>
        </p:txBody>
      </p:sp>
      <p:sp>
        <p:nvSpPr>
          <p:cNvPr id="10" name="TextBox 9">
            <a:extLst>
              <a:ext uri="{FF2B5EF4-FFF2-40B4-BE49-F238E27FC236}">
                <a16:creationId xmlns:a16="http://schemas.microsoft.com/office/drawing/2014/main" id="{A5E26F79-9439-1E14-8DDC-CFE538C4B1F4}"/>
              </a:ext>
            </a:extLst>
          </p:cNvPr>
          <p:cNvSpPr txBox="1"/>
          <p:nvPr/>
        </p:nvSpPr>
        <p:spPr>
          <a:xfrm>
            <a:off x="6363663" y="3928157"/>
            <a:ext cx="45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solidFill>
                <a:srgbClr val="0000FF"/>
              </a:solidFill>
            </a:endParaRPr>
          </a:p>
        </p:txBody>
      </p:sp>
      <p:sp>
        <p:nvSpPr>
          <p:cNvPr id="6" name="コンテンツ プレースホルダー 2">
            <a:extLst>
              <a:ext uri="{FF2B5EF4-FFF2-40B4-BE49-F238E27FC236}">
                <a16:creationId xmlns:a16="http://schemas.microsoft.com/office/drawing/2014/main" id="{EA60CDD2-5041-B2AB-FEA7-8C65D65FC896}"/>
              </a:ext>
            </a:extLst>
          </p:cNvPr>
          <p:cNvSpPr txBox="1">
            <a:spLocks/>
          </p:cNvSpPr>
          <p:nvPr/>
        </p:nvSpPr>
        <p:spPr>
          <a:xfrm>
            <a:off x="61645" y="3124200"/>
            <a:ext cx="5714733" cy="3733800"/>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chor="t">
            <a:noAutofit/>
          </a:bodyPr>
          <a:lst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9pPr>
          </a:lstStyle>
          <a:p>
            <a:pPr marL="342900" marR="0" lvl="0" indent="-342900" algn="l" defTabSz="685800" rtl="0" eaLnBrk="1" fontAlgn="auto" latinLnBrk="0" hangingPunct="1">
              <a:lnSpc>
                <a:spcPct val="110000"/>
              </a:lnSpc>
              <a:spcBef>
                <a:spcPts val="900"/>
              </a:spcBef>
              <a:spcAft>
                <a:spcPts val="150"/>
              </a:spcAft>
              <a:buClr>
                <a:srgbClr val="0000FF"/>
              </a:buClr>
              <a:buSzPct val="100000"/>
              <a:buAutoNum type="circleNumDbPlain"/>
              <a:tabLst/>
              <a:defRPr/>
            </a:pPr>
            <a:r>
              <a:rPr kumimoji="1" lang="ja-JP" altLang="en-US" sz="1800" b="0" i="0" u="none" strike="noStrike" kern="1200" cap="none" spc="0" normalizeH="0" baseline="0" noProof="0">
                <a:ln>
                  <a:noFill/>
                </a:ln>
                <a:solidFill>
                  <a:sysClr val="windowText" lastClr="000000"/>
                </a:solidFill>
                <a:effectLst/>
                <a:uLnTx/>
                <a:uFillTx/>
                <a:latin typeface="Meiryo UI"/>
                <a:ea typeface="Meiryo UI"/>
              </a:rPr>
              <a:t>適格請求書発行事業者の氏名又は名称及び</a:t>
            </a:r>
            <a:r>
              <a:rPr kumimoji="1" lang="ja-JP" altLang="en-US" sz="1800" b="1" i="0" u="none" strike="noStrike" kern="1200" cap="none" spc="0" normalizeH="0" baseline="0" noProof="0">
                <a:ln>
                  <a:noFill/>
                </a:ln>
                <a:solidFill>
                  <a:srgbClr val="FF0000"/>
                </a:solidFill>
                <a:effectLst/>
                <a:uLnTx/>
                <a:uFillTx/>
                <a:latin typeface="Meiryo UI"/>
                <a:ea typeface="Meiryo UI"/>
              </a:rPr>
              <a:t>登録番号</a:t>
            </a:r>
            <a:endParaRPr lang="en-US" altLang="ja-JP" sz="1800" b="1" i="0" u="none" strike="noStrike" kern="1200" cap="none" spc="0" normalizeH="0" baseline="0" noProof="0">
              <a:ln>
                <a:noFill/>
              </a:ln>
              <a:solidFill>
                <a:srgbClr val="FF0000"/>
              </a:solidFill>
              <a:effectLst/>
              <a:uLnTx/>
              <a:uFillTx/>
              <a:latin typeface="Meiryo UI"/>
              <a:ea typeface="Meiryo UI"/>
            </a:endParaRPr>
          </a:p>
          <a:p>
            <a:pPr marL="342900" indent="-342900">
              <a:buClr>
                <a:srgbClr val="0000FF"/>
              </a:buClr>
              <a:buAutoNum type="circleNumDbPlain"/>
              <a:defRPr/>
            </a:pPr>
            <a:r>
              <a:rPr lang="ja-JP" altLang="en-US" sz="1800">
                <a:solidFill>
                  <a:schemeClr val="tx1"/>
                </a:solidFill>
                <a:latin typeface="Meiryo UI"/>
                <a:ea typeface="Meiryo UI"/>
              </a:rPr>
              <a:t>対象契約　業務名称：</a:t>
            </a:r>
            <a:r>
              <a:rPr lang="ja-JP" sz="1800">
                <a:solidFill>
                  <a:srgbClr val="FF0000"/>
                </a:solidFill>
                <a:latin typeface="Meiryo UI"/>
                <a:ea typeface="Meiryo UI"/>
              </a:rPr>
              <a:t>契約書記載の「業務名称」</a:t>
            </a:r>
            <a:r>
              <a:rPr lang="ja-JP" sz="1800">
                <a:solidFill>
                  <a:srgbClr val="444444"/>
                </a:solidFill>
                <a:latin typeface="Meiryo UI"/>
                <a:ea typeface="Meiryo UI"/>
              </a:rPr>
              <a:t>を確認の上、</a:t>
            </a:r>
            <a:r>
              <a:rPr lang="ja-JP" altLang="en-US" sz="1800">
                <a:solidFill>
                  <a:srgbClr val="444444"/>
                </a:solidFill>
                <a:latin typeface="Meiryo UI"/>
                <a:ea typeface="Meiryo UI"/>
              </a:rPr>
              <a:t>入力</a:t>
            </a:r>
            <a:endParaRPr lang="ja-JP" altLang="en-US" sz="1800" b="0" i="0" u="none" strike="noStrike" kern="1200" cap="none" spc="0" normalizeH="0" baseline="0" noProof="0">
              <a:ln>
                <a:noFill/>
              </a:ln>
              <a:solidFill>
                <a:srgbClr val="444444"/>
              </a:solidFill>
              <a:effectLst/>
              <a:uLnTx/>
              <a:uFillTx/>
              <a:latin typeface="Meiryo UI"/>
              <a:ea typeface="Meiryo UI"/>
            </a:endParaRPr>
          </a:p>
          <a:p>
            <a:pPr marL="342900" indent="-342900">
              <a:buClr>
                <a:srgbClr val="0000FF"/>
              </a:buClr>
              <a:buAutoNum type="circleNumDbPlain"/>
              <a:defRPr/>
            </a:pPr>
            <a:r>
              <a:rPr lang="ja-JP" altLang="en-US" sz="1800">
                <a:solidFill>
                  <a:srgbClr val="444444"/>
                </a:solidFill>
                <a:latin typeface="Meiryo UI"/>
                <a:ea typeface="Meiryo UI"/>
              </a:rPr>
              <a:t>成果品：</a:t>
            </a:r>
            <a:r>
              <a:rPr lang="ja-JP" sz="1800">
                <a:solidFill>
                  <a:srgbClr val="000000"/>
                </a:solidFill>
                <a:latin typeface="Meiryo UI"/>
                <a:ea typeface="Meiryo UI"/>
              </a:rPr>
              <a:t>契約書の</a:t>
            </a:r>
            <a:r>
              <a:rPr lang="ja-JP" sz="1800">
                <a:solidFill>
                  <a:srgbClr val="FF0000"/>
                </a:solidFill>
                <a:latin typeface="Meiryo UI"/>
                <a:ea typeface="Meiryo UI"/>
              </a:rPr>
              <a:t>特記仕様書に記載されている、</a:t>
            </a:r>
            <a:r>
              <a:rPr lang="ja-JP" altLang="en-US" sz="1800">
                <a:solidFill>
                  <a:srgbClr val="FF0000"/>
                </a:solidFill>
                <a:latin typeface="Meiryo UI"/>
                <a:ea typeface="Meiryo UI"/>
              </a:rPr>
              <a:t>最終</a:t>
            </a:r>
            <a:r>
              <a:rPr lang="ja-JP" sz="1800">
                <a:solidFill>
                  <a:srgbClr val="FF0000"/>
                </a:solidFill>
                <a:latin typeface="Meiryo UI"/>
                <a:ea typeface="Meiryo UI"/>
              </a:rPr>
              <a:t>成果品</a:t>
            </a:r>
            <a:r>
              <a:rPr lang="ja-JP" sz="1800">
                <a:solidFill>
                  <a:srgbClr val="000000"/>
                </a:solidFill>
                <a:latin typeface="Meiryo UI"/>
                <a:ea typeface="Meiryo UI"/>
              </a:rPr>
              <a:t>の名称を</a:t>
            </a:r>
            <a:r>
              <a:rPr lang="ja-JP" altLang="en-US" sz="1800">
                <a:solidFill>
                  <a:srgbClr val="000000"/>
                </a:solidFill>
                <a:latin typeface="Meiryo UI"/>
                <a:ea typeface="Meiryo UI"/>
              </a:rPr>
              <a:t>入力</a:t>
            </a:r>
            <a:endParaRPr lang="ja-JP" sz="1800">
              <a:solidFill>
                <a:srgbClr val="000000"/>
              </a:solidFill>
              <a:latin typeface="Meiryo UI"/>
              <a:ea typeface="Meiryo UI"/>
            </a:endParaRPr>
          </a:p>
          <a:p>
            <a:pPr marL="342900" indent="-342900">
              <a:buClr>
                <a:srgbClr val="0000FF"/>
              </a:buClr>
              <a:buAutoNum type="circleNumDbPlain"/>
              <a:defRPr/>
            </a:pPr>
            <a:r>
              <a:rPr lang="ja-JP" altLang="en-US" sz="1800">
                <a:solidFill>
                  <a:sysClr val="windowText" lastClr="000000"/>
                </a:solidFill>
                <a:latin typeface="Meiryo UI"/>
                <a:ea typeface="Meiryo UI"/>
              </a:rPr>
              <a:t>検査合格日：</a:t>
            </a:r>
            <a:r>
              <a:rPr lang="ja-JP" altLang="en-US" sz="1800">
                <a:solidFill>
                  <a:srgbClr val="FF0000"/>
                </a:solidFill>
                <a:latin typeface="Meiryo UI"/>
                <a:ea typeface="Meiryo UI"/>
              </a:rPr>
              <a:t>検査</a:t>
            </a:r>
            <a:r>
              <a:rPr lang="ja-JP" sz="1800">
                <a:solidFill>
                  <a:srgbClr val="FF0000"/>
                </a:solidFill>
                <a:latin typeface="Meiryo UI"/>
                <a:ea typeface="Meiryo UI"/>
              </a:rPr>
              <a:t>合格通知「検査結果について」の日付</a:t>
            </a:r>
            <a:r>
              <a:rPr lang="ja-JP" sz="1800">
                <a:solidFill>
                  <a:sysClr val="windowText" lastClr="000000"/>
                </a:solidFill>
                <a:latin typeface="Meiryo UI"/>
                <a:ea typeface="Meiryo UI"/>
              </a:rPr>
              <a:t>を</a:t>
            </a:r>
            <a:r>
              <a:rPr lang="ja-JP" altLang="en-US" sz="1800">
                <a:solidFill>
                  <a:sysClr val="windowText" lastClr="000000"/>
                </a:solidFill>
                <a:latin typeface="Meiryo UI"/>
                <a:ea typeface="Meiryo UI"/>
              </a:rPr>
              <a:t>入力</a:t>
            </a:r>
            <a:endParaRPr lang="ja-JP" sz="1800">
              <a:solidFill>
                <a:sysClr val="windowText" lastClr="000000"/>
              </a:solidFill>
              <a:latin typeface="Meiryo UI"/>
              <a:ea typeface="Meiryo UI"/>
            </a:endParaRPr>
          </a:p>
          <a:p>
            <a:pPr marL="342900" indent="-342900">
              <a:buClr>
                <a:srgbClr val="0000FF"/>
              </a:buClr>
              <a:buFont typeface="+mj-ea"/>
              <a:buAutoNum type="circleNumDbPlain"/>
              <a:defRPr/>
            </a:pPr>
            <a:r>
              <a:rPr lang="ja-JP" altLang="en-US" sz="1800">
                <a:solidFill>
                  <a:sysClr val="windowText" lastClr="000000"/>
                </a:solidFill>
                <a:latin typeface="Meiryo UI"/>
                <a:ea typeface="Meiryo UI"/>
              </a:rPr>
              <a:t>業務の対価：</a:t>
            </a:r>
            <a:r>
              <a:rPr lang="ja-JP" altLang="en-US" sz="1800">
                <a:solidFill>
                  <a:srgbClr val="FF0000"/>
                </a:solidFill>
                <a:latin typeface="Meiryo UI"/>
                <a:ea typeface="Meiryo UI"/>
              </a:rPr>
              <a:t>今回完了した業務の対価とその消費税額及び税率</a:t>
            </a:r>
            <a:r>
              <a:rPr lang="ja-JP" altLang="en-US" sz="1800">
                <a:solidFill>
                  <a:sysClr val="windowText" lastClr="000000"/>
                </a:solidFill>
                <a:latin typeface="Meiryo UI"/>
                <a:ea typeface="Meiryo UI"/>
              </a:rPr>
              <a:t>を記載。部分払が行われている場合は、その分を引きます。</a:t>
            </a:r>
            <a:endParaRPr lang="en-US" altLang="ja-JP" sz="1800" b="0" i="0" u="none" strike="noStrike" kern="1200" cap="none" spc="0" normalizeH="0" baseline="0" noProof="0">
              <a:ln>
                <a:noFill/>
              </a:ln>
              <a:solidFill>
                <a:sysClr val="windowText" lastClr="000000"/>
              </a:solidFill>
              <a:effectLst/>
              <a:uLnTx/>
              <a:uFillTx/>
              <a:latin typeface="Meiryo UI"/>
              <a:ea typeface="Meiryo UI"/>
            </a:endParaRPr>
          </a:p>
        </p:txBody>
      </p:sp>
      <p:sp>
        <p:nvSpPr>
          <p:cNvPr id="8" name="テキスト ボックス 13">
            <a:extLst>
              <a:ext uri="{FF2B5EF4-FFF2-40B4-BE49-F238E27FC236}">
                <a16:creationId xmlns:a16="http://schemas.microsoft.com/office/drawing/2014/main" id="{03907FD1-38D2-1587-E3DE-714AECA1A378}"/>
              </a:ext>
            </a:extLst>
          </p:cNvPr>
          <p:cNvSpPr txBox="1"/>
          <p:nvPr/>
        </p:nvSpPr>
        <p:spPr>
          <a:xfrm>
            <a:off x="0" y="2660515"/>
            <a:ext cx="5031487" cy="369332"/>
          </a:xfrm>
          <a:prstGeom prst="rect">
            <a:avLst/>
          </a:prstGeom>
          <a:noFill/>
        </p:spPr>
        <p:txBody>
          <a:bodyPr wrap="square" rtlCol="0">
            <a:spAutoFit/>
          </a:bodyPr>
          <a:lstStyle/>
          <a:p>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適格請求書記載事項</a:t>
            </a:r>
            <a:r>
              <a:rPr lang="en-US" altLang="ja-JP">
                <a:latin typeface="Meiryo UI" panose="020B0604030504040204" pitchFamily="50" charset="-128"/>
                <a:ea typeface="Meiryo UI" panose="020B0604030504040204" pitchFamily="50" charset="-128"/>
              </a:rPr>
              <a:t>】</a:t>
            </a:r>
          </a:p>
        </p:txBody>
      </p:sp>
      <p:sp>
        <p:nvSpPr>
          <p:cNvPr id="14" name="TextBox 13">
            <a:extLst>
              <a:ext uri="{FF2B5EF4-FFF2-40B4-BE49-F238E27FC236}">
                <a16:creationId xmlns:a16="http://schemas.microsoft.com/office/drawing/2014/main" id="{83E6A4E7-EF5F-D9F5-7F22-339C9DACBC7E}"/>
              </a:ext>
            </a:extLst>
          </p:cNvPr>
          <p:cNvSpPr txBox="1"/>
          <p:nvPr/>
        </p:nvSpPr>
        <p:spPr>
          <a:xfrm>
            <a:off x="5784955" y="5011476"/>
            <a:ext cx="3293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b="1">
                <a:solidFill>
                  <a:srgbClr val="0000FF"/>
                </a:solidFill>
              </a:rPr>
              <a:t>④</a:t>
            </a:r>
          </a:p>
        </p:txBody>
      </p:sp>
      <p:sp>
        <p:nvSpPr>
          <p:cNvPr id="15" name="TextBox 14">
            <a:extLst>
              <a:ext uri="{FF2B5EF4-FFF2-40B4-BE49-F238E27FC236}">
                <a16:creationId xmlns:a16="http://schemas.microsoft.com/office/drawing/2014/main" id="{597F7BAB-5365-1568-AF6C-E7B8B79C1B1A}"/>
              </a:ext>
            </a:extLst>
          </p:cNvPr>
          <p:cNvSpPr txBox="1"/>
          <p:nvPr/>
        </p:nvSpPr>
        <p:spPr>
          <a:xfrm>
            <a:off x="5773983" y="4574591"/>
            <a:ext cx="3978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b="1">
                <a:solidFill>
                  <a:srgbClr val="0000FF"/>
                </a:solidFill>
              </a:rPr>
              <a:t>③</a:t>
            </a:r>
          </a:p>
        </p:txBody>
      </p:sp>
      <p:sp>
        <p:nvSpPr>
          <p:cNvPr id="23" name="TextBox 1">
            <a:extLst>
              <a:ext uri="{FF2B5EF4-FFF2-40B4-BE49-F238E27FC236}">
                <a16:creationId xmlns:a16="http://schemas.microsoft.com/office/drawing/2014/main" id="{76C9B093-9313-5776-8421-DFA24D1B304E}"/>
              </a:ext>
            </a:extLst>
          </p:cNvPr>
          <p:cNvSpPr txBox="1"/>
          <p:nvPr/>
        </p:nvSpPr>
        <p:spPr>
          <a:xfrm>
            <a:off x="5754692" y="4189200"/>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②</a:t>
            </a:r>
          </a:p>
        </p:txBody>
      </p:sp>
      <p:sp>
        <p:nvSpPr>
          <p:cNvPr id="17" name="TextBox 1">
            <a:extLst>
              <a:ext uri="{FF2B5EF4-FFF2-40B4-BE49-F238E27FC236}">
                <a16:creationId xmlns:a16="http://schemas.microsoft.com/office/drawing/2014/main" id="{294EA8D7-76E8-E6BB-8CE8-71AC65C745CA}"/>
              </a:ext>
            </a:extLst>
          </p:cNvPr>
          <p:cNvSpPr txBox="1"/>
          <p:nvPr/>
        </p:nvSpPr>
        <p:spPr>
          <a:xfrm>
            <a:off x="8909288" y="2407834"/>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①</a:t>
            </a:r>
          </a:p>
        </p:txBody>
      </p:sp>
      <p:sp>
        <p:nvSpPr>
          <p:cNvPr id="19" name="TextBox 1">
            <a:extLst>
              <a:ext uri="{FF2B5EF4-FFF2-40B4-BE49-F238E27FC236}">
                <a16:creationId xmlns:a16="http://schemas.microsoft.com/office/drawing/2014/main" id="{CEBD4BE6-84C7-984D-B53A-664306317B65}"/>
              </a:ext>
            </a:extLst>
          </p:cNvPr>
          <p:cNvSpPr txBox="1"/>
          <p:nvPr/>
        </p:nvSpPr>
        <p:spPr>
          <a:xfrm>
            <a:off x="5798725" y="5412926"/>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⑤</a:t>
            </a:r>
          </a:p>
        </p:txBody>
      </p:sp>
    </p:spTree>
    <p:extLst>
      <p:ext uri="{BB962C8B-B14F-4D97-AF65-F5344CB8AC3E}">
        <p14:creationId xmlns:p14="http://schemas.microsoft.com/office/powerpoint/2010/main" val="2767795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56409A9-12B7-988A-D6B0-BFBD1CEADDDD}"/>
              </a:ext>
            </a:extLst>
          </p:cNvPr>
          <p:cNvPicPr>
            <a:picLocks noChangeAspect="1"/>
          </p:cNvPicPr>
          <p:nvPr/>
        </p:nvPicPr>
        <p:blipFill>
          <a:blip r:embed="rId3"/>
          <a:stretch>
            <a:fillRect/>
          </a:stretch>
        </p:blipFill>
        <p:spPr>
          <a:xfrm>
            <a:off x="5890470" y="923924"/>
            <a:ext cx="6255514" cy="5934075"/>
          </a:xfrm>
          <a:prstGeom prst="rect">
            <a:avLst/>
          </a:prstGeom>
          <a:ln w="28575">
            <a:solidFill>
              <a:schemeClr val="tx1"/>
            </a:solidFill>
          </a:ln>
        </p:spPr>
      </p:pic>
      <p:sp>
        <p:nvSpPr>
          <p:cNvPr id="2" name="タイトル 1"/>
          <p:cNvSpPr>
            <a:spLocks noGrp="1"/>
          </p:cNvSpPr>
          <p:nvPr>
            <p:ph type="title"/>
          </p:nvPr>
        </p:nvSpPr>
        <p:spPr>
          <a:xfrm>
            <a:off x="1052038" y="176210"/>
            <a:ext cx="10767933" cy="648072"/>
          </a:xfrm>
        </p:spPr>
        <p:txBody>
          <a:bodyPr>
            <a:normAutofit/>
          </a:bodyPr>
          <a:lstStyle/>
          <a:p>
            <a:r>
              <a:rPr kumimoji="1" lang="ja-JP" altLang="en-US">
                <a:latin typeface="Meiryo UI"/>
                <a:ea typeface="Meiryo UI"/>
              </a:rPr>
              <a:t>３．様式の変更：精算払　</a:t>
            </a:r>
            <a:r>
              <a:rPr lang="ja-JP" altLang="en-US">
                <a:latin typeface="Meiryo UI"/>
                <a:ea typeface="Meiryo UI"/>
              </a:rPr>
              <a:t>消費税</a:t>
            </a:r>
            <a:r>
              <a:rPr lang="en-US" altLang="ja-JP">
                <a:latin typeface="Meiryo UI"/>
                <a:ea typeface="Meiryo UI"/>
              </a:rPr>
              <a:t>8</a:t>
            </a:r>
            <a:r>
              <a:rPr lang="ja-JP" altLang="en-US">
                <a:latin typeface="Meiryo UI"/>
                <a:ea typeface="Meiryo UI"/>
              </a:rPr>
              <a:t>％経過措置</a:t>
            </a:r>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7</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144642" y="1389327"/>
            <a:ext cx="5530960" cy="12003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n"/>
            </a:pPr>
            <a:r>
              <a:rPr lang="ja-JP" altLang="en-US" sz="2400">
                <a:latin typeface="Meiryo UI"/>
                <a:ea typeface="Meiryo UI"/>
              </a:rPr>
              <a:t>消費税</a:t>
            </a:r>
            <a:r>
              <a:rPr lang="en-US" altLang="ja-JP" sz="2400">
                <a:latin typeface="Meiryo UI"/>
                <a:ea typeface="Meiryo UI"/>
              </a:rPr>
              <a:t>8</a:t>
            </a:r>
            <a:r>
              <a:rPr lang="ja-JP" altLang="en-US" sz="2400">
                <a:latin typeface="Meiryo UI"/>
                <a:ea typeface="Meiryo UI"/>
              </a:rPr>
              <a:t>％経過措置が適用されている場合は、</a:t>
            </a:r>
            <a:r>
              <a:rPr lang="en-US" altLang="ja-JP" sz="2400">
                <a:solidFill>
                  <a:srgbClr val="FF0000"/>
                </a:solidFill>
                <a:latin typeface="Meiryo UI"/>
                <a:ea typeface="Meiryo UI"/>
              </a:rPr>
              <a:t>8</a:t>
            </a:r>
            <a:r>
              <a:rPr lang="ja-JP" altLang="en-US" sz="2400">
                <a:solidFill>
                  <a:srgbClr val="FF0000"/>
                </a:solidFill>
                <a:latin typeface="Meiryo UI"/>
                <a:ea typeface="Meiryo UI"/>
              </a:rPr>
              <a:t>％分の対価・税額と、</a:t>
            </a:r>
            <a:r>
              <a:rPr lang="en-US" altLang="ja-JP" sz="2400">
                <a:solidFill>
                  <a:srgbClr val="FF0000"/>
                </a:solidFill>
                <a:latin typeface="Meiryo UI"/>
                <a:ea typeface="Meiryo UI"/>
              </a:rPr>
              <a:t>10%</a:t>
            </a:r>
            <a:r>
              <a:rPr lang="ja-JP" altLang="en-US" sz="2400">
                <a:solidFill>
                  <a:srgbClr val="FF0000"/>
                </a:solidFill>
                <a:latin typeface="Meiryo UI"/>
                <a:ea typeface="Meiryo UI"/>
              </a:rPr>
              <a:t>分の対価・税額をそれぞれ明示が必要</a:t>
            </a:r>
            <a:r>
              <a:rPr lang="ja-JP" altLang="en-US" sz="2400">
                <a:latin typeface="Meiryo UI"/>
                <a:ea typeface="Meiryo UI"/>
              </a:rPr>
              <a:t>です。</a:t>
            </a:r>
          </a:p>
        </p:txBody>
      </p:sp>
      <p:sp>
        <p:nvSpPr>
          <p:cNvPr id="9" name="TextBox 8">
            <a:extLst>
              <a:ext uri="{FF2B5EF4-FFF2-40B4-BE49-F238E27FC236}">
                <a16:creationId xmlns:a16="http://schemas.microsoft.com/office/drawing/2014/main" id="{1F248710-088B-026B-4408-98E92C23B1A7}"/>
              </a:ext>
            </a:extLst>
          </p:cNvPr>
          <p:cNvSpPr txBox="1"/>
          <p:nvPr/>
        </p:nvSpPr>
        <p:spPr>
          <a:xfrm>
            <a:off x="5977841" y="3590563"/>
            <a:ext cx="45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solidFill>
                <a:srgbClr val="0000FF"/>
              </a:solidFill>
            </a:endParaRPr>
          </a:p>
        </p:txBody>
      </p:sp>
      <p:sp>
        <p:nvSpPr>
          <p:cNvPr id="10" name="TextBox 9">
            <a:extLst>
              <a:ext uri="{FF2B5EF4-FFF2-40B4-BE49-F238E27FC236}">
                <a16:creationId xmlns:a16="http://schemas.microsoft.com/office/drawing/2014/main" id="{A5E26F79-9439-1E14-8DDC-CFE538C4B1F4}"/>
              </a:ext>
            </a:extLst>
          </p:cNvPr>
          <p:cNvSpPr txBox="1"/>
          <p:nvPr/>
        </p:nvSpPr>
        <p:spPr>
          <a:xfrm>
            <a:off x="6363663" y="3928157"/>
            <a:ext cx="45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solidFill>
                <a:srgbClr val="0000FF"/>
              </a:solidFill>
            </a:endParaRPr>
          </a:p>
        </p:txBody>
      </p:sp>
      <p:sp>
        <p:nvSpPr>
          <p:cNvPr id="6" name="コンテンツ プレースホルダー 2">
            <a:extLst>
              <a:ext uri="{FF2B5EF4-FFF2-40B4-BE49-F238E27FC236}">
                <a16:creationId xmlns:a16="http://schemas.microsoft.com/office/drawing/2014/main" id="{EA60CDD2-5041-B2AB-FEA7-8C65D65FC896}"/>
              </a:ext>
            </a:extLst>
          </p:cNvPr>
          <p:cNvSpPr txBox="1">
            <a:spLocks/>
          </p:cNvSpPr>
          <p:nvPr/>
        </p:nvSpPr>
        <p:spPr>
          <a:xfrm>
            <a:off x="47594" y="3716675"/>
            <a:ext cx="5714733" cy="2438399"/>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chor="t">
            <a:noAutofit/>
          </a:bodyPr>
          <a:lst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kumimoji="1" sz="16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9pPr>
          </a:lstStyle>
          <a:p>
            <a:pPr marL="0" indent="0">
              <a:buClr>
                <a:srgbClr val="0000FF"/>
              </a:buClr>
              <a:buNone/>
              <a:defRPr/>
            </a:pPr>
            <a:r>
              <a:rPr lang="ja-JP" altLang="en-US" sz="1800" b="1">
                <a:solidFill>
                  <a:srgbClr val="0000FF"/>
                </a:solidFill>
                <a:latin typeface="Meiryo UI"/>
                <a:ea typeface="Meiryo UI"/>
              </a:rPr>
              <a:t>①、及び③～⑤</a:t>
            </a:r>
            <a:r>
              <a:rPr lang="ja-JP" altLang="en-US" sz="1800">
                <a:solidFill>
                  <a:sysClr val="windowText" lastClr="000000"/>
                </a:solidFill>
                <a:latin typeface="Meiryo UI"/>
                <a:ea typeface="Meiryo UI"/>
              </a:rPr>
              <a:t>は</a:t>
            </a:r>
            <a:r>
              <a:rPr lang="en-US" altLang="ja-JP" sz="1800">
                <a:solidFill>
                  <a:sysClr val="windowText" lastClr="000000"/>
                </a:solidFill>
                <a:latin typeface="Meiryo UI"/>
                <a:ea typeface="Meiryo UI"/>
              </a:rPr>
              <a:t>10</a:t>
            </a:r>
            <a:r>
              <a:rPr lang="ja-JP" altLang="en-US" sz="1800">
                <a:solidFill>
                  <a:sysClr val="windowText" lastClr="000000"/>
                </a:solidFill>
                <a:latin typeface="Meiryo UI"/>
                <a:ea typeface="Meiryo UI"/>
              </a:rPr>
              <a:t>％、精算払請求書と同じ。</a:t>
            </a:r>
            <a:endParaRPr lang="en-US" altLang="ja-JP" sz="1800">
              <a:solidFill>
                <a:sysClr val="windowText" lastClr="000000"/>
              </a:solidFill>
              <a:latin typeface="Meiryo UI"/>
              <a:ea typeface="Meiryo UI"/>
            </a:endParaRPr>
          </a:p>
          <a:p>
            <a:pPr marL="0" indent="0">
              <a:buClr>
                <a:srgbClr val="0000FF"/>
              </a:buClr>
              <a:buNone/>
              <a:defRPr/>
            </a:pPr>
            <a:r>
              <a:rPr lang="ja-JP" altLang="en-US" sz="1800" b="1">
                <a:solidFill>
                  <a:srgbClr val="0000FF"/>
                </a:solidFill>
                <a:latin typeface="Meiryo UI"/>
                <a:ea typeface="Meiryo UI"/>
              </a:rPr>
              <a:t>②</a:t>
            </a:r>
            <a:r>
              <a:rPr lang="ja-JP" altLang="en-US" sz="1800">
                <a:solidFill>
                  <a:sysClr val="windowText" lastClr="000000"/>
                </a:solidFill>
                <a:latin typeface="Meiryo UI"/>
                <a:ea typeface="Meiryo UI"/>
              </a:rPr>
              <a:t>なお書きで、</a:t>
            </a:r>
            <a:r>
              <a:rPr lang="ja-JP" altLang="en-US" sz="1800">
                <a:solidFill>
                  <a:srgbClr val="FF0000"/>
                </a:solidFill>
                <a:latin typeface="Meiryo UI"/>
                <a:ea typeface="Meiryo UI"/>
              </a:rPr>
              <a:t>消費税８％経過措置であることを記載</a:t>
            </a:r>
            <a:r>
              <a:rPr lang="ja-JP" altLang="en-US" sz="1800">
                <a:solidFill>
                  <a:sysClr val="windowText" lastClr="000000"/>
                </a:solidFill>
                <a:latin typeface="Meiryo UI"/>
                <a:ea typeface="Meiryo UI"/>
              </a:rPr>
              <a:t>します。</a:t>
            </a:r>
            <a:endParaRPr lang="en-US" altLang="ja-JP" sz="1800">
              <a:solidFill>
                <a:sysClr val="windowText" lastClr="000000"/>
              </a:solidFill>
              <a:latin typeface="Meiryo UI"/>
              <a:ea typeface="Meiryo UI"/>
            </a:endParaRPr>
          </a:p>
          <a:p>
            <a:pPr marL="0" indent="0">
              <a:buClr>
                <a:srgbClr val="0000FF"/>
              </a:buClr>
              <a:buNone/>
              <a:defRPr/>
            </a:pPr>
            <a:r>
              <a:rPr lang="ja-JP" altLang="en-US" sz="1800" b="1">
                <a:solidFill>
                  <a:srgbClr val="0000FF"/>
                </a:solidFill>
                <a:latin typeface="Meiryo UI"/>
                <a:ea typeface="Meiryo UI"/>
              </a:rPr>
              <a:t>⑥</a:t>
            </a:r>
            <a:r>
              <a:rPr lang="ja-JP" altLang="en-US" sz="1800">
                <a:solidFill>
                  <a:sysClr val="windowText" lastClr="000000"/>
                </a:solidFill>
                <a:latin typeface="Meiryo UI"/>
                <a:ea typeface="Meiryo UI"/>
              </a:rPr>
              <a:t>業務の対価：</a:t>
            </a:r>
            <a:r>
              <a:rPr lang="en-US" altLang="ja-JP" sz="1800">
                <a:latin typeface="Meiryo UI"/>
                <a:ea typeface="Meiryo UI"/>
              </a:rPr>
              <a:t> </a:t>
            </a:r>
            <a:r>
              <a:rPr lang="ja-JP" altLang="en-US" sz="1800">
                <a:solidFill>
                  <a:srgbClr val="FF0000"/>
                </a:solidFill>
                <a:latin typeface="Meiryo UI"/>
                <a:ea typeface="Meiryo UI"/>
              </a:rPr>
              <a:t>部分払では、１）業務完了に伴う対価、２）適用税率、３）これまでの部分完了に伴う業務の対価、４）今回の業務完了に伴う対価の記載</a:t>
            </a:r>
            <a:r>
              <a:rPr lang="ja-JP" altLang="en-US" sz="1800">
                <a:latin typeface="Meiryo UI"/>
                <a:ea typeface="Meiryo UI"/>
              </a:rPr>
              <a:t>が必要であり、</a:t>
            </a:r>
            <a:r>
              <a:rPr lang="en-US" altLang="ja-JP" sz="1800">
                <a:latin typeface="Meiryo UI"/>
                <a:ea typeface="Meiryo UI"/>
              </a:rPr>
              <a:t>8</a:t>
            </a:r>
            <a:r>
              <a:rPr lang="ja-JP" altLang="en-US" sz="1800">
                <a:latin typeface="Meiryo UI"/>
                <a:ea typeface="Meiryo UI"/>
              </a:rPr>
              <a:t>％経過措置案件は、さらにそれぞれ</a:t>
            </a:r>
            <a:r>
              <a:rPr lang="en-US" altLang="ja-JP" sz="1800">
                <a:latin typeface="Meiryo UI"/>
                <a:ea typeface="Meiryo UI"/>
              </a:rPr>
              <a:t>8</a:t>
            </a:r>
            <a:r>
              <a:rPr lang="ja-JP" altLang="en-US" sz="1800">
                <a:latin typeface="Meiryo UI"/>
                <a:ea typeface="Meiryo UI"/>
              </a:rPr>
              <a:t>％分の対価、税額と</a:t>
            </a:r>
            <a:r>
              <a:rPr lang="en-US" altLang="ja-JP" sz="1800">
                <a:latin typeface="Meiryo UI"/>
                <a:ea typeface="Meiryo UI"/>
              </a:rPr>
              <a:t>10</a:t>
            </a:r>
            <a:r>
              <a:rPr lang="ja-JP" altLang="en-US" sz="1800">
                <a:latin typeface="Meiryo UI"/>
                <a:ea typeface="Meiryo UI"/>
              </a:rPr>
              <a:t>％分の対価、税額を</a:t>
            </a:r>
            <a:r>
              <a:rPr lang="ja-JP" altLang="en-US" sz="1800">
                <a:solidFill>
                  <a:schemeClr val="tx1"/>
                </a:solidFill>
                <a:latin typeface="Meiryo UI"/>
                <a:ea typeface="Meiryo UI"/>
              </a:rPr>
              <a:t>明示する必要</a:t>
            </a:r>
            <a:r>
              <a:rPr lang="ja-JP" altLang="en-US" sz="1800">
                <a:latin typeface="Meiryo UI"/>
                <a:ea typeface="Meiryo UI"/>
              </a:rPr>
              <a:t>があります。</a:t>
            </a:r>
            <a:endParaRPr lang="en-US" altLang="ja-JP" sz="1800" b="0" i="0" u="none" strike="noStrike" kern="1200" cap="none" spc="0" normalizeH="0" baseline="0" noProof="0">
              <a:ln>
                <a:noFill/>
              </a:ln>
              <a:solidFill>
                <a:sysClr val="windowText" lastClr="000000"/>
              </a:solidFill>
              <a:effectLst/>
              <a:uLnTx/>
              <a:uFillTx/>
              <a:latin typeface="Meiryo UI"/>
              <a:ea typeface="Meiryo UI"/>
            </a:endParaRPr>
          </a:p>
        </p:txBody>
      </p:sp>
      <p:sp>
        <p:nvSpPr>
          <p:cNvPr id="8" name="テキスト ボックス 13">
            <a:extLst>
              <a:ext uri="{FF2B5EF4-FFF2-40B4-BE49-F238E27FC236}">
                <a16:creationId xmlns:a16="http://schemas.microsoft.com/office/drawing/2014/main" id="{03907FD1-38D2-1587-E3DE-714AECA1A378}"/>
              </a:ext>
            </a:extLst>
          </p:cNvPr>
          <p:cNvSpPr txBox="1"/>
          <p:nvPr/>
        </p:nvSpPr>
        <p:spPr>
          <a:xfrm>
            <a:off x="113547" y="2776573"/>
            <a:ext cx="5031487" cy="369332"/>
          </a:xfrm>
          <a:prstGeom prst="rect">
            <a:avLst/>
          </a:prstGeom>
          <a:noFill/>
        </p:spPr>
        <p:txBody>
          <a:bodyPr wrap="square" rtlCol="0">
            <a:spAutoFit/>
          </a:bodyPr>
          <a:lstStyle/>
          <a:p>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適格請求書記載事項</a:t>
            </a:r>
            <a:r>
              <a:rPr lang="en-US" altLang="ja-JP">
                <a:latin typeface="Meiryo UI" panose="020B0604030504040204" pitchFamily="50" charset="-128"/>
                <a:ea typeface="Meiryo UI" panose="020B0604030504040204" pitchFamily="50" charset="-128"/>
              </a:rPr>
              <a:t>】</a:t>
            </a:r>
          </a:p>
        </p:txBody>
      </p:sp>
      <p:sp>
        <p:nvSpPr>
          <p:cNvPr id="14" name="TextBox 13">
            <a:extLst>
              <a:ext uri="{FF2B5EF4-FFF2-40B4-BE49-F238E27FC236}">
                <a16:creationId xmlns:a16="http://schemas.microsoft.com/office/drawing/2014/main" id="{83E6A4E7-EF5F-D9F5-7F22-339C9DACBC7E}"/>
              </a:ext>
            </a:extLst>
          </p:cNvPr>
          <p:cNvSpPr txBox="1"/>
          <p:nvPr/>
        </p:nvSpPr>
        <p:spPr>
          <a:xfrm>
            <a:off x="6194028" y="3710950"/>
            <a:ext cx="3293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b="1">
                <a:solidFill>
                  <a:srgbClr val="0000FF"/>
                </a:solidFill>
              </a:rPr>
              <a:t>④</a:t>
            </a:r>
          </a:p>
        </p:txBody>
      </p:sp>
      <p:sp>
        <p:nvSpPr>
          <p:cNvPr id="15" name="TextBox 14">
            <a:extLst>
              <a:ext uri="{FF2B5EF4-FFF2-40B4-BE49-F238E27FC236}">
                <a16:creationId xmlns:a16="http://schemas.microsoft.com/office/drawing/2014/main" id="{597F7BAB-5365-1568-AF6C-E7B8B79C1B1A}"/>
              </a:ext>
            </a:extLst>
          </p:cNvPr>
          <p:cNvSpPr txBox="1"/>
          <p:nvPr/>
        </p:nvSpPr>
        <p:spPr>
          <a:xfrm>
            <a:off x="5828280" y="3385314"/>
            <a:ext cx="3978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b="1">
                <a:solidFill>
                  <a:srgbClr val="0000FF"/>
                </a:solidFill>
              </a:rPr>
              <a:t>③</a:t>
            </a:r>
          </a:p>
        </p:txBody>
      </p:sp>
      <p:sp>
        <p:nvSpPr>
          <p:cNvPr id="23" name="TextBox 1">
            <a:extLst>
              <a:ext uri="{FF2B5EF4-FFF2-40B4-BE49-F238E27FC236}">
                <a16:creationId xmlns:a16="http://schemas.microsoft.com/office/drawing/2014/main" id="{76C9B093-9313-5776-8421-DFA24D1B304E}"/>
              </a:ext>
            </a:extLst>
          </p:cNvPr>
          <p:cNvSpPr txBox="1"/>
          <p:nvPr/>
        </p:nvSpPr>
        <p:spPr>
          <a:xfrm>
            <a:off x="5971081" y="6328013"/>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⑦</a:t>
            </a:r>
          </a:p>
        </p:txBody>
      </p:sp>
      <p:sp>
        <p:nvSpPr>
          <p:cNvPr id="25" name="TextBox 24">
            <a:extLst>
              <a:ext uri="{FF2B5EF4-FFF2-40B4-BE49-F238E27FC236}">
                <a16:creationId xmlns:a16="http://schemas.microsoft.com/office/drawing/2014/main" id="{B1FD4C5B-CFB6-51AC-9D4F-5B3312247CBB}"/>
              </a:ext>
            </a:extLst>
          </p:cNvPr>
          <p:cNvSpPr txBox="1"/>
          <p:nvPr/>
        </p:nvSpPr>
        <p:spPr>
          <a:xfrm>
            <a:off x="5847145" y="4297489"/>
            <a:ext cx="3978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solidFill>
                  <a:srgbClr val="0000FF"/>
                </a:solidFill>
              </a:rPr>
              <a:t>⑥</a:t>
            </a:r>
            <a:endParaRPr lang="en-US" b="1">
              <a:solidFill>
                <a:srgbClr val="0000FF"/>
              </a:solidFill>
            </a:endParaRPr>
          </a:p>
        </p:txBody>
      </p:sp>
      <p:sp>
        <p:nvSpPr>
          <p:cNvPr id="17" name="TextBox 1">
            <a:extLst>
              <a:ext uri="{FF2B5EF4-FFF2-40B4-BE49-F238E27FC236}">
                <a16:creationId xmlns:a16="http://schemas.microsoft.com/office/drawing/2014/main" id="{294EA8D7-76E8-E6BB-8CE8-71AC65C745CA}"/>
              </a:ext>
            </a:extLst>
          </p:cNvPr>
          <p:cNvSpPr txBox="1"/>
          <p:nvPr/>
        </p:nvSpPr>
        <p:spPr>
          <a:xfrm>
            <a:off x="9655736" y="1908342"/>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①</a:t>
            </a:r>
          </a:p>
        </p:txBody>
      </p:sp>
      <p:sp>
        <p:nvSpPr>
          <p:cNvPr id="19" name="TextBox 1">
            <a:extLst>
              <a:ext uri="{FF2B5EF4-FFF2-40B4-BE49-F238E27FC236}">
                <a16:creationId xmlns:a16="http://schemas.microsoft.com/office/drawing/2014/main" id="{CEBD4BE6-84C7-984D-B53A-664306317B65}"/>
              </a:ext>
            </a:extLst>
          </p:cNvPr>
          <p:cNvSpPr txBox="1"/>
          <p:nvPr/>
        </p:nvSpPr>
        <p:spPr>
          <a:xfrm>
            <a:off x="6397055" y="3895616"/>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⑤</a:t>
            </a:r>
          </a:p>
        </p:txBody>
      </p:sp>
      <p:sp>
        <p:nvSpPr>
          <p:cNvPr id="24" name="TextBox 1">
            <a:extLst>
              <a:ext uri="{FF2B5EF4-FFF2-40B4-BE49-F238E27FC236}">
                <a16:creationId xmlns:a16="http://schemas.microsoft.com/office/drawing/2014/main" id="{3A154F44-1814-4E8F-0705-5BDF7C529032}"/>
              </a:ext>
            </a:extLst>
          </p:cNvPr>
          <p:cNvSpPr txBox="1"/>
          <p:nvPr/>
        </p:nvSpPr>
        <p:spPr>
          <a:xfrm>
            <a:off x="9587312" y="3098642"/>
            <a:ext cx="4171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b="1">
                <a:solidFill>
                  <a:srgbClr val="0000FF"/>
                </a:solidFill>
              </a:rPr>
              <a:t>②</a:t>
            </a:r>
          </a:p>
        </p:txBody>
      </p:sp>
    </p:spTree>
    <p:extLst>
      <p:ext uri="{BB962C8B-B14F-4D97-AF65-F5344CB8AC3E}">
        <p14:creationId xmlns:p14="http://schemas.microsoft.com/office/powerpoint/2010/main" val="132621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0565" y="175859"/>
            <a:ext cx="9710869" cy="648072"/>
          </a:xfrm>
        </p:spPr>
        <p:txBody>
          <a:bodyPr>
            <a:normAutofit/>
          </a:bodyPr>
          <a:lstStyle/>
          <a:p>
            <a:r>
              <a:rPr kumimoji="1" lang="en-US" altLang="ja-JP">
                <a:latin typeface="Meiryo UI" panose="020B0604030504040204" pitchFamily="50" charset="-128"/>
                <a:ea typeface="Meiryo UI" panose="020B0604030504040204" pitchFamily="50" charset="-128"/>
              </a:rPr>
              <a:t>3</a:t>
            </a:r>
            <a:r>
              <a:rPr kumimoji="1" lang="ja-JP" altLang="en-US">
                <a:latin typeface="Meiryo UI" panose="020B0604030504040204" pitchFamily="50" charset="-128"/>
                <a:ea typeface="Meiryo UI" panose="020B0604030504040204" pitchFamily="50" charset="-128"/>
              </a:rPr>
              <a:t>．様式の変更：契約金相当額計算書／部分払計算書</a:t>
            </a:r>
          </a:p>
        </p:txBody>
      </p:sp>
      <p:sp>
        <p:nvSpPr>
          <p:cNvPr id="4" name="スライド番号プレースホルダー 3"/>
          <p:cNvSpPr>
            <a:spLocks noGrp="1"/>
          </p:cNvSpPr>
          <p:nvPr>
            <p:ph type="sldNum" sz="quarter" idx="4"/>
          </p:nvPr>
        </p:nvSpPr>
        <p:spPr/>
        <p:txBody>
          <a:bodyPr/>
          <a:lstStyle/>
          <a:p>
            <a:fld id="{8E4AB5CB-76D4-4E4C-BBFD-05C6B7D3B877}" type="slidenum">
              <a:rPr lang="ja-JP" altLang="en-US" smtClean="0"/>
              <a:pPr/>
              <a:t>8</a:t>
            </a:fld>
            <a:endParaRPr lang="ja-JP" altLang="en-US"/>
          </a:p>
        </p:txBody>
      </p:sp>
      <p:sp>
        <p:nvSpPr>
          <p:cNvPr id="3" name="テキスト ボックス 2">
            <a:extLst>
              <a:ext uri="{FF2B5EF4-FFF2-40B4-BE49-F238E27FC236}">
                <a16:creationId xmlns:a16="http://schemas.microsoft.com/office/drawing/2014/main" id="{A262DD70-9566-471F-9911-C8450E27298F}"/>
              </a:ext>
            </a:extLst>
          </p:cNvPr>
          <p:cNvSpPr txBox="1"/>
          <p:nvPr/>
        </p:nvSpPr>
        <p:spPr>
          <a:xfrm>
            <a:off x="192391" y="1187563"/>
            <a:ext cx="11253611" cy="2308324"/>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n"/>
            </a:pPr>
            <a:r>
              <a:rPr lang="ja-JP" altLang="en-US" sz="2400">
                <a:latin typeface="Meiryo UI"/>
                <a:ea typeface="Meiryo UI"/>
              </a:rPr>
              <a:t>これまでの契約金相当額計算書では、</a:t>
            </a:r>
            <a:r>
              <a:rPr lang="ja-JP" altLang="en-US" sz="2400">
                <a:effectLst/>
                <a:latin typeface="Meiryo UI"/>
                <a:ea typeface="Meiryo UI"/>
              </a:rPr>
              <a:t> 「契約金相当額（税抜）」</a:t>
            </a:r>
            <a:r>
              <a:rPr lang="en-US" altLang="ja-JP" sz="2400">
                <a:effectLst/>
                <a:latin typeface="Meiryo UI"/>
                <a:ea typeface="Meiryo UI"/>
              </a:rPr>
              <a:t>×</a:t>
            </a:r>
            <a:r>
              <a:rPr lang="ja-JP" altLang="en-US" sz="2400">
                <a:effectLst/>
                <a:latin typeface="Meiryo UI"/>
                <a:ea typeface="Meiryo UI"/>
              </a:rPr>
              <a:t>（</a:t>
            </a:r>
            <a:r>
              <a:rPr lang="en-US" altLang="ja-JP" sz="2400">
                <a:effectLst/>
                <a:latin typeface="Meiryo UI"/>
                <a:ea typeface="Meiryo UI"/>
              </a:rPr>
              <a:t>9/10</a:t>
            </a:r>
            <a:r>
              <a:rPr lang="ja-JP" altLang="en-US" sz="2400">
                <a:effectLst/>
                <a:latin typeface="Meiryo UI"/>
                <a:ea typeface="Meiryo UI"/>
              </a:rPr>
              <a:t>）を明記していないため、合計額算出の列を追加しました</a:t>
            </a:r>
            <a:r>
              <a:rPr lang="ja-JP" altLang="en-US" sz="2400">
                <a:latin typeface="Meiryo UI"/>
                <a:ea typeface="Meiryo UI"/>
              </a:rPr>
              <a:t>（請求額算出のため、今回部分払において控除される前払金額も追加しています）。</a:t>
            </a:r>
            <a:endParaRPr lang="ja-JP" altLang="en-US" sz="2400"/>
          </a:p>
          <a:p>
            <a:pPr marL="285750" indent="-285750">
              <a:buFont typeface="Wingdings" panose="05000000000000000000" pitchFamily="2" charset="2"/>
              <a:buChar char="n"/>
            </a:pPr>
            <a:r>
              <a:rPr lang="ja-JP" altLang="en-US" sz="2400">
                <a:latin typeface="Meiryo UI" panose="020B0604030504040204" pitchFamily="50" charset="-128"/>
                <a:ea typeface="Meiryo UI" panose="020B0604030504040204" pitchFamily="50" charset="-128"/>
              </a:rPr>
              <a:t>契約金相当額計算書／部分払金額計算書</a:t>
            </a:r>
            <a:endParaRPr lang="en-US" altLang="ja-JP" sz="2400">
              <a:latin typeface="Meiryo UI" panose="020B0604030504040204" pitchFamily="50" charset="-128"/>
              <a:ea typeface="Meiryo UI" panose="020B0604030504040204" pitchFamily="50" charset="-128"/>
            </a:endParaRPr>
          </a:p>
          <a:p>
            <a:r>
              <a:rPr lang="ja-JP" altLang="en-US" sz="2400">
                <a:latin typeface="Meiryo UI"/>
                <a:ea typeface="Meiryo UI"/>
              </a:rPr>
              <a:t>　部分完了に伴う業務の対価（消費税抜）の計算式：</a:t>
            </a:r>
            <a:r>
              <a:rPr lang="ja-JP" altLang="en-US" sz="2400" i="1">
                <a:solidFill>
                  <a:srgbClr val="FF0000"/>
                </a:solidFill>
                <a:latin typeface="Meiryo UI"/>
                <a:ea typeface="Meiryo UI"/>
              </a:rPr>
              <a:t>「今回部分払の契約金相当額（税抜）」</a:t>
            </a:r>
            <a:r>
              <a:rPr lang="en-US" altLang="ja-JP" sz="2400" i="1">
                <a:solidFill>
                  <a:srgbClr val="FF0000"/>
                </a:solidFill>
                <a:latin typeface="Meiryo UI"/>
                <a:ea typeface="Meiryo UI"/>
              </a:rPr>
              <a:t>×</a:t>
            </a:r>
            <a:r>
              <a:rPr lang="ja-JP" altLang="en-US" sz="2400" i="1">
                <a:solidFill>
                  <a:srgbClr val="FF0000"/>
                </a:solidFill>
                <a:latin typeface="Meiryo UI"/>
                <a:ea typeface="Meiryo UI"/>
              </a:rPr>
              <a:t>（</a:t>
            </a:r>
            <a:r>
              <a:rPr lang="en-US" altLang="ja-JP" sz="2400" i="1">
                <a:solidFill>
                  <a:srgbClr val="FF0000"/>
                </a:solidFill>
                <a:latin typeface="Meiryo UI"/>
                <a:ea typeface="Meiryo UI"/>
              </a:rPr>
              <a:t>9/10</a:t>
            </a:r>
            <a:r>
              <a:rPr lang="ja-JP" altLang="en-US" sz="2400" i="1">
                <a:solidFill>
                  <a:srgbClr val="FF0000"/>
                </a:solidFill>
                <a:latin typeface="Meiryo UI"/>
                <a:ea typeface="Meiryo UI"/>
              </a:rPr>
              <a:t>）</a:t>
            </a:r>
            <a:r>
              <a:rPr lang="ja-JP" altLang="en-US" sz="2400">
                <a:latin typeface="Meiryo UI"/>
                <a:ea typeface="Meiryo UI"/>
              </a:rPr>
              <a:t>を追加</a:t>
            </a:r>
            <a:endParaRPr lang="en-US" altLang="ja-JP" sz="2400">
              <a:latin typeface="Meiryo UI"/>
              <a:ea typeface="Meiryo UI"/>
            </a:endParaRPr>
          </a:p>
        </p:txBody>
      </p:sp>
      <p:sp>
        <p:nvSpPr>
          <p:cNvPr id="10" name="矢印: 下 9">
            <a:extLst>
              <a:ext uri="{FF2B5EF4-FFF2-40B4-BE49-F238E27FC236}">
                <a16:creationId xmlns:a16="http://schemas.microsoft.com/office/drawing/2014/main" id="{539D8656-7E20-649D-C39C-FCC359E0D9C1}"/>
              </a:ext>
            </a:extLst>
          </p:cNvPr>
          <p:cNvSpPr/>
          <p:nvPr/>
        </p:nvSpPr>
        <p:spPr>
          <a:xfrm rot="5400000">
            <a:off x="7034277" y="4987187"/>
            <a:ext cx="419877" cy="457200"/>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3E52275-BA4A-3157-1CAB-F30AF8952E9D}"/>
              </a:ext>
            </a:extLst>
          </p:cNvPr>
          <p:cNvSpPr txBox="1"/>
          <p:nvPr/>
        </p:nvSpPr>
        <p:spPr>
          <a:xfrm>
            <a:off x="7658383" y="4986620"/>
            <a:ext cx="1380931" cy="461665"/>
          </a:xfrm>
          <a:prstGeom prst="rect">
            <a:avLst/>
          </a:prstGeom>
          <a:noFill/>
        </p:spPr>
        <p:txBody>
          <a:bodyPr wrap="square" rtlCol="0">
            <a:spAutoFit/>
          </a:bodyPr>
          <a:lstStyle/>
          <a:p>
            <a:r>
              <a:rPr kumimoji="1" lang="ja-JP" altLang="en-US" sz="2400" b="1">
                <a:solidFill>
                  <a:srgbClr val="0000FF"/>
                </a:solidFill>
              </a:rPr>
              <a:t>追加</a:t>
            </a:r>
            <a:endParaRPr kumimoji="1" lang="ja-JP" altLang="en-US" b="1">
              <a:solidFill>
                <a:srgbClr val="0000FF"/>
              </a:solidFill>
            </a:endParaRPr>
          </a:p>
        </p:txBody>
      </p:sp>
      <p:pic>
        <p:nvPicPr>
          <p:cNvPr id="7" name="Picture 6">
            <a:extLst>
              <a:ext uri="{FF2B5EF4-FFF2-40B4-BE49-F238E27FC236}">
                <a16:creationId xmlns:a16="http://schemas.microsoft.com/office/drawing/2014/main" id="{D3E5A78D-EB9E-56A0-FBD6-6F1F42BDBCA1}"/>
              </a:ext>
            </a:extLst>
          </p:cNvPr>
          <p:cNvPicPr>
            <a:picLocks noChangeAspect="1"/>
          </p:cNvPicPr>
          <p:nvPr/>
        </p:nvPicPr>
        <p:blipFill>
          <a:blip r:embed="rId3"/>
          <a:stretch>
            <a:fillRect/>
          </a:stretch>
        </p:blipFill>
        <p:spPr>
          <a:xfrm>
            <a:off x="403185" y="3531413"/>
            <a:ext cx="6408516" cy="3151832"/>
          </a:xfrm>
          <a:prstGeom prst="rect">
            <a:avLst/>
          </a:prstGeom>
          <a:ln>
            <a:solidFill>
              <a:schemeClr val="tx1"/>
            </a:solidFill>
          </a:ln>
        </p:spPr>
      </p:pic>
    </p:spTree>
    <p:extLst>
      <p:ext uri="{BB962C8B-B14F-4D97-AF65-F5344CB8AC3E}">
        <p14:creationId xmlns:p14="http://schemas.microsoft.com/office/powerpoint/2010/main" val="79455920"/>
      </p:ext>
    </p:extLst>
  </p:cSld>
  <p:clrMapOvr>
    <a:masterClrMapping/>
  </p:clrMapOvr>
</p:sld>
</file>

<file path=ppt/theme/theme1.xml><?xml version="1.0" encoding="utf-8"?>
<a:theme xmlns:a="http://schemas.openxmlformats.org/drawingml/2006/main" name="ワイ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広報室推奨ゴシック系">
      <a:majorFont>
        <a:latin typeface="Arial"/>
        <a:ea typeface="HGSｺﾞｼｯｸE"/>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ワイド" id="{0A882AFF-AAA6-4596-9F34-0BAF7FA53DFC}" vid="{9AFB971A-A6E1-48B0-886F-03A55BA4F6A9}"/>
    </a:ext>
  </a:extLst>
</a:theme>
</file>

<file path=ppt/theme/theme2.xml><?xml version="1.0" encoding="utf-8"?>
<a:theme xmlns:a="http://schemas.openxmlformats.org/drawingml/2006/main" name="ワイド英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広報室推奨ゴシック系">
      <a:majorFont>
        <a:latin typeface="Arial"/>
        <a:ea typeface="HGSｺﾞｼｯｸE"/>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E44612B749DA843A58A5B6EF5958D0F" ma:contentTypeVersion="16" ma:contentTypeDescription="新しいドキュメントを作成します。" ma:contentTypeScope="" ma:versionID="8c388474f35a1b538eec615d8a131bb0">
  <xsd:schema xmlns:xsd="http://www.w3.org/2001/XMLSchema" xmlns:xs="http://www.w3.org/2001/XMLSchema" xmlns:p="http://schemas.microsoft.com/office/2006/metadata/properties" xmlns:ns3="9f7ad151-f813-4cf2-b65f-12034e3a9bca" xmlns:ns4="ad8f79b2-322d-4c43-bfc0-b69f9f82a610" targetNamespace="http://schemas.microsoft.com/office/2006/metadata/properties" ma:root="true" ma:fieldsID="359dd6a317a0895e6a50c403ded2ee85" ns3:_="" ns4:_="">
    <xsd:import namespace="9f7ad151-f813-4cf2-b65f-12034e3a9bca"/>
    <xsd:import namespace="ad8f79b2-322d-4c43-bfc0-b69f9f82a61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7ad151-f813-4cf2-b65f-12034e3a9b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8f79b2-322d-4c43-bfc0-b69f9f82a610"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SharingHintHash" ma:index="20"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f7ad151-f813-4cf2-b65f-12034e3a9bca" xsi:nil="true"/>
  </documentManagement>
</p:properties>
</file>

<file path=customXml/itemProps1.xml><?xml version="1.0" encoding="utf-8"?>
<ds:datastoreItem xmlns:ds="http://schemas.openxmlformats.org/officeDocument/2006/customXml" ds:itemID="{8A2CD9D2-978A-46C6-85D3-D31E33D0B430}">
  <ds:schemaRefs>
    <ds:schemaRef ds:uri="http://schemas.microsoft.com/sharepoint/v3/contenttype/forms"/>
  </ds:schemaRefs>
</ds:datastoreItem>
</file>

<file path=customXml/itemProps2.xml><?xml version="1.0" encoding="utf-8"?>
<ds:datastoreItem xmlns:ds="http://schemas.openxmlformats.org/officeDocument/2006/customXml" ds:itemID="{B34C2AAA-1601-47A2-992C-28E811A63833}">
  <ds:schemaRefs>
    <ds:schemaRef ds:uri="9f7ad151-f813-4cf2-b65f-12034e3a9bca"/>
    <ds:schemaRef ds:uri="ad8f79b2-322d-4c43-bfc0-b69f9f82a6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D97358-7C29-4442-8D5E-F8DB53FCD113}">
  <ds:schemaRefs>
    <ds:schemaRef ds:uri="9f7ad151-f813-4cf2-b65f-12034e3a9bca"/>
    <ds:schemaRef ds:uri="ad8f79b2-322d-4c43-bfc0-b69f9f82a6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ワイド</Template>
  <Application>Microsoft Office PowerPoint</Application>
  <PresentationFormat>Widescreen</PresentationFormat>
  <Slides>14</Slides>
  <Notes>12</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ワイド</vt:lpstr>
      <vt:lpstr>ワイド英語</vt:lpstr>
      <vt:lpstr>民間連携事業業務委託における 「インボイス制度導入に伴う請求書等の様式変更」について </vt:lpstr>
      <vt:lpstr>PowerPoint Presentation</vt:lpstr>
      <vt:lpstr>１．インボイス制度</vt:lpstr>
      <vt:lpstr>２．適格請求書（インボイス）の対象</vt:lpstr>
      <vt:lpstr>３．様式の変更：適格請求書の構成</vt:lpstr>
      <vt:lpstr>３．様式の変更：①入力シート</vt:lpstr>
      <vt:lpstr>３．様式の変更：精算払　消費税10％</vt:lpstr>
      <vt:lpstr>３．様式の変更：精算払　消費税8％経過措置</vt:lpstr>
      <vt:lpstr>3．様式の変更：契約金相当額計算書／部分払計算書</vt:lpstr>
      <vt:lpstr>３．様式の変更：部分払　消費税10％</vt:lpstr>
      <vt:lpstr>３．様式の変更：部分払　消費税8％経過措置</vt:lpstr>
      <vt:lpstr>3．様式の変更：精算払　支払情報</vt:lpstr>
      <vt:lpstr>３．様式の変更：部分払　支払情報</vt:lpstr>
      <vt:lpstr>４．留意事項等</vt:lpstr>
    </vt:vector>
  </TitlesOfParts>
  <Company>JICA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Kobayashi, Minami[小林 実那美]</dc:creator>
  <cp:revision>57</cp:revision>
  <dcterms:created xsi:type="dcterms:W3CDTF">2022-08-16T07:44:32Z</dcterms:created>
  <dcterms:modified xsi:type="dcterms:W3CDTF">2023-10-23T00:57:49Z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0x0101001E44612B749DA843A58A5B6EF5958D0F</vt:lpwstr>
  </property>
</Properties>
</file>