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2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82" r:id="rId2"/>
    <p:sldId id="323" r:id="rId3"/>
    <p:sldId id="620" r:id="rId4"/>
    <p:sldId id="640" r:id="rId5"/>
    <p:sldId id="641" r:id="rId6"/>
    <p:sldId id="320" r:id="rId7"/>
    <p:sldId id="556" r:id="rId8"/>
    <p:sldId id="374" r:id="rId9"/>
    <p:sldId id="327" r:id="rId10"/>
    <p:sldId id="520" r:id="rId11"/>
    <p:sldId id="514" r:id="rId12"/>
    <p:sldId id="572" r:id="rId13"/>
    <p:sldId id="515" r:id="rId14"/>
    <p:sldId id="576" r:id="rId15"/>
    <p:sldId id="577" r:id="rId16"/>
    <p:sldId id="431" r:id="rId17"/>
    <p:sldId id="430" r:id="rId18"/>
    <p:sldId id="357" r:id="rId19"/>
    <p:sldId id="624" r:id="rId20"/>
    <p:sldId id="533" r:id="rId21"/>
    <p:sldId id="534" r:id="rId22"/>
    <p:sldId id="601" r:id="rId23"/>
    <p:sldId id="602" r:id="rId24"/>
    <p:sldId id="622" r:id="rId25"/>
    <p:sldId id="627" r:id="rId26"/>
    <p:sldId id="608" r:id="rId27"/>
    <p:sldId id="628" r:id="rId28"/>
    <p:sldId id="629" r:id="rId29"/>
    <p:sldId id="610" r:id="rId30"/>
    <p:sldId id="611" r:id="rId31"/>
    <p:sldId id="614" r:id="rId32"/>
    <p:sldId id="613" r:id="rId33"/>
    <p:sldId id="630" r:id="rId34"/>
    <p:sldId id="631" r:id="rId35"/>
    <p:sldId id="632" r:id="rId36"/>
    <p:sldId id="633" r:id="rId37"/>
    <p:sldId id="634" r:id="rId38"/>
    <p:sldId id="612" r:id="rId39"/>
    <p:sldId id="615" r:id="rId40"/>
    <p:sldId id="617" r:id="rId41"/>
    <p:sldId id="618" r:id="rId42"/>
    <p:sldId id="635" r:id="rId43"/>
    <p:sldId id="636" r:id="rId44"/>
    <p:sldId id="637" r:id="rId45"/>
    <p:sldId id="619" r:id="rId46"/>
    <p:sldId id="638" r:id="rId47"/>
    <p:sldId id="639" r:id="rId48"/>
    <p:sldId id="642" r:id="rId49"/>
  </p:sldIdLst>
  <p:sldSz cx="12192000" cy="6858000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89E"/>
    <a:srgbClr val="0000CC"/>
    <a:srgbClr val="FCF79C"/>
    <a:srgbClr val="FF7C80"/>
    <a:srgbClr val="FF99FF"/>
    <a:srgbClr val="FF9999"/>
    <a:srgbClr val="008000"/>
    <a:srgbClr val="E2B8B4"/>
    <a:srgbClr val="D89E98"/>
    <a:srgbClr val="C772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80" autoAdjust="0"/>
    <p:restoredTop sz="92364" autoAdjust="0"/>
  </p:normalViewPr>
  <p:slideViewPr>
    <p:cSldViewPr snapToGrid="0">
      <p:cViewPr varScale="1">
        <p:scale>
          <a:sx n="98" d="100"/>
          <a:sy n="98" d="100"/>
        </p:scale>
        <p:origin x="786" y="108"/>
      </p:cViewPr>
      <p:guideLst/>
    </p:cSldViewPr>
  </p:slideViewPr>
  <p:outlineViewPr>
    <p:cViewPr>
      <p:scale>
        <a:sx n="33" d="100"/>
        <a:sy n="33" d="100"/>
      </p:scale>
      <p:origin x="0" y="-125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3283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343" tIns="45171" rIns="90343" bIns="45171" rtlCol="0"/>
          <a:lstStyle>
            <a:lvl1pPr algn="l">
              <a:defRPr sz="1200"/>
            </a:lvl1pPr>
          </a:lstStyle>
          <a:p>
            <a:endParaRPr kumimoji="1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343" tIns="45171" rIns="90343" bIns="45171" rtlCol="0"/>
          <a:lstStyle>
            <a:lvl1pPr algn="r">
              <a:defRPr sz="1200"/>
            </a:lvl1pPr>
          </a:lstStyle>
          <a:p>
            <a:fld id="{2E79A8D2-7DF4-4F1E-B445-B207A48F9AC7}" type="datetimeFigureOut">
              <a:rPr kumimoji="1" lang="en-US" smtClean="0"/>
              <a:t>12/8/2023</a:t>
            </a:fld>
            <a:endParaRPr kumimoji="1"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247650"/>
            <a:ext cx="2532062" cy="1425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43" tIns="45171" rIns="90343" bIns="4517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10133" y="1752707"/>
            <a:ext cx="5984351" cy="7618578"/>
          </a:xfrm>
          <a:prstGeom prst="rect">
            <a:avLst/>
          </a:prstGeom>
        </p:spPr>
        <p:txBody>
          <a:bodyPr vert="horz" lIns="90343" tIns="45171" rIns="90343" bIns="45171" rtlCol="0"/>
          <a:lstStyle/>
          <a:p>
            <a:pPr lvl="0"/>
            <a:r>
              <a:rPr kumimoji="1" lang="en-US" dirty="0"/>
              <a:t>Click to edit Master text styles</a:t>
            </a:r>
          </a:p>
          <a:p>
            <a:pPr lvl="1"/>
            <a:r>
              <a:rPr kumimoji="1" lang="en-US" dirty="0"/>
              <a:t>Second level</a:t>
            </a:r>
          </a:p>
          <a:p>
            <a:pPr lvl="2"/>
            <a:r>
              <a:rPr kumimoji="1" lang="en-US" dirty="0"/>
              <a:t>Third level</a:t>
            </a:r>
          </a:p>
          <a:p>
            <a:pPr lvl="3"/>
            <a:r>
              <a:rPr kumimoji="1" lang="en-US" dirty="0"/>
              <a:t>Fourth level</a:t>
            </a:r>
          </a:p>
          <a:p>
            <a:pPr lvl="4"/>
            <a:r>
              <a:rPr kumimoji="1"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0343" tIns="45171" rIns="90343" bIns="45171" rtlCol="0" anchor="b"/>
          <a:lstStyle>
            <a:lvl1pPr algn="l">
              <a:defRPr sz="1200"/>
            </a:lvl1pPr>
          </a:lstStyle>
          <a:p>
            <a:endParaRPr kumimoji="1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0343" tIns="45171" rIns="90343" bIns="45171" rtlCol="0" anchor="b"/>
          <a:lstStyle>
            <a:lvl1pPr algn="r">
              <a:defRPr sz="1200"/>
            </a:lvl1pPr>
          </a:lstStyle>
          <a:p>
            <a:fld id="{B106995E-F1F1-4633-A39C-03F77480B3D8}" type="slidenum">
              <a:rPr kumimoji="1" lang="en-US" smtClean="0"/>
              <a:t>‹#›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3298427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100" kern="1200">
        <a:solidFill>
          <a:schemeClr val="tx1"/>
        </a:solidFill>
        <a:latin typeface="Arial" panose="020B0604020202020204" pitchFamily="34" charset="0"/>
        <a:ea typeface="BIZ UDPゴシック" panose="020B0400000000000000" pitchFamily="50" charset="-128"/>
        <a:cs typeface="Arial" panose="020B0604020202020204" pitchFamily="34" charset="0"/>
      </a:defRPr>
    </a:lvl1pPr>
    <a:lvl2pPr marL="457200" algn="l" defTabSz="914400" rtl="0" eaLnBrk="1" latinLnBrk="0" hangingPunct="1">
      <a:defRPr kumimoji="1" sz="1100" kern="1200">
        <a:solidFill>
          <a:schemeClr val="tx1"/>
        </a:solidFill>
        <a:latin typeface="Arial" panose="020B0604020202020204" pitchFamily="34" charset="0"/>
        <a:ea typeface="BIZ UDPゴシック" panose="020B0400000000000000" pitchFamily="50" charset="-128"/>
        <a:cs typeface="Arial" panose="020B0604020202020204" pitchFamily="34" charset="0"/>
      </a:defRPr>
    </a:lvl2pPr>
    <a:lvl3pPr marL="914400" algn="l" defTabSz="914400" rtl="0" eaLnBrk="1" latinLnBrk="0" hangingPunct="1">
      <a:defRPr kumimoji="1" sz="1100" kern="1200">
        <a:solidFill>
          <a:schemeClr val="tx1"/>
        </a:solidFill>
        <a:latin typeface="Arial" panose="020B0604020202020204" pitchFamily="34" charset="0"/>
        <a:ea typeface="BIZ UDPゴシック" panose="020B0400000000000000" pitchFamily="50" charset="-128"/>
        <a:cs typeface="Arial" panose="020B0604020202020204" pitchFamily="34" charset="0"/>
      </a:defRPr>
    </a:lvl3pPr>
    <a:lvl4pPr marL="1371600" algn="l" defTabSz="914400" rtl="0" eaLnBrk="1" latinLnBrk="0" hangingPunct="1">
      <a:defRPr kumimoji="1" sz="1100" kern="1200">
        <a:solidFill>
          <a:schemeClr val="tx1"/>
        </a:solidFill>
        <a:latin typeface="Arial" panose="020B0604020202020204" pitchFamily="34" charset="0"/>
        <a:ea typeface="BIZ UDPゴシック" panose="020B0400000000000000" pitchFamily="50" charset="-128"/>
        <a:cs typeface="Arial" panose="020B0604020202020204" pitchFamily="34" charset="0"/>
      </a:defRPr>
    </a:lvl4pPr>
    <a:lvl5pPr marL="1828800" algn="l" defTabSz="914400" rtl="0" eaLnBrk="1" latinLnBrk="0" hangingPunct="1">
      <a:defRPr kumimoji="1" sz="1100" kern="1200">
        <a:solidFill>
          <a:schemeClr val="tx1"/>
        </a:solidFill>
        <a:latin typeface="Arial" panose="020B0604020202020204" pitchFamily="34" charset="0"/>
        <a:ea typeface="BIZ UDPゴシック" panose="020B0400000000000000" pitchFamily="50" charset="-128"/>
        <a:cs typeface="Arial" panose="020B0604020202020204" pitchFamily="34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00113" y="222250"/>
            <a:ext cx="4933950" cy="277653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386184" y="3160058"/>
            <a:ext cx="6140022" cy="6337911"/>
          </a:xfrm>
        </p:spPr>
        <p:txBody>
          <a:bodyPr/>
          <a:lstStyle/>
          <a:p>
            <a:endParaRPr lang="fr-FR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1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1853732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39788" y="260350"/>
            <a:ext cx="5056187" cy="2844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10133" y="3227293"/>
            <a:ext cx="5984351" cy="6143991"/>
          </a:xfrm>
        </p:spPr>
        <p:txBody>
          <a:bodyPr/>
          <a:lstStyle/>
          <a:p>
            <a:endParaRPr lang="fr-FR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11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2935008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8225" y="225425"/>
            <a:ext cx="4779963" cy="2689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2525" y="3131261"/>
            <a:ext cx="6092952" cy="6315416"/>
          </a:xfrm>
        </p:spPr>
        <p:txBody>
          <a:bodyPr vert="horz" lIns="92445" tIns="46222" rIns="92445" bIns="46222" rtlCol="0"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3D712-B021-4570-A1EC-AABF85500D09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1369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10133" y="1680882"/>
            <a:ext cx="5984351" cy="769040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13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2484958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96875" y="247650"/>
            <a:ext cx="5892800" cy="33162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10133" y="5257799"/>
            <a:ext cx="5984351" cy="411348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14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297437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96875" y="247650"/>
            <a:ext cx="6011863" cy="33829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10133" y="4303059"/>
            <a:ext cx="5984351" cy="5068226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15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545812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79463" y="287338"/>
            <a:ext cx="5176837" cy="29130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10133" y="3334871"/>
            <a:ext cx="5984351" cy="603641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16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1909616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01700" y="398463"/>
            <a:ext cx="4930775" cy="27749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10133" y="3375212"/>
            <a:ext cx="5984351" cy="5996073"/>
          </a:xfrm>
        </p:spPr>
        <p:txBody>
          <a:bodyPr vert="horz" lIns="90343" tIns="45171" rIns="90343" bIns="45171" rtlCol="0"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17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2238400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63600" y="220663"/>
            <a:ext cx="5008563" cy="281781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10133" y="3186953"/>
            <a:ext cx="5984351" cy="6184331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18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1250497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874713" y="495300"/>
            <a:ext cx="4986337" cy="2805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10133" y="3442447"/>
            <a:ext cx="5984351" cy="5928838"/>
          </a:xfrm>
        </p:spPr>
        <p:txBody>
          <a:bodyPr vert="horz" lIns="90343" tIns="45171" rIns="90343" bIns="45171" rtlCol="0"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19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333797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238125"/>
            <a:ext cx="5916613" cy="3328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09575" y="3739633"/>
            <a:ext cx="5916612" cy="5377473"/>
          </a:xfrm>
        </p:spPr>
        <p:txBody>
          <a:bodyPr spcFirstLastPara="1" vert="horz" wrap="square" lIns="90328" tIns="45152" rIns="90328" bIns="45152" rtlCol="0" anchor="t" anchorCtr="0">
            <a:noAutofit/>
          </a:bodyPr>
          <a:lstStyle/>
          <a:p>
            <a:pPr marL="15875" indent="-31750">
              <a:lnSpc>
                <a:spcPct val="90000"/>
              </a:lnSpc>
              <a:buClr>
                <a:schemeClr val="dk1"/>
              </a:buClr>
              <a:buSzPts val="3200"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74E7E-0641-455C-A99D-495A1815E5E2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0375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79463" y="382588"/>
            <a:ext cx="5176837" cy="29130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10133" y="3523129"/>
            <a:ext cx="5984351" cy="5848156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2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34769875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92188" y="358775"/>
            <a:ext cx="4749800" cy="26717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spcFirstLastPara="1" vert="horz" wrap="square" lIns="90328" tIns="45152" rIns="90328" bIns="45152" rtlCol="0" anchor="t" anchorCtr="0">
            <a:noAutofit/>
          </a:bodyPr>
          <a:lstStyle/>
          <a:p>
            <a:pPr marL="15875" indent="-31750">
              <a:lnSpc>
                <a:spcPct val="90000"/>
              </a:lnSpc>
              <a:buClr>
                <a:schemeClr val="dk1"/>
              </a:buClr>
              <a:buSzPts val="3200"/>
            </a:pPr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21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37021853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3D712-B021-4570-A1EC-AABF85500D09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31664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11250" y="258763"/>
            <a:ext cx="4064000" cy="22875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369009" y="2860682"/>
            <a:ext cx="5877686" cy="6121637"/>
          </a:xfrm>
        </p:spPr>
        <p:txBody>
          <a:bodyPr/>
          <a:lstStyle/>
          <a:p>
            <a:pPr defTabSz="902524">
              <a:defRPr/>
            </a:pPr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FDFB4-C865-4419-9225-79E97CC044FB}" type="slidenum">
              <a:rPr kumimoji="1" lang="ja-JP" altLang="en-US" smtClean="0"/>
              <a:pPr/>
              <a:t>23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71193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81075" y="193675"/>
            <a:ext cx="4841875" cy="27241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10133" y="3092823"/>
            <a:ext cx="5984351" cy="6278461"/>
          </a:xfrm>
        </p:spPr>
        <p:txBody>
          <a:bodyPr/>
          <a:lstStyle/>
          <a:p>
            <a:endParaRPr lang="fr-FR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24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32728458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25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30358172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73063" y="449263"/>
            <a:ext cx="5867400" cy="3302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3D712-B021-4570-A1EC-AABF85500D09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8770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27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25900757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96875" y="247650"/>
            <a:ext cx="6011863" cy="33829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10133" y="5082987"/>
            <a:ext cx="5984351" cy="428829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28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24018002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73063" y="449263"/>
            <a:ext cx="5867400" cy="3302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3D712-B021-4570-A1EC-AABF85500D09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64262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73063" y="449263"/>
            <a:ext cx="5867400" cy="3302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3D712-B021-4570-A1EC-AABF85500D09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48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30250" y="260350"/>
            <a:ext cx="5343525" cy="30067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10133" y="3415553"/>
            <a:ext cx="5984351" cy="5955732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3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27411889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73063" y="449263"/>
            <a:ext cx="5867400" cy="3302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3D712-B021-4570-A1EC-AABF85500D09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69314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73063" y="449263"/>
            <a:ext cx="5867400" cy="3302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3D712-B021-4570-A1EC-AABF85500D09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92225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33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204647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96875" y="247650"/>
            <a:ext cx="5916613" cy="3328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10133" y="4933155"/>
            <a:ext cx="5984351" cy="443812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34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9337759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95288" y="247650"/>
            <a:ext cx="5991225" cy="33702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10133" y="4370293"/>
            <a:ext cx="5984351" cy="5000991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35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42409808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7988" y="287338"/>
            <a:ext cx="5942012" cy="3343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10133" y="4356847"/>
            <a:ext cx="5984351" cy="501443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36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18489798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95288" y="247650"/>
            <a:ext cx="5943600" cy="33432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10133" y="4814047"/>
            <a:ext cx="5984351" cy="455723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37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18182008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73063" y="449263"/>
            <a:ext cx="5867400" cy="3302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3D712-B021-4570-A1EC-AABF85500D09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35013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73063" y="449263"/>
            <a:ext cx="5867400" cy="3302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3D712-B021-4570-A1EC-AABF85500D09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33825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73063" y="449263"/>
            <a:ext cx="5867400" cy="3302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3D712-B021-4570-A1EC-AABF85500D09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4969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450850"/>
            <a:ext cx="5916613" cy="3328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3D712-B021-4570-A1EC-AABF85500D09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44507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73063" y="449263"/>
            <a:ext cx="5867400" cy="3302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3D712-B021-4570-A1EC-AABF85500D09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29400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42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40335015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96875" y="247650"/>
            <a:ext cx="5916613" cy="3328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10133" y="4383741"/>
            <a:ext cx="5984351" cy="498754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43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18572659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96875" y="247650"/>
            <a:ext cx="6011863" cy="33829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10133" y="4249271"/>
            <a:ext cx="5984351" cy="512201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44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32688165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73063" y="449263"/>
            <a:ext cx="5867400" cy="3302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3D712-B021-4570-A1EC-AABF85500D09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10959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46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36497558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96875" y="247650"/>
            <a:ext cx="5984875" cy="33670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10133" y="4087905"/>
            <a:ext cx="5984351" cy="5283379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47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514671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9575" y="450850"/>
            <a:ext cx="5916613" cy="3328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3D712-B021-4570-A1EC-AABF85500D09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5357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73063" y="619125"/>
            <a:ext cx="5876925" cy="33067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62196" y="4075560"/>
            <a:ext cx="5297553" cy="4496833"/>
          </a:xfrm>
        </p:spPr>
        <p:txBody>
          <a:bodyPr/>
          <a:lstStyle/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3D712-B021-4570-A1EC-AABF85500D09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9724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30250" y="260350"/>
            <a:ext cx="5343525" cy="30067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410133" y="3415553"/>
            <a:ext cx="5984351" cy="5955732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995E-F1F1-4633-A39C-03F77480B3D8}" type="slidenum">
              <a:rPr kumimoji="1" lang="en-US" smtClean="0"/>
              <a:t>8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1386750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ja-JP" dirty="0"/>
          </a:p>
        </p:txBody>
      </p:sp>
      <p:sp>
        <p:nvSpPr>
          <p:cNvPr id="1843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038BB5-AF87-4A2E-B46C-5E91C565BBB1}" type="slidenum">
              <a:rPr kumimoji="1" lang="ja-JP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5529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3150" y="300038"/>
            <a:ext cx="4711700" cy="26495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7576" y="3063485"/>
            <a:ext cx="6050459" cy="6383193"/>
          </a:xfrm>
        </p:spPr>
        <p:txBody>
          <a:bodyPr vert="horz" lIns="92445" tIns="46222" rIns="92445" bIns="46222" rtlCol="0"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3D712-B021-4570-A1EC-AABF85500D09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5655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81A-EDD1-4EE7-A1B5-4028A6F808F1}" type="slidenum">
              <a:rPr kumimoji="1" lang="en-US" smtClean="0"/>
              <a:t>‹#›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4064581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581" y="341745"/>
            <a:ext cx="11314545" cy="87745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581" y="1468582"/>
            <a:ext cx="11314545" cy="4887768"/>
          </a:xfrm>
        </p:spPr>
        <p:txBody>
          <a:bodyPr>
            <a:norm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kumimoji="1" lang="en-US" dirty="0"/>
              <a:t>Click to edit Master text styles</a:t>
            </a:r>
          </a:p>
          <a:p>
            <a:pPr lvl="1"/>
            <a:r>
              <a:rPr kumimoji="1" lang="en-US" dirty="0"/>
              <a:t>Second level</a:t>
            </a:r>
          </a:p>
          <a:p>
            <a:pPr lvl="2"/>
            <a:r>
              <a:rPr kumimoji="1" lang="en-US" dirty="0"/>
              <a:t>Third level</a:t>
            </a:r>
          </a:p>
          <a:p>
            <a:pPr lvl="3"/>
            <a:r>
              <a:rPr kumimoji="1" lang="en-US" dirty="0"/>
              <a:t>Fourth level</a:t>
            </a:r>
          </a:p>
          <a:p>
            <a:pPr lvl="4"/>
            <a:r>
              <a:rPr kumimoji="1"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9917" y="6376503"/>
            <a:ext cx="2743200" cy="365125"/>
          </a:xfrm>
        </p:spPr>
        <p:txBody>
          <a:bodyPr/>
          <a:lstStyle/>
          <a:p>
            <a:fld id="{5D3A281A-EDD1-4EE7-A1B5-4028A6F808F1}" type="slidenum">
              <a:rPr kumimoji="1" lang="en-US" smtClean="0"/>
              <a:t>‹#›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3271871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E0B90E-1ED9-450D-886C-F316AB6F8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fr-FR"/>
              <a:t>マスター タイトルの書式設定</a:t>
            </a:r>
            <a:endParaRPr lang="fr-FR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857FBE1-08C7-4E96-83A7-2C3372C03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fr-FR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640A5E9-3201-4287-B156-168801358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72527-AE6E-4D20-98B4-C4182758CA98}" type="datetimeFigureOut">
              <a:rPr kumimoji="1" lang="ja-JP" altLang="en-US" smtClean="0"/>
              <a:t>2023/12/8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E793CE-78B4-4906-98BD-7CF7B0F89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5A31732-7886-4583-817B-E810662DA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20566-2ABD-472F-AE1D-7DCBFBD46A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3299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5BD2446-50F0-AC18-21A7-82C51B914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11093-401D-471E-AFEA-119F5998D4A9}" type="datetimeFigureOut">
              <a:rPr kumimoji="1" lang="ja-JP" altLang="en-US" smtClean="0"/>
              <a:t>2023/12/8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CE4854F-97E6-E592-E61F-75EA9418A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DC3254-2DE5-0F8A-C345-85DD358F0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8BAD-F4E3-4F23-9206-BDDC1A7770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698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1CBCB2-5F3E-43E4-B297-8A563EB18643}" type="datetime1">
              <a:rPr kumimoji="1" lang="en-US" altLang="ja-JP" smtClean="0"/>
              <a:t>12/8/2023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20566-2ABD-472F-AE1D-7DCBFBD46A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6416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/>
              <a:t>Click to edit Master text styles</a:t>
            </a:r>
          </a:p>
          <a:p>
            <a:pPr lvl="1"/>
            <a:r>
              <a:rPr kumimoji="1" lang="en-US"/>
              <a:t>Second level</a:t>
            </a:r>
          </a:p>
          <a:p>
            <a:pPr lvl="2"/>
            <a:r>
              <a:rPr kumimoji="1" lang="en-US"/>
              <a:t>Third level</a:t>
            </a:r>
          </a:p>
          <a:p>
            <a:pPr lvl="3"/>
            <a:r>
              <a:rPr kumimoji="1" lang="en-US"/>
              <a:t>Fourth level</a:t>
            </a:r>
          </a:p>
          <a:p>
            <a:pPr lvl="4"/>
            <a:r>
              <a:rPr kumimoji="1"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5D3A281A-EDD1-4EE7-A1B5-4028A6F808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6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b="1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4.png"/><Relationship Id="rId4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7.png"/><Relationship Id="rId4" Type="http://schemas.microsoft.com/office/2007/relationships/hdphoto" Target="../media/hdphoto6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タイトル 27">
            <a:extLst>
              <a:ext uri="{FF2B5EF4-FFF2-40B4-BE49-F238E27FC236}">
                <a16:creationId xmlns:a16="http://schemas.microsoft.com/office/drawing/2014/main" id="{9366C224-8BA6-4DC0-A06B-76DBC67D28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450" y="4511910"/>
            <a:ext cx="11691298" cy="1405523"/>
          </a:xfrm>
        </p:spPr>
        <p:txBody>
          <a:bodyPr anchor="ctr">
            <a:noAutofit/>
          </a:bodyPr>
          <a:lstStyle/>
          <a:p>
            <a:r>
              <a:rPr lang="fr-FR" sz="5400" dirty="0"/>
              <a:t>Qu’est ce que le SHEP 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81A-EDD1-4EE7-A1B5-4028A6F808F1}" type="slidenum">
              <a:rPr kumimoji="1" lang="en-US" smtClean="0"/>
              <a:t>1</a:t>
            </a:fld>
            <a:endParaRPr kumimoji="1"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287" y="308729"/>
            <a:ext cx="1720159" cy="670984"/>
          </a:xfrm>
          <a:prstGeom prst="rect">
            <a:avLst/>
          </a:prstGeom>
        </p:spPr>
      </p:pic>
      <p:graphicFrame>
        <p:nvGraphicFramePr>
          <p:cNvPr id="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5592518"/>
              </p:ext>
            </p:extLst>
          </p:nvPr>
        </p:nvGraphicFramePr>
        <p:xfrm>
          <a:off x="487406" y="91152"/>
          <a:ext cx="1292453" cy="1106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ビットマップ イメージ" r:id="rId4" imgW="5819048" imgH="4982270" progId="Paint.Picture">
                  <p:embed/>
                </p:oleObj>
              </mc:Choice>
              <mc:Fallback>
                <p:oleObj name="ビットマップ イメージ" r:id="rId4" imgW="5819048" imgH="4982270" progId="Paint.Picture">
                  <p:embed/>
                  <p:pic>
                    <p:nvPicPr>
                      <p:cNvPr id="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406" y="91152"/>
                        <a:ext cx="1292453" cy="11061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グループ化 23"/>
          <p:cNvGrpSpPr/>
          <p:nvPr/>
        </p:nvGrpSpPr>
        <p:grpSpPr>
          <a:xfrm>
            <a:off x="1261640" y="1824145"/>
            <a:ext cx="9668718" cy="2631804"/>
            <a:chOff x="7326" y="4691711"/>
            <a:chExt cx="9031295" cy="2160629"/>
          </a:xfrm>
        </p:grpSpPr>
        <p:pic>
          <p:nvPicPr>
            <p:cNvPr id="10" name="図 5" descr="Fukyuin_02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7514" y="4848604"/>
              <a:ext cx="871107" cy="1964262"/>
            </a:xfrm>
            <a:prstGeom prst="rect">
              <a:avLst/>
            </a:prstGeom>
          </p:spPr>
        </p:pic>
        <p:pic>
          <p:nvPicPr>
            <p:cNvPr id="11" name="図 6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6" y="4715600"/>
              <a:ext cx="964119" cy="2121062"/>
            </a:xfrm>
            <a:prstGeom prst="rect">
              <a:avLst/>
            </a:prstGeom>
          </p:spPr>
        </p:pic>
        <p:pic>
          <p:nvPicPr>
            <p:cNvPr id="12" name="図 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1386" y="4758910"/>
              <a:ext cx="1005662" cy="2048296"/>
            </a:xfrm>
            <a:prstGeom prst="rect">
              <a:avLst/>
            </a:prstGeom>
          </p:spPr>
        </p:pic>
        <p:pic>
          <p:nvPicPr>
            <p:cNvPr id="13" name="図 8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9096" y="4691711"/>
              <a:ext cx="762066" cy="2115495"/>
            </a:xfrm>
            <a:prstGeom prst="rect">
              <a:avLst/>
            </a:prstGeom>
          </p:spPr>
        </p:pic>
        <p:pic>
          <p:nvPicPr>
            <p:cNvPr id="14" name="図 10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8588" y="4691711"/>
              <a:ext cx="752011" cy="2160629"/>
            </a:xfrm>
            <a:prstGeom prst="rect">
              <a:avLst/>
            </a:prstGeom>
          </p:spPr>
        </p:pic>
        <p:pic>
          <p:nvPicPr>
            <p:cNvPr id="15" name="図 14" descr="M_child01.png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833651" y="5013298"/>
              <a:ext cx="575879" cy="1793908"/>
            </a:xfrm>
            <a:prstGeom prst="rect">
              <a:avLst/>
            </a:prstGeom>
          </p:spPr>
        </p:pic>
        <p:pic>
          <p:nvPicPr>
            <p:cNvPr id="16" name="図 15" descr="M_child02.png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42386" y="5037093"/>
              <a:ext cx="598779" cy="1793909"/>
            </a:xfrm>
            <a:prstGeom prst="rect">
              <a:avLst/>
            </a:prstGeom>
          </p:spPr>
        </p:pic>
        <p:pic>
          <p:nvPicPr>
            <p:cNvPr id="17" name="図 16" descr="M_child03.png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392627" y="5606878"/>
              <a:ext cx="469694" cy="1200328"/>
            </a:xfrm>
            <a:prstGeom prst="rect">
              <a:avLst/>
            </a:prstGeom>
          </p:spPr>
        </p:pic>
        <p:pic>
          <p:nvPicPr>
            <p:cNvPr id="18" name="図 17" descr="W_child01.png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429496" y="5325312"/>
              <a:ext cx="628286" cy="1491008"/>
            </a:xfrm>
            <a:prstGeom prst="rect">
              <a:avLst/>
            </a:prstGeom>
          </p:spPr>
        </p:pic>
        <p:pic>
          <p:nvPicPr>
            <p:cNvPr id="19" name="図 18" descr="W_child02.png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946432" y="5305509"/>
              <a:ext cx="477701" cy="1491007"/>
            </a:xfrm>
            <a:prstGeom prst="rect">
              <a:avLst/>
            </a:prstGeom>
          </p:spPr>
        </p:pic>
        <p:pic>
          <p:nvPicPr>
            <p:cNvPr id="20" name="図 19" descr="W_child03.png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291472" y="5316198"/>
              <a:ext cx="866713" cy="1491008"/>
            </a:xfrm>
            <a:prstGeom prst="rect">
              <a:avLst/>
            </a:prstGeom>
          </p:spPr>
        </p:pic>
        <p:pic>
          <p:nvPicPr>
            <p:cNvPr id="21" name="図 20" descr="Y_husband.png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809564" y="4772264"/>
              <a:ext cx="952636" cy="2057174"/>
            </a:xfrm>
            <a:prstGeom prst="rect">
              <a:avLst/>
            </a:prstGeom>
          </p:spPr>
        </p:pic>
        <p:pic>
          <p:nvPicPr>
            <p:cNvPr id="22" name="図 21" descr="Y_wife.png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507138" y="4767825"/>
              <a:ext cx="682859" cy="2057174"/>
            </a:xfrm>
            <a:prstGeom prst="rect">
              <a:avLst/>
            </a:prstGeom>
          </p:spPr>
        </p:pic>
        <p:pic>
          <p:nvPicPr>
            <p:cNvPr id="23" name="図 22" descr="W_wife.png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551" y="4846384"/>
              <a:ext cx="929479" cy="1962492"/>
            </a:xfrm>
            <a:prstGeom prst="rect">
              <a:avLst/>
            </a:prstGeom>
          </p:spPr>
        </p:pic>
        <p:pic>
          <p:nvPicPr>
            <p:cNvPr id="24" name="図 9"/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6611" y="4697807"/>
              <a:ext cx="1054699" cy="2109399"/>
            </a:xfrm>
            <a:prstGeom prst="rect">
              <a:avLst/>
            </a:prstGeom>
          </p:spPr>
        </p:pic>
      </p:grpSp>
      <p:sp>
        <p:nvSpPr>
          <p:cNvPr id="25" name="正方形/長方形 7">
            <a:extLst>
              <a:ext uri="{FF2B5EF4-FFF2-40B4-BE49-F238E27FC236}">
                <a16:creationId xmlns:a16="http://schemas.microsoft.com/office/drawing/2014/main" id="{DD0062AE-49E0-F189-9B6F-CF0B11EC9A83}"/>
              </a:ext>
            </a:extLst>
          </p:cNvPr>
          <p:cNvSpPr/>
          <p:nvPr/>
        </p:nvSpPr>
        <p:spPr>
          <a:xfrm>
            <a:off x="-1" y="6490179"/>
            <a:ext cx="12192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fr-FR" altLang="ja-JP" sz="2000" dirty="0">
              <a:ln w="12700">
                <a:solidFill>
                  <a:schemeClr val="tx1"/>
                </a:solidFill>
              </a:ln>
              <a:latin typeface="Consolas" panose="020B0609020204030204" pitchFamily="49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C466D8-2F50-D919-368A-1E32307C1913}"/>
              </a:ext>
            </a:extLst>
          </p:cNvPr>
          <p:cNvSpPr txBox="1">
            <a:spLocks/>
          </p:cNvSpPr>
          <p:nvPr/>
        </p:nvSpPr>
        <p:spPr>
          <a:xfrm>
            <a:off x="1133633" y="263266"/>
            <a:ext cx="9668719" cy="7465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b="1" kern="1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defRPr/>
            </a:pPr>
            <a:br>
              <a:rPr lang="fr-FR" sz="2000" b="0" dirty="0">
                <a:effectLst/>
              </a:rPr>
            </a:br>
            <a:r>
              <a:rPr lang="fr-FR" sz="1800" dirty="0">
                <a:effectLst/>
              </a:rPr>
              <a:t>Programme de cocréation de connaissances</a:t>
            </a:r>
            <a:br>
              <a:rPr lang="fr-FR" sz="2000" dirty="0">
                <a:effectLst/>
              </a:rPr>
            </a:br>
            <a:r>
              <a:rPr lang="fr-FR" sz="1400" b="0" dirty="0">
                <a:effectLst/>
              </a:rPr>
              <a:t>Du 8 au 17 Novembre </a:t>
            </a:r>
            <a:r>
              <a:rPr lang="en-US" altLang="ja-JP" sz="1400" b="0" dirty="0">
                <a:effectLst/>
              </a:rPr>
              <a:t>2023 à Centre de formation JICA Hokkaido</a:t>
            </a:r>
            <a:endParaRPr lang="fr-FR" sz="14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72739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円/楕円 1">
            <a:extLst>
              <a:ext uri="{FF2B5EF4-FFF2-40B4-BE49-F238E27FC236}">
                <a16:creationId xmlns:a16="http://schemas.microsoft.com/office/drawing/2014/main" id="{BA526312-EEAA-4E2B-A252-82B703023BBC}"/>
              </a:ext>
            </a:extLst>
          </p:cNvPr>
          <p:cNvSpPr/>
          <p:nvPr/>
        </p:nvSpPr>
        <p:spPr>
          <a:xfrm>
            <a:off x="233246" y="1484606"/>
            <a:ext cx="6009236" cy="4921250"/>
          </a:xfrm>
          <a:prstGeom prst="ellipse">
            <a:avLst/>
          </a:prstGeom>
          <a:solidFill>
            <a:srgbClr val="EEE917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48" name="テキスト ボックス 27">
            <a:extLst>
              <a:ext uri="{FF2B5EF4-FFF2-40B4-BE49-F238E27FC236}">
                <a16:creationId xmlns:a16="http://schemas.microsoft.com/office/drawing/2014/main" id="{CC251BF2-7DB6-4B76-897D-F813D083A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621" y="4381882"/>
            <a:ext cx="18090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fr-FR" altLang="ja-JP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Agriculteurs</a:t>
            </a:r>
          </a:p>
        </p:txBody>
      </p:sp>
      <p:sp>
        <p:nvSpPr>
          <p:cNvPr id="51" name="スライド番号プレースホルダー 3">
            <a:extLst>
              <a:ext uri="{FF2B5EF4-FFF2-40B4-BE49-F238E27FC236}">
                <a16:creationId xmlns:a16="http://schemas.microsoft.com/office/drawing/2014/main" id="{C82DE13C-8CDC-4A0D-BB02-AB0B2E1FB41A}"/>
              </a:ext>
            </a:extLst>
          </p:cNvPr>
          <p:cNvSpPr txBox="1">
            <a:spLocks/>
          </p:cNvSpPr>
          <p:nvPr/>
        </p:nvSpPr>
        <p:spPr>
          <a:xfrm>
            <a:off x="9740449" y="622329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B20566-2ABD-472F-AE1D-7DCBFBD46ABE}" type="slidenum">
              <a:rPr lang="ja-JP" altLang="en-US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10</a:t>
            </a:fld>
            <a:endParaRPr lang="ja-JP" alt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304801" y="92093"/>
            <a:ext cx="11887199" cy="1353720"/>
          </a:xfr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fr-FR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Théorie économique: </a:t>
            </a:r>
            <a:br>
              <a:rPr lang="fr-FR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ja-JP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altLang="ja-JP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Marchés</a:t>
            </a:r>
            <a:r>
              <a:rPr lang="en-US" altLang="ja-JP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avec </a:t>
            </a:r>
            <a:r>
              <a:rPr lang="en-US" altLang="ja-JP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l’asymétrie</a:t>
            </a:r>
            <a:r>
              <a:rPr lang="en-US" altLang="ja-JP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d'information</a:t>
            </a:r>
            <a:r>
              <a:rPr lang="en-US" altLang="ja-JP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fr-FR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81A-EDD1-4EE7-A1B5-4028A6F808F1}" type="slidenum">
              <a:rPr kumimoji="1" lang="en-US" smtClean="0"/>
              <a:t>10</a:t>
            </a:fld>
            <a:endParaRPr kumimoji="1" lang="en-US"/>
          </a:p>
        </p:txBody>
      </p:sp>
      <p:sp>
        <p:nvSpPr>
          <p:cNvPr id="31" name="テキスト ボックス 3">
            <a:extLst>
              <a:ext uri="{FF2B5EF4-FFF2-40B4-BE49-F238E27FC236}">
                <a16:creationId xmlns:a16="http://schemas.microsoft.com/office/drawing/2014/main" id="{DF4A347E-B6AA-4787-AB59-9B41D0618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5" y="4392760"/>
            <a:ext cx="33102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fr-FR" altLang="ja-JP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Acteurs du Marché</a:t>
            </a:r>
          </a:p>
        </p:txBody>
      </p:sp>
      <p:sp>
        <p:nvSpPr>
          <p:cNvPr id="32" name="角丸四角形 31">
            <a:extLst>
              <a:ext uri="{FF2B5EF4-FFF2-40B4-BE49-F238E27FC236}">
                <a16:creationId xmlns:a16="http://schemas.microsoft.com/office/drawing/2014/main" id="{861EE94B-A2D9-416A-8ED6-CDE5000E90A2}"/>
              </a:ext>
            </a:extLst>
          </p:cNvPr>
          <p:cNvSpPr/>
          <p:nvPr/>
        </p:nvSpPr>
        <p:spPr>
          <a:xfrm>
            <a:off x="2635365" y="3589560"/>
            <a:ext cx="2255405" cy="78089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altLang="ja-JP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sur la production</a:t>
            </a:r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552F3F7C-EFF6-4C88-A1B4-1F52202ACF1D}"/>
              </a:ext>
            </a:extLst>
          </p:cNvPr>
          <p:cNvCxnSpPr/>
          <p:nvPr/>
        </p:nvCxnSpPr>
        <p:spPr>
          <a:xfrm flipV="1">
            <a:off x="4550188" y="3263579"/>
            <a:ext cx="504825" cy="4762"/>
          </a:xfrm>
          <a:prstGeom prst="straightConnector1">
            <a:avLst/>
          </a:prstGeom>
          <a:ln w="76200">
            <a:solidFill>
              <a:srgbClr val="DE402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2A743087-4EBF-4CB6-B62F-EF32E94E1109}"/>
              </a:ext>
            </a:extLst>
          </p:cNvPr>
          <p:cNvCxnSpPr/>
          <p:nvPr/>
        </p:nvCxnSpPr>
        <p:spPr>
          <a:xfrm flipH="1">
            <a:off x="1534673" y="3375467"/>
            <a:ext cx="422275" cy="0"/>
          </a:xfrm>
          <a:prstGeom prst="straightConnector1">
            <a:avLst/>
          </a:prstGeom>
          <a:ln w="76200">
            <a:solidFill>
              <a:srgbClr val="DE402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角丸四角形 5">
            <a:extLst>
              <a:ext uri="{FF2B5EF4-FFF2-40B4-BE49-F238E27FC236}">
                <a16:creationId xmlns:a16="http://schemas.microsoft.com/office/drawing/2014/main" id="{33002818-B7F5-4E5E-8221-66F2B2ED3B42}"/>
              </a:ext>
            </a:extLst>
          </p:cNvPr>
          <p:cNvSpPr/>
          <p:nvPr/>
        </p:nvSpPr>
        <p:spPr>
          <a:xfrm>
            <a:off x="1214409" y="1898781"/>
            <a:ext cx="2177232" cy="68402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altLang="ja-JP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sur le marché</a:t>
            </a:r>
          </a:p>
        </p:txBody>
      </p:sp>
      <p:sp>
        <p:nvSpPr>
          <p:cNvPr id="5" name="矢印: 環状 4">
            <a:extLst>
              <a:ext uri="{FF2B5EF4-FFF2-40B4-BE49-F238E27FC236}">
                <a16:creationId xmlns:a16="http://schemas.microsoft.com/office/drawing/2014/main" id="{2AE13276-566C-4616-9AAF-C6F834B3B9C4}"/>
              </a:ext>
            </a:extLst>
          </p:cNvPr>
          <p:cNvSpPr/>
          <p:nvPr/>
        </p:nvSpPr>
        <p:spPr>
          <a:xfrm rot="14061854">
            <a:off x="2125870" y="2823089"/>
            <a:ext cx="799231" cy="814388"/>
          </a:xfrm>
          <a:prstGeom prst="circular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2" name="矢印: 環状 51">
            <a:extLst>
              <a:ext uri="{FF2B5EF4-FFF2-40B4-BE49-F238E27FC236}">
                <a16:creationId xmlns:a16="http://schemas.microsoft.com/office/drawing/2014/main" id="{A89EEFCE-BBAF-4B66-B726-19D77E1A4FE0}"/>
              </a:ext>
            </a:extLst>
          </p:cNvPr>
          <p:cNvSpPr/>
          <p:nvPr/>
        </p:nvSpPr>
        <p:spPr>
          <a:xfrm rot="3780141">
            <a:off x="3527455" y="2041001"/>
            <a:ext cx="799231" cy="814388"/>
          </a:xfrm>
          <a:prstGeom prst="circular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C31E9A1C-B17E-41B0-9EC1-EEDE47552B1C}"/>
              </a:ext>
            </a:extLst>
          </p:cNvPr>
          <p:cNvSpPr txBox="1"/>
          <p:nvPr/>
        </p:nvSpPr>
        <p:spPr>
          <a:xfrm>
            <a:off x="2599876" y="2631242"/>
            <a:ext cx="18198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ja-JP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Partage d’informations sur le marché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5CD57E64-1457-4340-B896-D46ADBF5FB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469" y="2111995"/>
            <a:ext cx="752011" cy="2160629"/>
          </a:xfrm>
          <a:prstGeom prst="rect">
            <a:avLst/>
          </a:prstGeom>
        </p:spPr>
      </p:pic>
      <p:pic>
        <p:nvPicPr>
          <p:cNvPr id="21" name="図 20" descr="Fukyuin_02.png">
            <a:extLst>
              <a:ext uri="{FF2B5EF4-FFF2-40B4-BE49-F238E27FC236}">
                <a16:creationId xmlns:a16="http://schemas.microsoft.com/office/drawing/2014/main" id="{15F9E5C2-C271-45C4-B974-6A146B3F88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85" y="2248152"/>
            <a:ext cx="871107" cy="1964262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A06B701-5AE7-4687-8F6B-F5B25CD0D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649" y="1809625"/>
            <a:ext cx="5279025" cy="4911853"/>
          </a:xfrm>
          <a:noFill/>
        </p:spPr>
        <p:txBody>
          <a:bodyPr>
            <a:noAutofit/>
          </a:bodyPr>
          <a:lstStyle/>
          <a:p>
            <a:r>
              <a:rPr lang="fr-FR" altLang="ja-JP" sz="2800" b="1" dirty="0"/>
              <a:t>Limiter l’asymétrie d’information entre les acteurs à travers le  partage d’information sur les transactions commerciales.</a:t>
            </a:r>
            <a:r>
              <a:rPr lang="fr-FR" sz="2800" b="1" dirty="0"/>
              <a:t>.</a:t>
            </a:r>
            <a:endParaRPr lang="fr" sz="2800" b="1" dirty="0"/>
          </a:p>
          <a:p>
            <a:r>
              <a:rPr lang="fr-FR" sz="2800" b="1" dirty="0"/>
              <a:t>Mettre en relation entre les producteurs et les acteurs de marchés. </a:t>
            </a:r>
            <a:endParaRPr lang="fr" sz="2800" b="1" dirty="0"/>
          </a:p>
          <a:p>
            <a:r>
              <a:rPr lang="fr-FR" sz="2800" b="1" dirty="0"/>
              <a:t>Savoir la demande de maché en avance ce qui permet d’avoir des produits attractifs.</a:t>
            </a:r>
            <a:endParaRPr lang="fr" sz="2800" b="1" dirty="0"/>
          </a:p>
          <a:p>
            <a:pPr marL="0" indent="0">
              <a:buNone/>
            </a:pPr>
            <a:endParaRPr lang="en-US" sz="2800" b="1" dirty="0"/>
          </a:p>
          <a:p>
            <a:endParaRPr lang="en-US" sz="28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27C8DCE-D35A-4920-9AA7-1F6181627B3C}"/>
              </a:ext>
            </a:extLst>
          </p:cNvPr>
          <p:cNvSpPr txBox="1"/>
          <p:nvPr/>
        </p:nvSpPr>
        <p:spPr>
          <a:xfrm>
            <a:off x="304801" y="5033166"/>
            <a:ext cx="64588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fr-F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✖</a:t>
            </a:r>
            <a:r>
              <a:rPr lang="fr-F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Achat et la vente ne sont pas établis</a:t>
            </a:r>
          </a:p>
          <a:p>
            <a:r>
              <a:rPr lang="ja-JP" altLang="fr-F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✖</a:t>
            </a:r>
            <a:r>
              <a:rPr lang="fr-FR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Prix sont faussés </a:t>
            </a:r>
          </a:p>
          <a:p>
            <a:r>
              <a:rPr lang="ja-JP" altLang="fr-F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✖</a:t>
            </a:r>
            <a:r>
              <a:rPr lang="fr-FR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Transactions ne sont pas continues et stables</a:t>
            </a:r>
          </a:p>
          <a:p>
            <a:r>
              <a:rPr lang="ja-JP" altLang="fr-F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✖</a:t>
            </a:r>
            <a:r>
              <a:rPr lang="fr-FR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Coûts de transaction sont élevés.</a:t>
            </a:r>
            <a:endParaRPr lang="fr-FR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41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E85BB1-D4D5-4005-9F37-B06F01E22D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altLang="ja-JP" dirty="0"/>
              <a:t>Video_1_Concepte de SHEP (4’23)</a:t>
            </a:r>
            <a:endParaRPr lang="fr-FR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F919E3-4B84-4FA9-A0CC-787F58A4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81A-EDD1-4EE7-A1B5-4028A6F808F1}" type="slidenum">
              <a:rPr kumimoji="1" lang="en-US" smtClean="0"/>
              <a:t>11</a:t>
            </a:fld>
            <a:endParaRPr kumimoji="1" lang="en-US"/>
          </a:p>
        </p:txBody>
      </p:sp>
      <p:sp>
        <p:nvSpPr>
          <p:cNvPr id="5" name="字幕 2">
            <a:extLst>
              <a:ext uri="{FF2B5EF4-FFF2-40B4-BE49-F238E27FC236}">
                <a16:creationId xmlns:a16="http://schemas.microsoft.com/office/drawing/2014/main" id="{52F32388-4F07-48DE-AF3C-5C7626552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38954"/>
            <a:ext cx="9144000" cy="1318846"/>
          </a:xfrm>
        </p:spPr>
        <p:txBody>
          <a:bodyPr/>
          <a:lstStyle/>
          <a:p>
            <a:endParaRPr lang="fr-FR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790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円/楕円 10"/>
          <p:cNvSpPr/>
          <p:nvPr/>
        </p:nvSpPr>
        <p:spPr>
          <a:xfrm>
            <a:off x="5118914" y="1143000"/>
            <a:ext cx="6865216" cy="5715000"/>
          </a:xfrm>
          <a:prstGeom prst="ellipse">
            <a:avLst/>
          </a:prstGeom>
          <a:solidFill>
            <a:srgbClr val="DE402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ja-JP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スライド番号プレースホルダー 3">
            <a:extLst>
              <a:ext uri="{FF2B5EF4-FFF2-40B4-BE49-F238E27FC236}">
                <a16:creationId xmlns:a16="http://schemas.microsoft.com/office/drawing/2014/main" id="{C82DE13C-8CDC-4A0D-BB02-AB0B2E1FB41A}"/>
              </a:ext>
            </a:extLst>
          </p:cNvPr>
          <p:cNvSpPr txBox="1">
            <a:spLocks/>
          </p:cNvSpPr>
          <p:nvPr/>
        </p:nvSpPr>
        <p:spPr>
          <a:xfrm>
            <a:off x="9910809" y="639053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B20566-2ABD-472F-AE1D-7DCBFBD46ABE}" type="slidenum">
              <a:rPr lang="ja-JP" altLang="en-US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12</a:t>
            </a:fld>
            <a:endParaRPr lang="ja-JP" alt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0470282C-218F-4461-9FF4-07B815E35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90" y="102344"/>
            <a:ext cx="11739420" cy="1200329"/>
          </a:xfr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fr-FR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Théorie psychologique :</a:t>
            </a:r>
            <a:br>
              <a:rPr lang="fr-FR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“Théorie de l'autodétermination”</a:t>
            </a:r>
          </a:p>
        </p:txBody>
      </p:sp>
      <p:sp>
        <p:nvSpPr>
          <p:cNvPr id="20" name="正方形/長方形 28">
            <a:extLst>
              <a:ext uri="{FF2B5EF4-FFF2-40B4-BE49-F238E27FC236}">
                <a16:creationId xmlns:a16="http://schemas.microsoft.com/office/drawing/2014/main" id="{EFE249B4-C679-4F3D-A4CA-9539DEA29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9149" y="1844438"/>
            <a:ext cx="5856216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ja-JP" altLang="fr-FR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①</a:t>
            </a:r>
            <a:r>
              <a:rPr lang="fr-FR" altLang="ja-JP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Autonomie</a:t>
            </a:r>
          </a:p>
        </p:txBody>
      </p:sp>
      <p:sp>
        <p:nvSpPr>
          <p:cNvPr id="21" name="正方形/長方形 45">
            <a:extLst>
              <a:ext uri="{FF2B5EF4-FFF2-40B4-BE49-F238E27FC236}">
                <a16:creationId xmlns:a16="http://schemas.microsoft.com/office/drawing/2014/main" id="{FEB970AA-3364-47CA-B660-41D96C943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8723" y="3359247"/>
            <a:ext cx="5886703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ja-JP" altLang="fr-FR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②</a:t>
            </a:r>
            <a:r>
              <a:rPr lang="fr-FR" altLang="ja-JP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Compétence</a:t>
            </a:r>
          </a:p>
        </p:txBody>
      </p:sp>
      <p:sp>
        <p:nvSpPr>
          <p:cNvPr id="22" name="正方形/長方形 46">
            <a:extLst>
              <a:ext uri="{FF2B5EF4-FFF2-40B4-BE49-F238E27FC236}">
                <a16:creationId xmlns:a16="http://schemas.microsoft.com/office/drawing/2014/main" id="{E30C834A-AF46-4ABC-853F-83EF1EED4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0616" y="5159002"/>
            <a:ext cx="6022602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ja-JP" altLang="fr-FR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③</a:t>
            </a:r>
            <a:r>
              <a:rPr lang="fr-FR" altLang="ja-JP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Appartenance sociale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02D9EDF-09B5-4F8F-B0E5-207328A33968}"/>
              </a:ext>
            </a:extLst>
          </p:cNvPr>
          <p:cNvSpPr txBox="1"/>
          <p:nvPr/>
        </p:nvSpPr>
        <p:spPr>
          <a:xfrm>
            <a:off x="6088647" y="2166302"/>
            <a:ext cx="5664114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fr-FR" altLang="ja-JP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désir d'agir de sa propre initiative, </a:t>
            </a:r>
            <a:br>
              <a:rPr lang="fr-FR" altLang="ja-JP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ja-JP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plutôt, le désir de ne pas être contrôlé par les autres.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2259EA1-2D42-44F7-8A24-6DE7C0A7E44B}"/>
              </a:ext>
            </a:extLst>
          </p:cNvPr>
          <p:cNvSpPr txBox="1"/>
          <p:nvPr/>
        </p:nvSpPr>
        <p:spPr>
          <a:xfrm>
            <a:off x="6086085" y="3702880"/>
            <a:ext cx="5986707" cy="134806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>
              <a:lnSpc>
                <a:spcPct val="85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altLang="ja-JP" dirty="0"/>
              <a:t>Le désir de sentir que sa capacité s'améliore dans des cas tels qu’on est en mesure d’accomplir une tâche comme prévue.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7A7F80B-870B-432B-9996-B3D8BD4585B8}"/>
              </a:ext>
            </a:extLst>
          </p:cNvPr>
          <p:cNvSpPr txBox="1"/>
          <p:nvPr/>
        </p:nvSpPr>
        <p:spPr>
          <a:xfrm>
            <a:off x="6088646" y="5481963"/>
            <a:ext cx="5435514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>
              <a:lnSpc>
                <a:spcPct val="85000"/>
              </a:lnSpc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altLang="ja-JP" dirty="0"/>
              <a:t>Le désir d'avoir de bonnes relations avec les autres.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1A3223BC-EF58-4B72-B700-8D8D93AF16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775" y="1849015"/>
            <a:ext cx="729455" cy="1485728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4A718083-208B-4138-A1F5-7CB7ACF9F6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5695" y="3452040"/>
            <a:ext cx="729455" cy="1485728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073DCDB7-F56F-408C-9BB4-32A88F784B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741" y="5063208"/>
            <a:ext cx="729455" cy="1485728"/>
          </a:xfrm>
          <a:prstGeom prst="rect">
            <a:avLst/>
          </a:prstGeom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275959C-0654-4EF0-99B8-4D73884C5457}"/>
              </a:ext>
            </a:extLst>
          </p:cNvPr>
          <p:cNvSpPr txBox="1">
            <a:spLocks/>
          </p:cNvSpPr>
          <p:nvPr/>
        </p:nvSpPr>
        <p:spPr>
          <a:xfrm>
            <a:off x="12032" y="1824661"/>
            <a:ext cx="5118914" cy="46136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" sz="2400" b="1" dirty="0">
                <a:latin typeface="Arial" panose="020B0604020202020204" pitchFamily="34" charset="0"/>
                <a:cs typeface="Arial" panose="020B0604020202020204" pitchFamily="34" charset="0"/>
              </a:rPr>
              <a:t>SHEP essaye</a:t>
            </a:r>
            <a:r>
              <a:rPr lang="f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" sz="2400" b="1" dirty="0">
                <a:latin typeface="Arial" panose="020B0604020202020204" pitchFamily="34" charset="0"/>
                <a:cs typeface="Arial" panose="020B0604020202020204" pitchFamily="34" charset="0"/>
              </a:rPr>
              <a:t>de motiver les agriculteurs se </a:t>
            </a:r>
            <a:r>
              <a:rPr lang="f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basant sur </a:t>
            </a:r>
            <a:br>
              <a:rPr lang="f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«Théorie de autodétermination»</a:t>
            </a:r>
          </a:p>
          <a:p>
            <a:pPr marL="0" indent="0">
              <a:lnSpc>
                <a:spcPct val="100000"/>
              </a:lnSpc>
              <a:buNone/>
            </a:pPr>
            <a:endParaRPr lang="fr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" sz="2400" b="1" dirty="0">
                <a:latin typeface="Arial" panose="020B0604020202020204" pitchFamily="34" charset="0"/>
                <a:cs typeface="Arial" panose="020B0604020202020204" pitchFamily="34" charset="0"/>
              </a:rPr>
              <a:t>Trois besoin pour soutenir l’autodétermination?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f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Autonomie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fr-F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Compétence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f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Appartenance sociale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3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6" grpId="0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E85BB1-D4D5-4005-9F37-B06F01E22D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altLang="ja-JP" dirty="0"/>
              <a:t>Video_2_Théorie de autodétermination</a:t>
            </a:r>
            <a:endParaRPr lang="fr-FR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F919E3-4B84-4FA9-A0CC-787F58A4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81A-EDD1-4EE7-A1B5-4028A6F808F1}" type="slidenum">
              <a:rPr kumimoji="1" lang="en-US" smtClean="0"/>
              <a:t>13</a:t>
            </a:fld>
            <a:endParaRPr kumimoji="1" lang="en-US"/>
          </a:p>
        </p:txBody>
      </p:sp>
      <p:sp>
        <p:nvSpPr>
          <p:cNvPr id="5" name="字幕 2">
            <a:extLst>
              <a:ext uri="{FF2B5EF4-FFF2-40B4-BE49-F238E27FC236}">
                <a16:creationId xmlns:a16="http://schemas.microsoft.com/office/drawing/2014/main" id="{87CADE77-F7F7-402E-B857-59280B2342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fr-FR" altLang="ja-JP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07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3CD8DA-91A5-7282-FE6E-E15B56083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1" lang="en-US" sz="4400" dirty="0">
                <a:solidFill>
                  <a:srgbClr val="FF0000"/>
                </a:solidFill>
              </a:rPr>
              <a:t>Quiz : </a:t>
            </a:r>
            <a:r>
              <a:rPr lang="fr-FR" dirty="0"/>
              <a:t>Quelles théories soutiennent les deux piliers clés de l'approche SHEP ?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494255A-153C-B7F1-7C23-EED9EB177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fr-FR" dirty="0"/>
              <a:t>Théorie macroéconomique et théorie de la motivation expérimentale</a:t>
            </a:r>
          </a:p>
          <a:p>
            <a:pPr marL="742950" indent="-742950">
              <a:buFont typeface="+mj-lt"/>
              <a:buAutoNum type="arabicPeriod"/>
            </a:pPr>
            <a:r>
              <a:rPr lang="fr-FR" dirty="0"/>
              <a:t>Théorie de la motivation et théorie de l'autodétermination</a:t>
            </a:r>
          </a:p>
          <a:p>
            <a:pPr marL="742950" indent="-742950">
              <a:buFont typeface="+mj-lt"/>
              <a:buAutoNum type="arabicPeriod"/>
            </a:pPr>
            <a:r>
              <a:rPr lang="fr-FR" dirty="0"/>
              <a:t>Théorie des mécanismes du marché et théorie de la motivation</a:t>
            </a:r>
          </a:p>
          <a:p>
            <a:pPr marL="742950" indent="-742950">
              <a:buFont typeface="+mj-lt"/>
              <a:buAutoNum type="arabicPeriod"/>
            </a:pPr>
            <a:r>
              <a:rPr lang="fr-FR" dirty="0"/>
              <a:t>Théorie sur le marché avec l’asymétrie d’information et théorie de l'autodétermination</a:t>
            </a:r>
          </a:p>
          <a:p>
            <a:pPr marL="742950" indent="-742950">
              <a:buFont typeface="+mj-lt"/>
              <a:buAutoNum type="arabicPeriod"/>
            </a:pPr>
            <a:endParaRPr lang="fr-FR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DA3C84B-C6A8-9717-2D3D-2053A338B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20566-2ABD-472F-AE1D-7DCBFBD46ABE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F868635C-C173-83EB-2B6D-1B4FF548A626}"/>
              </a:ext>
            </a:extLst>
          </p:cNvPr>
          <p:cNvSpPr/>
          <p:nvPr/>
        </p:nvSpPr>
        <p:spPr>
          <a:xfrm>
            <a:off x="285750" y="4621355"/>
            <a:ext cx="842963" cy="87745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776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3CD8DA-91A5-7282-FE6E-E15B56083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81" y="656070"/>
            <a:ext cx="11314545" cy="1401330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sz="4400" dirty="0">
                <a:solidFill>
                  <a:srgbClr val="FF0000"/>
                </a:solidFill>
              </a:rPr>
              <a:t>Quiz : </a:t>
            </a:r>
            <a:r>
              <a:rPr lang="fr-FR" dirty="0"/>
              <a:t>Selon la théorie de l'autodétermination, </a:t>
            </a:r>
            <a:br>
              <a:rPr lang="fr-FR" dirty="0"/>
            </a:br>
            <a:r>
              <a:rPr lang="fr-FR" dirty="0"/>
              <a:t>quels sont les trois besoins psychologiques qui motivent les gens ?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494255A-153C-B7F1-7C23-EED9EB177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581" y="2436671"/>
            <a:ext cx="11314545" cy="3939832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fr-FR" dirty="0"/>
              <a:t>Autonomie, compétence et appartenance sociale</a:t>
            </a:r>
          </a:p>
          <a:p>
            <a:pPr marL="742950" indent="-742950">
              <a:buFont typeface="+mj-lt"/>
              <a:buAutoNum type="arabicPeriod"/>
            </a:pPr>
            <a:r>
              <a:rPr lang="fr-FR" dirty="0"/>
              <a:t>Appropriation, reconnaissance et estime de soi</a:t>
            </a:r>
          </a:p>
          <a:p>
            <a:pPr marL="742950" indent="-742950">
              <a:buFont typeface="+mj-lt"/>
              <a:buAutoNum type="arabicPeriod"/>
            </a:pPr>
            <a:r>
              <a:rPr lang="fr-FR" dirty="0"/>
              <a:t>Curiosité, réalisation de soi et besoins physiologiques</a:t>
            </a:r>
          </a:p>
          <a:p>
            <a:pPr marL="742950" indent="-742950">
              <a:buFont typeface="+mj-lt"/>
              <a:buAutoNum type="arabicPeriod"/>
            </a:pPr>
            <a:r>
              <a:rPr lang="fr-FR" dirty="0"/>
              <a:t>Autodétermination, motivation intrinsèque et motivation extrinsèque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DA3C84B-C6A8-9717-2D3D-2053A338B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20566-2ABD-472F-AE1D-7DCBFBD46ABE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F868635C-C173-83EB-2B6D-1B4FF548A626}"/>
              </a:ext>
            </a:extLst>
          </p:cNvPr>
          <p:cNvSpPr/>
          <p:nvPr/>
        </p:nvSpPr>
        <p:spPr>
          <a:xfrm>
            <a:off x="257178" y="2243138"/>
            <a:ext cx="876680" cy="85537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503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4FF9B652-D394-47F9-9FB4-2EA7E3FF16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3</a:t>
            </a:r>
            <a:r>
              <a:rPr kumimoji="1" lang="fr-FR" dirty="0"/>
              <a:t>. Cibles de l’activité SHEP</a:t>
            </a:r>
            <a:endParaRPr lang="fr-FR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4624E7AA-8DA8-457A-B6F0-6471E46CE8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86D789-2972-46D6-AF4B-46D855A5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81A-EDD1-4EE7-A1B5-4028A6F808F1}" type="slidenum">
              <a:rPr kumimoji="1" lang="en-US" smtClean="0"/>
              <a:t>16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449755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台形 10">
            <a:extLst>
              <a:ext uri="{FF2B5EF4-FFF2-40B4-BE49-F238E27FC236}">
                <a16:creationId xmlns:a16="http://schemas.microsoft.com/office/drawing/2014/main" id="{4ED51DBE-4E04-44AD-85C9-4170B478B98D}"/>
              </a:ext>
            </a:extLst>
          </p:cNvPr>
          <p:cNvSpPr/>
          <p:nvPr/>
        </p:nvSpPr>
        <p:spPr>
          <a:xfrm>
            <a:off x="1432560" y="5284614"/>
            <a:ext cx="8839200" cy="1328244"/>
          </a:xfrm>
          <a:prstGeom prst="trapezoid">
            <a:avLst>
              <a:gd name="adj" fmla="val 77422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台形 4">
            <a:extLst>
              <a:ext uri="{FF2B5EF4-FFF2-40B4-BE49-F238E27FC236}">
                <a16:creationId xmlns:a16="http://schemas.microsoft.com/office/drawing/2014/main" id="{E629B8AA-04B8-4ABE-B5FB-C69E1519532D}"/>
              </a:ext>
            </a:extLst>
          </p:cNvPr>
          <p:cNvSpPr/>
          <p:nvPr/>
        </p:nvSpPr>
        <p:spPr>
          <a:xfrm>
            <a:off x="2491498" y="3010314"/>
            <a:ext cx="6734021" cy="2262726"/>
          </a:xfrm>
          <a:prstGeom prst="trapezoid">
            <a:avLst>
              <a:gd name="adj" fmla="val 77422"/>
            </a:avLst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二等辺三角形 2">
            <a:extLst>
              <a:ext uri="{FF2B5EF4-FFF2-40B4-BE49-F238E27FC236}">
                <a16:creationId xmlns:a16="http://schemas.microsoft.com/office/drawing/2014/main" id="{4711A2B0-718D-4D65-B72C-3726FEC17294}"/>
              </a:ext>
            </a:extLst>
          </p:cNvPr>
          <p:cNvSpPr/>
          <p:nvPr/>
        </p:nvSpPr>
        <p:spPr>
          <a:xfrm>
            <a:off x="4221004" y="1093388"/>
            <a:ext cx="3262311" cy="1898848"/>
          </a:xfrm>
          <a:prstGeom prst="triangle">
            <a:avLst/>
          </a:prstGeom>
          <a:solidFill>
            <a:schemeClr val="accent2">
              <a:lumMod val="5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1621" y="341745"/>
            <a:ext cx="11314545" cy="8774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r-FR" altLang="ja-JP" dirty="0"/>
              <a:t>Les bénéficiaires cibles de SHEP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9238957" y="6376503"/>
            <a:ext cx="27432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17</a:t>
            </a:fld>
            <a:endParaRPr kumimoji="1" lang="ja-JP" altLang="en-US" dirty="0"/>
          </a:p>
        </p:txBody>
      </p:sp>
      <p:sp>
        <p:nvSpPr>
          <p:cNvPr id="6" name="テキスト ボックス 4"/>
          <p:cNvSpPr txBox="1"/>
          <p:nvPr/>
        </p:nvSpPr>
        <p:spPr>
          <a:xfrm>
            <a:off x="2855125" y="5714847"/>
            <a:ext cx="6253900" cy="58545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altLang="ja-JP" sz="3200" b="1" kern="100" dirty="0" err="1">
                <a:latin typeface="Arial" panose="020B0604020202020204" pitchFamily="34" charset="0"/>
                <a:ea typeface="ＭＳ ゴシック"/>
                <a:cs typeface="Arial" panose="020B0604020202020204" pitchFamily="34" charset="0"/>
              </a:rPr>
              <a:t>Agriculteurs</a:t>
            </a:r>
            <a:r>
              <a:rPr lang="en-US" altLang="ja-JP" sz="3200" b="1" kern="100" dirty="0">
                <a:latin typeface="Arial" panose="020B0604020202020204" pitchFamily="34" charset="0"/>
                <a:ea typeface="ＭＳ ゴシック"/>
                <a:cs typeface="Arial" panose="020B0604020202020204" pitchFamily="34" charset="0"/>
              </a:rPr>
              <a:t> de </a:t>
            </a:r>
            <a:r>
              <a:rPr lang="en-US" altLang="ja-JP" sz="3200" b="1" kern="100" dirty="0" err="1">
                <a:latin typeface="Arial" panose="020B0604020202020204" pitchFamily="34" charset="0"/>
                <a:ea typeface="ＭＳ ゴシック"/>
                <a:cs typeface="Arial" panose="020B0604020202020204" pitchFamily="34" charset="0"/>
              </a:rPr>
              <a:t>Subsistance</a:t>
            </a:r>
            <a:endParaRPr lang="ja-JP" altLang="fr-FR" sz="3200" b="1" kern="100" dirty="0">
              <a:latin typeface="Arial" panose="020B0604020202020204" pitchFamily="34" charset="0"/>
              <a:ea typeface="ＭＳ 明朝"/>
              <a:cs typeface="Arial" panose="020B0604020202020204" pitchFamily="34" charset="0"/>
            </a:endParaRPr>
          </a:p>
        </p:txBody>
      </p:sp>
      <p:sp>
        <p:nvSpPr>
          <p:cNvPr id="7" name="テキスト ボックス 4"/>
          <p:cNvSpPr txBox="1"/>
          <p:nvPr/>
        </p:nvSpPr>
        <p:spPr>
          <a:xfrm>
            <a:off x="3703320" y="3192253"/>
            <a:ext cx="4264123" cy="189884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fr-FR" altLang="ja-JP" sz="3600" b="1" kern="100" dirty="0">
                <a:solidFill>
                  <a:srgbClr val="FF0000"/>
                </a:solidFill>
                <a:latin typeface="Arial" panose="020B0604020202020204" pitchFamily="34" charset="0"/>
                <a:ea typeface="ＭＳ ゴシック"/>
                <a:cs typeface="Arial" panose="020B0604020202020204" pitchFamily="34" charset="0"/>
              </a:rPr>
              <a:t>Agriculteurs introduisant les cultures de rente</a:t>
            </a:r>
            <a:endParaRPr lang="en-US" altLang="ja-JP" sz="3600" b="1" kern="100" dirty="0">
              <a:solidFill>
                <a:srgbClr val="FF0000"/>
              </a:solidFill>
              <a:latin typeface="Arial" panose="020B0604020202020204" pitchFamily="34" charset="0"/>
              <a:ea typeface="ＭＳ ゴシック"/>
              <a:cs typeface="Arial" panose="020B0604020202020204" pitchFamily="34" charset="0"/>
            </a:endParaRPr>
          </a:p>
        </p:txBody>
      </p:sp>
      <p:sp>
        <p:nvSpPr>
          <p:cNvPr id="8" name="テキスト ボックス 4"/>
          <p:cNvSpPr txBox="1"/>
          <p:nvPr/>
        </p:nvSpPr>
        <p:spPr>
          <a:xfrm>
            <a:off x="2525221" y="1316257"/>
            <a:ext cx="6921625" cy="103119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>
              <a:defRPr kumimoji="1">
                <a:solidFill>
                  <a:schemeClr val="tx1"/>
                </a:solidFill>
                <a:latin typeface="Trebuchet MS" pitchFamily="34" charset="0"/>
                <a:ea typeface="HG丸ｺﾞｼｯｸM-PRO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rebuchet MS" pitchFamily="34" charset="0"/>
                <a:ea typeface="HG丸ｺﾞｼｯｸM-PRO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rebuchet MS" pitchFamily="34" charset="0"/>
                <a:ea typeface="HG丸ｺﾞｼｯｸM-PRO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rebuchet MS" pitchFamily="34" charset="0"/>
                <a:ea typeface="HG丸ｺﾞｼｯｸM-PRO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rebuchet MS" pitchFamily="34" charset="0"/>
                <a:ea typeface="HG丸ｺﾞｼｯｸM-PRO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rebuchet MS" pitchFamily="34" charset="0"/>
                <a:ea typeface="HG丸ｺﾞｼｯｸM-PRO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rebuchet MS" pitchFamily="34" charset="0"/>
                <a:ea typeface="HG丸ｺﾞｼｯｸM-PRO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rebuchet MS" pitchFamily="34" charset="0"/>
                <a:ea typeface="HG丸ｺﾞｼｯｸM-PRO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rebuchet MS" pitchFamily="34" charset="0"/>
                <a:ea typeface="HG丸ｺﾞｼｯｸM-PRO" pitchFamily="50" charset="-128"/>
              </a:defRPr>
            </a:lvl9pPr>
          </a:lstStyle>
          <a:p>
            <a:pPr algn="ctr">
              <a:defRPr/>
            </a:pPr>
            <a:r>
              <a:rPr lang="fr-FR" altLang="ja-JP" sz="3200" b="1" dirty="0">
                <a:solidFill>
                  <a:srgbClr val="000000"/>
                </a:solidFill>
                <a:latin typeface="Arial" pitchFamily="34" charset="0"/>
                <a:ea typeface="ＭＳ 明朝" pitchFamily="17" charset="-128"/>
                <a:cs typeface="Arial" pitchFamily="34" charset="0"/>
              </a:rPr>
              <a:t>Agriculteurs innovants, à l’</a:t>
            </a:r>
            <a:r>
              <a:rPr lang="fr-FR" altLang="ja-JP" sz="3200" b="1" dirty="0" err="1">
                <a:solidFill>
                  <a:srgbClr val="000000"/>
                </a:solidFill>
                <a:latin typeface="Arial" pitchFamily="34" charset="0"/>
                <a:ea typeface="ＭＳ 明朝" pitchFamily="17" charset="-128"/>
                <a:cs typeface="Arial" pitchFamily="34" charset="0"/>
              </a:rPr>
              <a:t>ésprit</a:t>
            </a:r>
            <a:r>
              <a:rPr lang="fr-FR" altLang="ja-JP" sz="3200" b="1" dirty="0">
                <a:solidFill>
                  <a:srgbClr val="000000"/>
                </a:solidFill>
                <a:latin typeface="Arial" pitchFamily="34" charset="0"/>
                <a:ea typeface="ＭＳ 明朝" pitchFamily="17" charset="-128"/>
                <a:cs typeface="Arial" pitchFamily="34" charset="0"/>
              </a:rPr>
              <a:t> commerciale et modernes</a:t>
            </a:r>
            <a:endParaRPr lang="en-US" altLang="ja-JP" sz="3200" b="1" dirty="0">
              <a:solidFill>
                <a:srgbClr val="000000"/>
              </a:solidFill>
              <a:latin typeface="Arial" pitchFamily="34" charset="0"/>
              <a:ea typeface="ＭＳ 明朝" pitchFamily="17" charset="-128"/>
              <a:cs typeface="Arial" pitchFamily="34" charset="0"/>
            </a:endParaRPr>
          </a:p>
        </p:txBody>
      </p:sp>
      <p:sp>
        <p:nvSpPr>
          <p:cNvPr id="9" name="テキスト ボックス 25"/>
          <p:cNvSpPr txBox="1">
            <a:spLocks noChangeArrowheads="1"/>
          </p:cNvSpPr>
          <p:nvPr/>
        </p:nvSpPr>
        <p:spPr bwMode="auto">
          <a:xfrm>
            <a:off x="8700086" y="2673989"/>
            <a:ext cx="2743200" cy="1736646"/>
          </a:xfrm>
          <a:prstGeom prst="wedgeRoundRectCallout">
            <a:avLst>
              <a:gd name="adj1" fmla="val -121044"/>
              <a:gd name="adj2" fmla="val 52226"/>
              <a:gd name="adj3" fmla="val 16667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kumimoji="1" sz="2600">
                <a:solidFill>
                  <a:schemeClr val="tx1"/>
                </a:solidFill>
                <a:latin typeface="Trebuchet MS" pitchFamily="34" charset="0"/>
                <a:ea typeface="HG丸ｺﾞｼｯｸM-PRO" pitchFamily="50" charset="-128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B49F42"/>
              </a:buClr>
              <a:buSzPct val="80000"/>
              <a:buFont typeface="Wingdings 2" pitchFamily="18" charset="2"/>
              <a:buChar char=""/>
              <a:defRPr kumimoji="1" sz="2300">
                <a:solidFill>
                  <a:srgbClr val="6C6C6C"/>
                </a:solidFill>
                <a:latin typeface="Trebuchet MS" pitchFamily="34" charset="0"/>
                <a:ea typeface="HG丸ｺﾞｼｯｸM-PRO" pitchFamily="50" charset="-128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B49F42"/>
              </a:buClr>
              <a:buSzPct val="60000"/>
              <a:buFont typeface="Wingdings" pitchFamily="2" charset="2"/>
              <a:buChar char=""/>
              <a:defRPr kumimoji="1" sz="2000">
                <a:solidFill>
                  <a:schemeClr val="tx1"/>
                </a:solidFill>
                <a:latin typeface="Trebuchet MS" pitchFamily="34" charset="0"/>
                <a:ea typeface="HG丸ｺﾞｼｯｸM-PRO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B49F42"/>
              </a:buClr>
              <a:buSzPct val="80000"/>
              <a:buFont typeface="Wingdings 2" pitchFamily="18" charset="2"/>
              <a:buChar char=""/>
              <a:defRPr kumimoji="1" sz="2000">
                <a:solidFill>
                  <a:srgbClr val="6C6C6C"/>
                </a:solidFill>
                <a:latin typeface="Trebuchet MS" pitchFamily="34" charset="0"/>
                <a:ea typeface="HG丸ｺﾞｼｯｸM-PRO" pitchFamily="50" charset="-128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B49F42"/>
              </a:buClr>
              <a:buSzPct val="70000"/>
              <a:buFont typeface="Wingdings" pitchFamily="2" charset="2"/>
              <a:buChar char=""/>
              <a:defRPr kumimoji="1">
                <a:solidFill>
                  <a:schemeClr val="tx1"/>
                </a:solidFill>
                <a:latin typeface="Trebuchet MS" pitchFamily="34" charset="0"/>
                <a:ea typeface="HG丸ｺﾞｼｯｸM-PRO" pitchFamily="50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B49F42"/>
              </a:buClr>
              <a:buSzPct val="70000"/>
              <a:buFont typeface="Wingdings" pitchFamily="2" charset="2"/>
              <a:buChar char=""/>
              <a:defRPr kumimoji="1">
                <a:solidFill>
                  <a:schemeClr val="tx1"/>
                </a:solidFill>
                <a:latin typeface="Trebuchet MS" pitchFamily="34" charset="0"/>
                <a:ea typeface="HG丸ｺﾞｼｯｸM-PRO" pitchFamily="50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B49F42"/>
              </a:buClr>
              <a:buSzPct val="70000"/>
              <a:buFont typeface="Wingdings" pitchFamily="2" charset="2"/>
              <a:buChar char=""/>
              <a:defRPr kumimoji="1">
                <a:solidFill>
                  <a:schemeClr val="tx1"/>
                </a:solidFill>
                <a:latin typeface="Trebuchet MS" pitchFamily="34" charset="0"/>
                <a:ea typeface="HG丸ｺﾞｼｯｸM-PRO" pitchFamily="50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B49F42"/>
              </a:buClr>
              <a:buSzPct val="70000"/>
              <a:buFont typeface="Wingdings" pitchFamily="2" charset="2"/>
              <a:buChar char=""/>
              <a:defRPr kumimoji="1">
                <a:solidFill>
                  <a:schemeClr val="tx1"/>
                </a:solidFill>
                <a:latin typeface="Trebuchet MS" pitchFamily="34" charset="0"/>
                <a:ea typeface="HG丸ｺﾞｼｯｸM-PRO" pitchFamily="50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B49F42"/>
              </a:buClr>
              <a:buSzPct val="70000"/>
              <a:buFont typeface="Wingdings" pitchFamily="2" charset="2"/>
              <a:buChar char=""/>
              <a:defRPr kumimoji="1">
                <a:solidFill>
                  <a:schemeClr val="tx1"/>
                </a:solidFill>
                <a:latin typeface="Trebuchet MS" pitchFamily="34" charset="0"/>
                <a:ea typeface="HG丸ｺﾞｼｯｸM-PRO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3200" b="1" dirty="0">
                <a:solidFill>
                  <a:srgbClr val="FF0000"/>
                </a:solidFill>
              </a:rPr>
              <a:t>La </a:t>
            </a:r>
            <a:r>
              <a:rPr lang="en-US" altLang="ja-JP" sz="3200" b="1" dirty="0" err="1">
                <a:solidFill>
                  <a:srgbClr val="FF0000"/>
                </a:solidFill>
              </a:rPr>
              <a:t>cible</a:t>
            </a:r>
            <a:r>
              <a:rPr lang="en-US" altLang="ja-JP" sz="3200" b="1" dirty="0">
                <a:solidFill>
                  <a:srgbClr val="FF0000"/>
                </a:solidFill>
              </a:rPr>
              <a:t> </a:t>
            </a:r>
            <a:r>
              <a:rPr lang="en-US" altLang="ja-JP" sz="3200" b="1" dirty="0" err="1">
                <a:solidFill>
                  <a:srgbClr val="FF0000"/>
                </a:solidFill>
              </a:rPr>
              <a:t>principale</a:t>
            </a:r>
            <a:r>
              <a:rPr lang="en-US" altLang="ja-JP" sz="3200" b="1" dirty="0">
                <a:solidFill>
                  <a:srgbClr val="FF0000"/>
                </a:solidFill>
              </a:rPr>
              <a:t> de SHEP</a:t>
            </a:r>
            <a:endParaRPr lang="ja-JP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48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756" y="117978"/>
            <a:ext cx="11541095" cy="1158240"/>
          </a:xfrm>
        </p:spPr>
        <p:txBody>
          <a:bodyPr>
            <a:normAutofit/>
          </a:bodyPr>
          <a:lstStyle/>
          <a:p>
            <a:pPr algn="ctr"/>
            <a:r>
              <a:rPr kumimoji="1" lang="fr" sz="4000" dirty="0"/>
              <a:t>Quelques </a:t>
            </a:r>
            <a:r>
              <a:rPr kumimoji="1" lang="fr-FR" sz="4000" dirty="0"/>
              <a:t>conditions des réussites</a:t>
            </a:r>
            <a:endParaRPr kumimoji="1"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593" y="1191986"/>
            <a:ext cx="10695214" cy="536347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n"/>
            </a:pPr>
            <a:r>
              <a:rPr lang="fr" sz="2800" b="1" dirty="0"/>
              <a:t> Conditions nécessaire des agriculteurs pour cibler</a:t>
            </a:r>
            <a:endParaRPr kumimoji="1" lang="en-US" sz="2800" b="1" dirty="0"/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fr-FR" sz="2800" dirty="0"/>
              <a:t>Groupes non constitués pour recevoir une aide financière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fr-FR" sz="2800" dirty="0"/>
              <a:t>Groupes ayant de bonne expérience de travail collectif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fr-FR" sz="2800" dirty="0"/>
              <a:t>Groupes avec de bons leaders (ceux qui ne sont pas motivés par leur propre intérêt)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fr-FR" sz="2800" dirty="0"/>
              <a:t>Groupes qui ne sont pas trop occupés par divers programmes.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n"/>
            </a:pPr>
            <a:r>
              <a:rPr lang="fr-FR" sz="2800" b="1" dirty="0"/>
              <a:t>Conditions agroécologiques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fr-FR" sz="2800" dirty="0"/>
              <a:t>Évitez les zones arides et semi-arides où l'eau n'est pas disponible.</a:t>
            </a:r>
            <a:endParaRPr kumimoji="1"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81A-EDD1-4EE7-A1B5-4028A6F808F1}" type="slidenum">
              <a:rPr kumimoji="1" lang="en-US" smtClean="0"/>
              <a:t>18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1502705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85B128-857B-4C7F-97B9-2F8B9F6DE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79899"/>
          </a:xfrm>
        </p:spPr>
        <p:txBody>
          <a:bodyPr>
            <a:noAutofit/>
          </a:bodyPr>
          <a:lstStyle/>
          <a:p>
            <a:pPr algn="ctr"/>
            <a:r>
              <a:rPr lang="fr-FR" altLang="ja-JP" sz="4000" dirty="0"/>
              <a:t>Peut en l’appliquer à d’autres activités agricoles?</a:t>
            </a:r>
            <a:endParaRPr lang="fr-FR" sz="4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123CF14-1DC8-4795-9D32-94260F404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81A-EDD1-4EE7-A1B5-4028A6F808F1}" type="slidenum">
              <a:rPr kumimoji="1" lang="en-US" smtClean="0"/>
              <a:t>19</a:t>
            </a:fld>
            <a:endParaRPr kumimoji="1" lang="en-US"/>
          </a:p>
        </p:txBody>
      </p:sp>
      <p:pic>
        <p:nvPicPr>
          <p:cNvPr id="2054" name="Picture 6" descr="畜産は自然環境に優しくない？家畜由来の環境問題と国内外の取り組みを考察しよう">
            <a:extLst>
              <a:ext uri="{FF2B5EF4-FFF2-40B4-BE49-F238E27FC236}">
                <a16:creationId xmlns:a16="http://schemas.microsoft.com/office/drawing/2014/main" id="{F7755570-D423-4DAA-A5C7-C764FADBB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785" y="1406405"/>
            <a:ext cx="3430306" cy="2276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 Récolte du poisson">
            <a:extLst>
              <a:ext uri="{FF2B5EF4-FFF2-40B4-BE49-F238E27FC236}">
                <a16:creationId xmlns:a16="http://schemas.microsoft.com/office/drawing/2014/main" id="{FFFE340F-E1A8-48FE-9BA5-FA7BAFF864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16769" y="1393153"/>
            <a:ext cx="3697356" cy="2276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go : Une poule malade peut décimer tout le poulailler ">
            <a:extLst>
              <a:ext uri="{FF2B5EF4-FFF2-40B4-BE49-F238E27FC236}">
                <a16:creationId xmlns:a16="http://schemas.microsoft.com/office/drawing/2014/main" id="{2BEB921A-B1DA-45B3-B5AF-4321EEC30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0739" y="3601072"/>
            <a:ext cx="3423856" cy="2536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hoto">
            <a:extLst>
              <a:ext uri="{FF2B5EF4-FFF2-40B4-BE49-F238E27FC236}">
                <a16:creationId xmlns:a16="http://schemas.microsoft.com/office/drawing/2014/main" id="{68F8CFAB-6759-41CD-A19D-E5DDA1DD5B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30021" y="3614325"/>
            <a:ext cx="3684104" cy="2536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9FB370B-F2B1-4BA4-9745-D7905DC6801D}"/>
              </a:ext>
            </a:extLst>
          </p:cNvPr>
          <p:cNvSpPr txBox="1"/>
          <p:nvPr/>
        </p:nvSpPr>
        <p:spPr>
          <a:xfrm>
            <a:off x="7184511" y="1393153"/>
            <a:ext cx="485860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sz="24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SHEP peut être un moyen efficace d'atténuer toute </a:t>
            </a:r>
            <a:r>
              <a:rPr lang="fr-FR" sz="24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"asymétrie d'information entre le marché et les producteurs" </a:t>
            </a:r>
            <a:r>
              <a:rPr lang="fr-FR" sz="24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qui existe pour d'autres produits de base tels que le bétail, la volaille et l'aquaculture.</a:t>
            </a: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FR" sz="24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Le SHEP étant basé sur le principe de </a:t>
            </a:r>
            <a:r>
              <a:rPr lang="fr-FR" sz="24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"</a:t>
            </a:r>
            <a:r>
              <a:rPr lang="fr-FR" sz="24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penser à vendre avant de produire</a:t>
            </a:r>
            <a:r>
              <a:rPr lang="fr-FR" sz="24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" </a:t>
            </a:r>
            <a:r>
              <a:rPr lang="fr-FR" sz="2400" kern="100" dirty="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, il peut être utilisé dans tout domaine où une production planifiée est possible.</a:t>
            </a:r>
          </a:p>
        </p:txBody>
      </p:sp>
    </p:spTree>
    <p:extLst>
      <p:ext uri="{BB962C8B-B14F-4D97-AF65-F5344CB8AC3E}">
        <p14:creationId xmlns:p14="http://schemas.microsoft.com/office/powerpoint/2010/main" val="1657866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E7BF02E9-F50D-484B-9788-CF9903073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5400" dirty="0"/>
              <a:t>Contenu</a:t>
            </a:r>
          </a:p>
        </p:txBody>
      </p:sp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B5987A6D-E588-4DFC-9212-6B88AB961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468582"/>
            <a:ext cx="10791766" cy="488776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arenR"/>
            </a:pPr>
            <a:r>
              <a:rPr lang="fr-FR" sz="4400" dirty="0"/>
              <a:t>Contexte</a:t>
            </a:r>
          </a:p>
          <a:p>
            <a:pPr marL="742950" indent="-742950">
              <a:buFont typeface="+mj-lt"/>
              <a:buAutoNum type="arabicParenR"/>
            </a:pPr>
            <a:r>
              <a:rPr lang="fr-FR" sz="4400" dirty="0"/>
              <a:t>Concept de l'approche SHEP</a:t>
            </a:r>
          </a:p>
          <a:p>
            <a:pPr marL="742950" indent="-742950">
              <a:buFont typeface="+mj-lt"/>
              <a:buAutoNum type="arabicParenR"/>
            </a:pPr>
            <a:r>
              <a:rPr lang="fr-FR" sz="4400" dirty="0"/>
              <a:t>Cible de l’activité SHEP</a:t>
            </a:r>
          </a:p>
          <a:p>
            <a:pPr marL="742950" indent="-742950">
              <a:buFont typeface="+mj-lt"/>
              <a:buAutoNum type="arabicParenR"/>
            </a:pPr>
            <a:r>
              <a:rPr kumimoji="1" lang="fr-FR" sz="4400" dirty="0"/>
              <a:t>Activité SHEP et mécanisme d'augmentation des revenus</a:t>
            </a:r>
          </a:p>
          <a:p>
            <a:pPr marL="742950" indent="-742950">
              <a:buFont typeface="+mj-lt"/>
              <a:buAutoNum type="arabicParenR"/>
            </a:pPr>
            <a:r>
              <a:rPr lang="fr-FR" sz="4400" dirty="0"/>
              <a:t>Q</a:t>
            </a:r>
            <a:r>
              <a:rPr kumimoji="1" lang="fr-FR" sz="4400" dirty="0"/>
              <a:t>uatre étapes essentielles de SHEP</a:t>
            </a:r>
          </a:p>
          <a:p>
            <a:pPr marL="742950" indent="-742950">
              <a:buFont typeface="+mj-lt"/>
              <a:buAutoNum type="arabicParenR"/>
            </a:pPr>
            <a:endParaRPr lang="fr-FR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81A-EDD1-4EE7-A1B5-4028A6F808F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41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ホームベース 1"/>
          <p:cNvSpPr/>
          <p:nvPr/>
        </p:nvSpPr>
        <p:spPr>
          <a:xfrm>
            <a:off x="342961" y="3643745"/>
            <a:ext cx="10210916" cy="740086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楕円 2"/>
          <p:cNvSpPr/>
          <p:nvPr/>
        </p:nvSpPr>
        <p:spPr>
          <a:xfrm>
            <a:off x="61474" y="3198701"/>
            <a:ext cx="1687369" cy="18663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Intrants Agricole et  </a:t>
            </a:r>
            <a:r>
              <a:rPr kumimoji="1" lang="en-US" altLang="ja-JP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(semences, engrais, etc.) </a:t>
            </a:r>
            <a:r>
              <a:rPr kumimoji="1" lang="en-US" altLang="ja-JP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</a:t>
            </a:r>
            <a:endParaRPr kumimoji="1" lang="ja-JP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楕円 3"/>
          <p:cNvSpPr/>
          <p:nvPr/>
        </p:nvSpPr>
        <p:spPr>
          <a:xfrm>
            <a:off x="2655100" y="3210118"/>
            <a:ext cx="2273040" cy="145331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kumimoji="1" lang="en-US" altLang="ja-JP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br>
              <a:rPr kumimoji="1" lang="en-US" altLang="ja-JP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1" lang="fr-FR" altLang="ja-JP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</a:t>
            </a:r>
            <a:r>
              <a:rPr kumimoji="1" lang="en-US" altLang="ja-JP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après récolte</a:t>
            </a:r>
            <a:endParaRPr kumimoji="1" lang="ja-JP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楕円 5"/>
          <p:cNvSpPr/>
          <p:nvPr/>
        </p:nvSpPr>
        <p:spPr>
          <a:xfrm>
            <a:off x="7684588" y="3358780"/>
            <a:ext cx="1879344" cy="104640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endParaRPr kumimoji="1" lang="ja-JP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楕円 6"/>
          <p:cNvSpPr/>
          <p:nvPr/>
        </p:nvSpPr>
        <p:spPr>
          <a:xfrm>
            <a:off x="10580547" y="3243876"/>
            <a:ext cx="1604771" cy="147218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b="1" dirty="0" err="1">
                <a:latin typeface="Arial" panose="020B0604020202020204" pitchFamily="34" charset="0"/>
                <a:cs typeface="Arial" panose="020B0604020202020204" pitchFamily="34" charset="0"/>
              </a:rPr>
              <a:t>Conso</a:t>
            </a:r>
            <a:b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b="1" dirty="0" err="1">
                <a:latin typeface="Arial" panose="020B0604020202020204" pitchFamily="34" charset="0"/>
                <a:cs typeface="Arial" panose="020B0604020202020204" pitchFamily="34" charset="0"/>
              </a:rPr>
              <a:t>mmation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970" y="3472674"/>
            <a:ext cx="1015406" cy="101041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7423" y="3379034"/>
            <a:ext cx="1015406" cy="101041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023" y="4105306"/>
            <a:ext cx="1015406" cy="101041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67" y="2570726"/>
            <a:ext cx="1015406" cy="101041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2588" y="2960899"/>
            <a:ext cx="1015406" cy="101041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740" y="3977880"/>
            <a:ext cx="1015406" cy="1010412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0" y="-70800"/>
            <a:ext cx="12192000" cy="8470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buClr>
                <a:srgbClr val="002060"/>
              </a:buClr>
              <a:buSzPts val="4400"/>
              <a:buNone/>
              <a:defRPr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ja-JP" dirty="0"/>
              <a:t>Approche de la chaîne de </a:t>
            </a:r>
            <a:r>
              <a:rPr lang="en-US" altLang="ja-JP"/>
              <a:t>valeur alimentaire</a:t>
            </a:r>
            <a:endParaRPr lang="ja-JP" altLang="en-US" dirty="0"/>
          </a:p>
        </p:txBody>
      </p:sp>
      <p:sp>
        <p:nvSpPr>
          <p:cNvPr id="19" name="上カーブ矢印 18"/>
          <p:cNvSpPr/>
          <p:nvPr/>
        </p:nvSpPr>
        <p:spPr>
          <a:xfrm rot="3906150">
            <a:off x="-7962" y="2427639"/>
            <a:ext cx="753544" cy="35497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78" y="1626232"/>
            <a:ext cx="790575" cy="752475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882" y="1923246"/>
            <a:ext cx="780166" cy="752475"/>
          </a:xfrm>
          <a:prstGeom prst="rect">
            <a:avLst/>
          </a:prstGeom>
        </p:spPr>
      </p:pic>
      <p:sp>
        <p:nvSpPr>
          <p:cNvPr id="23" name="上カーブ矢印 22"/>
          <p:cNvSpPr/>
          <p:nvPr/>
        </p:nvSpPr>
        <p:spPr>
          <a:xfrm rot="3637876">
            <a:off x="1788435" y="2937421"/>
            <a:ext cx="856493" cy="39318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501981" y="1733436"/>
            <a:ext cx="31271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ja-JP" dirty="0"/>
              <a:t>Amélioration des compétences de production</a:t>
            </a:r>
          </a:p>
          <a:p>
            <a:r>
              <a:rPr lang="fr-FR" altLang="ja-JP" dirty="0"/>
              <a:t>Adoption bonnes pratiques agricoles</a:t>
            </a: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65636" y="5460058"/>
            <a:ext cx="790575" cy="752475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34085" y="6193330"/>
            <a:ext cx="487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fr-FR" altLang="ja-JP" dirty="0">
                <a:latin typeface="Arial" panose="020B0604020202020204" pitchFamily="34" charset="0"/>
                <a:cs typeface="Arial" panose="020B0604020202020204" pitchFamily="34" charset="0"/>
              </a:rPr>
              <a:t>Création des </a:t>
            </a:r>
            <a:r>
              <a:rPr kumimoji="1"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iens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entre les fournisseurs/financeurs et les agriculteurs</a:t>
            </a: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716" y="2809854"/>
            <a:ext cx="790575" cy="752475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2271755" y="5206400"/>
            <a:ext cx="3411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Amélioration des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techniques </a:t>
            </a:r>
            <a:r>
              <a:rPr lang="fr-FR" altLang="ja-JP" dirty="0">
                <a:latin typeface="Arial" panose="020B0604020202020204" pitchFamily="34" charset="0"/>
                <a:cs typeface="Arial" panose="020B0604020202020204" pitchFamily="34" charset="0"/>
              </a:rPr>
              <a:t>post-récolte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(tri, classement, emballage, </a:t>
            </a:r>
            <a:r>
              <a:rPr kumimoji="1" lang="fr-FR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étiquetage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上カーブ矢印 33"/>
          <p:cNvSpPr/>
          <p:nvPr/>
        </p:nvSpPr>
        <p:spPr>
          <a:xfrm rot="19581916">
            <a:off x="7918405" y="5035296"/>
            <a:ext cx="986196" cy="40650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021574" y="5007645"/>
            <a:ext cx="790575" cy="752475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10101469" y="1328709"/>
            <a:ext cx="2577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342900" indent="-342900">
              <a:buFont typeface="Arial" panose="020B0604020202020204" pitchFamily="34" charset="0"/>
              <a:buChar char="•"/>
              <a:tabLst>
                <a:tab pos="176213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fr-FR" altLang="ja-JP" dirty="0"/>
              <a:t>Amélioration et efficacité des transports</a:t>
            </a:r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5487" y="2347423"/>
            <a:ext cx="790575" cy="752475"/>
          </a:xfrm>
          <a:prstGeom prst="rect">
            <a:avLst/>
          </a:prstGeom>
        </p:spPr>
      </p:pic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12518-C34B-4FA2-BB21-2CC66FF10BA5}" type="slidenum">
              <a:rPr kumimoji="1"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上カーブ矢印 22"/>
          <p:cNvSpPr/>
          <p:nvPr/>
        </p:nvSpPr>
        <p:spPr>
          <a:xfrm rot="18061587">
            <a:off x="965246" y="4864835"/>
            <a:ext cx="1657038" cy="53195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図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633" y="4186432"/>
            <a:ext cx="1015406" cy="1010412"/>
          </a:xfrm>
          <a:prstGeom prst="rect">
            <a:avLst/>
          </a:prstGeom>
        </p:spPr>
      </p:pic>
      <p:sp>
        <p:nvSpPr>
          <p:cNvPr id="50" name="テキスト ボックス 41"/>
          <p:cNvSpPr txBox="1"/>
          <p:nvPr/>
        </p:nvSpPr>
        <p:spPr>
          <a:xfrm>
            <a:off x="10345735" y="5581438"/>
            <a:ext cx="1950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Éducation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consommateurs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928" y="751854"/>
            <a:ext cx="7117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fr-FR" altLang="ja-JP" dirty="0">
                <a:latin typeface="Arial" panose="020B0604020202020204" pitchFamily="34" charset="0"/>
                <a:cs typeface="Arial" panose="020B0604020202020204" pitchFamily="34" charset="0"/>
              </a:rPr>
              <a:t>Semences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de qualité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abordable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, engrais, produits chimiques,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Matériel de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plantation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Conditions du prêt (garanties, intérêts, etc.)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上カーブ矢印 22">
            <a:extLst>
              <a:ext uri="{FF2B5EF4-FFF2-40B4-BE49-F238E27FC236}">
                <a16:creationId xmlns:a16="http://schemas.microsoft.com/office/drawing/2014/main" id="{6E4F3567-4024-46A2-89FF-0675B571FE57}"/>
              </a:ext>
            </a:extLst>
          </p:cNvPr>
          <p:cNvSpPr/>
          <p:nvPr/>
        </p:nvSpPr>
        <p:spPr>
          <a:xfrm rot="9248044">
            <a:off x="6140084" y="3024320"/>
            <a:ext cx="719130" cy="34450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1950490A-0B03-4025-86B6-26A369D05EA0}"/>
              </a:ext>
            </a:extLst>
          </p:cNvPr>
          <p:cNvSpPr/>
          <p:nvPr/>
        </p:nvSpPr>
        <p:spPr>
          <a:xfrm>
            <a:off x="5115653" y="3898159"/>
            <a:ext cx="2389765" cy="100513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fr-FR" altLang="ja-JP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Transformation/Stockage</a:t>
            </a:r>
            <a:endParaRPr kumimoji="1" lang="ja-JP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55E414B9-FA93-4CC8-A2CA-028B84809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311803" y="4708682"/>
            <a:ext cx="790575" cy="752475"/>
          </a:xfrm>
          <a:prstGeom prst="rect">
            <a:avLst/>
          </a:prstGeom>
        </p:spPr>
      </p:pic>
      <p:sp>
        <p:nvSpPr>
          <p:cNvPr id="53" name="上カーブ矢印 33">
            <a:extLst>
              <a:ext uri="{FF2B5EF4-FFF2-40B4-BE49-F238E27FC236}">
                <a16:creationId xmlns:a16="http://schemas.microsoft.com/office/drawing/2014/main" id="{5A30995A-B96F-45E3-B47D-E41AB6172B70}"/>
              </a:ext>
            </a:extLst>
          </p:cNvPr>
          <p:cNvSpPr/>
          <p:nvPr/>
        </p:nvSpPr>
        <p:spPr>
          <a:xfrm rot="17666739">
            <a:off x="11318491" y="5138609"/>
            <a:ext cx="654003" cy="27930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3BDFA0A4-9E37-4F71-8A13-830C9635D3A6}"/>
              </a:ext>
            </a:extLst>
          </p:cNvPr>
          <p:cNvSpPr txBox="1"/>
          <p:nvPr/>
        </p:nvSpPr>
        <p:spPr>
          <a:xfrm>
            <a:off x="5422189" y="1323666"/>
            <a:ext cx="35511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342900" indent="-342900">
              <a:buFont typeface="Arial" panose="020B0604020202020204" pitchFamily="34" charset="0"/>
              <a:buChar char="•"/>
              <a:tabLst>
                <a:tab pos="176213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Installation d'équipements de transformation et de réfrigération</a:t>
            </a:r>
          </a:p>
          <a:p>
            <a:r>
              <a:rPr lang="fr-FR" dirty="0"/>
              <a:t>Amélioration des techniques de transformation</a:t>
            </a:r>
          </a:p>
        </p:txBody>
      </p:sp>
      <p:sp>
        <p:nvSpPr>
          <p:cNvPr id="56" name="上カーブ矢印 22">
            <a:extLst>
              <a:ext uri="{FF2B5EF4-FFF2-40B4-BE49-F238E27FC236}">
                <a16:creationId xmlns:a16="http://schemas.microsoft.com/office/drawing/2014/main" id="{45FDEBF7-BE31-4B50-B021-8B286C0F00A4}"/>
              </a:ext>
            </a:extLst>
          </p:cNvPr>
          <p:cNvSpPr/>
          <p:nvPr/>
        </p:nvSpPr>
        <p:spPr>
          <a:xfrm rot="7853800">
            <a:off x="9436607" y="2881526"/>
            <a:ext cx="861964" cy="30622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図 57">
            <a:extLst>
              <a:ext uri="{FF2B5EF4-FFF2-40B4-BE49-F238E27FC236}">
                <a16:creationId xmlns:a16="http://schemas.microsoft.com/office/drawing/2014/main" id="{9088F7F7-241E-4573-ADE0-1C15F8AE3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77908" y="4538914"/>
            <a:ext cx="790575" cy="752475"/>
          </a:xfrm>
          <a:prstGeom prst="rect">
            <a:avLst/>
          </a:prstGeom>
        </p:spPr>
      </p:pic>
      <p:sp>
        <p:nvSpPr>
          <p:cNvPr id="59" name="上カーブ矢印 22">
            <a:extLst>
              <a:ext uri="{FF2B5EF4-FFF2-40B4-BE49-F238E27FC236}">
                <a16:creationId xmlns:a16="http://schemas.microsoft.com/office/drawing/2014/main" id="{E3BDADE7-57FE-480F-BE6B-B629AA4AAAC2}"/>
              </a:ext>
            </a:extLst>
          </p:cNvPr>
          <p:cNvSpPr/>
          <p:nvPr/>
        </p:nvSpPr>
        <p:spPr>
          <a:xfrm rot="19202333">
            <a:off x="3166488" y="4770970"/>
            <a:ext cx="719130" cy="32917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7A54462D-59AB-4E45-9939-D09BB6AFBB1E}"/>
              </a:ext>
            </a:extLst>
          </p:cNvPr>
          <p:cNvSpPr txBox="1"/>
          <p:nvPr/>
        </p:nvSpPr>
        <p:spPr>
          <a:xfrm>
            <a:off x="6264110" y="5826805"/>
            <a:ext cx="3651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342900" indent="-342900">
              <a:buFont typeface="Arial" panose="020B0604020202020204" pitchFamily="34" charset="0"/>
              <a:buChar char="•"/>
              <a:tabLst>
                <a:tab pos="176213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altLang="ja-JP" dirty="0"/>
              <a:t>Amélioration de l'infrastructure de marché</a:t>
            </a:r>
          </a:p>
          <a:p>
            <a:r>
              <a:rPr lang="fr-FR" altLang="ja-JP" dirty="0"/>
              <a:t>Amélioration de la quarantaine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954" y="3315136"/>
            <a:ext cx="1015406" cy="1010412"/>
          </a:xfrm>
          <a:prstGeom prst="rect">
            <a:avLst/>
          </a:prstGeom>
        </p:spPr>
      </p:pic>
      <p:pic>
        <p:nvPicPr>
          <p:cNvPr id="62" name="Picture 84">
            <a:extLst>
              <a:ext uri="{FF2B5EF4-FFF2-40B4-BE49-F238E27FC236}">
                <a16:creationId xmlns:a16="http://schemas.microsoft.com/office/drawing/2014/main" id="{D790D493-AC8A-4256-8C85-CF9527BAAD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DDF"/>
              </a:clrFrom>
              <a:clrTo>
                <a:srgbClr val="FFFD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653" y="3269016"/>
            <a:ext cx="666577" cy="141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3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4" grpId="0"/>
      <p:bldP spid="27" grpId="0"/>
      <p:bldP spid="33" grpId="0"/>
      <p:bldP spid="34" grpId="0" animBg="1"/>
      <p:bldP spid="36" grpId="0"/>
      <p:bldP spid="46" grpId="0" animBg="1"/>
      <p:bldP spid="50" grpId="0"/>
      <p:bldP spid="21" grpId="0"/>
      <p:bldP spid="43" grpId="0" animBg="1"/>
      <p:bldP spid="53" grpId="0" animBg="1"/>
      <p:bldP spid="54" grpId="0"/>
      <p:bldP spid="56" grpId="0" animBg="1"/>
      <p:bldP spid="59" grpId="0" animBg="1"/>
      <p:bldP spid="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427A2029-FA42-4322-B736-794F5A513AA3}"/>
              </a:ext>
            </a:extLst>
          </p:cNvPr>
          <p:cNvSpPr/>
          <p:nvPr/>
        </p:nvSpPr>
        <p:spPr>
          <a:xfrm>
            <a:off x="2015180" y="891291"/>
            <a:ext cx="7778623" cy="58386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ホームベース 1">
            <a:extLst>
              <a:ext uri="{FF2B5EF4-FFF2-40B4-BE49-F238E27FC236}">
                <a16:creationId xmlns:a16="http://schemas.microsoft.com/office/drawing/2014/main" id="{35318BB2-9D23-433B-8504-DC06450AA721}"/>
              </a:ext>
            </a:extLst>
          </p:cNvPr>
          <p:cNvSpPr/>
          <p:nvPr/>
        </p:nvSpPr>
        <p:spPr>
          <a:xfrm>
            <a:off x="1174004" y="2106475"/>
            <a:ext cx="9305709" cy="740086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CDDAB27F-6A5A-4B11-8F19-24C920DE7847}"/>
              </a:ext>
            </a:extLst>
          </p:cNvPr>
          <p:cNvSpPr/>
          <p:nvPr/>
        </p:nvSpPr>
        <p:spPr>
          <a:xfrm>
            <a:off x="2149144" y="2458993"/>
            <a:ext cx="2389765" cy="77513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fr-FR" altLang="ja-JP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Transformation/Stockage</a:t>
            </a:r>
            <a:endParaRPr kumimoji="1" lang="ja-JP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スライド番号プレースホルダー 1">
            <a:extLst>
              <a:ext uri="{FF2B5EF4-FFF2-40B4-BE49-F238E27FC236}">
                <a16:creationId xmlns:a16="http://schemas.microsoft.com/office/drawing/2014/main" id="{C3AB8F44-35D3-4DB4-B988-1CCCC0778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8230" y="6301460"/>
            <a:ext cx="2743200" cy="365125"/>
          </a:xfrm>
        </p:spPr>
        <p:txBody>
          <a:bodyPr/>
          <a:lstStyle/>
          <a:p>
            <a:fld id="{B5E48E6B-175A-4CDC-9113-89B081C1A17F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535879F3-B359-4BC2-A7A1-DE17111F2BDF}"/>
              </a:ext>
            </a:extLst>
          </p:cNvPr>
          <p:cNvSpPr/>
          <p:nvPr/>
        </p:nvSpPr>
        <p:spPr>
          <a:xfrm>
            <a:off x="253722" y="2387277"/>
            <a:ext cx="1418337" cy="86639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kumimoji="1" lang="en-US" altLang="ja-JP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inance</a:t>
            </a:r>
            <a:endParaRPr kumimoji="1" lang="ja-JP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75DE57B-2406-4176-8B8B-62EB82113A4A}"/>
              </a:ext>
            </a:extLst>
          </p:cNvPr>
          <p:cNvSpPr txBox="1"/>
          <p:nvPr/>
        </p:nvSpPr>
        <p:spPr>
          <a:xfrm>
            <a:off x="191814" y="3300960"/>
            <a:ext cx="17783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fr-FR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Mise en relation des fournisseurs </a:t>
            </a:r>
            <a:r>
              <a:rPr lang="fr-FR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kumimoji="1" lang="fr-FR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financeurs et des agriculteurs.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3D7CF1B-F1F3-4607-B2CF-72F882C642A9}"/>
              </a:ext>
            </a:extLst>
          </p:cNvPr>
          <p:cNvSpPr txBox="1"/>
          <p:nvPr/>
        </p:nvSpPr>
        <p:spPr>
          <a:xfrm>
            <a:off x="2133123" y="3266373"/>
            <a:ext cx="266547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ja-JP" sz="2000" dirty="0"/>
              <a:t>Amélioration des compétences de production et adoption de </a:t>
            </a:r>
            <a:r>
              <a:rPr lang="fr-FR" altLang="ja-JP" sz="2000" dirty="0"/>
              <a:t>bonnes pratiques agricoles</a:t>
            </a:r>
          </a:p>
          <a:p>
            <a:r>
              <a:rPr lang="fr-FR" altLang="ja-JP" sz="2000" dirty="0"/>
              <a:t>Amélioration des techniques post-récolte</a:t>
            </a:r>
          </a:p>
          <a:p>
            <a:r>
              <a:rPr lang="fr-FR" altLang="ja-JP" sz="2000" dirty="0"/>
              <a:t>Emballage, transformation</a:t>
            </a: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E7A99068-792B-4163-B7A4-DA2BA4AF4604}"/>
              </a:ext>
            </a:extLst>
          </p:cNvPr>
          <p:cNvSpPr/>
          <p:nvPr/>
        </p:nvSpPr>
        <p:spPr>
          <a:xfrm>
            <a:off x="2055332" y="1293024"/>
            <a:ext cx="2443425" cy="123420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kumimoji="1" lang="en-US" altLang="ja-JP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br>
              <a:rPr kumimoji="1" lang="en-US" altLang="ja-JP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1" lang="fr-FR" altLang="ja-JP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</a:t>
            </a:r>
            <a:r>
              <a:rPr kumimoji="1" lang="en-US" altLang="ja-JP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après récolte</a:t>
            </a:r>
            <a:endParaRPr kumimoji="1" lang="ja-JP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84">
            <a:extLst>
              <a:ext uri="{FF2B5EF4-FFF2-40B4-BE49-F238E27FC236}">
                <a16:creationId xmlns:a16="http://schemas.microsoft.com/office/drawing/2014/main" id="{6DA99134-D37D-478A-AABC-43A1FA9AD5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DDF"/>
              </a:clrFrom>
              <a:clrTo>
                <a:srgbClr val="FFFD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5214" y="1097783"/>
            <a:ext cx="908765" cy="1925978"/>
          </a:xfrm>
          <a:prstGeom prst="rect">
            <a:avLst/>
          </a:prstGeom>
        </p:spPr>
      </p:pic>
      <p:sp>
        <p:nvSpPr>
          <p:cNvPr id="28" name="楕円 27">
            <a:extLst>
              <a:ext uri="{FF2B5EF4-FFF2-40B4-BE49-F238E27FC236}">
                <a16:creationId xmlns:a16="http://schemas.microsoft.com/office/drawing/2014/main" id="{E64C7C00-9A4A-4839-A14B-2724C92F2141}"/>
              </a:ext>
            </a:extLst>
          </p:cNvPr>
          <p:cNvSpPr/>
          <p:nvPr/>
        </p:nvSpPr>
        <p:spPr>
          <a:xfrm>
            <a:off x="191814" y="1303952"/>
            <a:ext cx="1557996" cy="10833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fr-FR" altLang="ja-JP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Intrant agricole</a:t>
            </a:r>
            <a:endParaRPr kumimoji="1" lang="ja-JP" alt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42AE711E-0461-484F-817D-F65C4CBB0543}"/>
              </a:ext>
            </a:extLst>
          </p:cNvPr>
          <p:cNvSpPr/>
          <p:nvPr/>
        </p:nvSpPr>
        <p:spPr>
          <a:xfrm>
            <a:off x="5133753" y="952090"/>
            <a:ext cx="4392842" cy="307315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284163"/>
            <a:r>
              <a:rPr kumimoji="1"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Distribution </a:t>
            </a:r>
            <a:br>
              <a:rPr kumimoji="1"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ja-JP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marché</a:t>
            </a:r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detail</a:t>
            </a:r>
            <a:b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ja-JP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marché</a:t>
            </a:r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ja-JP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gros</a:t>
            </a:r>
            <a:b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1" lang="en-US" altLang="ja-JP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entreprises</a:t>
            </a:r>
            <a:r>
              <a:rPr kumimoji="1"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agroalimentaires</a:t>
            </a:r>
            <a:br>
              <a:rPr kumimoji="1"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1" lang="en-US" altLang="ja-JP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supermarchés</a:t>
            </a:r>
            <a:endParaRPr lang="en-US" altLang="ja-JP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163"/>
            <a:r>
              <a:rPr kumimoji="1"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restaurant</a:t>
            </a:r>
            <a:endParaRPr kumimoji="1" lang="en-US" altLang="ja-JP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29">
            <a:extLst>
              <a:ext uri="{FF2B5EF4-FFF2-40B4-BE49-F238E27FC236}">
                <a16:creationId xmlns:a16="http://schemas.microsoft.com/office/drawing/2014/main" id="{046F43EB-490C-4079-B0A3-DA23017C8FD5}"/>
              </a:ext>
            </a:extLst>
          </p:cNvPr>
          <p:cNvSpPr txBox="1"/>
          <p:nvPr/>
        </p:nvSpPr>
        <p:spPr>
          <a:xfrm>
            <a:off x="5065802" y="4175415"/>
            <a:ext cx="49930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fr-FR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Les liens entre les acheteurs et les agriculteurs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Les liens entre les consommateurs et les institutions (ventes directes)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Amélioration de l'expédition et du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fr-FR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Mode de paiement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Conditions d'expédition</a:t>
            </a:r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7B7AED18-26D5-45B3-A81A-2676A648E661}"/>
              </a:ext>
            </a:extLst>
          </p:cNvPr>
          <p:cNvSpPr/>
          <p:nvPr/>
        </p:nvSpPr>
        <p:spPr>
          <a:xfrm>
            <a:off x="10388647" y="1949989"/>
            <a:ext cx="1788389" cy="109398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Consommation</a:t>
            </a:r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テキスト ボックス 14">
            <a:extLst>
              <a:ext uri="{FF2B5EF4-FFF2-40B4-BE49-F238E27FC236}">
                <a16:creationId xmlns:a16="http://schemas.microsoft.com/office/drawing/2014/main" id="{B99818FB-8E56-4BB7-B5E6-30D21A10CBD1}"/>
              </a:ext>
            </a:extLst>
          </p:cNvPr>
          <p:cNvSpPr txBox="1"/>
          <p:nvPr/>
        </p:nvSpPr>
        <p:spPr>
          <a:xfrm>
            <a:off x="1835632" y="-31518"/>
            <a:ext cx="8223245" cy="1046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ja-JP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ja-JP" dirty="0">
                <a:latin typeface="Arial Narrow" panose="020B0606020202030204" pitchFamily="34" charset="0"/>
              </a:rPr>
              <a:t>Le champ </a:t>
            </a:r>
            <a:r>
              <a:rPr lang="fr-FR" altLang="ja-JP" dirty="0">
                <a:latin typeface="Arial" panose="020B0604020202020204" pitchFamily="34" charset="0"/>
                <a:cs typeface="Arial" panose="020B0604020202020204" pitchFamily="34" charset="0"/>
              </a:rPr>
              <a:t>d'intervention</a:t>
            </a:r>
            <a:r>
              <a:rPr lang="fr-FR" altLang="ja-JP" dirty="0">
                <a:latin typeface="Arial Narrow" panose="020B0606020202030204" pitchFamily="34" charset="0"/>
              </a:rPr>
              <a:t> de SHEP</a:t>
            </a:r>
            <a:endParaRPr lang="ja-JP" alt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4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6F6ABAD6-85A8-0B32-DE9B-874206EF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3805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4 étapes essentielles de l’approche SHEP</a:t>
            </a:r>
          </a:p>
        </p:txBody>
      </p:sp>
    </p:spTree>
    <p:extLst>
      <p:ext uri="{BB962C8B-B14F-4D97-AF65-F5344CB8AC3E}">
        <p14:creationId xmlns:p14="http://schemas.microsoft.com/office/powerpoint/2010/main" val="1279120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538071" y="105480"/>
            <a:ext cx="11264655" cy="1040200"/>
          </a:xfrm>
        </p:spPr>
        <p:txBody>
          <a:bodyPr>
            <a:normAutofit/>
          </a:bodyPr>
          <a:lstStyle/>
          <a:p>
            <a:pPr algn="ctr"/>
            <a:r>
              <a:rPr lang="fr-FR" altLang="ja-JP" dirty="0"/>
              <a:t>Quatre étapes essentielles de SHEP</a:t>
            </a:r>
          </a:p>
        </p:txBody>
      </p:sp>
      <p:graphicFrame>
        <p:nvGraphicFramePr>
          <p:cNvPr id="14" name="表 13">
            <a:extLst>
              <a:ext uri="{FF2B5EF4-FFF2-40B4-BE49-F238E27FC236}">
                <a16:creationId xmlns:a16="http://schemas.microsoft.com/office/drawing/2014/main" id="{2090E5C1-CCBF-4F37-BB9E-19EA89CE688F}"/>
              </a:ext>
            </a:extLst>
          </p:cNvPr>
          <p:cNvGraphicFramePr>
            <a:graphicFrameLocks noGrp="1"/>
          </p:cNvGraphicFramePr>
          <p:nvPr/>
        </p:nvGraphicFramePr>
        <p:xfrm>
          <a:off x="538071" y="1145680"/>
          <a:ext cx="9223513" cy="556870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023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4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altLang="ja-JP" sz="4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Etapes</a:t>
                      </a:r>
                    </a:p>
                  </a:txBody>
                  <a:tcPr marL="58563" marR="5856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altLang="ja-JP" sz="4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Activités</a:t>
                      </a:r>
                    </a:p>
                  </a:txBody>
                  <a:tcPr marL="58563" marR="58563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220">
                <a:tc>
                  <a:txBody>
                    <a:bodyPr/>
                    <a:lstStyle/>
                    <a:p>
                      <a:pPr marL="457200" lvl="0" indent="-457200" algn="l" defTabSz="679450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3856038" algn="l"/>
                        </a:tabLst>
                      </a:pPr>
                      <a:r>
                        <a:rPr lang="fr-FR" altLang="ja-JP" sz="24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Partage des objectifs </a:t>
                      </a:r>
                      <a:br>
                        <a:rPr lang="fr-FR" altLang="ja-JP" sz="24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fr-FR" altLang="ja-JP" sz="24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avec les agriculteurs</a:t>
                      </a:r>
                      <a:endParaRPr lang="fr-FR" altLang="ja-JP" sz="2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8563" marR="58563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kumimoji="1" lang="fr-FR" sz="24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Atelier de sensibilisation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5686">
                <a:tc>
                  <a:txBody>
                    <a:bodyPr/>
                    <a:lstStyle/>
                    <a:p>
                      <a:pPr marL="457200" indent="-457200" algn="l">
                        <a:spcAft>
                          <a:spcPts val="0"/>
                        </a:spcAft>
                        <a:buFont typeface="+mj-lt"/>
                        <a:buAutoNum type="arabicPeriod" startAt="2"/>
                      </a:pPr>
                      <a:r>
                        <a:rPr kumimoji="1" lang="fr-FR" altLang="ja-JP" sz="24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Prise de conscience</a:t>
                      </a:r>
                      <a:br>
                        <a:rPr kumimoji="1" lang="fr-FR" altLang="ja-JP" sz="24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1" lang="fr-FR" altLang="ja-JP" sz="24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des agriculteurs </a:t>
                      </a:r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kumimoji="1" lang="fr-FR" sz="24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Enquête de base participative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1" lang="fr-FR" sz="24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Etude de marché</a:t>
                      </a:r>
                      <a:endParaRPr lang="fr-FR" altLang="ja-JP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kumimoji="1" lang="fr-FR" sz="24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Forum de rencontres des parties prenantes</a:t>
                      </a:r>
                    </a:p>
                  </a:txBody>
                  <a:tcP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5686">
                <a:tc>
                  <a:txBody>
                    <a:bodyPr/>
                    <a:lstStyle/>
                    <a:p>
                      <a:pPr marL="457200" indent="-457200" algn="l">
                        <a:spcAft>
                          <a:spcPts val="0"/>
                        </a:spcAft>
                        <a:buFont typeface="+mj-lt"/>
                        <a:buAutoNum type="arabicPeriod" startAt="3"/>
                        <a:tabLst>
                          <a:tab pos="3763963" algn="l"/>
                        </a:tabLst>
                      </a:pPr>
                      <a:r>
                        <a:rPr kumimoji="1" lang="fr-FR" altLang="ja-JP" sz="24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Prise des décisions</a:t>
                      </a:r>
                      <a:br>
                        <a:rPr kumimoji="1" lang="fr-FR" altLang="ja-JP" sz="24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1" lang="fr-FR" altLang="ja-JP" sz="24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des agriculteurs</a:t>
                      </a:r>
                    </a:p>
                  </a:txBody>
                  <a:tcP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kumimoji="1" lang="fr-FR" sz="24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Sélection des cultures cibles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kumimoji="1" lang="fr-FR" sz="24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Elaboration de plan d’action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kumimoji="1" lang="fr-FR" sz="24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Elaboration de calendrier cultural</a:t>
                      </a:r>
                      <a:endParaRPr lang="fr-FR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0350">
                <a:tc>
                  <a:txBody>
                    <a:bodyPr/>
                    <a:lstStyle/>
                    <a:p>
                      <a:pPr marL="457200" indent="-457200" algn="l">
                        <a:spcAft>
                          <a:spcPts val="0"/>
                        </a:spcAft>
                        <a:buFont typeface="+mj-lt"/>
                        <a:buAutoNum type="arabicPeriod" startAt="4"/>
                      </a:pPr>
                      <a:r>
                        <a:rPr kumimoji="1" lang="fr-FR" altLang="ja-JP" sz="24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Renforcement des </a:t>
                      </a:r>
                      <a:br>
                        <a:rPr kumimoji="1" lang="fr-FR" altLang="ja-JP" sz="24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1" lang="fr-FR" altLang="ja-JP" sz="24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capacités des agriculteur</a:t>
                      </a:r>
                    </a:p>
                  </a:txBody>
                  <a:tcP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kumimoji="1" lang="fr-FR" sz="24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Formations sur le terrain</a:t>
                      </a:r>
                    </a:p>
                  </a:txBody>
                  <a:tcP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Google Shape;275;p15" descr="P3170274">
            <a:extLst>
              <a:ext uri="{FF2B5EF4-FFF2-40B4-BE49-F238E27FC236}">
                <a16:creationId xmlns:a16="http://schemas.microsoft.com/office/drawing/2014/main" id="{09693640-1A1A-DA57-1F3A-48A67726E40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0730" y="2606732"/>
            <a:ext cx="1908313" cy="145474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33741B2-61FB-72B4-33EB-7CF27112C0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0730" y="1114507"/>
            <a:ext cx="1908313" cy="1431235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09520130-0217-8F35-A6AF-82764C1B14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0729" y="4111169"/>
            <a:ext cx="1908313" cy="1277919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7E23394D-C903-FAB6-0534-5DC5555BAD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0729" y="5451434"/>
            <a:ext cx="1908313" cy="134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1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200323" y="1199543"/>
            <a:ext cx="11991677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" altLang="ja-JP" sz="36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Profit = </a:t>
            </a:r>
            <a:r>
              <a:rPr lang="fr" altLang="ja-JP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Production     </a:t>
            </a:r>
            <a:r>
              <a:rPr lang="fr" altLang="ja-JP" sz="36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X   Prix Unitaire  </a:t>
            </a:r>
            <a:r>
              <a:rPr lang="ja-JP" altLang="fr-FR" sz="36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－</a:t>
            </a:r>
            <a:r>
              <a:rPr lang="fr" altLang="ja-JP" sz="36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 Coût</a:t>
            </a:r>
            <a:r>
              <a:rPr lang="fr" altLang="ja-JP" sz="2000" b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endParaRPr lang="ja-JP" altLang="ja-JP" sz="2000" b="1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7" name="スライド番号プレースホルダー 2"/>
          <p:cNvSpPr txBox="1">
            <a:spLocks/>
          </p:cNvSpPr>
          <p:nvPr/>
        </p:nvSpPr>
        <p:spPr>
          <a:xfrm>
            <a:off x="10925696" y="6274485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>
              <a:defRPr sz="1600"/>
            </a:lvl1pPr>
          </a:lstStyle>
          <a:p>
            <a:fld id="{22BADC9D-03BC-4629-B6A3-5D73E993A8E2}" type="slidenum">
              <a:rPr lang="en-US" altLang="ja-JP"/>
              <a:pPr/>
              <a:t>24</a:t>
            </a:fld>
            <a:endParaRPr lang="en-US" altLang="ja-JP" dirty="0"/>
          </a:p>
        </p:txBody>
      </p:sp>
      <p:sp>
        <p:nvSpPr>
          <p:cNvPr id="37" name="タイトル 1">
            <a:extLst>
              <a:ext uri="{FF2B5EF4-FFF2-40B4-BE49-F238E27FC236}">
                <a16:creationId xmlns:a16="http://schemas.microsoft.com/office/drawing/2014/main" id="{B59A5FD8-7995-4400-B292-3C7875F97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10019"/>
            <a:ext cx="12192001" cy="11001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r" altLang="ja-JP" sz="3600" dirty="0"/>
              <a:t>Mécanisme </a:t>
            </a:r>
            <a:r>
              <a:rPr lang="fr-FR" altLang="ja-JP" sz="3600" dirty="0"/>
              <a:t>de l’</a:t>
            </a:r>
            <a:r>
              <a:rPr lang="fr" altLang="ja-JP" sz="3600" dirty="0"/>
              <a:t>augmentation des revenus par SHEP</a:t>
            </a:r>
            <a:endParaRPr lang="ja-JP" altLang="en-US" sz="3600" dirty="0"/>
          </a:p>
        </p:txBody>
      </p: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2DFE5B44-0A6C-4FBC-A807-1CCFA4B799A2}"/>
              </a:ext>
            </a:extLst>
          </p:cNvPr>
          <p:cNvGrpSpPr/>
          <p:nvPr/>
        </p:nvGrpSpPr>
        <p:grpSpPr>
          <a:xfrm>
            <a:off x="5925832" y="1993516"/>
            <a:ext cx="2878596" cy="2443201"/>
            <a:chOff x="5925832" y="1993516"/>
            <a:chExt cx="2878596" cy="2443201"/>
          </a:xfrm>
        </p:grpSpPr>
        <p:sp>
          <p:nvSpPr>
            <p:cNvPr id="42" name="テキスト ボックス 6">
              <a:extLst>
                <a:ext uri="{FF2B5EF4-FFF2-40B4-BE49-F238E27FC236}">
                  <a16:creationId xmlns:a16="http://schemas.microsoft.com/office/drawing/2014/main" id="{B0868C2E-A356-4E09-9CFC-FCB5BE62EF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9165" y="1993516"/>
              <a:ext cx="1355263" cy="707886"/>
            </a:xfrm>
            <a:prstGeom prst="rect">
              <a:avLst/>
            </a:prstGeom>
            <a:solidFill>
              <a:srgbClr val="FF9999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ja-JP" sz="20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Vente collective</a:t>
              </a:r>
              <a:endParaRPr lang="ja-JP" altLang="en-US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8" name="テキスト ボックス 6">
              <a:extLst>
                <a:ext uri="{FF2B5EF4-FFF2-40B4-BE49-F238E27FC236}">
                  <a16:creationId xmlns:a16="http://schemas.microsoft.com/office/drawing/2014/main" id="{1FA3B616-7C8D-4A3A-AF71-50EC4EEE5E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5832" y="1999470"/>
              <a:ext cx="1440041" cy="1015663"/>
            </a:xfrm>
            <a:prstGeom prst="rect">
              <a:avLst/>
            </a:prstGeom>
            <a:solidFill>
              <a:srgbClr val="FF9999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ja-JP" sz="20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Contrôle de période de vente</a:t>
              </a:r>
              <a:endParaRPr lang="ja-JP" altLang="en-US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53" name="矢印: 右 52">
              <a:extLst>
                <a:ext uri="{FF2B5EF4-FFF2-40B4-BE49-F238E27FC236}">
                  <a16:creationId xmlns:a16="http://schemas.microsoft.com/office/drawing/2014/main" id="{13D340A7-8F88-4697-A684-EC872823350D}"/>
                </a:ext>
              </a:extLst>
            </p:cNvPr>
            <p:cNvSpPr/>
            <p:nvPr/>
          </p:nvSpPr>
          <p:spPr>
            <a:xfrm rot="17947190">
              <a:off x="7177331" y="2924201"/>
              <a:ext cx="1091715" cy="384285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矢印: 右 53">
              <a:extLst>
                <a:ext uri="{FF2B5EF4-FFF2-40B4-BE49-F238E27FC236}">
                  <a16:creationId xmlns:a16="http://schemas.microsoft.com/office/drawing/2014/main" id="{A9FFE4E7-744D-4C6E-B0F2-9A13E708FF18}"/>
                </a:ext>
              </a:extLst>
            </p:cNvPr>
            <p:cNvSpPr/>
            <p:nvPr/>
          </p:nvSpPr>
          <p:spPr>
            <a:xfrm rot="16200000">
              <a:off x="6751460" y="3029556"/>
              <a:ext cx="791881" cy="384285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四角形: 角を丸くする 50">
              <a:extLst>
                <a:ext uri="{FF2B5EF4-FFF2-40B4-BE49-F238E27FC236}">
                  <a16:creationId xmlns:a16="http://schemas.microsoft.com/office/drawing/2014/main" id="{BB21558A-6FC4-477B-BD90-5B0A4D02762C}"/>
                </a:ext>
              </a:extLst>
            </p:cNvPr>
            <p:cNvSpPr/>
            <p:nvPr/>
          </p:nvSpPr>
          <p:spPr>
            <a:xfrm>
              <a:off x="6182530" y="3498884"/>
              <a:ext cx="1440042" cy="937833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Etude de marché</a:t>
              </a:r>
            </a:p>
          </p:txBody>
        </p:sp>
      </p:grpSp>
      <p:grpSp>
        <p:nvGrpSpPr>
          <p:cNvPr id="74" name="グループ化 73">
            <a:extLst>
              <a:ext uri="{FF2B5EF4-FFF2-40B4-BE49-F238E27FC236}">
                <a16:creationId xmlns:a16="http://schemas.microsoft.com/office/drawing/2014/main" id="{7C1CC58F-B65B-4C75-BACC-4410EE1D7169}"/>
              </a:ext>
            </a:extLst>
          </p:cNvPr>
          <p:cNvGrpSpPr/>
          <p:nvPr/>
        </p:nvGrpSpPr>
        <p:grpSpPr>
          <a:xfrm>
            <a:off x="1781032" y="2075720"/>
            <a:ext cx="1908349" cy="4228853"/>
            <a:chOff x="1781032" y="2075720"/>
            <a:chExt cx="1908349" cy="4228853"/>
          </a:xfrm>
        </p:grpSpPr>
        <p:sp>
          <p:nvSpPr>
            <p:cNvPr id="12" name="テキスト ボックス 19"/>
            <p:cNvSpPr txBox="1">
              <a:spLocks noChangeArrowheads="1"/>
            </p:cNvSpPr>
            <p:nvPr/>
          </p:nvSpPr>
          <p:spPr bwMode="auto">
            <a:xfrm>
              <a:off x="1916954" y="3372384"/>
              <a:ext cx="1621185" cy="707886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0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Technique  production</a:t>
              </a:r>
            </a:p>
          </p:txBody>
        </p:sp>
        <p:sp>
          <p:nvSpPr>
            <p:cNvPr id="47" name="テキスト ボックス 19">
              <a:extLst>
                <a:ext uri="{FF2B5EF4-FFF2-40B4-BE49-F238E27FC236}">
                  <a16:creationId xmlns:a16="http://schemas.microsoft.com/office/drawing/2014/main" id="{BE7CED06-2F98-4DC7-B5E7-2647A5C6B7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6954" y="2075720"/>
              <a:ext cx="1621185" cy="707886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0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Amélioration </a:t>
              </a:r>
              <a:r>
                <a:rPr lang="en-US" altLang="ja-JP" sz="20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productivité</a:t>
              </a:r>
              <a:endPara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59" name="矢印: 右 58">
              <a:extLst>
                <a:ext uri="{FF2B5EF4-FFF2-40B4-BE49-F238E27FC236}">
                  <a16:creationId xmlns:a16="http://schemas.microsoft.com/office/drawing/2014/main" id="{7B831D61-42CC-4C24-BC5B-172D64C4C923}"/>
                </a:ext>
              </a:extLst>
            </p:cNvPr>
            <p:cNvSpPr/>
            <p:nvPr/>
          </p:nvSpPr>
          <p:spPr>
            <a:xfrm rot="16200000">
              <a:off x="1614182" y="4714629"/>
              <a:ext cx="1857769" cy="384285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四角形: 角を丸くする 55">
              <a:extLst>
                <a:ext uri="{FF2B5EF4-FFF2-40B4-BE49-F238E27FC236}">
                  <a16:creationId xmlns:a16="http://schemas.microsoft.com/office/drawing/2014/main" id="{8158682E-3625-46DB-825E-69F0CD98B4BB}"/>
                </a:ext>
              </a:extLst>
            </p:cNvPr>
            <p:cNvSpPr/>
            <p:nvPr/>
          </p:nvSpPr>
          <p:spPr>
            <a:xfrm>
              <a:off x="1781032" y="5366740"/>
              <a:ext cx="1908349" cy="937833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ja-JP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Formation technique</a:t>
              </a:r>
            </a:p>
          </p:txBody>
        </p:sp>
        <p:sp>
          <p:nvSpPr>
            <p:cNvPr id="73" name="矢印: 右 72">
              <a:extLst>
                <a:ext uri="{FF2B5EF4-FFF2-40B4-BE49-F238E27FC236}">
                  <a16:creationId xmlns:a16="http://schemas.microsoft.com/office/drawing/2014/main" id="{2CE3AAD5-480B-41A1-B8E2-4154CF8086B0}"/>
                </a:ext>
              </a:extLst>
            </p:cNvPr>
            <p:cNvSpPr/>
            <p:nvPr/>
          </p:nvSpPr>
          <p:spPr>
            <a:xfrm rot="16200000">
              <a:off x="2215565" y="2871028"/>
              <a:ext cx="651876" cy="384285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9285A6BC-094E-4520-AD16-5015BFE52FDE}"/>
              </a:ext>
            </a:extLst>
          </p:cNvPr>
          <p:cNvGrpSpPr/>
          <p:nvPr/>
        </p:nvGrpSpPr>
        <p:grpSpPr>
          <a:xfrm>
            <a:off x="-21025" y="3345816"/>
            <a:ext cx="2360393" cy="1604861"/>
            <a:chOff x="101724" y="2933466"/>
            <a:chExt cx="2360393" cy="1604861"/>
          </a:xfrm>
        </p:grpSpPr>
        <p:sp>
          <p:nvSpPr>
            <p:cNvPr id="52" name="矢印: 右 51">
              <a:extLst>
                <a:ext uri="{FF2B5EF4-FFF2-40B4-BE49-F238E27FC236}">
                  <a16:creationId xmlns:a16="http://schemas.microsoft.com/office/drawing/2014/main" id="{27258EBF-6648-4642-83EC-06BB01388582}"/>
                </a:ext>
              </a:extLst>
            </p:cNvPr>
            <p:cNvSpPr/>
            <p:nvPr/>
          </p:nvSpPr>
          <p:spPr>
            <a:xfrm rot="18980894">
              <a:off x="101724" y="2933466"/>
              <a:ext cx="2360393" cy="384285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四角形: 角を丸くする 59">
              <a:extLst>
                <a:ext uri="{FF2B5EF4-FFF2-40B4-BE49-F238E27FC236}">
                  <a16:creationId xmlns:a16="http://schemas.microsoft.com/office/drawing/2014/main" id="{C4103876-0466-436D-A1EF-B5F450FED312}"/>
                </a:ext>
              </a:extLst>
            </p:cNvPr>
            <p:cNvSpPr/>
            <p:nvPr/>
          </p:nvSpPr>
          <p:spPr>
            <a:xfrm>
              <a:off x="226523" y="3797911"/>
              <a:ext cx="1792560" cy="740416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Enquête participative</a:t>
              </a:r>
            </a:p>
          </p:txBody>
        </p:sp>
      </p:grp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33B172B8-D587-45CC-859D-5CF9C004E63C}"/>
              </a:ext>
            </a:extLst>
          </p:cNvPr>
          <p:cNvGrpSpPr/>
          <p:nvPr/>
        </p:nvGrpSpPr>
        <p:grpSpPr>
          <a:xfrm>
            <a:off x="8219725" y="1990119"/>
            <a:ext cx="3867797" cy="3574044"/>
            <a:chOff x="8219725" y="1990119"/>
            <a:chExt cx="3867797" cy="3574044"/>
          </a:xfrm>
        </p:grpSpPr>
        <p:sp>
          <p:nvSpPr>
            <p:cNvPr id="6" name="テキスト ボックス 6"/>
            <p:cNvSpPr txBox="1">
              <a:spLocks noChangeArrowheads="1"/>
            </p:cNvSpPr>
            <p:nvPr/>
          </p:nvSpPr>
          <p:spPr bwMode="auto">
            <a:xfrm>
              <a:off x="9829303" y="2808359"/>
              <a:ext cx="2258219" cy="707886"/>
            </a:xfrm>
            <a:prstGeom prst="rect">
              <a:avLst/>
            </a:prstGeom>
            <a:solidFill>
              <a:srgbClr val="92D05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ja-JP"/>
              </a:defPPr>
              <a:lvl1pPr>
                <a:spcBef>
                  <a:spcPct val="0"/>
                </a:spcBef>
                <a:buFontTx/>
                <a:buNone/>
                <a:defRPr sz="200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dirty="0"/>
                <a:t>Intrants </a:t>
              </a:r>
              <a:r>
                <a:rPr lang="en-US" altLang="ja-JP" dirty="0" err="1"/>
                <a:t>agricoles</a:t>
              </a:r>
              <a:br>
                <a:rPr lang="en-US" altLang="ja-JP" dirty="0"/>
              </a:br>
              <a:r>
                <a:rPr lang="fr-FR" altLang="ja-JP" dirty="0"/>
                <a:t>(achat collectif)</a:t>
              </a:r>
              <a:endParaRPr lang="ja-JP" altLang="en-US" dirty="0"/>
            </a:p>
          </p:txBody>
        </p:sp>
        <p:sp>
          <p:nvSpPr>
            <p:cNvPr id="38" name="テキスト ボックス 6">
              <a:extLst>
                <a:ext uri="{FF2B5EF4-FFF2-40B4-BE49-F238E27FC236}">
                  <a16:creationId xmlns:a16="http://schemas.microsoft.com/office/drawing/2014/main" id="{35F27258-FBD4-4A45-BC47-43CE64EEF3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26160" y="1990119"/>
              <a:ext cx="1905801" cy="707886"/>
            </a:xfrm>
            <a:prstGeom prst="rect">
              <a:avLst/>
            </a:prstGeom>
            <a:solidFill>
              <a:srgbClr val="92D05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0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Coûts</a:t>
              </a:r>
              <a:r>
                <a:rPr lang="en-US" altLang="ja-JP" sz="20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de la main-</a:t>
              </a:r>
              <a:r>
                <a:rPr lang="en-US" altLang="ja-JP" sz="20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d'œuvre</a:t>
              </a:r>
              <a:endParaRPr lang="ja-JP" altLang="en-US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69" name="矢印: 右 68">
              <a:extLst>
                <a:ext uri="{FF2B5EF4-FFF2-40B4-BE49-F238E27FC236}">
                  <a16:creationId xmlns:a16="http://schemas.microsoft.com/office/drawing/2014/main" id="{9D091B46-23EF-4988-8C74-85BCBF6BF788}"/>
                </a:ext>
              </a:extLst>
            </p:cNvPr>
            <p:cNvSpPr/>
            <p:nvPr/>
          </p:nvSpPr>
          <p:spPr>
            <a:xfrm rot="17391957">
              <a:off x="7843549" y="3604226"/>
              <a:ext cx="2460682" cy="384285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矢印: 右 71">
              <a:extLst>
                <a:ext uri="{FF2B5EF4-FFF2-40B4-BE49-F238E27FC236}">
                  <a16:creationId xmlns:a16="http://schemas.microsoft.com/office/drawing/2014/main" id="{0B3555EF-F16C-4A53-957C-7017AA557482}"/>
                </a:ext>
              </a:extLst>
            </p:cNvPr>
            <p:cNvSpPr/>
            <p:nvPr/>
          </p:nvSpPr>
          <p:spPr>
            <a:xfrm rot="15589978">
              <a:off x="7358296" y="3586915"/>
              <a:ext cx="2311705" cy="384285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矢印: 右 78">
              <a:extLst>
                <a:ext uri="{FF2B5EF4-FFF2-40B4-BE49-F238E27FC236}">
                  <a16:creationId xmlns:a16="http://schemas.microsoft.com/office/drawing/2014/main" id="{151D1984-0052-41A3-AF17-10F862235719}"/>
                </a:ext>
              </a:extLst>
            </p:cNvPr>
            <p:cNvSpPr/>
            <p:nvPr/>
          </p:nvSpPr>
          <p:spPr>
            <a:xfrm rot="18370678">
              <a:off x="8118567" y="3860739"/>
              <a:ext cx="2189888" cy="384285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四角形: 角を丸くする 27">
              <a:extLst>
                <a:ext uri="{FF2B5EF4-FFF2-40B4-BE49-F238E27FC236}">
                  <a16:creationId xmlns:a16="http://schemas.microsoft.com/office/drawing/2014/main" id="{3B2DB966-28D7-4D6B-AEDE-A33E952F2303}"/>
                </a:ext>
              </a:extLst>
            </p:cNvPr>
            <p:cNvSpPr/>
            <p:nvPr/>
          </p:nvSpPr>
          <p:spPr>
            <a:xfrm>
              <a:off x="8219725" y="4792846"/>
              <a:ext cx="1919563" cy="771317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Planification d’activité</a:t>
              </a: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E3AB058A-68A2-4B2B-A930-F082D19AEC91}"/>
              </a:ext>
            </a:extLst>
          </p:cNvPr>
          <p:cNvGrpSpPr/>
          <p:nvPr/>
        </p:nvGrpSpPr>
        <p:grpSpPr>
          <a:xfrm>
            <a:off x="9841076" y="3631822"/>
            <a:ext cx="2258219" cy="3093364"/>
            <a:chOff x="9829303" y="3602371"/>
            <a:chExt cx="2258219" cy="3093364"/>
          </a:xfrm>
        </p:grpSpPr>
        <p:sp>
          <p:nvSpPr>
            <p:cNvPr id="78" name="テキスト ボックス 6">
              <a:extLst>
                <a:ext uri="{FF2B5EF4-FFF2-40B4-BE49-F238E27FC236}">
                  <a16:creationId xmlns:a16="http://schemas.microsoft.com/office/drawing/2014/main" id="{AE4F18F0-3849-483F-9429-C0CB468A28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29303" y="3602371"/>
              <a:ext cx="2258219" cy="1015663"/>
            </a:xfrm>
            <a:prstGeom prst="rect">
              <a:avLst/>
            </a:prstGeom>
            <a:solidFill>
              <a:srgbClr val="92D05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ja-JP"/>
              </a:defPPr>
              <a:lvl1pPr>
                <a:spcBef>
                  <a:spcPct val="0"/>
                </a:spcBef>
                <a:buFontTx/>
                <a:buNone/>
                <a:defRPr sz="200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dirty="0" err="1"/>
                <a:t>Intrains</a:t>
              </a:r>
              <a:r>
                <a:rPr lang="en-US" altLang="ja-JP" dirty="0"/>
                <a:t> </a:t>
              </a:r>
              <a:r>
                <a:rPr lang="en-US" altLang="ja-JP" dirty="0" err="1"/>
                <a:t>Agricoles</a:t>
              </a:r>
              <a:endParaRPr lang="en-US" altLang="ja-JP" dirty="0"/>
            </a:p>
            <a:p>
              <a:r>
                <a:rPr lang="fr-FR" altLang="ja-JP" dirty="0"/>
                <a:t>(partenariat avec fournisseurs)</a:t>
              </a:r>
              <a:endParaRPr lang="ja-JP" altLang="en-US" dirty="0"/>
            </a:p>
          </p:txBody>
        </p:sp>
        <p:grpSp>
          <p:nvGrpSpPr>
            <p:cNvPr id="82" name="グループ化 81">
              <a:extLst>
                <a:ext uri="{FF2B5EF4-FFF2-40B4-BE49-F238E27FC236}">
                  <a16:creationId xmlns:a16="http://schemas.microsoft.com/office/drawing/2014/main" id="{381DD860-7266-41F5-9088-7E712DA45FD3}"/>
                </a:ext>
              </a:extLst>
            </p:cNvPr>
            <p:cNvGrpSpPr/>
            <p:nvPr/>
          </p:nvGrpSpPr>
          <p:grpSpPr>
            <a:xfrm>
              <a:off x="10119021" y="4499835"/>
              <a:ext cx="1968501" cy="2195900"/>
              <a:chOff x="10107581" y="4500591"/>
              <a:chExt cx="1968501" cy="2195900"/>
            </a:xfrm>
          </p:grpSpPr>
          <p:sp>
            <p:nvSpPr>
              <p:cNvPr id="39" name="テキスト ボックス 6">
                <a:extLst>
                  <a:ext uri="{FF2B5EF4-FFF2-40B4-BE49-F238E27FC236}">
                    <a16:creationId xmlns:a16="http://schemas.microsoft.com/office/drawing/2014/main" id="{78B44F14-7BD3-4B88-B0C3-F69882FA36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20819" y="4713990"/>
                <a:ext cx="1355263" cy="400110"/>
              </a:xfrm>
              <a:prstGeom prst="rect">
                <a:avLst/>
              </a:prstGeom>
              <a:solidFill>
                <a:srgbClr val="92D050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fr-FR" altLang="ja-JP" sz="20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Transport</a:t>
                </a:r>
                <a:endParaRPr lang="ja-JP" altLang="en-US" sz="20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sp>
            <p:nvSpPr>
              <p:cNvPr id="68" name="矢印: 右 67">
                <a:extLst>
                  <a:ext uri="{FF2B5EF4-FFF2-40B4-BE49-F238E27FC236}">
                    <a16:creationId xmlns:a16="http://schemas.microsoft.com/office/drawing/2014/main" id="{6D57C616-59D1-4F04-9B62-76BED6039B7E}"/>
                  </a:ext>
                </a:extLst>
              </p:cNvPr>
              <p:cNvSpPr/>
              <p:nvPr/>
            </p:nvSpPr>
            <p:spPr>
              <a:xfrm rot="16872521">
                <a:off x="10762938" y="5254117"/>
                <a:ext cx="703546" cy="384285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0" name="矢印: 右 79">
                <a:extLst>
                  <a:ext uri="{FF2B5EF4-FFF2-40B4-BE49-F238E27FC236}">
                    <a16:creationId xmlns:a16="http://schemas.microsoft.com/office/drawing/2014/main" id="{4E6EE040-89AE-4311-8C3A-12A7A27A86B3}"/>
                  </a:ext>
                </a:extLst>
              </p:cNvPr>
              <p:cNvSpPr/>
              <p:nvPr/>
            </p:nvSpPr>
            <p:spPr>
              <a:xfrm rot="15542388">
                <a:off x="9940164" y="4915363"/>
                <a:ext cx="1213829" cy="384285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" name="四角形: 角を丸くする 54">
                <a:extLst>
                  <a:ext uri="{FF2B5EF4-FFF2-40B4-BE49-F238E27FC236}">
                    <a16:creationId xmlns:a16="http://schemas.microsoft.com/office/drawing/2014/main" id="{E6D1A7D3-9615-474E-A4D5-984C3EBEBE27}"/>
                  </a:ext>
                </a:extLst>
              </p:cNvPr>
              <p:cNvSpPr/>
              <p:nvPr/>
            </p:nvSpPr>
            <p:spPr>
              <a:xfrm>
                <a:off x="10107581" y="5654849"/>
                <a:ext cx="1440302" cy="1041642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- Forum</a:t>
                </a:r>
              </a:p>
              <a:p>
                <a:pPr algn="ctr"/>
                <a:r>
                  <a:rPr lang="fr-FR" sz="2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- Voyage d’affaire</a:t>
                </a:r>
              </a:p>
            </p:txBody>
          </p:sp>
        </p:grpSp>
      </p:grpSp>
      <p:sp>
        <p:nvSpPr>
          <p:cNvPr id="83" name="矢印: 下 82">
            <a:extLst>
              <a:ext uri="{FF2B5EF4-FFF2-40B4-BE49-F238E27FC236}">
                <a16:creationId xmlns:a16="http://schemas.microsoft.com/office/drawing/2014/main" id="{03C33AEE-0C75-4B3D-8BB7-527CF9D9957C}"/>
              </a:ext>
            </a:extLst>
          </p:cNvPr>
          <p:cNvSpPr/>
          <p:nvPr/>
        </p:nvSpPr>
        <p:spPr>
          <a:xfrm rot="5400000">
            <a:off x="8359422" y="4841741"/>
            <a:ext cx="347199" cy="3052958"/>
          </a:xfrm>
          <a:prstGeom prst="down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05FE553-2F24-464D-9E42-5127A1B5A38D}"/>
              </a:ext>
            </a:extLst>
          </p:cNvPr>
          <p:cNvGrpSpPr/>
          <p:nvPr/>
        </p:nvGrpSpPr>
        <p:grpSpPr>
          <a:xfrm>
            <a:off x="3498030" y="1907822"/>
            <a:ext cx="2315748" cy="3409720"/>
            <a:chOff x="3498030" y="1907822"/>
            <a:chExt cx="2315748" cy="3409720"/>
          </a:xfrm>
        </p:grpSpPr>
        <p:sp>
          <p:nvSpPr>
            <p:cNvPr id="84" name="フリーフォーム: 図形 83">
              <a:extLst>
                <a:ext uri="{FF2B5EF4-FFF2-40B4-BE49-F238E27FC236}">
                  <a16:creationId xmlns:a16="http://schemas.microsoft.com/office/drawing/2014/main" id="{B4379C99-A7A5-46DB-BE1D-A444C3616F69}"/>
                </a:ext>
              </a:extLst>
            </p:cNvPr>
            <p:cNvSpPr/>
            <p:nvPr/>
          </p:nvSpPr>
          <p:spPr>
            <a:xfrm>
              <a:off x="3498030" y="1907822"/>
              <a:ext cx="2315748" cy="3409720"/>
            </a:xfrm>
            <a:custGeom>
              <a:avLst/>
              <a:gdLst>
                <a:gd name="connsiteX0" fmla="*/ 148281 w 2315748"/>
                <a:gd name="connsiteY0" fmla="*/ 45156 h 3409720"/>
                <a:gd name="connsiteX1" fmla="*/ 419214 w 2315748"/>
                <a:gd name="connsiteY1" fmla="*/ 11289 h 3409720"/>
                <a:gd name="connsiteX2" fmla="*/ 1548103 w 2315748"/>
                <a:gd name="connsiteY2" fmla="*/ 0 h 3409720"/>
                <a:gd name="connsiteX3" fmla="*/ 1909348 w 2315748"/>
                <a:gd name="connsiteY3" fmla="*/ 11289 h 3409720"/>
                <a:gd name="connsiteX4" fmla="*/ 1988370 w 2315748"/>
                <a:gd name="connsiteY4" fmla="*/ 45156 h 3409720"/>
                <a:gd name="connsiteX5" fmla="*/ 2078681 w 2315748"/>
                <a:gd name="connsiteY5" fmla="*/ 90311 h 3409720"/>
                <a:gd name="connsiteX6" fmla="*/ 2112548 w 2315748"/>
                <a:gd name="connsiteY6" fmla="*/ 124178 h 3409720"/>
                <a:gd name="connsiteX7" fmla="*/ 2191570 w 2315748"/>
                <a:gd name="connsiteY7" fmla="*/ 191911 h 3409720"/>
                <a:gd name="connsiteX8" fmla="*/ 2248014 w 2315748"/>
                <a:gd name="connsiteY8" fmla="*/ 270934 h 3409720"/>
                <a:gd name="connsiteX9" fmla="*/ 2293170 w 2315748"/>
                <a:gd name="connsiteY9" fmla="*/ 372534 h 3409720"/>
                <a:gd name="connsiteX10" fmla="*/ 2304459 w 2315748"/>
                <a:gd name="connsiteY10" fmla="*/ 417689 h 3409720"/>
                <a:gd name="connsiteX11" fmla="*/ 2315748 w 2315748"/>
                <a:gd name="connsiteY11" fmla="*/ 1207911 h 3409720"/>
                <a:gd name="connsiteX12" fmla="*/ 2304459 w 2315748"/>
                <a:gd name="connsiteY12" fmla="*/ 2336800 h 3409720"/>
                <a:gd name="connsiteX13" fmla="*/ 2270592 w 2315748"/>
                <a:gd name="connsiteY13" fmla="*/ 2562578 h 3409720"/>
                <a:gd name="connsiteX14" fmla="*/ 2236726 w 2315748"/>
                <a:gd name="connsiteY14" fmla="*/ 2754489 h 3409720"/>
                <a:gd name="connsiteX15" fmla="*/ 2214148 w 2315748"/>
                <a:gd name="connsiteY15" fmla="*/ 2810934 h 3409720"/>
                <a:gd name="connsiteX16" fmla="*/ 2180281 w 2315748"/>
                <a:gd name="connsiteY16" fmla="*/ 2912534 h 3409720"/>
                <a:gd name="connsiteX17" fmla="*/ 2123837 w 2315748"/>
                <a:gd name="connsiteY17" fmla="*/ 3014134 h 3409720"/>
                <a:gd name="connsiteX18" fmla="*/ 2089970 w 2315748"/>
                <a:gd name="connsiteY18" fmla="*/ 3081867 h 3409720"/>
                <a:gd name="connsiteX19" fmla="*/ 2056103 w 2315748"/>
                <a:gd name="connsiteY19" fmla="*/ 3115734 h 3409720"/>
                <a:gd name="connsiteX20" fmla="*/ 2022237 w 2315748"/>
                <a:gd name="connsiteY20" fmla="*/ 3160889 h 3409720"/>
                <a:gd name="connsiteX21" fmla="*/ 1988370 w 2315748"/>
                <a:gd name="connsiteY21" fmla="*/ 3217334 h 3409720"/>
                <a:gd name="connsiteX22" fmla="*/ 1943214 w 2315748"/>
                <a:gd name="connsiteY22" fmla="*/ 3251200 h 3409720"/>
                <a:gd name="connsiteX23" fmla="*/ 1920637 w 2315748"/>
                <a:gd name="connsiteY23" fmla="*/ 3285067 h 3409720"/>
                <a:gd name="connsiteX24" fmla="*/ 1841614 w 2315748"/>
                <a:gd name="connsiteY24" fmla="*/ 3341511 h 3409720"/>
                <a:gd name="connsiteX25" fmla="*/ 1796459 w 2315748"/>
                <a:gd name="connsiteY25" fmla="*/ 3364089 h 3409720"/>
                <a:gd name="connsiteX26" fmla="*/ 1491659 w 2315748"/>
                <a:gd name="connsiteY26" fmla="*/ 3375378 h 3409720"/>
                <a:gd name="connsiteX27" fmla="*/ 1401348 w 2315748"/>
                <a:gd name="connsiteY27" fmla="*/ 3397956 h 3409720"/>
                <a:gd name="connsiteX28" fmla="*/ 757881 w 2315748"/>
                <a:gd name="connsiteY28" fmla="*/ 3397956 h 3409720"/>
                <a:gd name="connsiteX29" fmla="*/ 520814 w 2315748"/>
                <a:gd name="connsiteY29" fmla="*/ 3375378 h 3409720"/>
                <a:gd name="connsiteX30" fmla="*/ 441792 w 2315748"/>
                <a:gd name="connsiteY30" fmla="*/ 3352800 h 3409720"/>
                <a:gd name="connsiteX31" fmla="*/ 374059 w 2315748"/>
                <a:gd name="connsiteY31" fmla="*/ 3341511 h 3409720"/>
                <a:gd name="connsiteX32" fmla="*/ 317614 w 2315748"/>
                <a:gd name="connsiteY32" fmla="*/ 3318934 h 3409720"/>
                <a:gd name="connsiteX33" fmla="*/ 272459 w 2315748"/>
                <a:gd name="connsiteY33" fmla="*/ 3307645 h 3409720"/>
                <a:gd name="connsiteX34" fmla="*/ 216014 w 2315748"/>
                <a:gd name="connsiteY34" fmla="*/ 3273778 h 3409720"/>
                <a:gd name="connsiteX35" fmla="*/ 148281 w 2315748"/>
                <a:gd name="connsiteY35" fmla="*/ 3149600 h 3409720"/>
                <a:gd name="connsiteX36" fmla="*/ 114414 w 2315748"/>
                <a:gd name="connsiteY36" fmla="*/ 3081867 h 3409720"/>
                <a:gd name="connsiteX37" fmla="*/ 103126 w 2315748"/>
                <a:gd name="connsiteY37" fmla="*/ 3025422 h 3409720"/>
                <a:gd name="connsiteX38" fmla="*/ 80548 w 2315748"/>
                <a:gd name="connsiteY38" fmla="*/ 2935111 h 3409720"/>
                <a:gd name="connsiteX39" fmla="*/ 69259 w 2315748"/>
                <a:gd name="connsiteY39" fmla="*/ 2844800 h 3409720"/>
                <a:gd name="connsiteX40" fmla="*/ 57970 w 2315748"/>
                <a:gd name="connsiteY40" fmla="*/ 2765778 h 3409720"/>
                <a:gd name="connsiteX41" fmla="*/ 24103 w 2315748"/>
                <a:gd name="connsiteY41" fmla="*/ 2562578 h 3409720"/>
                <a:gd name="connsiteX42" fmla="*/ 12814 w 2315748"/>
                <a:gd name="connsiteY42" fmla="*/ 2336800 h 3409720"/>
                <a:gd name="connsiteX43" fmla="*/ 46681 w 2315748"/>
                <a:gd name="connsiteY43" fmla="*/ 1625600 h 3409720"/>
                <a:gd name="connsiteX44" fmla="*/ 57970 w 2315748"/>
                <a:gd name="connsiteY44" fmla="*/ 1524000 h 3409720"/>
                <a:gd name="connsiteX45" fmla="*/ 69259 w 2315748"/>
                <a:gd name="connsiteY45" fmla="*/ 1478845 h 3409720"/>
                <a:gd name="connsiteX46" fmla="*/ 91837 w 2315748"/>
                <a:gd name="connsiteY46" fmla="*/ 428978 h 3409720"/>
                <a:gd name="connsiteX47" fmla="*/ 103126 w 2315748"/>
                <a:gd name="connsiteY47" fmla="*/ 135467 h 3409720"/>
                <a:gd name="connsiteX48" fmla="*/ 159570 w 2315748"/>
                <a:gd name="connsiteY48" fmla="*/ 90311 h 3409720"/>
                <a:gd name="connsiteX49" fmla="*/ 204726 w 2315748"/>
                <a:gd name="connsiteY49" fmla="*/ 79022 h 3409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315748" h="3409720">
                  <a:moveTo>
                    <a:pt x="148281" y="45156"/>
                  </a:moveTo>
                  <a:cubicBezTo>
                    <a:pt x="270833" y="20645"/>
                    <a:pt x="280872" y="13716"/>
                    <a:pt x="419214" y="11289"/>
                  </a:cubicBezTo>
                  <a:lnTo>
                    <a:pt x="1548103" y="0"/>
                  </a:lnTo>
                  <a:cubicBezTo>
                    <a:pt x="1668518" y="3763"/>
                    <a:pt x="1789503" y="-1003"/>
                    <a:pt x="1909348" y="11289"/>
                  </a:cubicBezTo>
                  <a:cubicBezTo>
                    <a:pt x="1937856" y="14213"/>
                    <a:pt x="1962401" y="33037"/>
                    <a:pt x="1988370" y="45156"/>
                  </a:cubicBezTo>
                  <a:cubicBezTo>
                    <a:pt x="2018869" y="59389"/>
                    <a:pt x="2078681" y="90311"/>
                    <a:pt x="2078681" y="90311"/>
                  </a:cubicBezTo>
                  <a:cubicBezTo>
                    <a:pt x="2089970" y="101600"/>
                    <a:pt x="2100283" y="113957"/>
                    <a:pt x="2112548" y="124178"/>
                  </a:cubicBezTo>
                  <a:cubicBezTo>
                    <a:pt x="2166286" y="168961"/>
                    <a:pt x="2133430" y="120851"/>
                    <a:pt x="2191570" y="191911"/>
                  </a:cubicBezTo>
                  <a:cubicBezTo>
                    <a:pt x="2212068" y="216964"/>
                    <a:pt x="2230635" y="243624"/>
                    <a:pt x="2248014" y="270934"/>
                  </a:cubicBezTo>
                  <a:cubicBezTo>
                    <a:pt x="2261785" y="292574"/>
                    <a:pt x="2285861" y="350607"/>
                    <a:pt x="2293170" y="372534"/>
                  </a:cubicBezTo>
                  <a:cubicBezTo>
                    <a:pt x="2298076" y="387253"/>
                    <a:pt x="2300696" y="402637"/>
                    <a:pt x="2304459" y="417689"/>
                  </a:cubicBezTo>
                  <a:cubicBezTo>
                    <a:pt x="2308222" y="681096"/>
                    <a:pt x="2315748" y="944477"/>
                    <a:pt x="2315748" y="1207911"/>
                  </a:cubicBezTo>
                  <a:cubicBezTo>
                    <a:pt x="2315748" y="1584226"/>
                    <a:pt x="2311118" y="1960544"/>
                    <a:pt x="2304459" y="2336800"/>
                  </a:cubicBezTo>
                  <a:cubicBezTo>
                    <a:pt x="2300853" y="2540551"/>
                    <a:pt x="2301186" y="2419808"/>
                    <a:pt x="2270592" y="2562578"/>
                  </a:cubicBezTo>
                  <a:cubicBezTo>
                    <a:pt x="2258113" y="2620811"/>
                    <a:pt x="2258410" y="2700279"/>
                    <a:pt x="2236726" y="2754489"/>
                  </a:cubicBezTo>
                  <a:cubicBezTo>
                    <a:pt x="2229200" y="2773304"/>
                    <a:pt x="2220556" y="2791710"/>
                    <a:pt x="2214148" y="2810934"/>
                  </a:cubicBezTo>
                  <a:cubicBezTo>
                    <a:pt x="2183573" y="2902657"/>
                    <a:pt x="2227391" y="2806537"/>
                    <a:pt x="2180281" y="2912534"/>
                  </a:cubicBezTo>
                  <a:cubicBezTo>
                    <a:pt x="2136800" y="3010365"/>
                    <a:pt x="2180821" y="2900165"/>
                    <a:pt x="2123837" y="3014134"/>
                  </a:cubicBezTo>
                  <a:cubicBezTo>
                    <a:pt x="2098382" y="3065045"/>
                    <a:pt x="2130409" y="3033340"/>
                    <a:pt x="2089970" y="3081867"/>
                  </a:cubicBezTo>
                  <a:cubicBezTo>
                    <a:pt x="2079749" y="3094132"/>
                    <a:pt x="2066493" y="3103612"/>
                    <a:pt x="2056103" y="3115734"/>
                  </a:cubicBezTo>
                  <a:cubicBezTo>
                    <a:pt x="2043859" y="3130019"/>
                    <a:pt x="2032673" y="3145234"/>
                    <a:pt x="2022237" y="3160889"/>
                  </a:cubicBezTo>
                  <a:cubicBezTo>
                    <a:pt x="2010066" y="3179146"/>
                    <a:pt x="2002819" y="3200821"/>
                    <a:pt x="1988370" y="3217334"/>
                  </a:cubicBezTo>
                  <a:cubicBezTo>
                    <a:pt x="1975980" y="3231494"/>
                    <a:pt x="1958266" y="3239911"/>
                    <a:pt x="1943214" y="3251200"/>
                  </a:cubicBezTo>
                  <a:cubicBezTo>
                    <a:pt x="1935688" y="3262489"/>
                    <a:pt x="1930231" y="3275473"/>
                    <a:pt x="1920637" y="3285067"/>
                  </a:cubicBezTo>
                  <a:cubicBezTo>
                    <a:pt x="1912557" y="3293147"/>
                    <a:pt x="1856574" y="3332962"/>
                    <a:pt x="1841614" y="3341511"/>
                  </a:cubicBezTo>
                  <a:cubicBezTo>
                    <a:pt x="1827003" y="3349860"/>
                    <a:pt x="1813209" y="3362468"/>
                    <a:pt x="1796459" y="3364089"/>
                  </a:cubicBezTo>
                  <a:cubicBezTo>
                    <a:pt x="1695262" y="3373882"/>
                    <a:pt x="1593259" y="3371615"/>
                    <a:pt x="1491659" y="3375378"/>
                  </a:cubicBezTo>
                  <a:cubicBezTo>
                    <a:pt x="1461555" y="3382904"/>
                    <a:pt x="1432139" y="3394107"/>
                    <a:pt x="1401348" y="3397956"/>
                  </a:cubicBezTo>
                  <a:cubicBezTo>
                    <a:pt x="1206705" y="3422287"/>
                    <a:pt x="922858" y="3401980"/>
                    <a:pt x="757881" y="3397956"/>
                  </a:cubicBezTo>
                  <a:cubicBezTo>
                    <a:pt x="678859" y="3390430"/>
                    <a:pt x="599396" y="3386604"/>
                    <a:pt x="520814" y="3375378"/>
                  </a:cubicBezTo>
                  <a:cubicBezTo>
                    <a:pt x="493695" y="3371504"/>
                    <a:pt x="468485" y="3358960"/>
                    <a:pt x="441792" y="3352800"/>
                  </a:cubicBezTo>
                  <a:cubicBezTo>
                    <a:pt x="419489" y="3347653"/>
                    <a:pt x="396637" y="3345274"/>
                    <a:pt x="374059" y="3341511"/>
                  </a:cubicBezTo>
                  <a:cubicBezTo>
                    <a:pt x="355244" y="3333985"/>
                    <a:pt x="336838" y="3325342"/>
                    <a:pt x="317614" y="3318934"/>
                  </a:cubicBezTo>
                  <a:cubicBezTo>
                    <a:pt x="302895" y="3314028"/>
                    <a:pt x="286637" y="3313946"/>
                    <a:pt x="272459" y="3307645"/>
                  </a:cubicBezTo>
                  <a:cubicBezTo>
                    <a:pt x="252408" y="3298733"/>
                    <a:pt x="234829" y="3285067"/>
                    <a:pt x="216014" y="3273778"/>
                  </a:cubicBezTo>
                  <a:cubicBezTo>
                    <a:pt x="185090" y="3180997"/>
                    <a:pt x="236125" y="3325286"/>
                    <a:pt x="148281" y="3149600"/>
                  </a:cubicBezTo>
                  <a:lnTo>
                    <a:pt x="114414" y="3081867"/>
                  </a:lnTo>
                  <a:cubicBezTo>
                    <a:pt x="110651" y="3063052"/>
                    <a:pt x="107440" y="3044118"/>
                    <a:pt x="103126" y="3025422"/>
                  </a:cubicBezTo>
                  <a:cubicBezTo>
                    <a:pt x="96149" y="2995186"/>
                    <a:pt x="86267" y="2965610"/>
                    <a:pt x="80548" y="2935111"/>
                  </a:cubicBezTo>
                  <a:cubicBezTo>
                    <a:pt x="74957" y="2905293"/>
                    <a:pt x="73269" y="2874872"/>
                    <a:pt x="69259" y="2844800"/>
                  </a:cubicBezTo>
                  <a:cubicBezTo>
                    <a:pt x="65742" y="2818425"/>
                    <a:pt x="62594" y="2791981"/>
                    <a:pt x="57970" y="2765778"/>
                  </a:cubicBezTo>
                  <a:cubicBezTo>
                    <a:pt x="21291" y="2557935"/>
                    <a:pt x="46596" y="2742517"/>
                    <a:pt x="24103" y="2562578"/>
                  </a:cubicBezTo>
                  <a:cubicBezTo>
                    <a:pt x="20340" y="2487319"/>
                    <a:pt x="12814" y="2412153"/>
                    <a:pt x="12814" y="2336800"/>
                  </a:cubicBezTo>
                  <a:cubicBezTo>
                    <a:pt x="12814" y="1718455"/>
                    <a:pt x="-32267" y="1901914"/>
                    <a:pt x="46681" y="1625600"/>
                  </a:cubicBezTo>
                  <a:cubicBezTo>
                    <a:pt x="50444" y="1591733"/>
                    <a:pt x="52789" y="1557679"/>
                    <a:pt x="57970" y="1524000"/>
                  </a:cubicBezTo>
                  <a:cubicBezTo>
                    <a:pt x="60329" y="1508665"/>
                    <a:pt x="68914" y="1494356"/>
                    <a:pt x="69259" y="1478845"/>
                  </a:cubicBezTo>
                  <a:cubicBezTo>
                    <a:pt x="93371" y="393796"/>
                    <a:pt x="33749" y="835586"/>
                    <a:pt x="91837" y="428978"/>
                  </a:cubicBezTo>
                  <a:cubicBezTo>
                    <a:pt x="95600" y="331141"/>
                    <a:pt x="93051" y="232857"/>
                    <a:pt x="103126" y="135467"/>
                  </a:cubicBezTo>
                  <a:cubicBezTo>
                    <a:pt x="106632" y="101571"/>
                    <a:pt x="135347" y="97232"/>
                    <a:pt x="159570" y="90311"/>
                  </a:cubicBezTo>
                  <a:cubicBezTo>
                    <a:pt x="174488" y="86049"/>
                    <a:pt x="204726" y="79022"/>
                    <a:pt x="204726" y="79022"/>
                  </a:cubicBezTo>
                </a:path>
              </a:pathLst>
            </a:cu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3" name="テキスト ボックス 19">
              <a:extLst>
                <a:ext uri="{FF2B5EF4-FFF2-40B4-BE49-F238E27FC236}">
                  <a16:creationId xmlns:a16="http://schemas.microsoft.com/office/drawing/2014/main" id="{EA4F8CBF-BB36-4CF3-9F9A-213C3AF28F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8198" y="2075720"/>
              <a:ext cx="1982239" cy="707886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0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Développement</a:t>
              </a:r>
              <a:r>
                <a:rPr lang="en-US" altLang="ja-JP" sz="20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des champs</a:t>
              </a:r>
            </a:p>
          </p:txBody>
        </p:sp>
        <p:sp>
          <p:nvSpPr>
            <p:cNvPr id="64" name="テキスト ボックス 19">
              <a:extLst>
                <a:ext uri="{FF2B5EF4-FFF2-40B4-BE49-F238E27FC236}">
                  <a16:creationId xmlns:a16="http://schemas.microsoft.com/office/drawing/2014/main" id="{013322D9-30FE-4067-B7A7-04F9E95C18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2403" y="2924145"/>
              <a:ext cx="1833921" cy="707886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0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Installation de </a:t>
              </a:r>
              <a:r>
                <a:rPr lang="en-US" altLang="ja-JP" sz="20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pompe</a:t>
              </a:r>
              <a:endPara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65" name="テキスト ボックス 19">
              <a:extLst>
                <a:ext uri="{FF2B5EF4-FFF2-40B4-BE49-F238E27FC236}">
                  <a16:creationId xmlns:a16="http://schemas.microsoft.com/office/drawing/2014/main" id="{5E2ED2B2-AC39-451C-B3C9-CBC1D3F021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8198" y="3767745"/>
              <a:ext cx="1833921" cy="400110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0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Electirification</a:t>
              </a:r>
              <a:endParaRPr lang="en-US" altLang="ja-JP" sz="2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67" name="テキスト ボックス 19">
              <a:extLst>
                <a:ext uri="{FF2B5EF4-FFF2-40B4-BE49-F238E27FC236}">
                  <a16:creationId xmlns:a16="http://schemas.microsoft.com/office/drawing/2014/main" id="{D2E4D39F-0214-473B-9A88-0E0D5DA8DF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2697" y="4342242"/>
              <a:ext cx="1834080" cy="707886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000" dirty="0" err="1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Aménagement</a:t>
              </a:r>
              <a:r>
                <a:rPr lang="en-US" altLang="ja-JP" sz="20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de barrage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D871D13-636E-4269-8680-1A41FD290277}"/>
              </a:ext>
            </a:extLst>
          </p:cNvPr>
          <p:cNvGrpSpPr/>
          <p:nvPr/>
        </p:nvGrpSpPr>
        <p:grpSpPr>
          <a:xfrm>
            <a:off x="4672043" y="5118073"/>
            <a:ext cx="2301636" cy="1664180"/>
            <a:chOff x="4672043" y="5118073"/>
            <a:chExt cx="2301636" cy="1664180"/>
          </a:xfrm>
        </p:grpSpPr>
        <p:sp>
          <p:nvSpPr>
            <p:cNvPr id="87" name="矢印: 下 86">
              <a:extLst>
                <a:ext uri="{FF2B5EF4-FFF2-40B4-BE49-F238E27FC236}">
                  <a16:creationId xmlns:a16="http://schemas.microsoft.com/office/drawing/2014/main" id="{07C9B468-F315-4BC6-B3A2-A96BD1043555}"/>
                </a:ext>
              </a:extLst>
            </p:cNvPr>
            <p:cNvSpPr/>
            <p:nvPr/>
          </p:nvSpPr>
          <p:spPr>
            <a:xfrm rot="9627194">
              <a:off x="4672043" y="5118073"/>
              <a:ext cx="366623" cy="1127572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" name="フローチャート: 処理 74">
              <a:extLst>
                <a:ext uri="{FF2B5EF4-FFF2-40B4-BE49-F238E27FC236}">
                  <a16:creationId xmlns:a16="http://schemas.microsoft.com/office/drawing/2014/main" id="{B678166F-4A05-4C84-AF24-0F4130976D52}"/>
                </a:ext>
              </a:extLst>
            </p:cNvPr>
            <p:cNvSpPr/>
            <p:nvPr/>
          </p:nvSpPr>
          <p:spPr>
            <a:xfrm>
              <a:off x="4877985" y="6074367"/>
              <a:ext cx="2095694" cy="707886"/>
            </a:xfrm>
            <a:prstGeom prst="flowChartProcess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Amélioration d’accès financière</a:t>
              </a: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D8CECCA-BACD-4D92-9E89-91B8E87AB6B9}"/>
              </a:ext>
            </a:extLst>
          </p:cNvPr>
          <p:cNvGrpSpPr/>
          <p:nvPr/>
        </p:nvGrpSpPr>
        <p:grpSpPr>
          <a:xfrm>
            <a:off x="5645956" y="4061244"/>
            <a:ext cx="2387920" cy="1225847"/>
            <a:chOff x="5645956" y="4061244"/>
            <a:chExt cx="2387920" cy="1225847"/>
          </a:xfrm>
        </p:grpSpPr>
        <p:sp>
          <p:nvSpPr>
            <p:cNvPr id="85" name="矢印: 下 84">
              <a:extLst>
                <a:ext uri="{FF2B5EF4-FFF2-40B4-BE49-F238E27FC236}">
                  <a16:creationId xmlns:a16="http://schemas.microsoft.com/office/drawing/2014/main" id="{C8A9B3CC-23B0-4315-B968-EC6C0DF49A92}"/>
                </a:ext>
              </a:extLst>
            </p:cNvPr>
            <p:cNvSpPr/>
            <p:nvPr/>
          </p:nvSpPr>
          <p:spPr>
            <a:xfrm rot="8185468">
              <a:off x="5645956" y="4061244"/>
              <a:ext cx="349138" cy="707886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" name="フローチャート: 処理 70">
              <a:extLst>
                <a:ext uri="{FF2B5EF4-FFF2-40B4-BE49-F238E27FC236}">
                  <a16:creationId xmlns:a16="http://schemas.microsoft.com/office/drawing/2014/main" id="{766E1791-2B0F-4AD3-A043-1CAEBE5761A5}"/>
                </a:ext>
              </a:extLst>
            </p:cNvPr>
            <p:cNvSpPr/>
            <p:nvPr/>
          </p:nvSpPr>
          <p:spPr>
            <a:xfrm>
              <a:off x="5784084" y="4579205"/>
              <a:ext cx="2249792" cy="707886"/>
            </a:xfrm>
            <a:prstGeom prst="flowChartProcess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Partenariat avec les projets/programmes</a:t>
              </a: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9DD043E-5EAD-45D3-9F78-B0F5EFDA85B0}"/>
              </a:ext>
            </a:extLst>
          </p:cNvPr>
          <p:cNvGrpSpPr/>
          <p:nvPr/>
        </p:nvGrpSpPr>
        <p:grpSpPr>
          <a:xfrm>
            <a:off x="5189684" y="5020698"/>
            <a:ext cx="2312736" cy="1013830"/>
            <a:chOff x="5189684" y="5020698"/>
            <a:chExt cx="2312736" cy="1013830"/>
          </a:xfrm>
        </p:grpSpPr>
        <p:sp>
          <p:nvSpPr>
            <p:cNvPr id="89" name="矢印: 下 88">
              <a:extLst>
                <a:ext uri="{FF2B5EF4-FFF2-40B4-BE49-F238E27FC236}">
                  <a16:creationId xmlns:a16="http://schemas.microsoft.com/office/drawing/2014/main" id="{6C1009C3-122B-437A-8A64-0E7676D5D4DF}"/>
                </a:ext>
              </a:extLst>
            </p:cNvPr>
            <p:cNvSpPr/>
            <p:nvPr/>
          </p:nvSpPr>
          <p:spPr>
            <a:xfrm rot="8947579">
              <a:off x="5189684" y="5020698"/>
              <a:ext cx="362255" cy="683347"/>
            </a:xfrm>
            <a:prstGeom prst="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8" name="フローチャート: 処理 87">
              <a:extLst>
                <a:ext uri="{FF2B5EF4-FFF2-40B4-BE49-F238E27FC236}">
                  <a16:creationId xmlns:a16="http://schemas.microsoft.com/office/drawing/2014/main" id="{F2E326F9-43E4-45E0-BAA8-C10CF297C138}"/>
                </a:ext>
              </a:extLst>
            </p:cNvPr>
            <p:cNvSpPr/>
            <p:nvPr/>
          </p:nvSpPr>
          <p:spPr>
            <a:xfrm>
              <a:off x="5406726" y="5326642"/>
              <a:ext cx="2095694" cy="707886"/>
            </a:xfrm>
            <a:prstGeom prst="flowChartProcess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Autonomisation des groupements</a:t>
              </a:r>
              <a:endParaRPr lang="fr-FR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193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E85BB1-D4D5-4005-9F37-B06F01E22D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altLang="ja-JP" dirty="0" err="1"/>
              <a:t>Vidéo_Quatre</a:t>
            </a:r>
            <a:r>
              <a:rPr lang="fr-FR" altLang="ja-JP" dirty="0"/>
              <a:t> étapes essentielles de SHEP</a:t>
            </a:r>
            <a:endParaRPr lang="fr-FR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F919E3-4B84-4FA9-A0CC-787F58A4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81A-EDD1-4EE7-A1B5-4028A6F808F1}" type="slidenum">
              <a:rPr kumimoji="1" lang="en-US" smtClean="0"/>
              <a:t>25</a:t>
            </a:fld>
            <a:endParaRPr kumimoji="1" lang="en-US"/>
          </a:p>
        </p:txBody>
      </p:sp>
      <p:sp>
        <p:nvSpPr>
          <p:cNvPr id="5" name="字幕 2">
            <a:extLst>
              <a:ext uri="{FF2B5EF4-FFF2-40B4-BE49-F238E27FC236}">
                <a16:creationId xmlns:a16="http://schemas.microsoft.com/office/drawing/2014/main" id="{6262DC93-9CC6-40BB-888F-3189AD6F08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fr-FR" altLang="ja-JP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25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D06A54-26C8-D915-F012-4B87E9A9C1B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Etape 1 :  Atelier de sensibilisation</a:t>
            </a:r>
          </a:p>
        </p:txBody>
      </p:sp>
      <p:pic>
        <p:nvPicPr>
          <p:cNvPr id="4" name="Image 7">
            <a:extLst>
              <a:ext uri="{FF2B5EF4-FFF2-40B4-BE49-F238E27FC236}">
                <a16:creationId xmlns:a16="http://schemas.microsoft.com/office/drawing/2014/main" id="{D99E8785-9A48-59D7-EDE2-7F8E44CCCB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520" y="1446244"/>
            <a:ext cx="11318033" cy="50894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5564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E85BB1-D4D5-4005-9F37-B06F01E22D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altLang="ja-JP" dirty="0"/>
              <a:t>Video_6_SHEP Etape 1</a:t>
            </a:r>
            <a:endParaRPr lang="fr-FR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3D699B5-A689-4CCF-8FC9-BF6DA658C9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altLang="ja-JP" dirty="0">
              <a:solidFill>
                <a:srgbClr val="0000CC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F919E3-4B84-4FA9-A0CC-787F58A4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81A-EDD1-4EE7-A1B5-4028A6F808F1}" type="slidenum">
              <a:rPr kumimoji="1" lang="en-US" smtClean="0"/>
              <a:t>27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383260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3CD8DA-91A5-7282-FE6E-E15B56083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1" lang="en-US" sz="4400" dirty="0">
                <a:solidFill>
                  <a:srgbClr val="FF0000"/>
                </a:solidFill>
              </a:rPr>
              <a:t>Quiz : </a:t>
            </a:r>
            <a:r>
              <a:rPr lang="fr-FR" dirty="0"/>
              <a:t>Quel est l’objectif de l’atelier de sensibilisation? Sélectionner PAS correct.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494255A-153C-B7F1-7C23-EED9EB177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581" y="1805054"/>
            <a:ext cx="11314545" cy="4887768"/>
          </a:xfrm>
        </p:spPr>
        <p:txBody>
          <a:bodyPr>
            <a:normAutofit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fr-FR" dirty="0"/>
              <a:t>Pour partager la vision et susciter la motivation des producteurs.</a:t>
            </a:r>
          </a:p>
          <a:p>
            <a:pPr marL="742950" indent="-742950">
              <a:buFont typeface="+mj-lt"/>
              <a:buAutoNum type="arabicPeriod"/>
            </a:pPr>
            <a:r>
              <a:rPr lang="fr-F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SHEP est une approche qui permet aux vulgarisateurs de réaliser une « agriculture orientée vers le marché ». </a:t>
            </a:r>
          </a:p>
          <a:p>
            <a:pPr marL="742950" indent="-742950">
              <a:buFont typeface="+mj-lt"/>
              <a:buAutoNum type="arabicPeriod"/>
            </a:pPr>
            <a:r>
              <a:rPr lang="fr-FR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producteurs comprennent que SHEP </a:t>
            </a:r>
            <a:r>
              <a:rPr lang="fr-FR" sz="3600" dirty="0">
                <a:latin typeface="Calibri"/>
                <a:ea typeface="Calibri"/>
                <a:cs typeface="Calibri"/>
                <a:sym typeface="Calibri"/>
              </a:rPr>
              <a:t>n'implique PAS </a:t>
            </a:r>
            <a:r>
              <a:rPr lang="fr-FR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fourniture d'intrants matériels ou financiers.</a:t>
            </a:r>
          </a:p>
          <a:p>
            <a:pPr marL="742950" indent="-742950">
              <a:buFont typeface="+mj-lt"/>
              <a:buAutoNum type="arabicPeriod"/>
            </a:pPr>
            <a:r>
              <a:rPr lang="fr-F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L’approche SHEP </a:t>
            </a:r>
            <a:r>
              <a:rPr lang="fr-FR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concerne le développement des capacités des producteurs et des vulgarisateurs.</a:t>
            </a:r>
          </a:p>
          <a:p>
            <a:pPr marL="742950" indent="-742950">
              <a:buFont typeface="+mj-lt"/>
              <a:buAutoNum type="arabicPeriod"/>
            </a:pPr>
            <a:endParaRPr lang="fr-FR" dirty="0"/>
          </a:p>
          <a:p>
            <a:pPr marL="742950" indent="-742950">
              <a:buFont typeface="+mj-lt"/>
              <a:buAutoNum type="arabicPeriod"/>
            </a:pPr>
            <a:endParaRPr lang="fr-FR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DA3C84B-C6A8-9717-2D3D-2053A338B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20566-2ABD-472F-AE1D-7DCBFBD46ABE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F868635C-C173-83EB-2B6D-1B4FF548A626}"/>
              </a:ext>
            </a:extLst>
          </p:cNvPr>
          <p:cNvSpPr/>
          <p:nvPr/>
        </p:nvSpPr>
        <p:spPr>
          <a:xfrm>
            <a:off x="275359" y="2540863"/>
            <a:ext cx="842963" cy="87745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915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118D01-5EC9-BD95-6C70-D7E4D8D52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21" y="185651"/>
            <a:ext cx="7735079" cy="2438400"/>
          </a:xfrm>
          <a:solidFill>
            <a:srgbClr val="00FF00"/>
          </a:solidFill>
        </p:spPr>
        <p:txBody>
          <a:bodyPr>
            <a:normAutofit/>
          </a:bodyPr>
          <a:lstStyle/>
          <a:p>
            <a:pPr indent="0"/>
            <a:r>
              <a:rPr kumimoji="1" lang="fr-FR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  <a:t>Etape 2 : </a:t>
            </a:r>
            <a:r>
              <a:rPr kumimoji="1" lang="fr-FR" altLang="ja-JP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  <a:t>Prise de conscience</a:t>
            </a:r>
            <a:br>
              <a:rPr kumimoji="1" lang="fr-FR" altLang="ja-JP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</a:br>
            <a:r>
              <a:rPr kumimoji="1" lang="fr-FR" altLang="ja-JP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  <a:t>               des agriculteurs</a:t>
            </a:r>
            <a:br>
              <a:rPr kumimoji="1" lang="fr-FR" altLang="ja-JP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</a:br>
            <a:r>
              <a:rPr kumimoji="1" lang="fr-FR" altLang="ja-JP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  <a:t>- </a:t>
            </a:r>
            <a:r>
              <a:rPr kumimoji="1" lang="fr-FR" sz="4000" b="0" i="0" u="none" strike="noStrike" kern="1200" baseline="0" dirty="0">
                <a:solidFill>
                  <a:schemeClr val="tx1"/>
                </a:solidFill>
                <a:effectLst/>
                <a:latin typeface="Yu Gothic UI" panose="020B0500000000000000" pitchFamily="50" charset="-128"/>
                <a:cs typeface="Arial" panose="020B0604020202020204" pitchFamily="34" charset="0"/>
              </a:rPr>
              <a:t>Enquête de base participative</a:t>
            </a:r>
            <a:endParaRPr lang="fr-FR" b="0" dirty="0">
              <a:solidFill>
                <a:schemeClr val="tx1"/>
              </a:solidFill>
              <a:effectLst/>
              <a:latin typeface="Yu Gothic UI" panose="020B0500000000000000" pitchFamily="50" charset="-128"/>
            </a:endParaRPr>
          </a:p>
        </p:txBody>
      </p:sp>
      <p:pic>
        <p:nvPicPr>
          <p:cNvPr id="5" name="Google Shape;275;p15" descr="P3170274">
            <a:extLst>
              <a:ext uri="{FF2B5EF4-FFF2-40B4-BE49-F238E27FC236}">
                <a16:creationId xmlns:a16="http://schemas.microsoft.com/office/drawing/2014/main" id="{9E04A368-EE47-56C0-FB9F-68D29498BBC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5256" y="124691"/>
            <a:ext cx="3581400" cy="2438400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6" name="Tableau 10">
            <a:extLst>
              <a:ext uri="{FF2B5EF4-FFF2-40B4-BE49-F238E27FC236}">
                <a16:creationId xmlns:a16="http://schemas.microsoft.com/office/drawing/2014/main" id="{5424D6F3-B6B4-BBF6-4383-765A2248D011}"/>
              </a:ext>
            </a:extLst>
          </p:cNvPr>
          <p:cNvGraphicFramePr>
            <a:graphicFrameLocks noGrp="1"/>
          </p:cNvGraphicFramePr>
          <p:nvPr/>
        </p:nvGraphicFramePr>
        <p:xfrm>
          <a:off x="240417" y="3322320"/>
          <a:ext cx="11826239" cy="2732589"/>
        </p:xfrm>
        <a:graphic>
          <a:graphicData uri="http://schemas.openxmlformats.org/drawingml/2006/table">
            <a:tbl>
              <a:tblPr/>
              <a:tblGrid>
                <a:gridCol w="1477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4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38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98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789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78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6512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A.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nom et variété de la culture</a:t>
                      </a:r>
                      <a:endParaRPr lang="fr-FR" sz="2000" dirty="0">
                        <a:latin typeface="Arial" panose="020B0604020202020204" pitchFamily="34" charset="0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B. Superficie cultivée</a:t>
                      </a:r>
                      <a:endParaRPr lang="fr-FR" sz="2000" dirty="0">
                        <a:latin typeface="Arial" panose="020B0604020202020204" pitchFamily="34" charset="0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(Ha)</a:t>
                      </a:r>
                      <a:endParaRPr lang="fr-FR" sz="2000" dirty="0">
                        <a:latin typeface="Arial" panose="020B0604020202020204" pitchFamily="34" charset="0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C. Production totale (kg)</a:t>
                      </a:r>
                      <a:endParaRPr lang="fr-FR" sz="2000" dirty="0">
                        <a:latin typeface="Arial" panose="020B0604020202020204" pitchFamily="34" charset="0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D. Production nette (kg)</a:t>
                      </a:r>
                      <a:endParaRPr lang="fr-FR" sz="2000" dirty="0">
                        <a:latin typeface="Arial" panose="020B0604020202020204" pitchFamily="34" charset="0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E.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 Prix moyen par kg</a:t>
                      </a:r>
                      <a:endParaRPr lang="fr-FR" sz="2000" dirty="0">
                        <a:latin typeface="Arial" panose="020B0604020202020204" pitchFamily="34" charset="0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F.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Revenu total</a:t>
                      </a:r>
                      <a:endParaRPr lang="fr-FR" sz="2000" dirty="0">
                        <a:latin typeface="Arial" panose="020B0604020202020204" pitchFamily="34" charset="0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G.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 Coût total de la production</a:t>
                      </a:r>
                      <a:endParaRPr lang="fr-FR" sz="2000" dirty="0">
                        <a:latin typeface="Arial" panose="020B0604020202020204" pitchFamily="34" charset="0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H.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 Revenu Brut</a:t>
                      </a:r>
                      <a:endParaRPr lang="fr-FR" sz="2000" dirty="0">
                        <a:latin typeface="Arial" panose="020B0604020202020204" pitchFamily="34" charset="0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13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000" dirty="0">
                        <a:latin typeface="Arial" panose="020B0604020202020204" pitchFamily="34" charset="0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000">
                        <a:latin typeface="Arial" panose="020B0604020202020204" pitchFamily="34" charset="0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000" dirty="0">
                        <a:latin typeface="Arial" panose="020B0604020202020204" pitchFamily="34" charset="0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000" dirty="0">
                        <a:latin typeface="Arial" panose="020B0604020202020204" pitchFamily="34" charset="0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000">
                        <a:latin typeface="Arial" panose="020B0604020202020204" pitchFamily="34" charset="0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000">
                        <a:latin typeface="Arial" panose="020B0604020202020204" pitchFamily="34" charset="0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000">
                        <a:latin typeface="Arial" panose="020B0604020202020204" pitchFamily="34" charset="0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000" dirty="0">
                        <a:latin typeface="Arial" panose="020B0604020202020204" pitchFamily="34" charset="0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881EB52-6EA0-5A98-E852-739A2886814C}"/>
              </a:ext>
            </a:extLst>
          </p:cNvPr>
          <p:cNvSpPr txBox="1"/>
          <p:nvPr/>
        </p:nvSpPr>
        <p:spPr>
          <a:xfrm>
            <a:off x="240418" y="2810987"/>
            <a:ext cx="1182623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latin typeface="Yu Gothic UI" panose="020B0500000000000000" pitchFamily="50" charset="-128"/>
                <a:ea typeface="Yu Gothic UI" panose="020B0500000000000000" pitchFamily="50" charset="-128"/>
              </a:rPr>
              <a:t>Fiche des données  sur production et revenus</a:t>
            </a:r>
            <a:endParaRPr lang="fr-FR" sz="28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8824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4FF9B652-D394-47F9-9FB4-2EA7E3FF16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dirty="0"/>
              <a:t>1. </a:t>
            </a:r>
            <a:r>
              <a:rPr lang="fr-FR" dirty="0"/>
              <a:t>Contexte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4624E7AA-8DA8-457A-B6F0-6471E46CE8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86D789-2972-46D6-AF4B-46D855A5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81A-EDD1-4EE7-A1B5-4028A6F808F1}" type="slidenum">
              <a:rPr kumimoji="1" lang="en-US" smtClean="0"/>
              <a:t>3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3582369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118D01-5EC9-BD95-6C70-D7E4D8D52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81" y="1"/>
            <a:ext cx="11314545" cy="1219200"/>
          </a:xfrm>
          <a:solidFill>
            <a:srgbClr val="00FF00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indent="0"/>
            <a:r>
              <a:rPr kumimoji="1" lang="fr-FR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  <a:t>Etape 2 : </a:t>
            </a:r>
            <a:r>
              <a:rPr kumimoji="1" lang="fr-FR" altLang="ja-JP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  <a:t>Prise de conscience des agriculteurs </a:t>
            </a:r>
            <a:br>
              <a:rPr kumimoji="1" lang="fr-FR" altLang="ja-JP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</a:br>
            <a:r>
              <a:rPr kumimoji="1" lang="fr-FR" altLang="ja-JP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  <a:t>- </a:t>
            </a:r>
            <a:r>
              <a:rPr kumimoji="1" lang="fr-FR" b="0" dirty="0">
                <a:solidFill>
                  <a:schemeClr val="tx1"/>
                </a:solidFill>
                <a:effectLst/>
                <a:latin typeface="Yu Gothic UI" panose="020B0500000000000000" pitchFamily="50" charset="-128"/>
                <a:cs typeface="Arial" panose="020B0604020202020204" pitchFamily="34" charset="0"/>
              </a:rPr>
              <a:t>Etude de marché par les producteurs</a:t>
            </a:r>
            <a:endParaRPr kumimoji="1" lang="fr-FR" sz="4900" b="0" dirty="0">
              <a:solidFill>
                <a:schemeClr val="tx1"/>
              </a:solidFill>
              <a:effectLst/>
              <a:latin typeface="Yu Gothic UI" panose="020B0500000000000000" pitchFamily="50" charset="-128"/>
              <a:cs typeface="Arial" panose="020B0604020202020204" pitchFamily="34" charset="0"/>
            </a:endParaRPr>
          </a:p>
        </p:txBody>
      </p:sp>
      <p:graphicFrame>
        <p:nvGraphicFramePr>
          <p:cNvPr id="12" name="表 11">
            <a:extLst>
              <a:ext uri="{FF2B5EF4-FFF2-40B4-BE49-F238E27FC236}">
                <a16:creationId xmlns:a16="http://schemas.microsoft.com/office/drawing/2014/main" id="{5ADA3CFC-B48A-56B9-5166-E0A46235673E}"/>
              </a:ext>
            </a:extLst>
          </p:cNvPr>
          <p:cNvGraphicFramePr>
            <a:graphicFrameLocks noGrp="1"/>
          </p:cNvGraphicFramePr>
          <p:nvPr/>
        </p:nvGraphicFramePr>
        <p:xfrm>
          <a:off x="57537" y="1552924"/>
          <a:ext cx="12191999" cy="4896211"/>
        </p:xfrm>
        <a:graphic>
          <a:graphicData uri="http://schemas.openxmlformats.org/drawingml/2006/table">
            <a:tbl>
              <a:tblPr firstRow="1" firstCol="1" bandRow="1"/>
              <a:tblGrid>
                <a:gridCol w="1432560">
                  <a:extLst>
                    <a:ext uri="{9D8B030D-6E8A-4147-A177-3AD203B41FA5}">
                      <a16:colId xmlns:a16="http://schemas.microsoft.com/office/drawing/2014/main" val="3960721930"/>
                    </a:ext>
                  </a:extLst>
                </a:gridCol>
                <a:gridCol w="1082040">
                  <a:extLst>
                    <a:ext uri="{9D8B030D-6E8A-4147-A177-3AD203B41FA5}">
                      <a16:colId xmlns:a16="http://schemas.microsoft.com/office/drawing/2014/main" val="3110462260"/>
                    </a:ext>
                  </a:extLst>
                </a:gridCol>
                <a:gridCol w="1127760">
                  <a:extLst>
                    <a:ext uri="{9D8B030D-6E8A-4147-A177-3AD203B41FA5}">
                      <a16:colId xmlns:a16="http://schemas.microsoft.com/office/drawing/2014/main" val="2757729613"/>
                    </a:ext>
                  </a:extLst>
                </a:gridCol>
                <a:gridCol w="1062056">
                  <a:extLst>
                    <a:ext uri="{9D8B030D-6E8A-4147-A177-3AD203B41FA5}">
                      <a16:colId xmlns:a16="http://schemas.microsoft.com/office/drawing/2014/main" val="351649076"/>
                    </a:ext>
                  </a:extLst>
                </a:gridCol>
                <a:gridCol w="1290354">
                  <a:extLst>
                    <a:ext uri="{9D8B030D-6E8A-4147-A177-3AD203B41FA5}">
                      <a16:colId xmlns:a16="http://schemas.microsoft.com/office/drawing/2014/main" val="3489943932"/>
                    </a:ext>
                  </a:extLst>
                </a:gridCol>
                <a:gridCol w="1326196">
                  <a:extLst>
                    <a:ext uri="{9D8B030D-6E8A-4147-A177-3AD203B41FA5}">
                      <a16:colId xmlns:a16="http://schemas.microsoft.com/office/drawing/2014/main" val="1229701412"/>
                    </a:ext>
                  </a:extLst>
                </a:gridCol>
                <a:gridCol w="985688">
                  <a:extLst>
                    <a:ext uri="{9D8B030D-6E8A-4147-A177-3AD203B41FA5}">
                      <a16:colId xmlns:a16="http://schemas.microsoft.com/office/drawing/2014/main" val="1276263816"/>
                    </a:ext>
                  </a:extLst>
                </a:gridCol>
                <a:gridCol w="1266455">
                  <a:extLst>
                    <a:ext uri="{9D8B030D-6E8A-4147-A177-3AD203B41FA5}">
                      <a16:colId xmlns:a16="http://schemas.microsoft.com/office/drawing/2014/main" val="1236252938"/>
                    </a:ext>
                  </a:extLst>
                </a:gridCol>
                <a:gridCol w="1106869">
                  <a:extLst>
                    <a:ext uri="{9D8B030D-6E8A-4147-A177-3AD203B41FA5}">
                      <a16:colId xmlns:a16="http://schemas.microsoft.com/office/drawing/2014/main" val="292097689"/>
                    </a:ext>
                  </a:extLst>
                </a:gridCol>
                <a:gridCol w="1512021">
                  <a:extLst>
                    <a:ext uri="{9D8B030D-6E8A-4147-A177-3AD203B41FA5}">
                      <a16:colId xmlns:a16="http://schemas.microsoft.com/office/drawing/2014/main" val="3415247339"/>
                    </a:ext>
                  </a:extLst>
                </a:gridCol>
              </a:tblGrid>
              <a:tr h="486621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800" b="1" dirty="0">
                          <a:effectLst/>
                          <a:latin typeface="Yu Gothic UI" panose="020B0500000000000000" pitchFamily="50" charset="-128"/>
                          <a:ea typeface="Yu Gothic UI" panose="020B0500000000000000" pitchFamily="50" charset="-128"/>
                          <a:cs typeface="Times New Roman"/>
                        </a:rPr>
                        <a:t>Fiche d’Etude de Marche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000" b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000" b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000" b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000" b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000" b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000" b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000" b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000" b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2000" b="0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140997"/>
                  </a:ext>
                </a:extLst>
              </a:tr>
              <a:tr h="16568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Nom et contact du commerçant des produits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Produits et variétés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Exigence du marché sur la qualité des produits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Pic de la demande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Quantité et fréquence de la</a:t>
                      </a:r>
                      <a:r>
                        <a:rPr lang="fr-FR" sz="2000" b="1" baseline="0" dirty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demande </a:t>
                      </a:r>
                      <a:endParaRPr lang="fr-FR" sz="2000" b="1" dirty="0"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Lieu de production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Prix unitaire de l’achat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Moment</a:t>
                      </a:r>
                      <a:r>
                        <a:rPr lang="fr-FR" sz="2000" b="1" baseline="0" dirty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de</a:t>
                      </a:r>
                      <a:r>
                        <a:rPr lang="fr-FR" sz="2000" b="1" dirty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paiement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Mode de paiement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Volonté du commerçant d’acheter les produits du groupe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211658"/>
                  </a:ext>
                </a:extLst>
              </a:tr>
              <a:tr h="8087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953029"/>
                  </a:ext>
                </a:extLst>
              </a:tr>
              <a:tr h="581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221920"/>
                  </a:ext>
                </a:extLst>
              </a:tr>
              <a:tr h="596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43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7053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118D01-5EC9-BD95-6C70-D7E4D8D52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81" y="106137"/>
            <a:ext cx="11314545" cy="1113064"/>
          </a:xfrm>
          <a:solidFill>
            <a:srgbClr val="00FF00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indent="0"/>
            <a:r>
              <a:rPr kumimoji="1" lang="fr-FR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  <a:t>Etape 2 : </a:t>
            </a:r>
            <a:r>
              <a:rPr kumimoji="1" lang="fr-FR" altLang="ja-JP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  <a:t>Prise de conscience des agriculteurs </a:t>
            </a:r>
            <a:br>
              <a:rPr kumimoji="1" lang="fr-FR" altLang="ja-JP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</a:br>
            <a:r>
              <a:rPr kumimoji="1" lang="fr-FR" altLang="ja-JP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  <a:t>- </a:t>
            </a:r>
            <a:r>
              <a:rPr kumimoji="1" lang="fr-FR" b="0" dirty="0">
                <a:solidFill>
                  <a:schemeClr val="tx1"/>
                </a:solidFill>
                <a:effectLst/>
                <a:latin typeface="Yu Gothic UI" panose="020B0500000000000000" pitchFamily="50" charset="-128"/>
                <a:cs typeface="Arial" panose="020B0604020202020204" pitchFamily="34" charset="0"/>
              </a:rPr>
              <a:t>Etude de marché par producteurs</a:t>
            </a:r>
            <a:endParaRPr kumimoji="1" lang="fr-FR" sz="4900" b="0" dirty="0">
              <a:solidFill>
                <a:schemeClr val="tx1"/>
              </a:solidFill>
              <a:effectLst/>
              <a:latin typeface="Yu Gothic UI" panose="020B05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2669857-2854-02F4-E6D5-AE4C2F0E46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580" y="1281793"/>
            <a:ext cx="11314545" cy="533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2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0D86BC-D5DD-592B-A5D5-75E9D3D94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81" y="171451"/>
            <a:ext cx="11314545" cy="1047750"/>
          </a:xfrm>
          <a:solidFill>
            <a:srgbClr val="00FF00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indent="0"/>
            <a:r>
              <a:rPr kumimoji="1" lang="fr-FR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  <a:t>Etape 2 : </a:t>
            </a:r>
            <a:br>
              <a:rPr kumimoji="1" lang="fr-FR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</a:br>
            <a:r>
              <a:rPr kumimoji="1" lang="fr-FR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  <a:t>Forum de rencontres des parties prenantes </a:t>
            </a:r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FACEDB2A-5ABF-F698-3424-F164CDAE4D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521" y="1446244"/>
            <a:ext cx="11318033" cy="51679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4833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E85BB1-D4D5-4005-9F37-B06F01E22D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altLang="ja-JP" dirty="0"/>
              <a:t>Video_7_SHEP Etape 2</a:t>
            </a:r>
            <a:endParaRPr lang="fr-FR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F919E3-4B84-4FA9-A0CC-787F58A4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81A-EDD1-4EE7-A1B5-4028A6F808F1}" type="slidenum">
              <a:rPr kumimoji="1" lang="en-US" smtClean="0"/>
              <a:t>33</a:t>
            </a:fld>
            <a:endParaRPr kumimoji="1" lang="en-US"/>
          </a:p>
        </p:txBody>
      </p:sp>
      <p:sp>
        <p:nvSpPr>
          <p:cNvPr id="5" name="字幕 2">
            <a:extLst>
              <a:ext uri="{FF2B5EF4-FFF2-40B4-BE49-F238E27FC236}">
                <a16:creationId xmlns:a16="http://schemas.microsoft.com/office/drawing/2014/main" id="{2CD6C9A6-8073-4E16-A7A7-383E348A2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fr-FR" altLang="ja-JP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97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3CD8DA-91A5-7282-FE6E-E15B56083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03" y="435263"/>
            <a:ext cx="12001500" cy="877455"/>
          </a:xfrm>
        </p:spPr>
        <p:txBody>
          <a:bodyPr>
            <a:noAutofit/>
          </a:bodyPr>
          <a:lstStyle/>
          <a:p>
            <a:pPr algn="ctr"/>
            <a:r>
              <a:rPr kumimoji="1" lang="en-US" sz="3200" dirty="0">
                <a:solidFill>
                  <a:srgbClr val="FF0000"/>
                </a:solidFill>
              </a:rPr>
              <a:t>Quiz : </a:t>
            </a:r>
            <a:r>
              <a:rPr lang="fr-FR" sz="3200" dirty="0"/>
              <a:t>Quels sont les deux principaux objectifs de l'enquête de base participative qui bénéficient à la fois aux agriculteurs et aux responsables de la mise en œuvre ?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494255A-153C-B7F1-7C23-EED9EB177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581" y="1630680"/>
            <a:ext cx="11314545" cy="511094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fr-FR" sz="2800" dirty="0"/>
              <a:t>Les agriculteurs peuvent comprendre leurs situations agricoles actuelles. Les agents de vulgarisation peuvent décider quels agriculteurs doivent être sélectionnés comme agriculteurs cibles.</a:t>
            </a:r>
          </a:p>
          <a:p>
            <a:pPr marL="742950" indent="-742950">
              <a:buFont typeface="+mj-lt"/>
              <a:buAutoNum type="arabicPeriod"/>
            </a:pPr>
            <a:r>
              <a:rPr lang="fr-FR" sz="2800" dirty="0"/>
              <a:t>Les agriculteurs peuvent établir des liens commerciaux avec des acheteurs potentiels. Les agents de vulgarisateur peuvent présenter les agriculteurs à ces derniers.</a:t>
            </a:r>
          </a:p>
          <a:p>
            <a:pPr marL="742950" indent="-742950">
              <a:buFont typeface="+mj-lt"/>
              <a:buAutoNum type="arabicPeriod"/>
            </a:pPr>
            <a:r>
              <a:rPr lang="fr-FR" sz="2800" dirty="0"/>
              <a:t>Les agriculteurs peuvent comprendre l'importance de la tenue de registres. Les agents de vulgarisation peuvent recueillir des données sur les pratiques agricoles des agriculteurs cibles.</a:t>
            </a:r>
          </a:p>
          <a:p>
            <a:pPr marL="742950" indent="-742950">
              <a:buFont typeface="+mj-lt"/>
              <a:buAutoNum type="arabicPeriod"/>
            </a:pPr>
            <a:r>
              <a:rPr lang="fr-FR" sz="2800" dirty="0"/>
              <a:t>Les agriculteurs peuvent comprendre la rentabilité de leur agriculture. Les agents de vulgarisation peuvent recommander les cultures les plus rentables pour les agriculteurs cibles.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DA3C84B-C6A8-9717-2D3D-2053A338B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20566-2ABD-472F-AE1D-7DCBFBD46ABE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F868635C-C173-83EB-2B6D-1B4FF548A626}"/>
              </a:ext>
            </a:extLst>
          </p:cNvPr>
          <p:cNvSpPr/>
          <p:nvPr/>
        </p:nvSpPr>
        <p:spPr>
          <a:xfrm>
            <a:off x="176590" y="3996515"/>
            <a:ext cx="842963" cy="87745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055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3CD8DA-91A5-7282-FE6E-E15B56083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81" y="341745"/>
            <a:ext cx="11314545" cy="1288935"/>
          </a:xfrm>
        </p:spPr>
        <p:txBody>
          <a:bodyPr>
            <a:noAutofit/>
          </a:bodyPr>
          <a:lstStyle/>
          <a:p>
            <a:pPr algn="ctr"/>
            <a:r>
              <a:rPr kumimoji="1" lang="en-US" sz="4000" dirty="0">
                <a:solidFill>
                  <a:srgbClr val="FF0000"/>
                </a:solidFill>
              </a:rPr>
              <a:t>Quiz : </a:t>
            </a:r>
            <a:r>
              <a:rPr lang="fr-FR" sz="4000" dirty="0"/>
              <a:t>Quelles sont les données à collecter lors de l'enquête de base participative ?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494255A-153C-B7F1-7C23-EED9EB177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581" y="1767840"/>
            <a:ext cx="11314545" cy="497378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fr-FR" sz="4000" dirty="0"/>
              <a:t>Les informations relatives aux acheteurs, telles que les adresses et les numéros de téléphone.</a:t>
            </a:r>
          </a:p>
          <a:p>
            <a:pPr marL="742950" indent="-742950">
              <a:buFont typeface="+mj-lt"/>
              <a:buAutoNum type="arabicPeriod"/>
            </a:pPr>
            <a:r>
              <a:rPr lang="fr-FR" sz="4000" dirty="0"/>
              <a:t>Calendrier de culture</a:t>
            </a:r>
          </a:p>
          <a:p>
            <a:pPr marL="742950" indent="-742950">
              <a:buFont typeface="+mj-lt"/>
              <a:buAutoNum type="arabicPeriod"/>
            </a:pPr>
            <a:r>
              <a:rPr lang="fr-FR" sz="4000" dirty="0"/>
              <a:t>Production de céréales et de bétail</a:t>
            </a:r>
          </a:p>
          <a:p>
            <a:pPr marL="742950" indent="-742950">
              <a:buFont typeface="+mj-lt"/>
              <a:buAutoNum type="arabicPeriod"/>
            </a:pPr>
            <a:r>
              <a:rPr lang="fr-FR" sz="4000" dirty="0"/>
              <a:t>Production, revenus, coûts et pratiques agricoles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DA3C84B-C6A8-9717-2D3D-2053A338B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20566-2ABD-472F-AE1D-7DCBFBD46ABE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F868635C-C173-83EB-2B6D-1B4FF548A626}"/>
              </a:ext>
            </a:extLst>
          </p:cNvPr>
          <p:cNvSpPr/>
          <p:nvPr/>
        </p:nvSpPr>
        <p:spPr>
          <a:xfrm>
            <a:off x="266184" y="4804235"/>
            <a:ext cx="842963" cy="87745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81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3CD8DA-91A5-7282-FE6E-E15B56083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81" y="341745"/>
            <a:ext cx="11314545" cy="1288935"/>
          </a:xfrm>
        </p:spPr>
        <p:txBody>
          <a:bodyPr>
            <a:noAutofit/>
          </a:bodyPr>
          <a:lstStyle/>
          <a:p>
            <a:pPr algn="ctr"/>
            <a:r>
              <a:rPr lang="fr-FR" sz="4000" dirty="0"/>
              <a:t>A quelle fréquence l'étude de marché doit-elle être réalisée par les agriculteurs cibles après la fin de l'exercice d'étude de marché ?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494255A-153C-B7F1-7C23-EED9EB177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581" y="1950720"/>
            <a:ext cx="11314545" cy="4790908"/>
          </a:xfrm>
        </p:spPr>
        <p:txBody>
          <a:bodyPr>
            <a:noAutofit/>
          </a:bodyPr>
          <a:lstStyle/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fr-FR" sz="4000" dirty="0"/>
              <a:t>Jamais, puisque l'étude de marché est déjà réalisée par les agriculteurs.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fr-FR" sz="4000" dirty="0"/>
              <a:t>Une fois par an.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fr-FR" sz="4000" dirty="0"/>
              <a:t>Deux fois par jour.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fr-FR" sz="4000" dirty="0"/>
              <a:t>De façon régulière, au moins une fois par saison culturale.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DA3C84B-C6A8-9717-2D3D-2053A338B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20566-2ABD-472F-AE1D-7DCBFBD46ABE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F868635C-C173-83EB-2B6D-1B4FF548A626}"/>
              </a:ext>
            </a:extLst>
          </p:cNvPr>
          <p:cNvSpPr/>
          <p:nvPr/>
        </p:nvSpPr>
        <p:spPr>
          <a:xfrm>
            <a:off x="287714" y="4704314"/>
            <a:ext cx="842963" cy="87745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403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3CD8DA-91A5-7282-FE6E-E15B56083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81" y="341745"/>
            <a:ext cx="11314545" cy="1288935"/>
          </a:xfrm>
        </p:spPr>
        <p:txBody>
          <a:bodyPr>
            <a:noAutofit/>
          </a:bodyPr>
          <a:lstStyle/>
          <a:p>
            <a:pPr algn="ctr"/>
            <a:r>
              <a:rPr kumimoji="1" lang="en-US" sz="4000" dirty="0">
                <a:solidFill>
                  <a:srgbClr val="FF0000"/>
                </a:solidFill>
              </a:rPr>
              <a:t>Quiz : </a:t>
            </a:r>
            <a:r>
              <a:rPr lang="fr-FR" sz="4000" dirty="0"/>
              <a:t>Qui sont des invités recommandés au Forum des parties prenantes ?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494255A-153C-B7F1-7C23-EED9EB177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581" y="1630680"/>
            <a:ext cx="11314545" cy="5110948"/>
          </a:xfrm>
        </p:spPr>
        <p:txBody>
          <a:bodyPr>
            <a:noAutofit/>
          </a:bodyPr>
          <a:lstStyle/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fr-FR" sz="3000" dirty="0"/>
              <a:t>Uniquement les acheteurs qui font déjà du commerce avec les petits exploitants agricoles.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fr-FR" sz="3000" dirty="0"/>
              <a:t>Une grande variété d'acheteurs sur le marché formel, tels que les chaînes de supermarchés et les négociants internationaux.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fr-FR" sz="3000" dirty="0"/>
              <a:t>Une variété d'intervenants sur le marché, y compris les acheteurs, les intermédiaires, les entreprises et magasins de semences, les institutions de microfinance, etc.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fr-FR" sz="3000" dirty="0"/>
              <a:t>Les acteurs du marché tels que les acheteurs et les intermédiaires dans la capitale.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DA3C84B-C6A8-9717-2D3D-2053A338B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20566-2ABD-472F-AE1D-7DCBFBD46ABE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F868635C-C173-83EB-2B6D-1B4FF548A626}"/>
              </a:ext>
            </a:extLst>
          </p:cNvPr>
          <p:cNvSpPr/>
          <p:nvPr/>
        </p:nvSpPr>
        <p:spPr>
          <a:xfrm>
            <a:off x="198934" y="4079474"/>
            <a:ext cx="842963" cy="87745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817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0D86BC-D5DD-592B-A5D5-75E9D3D94C9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CCFF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indent="0"/>
            <a:r>
              <a:rPr kumimoji="1" lang="fr-FR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  <a:t>Etape 3 : </a:t>
            </a:r>
            <a:r>
              <a:rPr kumimoji="1" lang="fr-FR" altLang="ja-JP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  <a:t>Prise des décisions des agriculteurs</a:t>
            </a:r>
            <a:br>
              <a:rPr kumimoji="1" lang="fr-FR" altLang="ja-JP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</a:br>
            <a:r>
              <a:rPr kumimoji="1" lang="fr-FR" altLang="ja-JP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  <a:t>- </a:t>
            </a:r>
            <a:r>
              <a:rPr kumimoji="1" lang="fr-FR" b="0" dirty="0">
                <a:solidFill>
                  <a:schemeClr val="tx1"/>
                </a:solidFill>
                <a:effectLst/>
                <a:latin typeface="Yu Gothic UI" panose="020B0500000000000000" pitchFamily="50" charset="-128"/>
                <a:cs typeface="Arial" panose="020B0604020202020204" pitchFamily="34" charset="0"/>
              </a:rPr>
              <a:t>Sélection des cultures cibles</a:t>
            </a:r>
            <a:endParaRPr kumimoji="1" lang="fr-FR" dirty="0">
              <a:solidFill>
                <a:schemeClr val="tx1"/>
              </a:solidFill>
              <a:latin typeface="Yu Gothic UI" panose="020B05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EC468474-3075-3D30-709D-AB75FB3632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703" y="1446243"/>
            <a:ext cx="11301240" cy="536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8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0D86BC-D5DD-592B-A5D5-75E9D3D94C9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CCFF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indent="0"/>
            <a:r>
              <a:rPr kumimoji="1" lang="fr-FR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  <a:t>Etape 3 : </a:t>
            </a:r>
            <a:r>
              <a:rPr kumimoji="1" lang="fr-FR" altLang="ja-JP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  <a:t>Prise des décisions des agriculteurs</a:t>
            </a:r>
            <a:br>
              <a:rPr kumimoji="1" lang="fr-FR" altLang="ja-JP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</a:br>
            <a:r>
              <a:rPr kumimoji="1" lang="fr-FR" altLang="ja-JP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  <a:t>- </a:t>
            </a:r>
            <a:r>
              <a:rPr kumimoji="1" lang="fr-FR" b="0" dirty="0">
                <a:solidFill>
                  <a:schemeClr val="tx1"/>
                </a:solidFill>
                <a:effectLst/>
                <a:latin typeface="Yu Gothic UI" panose="020B0500000000000000" pitchFamily="50" charset="-128"/>
                <a:cs typeface="Arial" panose="020B0604020202020204" pitchFamily="34" charset="0"/>
              </a:rPr>
              <a:t>Sélection des cultures cibles</a:t>
            </a:r>
            <a:endParaRPr kumimoji="1" lang="fr-FR" dirty="0">
              <a:solidFill>
                <a:schemeClr val="tx1"/>
              </a:solidFill>
              <a:latin typeface="Yu Gothic UI" panose="020B05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C4069EF-DE96-7F71-48C0-209059ECD2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131" y="1446244"/>
            <a:ext cx="11390744" cy="5122196"/>
          </a:xfrm>
          <a:prstGeom prst="rect">
            <a:avLst/>
          </a:prstGeom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FD86DBE1-4E62-04BE-FD9B-18FBA58A4B4B}"/>
              </a:ext>
            </a:extLst>
          </p:cNvPr>
          <p:cNvSpPr/>
          <p:nvPr/>
        </p:nvSpPr>
        <p:spPr>
          <a:xfrm>
            <a:off x="10576560" y="1554480"/>
            <a:ext cx="1120919" cy="4846320"/>
          </a:xfrm>
          <a:prstGeom prst="roundRect">
            <a:avLst>
              <a:gd name="adj" fmla="val 2482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91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B5A2E51-B110-B820-D23B-9C416DCD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98" y="136521"/>
            <a:ext cx="11367796" cy="1440819"/>
          </a:xfrm>
        </p:spPr>
        <p:txBody>
          <a:bodyPr>
            <a:normAutofit/>
          </a:bodyPr>
          <a:lstStyle/>
          <a:p>
            <a:pPr indent="0" algn="ctr"/>
            <a:r>
              <a:rPr lang="fr-FR" dirty="0">
                <a:latin typeface="Yu Gothic UI" panose="020B0500000000000000" pitchFamily="50" charset="-128"/>
              </a:rPr>
              <a:t>Les réalités auxquelles les petits agriculteurs sont confrontés 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37DC72F6-A5D2-4DA9-88CE-29C90FF64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97" y="1771650"/>
            <a:ext cx="7102793" cy="4721220"/>
          </a:xfrm>
        </p:spPr>
        <p:txBody>
          <a:bodyPr>
            <a:noAutofit/>
          </a:bodyPr>
          <a:lstStyle/>
          <a:p>
            <a:r>
              <a:rPr lang="fr-FR" sz="2800" dirty="0"/>
              <a:t>Les petits agriculteurs ne gagnent pas beaucoup à travers leurs activités.</a:t>
            </a:r>
          </a:p>
          <a:p>
            <a:r>
              <a:rPr lang="fr-FR" sz="2800" dirty="0"/>
              <a:t>La plupart des petits agriculteurs ne connaissent pas les prix du marché et ne sont donc pas en mesure de vendre leurs récoltes à des prix qui correspondent à la qualité des cultures et au moment des ventes.</a:t>
            </a:r>
          </a:p>
          <a:p>
            <a:r>
              <a:rPr lang="fr-FR" altLang="ja-JP" sz="2800" dirty="0"/>
              <a:t>Ils sont parfois obligés de vendre à des intermédiaires qui viennent pour acheter bord champs. 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38CC62D0-48EB-7081-0F53-37CA06C1B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70800" y="1771650"/>
            <a:ext cx="4123094" cy="4016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7701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0D86BC-D5DD-592B-A5D5-75E9D3D94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21" y="124691"/>
            <a:ext cx="11468879" cy="1292629"/>
          </a:xfrm>
          <a:solidFill>
            <a:srgbClr val="00CCFF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indent="0"/>
            <a:r>
              <a:rPr kumimoji="1" lang="fr-FR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  <a:t>Etape 3 : </a:t>
            </a:r>
            <a:r>
              <a:rPr kumimoji="1" lang="fr-FR" altLang="ja-JP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  <a:t>Prise des décisions des agriculteurs</a:t>
            </a:r>
            <a:br>
              <a:rPr kumimoji="1" lang="fr-FR" altLang="ja-JP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</a:br>
            <a:r>
              <a:rPr kumimoji="1" lang="fr-FR" altLang="ja-JP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  <a:t>- </a:t>
            </a:r>
            <a:r>
              <a:rPr kumimoji="1" lang="fr-FR" b="0" dirty="0">
                <a:solidFill>
                  <a:schemeClr val="tx1"/>
                </a:solidFill>
                <a:effectLst/>
                <a:latin typeface="Yu Gothic UI" panose="020B0500000000000000" pitchFamily="50" charset="-128"/>
                <a:cs typeface="Arial" panose="020B0604020202020204" pitchFamily="34" charset="0"/>
              </a:rPr>
              <a:t>Elaboration de Plan d’action</a:t>
            </a:r>
            <a:endParaRPr kumimoji="1" lang="fr-FR" dirty="0">
              <a:solidFill>
                <a:schemeClr val="tx1"/>
              </a:solidFill>
              <a:latin typeface="Yu Gothic UI" panose="020B05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A81FEE-2E6A-6738-0C9B-0FF8A3BC8C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722"/>
          <a:stretch/>
        </p:blipFill>
        <p:spPr>
          <a:xfrm>
            <a:off x="494521" y="1417320"/>
            <a:ext cx="11468879" cy="291084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DDBA463-319F-0F93-6C1C-A2F9ED6DA4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521" y="1417320"/>
            <a:ext cx="11417229" cy="45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0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0D86BC-D5DD-592B-A5D5-75E9D3D94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21" y="124691"/>
            <a:ext cx="11468880" cy="1414549"/>
          </a:xfrm>
          <a:solidFill>
            <a:srgbClr val="00CC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indent="0"/>
            <a:r>
              <a:rPr kumimoji="1" lang="fr-FR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  <a:t>Etape 3 : </a:t>
            </a:r>
            <a:r>
              <a:rPr kumimoji="1" lang="fr-FR" altLang="ja-JP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  <a:t>Prise des décisions des agriculteurs</a:t>
            </a:r>
            <a:br>
              <a:rPr kumimoji="1" lang="fr-FR" altLang="ja-JP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</a:br>
            <a:r>
              <a:rPr kumimoji="1" lang="fr-FR" altLang="ja-JP" dirty="0">
                <a:solidFill>
                  <a:schemeClr val="tx1"/>
                </a:solidFill>
                <a:latin typeface="Yu Gothic UI" panose="020B0500000000000000" pitchFamily="50" charset="-128"/>
                <a:cs typeface="Arial" panose="020B0604020202020204" pitchFamily="34" charset="0"/>
              </a:rPr>
              <a:t>- </a:t>
            </a:r>
            <a:r>
              <a:rPr kumimoji="1" lang="fr-FR" b="0" dirty="0">
                <a:solidFill>
                  <a:schemeClr val="tx1"/>
                </a:solidFill>
                <a:effectLst/>
                <a:latin typeface="Yu Gothic UI" panose="020B0500000000000000" pitchFamily="50" charset="-128"/>
                <a:cs typeface="Arial" panose="020B0604020202020204" pitchFamily="34" charset="0"/>
              </a:rPr>
              <a:t>Elaboration de calendrier cultural</a:t>
            </a:r>
            <a:endParaRPr kumimoji="1" lang="fr-FR" dirty="0">
              <a:solidFill>
                <a:schemeClr val="tx1"/>
              </a:solidFill>
              <a:latin typeface="Yu Gothic UI" panose="020B05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BDFB05-3C01-18EB-E50E-08467E735F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832680" y="-1798920"/>
            <a:ext cx="4785360" cy="1146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959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E85BB1-D4D5-4005-9F37-B06F01E22D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altLang="ja-JP" dirty="0"/>
              <a:t>Video_8_SHEP Etape 3</a:t>
            </a:r>
            <a:endParaRPr lang="fr-FR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F919E3-4B84-4FA9-A0CC-787F58A4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81A-EDD1-4EE7-A1B5-4028A6F808F1}" type="slidenum">
              <a:rPr kumimoji="1" lang="en-US" smtClean="0"/>
              <a:t>42</a:t>
            </a:fld>
            <a:endParaRPr kumimoji="1" lang="en-US"/>
          </a:p>
        </p:txBody>
      </p:sp>
      <p:sp>
        <p:nvSpPr>
          <p:cNvPr id="5" name="字幕 2">
            <a:extLst>
              <a:ext uri="{FF2B5EF4-FFF2-40B4-BE49-F238E27FC236}">
                <a16:creationId xmlns:a16="http://schemas.microsoft.com/office/drawing/2014/main" id="{81C0BFD7-DD88-465B-8FCA-A32FE1B00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fr-FR" altLang="ja-JP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1685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3CD8DA-91A5-7282-FE6E-E15B56083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41745"/>
            <a:ext cx="12192000" cy="877455"/>
          </a:xfrm>
        </p:spPr>
        <p:txBody>
          <a:bodyPr>
            <a:noAutofit/>
          </a:bodyPr>
          <a:lstStyle/>
          <a:p>
            <a:pPr algn="ctr"/>
            <a:r>
              <a:rPr kumimoji="1" lang="en-US" sz="3600" dirty="0">
                <a:solidFill>
                  <a:srgbClr val="FF0000"/>
                </a:solidFill>
              </a:rPr>
              <a:t>Quiz : </a:t>
            </a:r>
            <a:r>
              <a:rPr lang="fr-FR" sz="3600" dirty="0"/>
              <a:t>Quel est le rôle le plus approprié de l'agent de vulgarisation lors de la sélection des cultures ?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494255A-153C-B7F1-7C23-EED9EB177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581" y="1630680"/>
            <a:ext cx="11314545" cy="5110948"/>
          </a:xfrm>
        </p:spPr>
        <p:txBody>
          <a:bodyPr>
            <a:normAutofit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fr-FR" dirty="0"/>
              <a:t>L'agent de vulgarisation fait part aux agriculteurs de ses préférences en matière de cultures.</a:t>
            </a:r>
          </a:p>
          <a:p>
            <a:pPr marL="742950" indent="-742950">
              <a:buFont typeface="+mj-lt"/>
              <a:buAutoNum type="arabicPeriod"/>
            </a:pPr>
            <a:r>
              <a:rPr lang="fr-FR" dirty="0"/>
              <a:t>L'agent de vulgarisation fait des suggestions aux agriculteurs, notamment en ce qui concerne l'adéquation des cultures aux conditions agroécologiques locales.</a:t>
            </a:r>
          </a:p>
          <a:p>
            <a:pPr marL="742950" indent="-742950">
              <a:buFont typeface="+mj-lt"/>
              <a:buAutoNum type="arabicPeriod"/>
            </a:pPr>
            <a:r>
              <a:rPr lang="fr-FR" dirty="0"/>
              <a:t>L'agent de vulgarisation choisit la culture cible du point de vue de la rentabilité. </a:t>
            </a:r>
          </a:p>
          <a:p>
            <a:pPr marL="742950" indent="-742950">
              <a:buFont typeface="+mj-lt"/>
              <a:buAutoNum type="arabicPeriod"/>
            </a:pPr>
            <a:r>
              <a:rPr lang="fr-FR" dirty="0"/>
              <a:t>L'agent de vulgarisation ne doit pas faciliter ou participer aux discussions des agriculteurs.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DA3C84B-C6A8-9717-2D3D-2053A338B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20566-2ABD-472F-AE1D-7DCBFBD46ABE}" type="slidenum">
              <a:rPr kumimoji="1" lang="ja-JP" altLang="en-US" smtClean="0"/>
              <a:t>43</a:t>
            </a:fld>
            <a:endParaRPr kumimoji="1" lang="ja-JP" altLang="en-US" dirty="0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F868635C-C173-83EB-2B6D-1B4FF548A626}"/>
              </a:ext>
            </a:extLst>
          </p:cNvPr>
          <p:cNvSpPr/>
          <p:nvPr/>
        </p:nvSpPr>
        <p:spPr>
          <a:xfrm>
            <a:off x="246500" y="2475345"/>
            <a:ext cx="842963" cy="87745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957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3CD8DA-91A5-7282-FE6E-E15B56083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9865"/>
            <a:ext cx="12192000" cy="877455"/>
          </a:xfrm>
        </p:spPr>
        <p:txBody>
          <a:bodyPr>
            <a:noAutofit/>
          </a:bodyPr>
          <a:lstStyle/>
          <a:p>
            <a:pPr algn="ctr"/>
            <a:r>
              <a:rPr kumimoji="1" lang="en-US" sz="4000" dirty="0">
                <a:solidFill>
                  <a:srgbClr val="FF0000"/>
                </a:solidFill>
              </a:rPr>
              <a:t>Quiz : </a:t>
            </a:r>
            <a:r>
              <a:rPr lang="fr-FR" sz="4000" dirty="0"/>
              <a:t>Quels sont les trois principaux éléments qui doivent être discutés lors de l'élaboration du calendrier des cultures ?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494255A-153C-B7F1-7C23-EED9EB177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581" y="2072640"/>
            <a:ext cx="11314545" cy="4867108"/>
          </a:xfrm>
        </p:spPr>
        <p:txBody>
          <a:bodyPr>
            <a:normAutofit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fr-FR" dirty="0"/>
              <a:t>Techniques post-récolte, prix des semences, coût de la main-d'œuvre.</a:t>
            </a:r>
          </a:p>
          <a:p>
            <a:pPr marL="742950" indent="-742950">
              <a:buFont typeface="+mj-lt"/>
              <a:buAutoNum type="arabicPeriod"/>
            </a:pPr>
            <a:r>
              <a:rPr lang="fr-FR" dirty="0"/>
              <a:t>Calendrier de production, questions de marketing/gestion d'entreprise, et activités de groupe.</a:t>
            </a:r>
          </a:p>
          <a:p>
            <a:pPr marL="742950" indent="-742950">
              <a:buFont typeface="+mj-lt"/>
              <a:buAutoNum type="arabicPeriod"/>
            </a:pPr>
            <a:r>
              <a:rPr lang="fr-FR" dirty="0"/>
              <a:t>Techniques de production, établissement de liens avec le marché, et coûts de commercialisation.</a:t>
            </a:r>
          </a:p>
          <a:p>
            <a:pPr marL="742950" indent="-742950">
              <a:buFont typeface="+mj-lt"/>
              <a:buAutoNum type="arabicPeriod"/>
            </a:pPr>
            <a:r>
              <a:rPr lang="fr-FR" dirty="0"/>
              <a:t>Transport, réparation des routes et réduction des coûts.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DA3C84B-C6A8-9717-2D3D-2053A338B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20566-2ABD-472F-AE1D-7DCBFBD46ABE}" type="slidenum">
              <a:rPr kumimoji="1" lang="ja-JP" altLang="en-US" smtClean="0"/>
              <a:t>44</a:t>
            </a:fld>
            <a:endParaRPr kumimoji="1" lang="ja-JP" altLang="en-US" dirty="0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F868635C-C173-83EB-2B6D-1B4FF548A626}"/>
              </a:ext>
            </a:extLst>
          </p:cNvPr>
          <p:cNvSpPr/>
          <p:nvPr/>
        </p:nvSpPr>
        <p:spPr>
          <a:xfrm>
            <a:off x="292220" y="2898832"/>
            <a:ext cx="842963" cy="87745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234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8689C0-FD5F-A47A-991F-F10E351F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21" y="124691"/>
            <a:ext cx="11318033" cy="2542309"/>
          </a:xfrm>
          <a:solidFill>
            <a:srgbClr val="FF99FF"/>
          </a:solidFill>
        </p:spPr>
        <p:txBody>
          <a:bodyPr>
            <a:normAutofit/>
          </a:bodyPr>
          <a:lstStyle/>
          <a:p>
            <a:pPr indent="0"/>
            <a:r>
              <a:rPr lang="fr-FR" dirty="0">
                <a:solidFill>
                  <a:schemeClr val="tx1"/>
                </a:solidFill>
                <a:latin typeface="Yu Gothic UI" panose="020B0500000000000000" pitchFamily="50" charset="-128"/>
              </a:rPr>
              <a:t>Etape 4 : Renforcement des capacités des agriculteur</a:t>
            </a:r>
            <a:br>
              <a:rPr lang="fr-FR" dirty="0">
                <a:solidFill>
                  <a:schemeClr val="tx1"/>
                </a:solidFill>
                <a:latin typeface="Yu Gothic UI" panose="020B0500000000000000" pitchFamily="50" charset="-128"/>
              </a:rPr>
            </a:br>
            <a:r>
              <a:rPr lang="fr-FR" b="0" dirty="0">
                <a:solidFill>
                  <a:schemeClr val="tx1"/>
                </a:solidFill>
                <a:effectLst/>
                <a:latin typeface="Yu Gothic UI" panose="020B0500000000000000" pitchFamily="50" charset="-128"/>
              </a:rPr>
              <a:t>- Formation technique</a:t>
            </a:r>
            <a:br>
              <a:rPr lang="fr-FR" b="0" dirty="0">
                <a:solidFill>
                  <a:schemeClr val="tx1"/>
                </a:solidFill>
                <a:effectLst/>
                <a:latin typeface="Yu Gothic UI" panose="020B0500000000000000" pitchFamily="50" charset="-128"/>
              </a:rPr>
            </a:br>
            <a:r>
              <a:rPr lang="fr-FR" b="0" dirty="0">
                <a:solidFill>
                  <a:schemeClr val="tx1"/>
                </a:solidFill>
                <a:effectLst/>
                <a:latin typeface="Yu Gothic UI" panose="020B0500000000000000" pitchFamily="50" charset="-128"/>
              </a:rPr>
              <a:t>- Tenue de registre comptable</a:t>
            </a:r>
          </a:p>
        </p:txBody>
      </p:sp>
      <p:pic>
        <p:nvPicPr>
          <p:cNvPr id="4" name="Image 14">
            <a:extLst>
              <a:ext uri="{FF2B5EF4-FFF2-40B4-BE49-F238E27FC236}">
                <a16:creationId xmlns:a16="http://schemas.microsoft.com/office/drawing/2014/main" id="{B4F5FD63-DB43-03A1-93FD-7650C1A1A7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522" y="2834640"/>
            <a:ext cx="5845319" cy="364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BE49690-9C70-3419-EE41-ADF88E064D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80982" y="2062899"/>
            <a:ext cx="3759831" cy="530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561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E85BB1-D4D5-4005-9F37-B06F01E22D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altLang="ja-JP" dirty="0"/>
              <a:t>Video_9_SHEP Etape 4</a:t>
            </a:r>
            <a:endParaRPr lang="fr-FR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F919E3-4B84-4FA9-A0CC-787F58A4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81A-EDD1-4EE7-A1B5-4028A6F808F1}" type="slidenum">
              <a:rPr kumimoji="1" lang="en-US" smtClean="0"/>
              <a:t>46</a:t>
            </a:fld>
            <a:endParaRPr kumimoji="1" lang="en-US"/>
          </a:p>
        </p:txBody>
      </p:sp>
      <p:sp>
        <p:nvSpPr>
          <p:cNvPr id="5" name="字幕 2">
            <a:extLst>
              <a:ext uri="{FF2B5EF4-FFF2-40B4-BE49-F238E27FC236}">
                <a16:creationId xmlns:a16="http://schemas.microsoft.com/office/drawing/2014/main" id="{22828703-B331-41BC-AB58-C81D979947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fr-FR" altLang="ja-JP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091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3CD8DA-91A5-7282-FE6E-E15B56083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1" y="570345"/>
            <a:ext cx="10286999" cy="877455"/>
          </a:xfrm>
        </p:spPr>
        <p:txBody>
          <a:bodyPr>
            <a:noAutofit/>
          </a:bodyPr>
          <a:lstStyle/>
          <a:p>
            <a:pPr algn="ctr"/>
            <a:r>
              <a:rPr kumimoji="1" lang="en-US" sz="4000" dirty="0">
                <a:solidFill>
                  <a:srgbClr val="FF0000"/>
                </a:solidFill>
              </a:rPr>
              <a:t>Quiz : </a:t>
            </a:r>
            <a:r>
              <a:rPr lang="fr-FR" sz="4000" dirty="0"/>
              <a:t>Quelle manière de formations sur le terrain du SHEP sont attendus ?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494255A-153C-B7F1-7C23-EED9EB177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581" y="2072640"/>
            <a:ext cx="11314545" cy="486710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fr-FR" sz="4000" dirty="0"/>
              <a:t>Elle est hautement professionnelle.</a:t>
            </a:r>
          </a:p>
          <a:p>
            <a:pPr marL="742950" indent="-742950">
              <a:buFont typeface="+mj-lt"/>
              <a:buAutoNum type="arabicPeriod"/>
            </a:pPr>
            <a:r>
              <a:rPr lang="fr-FR" sz="4000" dirty="0"/>
              <a:t>Elle est extrêmement fondamentale.</a:t>
            </a:r>
          </a:p>
          <a:p>
            <a:pPr marL="742950" indent="-742950">
              <a:buFont typeface="+mj-lt"/>
              <a:buAutoNum type="arabicPeriod"/>
            </a:pPr>
            <a:r>
              <a:rPr lang="fr-FR" sz="4000" dirty="0"/>
              <a:t>Elle est axée sur la demande.</a:t>
            </a:r>
          </a:p>
          <a:p>
            <a:pPr marL="742950" indent="-742950">
              <a:buFont typeface="+mj-lt"/>
              <a:buAutoNum type="arabicPeriod"/>
            </a:pPr>
            <a:r>
              <a:rPr lang="fr-FR" sz="4000" dirty="0"/>
              <a:t>Elle est exigeante en termes de ressources.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DA3C84B-C6A8-9717-2D3D-2053A338B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20566-2ABD-472F-AE1D-7DCBFBD46ABE}" type="slidenum">
              <a:rPr kumimoji="1" lang="ja-JP" altLang="en-US" smtClean="0"/>
              <a:t>47</a:t>
            </a:fld>
            <a:endParaRPr kumimoji="1" lang="ja-JP" altLang="en-US" dirty="0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F868635C-C173-83EB-2B6D-1B4FF548A626}"/>
              </a:ext>
            </a:extLst>
          </p:cNvPr>
          <p:cNvSpPr/>
          <p:nvPr/>
        </p:nvSpPr>
        <p:spPr>
          <a:xfrm>
            <a:off x="259894" y="3322320"/>
            <a:ext cx="842963" cy="87745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789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E3C13D79-24E8-814C-F6B2-B9EBF6C5A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Merci</a:t>
            </a:r>
            <a:r>
              <a:rPr lang="ja-JP" altLang="en-US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／</a:t>
            </a:r>
            <a:r>
              <a:rPr lang="en-US" altLang="ja-JP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ALYGATO</a:t>
            </a:r>
            <a:endParaRPr lang="ja-JP" altLang="en-US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F6119CFE-1E87-4492-E2EF-AF4F8376F3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E0E08C-B602-9A0A-6DF0-C537B92F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81A-EDD1-4EE7-A1B5-4028A6F808F1}" type="slidenum">
              <a:rPr kumimoji="1" lang="en-US" smtClean="0"/>
              <a:t>48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2061943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438F7F-B879-DFEE-1377-9BA6D4005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81" y="341745"/>
            <a:ext cx="11442783" cy="125029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fr-FR" sz="4000" dirty="0">
                <a:latin typeface="Yu Gothic UI" panose="020B0500000000000000" pitchFamily="50" charset="-128"/>
              </a:rPr>
              <a:t>Les défis de la vulgarisation agricole conventionnelle</a:t>
            </a: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BEE24DA3-551E-4B8E-B79E-A85B09F76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21" y="2024743"/>
            <a:ext cx="11318033" cy="4468132"/>
          </a:xfrm>
        </p:spPr>
        <p:txBody>
          <a:bodyPr>
            <a:normAutofit/>
          </a:bodyPr>
          <a:lstStyle/>
          <a:p>
            <a:pPr marL="539750" indent="-539750">
              <a:buFont typeface="Wingdings" panose="05000000000000000000" pitchFamily="2" charset="2"/>
              <a:buChar char="q"/>
            </a:pPr>
            <a:r>
              <a:rPr lang="fr-FR" sz="3200" b="1" dirty="0"/>
              <a:t>Adoption de technologies : </a:t>
            </a:r>
            <a:r>
              <a:rPr lang="fr-FR" sz="3200" dirty="0"/>
              <a:t>les  agriculteurs n'adoptent pas activement les nouvelles technologies et techniques recommandées.</a:t>
            </a:r>
          </a:p>
          <a:p>
            <a:pPr marL="539750" indent="-539750">
              <a:buFont typeface="Wingdings" panose="05000000000000000000" pitchFamily="2" charset="2"/>
              <a:buChar char="q"/>
            </a:pPr>
            <a:r>
              <a:rPr lang="fr-FR" sz="3200" b="1" dirty="0"/>
              <a:t>Effets sur les revenus : </a:t>
            </a:r>
            <a:r>
              <a:rPr lang="fr-FR" sz="3200" dirty="0"/>
              <a:t>les revenus des agriculteurs ne se sont pas améliorés, même si les rendements ont augmenté.</a:t>
            </a:r>
          </a:p>
          <a:p>
            <a:pPr marL="539750" indent="-539750">
              <a:buFont typeface="Wingdings" panose="05000000000000000000" pitchFamily="2" charset="2"/>
              <a:buChar char="q"/>
            </a:pPr>
            <a:r>
              <a:rPr lang="fr-FR" sz="3200" b="1" dirty="0"/>
              <a:t>Améliorations durables : </a:t>
            </a:r>
            <a:r>
              <a:rPr lang="fr-FR" sz="3200" dirty="0"/>
              <a:t>l'engagement des agriculteurs en faveur des améliorations agricoles n'est pas durable.</a:t>
            </a:r>
          </a:p>
          <a:p>
            <a:pPr>
              <a:buFont typeface="Wingdings" panose="05000000000000000000" pitchFamily="2" charset="2"/>
              <a:buChar char="q"/>
            </a:pP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830434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6098" y="40271"/>
            <a:ext cx="11367796" cy="1272401"/>
          </a:xfr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177800" indent="-1588" algn="ctr"/>
            <a:r>
              <a:rPr lang="fr-FR" altLang="ja-JP" dirty="0">
                <a:latin typeface="Yu Gothic UI" panose="020B0500000000000000" pitchFamily="50" charset="-128"/>
              </a:rPr>
              <a:t>L’approche SHEP</a:t>
            </a:r>
            <a:br>
              <a:rPr lang="fr-FR" altLang="ja-JP" dirty="0">
                <a:latin typeface="Yu Gothic UI" panose="020B0500000000000000" pitchFamily="50" charset="-128"/>
              </a:rPr>
            </a:br>
            <a:r>
              <a:rPr lang="en-US" altLang="ja-JP" dirty="0">
                <a:solidFill>
                  <a:srgbClr val="FF0000"/>
                </a:solidFill>
                <a:latin typeface="Yu Gothic UI" panose="020B0500000000000000" pitchFamily="50" charset="-128"/>
              </a:rPr>
              <a:t>S</a:t>
            </a:r>
            <a:r>
              <a:rPr lang="en-US" altLang="ja-JP" sz="3600" dirty="0">
                <a:latin typeface="Yu Gothic UI" panose="020B0500000000000000" pitchFamily="50" charset="-128"/>
              </a:rPr>
              <a:t>mallholder </a:t>
            </a:r>
            <a:r>
              <a:rPr lang="en-US" altLang="ja-JP" dirty="0">
                <a:solidFill>
                  <a:srgbClr val="FF0000"/>
                </a:solidFill>
                <a:latin typeface="Yu Gothic UI" panose="020B0500000000000000" pitchFamily="50" charset="-128"/>
              </a:rPr>
              <a:t>H</a:t>
            </a:r>
            <a:r>
              <a:rPr lang="en-US" altLang="ja-JP" sz="3600" dirty="0">
                <a:latin typeface="Yu Gothic UI" panose="020B0500000000000000" pitchFamily="50" charset="-128"/>
              </a:rPr>
              <a:t>orticulture </a:t>
            </a:r>
            <a:r>
              <a:rPr lang="en-US" altLang="ja-JP" dirty="0">
                <a:solidFill>
                  <a:srgbClr val="FF0000"/>
                </a:solidFill>
                <a:latin typeface="Yu Gothic UI" panose="020B0500000000000000" pitchFamily="50" charset="-128"/>
              </a:rPr>
              <a:t>E</a:t>
            </a:r>
            <a:r>
              <a:rPr lang="en-US" altLang="ja-JP" sz="3600" dirty="0">
                <a:latin typeface="Yu Gothic UI" panose="020B0500000000000000" pitchFamily="50" charset="-128"/>
              </a:rPr>
              <a:t>mpowerment and </a:t>
            </a:r>
            <a:r>
              <a:rPr lang="en-US" altLang="ja-JP" dirty="0">
                <a:solidFill>
                  <a:srgbClr val="FF0000"/>
                </a:solidFill>
                <a:latin typeface="Yu Gothic UI" panose="020B0500000000000000" pitchFamily="50" charset="-128"/>
              </a:rPr>
              <a:t>P</a:t>
            </a:r>
            <a:r>
              <a:rPr lang="en-US" altLang="ja-JP" sz="3600" dirty="0">
                <a:latin typeface="Yu Gothic UI" panose="020B0500000000000000" pitchFamily="50" charset="-128"/>
              </a:rPr>
              <a:t>romotion</a:t>
            </a:r>
            <a:endParaRPr lang="fr-FR" altLang="ja-JP" dirty="0">
              <a:latin typeface="Yu Gothic UI" panose="020B05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6098" y="1567543"/>
            <a:ext cx="11367796" cy="4800202"/>
          </a:xfrm>
        </p:spPr>
        <p:txBody>
          <a:bodyPr>
            <a:noAutofit/>
          </a:bodyPr>
          <a:lstStyle/>
          <a:p>
            <a:pPr marL="358775" indent="-358775">
              <a:buFont typeface="Wingdings" panose="05000000000000000000" pitchFamily="2" charset="2"/>
              <a:buChar char="Ø"/>
            </a:pPr>
            <a:r>
              <a:rPr lang="fr-FR" altLang="ja-JP" sz="2800" dirty="0">
                <a:latin typeface="Yu Gothic UI" panose="020B0500000000000000" pitchFamily="50" charset="-128"/>
              </a:rPr>
              <a:t>Elle a été développée au Kenya en 2006 à travers une coopération technique entre le ministère de l'agriculture kenyan et la JICA et est désormais mise en œuvre dans</a:t>
            </a:r>
            <a:r>
              <a:rPr lang="fr-FR" altLang="ja-JP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</a:rPr>
              <a:t> 30 pays africains</a:t>
            </a:r>
          </a:p>
          <a:p>
            <a:pPr marL="0" indent="0" algn="ctr">
              <a:buNone/>
            </a:pPr>
            <a:r>
              <a:rPr lang="ja-JP" altLang="fr-FR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</a:rPr>
              <a:t> </a:t>
            </a:r>
            <a:r>
              <a:rPr lang="fr-FR" altLang="ja-JP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</a:rPr>
              <a:t>Un outil de conseil agricole</a:t>
            </a:r>
          </a:p>
          <a:p>
            <a:pPr marL="358775" indent="-358775">
              <a:buFont typeface="Wingdings" panose="05000000000000000000" pitchFamily="2" charset="2"/>
              <a:buChar char="Ø"/>
            </a:pPr>
            <a:endParaRPr lang="fr-FR" altLang="ja-JP" sz="1200" dirty="0">
              <a:latin typeface="Yu Gothic UI" panose="020B0500000000000000" pitchFamily="50" charset="-128"/>
            </a:endParaRPr>
          </a:p>
          <a:p>
            <a:pPr marL="358775" indent="-358775">
              <a:buFont typeface="Wingdings" panose="05000000000000000000" pitchFamily="2" charset="2"/>
              <a:buChar char="Ø"/>
            </a:pPr>
            <a:r>
              <a:rPr lang="fr-FR" altLang="ja-JP" sz="2800" dirty="0">
                <a:latin typeface="Yu Gothic UI" panose="020B0500000000000000" pitchFamily="50" charset="-128"/>
              </a:rPr>
              <a:t>SHEP vise à rendre autonome les petits exploitants pour </a:t>
            </a:r>
            <a:r>
              <a:rPr lang="fr-FR" altLang="ja-JP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</a:rPr>
              <a:t>réaliser une agriculture orientée vers le marché .</a:t>
            </a:r>
          </a:p>
          <a:p>
            <a:pPr marL="358775" indent="-358775">
              <a:buFont typeface="Wingdings" panose="05000000000000000000" pitchFamily="2" charset="2"/>
              <a:buChar char="Ø"/>
            </a:pPr>
            <a:r>
              <a:rPr lang="fr-FR" altLang="ja-JP" sz="2800" dirty="0">
                <a:latin typeface="Yu Gothic UI" panose="020B0500000000000000" pitchFamily="50" charset="-128"/>
              </a:rPr>
              <a:t>SHEP cherche un changement de comportement chez les agriculteurs et les agents de vulgarisation ; il s’agit de passer de la posture de  « </a:t>
            </a:r>
            <a:r>
              <a:rPr lang="fr-FR" altLang="ja-JP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</a:rPr>
              <a:t>produire et vendre </a:t>
            </a:r>
            <a:r>
              <a:rPr lang="fr-FR" altLang="ja-JP" sz="2800" dirty="0">
                <a:latin typeface="Yu Gothic UI" panose="020B0500000000000000" pitchFamily="50" charset="-128"/>
              </a:rPr>
              <a:t>» à « </a:t>
            </a:r>
            <a:r>
              <a:rPr lang="fr-FR" altLang="ja-JP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</a:rPr>
              <a:t>produire pour vendre </a:t>
            </a:r>
            <a:r>
              <a:rPr lang="fr-FR" altLang="ja-JP" sz="2800" dirty="0">
                <a:latin typeface="Yu Gothic UI" panose="020B0500000000000000" pitchFamily="50" charset="-128"/>
              </a:rPr>
              <a:t>»; </a:t>
            </a:r>
          </a:p>
          <a:p>
            <a:pPr marL="0" indent="0">
              <a:buNone/>
            </a:pPr>
            <a:endParaRPr lang="fr-FR" altLang="ja-JP" sz="2800" dirty="0">
              <a:latin typeface="Yu Gothic UI" panose="020B0500000000000000" pitchFamily="50" charset="-128"/>
            </a:endParaRPr>
          </a:p>
          <a:p>
            <a:pPr marL="0" indent="0">
              <a:buNone/>
            </a:pPr>
            <a:endParaRPr lang="fr-FR" altLang="ja-JP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" panose="020B05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3495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7CACFD-D007-4CF7-B8DF-7E1D3B1D2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081"/>
            <a:ext cx="10515600" cy="1952239"/>
          </a:xfrm>
        </p:spPr>
        <p:txBody>
          <a:bodyPr/>
          <a:lstStyle/>
          <a:p>
            <a:pPr algn="ctr"/>
            <a:r>
              <a:rPr lang="fr-FR" dirty="0"/>
              <a:t>De « produire et vendre »</a:t>
            </a:r>
            <a:br>
              <a:rPr lang="fr-FR" dirty="0"/>
            </a:br>
            <a:r>
              <a:rPr lang="fr-FR" dirty="0"/>
              <a:t>à « produire pour vendre »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E0F8F0-CAC2-4AE7-97EE-0F09EB9F3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4400"/>
            <a:ext cx="7413702" cy="417195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3200" b="1" u="sng" dirty="0">
                <a:latin typeface="Yu Gothic UI" panose="020B0500000000000000" pitchFamily="50" charset="-128"/>
              </a:rPr>
              <a:t>Produire et vendre : </a:t>
            </a:r>
            <a:r>
              <a:rPr lang="fr-FR" sz="3200" dirty="0">
                <a:latin typeface="Yu Gothic UI" panose="020B0500000000000000" pitchFamily="50" charset="-128"/>
              </a:rPr>
              <a:t>cultiver des produits horticoles sans tenir compte des besoins du marché à l'avance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3200" b="1" u="sng" dirty="0">
                <a:latin typeface="Yu Gothic UI" panose="020B0500000000000000" pitchFamily="50" charset="-128"/>
              </a:rPr>
              <a:t>Produire pour vendre : </a:t>
            </a:r>
            <a:r>
              <a:rPr lang="fr-FR" sz="3200" dirty="0">
                <a:latin typeface="Yu Gothic UI" panose="020B0500000000000000" pitchFamily="50" charset="-128"/>
              </a:rPr>
              <a:t>la conception selon laquelle ils produisent ce que le marché demande. </a:t>
            </a:r>
            <a:br>
              <a:rPr lang="fr-FR" sz="3200" dirty="0">
                <a:latin typeface="Yu Gothic UI" panose="020B0500000000000000" pitchFamily="50" charset="-128"/>
              </a:rPr>
            </a:br>
            <a:br>
              <a:rPr lang="fr-FR" sz="3200" dirty="0">
                <a:latin typeface="Yu Gothic UI" panose="020B0500000000000000" pitchFamily="50" charset="-128"/>
              </a:rPr>
            </a:br>
            <a:endParaRPr lang="fr-FR" sz="3200" dirty="0">
              <a:latin typeface="Yu Gothic UI" panose="020B0500000000000000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14972C-2BA1-49A0-8052-99300C115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81A-EDD1-4EE7-A1B5-4028A6F808F1}" type="slidenum">
              <a:rPr kumimoji="1" lang="en-US" smtClean="0"/>
              <a:t>7</a:t>
            </a:fld>
            <a:endParaRPr kumimoji="1" 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AC72D7D-8297-271E-2F7E-796939F807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0785" y="2284838"/>
            <a:ext cx="2903015" cy="397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92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4FF9B652-D394-47F9-9FB4-2EA7E3FF16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kumimoji="1" lang="en-US" dirty="0"/>
              <a:t>. </a:t>
            </a:r>
            <a:r>
              <a:rPr kumimoji="1" lang="fr-FR" dirty="0"/>
              <a:t>Concept de l'approche SHEP</a:t>
            </a:r>
            <a:endParaRPr lang="fr-FR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4624E7AA-8DA8-457A-B6F0-6471E46CE8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86D789-2972-46D6-AF4B-46D855A5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A281A-EDD1-4EE7-A1B5-4028A6F808F1}" type="slidenum">
              <a:rPr kumimoji="1" lang="en-US" smtClean="0"/>
              <a:t>8</a:t>
            </a:fld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18374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93029" y="1232230"/>
            <a:ext cx="6745286" cy="4566905"/>
          </a:xfrm>
          <a:prstGeom prst="ellipse">
            <a:avLst/>
          </a:prstGeom>
          <a:solidFill>
            <a:srgbClr val="EEE917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en-US" dirty="0">
              <a:solidFill>
                <a:srgbClr val="FFFFFF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9F61C3A-B5B8-354C-6C41-7D2438770E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27"/>
          <a:stretch/>
        </p:blipFill>
        <p:spPr>
          <a:xfrm rot="5400000" flipV="1">
            <a:off x="-368886" y="2570587"/>
            <a:ext cx="2261998" cy="22459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円/楕円 30"/>
          <p:cNvSpPr/>
          <p:nvPr/>
        </p:nvSpPr>
        <p:spPr>
          <a:xfrm>
            <a:off x="1631279" y="3402695"/>
            <a:ext cx="2483870" cy="6191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85000"/>
              </a:lnSpc>
              <a:defRPr/>
            </a:pPr>
            <a:r>
              <a:rPr lang="fr-FR" altLang="ja-JP" sz="1600" b="1" dirty="0">
                <a:solidFill>
                  <a:srgbClr val="000000"/>
                </a:solidFill>
              </a:rPr>
              <a:t>Partage d’informations sur le marché</a:t>
            </a:r>
          </a:p>
        </p:txBody>
      </p:sp>
      <p:sp>
        <p:nvSpPr>
          <p:cNvPr id="9225" name="テキスト ボックス 2"/>
          <p:cNvSpPr txBox="1">
            <a:spLocks noChangeArrowheads="1"/>
          </p:cNvSpPr>
          <p:nvPr/>
        </p:nvSpPr>
        <p:spPr bwMode="auto">
          <a:xfrm>
            <a:off x="406187" y="1254490"/>
            <a:ext cx="56140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ja-JP" sz="2000" b="1" u="sng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Promouvoir “l’Agriculture comme un Business”</a:t>
            </a:r>
          </a:p>
        </p:txBody>
      </p:sp>
      <p:sp>
        <p:nvSpPr>
          <p:cNvPr id="14" name="円/楕円 13"/>
          <p:cNvSpPr/>
          <p:nvPr/>
        </p:nvSpPr>
        <p:spPr>
          <a:xfrm>
            <a:off x="5313038" y="1162986"/>
            <a:ext cx="6815146" cy="4636149"/>
          </a:xfrm>
          <a:prstGeom prst="ellipse">
            <a:avLst/>
          </a:prstGeom>
          <a:solidFill>
            <a:srgbClr val="DE402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9227" name="テキスト ボックス 16"/>
          <p:cNvSpPr txBox="1">
            <a:spLocks noChangeArrowheads="1"/>
          </p:cNvSpPr>
          <p:nvPr/>
        </p:nvSpPr>
        <p:spPr bwMode="auto">
          <a:xfrm>
            <a:off x="6624628" y="1155613"/>
            <a:ext cx="49209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ja-JP" sz="2000" b="1" u="sng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Motiver et autonomiser les agriculteurs avec la conception d’activités efficaces et les divers “astuces”</a:t>
            </a:r>
          </a:p>
        </p:txBody>
      </p:sp>
      <p:sp>
        <p:nvSpPr>
          <p:cNvPr id="9228" name="テキスト ボックス 3"/>
          <p:cNvSpPr txBox="1">
            <a:spLocks noChangeArrowheads="1"/>
          </p:cNvSpPr>
          <p:nvPr/>
        </p:nvSpPr>
        <p:spPr bwMode="auto">
          <a:xfrm>
            <a:off x="112215" y="4946483"/>
            <a:ext cx="273636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altLang="ja-JP" b="1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Acteurs du Marché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fr-FR" altLang="ja-JP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Détaillants, intermédiaires</a:t>
            </a:r>
            <a:endParaRPr lang="fr-FR" altLang="ja-JP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fr-FR" altLang="ja-JP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Fournisseurs d’intrants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fr-FR" altLang="ja-JP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Transformateurs de produits agricoles</a:t>
            </a:r>
          </a:p>
        </p:txBody>
      </p:sp>
      <p:sp>
        <p:nvSpPr>
          <p:cNvPr id="9233" name="正方形/長方形 25"/>
          <p:cNvSpPr>
            <a:spLocks noChangeArrowheads="1"/>
          </p:cNvSpPr>
          <p:nvPr/>
        </p:nvSpPr>
        <p:spPr bwMode="auto">
          <a:xfrm>
            <a:off x="689436" y="1689645"/>
            <a:ext cx="4476757" cy="915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fr-FR" altLang="ja-JP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Partage d’information entre les acteurs du marché et les agriculteurs pour améliorer l’efficacité des économies locales</a:t>
            </a:r>
          </a:p>
          <a:p>
            <a:pPr algn="ctr">
              <a:lnSpc>
                <a:spcPts val="1600"/>
              </a:lnSpc>
            </a:pPr>
            <a:r>
              <a:rPr lang="fr-FR" altLang="ja-JP" b="1" dirty="0">
                <a:latin typeface="Yu Gothic UI" panose="020B0500000000000000" pitchFamily="50" charset="-128"/>
                <a:ea typeface="Yu Gothic UI" panose="020B0500000000000000" pitchFamily="50" charset="-128"/>
              </a:rPr>
              <a:t> </a:t>
            </a:r>
            <a:r>
              <a:rPr lang="fr-FR" altLang="ja-JP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(Atténuer </a:t>
            </a:r>
            <a:r>
              <a:rPr lang="fr-FR" altLang="ja-JP" b="1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l’asymétrie d’information</a:t>
            </a:r>
            <a:r>
              <a:rPr lang="fr-FR" altLang="ja-JP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)</a:t>
            </a:r>
          </a:p>
        </p:txBody>
      </p:sp>
      <p:sp>
        <p:nvSpPr>
          <p:cNvPr id="9234" name="正方形/長方形 41"/>
          <p:cNvSpPr>
            <a:spLocks noChangeArrowheads="1"/>
          </p:cNvSpPr>
          <p:nvPr/>
        </p:nvSpPr>
        <p:spPr bwMode="auto">
          <a:xfrm>
            <a:off x="7245604" y="2197519"/>
            <a:ext cx="4894512" cy="70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fr-FR" altLang="ja-JP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Stimuler la motivation intrinsèque sous la base de la Théorie de l’auto-détermination avec les </a:t>
            </a:r>
            <a:br>
              <a:rPr lang="fr-FR" altLang="ja-JP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</a:br>
            <a:r>
              <a:rPr lang="fr-FR" altLang="ja-JP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3</a:t>
            </a:r>
            <a:r>
              <a:rPr lang="fr-FR" altLang="ja-JP" b="1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besoins </a:t>
            </a:r>
            <a:r>
              <a:rPr lang="fr-FR" altLang="ja-JP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psychologiques pour motiver</a:t>
            </a:r>
          </a:p>
        </p:txBody>
      </p:sp>
      <p:sp>
        <p:nvSpPr>
          <p:cNvPr id="9235" name="正方形/長方形 28"/>
          <p:cNvSpPr>
            <a:spLocks noChangeArrowheads="1"/>
          </p:cNvSpPr>
          <p:nvPr/>
        </p:nvSpPr>
        <p:spPr bwMode="auto">
          <a:xfrm>
            <a:off x="7735537" y="3053909"/>
            <a:ext cx="4414112" cy="92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fr-FR" altLang="ja-JP" sz="1600" b="1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Autonomie : </a:t>
            </a:r>
            <a:r>
              <a:rPr lang="fr-FR" altLang="ja-JP" sz="16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Les agriculteurs décident eux-mêmes des cultures à pratiquer et établissent un calendrier des cultures sur la base des résultats de l'étude de marché.</a:t>
            </a:r>
          </a:p>
        </p:txBody>
      </p:sp>
      <p:sp>
        <p:nvSpPr>
          <p:cNvPr id="9236" name="正方形/長方形 45"/>
          <p:cNvSpPr>
            <a:spLocks noChangeArrowheads="1"/>
          </p:cNvSpPr>
          <p:nvPr/>
        </p:nvSpPr>
        <p:spPr bwMode="auto">
          <a:xfrm>
            <a:off x="7744585" y="3951859"/>
            <a:ext cx="4574321" cy="92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fr-FR" altLang="ja-JP" sz="1600" b="1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Compétence : </a:t>
            </a:r>
            <a:r>
              <a:rPr lang="en-US" altLang="ja-JP" sz="16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Les techniques </a:t>
            </a:r>
            <a:r>
              <a:rPr lang="en-US" altLang="ja-JP" sz="1600" dirty="0" err="1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fournies</a:t>
            </a:r>
            <a:r>
              <a:rPr lang="en-US" altLang="ja-JP" sz="16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aux </a:t>
            </a:r>
            <a:r>
              <a:rPr lang="en-US" altLang="ja-JP" sz="1600" dirty="0" err="1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agriculteurs</a:t>
            </a:r>
            <a:r>
              <a:rPr lang="en-US" altLang="ja-JP" sz="16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</a:t>
            </a:r>
            <a:r>
              <a:rPr lang="en-US" altLang="ja-JP" sz="1600" dirty="0" err="1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sont</a:t>
            </a:r>
            <a:r>
              <a:rPr lang="en-US" altLang="ja-JP" sz="16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</a:t>
            </a:r>
            <a:r>
              <a:rPr lang="en-US" altLang="ja-JP" sz="1600" dirty="0" err="1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faciles</a:t>
            </a:r>
            <a:r>
              <a:rPr lang="en-US" altLang="ja-JP" sz="16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à </a:t>
            </a:r>
            <a:r>
              <a:rPr lang="en-US" altLang="ja-JP" sz="1600" dirty="0" err="1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utiliser</a:t>
            </a:r>
            <a:r>
              <a:rPr lang="en-US" altLang="ja-JP" sz="16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et </a:t>
            </a:r>
            <a:r>
              <a:rPr lang="en-US" altLang="ja-JP" sz="1600" dirty="0" err="1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peu</a:t>
            </a:r>
            <a:r>
              <a:rPr lang="en-US" altLang="ja-JP" sz="16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</a:t>
            </a:r>
            <a:r>
              <a:rPr lang="en-US" altLang="ja-JP" sz="1600" dirty="0" err="1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coûteuses</a:t>
            </a:r>
            <a:r>
              <a:rPr lang="en-US" altLang="ja-JP" sz="16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. </a:t>
            </a:r>
            <a:r>
              <a:rPr lang="en-US" altLang="ja-JP" sz="1600" dirty="0" err="1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L'agriculteur</a:t>
            </a:r>
            <a:r>
              <a:rPr lang="en-US" altLang="ja-JP" sz="16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</a:t>
            </a:r>
            <a:r>
              <a:rPr lang="en-US" altLang="ja-JP" sz="1600" dirty="0" err="1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peut</a:t>
            </a:r>
            <a:r>
              <a:rPr lang="en-US" altLang="ja-JP" sz="16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les </a:t>
            </a:r>
            <a:r>
              <a:rPr lang="en-US" altLang="ja-JP" sz="1600" dirty="0" err="1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mettre</a:t>
            </a:r>
            <a:r>
              <a:rPr lang="en-US" altLang="ja-JP" sz="16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</a:t>
            </a:r>
            <a:r>
              <a:rPr lang="en-US" altLang="ja-JP" sz="1600" dirty="0" err="1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en</a:t>
            </a:r>
            <a:r>
              <a:rPr lang="en-US" altLang="ja-JP" sz="16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pratique </a:t>
            </a:r>
            <a:r>
              <a:rPr lang="en-US" altLang="ja-JP" sz="1600" dirty="0" err="1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immédiatement</a:t>
            </a:r>
            <a:r>
              <a:rPr lang="en-US" altLang="ja-JP" sz="16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après les </a:t>
            </a:r>
            <a:r>
              <a:rPr lang="en-US" altLang="ja-JP" sz="1600" dirty="0" err="1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avoir</a:t>
            </a:r>
            <a:r>
              <a:rPr lang="en-US" altLang="ja-JP" sz="16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apprises.</a:t>
            </a:r>
            <a:endParaRPr lang="fr-FR" altLang="ja-JP" sz="1600" dirty="0">
              <a:solidFill>
                <a:srgbClr val="00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9237" name="正方形/長方形 46"/>
          <p:cNvSpPr>
            <a:spLocks noChangeArrowheads="1"/>
          </p:cNvSpPr>
          <p:nvPr/>
        </p:nvSpPr>
        <p:spPr bwMode="auto">
          <a:xfrm>
            <a:off x="7744585" y="4936515"/>
            <a:ext cx="4497705" cy="92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fr-FR" altLang="ja-JP" sz="1600" b="1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Appartenance sociale : </a:t>
            </a:r>
            <a:r>
              <a:rPr lang="en-US" altLang="ja-JP" sz="16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La communication </a:t>
            </a:r>
            <a:r>
              <a:rPr lang="en-US" altLang="ja-JP" sz="1600" dirty="0" err="1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directe</a:t>
            </a:r>
            <a:r>
              <a:rPr lang="en-US" altLang="ja-JP" sz="16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entre les </a:t>
            </a:r>
            <a:r>
              <a:rPr lang="en-US" altLang="ja-JP" sz="1600" dirty="0" err="1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agriculteurs</a:t>
            </a:r>
            <a:r>
              <a:rPr lang="en-US" altLang="ja-JP" sz="16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et les </a:t>
            </a:r>
            <a:r>
              <a:rPr lang="en-US" altLang="ja-JP" sz="1600" dirty="0" err="1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acteurs</a:t>
            </a:r>
            <a:r>
              <a:rPr lang="en-US" altLang="ja-JP" sz="16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du </a:t>
            </a:r>
            <a:r>
              <a:rPr lang="en-US" altLang="ja-JP" sz="1600" dirty="0" err="1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marché</a:t>
            </a:r>
            <a:r>
              <a:rPr lang="en-US" altLang="ja-JP" sz="16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</a:t>
            </a:r>
            <a:r>
              <a:rPr lang="en-US" altLang="ja-JP" sz="1600" dirty="0" err="1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est</a:t>
            </a:r>
            <a:r>
              <a:rPr lang="en-US" altLang="ja-JP" sz="16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</a:t>
            </a:r>
            <a:r>
              <a:rPr lang="en-US" altLang="ja-JP" sz="1600" dirty="0" err="1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bénéfique</a:t>
            </a:r>
            <a:r>
              <a:rPr lang="en-US" altLang="ja-JP" sz="16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pour </a:t>
            </a:r>
            <a:r>
              <a:rPr lang="en-US" altLang="ja-JP" sz="1600" dirty="0" err="1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établir</a:t>
            </a:r>
            <a:r>
              <a:rPr lang="en-US" altLang="ja-JP" sz="16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de </a:t>
            </a:r>
            <a:r>
              <a:rPr lang="en-US" altLang="ja-JP" sz="1600" dirty="0" err="1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bonnes</a:t>
            </a:r>
            <a:r>
              <a:rPr lang="en-US" altLang="ja-JP" sz="1600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 relations.</a:t>
            </a:r>
            <a:endParaRPr lang="fr-FR" altLang="ja-JP" sz="1600" dirty="0">
              <a:solidFill>
                <a:srgbClr val="00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51" name="角丸四角形 50"/>
          <p:cNvSpPr/>
          <p:nvPr/>
        </p:nvSpPr>
        <p:spPr>
          <a:xfrm>
            <a:off x="5321768" y="1966589"/>
            <a:ext cx="1820642" cy="3101773"/>
          </a:xfrm>
          <a:prstGeom prst="roundRect">
            <a:avLst/>
          </a:prstGeom>
          <a:noFill/>
          <a:ln w="127000" cmpd="dbl"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ja-JP" sz="3200" b="1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en-US" altLang="ja-JP" sz="3200" b="1" dirty="0">
                <a:solidFill>
                  <a:prstClr val="black"/>
                </a:solidFill>
              </a:rPr>
              <a:t>SHEP</a:t>
            </a:r>
          </a:p>
        </p:txBody>
      </p:sp>
      <p:sp>
        <p:nvSpPr>
          <p:cNvPr id="40" name="円/楕円 39"/>
          <p:cNvSpPr/>
          <p:nvPr/>
        </p:nvSpPr>
        <p:spPr bwMode="auto">
          <a:xfrm>
            <a:off x="5689411" y="4002339"/>
            <a:ext cx="917126" cy="87255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en-US" sz="800">
              <a:solidFill>
                <a:srgbClr val="FFFFFF"/>
              </a:solidFill>
            </a:endParaRPr>
          </a:p>
        </p:txBody>
      </p:sp>
      <p:sp>
        <p:nvSpPr>
          <p:cNvPr id="35" name="正方形/長方形 34"/>
          <p:cNvSpPr/>
          <p:nvPr/>
        </p:nvSpPr>
        <p:spPr bwMode="auto">
          <a:xfrm>
            <a:off x="5612898" y="4192590"/>
            <a:ext cx="1003166" cy="535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fr-FR" altLang="ja-JP" sz="1600" dirty="0">
                <a:solidFill>
                  <a:prstClr val="black"/>
                </a:solidFill>
                <a:latin typeface="Arial Narrow" panose="020B0606020202030204" pitchFamily="34" charset="0"/>
              </a:rPr>
              <a:t>Calendrier cultural</a:t>
            </a:r>
            <a:endParaRPr lang="ja-JP" altLang="en-US" sz="16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6147975" y="2694992"/>
            <a:ext cx="874046" cy="85280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en-US" sz="1000">
              <a:solidFill>
                <a:srgbClr val="FFFFFF"/>
              </a:solidFill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6126511" y="2846150"/>
            <a:ext cx="960052" cy="6417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ja-JP" sz="1400" dirty="0" err="1">
                <a:solidFill>
                  <a:prstClr val="black"/>
                </a:solidFill>
                <a:latin typeface="Arial Narrow" panose="020B0606020202030204" pitchFamily="34" charset="0"/>
              </a:rPr>
              <a:t>Sélection</a:t>
            </a:r>
            <a:r>
              <a:rPr lang="en-US" altLang="ja-JP" sz="14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br>
              <a:rPr lang="en-US" altLang="ja-JP" sz="1400" dirty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en-US" altLang="ja-JP" sz="1400" dirty="0">
                <a:solidFill>
                  <a:prstClr val="black"/>
                </a:solidFill>
                <a:latin typeface="Arial Narrow" panose="020B0606020202030204" pitchFamily="34" charset="0"/>
              </a:rPr>
              <a:t>des cultures</a:t>
            </a:r>
            <a:endParaRPr lang="fr-FR" altLang="ja-JP" sz="14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4" name="円/楕円 33"/>
          <p:cNvSpPr/>
          <p:nvPr/>
        </p:nvSpPr>
        <p:spPr bwMode="auto">
          <a:xfrm>
            <a:off x="5385452" y="1995880"/>
            <a:ext cx="987191" cy="101566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en-US" sz="1050">
              <a:solidFill>
                <a:srgbClr val="FFFF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 bwMode="auto">
          <a:xfrm>
            <a:off x="5377254" y="2111423"/>
            <a:ext cx="978018" cy="824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fr-FR" altLang="ja-JP" sz="1400" dirty="0">
                <a:solidFill>
                  <a:prstClr val="black"/>
                </a:solidFill>
                <a:latin typeface="Arial Narrow" panose="020B0606020202030204" pitchFamily="34" charset="0"/>
              </a:rPr>
              <a:t>Etude de marché par les agriculteurs</a:t>
            </a:r>
          </a:p>
        </p:txBody>
      </p:sp>
      <p:sp>
        <p:nvSpPr>
          <p:cNvPr id="44" name="円/楕円 43"/>
          <p:cNvSpPr/>
          <p:nvPr/>
        </p:nvSpPr>
        <p:spPr>
          <a:xfrm>
            <a:off x="6684329" y="3957004"/>
            <a:ext cx="219075" cy="20637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en-US" sz="800">
              <a:solidFill>
                <a:srgbClr val="FFFFFF"/>
              </a:solidFill>
            </a:endParaRPr>
          </a:p>
        </p:txBody>
      </p:sp>
      <p:sp>
        <p:nvSpPr>
          <p:cNvPr id="46" name="円/楕円 45"/>
          <p:cNvSpPr/>
          <p:nvPr/>
        </p:nvSpPr>
        <p:spPr>
          <a:xfrm>
            <a:off x="6500179" y="4295141"/>
            <a:ext cx="331787" cy="32226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en-US" sz="800">
              <a:solidFill>
                <a:srgbClr val="FFFFFF"/>
              </a:solidFill>
            </a:endParaRPr>
          </a:p>
        </p:txBody>
      </p:sp>
      <p:sp>
        <p:nvSpPr>
          <p:cNvPr id="9247" name="テキスト ボックス 27"/>
          <p:cNvSpPr txBox="1">
            <a:spLocks noChangeArrowheads="1"/>
          </p:cNvSpPr>
          <p:nvPr/>
        </p:nvSpPr>
        <p:spPr bwMode="auto">
          <a:xfrm>
            <a:off x="3653725" y="4862107"/>
            <a:ext cx="17420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ja-JP" b="1" dirty="0">
                <a:solidFill>
                  <a:srgbClr val="00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Agriculteurs</a:t>
            </a:r>
          </a:p>
        </p:txBody>
      </p:sp>
      <p:cxnSp>
        <p:nvCxnSpPr>
          <p:cNvPr id="42" name="直線矢印コネクタ 41"/>
          <p:cNvCxnSpPr>
            <a:cxnSpLocks/>
          </p:cNvCxnSpPr>
          <p:nvPr/>
        </p:nvCxnSpPr>
        <p:spPr>
          <a:xfrm>
            <a:off x="6176239" y="5083366"/>
            <a:ext cx="8730" cy="8828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41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08289" y="5864490"/>
            <a:ext cx="6745287" cy="785812"/>
          </a:xfrm>
        </p:spPr>
        <p:txBody>
          <a:bodyPr>
            <a:noAutofit/>
          </a:bodyPr>
          <a:lstStyle/>
          <a:p>
            <a:pPr marL="0" indent="0" algn="ctr">
              <a:spcAft>
                <a:spcPts val="450"/>
              </a:spcAft>
              <a:buNone/>
            </a:pPr>
            <a:r>
              <a:rPr lang="fr-FR" altLang="ja-JP" sz="1600" dirty="0">
                <a:solidFill>
                  <a:srgbClr val="FF0000"/>
                </a:solidFill>
                <a:latin typeface="Bahnschrift" panose="020B0502040204020203" pitchFamily="34" charset="0"/>
              </a:rPr>
              <a:t>Prise de conscience et changement de comportement chez les agriculteurs passant de “produire et vendre” à “produire pour vendre”</a:t>
            </a:r>
          </a:p>
          <a:p>
            <a:pPr marL="0" indent="0" algn="ctr">
              <a:spcBef>
                <a:spcPts val="900"/>
              </a:spcBef>
              <a:spcAft>
                <a:spcPts val="450"/>
              </a:spcAft>
              <a:buNone/>
            </a:pPr>
            <a:r>
              <a:rPr lang="fr-FR" altLang="ja-JP" sz="1600" dirty="0">
                <a:solidFill>
                  <a:srgbClr val="FF0000"/>
                </a:solidFill>
                <a:latin typeface="Bahnschrift" panose="020B0502040204020203" pitchFamily="34" charset="0"/>
              </a:rPr>
              <a:t>Augmentation </a:t>
            </a:r>
            <a:r>
              <a:rPr lang="fr-FR" altLang="ja-JP" sz="1600" dirty="0">
                <a:solidFill>
                  <a:srgbClr val="FF0000"/>
                </a:solidFill>
              </a:rPr>
              <a:t>durable</a:t>
            </a:r>
            <a:r>
              <a:rPr lang="fr-FR" altLang="ja-JP" sz="1600" dirty="0">
                <a:solidFill>
                  <a:srgbClr val="FF0000"/>
                </a:solidFill>
                <a:latin typeface="Bahnschrift" panose="020B0502040204020203" pitchFamily="34" charset="0"/>
              </a:rPr>
              <a:t> de leurs revenus de l’activité agricole</a:t>
            </a:r>
          </a:p>
        </p:txBody>
      </p:sp>
      <p:cxnSp>
        <p:nvCxnSpPr>
          <p:cNvPr id="45" name="直線矢印コネクタ 44"/>
          <p:cNvCxnSpPr/>
          <p:nvPr/>
        </p:nvCxnSpPr>
        <p:spPr>
          <a:xfrm rot="5400000">
            <a:off x="6078538" y="6432246"/>
            <a:ext cx="206375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ZoneTexte 47"/>
          <p:cNvSpPr txBox="1"/>
          <p:nvPr/>
        </p:nvSpPr>
        <p:spPr>
          <a:xfrm>
            <a:off x="231941" y="89244"/>
            <a:ext cx="11917707" cy="10475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77800" indent="-1588"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" panose="020B0500000000000000" pitchFamily="50" charset="-128"/>
                <a:ea typeface="Yu Gothic UI" panose="020B0500000000000000" pitchFamily="50" charset="-128"/>
                <a:cs typeface="+mj-cs"/>
              </a:defRPr>
            </a:lvl1pPr>
          </a:lstStyle>
          <a:p>
            <a:pPr algn="l"/>
            <a:r>
              <a:rPr lang="fr-FR" sz="4000" dirty="0"/>
              <a:t>Le concept </a:t>
            </a:r>
            <a:br>
              <a:rPr lang="fr-FR" sz="4000" dirty="0"/>
            </a:br>
            <a:r>
              <a:rPr lang="fr-FR" sz="4000" dirty="0"/>
              <a:t>SHEP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3415664" y="183464"/>
            <a:ext cx="854439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ja-JP"/>
            </a:defPPr>
            <a:lvl1pPr algn="just">
              <a:defRPr sz="2800" b="1">
                <a:latin typeface="Batang" pitchFamily="18" charset="-127"/>
                <a:ea typeface="Batang" pitchFamily="18" charset="-127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FR" sz="2400" b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L’approche SHEP est une combinaison entre deux théories: </a:t>
            </a:r>
            <a:r>
              <a:rPr lang="fr-FR" sz="2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l’asymétrie d’information</a:t>
            </a:r>
            <a:r>
              <a:rPr lang="fr-FR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400" b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</a:t>
            </a:r>
            <a:r>
              <a:rPr lang="fr-FR" sz="2400" u="sng" dirty="0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l’autodétermination</a:t>
            </a:r>
          </a:p>
        </p:txBody>
      </p:sp>
      <p:sp>
        <p:nvSpPr>
          <p:cNvPr id="7" name="矢印: 左 6">
            <a:extLst>
              <a:ext uri="{FF2B5EF4-FFF2-40B4-BE49-F238E27FC236}">
                <a16:creationId xmlns:a16="http://schemas.microsoft.com/office/drawing/2014/main" id="{408CD007-7058-51AF-B061-8226B64B3F07}"/>
              </a:ext>
            </a:extLst>
          </p:cNvPr>
          <p:cNvSpPr/>
          <p:nvPr/>
        </p:nvSpPr>
        <p:spPr>
          <a:xfrm>
            <a:off x="1397570" y="3796072"/>
            <a:ext cx="2506771" cy="1264281"/>
          </a:xfrm>
          <a:prstGeom prst="leftArrow">
            <a:avLst>
              <a:gd name="adj1" fmla="val 62348"/>
              <a:gd name="adj2" fmla="val 4735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  <a:defRPr/>
            </a:pPr>
            <a:r>
              <a:rPr lang="fr-FR" altLang="ja-JP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Info. sur la production</a:t>
            </a:r>
          </a:p>
          <a:p>
            <a:pPr algn="ctr">
              <a:lnSpc>
                <a:spcPct val="85000"/>
              </a:lnSpc>
              <a:defRPr/>
            </a:pPr>
            <a:r>
              <a:rPr lang="fr-FR" altLang="ja-JP" sz="1600" dirty="0">
                <a:solidFill>
                  <a:prstClr val="black"/>
                </a:solidFill>
                <a:latin typeface="Arial Narrow" panose="020B0606020202030204" pitchFamily="34" charset="0"/>
              </a:rPr>
              <a:t>(site de production, potentialité, etc.)</a:t>
            </a:r>
          </a:p>
        </p:txBody>
      </p:sp>
      <p:pic>
        <p:nvPicPr>
          <p:cNvPr id="8" name="Picture 2" descr="T:\220_農村開発部\2_部内全員\500_農業・農村開発第二グループ\第3チーム\08_全世界（SHEP含む）\広域_SHEP\10.0　2014-2015年度動き\ブランド化\150806最終ゲラ\修正版（竹越）\使えそうな写真\Kandara Sub-County11Marigu Green Group.JPG">
            <a:extLst>
              <a:ext uri="{FF2B5EF4-FFF2-40B4-BE49-F238E27FC236}">
                <a16:creationId xmlns:a16="http://schemas.microsoft.com/office/drawing/2014/main" id="{C4D5FD32-ABA5-9EFD-7FFC-2C3FDD316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48"/>
          <a:stretch/>
        </p:blipFill>
        <p:spPr bwMode="auto">
          <a:xfrm>
            <a:off x="3904343" y="2780752"/>
            <a:ext cx="1549895" cy="21701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1A97ECBA-6812-BD65-B00B-D0FDD9B521C6}"/>
              </a:ext>
            </a:extLst>
          </p:cNvPr>
          <p:cNvSpPr/>
          <p:nvPr/>
        </p:nvSpPr>
        <p:spPr>
          <a:xfrm>
            <a:off x="1635000" y="2599249"/>
            <a:ext cx="2480149" cy="996322"/>
          </a:xfrm>
          <a:prstGeom prst="rightArrow">
            <a:avLst>
              <a:gd name="adj1" fmla="val 52294"/>
              <a:gd name="adj2" fmla="val 3456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lnSpc>
                <a:spcPts val="900"/>
              </a:lnSpc>
              <a:defRPr/>
            </a:pPr>
            <a:endParaRPr lang="fr-FR" altLang="ja-JP" sz="18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1" hangingPunct="1">
              <a:lnSpc>
                <a:spcPts val="900"/>
              </a:lnSpc>
              <a:defRPr/>
            </a:pPr>
            <a:endParaRPr lang="fr-FR" altLang="ja-JP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1" hangingPunct="1">
              <a:lnSpc>
                <a:spcPts val="900"/>
              </a:lnSpc>
              <a:defRPr/>
            </a:pPr>
            <a:endParaRPr lang="fr-FR" altLang="ja-JP" sz="18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 eaLnBrk="1" hangingPunct="1">
              <a:lnSpc>
                <a:spcPct val="85000"/>
              </a:lnSpc>
              <a:defRPr/>
            </a:pPr>
            <a:r>
              <a:rPr lang="fr-FR" altLang="ja-JP" sz="1800" b="1" dirty="0">
                <a:solidFill>
                  <a:srgbClr val="000000"/>
                </a:solidFill>
                <a:latin typeface="Arial Narrow" panose="020B0606020202030204" pitchFamily="34" charset="0"/>
              </a:rPr>
              <a:t>Info. sur le marché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fr-FR" altLang="ja-JP" sz="1800" dirty="0">
                <a:solidFill>
                  <a:srgbClr val="000000"/>
                </a:solidFill>
                <a:latin typeface="Arial Narrow" panose="020B0606020202030204" pitchFamily="34" charset="0"/>
              </a:rPr>
              <a:t>(variété, </a:t>
            </a:r>
            <a:r>
              <a:rPr lang="fr-FR" altLang="ja-JP" sz="18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prix,saison</a:t>
            </a:r>
            <a:r>
              <a:rPr lang="fr-FR" altLang="ja-JP" sz="1800" dirty="0">
                <a:solidFill>
                  <a:srgbClr val="000000"/>
                </a:solidFill>
                <a:latin typeface="Arial Narrow" panose="020B0606020202030204" pitchFamily="34" charset="0"/>
              </a:rPr>
              <a:t>, etc.)</a:t>
            </a:r>
          </a:p>
          <a:p>
            <a:pPr algn="ctr"/>
            <a:endParaRPr lang="fr-FR" dirty="0">
              <a:latin typeface="Arial Narrow" panose="020B060602020203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1B6C446-5EE1-A45C-0F83-7CF1F4DC7B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754" y="2922917"/>
            <a:ext cx="460895" cy="93873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3BC7F0E-CB7B-E3FA-D215-2FC10DD284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4599" y="3942609"/>
            <a:ext cx="460895" cy="93873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6C615C4-BC50-A463-268B-F275733561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753" y="4982399"/>
            <a:ext cx="460895" cy="93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0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16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16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9225" grpId="0"/>
      <p:bldP spid="14" grpId="0" animBg="1"/>
      <p:bldP spid="9227" grpId="0"/>
      <p:bldP spid="9228" grpId="0"/>
      <p:bldP spid="9233" grpId="0"/>
      <p:bldP spid="9234" grpId="0"/>
      <p:bldP spid="9235" grpId="0"/>
      <p:bldP spid="9236" grpId="0"/>
      <p:bldP spid="9237" grpId="0"/>
      <p:bldP spid="51" grpId="0" animBg="1"/>
      <p:bldP spid="40" grpId="0" animBg="1"/>
      <p:bldP spid="35" grpId="0"/>
      <p:bldP spid="41" grpId="0" animBg="1"/>
      <p:bldP spid="36" grpId="0"/>
      <p:bldP spid="34" grpId="0" animBg="1"/>
      <p:bldP spid="5" grpId="0"/>
      <p:bldP spid="44" grpId="0" animBg="1"/>
      <p:bldP spid="46" grpId="0" animBg="1"/>
      <p:bldP spid="9247" grpId="0"/>
      <p:bldP spid="16417" grpId="0" build="p"/>
      <p:bldP spid="7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暖かみのある青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D3F11E3B5A638248B8360CDC73F5175A" ma:contentTypeVersion="18" ma:contentTypeDescription="新しいドキュメントを作成します。" ma:contentTypeScope="" ma:versionID="4727cdbd0fd9f8089d045891ae666004">
  <xsd:schema xmlns:xsd="http://www.w3.org/2001/XMLSchema" xmlns:xs="http://www.w3.org/2001/XMLSchema" xmlns:p="http://schemas.microsoft.com/office/2006/metadata/properties" xmlns:ns2="b5df9216-17ea-4c10-abb6-43a658e75ede" xmlns:ns3="b94aba0d-0b37-450f-acf1-6ab612cafb6d" targetNamespace="http://schemas.microsoft.com/office/2006/metadata/properties" ma:root="true" ma:fieldsID="aa4d7870900b9d65edf52ede02b3442d" ns2:_="" ns3:_="">
    <xsd:import namespace="b5df9216-17ea-4c10-abb6-43a658e75ede"/>
    <xsd:import namespace="b94aba0d-0b37-450f-acf1-6ab612cafb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df9216-17ea-4c10-abb6-43a658e75e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7e32e000-d71a-4941-98f3-c6f5b59317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4aba0d-0b37-450f-acf1-6ab612cafb6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30e04c1-ccbc-4a27-94ac-d2f26473e50f}" ma:internalName="TaxCatchAll" ma:showField="CatchAllData" ma:web="b94aba0d-0b37-450f-acf1-6ab612cafb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5df9216-17ea-4c10-abb6-43a658e75ede">
      <Terms xmlns="http://schemas.microsoft.com/office/infopath/2007/PartnerControls"/>
    </lcf76f155ced4ddcb4097134ff3c332f>
    <TaxCatchAll xmlns="b94aba0d-0b37-450f-acf1-6ab612cafb6d" xsi:nil="true"/>
  </documentManagement>
</p:properties>
</file>

<file path=customXml/itemProps1.xml><?xml version="1.0" encoding="utf-8"?>
<ds:datastoreItem xmlns:ds="http://schemas.openxmlformats.org/officeDocument/2006/customXml" ds:itemID="{72232743-B955-4F12-B33A-29660EB607B1}"/>
</file>

<file path=customXml/itemProps2.xml><?xml version="1.0" encoding="utf-8"?>
<ds:datastoreItem xmlns:ds="http://schemas.openxmlformats.org/officeDocument/2006/customXml" ds:itemID="{2E4CFEFE-A56B-4782-BF45-679442203929}"/>
</file>

<file path=customXml/itemProps3.xml><?xml version="1.0" encoding="utf-8"?>
<ds:datastoreItem xmlns:ds="http://schemas.openxmlformats.org/officeDocument/2006/customXml" ds:itemID="{5E43CEC9-DBB7-482E-8DD8-B3C7F88A6B3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7751</TotalTime>
  <Words>2434</Words>
  <Application>Microsoft Office PowerPoint</Application>
  <PresentationFormat>ワイド画面</PresentationFormat>
  <Paragraphs>379</Paragraphs>
  <Slides>48</Slides>
  <Notes>46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48</vt:i4>
      </vt:variant>
    </vt:vector>
  </HeadingPairs>
  <TitlesOfParts>
    <vt:vector size="63" baseType="lpstr">
      <vt:lpstr>Arial Unicode MS</vt:lpstr>
      <vt:lpstr>Yu Gothic UI</vt:lpstr>
      <vt:lpstr>Yu Gothic UI Semibold</vt:lpstr>
      <vt:lpstr>Arial</vt:lpstr>
      <vt:lpstr>Arial Narrow</vt:lpstr>
      <vt:lpstr>Bahnschrift</vt:lpstr>
      <vt:lpstr>Calibri</vt:lpstr>
      <vt:lpstr>Calibri Light</vt:lpstr>
      <vt:lpstr>Century Gothic</vt:lpstr>
      <vt:lpstr>Consolas</vt:lpstr>
      <vt:lpstr>Tahoma</vt:lpstr>
      <vt:lpstr>Trebuchet MS</vt:lpstr>
      <vt:lpstr>Wingdings</vt:lpstr>
      <vt:lpstr>Office Theme</vt:lpstr>
      <vt:lpstr>ビットマップ イメージ</vt:lpstr>
      <vt:lpstr>Qu’est ce que le SHEP ?</vt:lpstr>
      <vt:lpstr>Contenu</vt:lpstr>
      <vt:lpstr>1. Contexte</vt:lpstr>
      <vt:lpstr>Les réalités auxquelles les petits agriculteurs sont confrontés </vt:lpstr>
      <vt:lpstr>Les défis de la vulgarisation agricole conventionnelle</vt:lpstr>
      <vt:lpstr>L’approche SHEP Smallholder Horticulture Empowerment and Promotion</vt:lpstr>
      <vt:lpstr>De « produire et vendre » à « produire pour vendre »</vt:lpstr>
      <vt:lpstr>2. Concept de l'approche SHEP</vt:lpstr>
      <vt:lpstr>PowerPoint プレゼンテーション</vt:lpstr>
      <vt:lpstr>1) Théorie économique:  “Marchés avec l’asymétrie d'information”</vt:lpstr>
      <vt:lpstr>Video_1_Concepte de SHEP (4’23)</vt:lpstr>
      <vt:lpstr>2) Théorie psychologique : “Théorie de l'autodétermination”</vt:lpstr>
      <vt:lpstr>Video_2_Théorie de autodétermination</vt:lpstr>
      <vt:lpstr>Quiz : Quelles théories soutiennent les deux piliers clés de l'approche SHEP ?</vt:lpstr>
      <vt:lpstr>Quiz : Selon la théorie de l'autodétermination,  quels sont les trois besoins psychologiques qui motivent les gens ?</vt:lpstr>
      <vt:lpstr>3. Cibles de l’activité SHEP</vt:lpstr>
      <vt:lpstr>Les bénéficiaires cibles de SHEP</vt:lpstr>
      <vt:lpstr>Quelques conditions des réussites</vt:lpstr>
      <vt:lpstr>Peut en l’appliquer à d’autres activités agricoles?</vt:lpstr>
      <vt:lpstr>PowerPoint プレゼンテーション</vt:lpstr>
      <vt:lpstr>PowerPoint プレゼンテーション</vt:lpstr>
      <vt:lpstr>4 étapes essentielles de l’approche SHEP</vt:lpstr>
      <vt:lpstr>Quatre étapes essentielles de SHEP</vt:lpstr>
      <vt:lpstr>Mécanisme de l’augmentation des revenus par SHEP</vt:lpstr>
      <vt:lpstr>Vidéo_Quatre étapes essentielles de SHEP</vt:lpstr>
      <vt:lpstr>Etape 1 :  Atelier de sensibilisation</vt:lpstr>
      <vt:lpstr>Video_6_SHEP Etape 1</vt:lpstr>
      <vt:lpstr>Quiz : Quel est l’objectif de l’atelier de sensibilisation? Sélectionner PAS correct.</vt:lpstr>
      <vt:lpstr>Etape 2 : Prise de conscience                des agriculteurs - Enquête de base participative</vt:lpstr>
      <vt:lpstr>Etape 2 : Prise de conscience des agriculteurs  - Etude de marché par les producteurs</vt:lpstr>
      <vt:lpstr>Etape 2 : Prise de conscience des agriculteurs  - Etude de marché par producteurs</vt:lpstr>
      <vt:lpstr>Etape 2 :  Forum de rencontres des parties prenantes </vt:lpstr>
      <vt:lpstr>Video_7_SHEP Etape 2</vt:lpstr>
      <vt:lpstr>Quiz : Quels sont les deux principaux objectifs de l'enquête de base participative qui bénéficient à la fois aux agriculteurs et aux responsables de la mise en œuvre ?</vt:lpstr>
      <vt:lpstr>Quiz : Quelles sont les données à collecter lors de l'enquête de base participative ?</vt:lpstr>
      <vt:lpstr>A quelle fréquence l'étude de marché doit-elle être réalisée par les agriculteurs cibles après la fin de l'exercice d'étude de marché ?</vt:lpstr>
      <vt:lpstr>Quiz : Qui sont des invités recommandés au Forum des parties prenantes ?</vt:lpstr>
      <vt:lpstr>Etape 3 : Prise des décisions des agriculteurs - Sélection des cultures cibles</vt:lpstr>
      <vt:lpstr>Etape 3 : Prise des décisions des agriculteurs - Sélection des cultures cibles</vt:lpstr>
      <vt:lpstr>Etape 3 : Prise des décisions des agriculteurs - Elaboration de Plan d’action</vt:lpstr>
      <vt:lpstr>Etape 3 : Prise des décisions des agriculteurs - Elaboration de calendrier cultural</vt:lpstr>
      <vt:lpstr>Video_8_SHEP Etape 3</vt:lpstr>
      <vt:lpstr>Quiz : Quel est le rôle le plus approprié de l'agent de vulgarisation lors de la sélection des cultures ?</vt:lpstr>
      <vt:lpstr>Quiz : Quels sont les trois principaux éléments qui doivent être discutés lors de l'élaboration du calendrier des cultures ?</vt:lpstr>
      <vt:lpstr>Etape 4 : Renforcement des capacités des agriculteur - Formation technique - Tenue de registre comptable</vt:lpstr>
      <vt:lpstr>Video_9_SHEP Etape 4</vt:lpstr>
      <vt:lpstr>Quiz : Quelle manière de formations sur le terrain du SHEP sont attendus ?</vt:lpstr>
      <vt:lpstr>Merci／ALYGATO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Conducting Baseline Survey</dc:title>
  <dc:creator>Kikue SUGIMOTO FALL</dc:creator>
  <cp:lastModifiedBy>Kikue SUGIMOTO FALL</cp:lastModifiedBy>
  <cp:revision>505</cp:revision>
  <cp:lastPrinted>2022-05-27T13:38:08Z</cp:lastPrinted>
  <dcterms:created xsi:type="dcterms:W3CDTF">2019-05-01T16:27:56Z</dcterms:created>
  <dcterms:modified xsi:type="dcterms:W3CDTF">2023-12-08T12:30:59Z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0x010100D3F11E3B5A638248B8360CDC73F5175A</vt:lpwstr>
  </property>
</Properties>
</file>