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58" r:id="rId3"/>
    <p:sldId id="269" r:id="rId4"/>
    <p:sldId id="257" r:id="rId5"/>
    <p:sldId id="259" r:id="rId6"/>
    <p:sldId id="264" r:id="rId7"/>
    <p:sldId id="265" r:id="rId8"/>
    <p:sldId id="280" r:id="rId9"/>
    <p:sldId id="260" r:id="rId10"/>
    <p:sldId id="261" r:id="rId11"/>
    <p:sldId id="270" r:id="rId12"/>
    <p:sldId id="262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3" r:id="rId23"/>
    <p:sldId id="268" r:id="rId24"/>
    <p:sldId id="279" r:id="rId25"/>
    <p:sldId id="263" r:id="rId26"/>
    <p:sldId id="284" r:id="rId27"/>
    <p:sldId id="281" r:id="rId28"/>
    <p:sldId id="285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t>8/10/2020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t>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smtClean="0"/>
              <a:t>Click to edit Master subtitle style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 smtClean="0"/>
              <a:t>Click to edit Master text styles</a:t>
            </a:r>
          </a:p>
          <a:p>
            <a:pPr lvl="1"/>
            <a:r>
              <a:rPr kumimoji="1" lang="en-US" dirty="0" smtClean="0"/>
              <a:t>Second level</a:t>
            </a:r>
          </a:p>
          <a:p>
            <a:pPr lvl="2"/>
            <a:r>
              <a:rPr kumimoji="1" lang="en-US" dirty="0" smtClean="0"/>
              <a:t>Third level</a:t>
            </a:r>
          </a:p>
          <a:p>
            <a:pPr lvl="3"/>
            <a:r>
              <a:rPr kumimoji="1" lang="en-US" dirty="0" smtClean="0"/>
              <a:t>Fourth level</a:t>
            </a:r>
          </a:p>
          <a:p>
            <a:pPr lvl="4"/>
            <a:r>
              <a:rPr kumimoji="1" lang="en-US" dirty="0" smtClean="0"/>
              <a:t>Fifth level</a:t>
            </a:r>
            <a:endParaRPr kumimoji="1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US" altLang="ja-JP" sz="7200" dirty="0" smtClean="0">
                <a:solidFill>
                  <a:schemeClr val="tx1"/>
                </a:solidFill>
              </a:rPr>
              <a:t>Participatory </a:t>
            </a:r>
            <a:r>
              <a:rPr kumimoji="1" lang="en-US" altLang="ja-JP" sz="7200" dirty="0" smtClean="0">
                <a:solidFill>
                  <a:schemeClr val="tx1"/>
                </a:solidFill>
              </a:rPr>
              <a:t>Baseline</a:t>
            </a:r>
            <a:r>
              <a:rPr kumimoji="1" lang="ja-JP" altLang="en-US" sz="7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7200" dirty="0" smtClean="0">
                <a:solidFill>
                  <a:schemeClr val="tx1"/>
                </a:solidFill>
              </a:rPr>
              <a:t>Survey</a:t>
            </a:r>
            <a:r>
              <a:rPr kumimoji="1" lang="en-US" altLang="ja-JP" sz="8800" dirty="0" smtClean="0">
                <a:solidFill>
                  <a:schemeClr val="tx1"/>
                </a:solidFill>
              </a:rPr>
              <a:t/>
            </a:r>
            <a:br>
              <a:rPr kumimoji="1" lang="en-US" altLang="ja-JP" sz="8800" dirty="0" smtClean="0">
                <a:solidFill>
                  <a:schemeClr val="tx1"/>
                </a:solidFill>
              </a:rPr>
            </a:br>
            <a:r>
              <a:rPr kumimoji="1" lang="en-US" altLang="ja-JP" sz="5400" dirty="0" smtClean="0">
                <a:solidFill>
                  <a:schemeClr val="tx1"/>
                </a:solidFill>
              </a:rPr>
              <a:t>Methods of Implementation</a:t>
            </a:r>
            <a:endParaRPr kumimoji="1"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Type the name of 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your 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organization here.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</a:t>
            </a:fld>
            <a:endParaRPr kumimoji="1" lang="en-US"/>
          </a:p>
        </p:txBody>
      </p:sp>
      <p:pic>
        <p:nvPicPr>
          <p:cNvPr id="6" name="図 249"/>
          <p:cNvPicPr/>
          <p:nvPr/>
        </p:nvPicPr>
        <p:blipFill>
          <a:blip r:embed="rId3"/>
          <a:stretch>
            <a:fillRect/>
          </a:stretch>
        </p:blipFill>
        <p:spPr>
          <a:xfrm>
            <a:off x="6792601" y="3621088"/>
            <a:ext cx="4282246" cy="32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ビットマップ イメージ" r:id="rId5" imgW="5819048" imgH="4982270" progId="Paint.Picture">
                  <p:embed/>
                </p:oleObj>
              </mc:Choice>
              <mc:Fallback>
                <p:oleObj name="ビットマップ イメージ" r:id="rId5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3" y="2184831"/>
            <a:ext cx="7800975" cy="1533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160995"/>
            <a:ext cx="10515600" cy="5113838"/>
          </a:xfrm>
        </p:spPr>
        <p:txBody>
          <a:bodyPr>
            <a:normAutofit/>
          </a:bodyPr>
          <a:lstStyle/>
          <a:p>
            <a:r>
              <a:rPr lang="en-US" dirty="0" smtClean="0"/>
              <a:t>The target </a:t>
            </a:r>
            <a:r>
              <a:rPr lang="en-US" dirty="0">
                <a:solidFill>
                  <a:srgbClr val="FF0000"/>
                </a:solidFill>
              </a:rPr>
              <a:t>farmers </a:t>
            </a:r>
            <a:r>
              <a:rPr lang="en-US" dirty="0" smtClean="0">
                <a:solidFill>
                  <a:srgbClr val="FF0000"/>
                </a:solidFill>
              </a:rPr>
              <a:t>should be </a:t>
            </a:r>
            <a:r>
              <a:rPr lang="en-US" dirty="0">
                <a:solidFill>
                  <a:srgbClr val="FF0000"/>
                </a:solidFill>
              </a:rPr>
              <a:t>the main </a:t>
            </a:r>
            <a:r>
              <a:rPr lang="en-US" dirty="0" smtClean="0">
                <a:solidFill>
                  <a:srgbClr val="FF0000"/>
                </a:solidFill>
              </a:rPr>
              <a:t>actors </a:t>
            </a:r>
            <a:r>
              <a:rPr lang="en-US" dirty="0"/>
              <a:t>of the survey, rather than the </a:t>
            </a:r>
            <a:r>
              <a:rPr lang="en-US" dirty="0" smtClean="0"/>
              <a:t>extension staff.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extension staff </a:t>
            </a:r>
            <a:r>
              <a:rPr lang="en-US" dirty="0">
                <a:solidFill>
                  <a:srgbClr val="FF0000"/>
                </a:solidFill>
              </a:rPr>
              <a:t>help farmers </a:t>
            </a:r>
            <a:r>
              <a:rPr lang="en-US" dirty="0"/>
              <a:t>calculate basic figures such as crop yield, cost, profit, etc. which are important for farm management.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10</a:t>
            </a:fld>
            <a:endParaRPr kumimoji="1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5289358"/>
            <a:ext cx="7415213" cy="122166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23226" y="2139154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01808" y="5140979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kumimoji="1" lang="en-US" dirty="0" smtClean="0"/>
              <a:t>PART 2: PRACTICE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79" y="120234"/>
            <a:ext cx="5062538" cy="6621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236606"/>
            <a:ext cx="646747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28" y="1543912"/>
            <a:ext cx="6755551" cy="531408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kumimoji="1" lang="en-US" dirty="0" smtClean="0"/>
              <a:t>Prepare a conversion table (loca</a:t>
            </a:r>
            <a:r>
              <a:rPr lang="en-US" dirty="0" smtClean="0"/>
              <a:t>l units into kilograms</a:t>
            </a:r>
            <a:r>
              <a:rPr lang="en-US" dirty="0" smtClean="0"/>
              <a:t>).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kumimoji="1" lang="en-US" dirty="0" smtClean="0"/>
              <a:t>Organize </a:t>
            </a:r>
            <a:r>
              <a:rPr lang="en-US" dirty="0" smtClean="0"/>
              <a:t>a </a:t>
            </a:r>
            <a:r>
              <a:rPr kumimoji="1" lang="en-US" dirty="0" smtClean="0"/>
              <a:t>meeting and instruct the farmers how to fill out the two </a:t>
            </a:r>
            <a:r>
              <a:rPr kumimoji="1" lang="en-US" dirty="0" smtClean="0"/>
              <a:t>forms.</a:t>
            </a:r>
            <a:endParaRPr kumimoji="1"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Let the farmers fill out the forms by themselves. Let them take the forms home and complete them with their family members if necessary. </a:t>
            </a:r>
            <a:r>
              <a:rPr lang="en-US" altLang="ja-JP" dirty="0" smtClean="0">
                <a:solidFill>
                  <a:srgbClr val="FF0000"/>
                </a:solidFill>
              </a:rPr>
              <a:t>[Tip!] Ask literate farmers to assist illiterate farmers.</a:t>
            </a:r>
            <a:endParaRPr lang="en-US" altLang="ja-JP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12</a:t>
            </a:fld>
            <a:endParaRPr kumimoji="1"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688420" y="2422589"/>
            <a:ext cx="5215619" cy="563258"/>
          </a:xfrm>
          <a:prstGeom prst="wedgeRoundRectCallout">
            <a:avLst>
              <a:gd name="adj1" fmla="val 39745"/>
              <a:gd name="adj2" fmla="val -705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 smtClean="0">
                <a:solidFill>
                  <a:schemeClr val="tx1"/>
                </a:solidFill>
              </a:rPr>
              <a:t>Malawi’s conversion table with pictures </a:t>
            </a:r>
            <a:endParaRPr kumimoji="1"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0"/>
            <a:ext cx="1084897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257300"/>
            <a:ext cx="11530012" cy="5600699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kumimoji="1" lang="en-US" dirty="0" smtClean="0"/>
              <a:t>After </a:t>
            </a:r>
            <a:r>
              <a:rPr lang="en-US" dirty="0" smtClean="0"/>
              <a:t>completing the forms, d</a:t>
            </a:r>
            <a:r>
              <a:rPr kumimoji="1" lang="en-US" dirty="0" smtClean="0"/>
              <a:t>iscuss new </a:t>
            </a:r>
            <a:r>
              <a:rPr kumimoji="1" lang="en-US" dirty="0" smtClean="0"/>
              <a:t>findings.</a:t>
            </a:r>
            <a:endParaRPr kumimoji="1"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2060"/>
                </a:solidFill>
              </a:rPr>
              <a:t>How can record keeping help us (farmers) manage our farming business?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i="1" dirty="0" smtClean="0">
                <a:solidFill>
                  <a:srgbClr val="002060"/>
                </a:solidFill>
              </a:rPr>
              <a:t>Are we making enough profits as </a:t>
            </a:r>
            <a:r>
              <a:rPr lang="en-US" i="1" dirty="0" smtClean="0">
                <a:solidFill>
                  <a:srgbClr val="002060"/>
                </a:solidFill>
              </a:rPr>
              <a:t>we have</a:t>
            </a:r>
            <a:r>
              <a:rPr kumimoji="1" lang="en-US" i="1" dirty="0" smtClean="0">
                <a:solidFill>
                  <a:srgbClr val="002060"/>
                </a:solidFill>
              </a:rPr>
              <a:t> hoped?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2060"/>
                </a:solidFill>
              </a:rPr>
              <a:t>Do we have sufficient cultivation skills? What are our weaknesses?</a:t>
            </a:r>
            <a:endParaRPr kumimoji="1" lang="en-US" i="1" dirty="0" smtClean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Submit the completed forms to the designated </a:t>
            </a:r>
            <a:r>
              <a:rPr lang="en-US" dirty="0" smtClean="0"/>
              <a:t>office. </a:t>
            </a:r>
            <a:r>
              <a:rPr lang="en-US" sz="3500" dirty="0" smtClean="0">
                <a:solidFill>
                  <a:schemeClr val="bg1">
                    <a:lumMod val="65000"/>
                  </a:schemeClr>
                </a:solidFill>
              </a:rPr>
              <a:t>(Change this to an appropriate section -e.g. Project </a:t>
            </a:r>
            <a:r>
              <a:rPr lang="en-US" sz="3500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en-US" sz="3500" dirty="0" smtClean="0">
                <a:solidFill>
                  <a:schemeClr val="bg1">
                    <a:lumMod val="65000"/>
                  </a:schemeClr>
                </a:solidFill>
              </a:rPr>
              <a:t>nit, central ministry office, etc. where analysis will be made) </a:t>
            </a:r>
            <a:r>
              <a:rPr lang="en-US" sz="3200" dirty="0" smtClean="0">
                <a:solidFill>
                  <a:srgbClr val="FF0000"/>
                </a:solidFill>
              </a:rPr>
              <a:t>[Note] Make sure to correct obvious mistakes and errors before submitting.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Give feedback to the farmers when analyzed data is sent back to the extension </a:t>
            </a:r>
            <a:r>
              <a:rPr lang="en-US" dirty="0" smtClean="0"/>
              <a:t>staff.</a:t>
            </a:r>
            <a:endParaRPr lang="en-US" dirty="0" smtClean="0"/>
          </a:p>
          <a:p>
            <a:pPr marL="742950" indent="-742950">
              <a:buFont typeface="+mj-lt"/>
              <a:buAutoNum type="arabicPeriod" startAt="4"/>
            </a:pPr>
            <a:endParaRPr kumimoji="1" lang="en-US" dirty="0" smtClean="0"/>
          </a:p>
          <a:p>
            <a:pPr marL="742950" indent="-742950">
              <a:buFont typeface="+mj-lt"/>
              <a:buAutoNum type="arabicPeriod" startAt="4"/>
            </a:pP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4602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2" y="1431072"/>
            <a:ext cx="10072626" cy="4714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14</a:t>
            </a:fld>
            <a:endParaRPr kumimoji="1"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8013418" y="1674255"/>
            <a:ext cx="355942" cy="72866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3480" y="1545667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Basic information of the farmer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10297557" y="3457367"/>
            <a:ext cx="291961" cy="2074004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71517" y="3986537"/>
            <a:ext cx="143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000" b="1" dirty="0" smtClean="0">
                <a:solidFill>
                  <a:srgbClr val="FF0000"/>
                </a:solidFill>
              </a:rPr>
              <a:t>Production, income &amp; cost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10066478" y="5762092"/>
            <a:ext cx="231080" cy="92404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40436" y="5704449"/>
            <a:ext cx="146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000" b="1" dirty="0" smtClean="0">
                <a:solidFill>
                  <a:srgbClr val="FF0000"/>
                </a:solidFill>
              </a:rPr>
              <a:t>Unit conversion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15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327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49943" y="3686628"/>
            <a:ext cx="11593174" cy="3171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1 Crop Name and Variety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</a:t>
            </a:r>
            <a:r>
              <a:rPr kumimoji="1" lang="en-US" dirty="0" smtClean="0"/>
              <a:t>Indicate name of the horticultural crop and variety grown in the last cropping season.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 (2a. &amp; 2b.) Area under the Crop in meter X meter (m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or ha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Pacing can be used to estimate area under the crop</a:t>
            </a:r>
            <a:endParaRPr kumimoji="1" lang="en-US" dirty="0" smtClean="0"/>
          </a:p>
          <a:p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101599" y="1306286"/>
            <a:ext cx="1001487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1161141" y="1253701"/>
            <a:ext cx="172720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3079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16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327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3829" y="3686628"/>
            <a:ext cx="11709288" cy="31713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3 Production sold at market in various unit (e.g. bags, crates, bundles, bushels, etc.)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Total quantity sold at markets.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en-US" dirty="0" smtClean="0">
                <a:solidFill>
                  <a:srgbClr val="002060"/>
                </a:solidFill>
              </a:rPr>
              <a:t>[Automatic calculation- no need to write in this column </a:t>
            </a:r>
            <a:r>
              <a:rPr lang="en-US" u="sng" dirty="0" smtClean="0">
                <a:solidFill>
                  <a:srgbClr val="002060"/>
                </a:solidFill>
              </a:rPr>
              <a:t>as long as conversion is indicated</a:t>
            </a:r>
            <a:r>
              <a:rPr lang="en-US" dirty="0" smtClean="0">
                <a:solidFill>
                  <a:srgbClr val="002060"/>
                </a:solidFill>
              </a:rPr>
              <a:t>] </a:t>
            </a:r>
            <a:r>
              <a:rPr lang="en-US" dirty="0" smtClean="0">
                <a:solidFill>
                  <a:srgbClr val="FF0000"/>
                </a:solidFill>
              </a:rPr>
              <a:t>Production sold at market in kg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Farmers can write in kg in this column instead of writing in column 3.</a:t>
            </a:r>
            <a:endParaRPr kumimoji="1" lang="en-US" dirty="0" smtClean="0"/>
          </a:p>
          <a:p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2946397" y="1251620"/>
            <a:ext cx="104503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4103913" y="1251619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6278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17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327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06400" y="3686628"/>
            <a:ext cx="11636717" cy="31713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 (4/2b</a:t>
            </a:r>
            <a:r>
              <a:rPr kumimoji="1" lang="en-US" dirty="0" smtClean="0">
                <a:solidFill>
                  <a:srgbClr val="FF0000"/>
                </a:solidFill>
              </a:rPr>
              <a:t>.)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002060"/>
                </a:solidFill>
              </a:rPr>
              <a:t>[Automatic calculation- no need to write in </a:t>
            </a:r>
            <a:r>
              <a:rPr lang="en-US" altLang="ja-JP" dirty="0" smtClean="0">
                <a:solidFill>
                  <a:srgbClr val="002060"/>
                </a:solidFill>
              </a:rPr>
              <a:t>this column] </a:t>
            </a:r>
            <a:r>
              <a:rPr kumimoji="1" lang="en-US" dirty="0" smtClean="0">
                <a:solidFill>
                  <a:srgbClr val="FF0000"/>
                </a:solidFill>
              </a:rPr>
              <a:t>Production sold at market in kg per ha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Analyzing p</a:t>
            </a:r>
            <a:r>
              <a:rPr lang="en-US" dirty="0" smtClean="0">
                <a:sym typeface="Wingdings" panose="05000000000000000000" pitchFamily="2" charset="2"/>
              </a:rPr>
              <a:t>roductivity. Farmers do not need to write in this column.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6 Average Price per various unit (local currency per unit)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 Marketed price per unit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5225143" y="1155471"/>
            <a:ext cx="119209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6484256" y="1251619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6966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18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1144326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7371" y="3686628"/>
            <a:ext cx="11665746" cy="31713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 (6/unit conversion in box</a:t>
            </a:r>
            <a:r>
              <a:rPr kumimoji="1" lang="en-US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002060"/>
                </a:solidFill>
              </a:rPr>
              <a:t>[Automatic calculation- no need to write </a:t>
            </a:r>
            <a:r>
              <a:rPr lang="en-US" altLang="ja-JP" dirty="0" smtClean="0">
                <a:solidFill>
                  <a:srgbClr val="002060"/>
                </a:solidFill>
              </a:rPr>
              <a:t>in this column] </a:t>
            </a:r>
            <a:r>
              <a:rPr lang="en-US" altLang="ja-JP" dirty="0" smtClean="0">
                <a:solidFill>
                  <a:srgbClr val="FF0000"/>
                </a:solidFill>
              </a:rPr>
              <a:t>Average Price per kg in local currency</a:t>
            </a:r>
            <a:endParaRPr kumimoji="1"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Farmers do not need to write in this column if they do not know the price per kg.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 (3X6) or (4X7) </a:t>
            </a:r>
            <a:r>
              <a:rPr lang="en-US" altLang="ja-JP" dirty="0">
                <a:solidFill>
                  <a:srgbClr val="002060"/>
                </a:solidFill>
              </a:rPr>
              <a:t>[Automatic calculation- no need to write </a:t>
            </a:r>
            <a:r>
              <a:rPr lang="en-US" altLang="ja-JP" dirty="0" smtClean="0">
                <a:solidFill>
                  <a:srgbClr val="002060"/>
                </a:solidFill>
              </a:rPr>
              <a:t>in this column] </a:t>
            </a:r>
            <a:r>
              <a:rPr lang="en-US" altLang="ja-JP" dirty="0" smtClean="0">
                <a:solidFill>
                  <a:srgbClr val="FF0000"/>
                </a:solidFill>
              </a:rPr>
              <a:t>Total Income in local currency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 This is the total income from the crop.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7759592" y="1224801"/>
            <a:ext cx="119209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8951684" y="1224801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0539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19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1144326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8686" y="3686628"/>
            <a:ext cx="11854431" cy="31713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9 Total Cost of Production in local currency</a:t>
            </a:r>
            <a:endParaRPr kumimoji="1"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Cost of seed, planting materials, fertilizers/manures, pesticides, posts/stakes, labor costs, transportation &amp; marketing </a:t>
            </a:r>
            <a:r>
              <a:rPr kumimoji="1" lang="en-US" dirty="0" err="1" smtClean="0">
                <a:sym typeface="Wingdings" panose="05000000000000000000" pitchFamily="2" charset="2"/>
              </a:rPr>
              <a:t>costs,etc</a:t>
            </a:r>
            <a:r>
              <a:rPr kumimoji="1" lang="en-US" dirty="0" smtClean="0">
                <a:sym typeface="Wingdings" panose="05000000000000000000" pitchFamily="2" charset="2"/>
              </a:rPr>
              <a:t>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10 (8-9) </a:t>
            </a:r>
            <a:r>
              <a:rPr lang="en-US" altLang="ja-JP" dirty="0" smtClean="0">
                <a:solidFill>
                  <a:srgbClr val="002060"/>
                </a:solidFill>
              </a:rPr>
              <a:t>[Automatic </a:t>
            </a:r>
            <a:r>
              <a:rPr lang="en-US" altLang="ja-JP" dirty="0">
                <a:solidFill>
                  <a:srgbClr val="002060"/>
                </a:solidFill>
              </a:rPr>
              <a:t>calculation- no need to write </a:t>
            </a:r>
            <a:r>
              <a:rPr lang="en-US" altLang="ja-JP" dirty="0" smtClean="0">
                <a:solidFill>
                  <a:srgbClr val="002060"/>
                </a:solidFill>
              </a:rPr>
              <a:t>in this column] </a:t>
            </a:r>
            <a:r>
              <a:rPr lang="en-US" altLang="ja-JP" dirty="0" smtClean="0">
                <a:solidFill>
                  <a:srgbClr val="FF0000"/>
                </a:solidFill>
              </a:rPr>
              <a:t>Net income (profit) in local currency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 This is the total profit from the crop.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10087428" y="1224801"/>
            <a:ext cx="1065893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11234057" y="1166615"/>
            <a:ext cx="877208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726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44350" cy="1325563"/>
          </a:xfrm>
        </p:spPr>
        <p:txBody>
          <a:bodyPr/>
          <a:lstStyle/>
          <a:p>
            <a:pPr algn="ctr"/>
            <a:r>
              <a:rPr kumimoji="1" lang="en-US" dirty="0" smtClean="0">
                <a:solidFill>
                  <a:srgbClr val="FF0000"/>
                </a:solidFill>
              </a:rPr>
              <a:t>WHERE ARE WE?: </a:t>
            </a:r>
            <a:r>
              <a:rPr kumimoji="1" lang="en-US" dirty="0" smtClean="0"/>
              <a:t>Participatory Baseline Survey in SHEP’s 4 Steps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92451"/>
              </p:ext>
            </p:extLst>
          </p:nvPr>
        </p:nvGraphicFramePr>
        <p:xfrm>
          <a:off x="278605" y="1254070"/>
          <a:ext cx="11387139" cy="53191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/>
                <a:gridCol w="5500689"/>
              </a:tblGrid>
              <a:tr h="32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4 Steps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Activities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</a:tr>
              <a:tr h="8672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800" b="1" baseline="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Share goal with farmers.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Sensitization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Workshop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</a:t>
                      </a:r>
                      <a:r>
                        <a:rPr lang="en-US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Farmers’ awareness is raised.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Participatory Baseline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Survey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2800" b="1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2800" b="1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(optional) Stakeholder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Forum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Market Survey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5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make decisions.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Target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Selection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Calendar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Making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acquire skills.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In-field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trainings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Follow-up</a:t>
                      </a:r>
                      <a:r>
                        <a:rPr lang="en-US" altLang="ja-JP" sz="2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and monitoring (including Participatory Endline Survey)</a:t>
                      </a:r>
                      <a:endParaRPr lang="ja-JP" altLang="ja-JP" sz="2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994992" y="3051434"/>
            <a:ext cx="3448050" cy="671512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Baseline 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  <a:r>
              <a:rPr kumimoji="1" lang="en-US" sz="2000" dirty="0" smtClean="0">
                <a:solidFill>
                  <a:schemeClr val="tx1"/>
                </a:solidFill>
              </a:rPr>
              <a:t>urvey as a way to raise farmers’ awareness. 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20</a:t>
            </a:fld>
            <a:endParaRPr kumimoji="1"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1" y="1240290"/>
            <a:ext cx="12084379" cy="192382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57" y="3044489"/>
            <a:ext cx="2960914" cy="355467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2514" y="1653450"/>
            <a:ext cx="11078935" cy="13910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7621" y="3457649"/>
            <a:ext cx="6931808" cy="3171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In the box, indicate unit conversions </a:t>
            </a:r>
          </a:p>
          <a:p>
            <a:pPr marL="457200" lvl="1" indent="0">
              <a:buNone/>
            </a:pPr>
            <a:r>
              <a:rPr lang="en-US" dirty="0" smtClean="0"/>
              <a:t>&lt;example&gt;</a:t>
            </a:r>
          </a:p>
          <a:p>
            <a:pPr marL="457200" lvl="1" indent="0">
              <a:buNone/>
            </a:pPr>
            <a:r>
              <a:rPr lang="en-US" dirty="0" smtClean="0"/>
              <a:t>1 bag of Irish Potato  110kg</a:t>
            </a:r>
          </a:p>
          <a:p>
            <a:pPr marL="457200" lvl="1" indent="0">
              <a:buNone/>
            </a:pPr>
            <a:r>
              <a:rPr kumimoji="1" lang="en-US" dirty="0" smtClean="0"/>
              <a:t>1 head of cabbage = 2kg</a:t>
            </a:r>
          </a:p>
          <a:p>
            <a:pPr marL="457200" lvl="1" indent="0">
              <a:buNone/>
            </a:pPr>
            <a:r>
              <a:rPr lang="en-US" dirty="0" smtClean="0"/>
              <a:t>1 crate of tomatoes = 20kg</a:t>
            </a:r>
            <a:endParaRPr kumimoji="1"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301714" y="4636934"/>
            <a:ext cx="3004457" cy="1139751"/>
          </a:xfrm>
          <a:prstGeom prst="wedgeRoundRectCallout">
            <a:avLst>
              <a:gd name="adj1" fmla="val 44856"/>
              <a:gd name="adj2" fmla="val -662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 smtClean="0">
                <a:solidFill>
                  <a:schemeClr val="tx1"/>
                </a:solidFill>
              </a:rPr>
              <a:t>A conversion table like this will be useful. </a:t>
            </a:r>
            <a:endParaRPr kumimoji="1"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1" y="2525487"/>
            <a:ext cx="11767345" cy="421614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cropping season, we grew cabbages. The name of the variety was Gloria.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kumimoji="1"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aside about 40 meters x 5 meters near here and 12 meters x 10 meters over the other side for cabbage production.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kumimoji="1"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harvested 160 heads.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 family ate 10 heads and sold the rest of the cabbages to a middleman.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cabbages were fairly big and each head weighed around 1.5kg. </a:t>
            </a:r>
            <a:r>
              <a:rPr kumimoji="1"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middleman bought the cabbages for 40 cents per head. The total cost of production was around $20 which included costs of tomato production. The amount of tomato production was about the same as that of cabbages.</a:t>
            </a:r>
            <a:endParaRPr kumimoji="1"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21</a:t>
            </a:fld>
            <a:endParaRPr kumimoji="1"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4029" y="227465"/>
            <a:ext cx="10763250" cy="1325563"/>
          </a:xfrm>
        </p:spPr>
        <p:txBody>
          <a:bodyPr/>
          <a:lstStyle/>
          <a:p>
            <a:pPr algn="ctr"/>
            <a:r>
              <a:rPr lang="en-US" dirty="0" smtClean="0"/>
              <a:t>Completing Production, Income &amp; Cost Sheet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Let’s Exercise !</a:t>
            </a:r>
            <a:endParaRPr kumimoji="1"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8685" y="1698171"/>
            <a:ext cx="11854431" cy="71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</a:rPr>
              <a:t>Calculate cabbage production, income &amp; cost for this farmer.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Useful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Data: </a:t>
            </a:r>
            <a:r>
              <a:rPr kumimoji="1" lang="en-US" altLang="ja-JP" dirty="0" smtClean="0"/>
              <a:t>Productivity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Comparison</a:t>
            </a:r>
            <a:br>
              <a:rPr kumimoji="1" lang="en-US" altLang="ja-JP" dirty="0" smtClean="0"/>
            </a:br>
            <a:r>
              <a:rPr lang="en-US" altLang="ja-JP" dirty="0" smtClean="0"/>
              <a:t>(Cabbages </a:t>
            </a:r>
            <a:r>
              <a:rPr lang="en-US" altLang="ja-JP" dirty="0"/>
              <a:t>and other </a:t>
            </a:r>
            <a:r>
              <a:rPr lang="en-US" altLang="ja-JP" dirty="0" smtClean="0"/>
              <a:t>brassicas – Year 2014)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22</a:t>
            </a:fld>
            <a:endParaRPr kumimoji="1"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23002"/>
              </p:ext>
            </p:extLst>
          </p:nvPr>
        </p:nvGraphicFramePr>
        <p:xfrm>
          <a:off x="4171950" y="1425644"/>
          <a:ext cx="3100388" cy="531598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50219"/>
                <a:gridCol w="1350169"/>
              </a:tblGrid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Country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</a:rPr>
                        <a:t>kg/ha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South Africa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56,808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Japan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42,651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U.S.A.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39,824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Namibia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33,282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Kenya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30,917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Niger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27,914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Madagascar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21,437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D.R. Congo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17,057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Zimbabwe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12,800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Rwanda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12,134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Ethiopia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9,900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World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u="none" strike="noStrike" dirty="0">
                          <a:effectLst/>
                        </a:rPr>
                        <a:t>29,082</a:t>
                      </a:r>
                      <a:endParaRPr lang="en-US" altLang="ja-JP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488" y="5800725"/>
            <a:ext cx="338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Sou</a:t>
            </a:r>
            <a:r>
              <a:rPr lang="ja-JP" altLang="en-US" dirty="0" err="1" smtClean="0"/>
              <a:t>ｒ</a:t>
            </a:r>
            <a:r>
              <a:rPr lang="en-US" dirty="0" err="1" smtClean="0"/>
              <a:t>ce</a:t>
            </a:r>
            <a:r>
              <a:rPr lang="en-US" dirty="0" smtClean="0"/>
              <a:t>: UN Data (http</a:t>
            </a:r>
            <a:r>
              <a:rPr lang="en-US" dirty="0"/>
              <a:t>://</a:t>
            </a:r>
            <a:r>
              <a:rPr lang="en-US" dirty="0" smtClean="0"/>
              <a:t>data.un.org/Data.aspx?d=FAO&amp;f=itemCode%3A358)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5928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-96740"/>
            <a:ext cx="10763250" cy="1325563"/>
          </a:xfrm>
        </p:spPr>
        <p:txBody>
          <a:bodyPr/>
          <a:lstStyle/>
          <a:p>
            <a:r>
              <a:rPr lang="en-US" dirty="0" smtClean="0"/>
              <a:t>Completing Agricultural Techniques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23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23" y="1177960"/>
            <a:ext cx="7707385" cy="5446228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8713108" y="1554232"/>
            <a:ext cx="355942" cy="72866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3170" y="1425644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Basic information of the farmer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777089" y="2858372"/>
            <a:ext cx="436081" cy="3765816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1848" y="3975846"/>
            <a:ext cx="245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Questions to assess farmer’s agricultural techniques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Agricultural Techniques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24</a:t>
            </a:fld>
            <a:endParaRPr kumimoji="1"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3814" y="1342235"/>
            <a:ext cx="10856686" cy="5117677"/>
          </a:xfrm>
        </p:spPr>
        <p:txBody>
          <a:bodyPr>
            <a:normAutofit/>
          </a:bodyPr>
          <a:lstStyle/>
          <a:p>
            <a:r>
              <a:rPr kumimoji="1" lang="en-US" dirty="0" smtClean="0"/>
              <a:t>If the answer is “Yes”, simply check (</a:t>
            </a:r>
            <a:r>
              <a:rPr kumimoji="1" 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✓</a:t>
            </a:r>
            <a:r>
              <a:rPr kumimoji="1" lang="en-US" dirty="0" smtClean="0"/>
              <a:t>) the left box marked “Yes”.</a:t>
            </a:r>
          </a:p>
          <a:p>
            <a:r>
              <a:rPr lang="en-US" altLang="ja-JP" dirty="0"/>
              <a:t>If the answer is </a:t>
            </a:r>
            <a:r>
              <a:rPr lang="en-US" altLang="ja-JP" dirty="0" smtClean="0"/>
              <a:t>“No”, </a:t>
            </a:r>
            <a:r>
              <a:rPr lang="en-US" altLang="ja-JP" dirty="0"/>
              <a:t>simply check (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✓</a:t>
            </a:r>
            <a:r>
              <a:rPr lang="en-US" altLang="ja-JP" dirty="0"/>
              <a:t>) the left box marked </a:t>
            </a:r>
            <a:r>
              <a:rPr lang="en-US" altLang="ja-JP" dirty="0" smtClean="0"/>
              <a:t>“No”.</a:t>
            </a:r>
          </a:p>
          <a:p>
            <a:endParaRPr lang="en-US" altLang="ja-JP" dirty="0"/>
          </a:p>
          <a:p>
            <a:r>
              <a:rPr lang="en-US" altLang="ja-JP" dirty="0" smtClean="0">
                <a:solidFill>
                  <a:srgbClr val="002060"/>
                </a:solidFill>
              </a:rPr>
              <a:t>We expect that the number of “Yes” will increase after the farmers’ participation in SHEP activities.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During In-field Training, try to emphasize the techniques which had many “No” answers.</a:t>
            </a:r>
            <a:endParaRPr kumimoji="1" lang="en-US" dirty="0" smtClean="0">
              <a:solidFill>
                <a:srgbClr val="002060"/>
              </a:solidFill>
            </a:endParaRPr>
          </a:p>
          <a:p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0907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CHECKLIST: </a:t>
            </a:r>
            <a:r>
              <a:rPr kumimoji="1" lang="en-US" dirty="0" smtClean="0"/>
              <a:t>Points to be Confirmed after Participatory Baseline Survey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425644"/>
            <a:ext cx="11920537" cy="55578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target farmers </a:t>
            </a:r>
            <a:r>
              <a:rPr lang="en-US" dirty="0">
                <a:solidFill>
                  <a:srgbClr val="FF0000"/>
                </a:solidFill>
              </a:rPr>
              <a:t>understand their current production and sales situation</a:t>
            </a:r>
            <a:r>
              <a:rPr lang="en-US" dirty="0"/>
              <a:t> and identify gaps that need to be filled.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target farmers </a:t>
            </a:r>
            <a:r>
              <a:rPr lang="en-US" dirty="0">
                <a:solidFill>
                  <a:srgbClr val="FF0000"/>
                </a:solidFill>
              </a:rPr>
              <a:t>understand their current technical levels </a:t>
            </a:r>
            <a:r>
              <a:rPr lang="en-US" dirty="0"/>
              <a:t>in terms of production and marketing and identify gaps that need to be filled.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target farmers </a:t>
            </a:r>
            <a:r>
              <a:rPr lang="en-US" dirty="0">
                <a:solidFill>
                  <a:srgbClr val="FF0000"/>
                </a:solidFill>
              </a:rPr>
              <a:t>understand the importance of farm record keeping</a:t>
            </a:r>
            <a:r>
              <a:rPr lang="en-US" dirty="0"/>
              <a:t>, both in terms of bookkeeping and farm activity records and become willing to start keeping records.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male-female ratio </a:t>
            </a:r>
            <a:r>
              <a:rPr lang="en-US" dirty="0"/>
              <a:t>of the participants is balanced.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Gender-disaggregated data </a:t>
            </a:r>
            <a:r>
              <a:rPr lang="en-US" dirty="0"/>
              <a:t>is collected and analyzed.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(</a:t>
            </a:r>
            <a:r>
              <a:rPr lang="en-US" dirty="0"/>
              <a:t>optional) The </a:t>
            </a:r>
            <a:r>
              <a:rPr lang="en-US" dirty="0">
                <a:solidFill>
                  <a:srgbClr val="FF0000"/>
                </a:solidFill>
              </a:rPr>
              <a:t>members’ spouses </a:t>
            </a:r>
            <a:r>
              <a:rPr lang="en-US" dirty="0"/>
              <a:t>are involved.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26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9" y="1886346"/>
            <a:ext cx="11452729" cy="40294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Participatory Baseline Survey in Action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6412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1" y="-96826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56" y="1123098"/>
            <a:ext cx="11669261" cy="57777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farmers do not have written records on income &amp; expenditure?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Encourage farmers to make is a habit </a:t>
            </a:r>
            <a:r>
              <a:rPr lang="en-US" dirty="0" smtClean="0">
                <a:sym typeface="Wingdings" panose="05000000000000000000" pitchFamily="2" charset="2"/>
              </a:rPr>
              <a:t>to keep a record from now on.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Can illiterate farmers do it? </a:t>
            </a:r>
            <a:r>
              <a:rPr lang="en-US" altLang="ja-JP" dirty="0" smtClean="0">
                <a:sym typeface="Wingdings" panose="05000000000000000000" pitchFamily="2" charset="2"/>
              </a:rPr>
              <a:t> Yes.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Assist them </a:t>
            </a:r>
            <a:r>
              <a:rPr lang="en-US" altLang="ja-JP" dirty="0" smtClean="0">
                <a:sym typeface="Wingdings" panose="05000000000000000000" pitchFamily="2" charset="2"/>
              </a:rPr>
              <a:t>or ask literate farmers or family members to help them.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data is not so reliable?</a:t>
            </a: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 Usually </a:t>
            </a:r>
            <a:r>
              <a:rPr lang="en-US" altLang="ja-JP" dirty="0" smtClean="0">
                <a:sym typeface="Wingdings" panose="05000000000000000000" pitchFamily="2" charset="2"/>
              </a:rPr>
              <a:t>it is difficult </a:t>
            </a:r>
            <a:r>
              <a:rPr lang="en-US" altLang="ja-JP" dirty="0" smtClean="0">
                <a:sym typeface="Wingdings" panose="05000000000000000000" pitchFamily="2" charset="2"/>
              </a:rPr>
              <a:t>to obtain data accurate enough for statistical purpose. Still, encourage farmers to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provide as accurate data as possible</a:t>
            </a:r>
            <a:r>
              <a:rPr lang="en-US" altLang="ja-JP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3200" dirty="0" smtClean="0">
                <a:sym typeface="Wingdings" panose="05000000000000000000" pitchFamily="2" charset="2"/>
              </a:rPr>
              <a:t>(Such data will still be a powerful tool to inform policy and decision-makers).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farmers do not want to disclose/submit data?</a:t>
            </a: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Do no force them</a:t>
            </a:r>
            <a:r>
              <a:rPr lang="en-US" altLang="ja-JP" dirty="0" smtClean="0">
                <a:sym typeface="Wingdings" panose="05000000000000000000" pitchFamily="2" charset="2"/>
              </a:rPr>
              <a:t>. Try to find someone who is willing to do 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27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48513"/>
            <a:ext cx="10515600" cy="4727990"/>
          </a:xfrm>
        </p:spPr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28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Way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Forward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kumimoji="1" lang="en-US" dirty="0" smtClean="0"/>
              <a:t>Implementation Schedule, Reporting, </a:t>
            </a:r>
            <a:r>
              <a:rPr kumimoji="1" lang="en-US" dirty="0" smtClean="0">
                <a:solidFill>
                  <a:schemeClr val="bg1">
                    <a:lumMod val="75000"/>
                  </a:schemeClr>
                </a:solidFill>
              </a:rPr>
              <a:t>add any other necessary info. here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kumimoji="1" lang="en-US" dirty="0" smtClean="0"/>
              <a:t>PART 1: CONCEPT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31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7988" y="2328069"/>
            <a:ext cx="1400175" cy="169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WHY?:</a:t>
            </a:r>
            <a:r>
              <a:rPr kumimoji="1" lang="en-US" dirty="0" smtClean="0"/>
              <a:t> Objectives of Participatory Baseline Survey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7" y="1690688"/>
            <a:ext cx="10429878" cy="5221287"/>
          </a:xfrm>
        </p:spPr>
        <p:txBody>
          <a:bodyPr>
            <a:normAutofit/>
          </a:bodyPr>
          <a:lstStyle/>
          <a:p>
            <a:r>
              <a:rPr kumimoji="1" lang="en-US" dirty="0" smtClean="0"/>
              <a:t>Baseline Survey has </a:t>
            </a:r>
            <a:r>
              <a:rPr kumimoji="1" lang="en-US" dirty="0" smtClean="0">
                <a:solidFill>
                  <a:srgbClr val="FF0000"/>
                </a:solidFill>
              </a:rPr>
              <a:t>dual purposes</a:t>
            </a:r>
            <a:r>
              <a:rPr kumimoji="1" lang="en-US" dirty="0" smtClean="0"/>
              <a:t>.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the farmers</a:t>
            </a:r>
          </a:p>
          <a:p>
            <a:pPr lvl="2"/>
            <a:r>
              <a:rPr kumimoji="1" lang="en-US" dirty="0" smtClean="0"/>
              <a:t>Understanding their </a:t>
            </a:r>
            <a:r>
              <a:rPr kumimoji="1" lang="en-US" dirty="0" smtClean="0">
                <a:solidFill>
                  <a:srgbClr val="FF0000"/>
                </a:solidFill>
              </a:rPr>
              <a:t>current situations </a:t>
            </a:r>
            <a:r>
              <a:rPr kumimoji="1" lang="en-US" dirty="0" smtClean="0"/>
              <a:t>to identify areas for improvement</a:t>
            </a:r>
          </a:p>
          <a:p>
            <a:pPr lvl="2"/>
            <a:r>
              <a:rPr lang="en-US" dirty="0" smtClean="0"/>
              <a:t>U</a:t>
            </a:r>
            <a:r>
              <a:rPr kumimoji="1" lang="en-US" dirty="0" smtClean="0"/>
              <a:t>nderstanding the </a:t>
            </a:r>
            <a:r>
              <a:rPr kumimoji="1" lang="en-US" dirty="0" smtClean="0">
                <a:solidFill>
                  <a:srgbClr val="FF0000"/>
                </a:solidFill>
              </a:rPr>
              <a:t>importance of record keeping</a:t>
            </a:r>
          </a:p>
          <a:p>
            <a:pPr lvl="2"/>
            <a:endParaRPr kumimoji="1"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the implementers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Gathering</a:t>
            </a:r>
            <a:r>
              <a:rPr kumimoji="1" lang="en-US" dirty="0" smtClean="0">
                <a:solidFill>
                  <a:srgbClr val="FF0000"/>
                </a:solidFill>
              </a:rPr>
              <a:t> data </a:t>
            </a:r>
            <a:r>
              <a:rPr kumimoji="1" lang="en-US" dirty="0" smtClean="0"/>
              <a:t>on the target farmers’ situations in order to assess improvements after SHEP activities (Comparison between “before” and “after”)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4</a:t>
            </a:fld>
            <a:endParaRPr kumimoji="1" lang="en-US" dirty="0"/>
          </a:p>
        </p:txBody>
      </p:sp>
      <p:pic>
        <p:nvPicPr>
          <p:cNvPr id="6" name="図 487" descr="Fukyuin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1" y="4758689"/>
            <a:ext cx="728665" cy="15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136525"/>
            <a:ext cx="109061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WHAT?: </a:t>
            </a:r>
            <a:r>
              <a:rPr kumimoji="1" lang="en-US" dirty="0" smtClean="0"/>
              <a:t>Outline of Participatory Baseline Survey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Ask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the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farmers to fill out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two kinds of survey sheets</a:t>
            </a:r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/>
              <a:t>1) Baseline Survey Part 1- </a:t>
            </a:r>
            <a:r>
              <a:rPr lang="en-US" dirty="0">
                <a:solidFill>
                  <a:srgbClr val="FF0000"/>
                </a:solidFill>
              </a:rPr>
              <a:t>Production, Income and </a:t>
            </a:r>
            <a:r>
              <a:rPr lang="en-US" dirty="0" smtClean="0">
                <a:solidFill>
                  <a:srgbClr val="FF0000"/>
                </a:solidFill>
              </a:rPr>
              <a:t>Cost</a:t>
            </a:r>
          </a:p>
          <a:p>
            <a:pPr marL="457200" lvl="1" indent="0">
              <a:buNone/>
            </a:pPr>
            <a:r>
              <a:rPr lang="en-US" dirty="0" smtClean="0"/>
              <a:t>(2</a:t>
            </a:r>
            <a:r>
              <a:rPr lang="en-US" dirty="0"/>
              <a:t>) Baseline Survey Part 2- </a:t>
            </a:r>
            <a:r>
              <a:rPr lang="en-US" dirty="0">
                <a:solidFill>
                  <a:srgbClr val="FF0000"/>
                </a:solidFill>
              </a:rPr>
              <a:t>Agricultural </a:t>
            </a:r>
            <a:r>
              <a:rPr lang="en-US" dirty="0" smtClean="0">
                <a:solidFill>
                  <a:srgbClr val="FF0000"/>
                </a:solidFill>
              </a:rPr>
              <a:t>Techniques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farmers themselves </a:t>
            </a:r>
            <a:r>
              <a:rPr lang="en-US" dirty="0" smtClean="0"/>
              <a:t>fill out the forms</a:t>
            </a:r>
            <a:r>
              <a:rPr lang="en-US" dirty="0"/>
              <a:t> </a:t>
            </a:r>
            <a:r>
              <a:rPr lang="en-US" dirty="0" smtClean="0"/>
              <a:t>(Offer help where necessary)</a:t>
            </a:r>
          </a:p>
          <a:p>
            <a:r>
              <a:rPr lang="en-US" dirty="0" smtClean="0"/>
              <a:t>Data is collected and analyzed by the implementers</a:t>
            </a:r>
          </a:p>
          <a:p>
            <a:r>
              <a:rPr lang="en-US" dirty="0" smtClean="0"/>
              <a:t>Feedback is given to the farmers at a later day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3191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FORMAT: </a:t>
            </a:r>
            <a:r>
              <a:rPr kumimoji="1" lang="en-US" dirty="0" smtClean="0"/>
              <a:t>Baseline Survey Questionnaire Forms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r>
              <a:rPr lang="en-US" altLang="ja-JP" dirty="0"/>
              <a:t>Baseline Survey Part 1- </a:t>
            </a:r>
            <a:r>
              <a:rPr lang="en-US" altLang="ja-JP" dirty="0">
                <a:solidFill>
                  <a:srgbClr val="FF0000"/>
                </a:solidFill>
              </a:rPr>
              <a:t>Production, Income and Cost</a:t>
            </a:r>
          </a:p>
          <a:p>
            <a:pPr marL="0" indent="0">
              <a:buNone/>
            </a:pP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6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79" y="1885950"/>
            <a:ext cx="9736885" cy="48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FORMAT: </a:t>
            </a:r>
            <a:r>
              <a:rPr kumimoji="1" lang="en-US" dirty="0" smtClean="0"/>
              <a:t>Baseline Survey Questionnaire Forms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r>
              <a:rPr lang="en-US" altLang="ja-JP" dirty="0"/>
              <a:t>Baseline Survey Part 2- </a:t>
            </a:r>
            <a:r>
              <a:rPr lang="en-US" altLang="ja-JP" dirty="0">
                <a:solidFill>
                  <a:srgbClr val="FF0000"/>
                </a:solidFill>
              </a:rPr>
              <a:t>Agricultural Techniques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7</a:t>
            </a:fld>
            <a:endParaRPr kumimoji="1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5984"/>
            <a:ext cx="10684249" cy="402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FORMAT: </a:t>
            </a:r>
            <a:r>
              <a:rPr kumimoji="1" lang="en-US" dirty="0" smtClean="0"/>
              <a:t>Baseline Survey Questionnaire Forms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950"/>
            <a:ext cx="10515600" cy="4134360"/>
          </a:xfrm>
        </p:spPr>
        <p:txBody>
          <a:bodyPr/>
          <a:lstStyle/>
          <a:p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two forms are just examples. </a:t>
            </a:r>
            <a:r>
              <a:rPr lang="en-US" altLang="ja-JP" dirty="0" smtClean="0">
                <a:solidFill>
                  <a:srgbClr val="FF0000"/>
                </a:solidFill>
              </a:rPr>
              <a:t>Questions can be modified</a:t>
            </a:r>
            <a:r>
              <a:rPr lang="en-US" altLang="ja-JP" dirty="0" smtClean="0"/>
              <a:t> (deleted, added, changed, etc.) in accordance with local situations. </a:t>
            </a:r>
          </a:p>
          <a:p>
            <a:r>
              <a:rPr lang="en-US" altLang="ja-JP" dirty="0" smtClean="0"/>
              <a:t>When modifying, especially when adding questions, carefully consider farmers’ capacity levels (their memory, literacy skills, etc.) and required time. Do not make it too demanding.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8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1942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52" y="2341063"/>
            <a:ext cx="10601695" cy="4506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Implementation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7600"/>
            <a:ext cx="10515600" cy="1146175"/>
          </a:xfrm>
        </p:spPr>
        <p:txBody>
          <a:bodyPr/>
          <a:lstStyle/>
          <a:p>
            <a:r>
              <a:rPr lang="en-US" dirty="0"/>
              <a:t>The survey should be </a:t>
            </a:r>
            <a:r>
              <a:rPr lang="en-US" dirty="0">
                <a:solidFill>
                  <a:srgbClr val="FF0000"/>
                </a:solidFill>
              </a:rPr>
              <a:t>more for farmers’ benefit </a:t>
            </a:r>
            <a:r>
              <a:rPr lang="en-US" dirty="0"/>
              <a:t>than for implementers’ benefit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9</a:t>
            </a:fld>
            <a:endParaRPr kumimoji="1" lang="en-US"/>
          </a:p>
        </p:txBody>
      </p:sp>
      <p:sp>
        <p:nvSpPr>
          <p:cNvPr id="6" name="Oval 5"/>
          <p:cNvSpPr/>
          <p:nvPr/>
        </p:nvSpPr>
        <p:spPr>
          <a:xfrm>
            <a:off x="5600700" y="1828801"/>
            <a:ext cx="6243637" cy="502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998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D4008C95-AF3E-41FD-877D-FF622EEBC42B}"/>
</file>

<file path=customXml/itemProps2.xml><?xml version="1.0" encoding="utf-8"?>
<ds:datastoreItem xmlns:ds="http://schemas.openxmlformats.org/officeDocument/2006/customXml" ds:itemID="{5B60FC6E-95D2-424C-A229-A7B826A3370C}"/>
</file>

<file path=customXml/itemProps3.xml><?xml version="1.0" encoding="utf-8"?>
<ds:datastoreItem xmlns:ds="http://schemas.openxmlformats.org/officeDocument/2006/customXml" ds:itemID="{A4833EE8-7A7C-4EC4-8655-D56F5412FCCD}"/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1533</Words>
  <Application>Microsoft Office PowerPoint</Application>
  <PresentationFormat>Widescreen</PresentationFormat>
  <Paragraphs>185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ＭＳ Ｐゴシック</vt:lpstr>
      <vt:lpstr>ＭＳ ゴシック</vt:lpstr>
      <vt:lpstr>ＭＳ 明朝</vt:lpstr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ビットマップ イメージ</vt:lpstr>
      <vt:lpstr>Participatory Baseline Survey Methods of Implementation</vt:lpstr>
      <vt:lpstr>WHERE ARE WE?: Participatory Baseline Survey in SHEP’s 4 Steps</vt:lpstr>
      <vt:lpstr>PART 1: CONCEPT</vt:lpstr>
      <vt:lpstr>WHY?: Objectives of Participatory Baseline Survey</vt:lpstr>
      <vt:lpstr>WHAT?: Outline of Participatory Baseline Survey</vt:lpstr>
      <vt:lpstr>FORMAT: Baseline Survey Questionnaire Forms</vt:lpstr>
      <vt:lpstr>FORMAT: Baseline Survey Questionnaire Forms</vt:lpstr>
      <vt:lpstr>FORMAT: Baseline Survey Questionnaire Forms</vt:lpstr>
      <vt:lpstr>HOW?: Key Implementation Tips</vt:lpstr>
      <vt:lpstr>HOW?: Key Implementation Tips</vt:lpstr>
      <vt:lpstr>PART 2: PRACTICE</vt:lpstr>
      <vt:lpstr>STEP: Implementation Procedures</vt:lpstr>
      <vt:lpstr>STEP: Implementation Procedures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 Let’s Exercise !</vt:lpstr>
      <vt:lpstr>Useful Data: Productivity Comparison (Cabbages and other brassicas – Year 2014)</vt:lpstr>
      <vt:lpstr>Completing Agricultural Techniques Sheet</vt:lpstr>
      <vt:lpstr>Completing Agricultural Techniques Sheet</vt:lpstr>
      <vt:lpstr>CHECKLIST: Points to be Confirmed after Participatory Baseline Survey</vt:lpstr>
      <vt:lpstr>Participatory Baseline Survey in Action</vt:lpstr>
      <vt:lpstr>TROUBLESHOOTING</vt:lpstr>
      <vt:lpstr>Way Forward: Implementation Schedule, Reporting, add any other necessary info.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Shuto Kumiko</dc:creator>
  <cp:lastModifiedBy>Shuto Kumiko</cp:lastModifiedBy>
  <cp:revision>84</cp:revision>
  <dcterms:created xsi:type="dcterms:W3CDTF">2019-05-01T16:27:56Z</dcterms:created>
  <dcterms:modified xsi:type="dcterms:W3CDTF">2020-08-10T04:46:01Z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132285800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