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69" r:id="rId4"/>
    <p:sldId id="257" r:id="rId5"/>
    <p:sldId id="259" r:id="rId6"/>
    <p:sldId id="264" r:id="rId7"/>
    <p:sldId id="287" r:id="rId8"/>
    <p:sldId id="288" r:id="rId9"/>
    <p:sldId id="270" r:id="rId10"/>
    <p:sldId id="262" r:id="rId11"/>
    <p:sldId id="267" r:id="rId12"/>
    <p:sldId id="263" r:id="rId13"/>
    <p:sldId id="284" r:id="rId14"/>
    <p:sldId id="281" r:id="rId15"/>
    <p:sldId id="285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4409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00B0F0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800" dirty="0" smtClean="0">
                <a:solidFill>
                  <a:schemeClr val="tx1"/>
                </a:solidFill>
              </a:rPr>
              <a:t>Crop Calendar Making</a:t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256" y="4569864"/>
            <a:ext cx="3261756" cy="1919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70" y="3995737"/>
            <a:ext cx="2208848" cy="18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-205269"/>
            <a:ext cx="110775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38200"/>
            <a:ext cx="11982450" cy="6019800"/>
          </a:xfrm>
        </p:spPr>
        <p:txBody>
          <a:bodyPr>
            <a:normAutofit fontScale="92500"/>
          </a:bodyPr>
          <a:lstStyle/>
          <a:p>
            <a:pPr marL="533400" indent="-533400">
              <a:buFont typeface="+mj-lt"/>
              <a:buAutoNum type="arabicPeriod"/>
            </a:pPr>
            <a:r>
              <a:rPr lang="en-US" dirty="0" smtClean="0"/>
              <a:t>Organize </a:t>
            </a:r>
            <a:r>
              <a:rPr lang="en-US" dirty="0"/>
              <a:t>a meeting </a:t>
            </a:r>
            <a:r>
              <a:rPr lang="en-US" dirty="0" smtClean="0"/>
              <a:t>at the community and invite </a:t>
            </a:r>
            <a:r>
              <a:rPr lang="en-US" dirty="0"/>
              <a:t>the </a:t>
            </a:r>
            <a:r>
              <a:rPr lang="en-US" dirty="0" smtClean="0"/>
              <a:t>group members </a:t>
            </a:r>
            <a:r>
              <a:rPr lang="en-US" dirty="0"/>
              <a:t>as well as </a:t>
            </a:r>
            <a:r>
              <a:rPr lang="en-US" dirty="0" smtClean="0"/>
              <a:t>their spouses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[Tip!] </a:t>
            </a:r>
            <a:r>
              <a:rPr lang="en-US" dirty="0">
                <a:solidFill>
                  <a:srgbClr val="FF0000"/>
                </a:solidFill>
              </a:rPr>
              <a:t>Inviting the members’ spouses facilitate effective </a:t>
            </a:r>
            <a:r>
              <a:rPr lang="en-US" dirty="0" smtClean="0">
                <a:solidFill>
                  <a:srgbClr val="FF0000"/>
                </a:solidFill>
              </a:rPr>
              <a:t>decision-making.</a:t>
            </a:r>
          </a:p>
          <a:p>
            <a:pPr marL="533400" indent="-53340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the farmer groups </a:t>
            </a:r>
            <a:r>
              <a:rPr lang="en-US" dirty="0" smtClean="0"/>
              <a:t>to </a:t>
            </a:r>
            <a:r>
              <a:rPr lang="en-US" dirty="0">
                <a:solidFill>
                  <a:srgbClr val="FF0000"/>
                </a:solidFill>
              </a:rPr>
              <a:t>decide what </a:t>
            </a:r>
            <a:r>
              <a:rPr lang="en-US" dirty="0" smtClean="0">
                <a:solidFill>
                  <a:srgbClr val="FF0000"/>
                </a:solidFill>
              </a:rPr>
              <a:t>changes </a:t>
            </a:r>
            <a:r>
              <a:rPr lang="en-US" dirty="0">
                <a:solidFill>
                  <a:srgbClr val="FF0000"/>
                </a:solidFill>
              </a:rPr>
              <a:t>they want to make</a:t>
            </a:r>
            <a:r>
              <a:rPr lang="en-US" dirty="0"/>
              <a:t> with regard to the target </a:t>
            </a:r>
            <a:r>
              <a:rPr lang="en-US" dirty="0" smtClean="0"/>
              <a:t>crops; e.g. changes </a:t>
            </a:r>
            <a:r>
              <a:rPr lang="en-US" dirty="0"/>
              <a:t>in </a:t>
            </a:r>
            <a:r>
              <a:rPr lang="en-US" dirty="0" smtClean="0"/>
              <a:t>crops/varieties</a:t>
            </a:r>
            <a:r>
              <a:rPr lang="en-US" dirty="0"/>
              <a:t>, </a:t>
            </a:r>
            <a:r>
              <a:rPr lang="en-US" dirty="0" smtClean="0"/>
              <a:t>quality</a:t>
            </a:r>
            <a:r>
              <a:rPr lang="en-US" dirty="0"/>
              <a:t>, quantity, harvest timing, buyers, and others such as </a:t>
            </a:r>
            <a:r>
              <a:rPr lang="en-US" dirty="0" smtClean="0"/>
              <a:t>packaging.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altLang="ja-JP" dirty="0" smtClean="0"/>
              <a:t>The farmer </a:t>
            </a:r>
            <a:r>
              <a:rPr lang="en-US" altLang="ja-JP" dirty="0"/>
              <a:t>groups make an annual </a:t>
            </a:r>
            <a:r>
              <a:rPr lang="en-US" altLang="ja-JP" dirty="0" smtClean="0"/>
              <a:t>plan </a:t>
            </a:r>
            <a:r>
              <a:rPr lang="en-US" altLang="ja-JP" dirty="0"/>
              <a:t>specifying monthly actions </a:t>
            </a:r>
            <a:r>
              <a:rPr lang="en-US" altLang="ja-JP" dirty="0" smtClean="0"/>
              <a:t>in </a:t>
            </a:r>
            <a:r>
              <a:rPr lang="en-US" altLang="ja-JP" dirty="0"/>
              <a:t>terms of (1) production, (2) marketing &amp; </a:t>
            </a:r>
            <a:r>
              <a:rPr lang="en-US" altLang="ja-JP" dirty="0" smtClean="0"/>
              <a:t>business </a:t>
            </a:r>
            <a:r>
              <a:rPr lang="en-US" altLang="ja-JP" dirty="0"/>
              <a:t>management, and (3) other group activities focusing on the target crops</a:t>
            </a:r>
            <a:r>
              <a:rPr lang="en-US" altLang="ja-JP" dirty="0" smtClean="0"/>
              <a:t>. </a:t>
            </a:r>
            <a:r>
              <a:rPr lang="en-US" altLang="ja-JP" dirty="0" smtClean="0">
                <a:solidFill>
                  <a:srgbClr val="FF0000"/>
                </a:solidFill>
              </a:rPr>
              <a:t>[Tip!] </a:t>
            </a:r>
            <a:r>
              <a:rPr lang="en-US" altLang="ja-JP" dirty="0">
                <a:solidFill>
                  <a:srgbClr val="FF0000"/>
                </a:solidFill>
              </a:rPr>
              <a:t>The extension staff should </a:t>
            </a:r>
            <a:r>
              <a:rPr lang="en-US" altLang="ja-JP" dirty="0" smtClean="0">
                <a:solidFill>
                  <a:srgbClr val="FF0000"/>
                </a:solidFill>
              </a:rPr>
              <a:t>remind the farmers of various market information the farmers have collected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33718" y="-1105275"/>
            <a:ext cx="6348358" cy="956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423" y="-134483"/>
            <a:ext cx="5034270" cy="1325563"/>
          </a:xfrm>
        </p:spPr>
        <p:txBody>
          <a:bodyPr/>
          <a:lstStyle/>
          <a:p>
            <a:pPr algn="ctr"/>
            <a:r>
              <a:rPr lang="en-US" dirty="0" smtClean="0"/>
              <a:t>Crop Calendar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5126" y="716150"/>
            <a:ext cx="508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What changes and improvements do the farmer group want to make?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5126" y="3105314"/>
            <a:ext cx="470347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Production plan on the target crops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317458" y="2015745"/>
            <a:ext cx="369091" cy="2639647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0155" y="6099543"/>
            <a:ext cx="393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Other group activities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1798" y="4872543"/>
            <a:ext cx="422454" cy="990763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64526" y="1066519"/>
            <a:ext cx="990600" cy="1737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355033" y="5864003"/>
            <a:ext cx="448032" cy="878321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2985" y="4979531"/>
            <a:ext cx="454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Marketing and business management plan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Crop 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target farmers </a:t>
            </a:r>
            <a:r>
              <a:rPr lang="en-US" dirty="0">
                <a:solidFill>
                  <a:srgbClr val="FF0000"/>
                </a:solidFill>
              </a:rPr>
              <a:t>understand the methods </a:t>
            </a:r>
            <a:r>
              <a:rPr lang="en-US" dirty="0"/>
              <a:t>of </a:t>
            </a:r>
            <a:r>
              <a:rPr lang="en-US" dirty="0" smtClean="0"/>
              <a:t>crop calendar making.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Each one of the group members understands what specific actions and roles he or she </a:t>
            </a:r>
            <a:r>
              <a:rPr lang="en-US" dirty="0" smtClean="0"/>
              <a:t>will </a:t>
            </a:r>
            <a:r>
              <a:rPr lang="en-US" dirty="0"/>
              <a:t>be taking in accordance with the group’s crop calendar.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groups agree to undertake crop calendar making </a:t>
            </a:r>
            <a:r>
              <a:rPr lang="en-US" dirty="0">
                <a:solidFill>
                  <a:srgbClr val="FF0000"/>
                </a:solidFill>
              </a:rPr>
              <a:t>on a regular basis by </a:t>
            </a:r>
            <a:r>
              <a:rPr lang="en-US" dirty="0" smtClean="0">
                <a:solidFill>
                  <a:srgbClr val="FF0000"/>
                </a:solidFill>
              </a:rPr>
              <a:t>themselves </a:t>
            </a:r>
            <a:r>
              <a:rPr lang="en-US" dirty="0">
                <a:solidFill>
                  <a:srgbClr val="FF0000"/>
                </a:solidFill>
              </a:rPr>
              <a:t>in the future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</a:t>
            </a:r>
            <a:r>
              <a:rPr lang="en-US" dirty="0"/>
              <a:t>of the participants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The quality of participation </a:t>
            </a:r>
            <a:r>
              <a:rPr lang="en-US" dirty="0"/>
              <a:t>of male and female members in decision-making is ensured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(</a:t>
            </a:r>
            <a:r>
              <a:rPr lang="en-US" dirty="0"/>
              <a:t>optional) The </a:t>
            </a:r>
            <a:r>
              <a:rPr lang="en-US" dirty="0">
                <a:solidFill>
                  <a:srgbClr val="FF0000"/>
                </a:solidFill>
              </a:rPr>
              <a:t>members’ spouses </a:t>
            </a:r>
            <a:r>
              <a:rPr lang="en-US" dirty="0"/>
              <a:t>are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" y="1318610"/>
            <a:ext cx="11969725" cy="5423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329" y="0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Crop Calendar Making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652336"/>
            <a:ext cx="11687173" cy="508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 all the farmers need to plant the same crops at the same time by making the Crop Calendar?</a:t>
            </a:r>
            <a:r>
              <a:rPr lang="en-US" dirty="0" smtClean="0">
                <a:sym typeface="Wingdings" panose="05000000000000000000" pitchFamily="2" charset="2"/>
              </a:rPr>
              <a:t>Not necessarily. For example, the group can agree to stagger planting timing among the members.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farmers already planted crops when the Crop Calendar making meeting was organized. </a:t>
            </a:r>
            <a:r>
              <a:rPr lang="en-US" altLang="ja-JP" dirty="0" smtClean="0">
                <a:sym typeface="Wingdings" panose="05000000000000000000" pitchFamily="2" charset="2"/>
              </a:rPr>
              <a:t> Ideally, the Crop Calendar should be made before the planting season starts. If it is not possible to do so, encourage the farmers to produce the crops in the next season.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Crop Calendar Making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78568"/>
              </p:ext>
            </p:extLst>
          </p:nvPr>
        </p:nvGraphicFramePr>
        <p:xfrm>
          <a:off x="278605" y="1254070"/>
          <a:ext cx="11387139" cy="5290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842591" y="4327863"/>
            <a:ext cx="368493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Crop Calendar Making is where the farmers make </a:t>
            </a:r>
            <a:r>
              <a:rPr lang="en-US" sz="2000" dirty="0" smtClean="0">
                <a:solidFill>
                  <a:schemeClr val="tx1"/>
                </a:solidFill>
              </a:rPr>
              <a:t>decisions.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6682" y="2799556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Crop 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500" y="1670536"/>
            <a:ext cx="8627270" cy="4685814"/>
          </a:xfrm>
        </p:spPr>
        <p:txBody>
          <a:bodyPr>
            <a:normAutofit/>
          </a:bodyPr>
          <a:lstStyle/>
          <a:p>
            <a:r>
              <a:rPr lang="en-US" dirty="0"/>
              <a:t>Crop Calendar Making enables the farmer group to </a:t>
            </a:r>
            <a:r>
              <a:rPr lang="en-US" dirty="0">
                <a:solidFill>
                  <a:srgbClr val="FF0000"/>
                </a:solidFill>
              </a:rPr>
              <a:t>plan future action as a group </a:t>
            </a:r>
            <a:r>
              <a:rPr lang="en-US" dirty="0"/>
              <a:t>in terms </a:t>
            </a:r>
            <a:r>
              <a:rPr lang="en-US" dirty="0" smtClean="0"/>
              <a:t>of;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/>
              <a:t>and,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(2) Marketing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target </a:t>
            </a:r>
            <a:r>
              <a:rPr lang="en-US" dirty="0" smtClean="0"/>
              <a:t>crops.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Crop </a:t>
            </a:r>
            <a:r>
              <a:rPr lang="en-US" smtClean="0"/>
              <a:t>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2088"/>
            <a:ext cx="10420350" cy="2676940"/>
          </a:xfrm>
        </p:spPr>
        <p:txBody>
          <a:bodyPr/>
          <a:lstStyle/>
          <a:p>
            <a:r>
              <a:rPr lang="en-US" altLang="ja-JP" dirty="0"/>
              <a:t>The farmer </a:t>
            </a:r>
            <a:r>
              <a:rPr lang="en-US" altLang="ja-JP" dirty="0" smtClean="0"/>
              <a:t>groups</a:t>
            </a:r>
            <a:r>
              <a:rPr lang="ja-JP" altLang="en-US" dirty="0"/>
              <a:t> </a:t>
            </a:r>
            <a:r>
              <a:rPr lang="en-US" altLang="ja-JP" dirty="0" smtClean="0"/>
              <a:t>make an annual plan of </a:t>
            </a:r>
            <a:r>
              <a:rPr lang="en-US" altLang="ja-JP" dirty="0" smtClean="0">
                <a:solidFill>
                  <a:srgbClr val="FF0000"/>
                </a:solidFill>
              </a:rPr>
              <a:t>production and marketing</a:t>
            </a:r>
            <a:r>
              <a:rPr lang="en-US" altLang="ja-JP" dirty="0" smtClean="0"/>
              <a:t> activities for the target crops.</a:t>
            </a:r>
          </a:p>
          <a:p>
            <a:r>
              <a:rPr lang="en-US" altLang="ja-JP" dirty="0" smtClean="0"/>
              <a:t>The plan includes </a:t>
            </a:r>
            <a:r>
              <a:rPr lang="en-US" altLang="ja-JP" dirty="0" smtClean="0">
                <a:solidFill>
                  <a:srgbClr val="FF0000"/>
                </a:solidFill>
              </a:rPr>
              <a:t>collective actions as a group </a:t>
            </a:r>
            <a:r>
              <a:rPr lang="en-US" altLang="ja-JP" dirty="0" smtClean="0"/>
              <a:t>for better production and marketing of the target crops.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442" y="3845780"/>
            <a:ext cx="5669865" cy="28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90" y="-105753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Crop Calendar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9249" y="1219809"/>
            <a:ext cx="11773868" cy="2125661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The farmer groups decide what </a:t>
            </a:r>
            <a:r>
              <a:rPr lang="en-US" altLang="ja-JP" dirty="0"/>
              <a:t>they want to </a:t>
            </a:r>
            <a:r>
              <a:rPr lang="en-US" altLang="ja-JP" dirty="0" smtClean="0">
                <a:solidFill>
                  <a:srgbClr val="FF0000"/>
                </a:solidFill>
              </a:rPr>
              <a:t>change</a:t>
            </a:r>
            <a:r>
              <a:rPr lang="en-US" altLang="ja-JP" dirty="0" smtClean="0"/>
              <a:t> (e.g. variety, quantity, quality, timing, buyers, etc.)</a:t>
            </a:r>
          </a:p>
          <a:p>
            <a:r>
              <a:rPr lang="en-US" dirty="0" smtClean="0"/>
              <a:t>They identify monthly actions on </a:t>
            </a:r>
            <a:r>
              <a:rPr lang="en-US" dirty="0" smtClean="0">
                <a:solidFill>
                  <a:srgbClr val="FF0000"/>
                </a:solidFill>
              </a:rPr>
              <a:t>production, marketing </a:t>
            </a:r>
            <a:r>
              <a:rPr lang="en-US" dirty="0" smtClean="0"/>
              <a:t>(incl. business management) and </a:t>
            </a:r>
            <a:r>
              <a:rPr lang="en-US" dirty="0" smtClean="0">
                <a:solidFill>
                  <a:srgbClr val="FF0000"/>
                </a:solidFill>
              </a:rPr>
              <a:t>group activities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2" y="3345471"/>
            <a:ext cx="11390355" cy="3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99" y="919644"/>
            <a:ext cx="11604017" cy="3290328"/>
          </a:xfrm>
        </p:spPr>
        <p:txBody>
          <a:bodyPr>
            <a:normAutofit/>
          </a:bodyPr>
          <a:lstStyle/>
          <a:p>
            <a:r>
              <a:rPr lang="en-US" dirty="0" smtClean="0"/>
              <a:t>The  </a:t>
            </a:r>
            <a:r>
              <a:rPr lang="en-US" dirty="0"/>
              <a:t>farmer  </a:t>
            </a:r>
            <a:r>
              <a:rPr lang="en-US" dirty="0" smtClean="0"/>
              <a:t>groups discuss and decide the best annual production and marketing plan for generating more income from horticulture.</a:t>
            </a:r>
          </a:p>
          <a:p>
            <a:r>
              <a:rPr lang="en-US" dirty="0" smtClean="0"/>
              <a:t>The extension staff ensures that the plan is realistic and sustainable taking into consideration the current capacity of the farmer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367" y="3856261"/>
            <a:ext cx="5516633" cy="193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09328"/>
            <a:ext cx="7239000" cy="17678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11636" y="4460949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07857" y="3735502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9" y="1229169"/>
            <a:ext cx="11368440" cy="1089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Planning well using the Crop Calendar mitigates information gaps between farmers and market stakeholders.</a:t>
            </a:r>
            <a:endParaRPr kumimoji="1"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" y="2596296"/>
            <a:ext cx="12106932" cy="36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 smtClean="0"/>
              <a:t>PART 2: </a:t>
            </a:r>
            <a:r>
              <a:rPr lang="en-US" dirty="0" smtClean="0"/>
              <a:t>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E38E05D3-143A-4268-9599-2511025EAD21}"/>
</file>

<file path=customXml/itemProps2.xml><?xml version="1.0" encoding="utf-8"?>
<ds:datastoreItem xmlns:ds="http://schemas.openxmlformats.org/officeDocument/2006/customXml" ds:itemID="{24FB159F-A149-4C5F-A383-049991281EB1}"/>
</file>

<file path=customXml/itemProps3.xml><?xml version="1.0" encoding="utf-8"?>
<ds:datastoreItem xmlns:ds="http://schemas.openxmlformats.org/officeDocument/2006/customXml" ds:itemID="{90473A34-FF64-4C9C-9638-7CD5EA0BE202}"/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670</Words>
  <Application>Microsoft Office PowerPoint</Application>
  <PresentationFormat>Widescreen</PresentationFormat>
  <Paragraphs>78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Crop Calendar Making Methods of Implementation</vt:lpstr>
      <vt:lpstr>WHERE ARE WE?: Crop Calendar Making in SHEP’s 4 Steps</vt:lpstr>
      <vt:lpstr>PART 1: CONCEPT</vt:lpstr>
      <vt:lpstr>WHY?: Objectives of Crop Calendar Making</vt:lpstr>
      <vt:lpstr>WHAT?: Outline of Crop Calendar Making</vt:lpstr>
      <vt:lpstr>FORMAT: Crop Calendar</vt:lpstr>
      <vt:lpstr>HOW?: Key Implementation Tips</vt:lpstr>
      <vt:lpstr>Mitigating Asymmetric Information</vt:lpstr>
      <vt:lpstr>PART 2: PRACTICE</vt:lpstr>
      <vt:lpstr>STEP: Implementation Procedures</vt:lpstr>
      <vt:lpstr>Crop Calendar</vt:lpstr>
      <vt:lpstr>CHECKLIST: Points to be Confirmed after Crop Calendar Making</vt:lpstr>
      <vt:lpstr>Crop Calendar Making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114</cp:revision>
  <dcterms:created xsi:type="dcterms:W3CDTF">2019-05-01T16:27:56Z</dcterms:created>
  <dcterms:modified xsi:type="dcterms:W3CDTF">2020-08-10T23:54:36Z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