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2" r:id="rId2"/>
    <p:sldId id="258" r:id="rId3"/>
    <p:sldId id="269" r:id="rId4"/>
    <p:sldId id="313" r:id="rId5"/>
    <p:sldId id="287" r:id="rId6"/>
    <p:sldId id="314" r:id="rId7"/>
    <p:sldId id="292" r:id="rId8"/>
    <p:sldId id="270" r:id="rId9"/>
    <p:sldId id="293" r:id="rId10"/>
    <p:sldId id="316" r:id="rId11"/>
    <p:sldId id="317" r:id="rId12"/>
    <p:sldId id="318" r:id="rId13"/>
    <p:sldId id="319" r:id="rId14"/>
    <p:sldId id="320" r:id="rId15"/>
    <p:sldId id="322" r:id="rId16"/>
    <p:sldId id="321" r:id="rId17"/>
    <p:sldId id="308" r:id="rId18"/>
    <p:sldId id="323" r:id="rId19"/>
    <p:sldId id="324" r:id="rId20"/>
    <p:sldId id="307" r:id="rId21"/>
    <p:sldId id="312" r:id="rId22"/>
    <p:sldId id="309"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F8"/>
    <a:srgbClr val="E896E2"/>
    <a:srgbClr val="F28CD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6" autoAdjust="0"/>
  </p:normalViewPr>
  <p:slideViewPr>
    <p:cSldViewPr snapToGrid="0">
      <p:cViewPr varScale="1">
        <p:scale>
          <a:sx n="52" d="100"/>
          <a:sy n="52" d="100"/>
        </p:scale>
        <p:origin x="102" y="21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s-MX" smtClean="0"/>
              <a:t>24/01/2022</a:t>
            </a:fld>
            <a:endParaRPr kumimoji="1" lang="es-MX"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s-MX" smtClean="0"/>
              <a:t>‹#›</a:t>
            </a:fld>
            <a:endParaRPr kumimoji="1" lang="es-MX" dirty="0"/>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s-MX" smtClean="0"/>
              <a:t>12</a:t>
            </a:fld>
            <a:endParaRPr kumimoji="1" lang="es-MX" dirty="0"/>
          </a:p>
        </p:txBody>
      </p:sp>
    </p:spTree>
    <p:extLst>
      <p:ext uri="{BB962C8B-B14F-4D97-AF65-F5344CB8AC3E}">
        <p14:creationId xmlns:p14="http://schemas.microsoft.com/office/powerpoint/2010/main" val="6968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s-MX" dirty="0" err="1"/>
              <a:t>Click</a:t>
            </a:r>
            <a:r>
              <a:rPr kumimoji="1" lang="es-MX" dirty="0"/>
              <a:t> to </a:t>
            </a:r>
            <a:r>
              <a:rPr kumimoji="1" lang="es-MX" dirty="0" err="1"/>
              <a:t>edit</a:t>
            </a:r>
            <a:r>
              <a:rPr kumimoji="1" lang="es-MX" dirty="0"/>
              <a:t> Master </a:t>
            </a:r>
            <a:r>
              <a:rPr kumimoji="1" lang="es-MX" dirty="0" err="1"/>
              <a:t>subtitle</a:t>
            </a:r>
            <a:r>
              <a:rPr kumimoji="1" lang="es-MX" dirty="0"/>
              <a:t> </a:t>
            </a:r>
            <a:r>
              <a:rPr kumimoji="1" lang="es-MX" dirty="0" err="1"/>
              <a:t>style</a:t>
            </a:r>
            <a:endParaRPr kumimoji="1" lang="es-MX" dirty="0"/>
          </a:p>
        </p:txBody>
      </p:sp>
      <p:sp>
        <p:nvSpPr>
          <p:cNvPr id="6" name="Slide Number Placeholder 5"/>
          <p:cNvSpPr>
            <a:spLocks noGrp="1"/>
          </p:cNvSpPr>
          <p:nvPr>
            <p:ph type="sldNum" sz="quarter" idx="12"/>
          </p:nvPr>
        </p:nvSpPr>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s-MX" smtClean="0"/>
              <a:pPr/>
              <a:t>‹#›</a:t>
            </a:fld>
            <a:endParaRPr lang="es-MX" dirty="0"/>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rgbClr val="FF99FF"/>
          </a:solidFill>
        </p:spPr>
        <p:txBody>
          <a:bodyPr anchor="ctr" anchorCtr="0">
            <a:noAutofit/>
          </a:bodyPr>
          <a:lstStyle/>
          <a:p>
            <a:pPr rtl="0"/>
            <a:r>
              <a:rPr kumimoji="1" lang="es-MX" sz="8000" b="1" i="0" u="none" baseline="0" dirty="0">
                <a:solidFill>
                  <a:schemeClr val="tx1"/>
                </a:solidFill>
              </a:rPr>
              <a:t>Capacitación sobre conciencia de género</a:t>
            </a:r>
            <a:endParaRPr kumimoji="1" lang="es-MX"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es-MX" sz="3600" b="1" i="0" u="none" baseline="0" dirty="0">
                <a:solidFill>
                  <a:schemeClr val="bg1">
                    <a:lumMod val="65000"/>
                  </a:schemeClr>
                </a:solidFill>
                <a:latin typeface="+mj-lt"/>
                <a:ea typeface="Century Gothic" panose="020B0502020202020204" pitchFamily="34" charset="0"/>
                <a:cs typeface="Century Gothic" panose="020B0502020202020204" pitchFamily="34" charset="0"/>
              </a:rPr>
              <a:t>Escriba aquí el nombre de su organización.</a:t>
            </a:r>
            <a:endParaRPr lang="es-MX" altLang="en-US" sz="3600" b="1" dirty="0">
              <a:solidFill>
                <a:schemeClr val="bg1">
                  <a:lumMod val="65000"/>
                </a:schemeClr>
              </a:solidFill>
              <a:latin typeface="+mj-lt"/>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lang="es-MX" smtClean="0"/>
              <a:t>1</a:t>
            </a:fld>
            <a:endParaRPr kumimoji="1" lang="es-MX"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129"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7176735" y="3889829"/>
            <a:ext cx="3752522" cy="2641439"/>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07" y="-92990"/>
            <a:ext cx="11255973" cy="1325563"/>
          </a:xfrm>
        </p:spPr>
        <p:txBody>
          <a:bodyPr/>
          <a:lstStyle/>
          <a:p>
            <a:pPr algn="l" rtl="0"/>
            <a:r>
              <a:rPr kumimoji="1" lang="es-MX" b="1" i="0" u="none" baseline="0" dirty="0">
                <a:solidFill>
                  <a:srgbClr val="FF0000"/>
                </a:solidFill>
              </a:rPr>
              <a:t>Ejercicio: </a:t>
            </a:r>
            <a:r>
              <a:rPr lang="es-MX" b="1" i="0" u="none" baseline="0" dirty="0"/>
              <a:t>funciones y responsabilidades</a:t>
            </a:r>
            <a:endParaRPr kumimoji="1" lang="es-MX" dirty="0"/>
          </a:p>
        </p:txBody>
      </p:sp>
      <p:sp>
        <p:nvSpPr>
          <p:cNvPr id="3" name="Content Placeholder 2"/>
          <p:cNvSpPr>
            <a:spLocks noGrp="1"/>
          </p:cNvSpPr>
          <p:nvPr>
            <p:ph idx="1"/>
          </p:nvPr>
        </p:nvSpPr>
        <p:spPr>
          <a:xfrm>
            <a:off x="181207" y="4594466"/>
            <a:ext cx="11861910" cy="2182078"/>
          </a:xfrm>
        </p:spPr>
        <p:txBody>
          <a:bodyPr>
            <a:normAutofit/>
          </a:bodyPr>
          <a:lstStyle/>
          <a:p>
            <a:pPr marL="742950" indent="-742950" algn="l" rtl="0">
              <a:buFont typeface="+mj-lt"/>
              <a:buAutoNum type="arabicPeriod" startAt="3"/>
            </a:pPr>
            <a:r>
              <a:rPr lang="es-MX" sz="3200" b="0" i="0" u="none" baseline="0" dirty="0"/>
              <a:t>Comparar las diferencias entre las hojas del grupo masculino y femenino.</a:t>
            </a:r>
          </a:p>
          <a:p>
            <a:pPr marL="742950" indent="-742950" algn="l" rtl="0">
              <a:buFont typeface="+mj-lt"/>
              <a:buAutoNum type="arabicPeriod" startAt="3"/>
            </a:pPr>
            <a:r>
              <a:rPr lang="es-MX" sz="3200" b="0" i="0" u="none" baseline="0" dirty="0"/>
              <a:t>Debatir qué cambios en los roles de género se pueden hacer para una </a:t>
            </a:r>
            <a:r>
              <a:rPr lang="es-MX" sz="3200" b="0" i="0" u="none" baseline="0" dirty="0">
                <a:solidFill>
                  <a:srgbClr val="FF0000"/>
                </a:solidFill>
              </a:rPr>
              <a:t>gestión más eficiente de la granja y el hogar</a:t>
            </a:r>
            <a:r>
              <a:rPr lang="es-MX" sz="3200" b="0" i="0" u="none" baseline="0" dirty="0"/>
              <a:t>.</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10</a:t>
            </a:fld>
            <a:endParaRPr kumimoji="1" lang="es-MX" dirty="0"/>
          </a:p>
        </p:txBody>
      </p:sp>
      <p:sp>
        <p:nvSpPr>
          <p:cNvPr id="6" name="TextBox 5"/>
          <p:cNvSpPr txBox="1"/>
          <p:nvPr/>
        </p:nvSpPr>
        <p:spPr>
          <a:xfrm>
            <a:off x="8460281" y="1860448"/>
            <a:ext cx="3849725" cy="2246769"/>
          </a:xfrm>
          <a:prstGeom prst="rect">
            <a:avLst/>
          </a:prstGeom>
          <a:noFill/>
        </p:spPr>
        <p:txBody>
          <a:bodyPr wrap="square" rtlCol="0">
            <a:spAutoFit/>
          </a:bodyPr>
          <a:lstStyle/>
          <a:p>
            <a:pPr algn="l" rtl="0"/>
            <a:r>
              <a:rPr lang="es-MX" sz="2000" b="0" i="0" u="none" baseline="0" dirty="0">
                <a:solidFill>
                  <a:srgbClr val="FF0000"/>
                </a:solidFill>
              </a:rPr>
              <a:t>Para cada una de las actividades presentadas, distribuir un máximo de cuatro vistos buenos por fila, indicando quien cumple más funciones y tiene más responsabilidades para cada actividad.</a:t>
            </a:r>
          </a:p>
        </p:txBody>
      </p:sp>
      <p:sp>
        <p:nvSpPr>
          <p:cNvPr id="8" name="Right Brace 7"/>
          <p:cNvSpPr/>
          <p:nvPr/>
        </p:nvSpPr>
        <p:spPr>
          <a:xfrm>
            <a:off x="7993210" y="1603782"/>
            <a:ext cx="467071" cy="2922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graphicFrame>
        <p:nvGraphicFramePr>
          <p:cNvPr id="5" name="Tabla 4"/>
          <p:cNvGraphicFramePr>
            <a:graphicFrameLocks noGrp="1"/>
          </p:cNvGraphicFramePr>
          <p:nvPr>
            <p:extLst>
              <p:ext uri="{D42A27DB-BD31-4B8C-83A1-F6EECF244321}">
                <p14:modId xmlns:p14="http://schemas.microsoft.com/office/powerpoint/2010/main" val="1007286896"/>
              </p:ext>
            </p:extLst>
          </p:nvPr>
        </p:nvGraphicFramePr>
        <p:xfrm>
          <a:off x="526226" y="1576604"/>
          <a:ext cx="7286684" cy="2950020"/>
        </p:xfrm>
        <a:graphic>
          <a:graphicData uri="http://schemas.openxmlformats.org/drawingml/2006/table">
            <a:tbl>
              <a:tblPr>
                <a:tableStyleId>{5C22544A-7EE6-4342-B048-85BDC9FD1C3A}</a:tableStyleId>
              </a:tblPr>
              <a:tblGrid>
                <a:gridCol w="662426">
                  <a:extLst>
                    <a:ext uri="{9D8B030D-6E8A-4147-A177-3AD203B41FA5}">
                      <a16:colId xmlns:a16="http://schemas.microsoft.com/office/drawing/2014/main" val="20000"/>
                    </a:ext>
                  </a:extLst>
                </a:gridCol>
                <a:gridCol w="3785290">
                  <a:extLst>
                    <a:ext uri="{9D8B030D-6E8A-4147-A177-3AD203B41FA5}">
                      <a16:colId xmlns:a16="http://schemas.microsoft.com/office/drawing/2014/main" val="20001"/>
                    </a:ext>
                  </a:extLst>
                </a:gridCol>
                <a:gridCol w="1419484">
                  <a:extLst>
                    <a:ext uri="{9D8B030D-6E8A-4147-A177-3AD203B41FA5}">
                      <a16:colId xmlns:a16="http://schemas.microsoft.com/office/drawing/2014/main" val="20002"/>
                    </a:ext>
                  </a:extLst>
                </a:gridCol>
                <a:gridCol w="1419484">
                  <a:extLst>
                    <a:ext uri="{9D8B030D-6E8A-4147-A177-3AD203B41FA5}">
                      <a16:colId xmlns:a16="http://schemas.microsoft.com/office/drawing/2014/main" val="20003"/>
                    </a:ext>
                  </a:extLst>
                </a:gridCol>
              </a:tblGrid>
              <a:tr h="295002">
                <a:tc>
                  <a:txBody>
                    <a:bodyPr/>
                    <a:lstStyle/>
                    <a:p>
                      <a:pPr algn="ctr" fontAlgn="b"/>
                      <a:r>
                        <a:rPr lang="es-MX" sz="1400" u="none" strike="noStrike" dirty="0">
                          <a:effectLst/>
                        </a:rPr>
                        <a:t> No.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Actividades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95002">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Cocinar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002">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Lavar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002">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Conseguir leña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002">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Conseguir agua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5002">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Cuidar a los niños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5002">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Cuidar a los enfermos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5002">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Moler</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5002">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Reparaciones domésticas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5002">
                <a:tc>
                  <a:txBody>
                    <a:bodyPr/>
                    <a:lstStyle/>
                    <a:p>
                      <a:pPr algn="ctr" fontAlgn="b"/>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Seguridad</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3129797" y="2234223"/>
            <a:ext cx="1604249" cy="1754326"/>
          </a:xfrm>
          <a:prstGeom prst="rect">
            <a:avLst/>
          </a:prstGeom>
          <a:solidFill>
            <a:schemeClr val="bg1"/>
          </a:solidFill>
        </p:spPr>
        <p:txBody>
          <a:bodyPr wrap="square" rtlCol="0">
            <a:spAutoFit/>
          </a:bodyPr>
          <a:lstStyle/>
          <a:p>
            <a:pPr algn="l" rtl="0"/>
            <a:r>
              <a:rPr lang="es-MX" b="0" i="0" u="none" baseline="0" dirty="0">
                <a:solidFill>
                  <a:srgbClr val="FF0000"/>
                </a:solidFill>
              </a:rPr>
              <a:t>Estas son las principales actividades reproductivas. Modificarlas si es necesario</a:t>
            </a:r>
          </a:p>
        </p:txBody>
      </p:sp>
      <p:sp>
        <p:nvSpPr>
          <p:cNvPr id="9" name="Right Brace 8"/>
          <p:cNvSpPr/>
          <p:nvPr/>
        </p:nvSpPr>
        <p:spPr>
          <a:xfrm>
            <a:off x="2713642" y="1796604"/>
            <a:ext cx="416156" cy="205350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0" name="TextBox 10">
            <a:extLst>
              <a:ext uri="{FF2B5EF4-FFF2-40B4-BE49-F238E27FC236}">
                <a16:creationId xmlns:a16="http://schemas.microsoft.com/office/drawing/2014/main" id="{B85B8966-2726-45DE-BA9B-B2D9C26F41C0}"/>
              </a:ext>
            </a:extLst>
          </p:cNvPr>
          <p:cNvSpPr txBox="1"/>
          <p:nvPr/>
        </p:nvSpPr>
        <p:spPr>
          <a:xfrm>
            <a:off x="1485486" y="1115749"/>
            <a:ext cx="5618777" cy="369332"/>
          </a:xfrm>
          <a:prstGeom prst="rect">
            <a:avLst/>
          </a:prstGeom>
          <a:noFill/>
        </p:spPr>
        <p:txBody>
          <a:bodyPr wrap="square" rtlCol="0">
            <a:spAutoFit/>
          </a:bodyPr>
          <a:lstStyle/>
          <a:p>
            <a:pPr algn="ctr" rtl="0"/>
            <a:r>
              <a:rPr kumimoji="1" lang="es-MX" b="1" i="0" u="none" baseline="0" dirty="0">
                <a:latin typeface="+mj-lt"/>
                <a:ea typeface="Arial Unicode MS" panose="020B0604020202020204" pitchFamily="50" charset="-128"/>
                <a:cs typeface="Arial Unicode MS" panose="020B0604020202020204" pitchFamily="50" charset="-128"/>
              </a:rPr>
              <a:t>Acceso a los recursos [Ejemplo]</a:t>
            </a:r>
            <a:endParaRPr kumimoji="1" lang="es-MX" b="1"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170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83717827"/>
              </p:ext>
            </p:extLst>
          </p:nvPr>
        </p:nvGraphicFramePr>
        <p:xfrm>
          <a:off x="540510" y="3598579"/>
          <a:ext cx="8094205" cy="3121371"/>
        </p:xfrm>
        <a:graphic>
          <a:graphicData uri="http://schemas.openxmlformats.org/drawingml/2006/table">
            <a:tbl>
              <a:tblPr>
                <a:tableStyleId>{5C22544A-7EE6-4342-B048-85BDC9FD1C3A}</a:tableStyleId>
              </a:tblPr>
              <a:tblGrid>
                <a:gridCol w="615104">
                  <a:extLst>
                    <a:ext uri="{9D8B030D-6E8A-4147-A177-3AD203B41FA5}">
                      <a16:colId xmlns:a16="http://schemas.microsoft.com/office/drawing/2014/main" val="20000"/>
                    </a:ext>
                  </a:extLst>
                </a:gridCol>
                <a:gridCol w="5242361">
                  <a:extLst>
                    <a:ext uri="{9D8B030D-6E8A-4147-A177-3AD203B41FA5}">
                      <a16:colId xmlns:a16="http://schemas.microsoft.com/office/drawing/2014/main" val="20001"/>
                    </a:ext>
                  </a:extLst>
                </a:gridCol>
                <a:gridCol w="1118370">
                  <a:extLst>
                    <a:ext uri="{9D8B030D-6E8A-4147-A177-3AD203B41FA5}">
                      <a16:colId xmlns:a16="http://schemas.microsoft.com/office/drawing/2014/main" val="20002"/>
                    </a:ext>
                  </a:extLst>
                </a:gridCol>
                <a:gridCol w="1118370">
                  <a:extLst>
                    <a:ext uri="{9D8B030D-6E8A-4147-A177-3AD203B41FA5}">
                      <a16:colId xmlns:a16="http://schemas.microsoft.com/office/drawing/2014/main" val="20003"/>
                    </a:ext>
                  </a:extLst>
                </a:gridCol>
              </a:tblGrid>
              <a:tr h="346819">
                <a:tc>
                  <a:txBody>
                    <a:bodyPr/>
                    <a:lstStyle/>
                    <a:p>
                      <a:pPr algn="ctr" fontAlgn="b"/>
                      <a:r>
                        <a:rPr lang="es-MX" sz="1400" u="none" strike="noStrike" dirty="0">
                          <a:effectLst/>
                        </a:rPr>
                        <a:t>No.</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Recursos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46819">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Tierra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819">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Herramientas agrícolas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819">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Vaca lechera mejorada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819">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Cabras locales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819">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Pollos locales</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819">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Capacitación agrícola</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819">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Tomates (como cultivo principal)</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819">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Pimienta (como cultivo principal)</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1" name="TextBox 10"/>
          <p:cNvSpPr txBox="1"/>
          <p:nvPr/>
        </p:nvSpPr>
        <p:spPr>
          <a:xfrm>
            <a:off x="1545353" y="3089538"/>
            <a:ext cx="5618777" cy="369332"/>
          </a:xfrm>
          <a:prstGeom prst="rect">
            <a:avLst/>
          </a:prstGeom>
          <a:noFill/>
        </p:spPr>
        <p:txBody>
          <a:bodyPr wrap="square" rtlCol="0">
            <a:spAutoFit/>
          </a:bodyPr>
          <a:lstStyle/>
          <a:p>
            <a:pPr algn="ctr" rtl="0"/>
            <a:r>
              <a:rPr kumimoji="1" lang="es-MX" b="1" i="0" u="none" baseline="0" dirty="0">
                <a:ea typeface="Arial Unicode MS" panose="020B0604020202020204" pitchFamily="50" charset="-128"/>
                <a:cs typeface="Arial Unicode MS" panose="020B0604020202020204" pitchFamily="50" charset="-128"/>
              </a:rPr>
              <a:t>Acceso a los recursos [Ejemplo]</a:t>
            </a:r>
            <a:endParaRPr kumimoji="1" lang="es-MX" b="1" dirty="0">
              <a:ea typeface="Arial Unicode MS" panose="020B0604020202020204" pitchFamily="50" charset="-128"/>
              <a:cs typeface="Arial Unicode MS" panose="020B0604020202020204" pitchFamily="50" charset="-128"/>
            </a:endParaRPr>
          </a:p>
        </p:txBody>
      </p:sp>
      <p:sp>
        <p:nvSpPr>
          <p:cNvPr id="2" name="Title 1"/>
          <p:cNvSpPr>
            <a:spLocks noGrp="1"/>
          </p:cNvSpPr>
          <p:nvPr>
            <p:ph type="title"/>
          </p:nvPr>
        </p:nvSpPr>
        <p:spPr>
          <a:xfrm>
            <a:off x="121355" y="-263586"/>
            <a:ext cx="11255973" cy="1325563"/>
          </a:xfrm>
        </p:spPr>
        <p:txBody>
          <a:bodyPr/>
          <a:lstStyle/>
          <a:p>
            <a:pPr algn="l" rtl="0"/>
            <a:r>
              <a:rPr kumimoji="1" lang="es-MX" b="1" i="0" u="none" baseline="0" dirty="0">
                <a:solidFill>
                  <a:srgbClr val="FF0000"/>
                </a:solidFill>
              </a:rPr>
              <a:t>Ejercicio: </a:t>
            </a:r>
            <a:r>
              <a:rPr lang="es-MX" b="1" i="0" u="none" baseline="0" dirty="0"/>
              <a:t>acceso y control de los recursos</a:t>
            </a:r>
            <a:endParaRPr kumimoji="1" lang="es-MX" dirty="0"/>
          </a:p>
        </p:txBody>
      </p:sp>
      <p:sp>
        <p:nvSpPr>
          <p:cNvPr id="3" name="Content Placeholder 2"/>
          <p:cNvSpPr>
            <a:spLocks noGrp="1"/>
          </p:cNvSpPr>
          <p:nvPr>
            <p:ph idx="1"/>
          </p:nvPr>
        </p:nvSpPr>
        <p:spPr>
          <a:xfrm>
            <a:off x="121355" y="729700"/>
            <a:ext cx="11861910" cy="2422444"/>
          </a:xfrm>
        </p:spPr>
        <p:txBody>
          <a:bodyPr>
            <a:normAutofit fontScale="92500" lnSpcReduction="10000"/>
          </a:bodyPr>
          <a:lstStyle/>
          <a:p>
            <a:pPr marL="742950" indent="-742950" algn="l" rtl="0">
              <a:buFont typeface="+mj-lt"/>
              <a:buAutoNum type="arabicPeriod"/>
            </a:pPr>
            <a:r>
              <a:rPr lang="es-MX" sz="3200" b="0" i="0" u="none" baseline="0" dirty="0"/>
              <a:t>Los grupos masculino y femenino trabajan por separado en las hojas de «Acceso a los recursos» y «Control de los recursos».</a:t>
            </a:r>
          </a:p>
          <a:p>
            <a:pPr lvl="2" algn="l" rtl="0"/>
            <a:r>
              <a:rPr lang="es-MX" b="0" i="0" u="none" baseline="0" dirty="0"/>
              <a:t>Recursos: cualquier cosa que los agricultores pueden tener y usar para obtener beneficio de ella.</a:t>
            </a:r>
          </a:p>
          <a:p>
            <a:pPr lvl="2" algn="l" rtl="0"/>
            <a:r>
              <a:rPr lang="es-MX" b="0" i="0" u="none" baseline="0" dirty="0"/>
              <a:t>Acceso: la oportunidad de aprovechar un recurso</a:t>
            </a:r>
          </a:p>
          <a:p>
            <a:pPr lvl="2" algn="l" rtl="0"/>
            <a:r>
              <a:rPr lang="es-MX" b="0" i="0" u="none" baseline="0" dirty="0"/>
              <a:t>Control: el poder de decidir cómo se usa un recurso.</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11</a:t>
            </a:fld>
            <a:endParaRPr kumimoji="1" lang="es-MX" dirty="0"/>
          </a:p>
        </p:txBody>
      </p:sp>
      <p:sp>
        <p:nvSpPr>
          <p:cNvPr id="6" name="TextBox 5"/>
          <p:cNvSpPr txBox="1"/>
          <p:nvPr/>
        </p:nvSpPr>
        <p:spPr>
          <a:xfrm>
            <a:off x="9306276" y="3727966"/>
            <a:ext cx="2819811" cy="2308324"/>
          </a:xfrm>
          <a:prstGeom prst="rect">
            <a:avLst/>
          </a:prstGeom>
          <a:noFill/>
        </p:spPr>
        <p:txBody>
          <a:bodyPr wrap="square" rtlCol="0">
            <a:spAutoFit/>
          </a:bodyPr>
          <a:lstStyle/>
          <a:p>
            <a:pPr algn="l" rtl="0"/>
            <a:r>
              <a:rPr lang="es-MX" sz="2400" b="0" i="0" u="none" baseline="0" dirty="0">
                <a:solidFill>
                  <a:srgbClr val="FF0000"/>
                </a:solidFill>
              </a:rPr>
              <a:t>Distribuir un máximo de cuatro vistos buenos por fila, indicando quien tiene más acceso a cada recurso.</a:t>
            </a:r>
          </a:p>
        </p:txBody>
      </p:sp>
      <p:sp>
        <p:nvSpPr>
          <p:cNvPr id="7" name="TextBox 6"/>
          <p:cNvSpPr txBox="1"/>
          <p:nvPr/>
        </p:nvSpPr>
        <p:spPr>
          <a:xfrm>
            <a:off x="3701142" y="4025269"/>
            <a:ext cx="2394858" cy="1631216"/>
          </a:xfrm>
          <a:prstGeom prst="rect">
            <a:avLst/>
          </a:prstGeom>
          <a:solidFill>
            <a:schemeClr val="bg1"/>
          </a:solidFill>
        </p:spPr>
        <p:txBody>
          <a:bodyPr wrap="square" rtlCol="0">
            <a:spAutoFit/>
          </a:bodyPr>
          <a:lstStyle/>
          <a:p>
            <a:pPr algn="l" rtl="0"/>
            <a:r>
              <a:rPr lang="es-MX" sz="2000" b="0" i="0" u="none" baseline="0" dirty="0">
                <a:solidFill>
                  <a:srgbClr val="FF0000"/>
                </a:solidFill>
              </a:rPr>
              <a:t>Bajo «Recursos», enumerar los principales recursos relevantes para la agricultura. </a:t>
            </a:r>
          </a:p>
        </p:txBody>
      </p:sp>
      <p:sp>
        <p:nvSpPr>
          <p:cNvPr id="8" name="Right Brace 7"/>
          <p:cNvSpPr/>
          <p:nvPr/>
        </p:nvSpPr>
        <p:spPr>
          <a:xfrm>
            <a:off x="8879536" y="3704808"/>
            <a:ext cx="447719" cy="30151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9" name="Right Brace 8"/>
          <p:cNvSpPr/>
          <p:nvPr/>
        </p:nvSpPr>
        <p:spPr>
          <a:xfrm>
            <a:off x="3220191" y="3791940"/>
            <a:ext cx="422895" cy="212988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TextBox 12"/>
          <p:cNvSpPr txBox="1"/>
          <p:nvPr/>
        </p:nvSpPr>
        <p:spPr>
          <a:xfrm>
            <a:off x="4041457" y="5806233"/>
            <a:ext cx="1949862" cy="923330"/>
          </a:xfrm>
          <a:prstGeom prst="rect">
            <a:avLst/>
          </a:prstGeom>
          <a:solidFill>
            <a:schemeClr val="bg1"/>
          </a:solidFill>
        </p:spPr>
        <p:txBody>
          <a:bodyPr wrap="square" rtlCol="0">
            <a:spAutoFit/>
          </a:bodyPr>
          <a:lstStyle/>
          <a:p>
            <a:pPr algn="l" rtl="0"/>
            <a:r>
              <a:rPr lang="es-MX" b="0" i="0" u="none" baseline="0" dirty="0">
                <a:solidFill>
                  <a:srgbClr val="FF0000"/>
                </a:solidFill>
              </a:rPr>
              <a:t>Enumerar los dos principales cultivos hortícolas</a:t>
            </a:r>
          </a:p>
        </p:txBody>
      </p:sp>
      <p:sp>
        <p:nvSpPr>
          <p:cNvPr id="14" name="Right Brace 13"/>
          <p:cNvSpPr/>
          <p:nvPr/>
        </p:nvSpPr>
        <p:spPr>
          <a:xfrm>
            <a:off x="3520043" y="5921829"/>
            <a:ext cx="422895" cy="798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Tree>
    <p:extLst>
      <p:ext uri="{BB962C8B-B14F-4D97-AF65-F5344CB8AC3E}">
        <p14:creationId xmlns:p14="http://schemas.microsoft.com/office/powerpoint/2010/main" val="87623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674706123"/>
              </p:ext>
            </p:extLst>
          </p:nvPr>
        </p:nvGraphicFramePr>
        <p:xfrm>
          <a:off x="733640" y="1277530"/>
          <a:ext cx="7965417" cy="3004056"/>
        </p:xfrm>
        <a:graphic>
          <a:graphicData uri="http://schemas.openxmlformats.org/drawingml/2006/table">
            <a:tbl>
              <a:tblPr>
                <a:tableStyleId>{5C22544A-7EE6-4342-B048-85BDC9FD1C3A}</a:tableStyleId>
              </a:tblPr>
              <a:tblGrid>
                <a:gridCol w="605317">
                  <a:extLst>
                    <a:ext uri="{9D8B030D-6E8A-4147-A177-3AD203B41FA5}">
                      <a16:colId xmlns:a16="http://schemas.microsoft.com/office/drawing/2014/main" val="20000"/>
                    </a:ext>
                  </a:extLst>
                </a:gridCol>
                <a:gridCol w="5158950">
                  <a:extLst>
                    <a:ext uri="{9D8B030D-6E8A-4147-A177-3AD203B41FA5}">
                      <a16:colId xmlns:a16="http://schemas.microsoft.com/office/drawing/2014/main" val="20001"/>
                    </a:ext>
                  </a:extLst>
                </a:gridCol>
                <a:gridCol w="1100575">
                  <a:extLst>
                    <a:ext uri="{9D8B030D-6E8A-4147-A177-3AD203B41FA5}">
                      <a16:colId xmlns:a16="http://schemas.microsoft.com/office/drawing/2014/main" val="20002"/>
                    </a:ext>
                  </a:extLst>
                </a:gridCol>
                <a:gridCol w="1100575">
                  <a:extLst>
                    <a:ext uri="{9D8B030D-6E8A-4147-A177-3AD203B41FA5}">
                      <a16:colId xmlns:a16="http://schemas.microsoft.com/office/drawing/2014/main" val="20003"/>
                    </a:ext>
                  </a:extLst>
                </a:gridCol>
              </a:tblGrid>
              <a:tr h="333784">
                <a:tc>
                  <a:txBody>
                    <a:bodyPr/>
                    <a:lstStyle/>
                    <a:p>
                      <a:pPr algn="ctr" fontAlgn="b"/>
                      <a:r>
                        <a:rPr lang="es-MX" sz="1400" u="none" strike="noStrike" dirty="0">
                          <a:effectLst/>
                        </a:rPr>
                        <a:t>No.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Recursos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3784">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Tierra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784">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Herramientas agrícolas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784">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Vaca lechera mejorada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784">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Cabras locales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784">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Pollos locales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784">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Capacitación agrícola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3784">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Tomates (como cultivo principal)</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784">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Pimienta (como cultivo principal)</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181207" y="-76673"/>
            <a:ext cx="11255973" cy="1325563"/>
          </a:xfrm>
        </p:spPr>
        <p:txBody>
          <a:bodyPr/>
          <a:lstStyle/>
          <a:p>
            <a:pPr algn="l" rtl="0"/>
            <a:r>
              <a:rPr kumimoji="1" lang="es-MX" b="1" i="0" u="none" baseline="0" dirty="0">
                <a:solidFill>
                  <a:srgbClr val="FF0000"/>
                </a:solidFill>
              </a:rPr>
              <a:t>Ejercicio: </a:t>
            </a:r>
            <a:r>
              <a:rPr lang="es-MX" b="1" i="0" u="none" baseline="0" dirty="0"/>
              <a:t>acceso y control de los recursos</a:t>
            </a:r>
            <a:endParaRPr kumimoji="1" lang="es-MX" dirty="0"/>
          </a:p>
        </p:txBody>
      </p:sp>
      <p:sp>
        <p:nvSpPr>
          <p:cNvPr id="3" name="Content Placeholder 2"/>
          <p:cNvSpPr>
            <a:spLocks noGrp="1"/>
          </p:cNvSpPr>
          <p:nvPr>
            <p:ph idx="1"/>
          </p:nvPr>
        </p:nvSpPr>
        <p:spPr>
          <a:xfrm>
            <a:off x="181207" y="4594466"/>
            <a:ext cx="11861910" cy="2182078"/>
          </a:xfrm>
        </p:spPr>
        <p:txBody>
          <a:bodyPr>
            <a:normAutofit fontScale="92500" lnSpcReduction="10000"/>
          </a:bodyPr>
          <a:lstStyle/>
          <a:p>
            <a:pPr marL="742950" indent="-742950" algn="l" rtl="0">
              <a:buFont typeface="+mj-lt"/>
              <a:buAutoNum type="arabicPeriod" startAt="2"/>
            </a:pPr>
            <a:r>
              <a:rPr lang="es-MX" sz="3200" b="0" i="0" u="none" baseline="0" dirty="0"/>
              <a:t>Ambos grupos presentan los resultados de su debate.</a:t>
            </a:r>
          </a:p>
          <a:p>
            <a:pPr marL="742950" indent="-742950" algn="l" rtl="0">
              <a:buFont typeface="+mj-lt"/>
              <a:buAutoNum type="arabicPeriod" startAt="3"/>
            </a:pPr>
            <a:r>
              <a:rPr lang="es-MX" sz="3200" b="0" i="0" u="none" baseline="0" dirty="0"/>
              <a:t>Comparar las diferencias entre las hojas del grupo masculino y femenino.</a:t>
            </a:r>
          </a:p>
          <a:p>
            <a:pPr marL="742950" indent="-742950" algn="l" rtl="0">
              <a:buFont typeface="+mj-lt"/>
              <a:buAutoNum type="arabicPeriod" startAt="3"/>
            </a:pPr>
            <a:r>
              <a:rPr lang="es-MX" sz="3200" b="0" i="0" u="none" baseline="0" dirty="0"/>
              <a:t>Debatir cómo las restricciones específicas por género al control y acceso a los recursos puede en ocasiones causar un impacto negativo en la vida en la granja.</a:t>
            </a:r>
            <a:endParaRPr lang="es-MX" altLang="ja-JP"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12</a:t>
            </a:fld>
            <a:endParaRPr kumimoji="1" lang="es-MX" dirty="0"/>
          </a:p>
        </p:txBody>
      </p:sp>
      <p:sp>
        <p:nvSpPr>
          <p:cNvPr id="6" name="TextBox 5"/>
          <p:cNvSpPr txBox="1"/>
          <p:nvPr/>
        </p:nvSpPr>
        <p:spPr>
          <a:xfrm>
            <a:off x="9417912" y="1708418"/>
            <a:ext cx="2774087" cy="2308324"/>
          </a:xfrm>
          <a:prstGeom prst="rect">
            <a:avLst/>
          </a:prstGeom>
          <a:noFill/>
        </p:spPr>
        <p:txBody>
          <a:bodyPr wrap="square" rtlCol="0">
            <a:spAutoFit/>
          </a:bodyPr>
          <a:lstStyle/>
          <a:p>
            <a:pPr algn="l" rtl="0"/>
            <a:r>
              <a:rPr lang="es-MX" sz="2400" b="0" i="0" u="none" baseline="0" dirty="0">
                <a:solidFill>
                  <a:srgbClr val="FF0000"/>
                </a:solidFill>
              </a:rPr>
              <a:t>Distribuir un máximo de cuatro vistos buenos por fila, indicando quien tiene más control de cada recurso.</a:t>
            </a:r>
          </a:p>
        </p:txBody>
      </p:sp>
      <p:sp>
        <p:nvSpPr>
          <p:cNvPr id="8" name="Right Brace 7"/>
          <p:cNvSpPr/>
          <p:nvPr/>
        </p:nvSpPr>
        <p:spPr>
          <a:xfrm>
            <a:off x="8817053" y="1552184"/>
            <a:ext cx="482864" cy="2784342"/>
          </a:xfrm>
          <a:prstGeom prst="rightBrace">
            <a:avLst>
              <a:gd name="adj1" fmla="val 8333"/>
              <a:gd name="adj2" fmla="val 4895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TextBox 12"/>
          <p:cNvSpPr txBox="1"/>
          <p:nvPr/>
        </p:nvSpPr>
        <p:spPr>
          <a:xfrm>
            <a:off x="4114876" y="2216643"/>
            <a:ext cx="2150701" cy="1015663"/>
          </a:xfrm>
          <a:prstGeom prst="rect">
            <a:avLst/>
          </a:prstGeom>
          <a:solidFill>
            <a:schemeClr val="bg1"/>
          </a:solidFill>
        </p:spPr>
        <p:txBody>
          <a:bodyPr wrap="square" rtlCol="0">
            <a:spAutoFit/>
          </a:bodyPr>
          <a:lstStyle/>
          <a:p>
            <a:pPr algn="l" rtl="0"/>
            <a:r>
              <a:rPr lang="es-MX" sz="2000" b="0" i="0" u="none" baseline="0" dirty="0">
                <a:solidFill>
                  <a:srgbClr val="FF0000"/>
                </a:solidFill>
              </a:rPr>
              <a:t>Deben ser los mismos de la hoja de «Acceso».</a:t>
            </a:r>
          </a:p>
        </p:txBody>
      </p:sp>
      <p:sp>
        <p:nvSpPr>
          <p:cNvPr id="14" name="Right Brace 13"/>
          <p:cNvSpPr/>
          <p:nvPr/>
        </p:nvSpPr>
        <p:spPr>
          <a:xfrm>
            <a:off x="3672146" y="1646394"/>
            <a:ext cx="506584" cy="263519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5" name="TextBox 14"/>
          <p:cNvSpPr txBox="1"/>
          <p:nvPr/>
        </p:nvSpPr>
        <p:spPr>
          <a:xfrm>
            <a:off x="1630147" y="824927"/>
            <a:ext cx="5618777" cy="400110"/>
          </a:xfrm>
          <a:prstGeom prst="rect">
            <a:avLst/>
          </a:prstGeom>
          <a:noFill/>
        </p:spPr>
        <p:txBody>
          <a:bodyPr wrap="square" rtlCol="0">
            <a:spAutoFit/>
          </a:bodyPr>
          <a:lstStyle/>
          <a:p>
            <a:pPr algn="ctr" rtl="0"/>
            <a:r>
              <a:rPr kumimoji="1" lang="es-MX" sz="2000" b="0" i="0" u="none" baseline="0" dirty="0">
                <a:latin typeface="+mj-lt"/>
                <a:ea typeface="Arial Unicode MS" panose="020B0604020202020204" pitchFamily="50" charset="-128"/>
                <a:cs typeface="Arial Unicode MS" panose="020B0604020202020204" pitchFamily="50" charset="-128"/>
              </a:rPr>
              <a:t>Control de los recursos [Ejemplo]</a:t>
            </a:r>
            <a:endParaRPr kumimoji="1" lang="es-MX" sz="2000"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66774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1" y="80774"/>
            <a:ext cx="11255973" cy="891107"/>
          </a:xfrm>
        </p:spPr>
        <p:txBody>
          <a:bodyPr/>
          <a:lstStyle/>
          <a:p>
            <a:pPr algn="l" rtl="0"/>
            <a:r>
              <a:rPr kumimoji="1" lang="es-MX" b="1" i="0" u="none" baseline="0" dirty="0">
                <a:solidFill>
                  <a:srgbClr val="FF0000"/>
                </a:solidFill>
              </a:rPr>
              <a:t>Ejercicio: </a:t>
            </a:r>
            <a:r>
              <a:rPr lang="es-MX" b="1" i="0" u="none" baseline="0" dirty="0"/>
              <a:t> calendario de actividades diarias</a:t>
            </a:r>
            <a:endParaRPr kumimoji="1" lang="es-MX" dirty="0"/>
          </a:p>
        </p:txBody>
      </p:sp>
      <p:sp>
        <p:nvSpPr>
          <p:cNvPr id="3" name="Content Placeholder 2"/>
          <p:cNvSpPr>
            <a:spLocks noGrp="1"/>
          </p:cNvSpPr>
          <p:nvPr>
            <p:ph idx="1"/>
          </p:nvPr>
        </p:nvSpPr>
        <p:spPr>
          <a:xfrm>
            <a:off x="149951" y="907643"/>
            <a:ext cx="11861910" cy="1645470"/>
          </a:xfrm>
        </p:spPr>
        <p:txBody>
          <a:bodyPr>
            <a:normAutofit fontScale="92500"/>
          </a:bodyPr>
          <a:lstStyle/>
          <a:p>
            <a:pPr marL="742950" indent="-742950">
              <a:buFont typeface="+mj-lt"/>
              <a:buAutoNum type="arabicPeriod"/>
            </a:pPr>
            <a:r>
              <a:rPr lang="es-MX" sz="3200" b="0" i="0" u="none" baseline="0" dirty="0"/>
              <a:t>Los grupos de hombres y mujeres dibujan por separado el «calendario de actividades diarias» de un </a:t>
            </a:r>
            <a:r>
              <a:rPr lang="es-MX" sz="3200" dirty="0"/>
              <a:t>típico día </a:t>
            </a:r>
            <a:r>
              <a:rPr lang="es-MX" sz="3200" b="0" i="0" u="none" baseline="0" dirty="0"/>
              <a:t>de semana. Se debe identificar actividades como trabajo en el campo, cocinar, limpiar, descansar, dormir, etc.</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13</a:t>
            </a:fld>
            <a:endParaRPr kumimoji="1" lang="es-MX" dirty="0"/>
          </a:p>
        </p:txBody>
      </p:sp>
      <p:sp>
        <p:nvSpPr>
          <p:cNvPr id="7" name="TextBox 6"/>
          <p:cNvSpPr txBox="1"/>
          <p:nvPr/>
        </p:nvSpPr>
        <p:spPr>
          <a:xfrm>
            <a:off x="8673383" y="2553455"/>
            <a:ext cx="3510008" cy="1323439"/>
          </a:xfrm>
          <a:prstGeom prst="rect">
            <a:avLst/>
          </a:prstGeom>
          <a:noFill/>
        </p:spPr>
        <p:txBody>
          <a:bodyPr wrap="square" rtlCol="0">
            <a:spAutoFit/>
          </a:bodyPr>
          <a:lstStyle/>
          <a:p>
            <a:pPr algn="l" rtl="0"/>
            <a:r>
              <a:rPr lang="es-MX" sz="2000" b="0" i="0" u="none" baseline="0" dirty="0">
                <a:solidFill>
                  <a:srgbClr val="FF0000"/>
                </a:solidFill>
              </a:rPr>
              <a:t>Pueden usar dibujos como este. También pueden escribir las actividades si la tasa de alfabetismo es alta.</a:t>
            </a:r>
          </a:p>
        </p:txBody>
      </p:sp>
      <p:pic>
        <p:nvPicPr>
          <p:cNvPr id="5" name="Picture 4"/>
          <p:cNvPicPr>
            <a:picLocks noChangeAspect="1"/>
          </p:cNvPicPr>
          <p:nvPr/>
        </p:nvPicPr>
        <p:blipFill>
          <a:blip r:embed="rId2"/>
          <a:stretch>
            <a:fillRect/>
          </a:stretch>
        </p:blipFill>
        <p:spPr>
          <a:xfrm>
            <a:off x="121355" y="2519853"/>
            <a:ext cx="8560637" cy="1460452"/>
          </a:xfrm>
          <a:prstGeom prst="rect">
            <a:avLst/>
          </a:prstGeom>
        </p:spPr>
      </p:pic>
      <p:pic>
        <p:nvPicPr>
          <p:cNvPr id="10" name="Picture 9"/>
          <p:cNvPicPr>
            <a:picLocks noChangeAspect="1"/>
          </p:cNvPicPr>
          <p:nvPr/>
        </p:nvPicPr>
        <p:blipFill>
          <a:blip r:embed="rId3"/>
          <a:stretch>
            <a:fillRect/>
          </a:stretch>
        </p:blipFill>
        <p:spPr>
          <a:xfrm>
            <a:off x="2853467" y="4067584"/>
            <a:ext cx="9261991" cy="1523747"/>
          </a:xfrm>
          <a:prstGeom prst="rect">
            <a:avLst/>
          </a:prstGeom>
        </p:spPr>
      </p:pic>
      <p:sp>
        <p:nvSpPr>
          <p:cNvPr id="11" name="TextBox 10"/>
          <p:cNvSpPr txBox="1"/>
          <p:nvPr/>
        </p:nvSpPr>
        <p:spPr>
          <a:xfrm>
            <a:off x="121355" y="4315491"/>
            <a:ext cx="2886250" cy="461665"/>
          </a:xfrm>
          <a:prstGeom prst="rect">
            <a:avLst/>
          </a:prstGeom>
          <a:noFill/>
        </p:spPr>
        <p:txBody>
          <a:bodyPr wrap="square" rtlCol="0">
            <a:spAutoFit/>
          </a:bodyPr>
          <a:lstStyle/>
          <a:p>
            <a:pPr algn="l" rtl="0"/>
            <a:r>
              <a:rPr lang="es-MX" sz="2400" b="0" i="0" u="none" baseline="0" dirty="0">
                <a:solidFill>
                  <a:srgbClr val="FF0000"/>
                </a:solidFill>
              </a:rPr>
              <a:t>Partir con las 5 a. m.</a:t>
            </a:r>
          </a:p>
        </p:txBody>
      </p:sp>
      <p:cxnSp>
        <p:nvCxnSpPr>
          <p:cNvPr id="13" name="Straight Arrow Connector 12"/>
          <p:cNvCxnSpPr/>
          <p:nvPr/>
        </p:nvCxnSpPr>
        <p:spPr>
          <a:xfrm flipV="1">
            <a:off x="2383436" y="4730988"/>
            <a:ext cx="624169" cy="2120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4695" y="3338285"/>
            <a:ext cx="419726" cy="977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121355" y="5795013"/>
            <a:ext cx="11890506" cy="8774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indent="-742950" algn="l" rtl="0">
              <a:buFont typeface="+mj-lt"/>
              <a:buAutoNum type="arabicPeriod" startAt="2"/>
            </a:pPr>
            <a:r>
              <a:rPr lang="es-MX" sz="3200" b="0" i="0" u="none" baseline="0" dirty="0"/>
              <a:t>Comparar los dos calendarios y debatir un mejor uso del tiempo para las parejas.</a:t>
            </a:r>
            <a:endParaRPr lang="es-MX" sz="3200" dirty="0"/>
          </a:p>
        </p:txBody>
      </p:sp>
      <p:sp>
        <p:nvSpPr>
          <p:cNvPr id="6" name="CuadroTexto 5"/>
          <p:cNvSpPr txBox="1"/>
          <p:nvPr/>
        </p:nvSpPr>
        <p:spPr>
          <a:xfrm>
            <a:off x="1932972" y="2519853"/>
            <a:ext cx="5833641" cy="369332"/>
          </a:xfrm>
          <a:prstGeom prst="rect">
            <a:avLst/>
          </a:prstGeom>
          <a:solidFill>
            <a:schemeClr val="bg1"/>
          </a:solidFill>
        </p:spPr>
        <p:txBody>
          <a:bodyPr wrap="square" rtlCol="0">
            <a:spAutoFit/>
          </a:bodyPr>
          <a:lstStyle/>
          <a:p>
            <a:r>
              <a:rPr lang="es-MX" b="1" dirty="0"/>
              <a:t>Calendario de actividades diarias de los hombres (Ejemplo)</a:t>
            </a:r>
          </a:p>
        </p:txBody>
      </p:sp>
      <p:sp>
        <p:nvSpPr>
          <p:cNvPr id="14" name="CuadroTexto 13"/>
          <p:cNvSpPr txBox="1"/>
          <p:nvPr/>
        </p:nvSpPr>
        <p:spPr>
          <a:xfrm>
            <a:off x="4513285" y="3971867"/>
            <a:ext cx="5833641" cy="369332"/>
          </a:xfrm>
          <a:prstGeom prst="rect">
            <a:avLst/>
          </a:prstGeom>
          <a:solidFill>
            <a:schemeClr val="bg1"/>
          </a:solidFill>
        </p:spPr>
        <p:txBody>
          <a:bodyPr wrap="square" rtlCol="0">
            <a:spAutoFit/>
          </a:bodyPr>
          <a:lstStyle/>
          <a:p>
            <a:r>
              <a:rPr lang="es-MX" b="1" dirty="0"/>
              <a:t>Calendario de actividades diarias de las mujeres (Ejemplo)</a:t>
            </a:r>
          </a:p>
        </p:txBody>
      </p:sp>
    </p:spTree>
    <p:extLst>
      <p:ext uri="{BB962C8B-B14F-4D97-AF65-F5344CB8AC3E}">
        <p14:creationId xmlns:p14="http://schemas.microsoft.com/office/powerpoint/2010/main" val="43992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807081815"/>
              </p:ext>
            </p:extLst>
          </p:nvPr>
        </p:nvGraphicFramePr>
        <p:xfrm>
          <a:off x="601884" y="3435413"/>
          <a:ext cx="10046825" cy="2520936"/>
        </p:xfrm>
        <a:graphic>
          <a:graphicData uri="http://schemas.openxmlformats.org/drawingml/2006/table">
            <a:tbl>
              <a:tblPr>
                <a:tableStyleId>{5C22544A-7EE6-4342-B048-85BDC9FD1C3A}</a:tableStyleId>
              </a:tblPr>
              <a:tblGrid>
                <a:gridCol w="719576">
                  <a:extLst>
                    <a:ext uri="{9D8B030D-6E8A-4147-A177-3AD203B41FA5}">
                      <a16:colId xmlns:a16="http://schemas.microsoft.com/office/drawing/2014/main" val="20000"/>
                    </a:ext>
                  </a:extLst>
                </a:gridCol>
                <a:gridCol w="1591791">
                  <a:extLst>
                    <a:ext uri="{9D8B030D-6E8A-4147-A177-3AD203B41FA5}">
                      <a16:colId xmlns:a16="http://schemas.microsoft.com/office/drawing/2014/main" val="20001"/>
                    </a:ext>
                  </a:extLst>
                </a:gridCol>
                <a:gridCol w="686869">
                  <a:extLst>
                    <a:ext uri="{9D8B030D-6E8A-4147-A177-3AD203B41FA5}">
                      <a16:colId xmlns:a16="http://schemas.microsoft.com/office/drawing/2014/main" val="20002"/>
                    </a:ext>
                  </a:extLst>
                </a:gridCol>
                <a:gridCol w="572391">
                  <a:extLst>
                    <a:ext uri="{9D8B030D-6E8A-4147-A177-3AD203B41FA5}">
                      <a16:colId xmlns:a16="http://schemas.microsoft.com/office/drawing/2014/main" val="20003"/>
                    </a:ext>
                  </a:extLst>
                </a:gridCol>
                <a:gridCol w="637808">
                  <a:extLst>
                    <a:ext uri="{9D8B030D-6E8A-4147-A177-3AD203B41FA5}">
                      <a16:colId xmlns:a16="http://schemas.microsoft.com/office/drawing/2014/main" val="20004"/>
                    </a:ext>
                  </a:extLst>
                </a:gridCol>
                <a:gridCol w="588745">
                  <a:extLst>
                    <a:ext uri="{9D8B030D-6E8A-4147-A177-3AD203B41FA5}">
                      <a16:colId xmlns:a16="http://schemas.microsoft.com/office/drawing/2014/main" val="20005"/>
                    </a:ext>
                  </a:extLst>
                </a:gridCol>
                <a:gridCol w="556037">
                  <a:extLst>
                    <a:ext uri="{9D8B030D-6E8A-4147-A177-3AD203B41FA5}">
                      <a16:colId xmlns:a16="http://schemas.microsoft.com/office/drawing/2014/main" val="20006"/>
                    </a:ext>
                  </a:extLst>
                </a:gridCol>
                <a:gridCol w="523329">
                  <a:extLst>
                    <a:ext uri="{9D8B030D-6E8A-4147-A177-3AD203B41FA5}">
                      <a16:colId xmlns:a16="http://schemas.microsoft.com/office/drawing/2014/main" val="20007"/>
                    </a:ext>
                  </a:extLst>
                </a:gridCol>
                <a:gridCol w="539684">
                  <a:extLst>
                    <a:ext uri="{9D8B030D-6E8A-4147-A177-3AD203B41FA5}">
                      <a16:colId xmlns:a16="http://schemas.microsoft.com/office/drawing/2014/main" val="20008"/>
                    </a:ext>
                  </a:extLst>
                </a:gridCol>
                <a:gridCol w="605099">
                  <a:extLst>
                    <a:ext uri="{9D8B030D-6E8A-4147-A177-3AD203B41FA5}">
                      <a16:colId xmlns:a16="http://schemas.microsoft.com/office/drawing/2014/main" val="20009"/>
                    </a:ext>
                  </a:extLst>
                </a:gridCol>
                <a:gridCol w="441560">
                  <a:extLst>
                    <a:ext uri="{9D8B030D-6E8A-4147-A177-3AD203B41FA5}">
                      <a16:colId xmlns:a16="http://schemas.microsoft.com/office/drawing/2014/main" val="20010"/>
                    </a:ext>
                  </a:extLst>
                </a:gridCol>
                <a:gridCol w="457913">
                  <a:extLst>
                    <a:ext uri="{9D8B030D-6E8A-4147-A177-3AD203B41FA5}">
                      <a16:colId xmlns:a16="http://schemas.microsoft.com/office/drawing/2014/main" val="20011"/>
                    </a:ext>
                  </a:extLst>
                </a:gridCol>
                <a:gridCol w="637808">
                  <a:extLst>
                    <a:ext uri="{9D8B030D-6E8A-4147-A177-3AD203B41FA5}">
                      <a16:colId xmlns:a16="http://schemas.microsoft.com/office/drawing/2014/main" val="20012"/>
                    </a:ext>
                  </a:extLst>
                </a:gridCol>
                <a:gridCol w="506974">
                  <a:extLst>
                    <a:ext uri="{9D8B030D-6E8A-4147-A177-3AD203B41FA5}">
                      <a16:colId xmlns:a16="http://schemas.microsoft.com/office/drawing/2014/main" val="20013"/>
                    </a:ext>
                  </a:extLst>
                </a:gridCol>
                <a:gridCol w="981241">
                  <a:extLst>
                    <a:ext uri="{9D8B030D-6E8A-4147-A177-3AD203B41FA5}">
                      <a16:colId xmlns:a16="http://schemas.microsoft.com/office/drawing/2014/main" val="20014"/>
                    </a:ext>
                  </a:extLst>
                </a:gridCol>
              </a:tblGrid>
              <a:tr h="210078">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s-MX" sz="1100" u="none" strike="noStrike" dirty="0">
                          <a:effectLst/>
                        </a:rPr>
                        <a:t>Ítem de gastos</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ENE</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FEB</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MAR</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ABR</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MAY</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JUN</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JUL</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AGO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SEP</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OCT</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NOV</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DIC</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s-MX" sz="1100" u="none" strike="noStrike" dirty="0">
                          <a:effectLst/>
                        </a:rPr>
                        <a:t>TOTAL</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10078">
                <a:tc>
                  <a:txBody>
                    <a:bodyPr/>
                    <a:lstStyle/>
                    <a:p>
                      <a:pPr algn="ct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0078">
                <a:tc>
                  <a:txBody>
                    <a:bodyPr/>
                    <a:lstStyle/>
                    <a:p>
                      <a:pPr algn="ctr" fontAlgn="b"/>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0078">
                <a:tc>
                  <a:txBody>
                    <a:bodyPr/>
                    <a:lstStyle/>
                    <a:p>
                      <a:pPr algn="ctr" fontAlgn="b"/>
                      <a:r>
                        <a:rPr lang="es-MX" sz="1100" u="none" strike="noStrike" dirty="0">
                          <a:effectLst/>
                        </a:rPr>
                        <a:t>3</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078">
                <a:tc>
                  <a:txBody>
                    <a:bodyPr/>
                    <a:lstStyle/>
                    <a:p>
                      <a:pPr algn="ctr" fontAlgn="b"/>
                      <a:r>
                        <a:rPr lang="es-MX" sz="1100" u="none" strike="noStrike" dirty="0">
                          <a:effectLst/>
                        </a:rPr>
                        <a:t>4</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0078">
                <a:tc>
                  <a:txBody>
                    <a:bodyPr/>
                    <a:lstStyle/>
                    <a:p>
                      <a:pPr algn="ctr" fontAlgn="b"/>
                      <a:r>
                        <a:rPr lang="es-MX" sz="1100" u="none" strike="noStrike" dirty="0">
                          <a:effectLst/>
                        </a:rPr>
                        <a:t>5</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078">
                <a:tc>
                  <a:txBody>
                    <a:bodyPr/>
                    <a:lstStyle/>
                    <a:p>
                      <a:pPr algn="ctr" fontAlgn="b"/>
                      <a:r>
                        <a:rPr lang="es-MX" sz="1100" u="none" strike="noStrike" dirty="0">
                          <a:effectLst/>
                        </a:rPr>
                        <a:t>6</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0078">
                <a:tc>
                  <a:txBody>
                    <a:bodyPr/>
                    <a:lstStyle/>
                    <a:p>
                      <a:pPr algn="ctr" fontAlgn="b"/>
                      <a:r>
                        <a:rPr lang="es-MX" sz="1100" u="none" strike="noStrike" dirty="0">
                          <a:effectLst/>
                        </a:rPr>
                        <a:t>7</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0078">
                <a:tc>
                  <a:txBody>
                    <a:bodyPr/>
                    <a:lstStyle/>
                    <a:p>
                      <a:pPr algn="ctr" fontAlgn="b"/>
                      <a:r>
                        <a:rPr lang="es-MX" sz="1100" u="none" strike="noStrike" dirty="0">
                          <a:effectLst/>
                        </a:rPr>
                        <a:t>8</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0078">
                <a:tc>
                  <a:txBody>
                    <a:bodyPr/>
                    <a:lstStyle/>
                    <a:p>
                      <a:pPr algn="ctr" fontAlgn="b"/>
                      <a:r>
                        <a:rPr lang="es-MX" sz="1100" u="none" strike="noStrike" dirty="0">
                          <a:effectLst/>
                        </a:rPr>
                        <a:t>9</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0078">
                <a:tc>
                  <a:txBody>
                    <a:bodyPr/>
                    <a:lstStyle/>
                    <a:p>
                      <a:pPr algn="ctr" fontAlgn="b"/>
                      <a:r>
                        <a:rPr lang="es-MX" sz="1100" u="none" strike="noStrike" dirty="0">
                          <a:effectLst/>
                        </a:rPr>
                        <a:t>10</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0078">
                <a:tc>
                  <a:txBody>
                    <a:bodyPr/>
                    <a:lstStyle/>
                    <a:p>
                      <a:pPr algn="ctr"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s-MX" sz="1100" u="none" strike="noStrike" dirty="0">
                          <a:effectLst/>
                        </a:rPr>
                        <a:t>Total</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 name="Title 1"/>
          <p:cNvSpPr>
            <a:spLocks noGrp="1"/>
          </p:cNvSpPr>
          <p:nvPr>
            <p:ph type="title"/>
          </p:nvPr>
        </p:nvSpPr>
        <p:spPr>
          <a:xfrm>
            <a:off x="377371" y="-131222"/>
            <a:ext cx="10999956" cy="1325563"/>
          </a:xfrm>
        </p:spPr>
        <p:txBody>
          <a:bodyPr/>
          <a:lstStyle/>
          <a:p>
            <a:pPr algn="l" rtl="0"/>
            <a:r>
              <a:rPr kumimoji="1" lang="es-MX" b="1" i="0" u="none" baseline="0" dirty="0">
                <a:solidFill>
                  <a:srgbClr val="FF0000"/>
                </a:solidFill>
              </a:rPr>
              <a:t>Ejercicio: </a:t>
            </a:r>
            <a:r>
              <a:rPr lang="es-MX" b="1" i="0" u="none" baseline="0" dirty="0"/>
              <a:t>presupuestación agrícola familiar </a:t>
            </a:r>
            <a:endParaRPr kumimoji="1" lang="es-MX" dirty="0"/>
          </a:p>
        </p:txBody>
      </p:sp>
      <p:sp>
        <p:nvSpPr>
          <p:cNvPr id="3" name="Content Placeholder 2"/>
          <p:cNvSpPr>
            <a:spLocks noGrp="1"/>
          </p:cNvSpPr>
          <p:nvPr>
            <p:ph idx="1"/>
          </p:nvPr>
        </p:nvSpPr>
        <p:spPr>
          <a:xfrm>
            <a:off x="121354" y="899886"/>
            <a:ext cx="12070645" cy="2230495"/>
          </a:xfrm>
        </p:spPr>
        <p:txBody>
          <a:bodyPr>
            <a:normAutofit fontScale="92500" lnSpcReduction="10000"/>
          </a:bodyPr>
          <a:lstStyle/>
          <a:p>
            <a:pPr marL="742950" indent="-742950" algn="l" rtl="0">
              <a:buFont typeface="+mj-lt"/>
              <a:buAutoNum type="arabicPeriod"/>
            </a:pPr>
            <a:r>
              <a:rPr lang="es-MX" sz="3200" b="0" i="0" u="none" baseline="0" dirty="0"/>
              <a:t>Los grupos de hombres y mujeres llenan por separado el monto de gastos para cada mes en la «hoja de presupuestación agrícola familiar», según su típico patrón de gastos anuales.</a:t>
            </a:r>
          </a:p>
          <a:p>
            <a:pPr marL="0" indent="0" algn="l" rtl="0">
              <a:buNone/>
            </a:pPr>
            <a:r>
              <a:rPr lang="es-MX" sz="3200" b="0" i="0" u="none" baseline="0" dirty="0">
                <a:solidFill>
                  <a:srgbClr val="FF0000"/>
                </a:solidFill>
              </a:rPr>
              <a:t>[¡Ojo!] Si la son pocos los agricultores que saben leer y escribir, pruebe usando caramelos, piedrecillas, etc. para representar cantidades de dinero.</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14</a:t>
            </a:fld>
            <a:endParaRPr kumimoji="1" lang="es-MX" dirty="0"/>
          </a:p>
        </p:txBody>
      </p:sp>
      <p:sp>
        <p:nvSpPr>
          <p:cNvPr id="6" name="TextBox 5"/>
          <p:cNvSpPr txBox="1"/>
          <p:nvPr/>
        </p:nvSpPr>
        <p:spPr>
          <a:xfrm>
            <a:off x="6234363" y="4299090"/>
            <a:ext cx="2615545" cy="707886"/>
          </a:xfrm>
          <a:prstGeom prst="rect">
            <a:avLst/>
          </a:prstGeom>
          <a:solidFill>
            <a:schemeClr val="bg1"/>
          </a:solidFill>
        </p:spPr>
        <p:txBody>
          <a:bodyPr wrap="square" rtlCol="0">
            <a:spAutoFit/>
          </a:bodyPr>
          <a:lstStyle/>
          <a:p>
            <a:pPr algn="ctr" rtl="0"/>
            <a:r>
              <a:rPr lang="es-MX" sz="2000" b="0" i="0" u="none" baseline="0" dirty="0">
                <a:solidFill>
                  <a:srgbClr val="FF0000"/>
                </a:solidFill>
              </a:rPr>
              <a:t>Calcular la cantidad total de dinero</a:t>
            </a:r>
          </a:p>
        </p:txBody>
      </p:sp>
      <p:sp>
        <p:nvSpPr>
          <p:cNvPr id="7" name="TextBox 6"/>
          <p:cNvSpPr txBox="1"/>
          <p:nvPr/>
        </p:nvSpPr>
        <p:spPr>
          <a:xfrm>
            <a:off x="2546783" y="3775355"/>
            <a:ext cx="3410856" cy="1569660"/>
          </a:xfrm>
          <a:prstGeom prst="rect">
            <a:avLst/>
          </a:prstGeom>
          <a:solidFill>
            <a:schemeClr val="bg1"/>
          </a:solidFill>
        </p:spPr>
        <p:txBody>
          <a:bodyPr wrap="square" rtlCol="0">
            <a:spAutoFit/>
          </a:bodyPr>
          <a:lstStyle/>
          <a:p>
            <a:pPr algn="l" rtl="0"/>
            <a:r>
              <a:rPr lang="es-MX" sz="2400" b="0" i="0" u="none" baseline="0" dirty="0">
                <a:solidFill>
                  <a:srgbClr val="FF0000"/>
                </a:solidFill>
              </a:rPr>
              <a:t>Enumerar los principales ítems de gastos como comida, educación, salud, insumos agrícolas, etc.</a:t>
            </a:r>
          </a:p>
        </p:txBody>
      </p:sp>
      <p:sp>
        <p:nvSpPr>
          <p:cNvPr id="9" name="Right Brace 8"/>
          <p:cNvSpPr/>
          <p:nvPr/>
        </p:nvSpPr>
        <p:spPr>
          <a:xfrm>
            <a:off x="2027619" y="3765571"/>
            <a:ext cx="391108" cy="19757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2" name="Right Brace 11"/>
          <p:cNvSpPr/>
          <p:nvPr/>
        </p:nvSpPr>
        <p:spPr>
          <a:xfrm rot="10800000">
            <a:off x="9150225" y="3671317"/>
            <a:ext cx="490817" cy="19757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3" name="Right Brace 12"/>
          <p:cNvSpPr/>
          <p:nvPr/>
        </p:nvSpPr>
        <p:spPr>
          <a:xfrm rot="16200000">
            <a:off x="5841647" y="2350209"/>
            <a:ext cx="482473" cy="6299731"/>
          </a:xfrm>
          <a:prstGeom prst="rightBrace">
            <a:avLst>
              <a:gd name="adj1" fmla="val 8333"/>
              <a:gd name="adj2" fmla="val 7380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4" name="テキスト ボックス 13">
            <a:extLst>
              <a:ext uri="{FF2B5EF4-FFF2-40B4-BE49-F238E27FC236}">
                <a16:creationId xmlns:a16="http://schemas.microsoft.com/office/drawing/2014/main" id="{C0C9B5D6-3244-43BB-900E-C973092B204C}"/>
              </a:ext>
            </a:extLst>
          </p:cNvPr>
          <p:cNvSpPr txBox="1"/>
          <p:nvPr/>
        </p:nvSpPr>
        <p:spPr>
          <a:xfrm>
            <a:off x="3080603" y="2988718"/>
            <a:ext cx="6152146" cy="369332"/>
          </a:xfrm>
          <a:prstGeom prst="rect">
            <a:avLst/>
          </a:prstGeom>
          <a:noFill/>
        </p:spPr>
        <p:txBody>
          <a:bodyPr wrap="square">
            <a:spAutoFit/>
          </a:bodyPr>
          <a:lstStyle/>
          <a:p>
            <a:pPr algn="ctr" fontAlgn="b"/>
            <a:r>
              <a:rPr lang="es-MX" altLang="ja-JP" sz="1800" b="1" u="none" strike="noStrike" dirty="0">
                <a:effectLst/>
              </a:rPr>
              <a:t>Hoja de presupuesto para familias agricultoras</a:t>
            </a:r>
            <a:endParaRPr lang="es-MX" altLang="ja-JP" sz="18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8601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131222"/>
            <a:ext cx="10999956" cy="1325563"/>
          </a:xfrm>
        </p:spPr>
        <p:txBody>
          <a:bodyPr/>
          <a:lstStyle/>
          <a:p>
            <a:pPr algn="l" rtl="0"/>
            <a:r>
              <a:rPr kumimoji="1" lang="es-MX" b="1" i="0" u="none" baseline="0" dirty="0">
                <a:solidFill>
                  <a:srgbClr val="FF0000"/>
                </a:solidFill>
              </a:rPr>
              <a:t>Ejercicio: </a:t>
            </a:r>
            <a:r>
              <a:rPr lang="es-MX" b="1" i="0" u="none" baseline="0" dirty="0"/>
              <a:t>presupuestación agrícola familiar </a:t>
            </a:r>
            <a:endParaRPr kumimoji="1" lang="es-MX" dirty="0"/>
          </a:p>
        </p:txBody>
      </p:sp>
      <p:sp>
        <p:nvSpPr>
          <p:cNvPr id="3" name="Content Placeholder 2"/>
          <p:cNvSpPr>
            <a:spLocks noGrp="1"/>
          </p:cNvSpPr>
          <p:nvPr>
            <p:ph idx="1"/>
          </p:nvPr>
        </p:nvSpPr>
        <p:spPr>
          <a:xfrm>
            <a:off x="377371" y="1194341"/>
            <a:ext cx="11524343" cy="4045316"/>
          </a:xfrm>
        </p:spPr>
        <p:txBody>
          <a:bodyPr>
            <a:normAutofit lnSpcReduction="10000"/>
          </a:bodyPr>
          <a:lstStyle/>
          <a:p>
            <a:pPr marL="742950" indent="-742950" algn="l" rtl="0">
              <a:buFont typeface="+mj-lt"/>
              <a:buAutoNum type="arabicPeriod" startAt="2"/>
            </a:pPr>
            <a:r>
              <a:rPr lang="es-MX" sz="3200" b="0" i="0" u="none" baseline="0" dirty="0"/>
              <a:t>Los grupos de hombres y mujeres se muestran mutuamente sus hojas.</a:t>
            </a:r>
          </a:p>
          <a:p>
            <a:pPr marL="742950" indent="-742950" algn="l" rtl="0">
              <a:buFont typeface="+mj-lt"/>
              <a:buAutoNum type="arabicPeriod" startAt="2"/>
            </a:pPr>
            <a:r>
              <a:rPr lang="es-MX" sz="3200" b="0" i="0" u="none" baseline="0" dirty="0"/>
              <a:t>Debatir los problemas causados por la falta de comunicación entre marido y mujer acerca de...</a:t>
            </a:r>
          </a:p>
          <a:p>
            <a:pPr marL="742950" indent="-742950" algn="l" rtl="0">
              <a:buFont typeface="+mj-lt"/>
              <a:buAutoNum type="arabicPeriod" startAt="2"/>
            </a:pPr>
            <a:endParaRPr lang="es-MX" altLang="ja-JP" sz="3200" dirty="0"/>
          </a:p>
          <a:p>
            <a:pPr lvl="2" algn="l" rtl="0">
              <a:buFont typeface="Wingdings" panose="05000000000000000000" pitchFamily="2" charset="2"/>
              <a:buChar char="Ø"/>
            </a:pPr>
            <a:r>
              <a:rPr lang="es-MX" sz="3200" b="0" i="0" u="none" baseline="0" dirty="0"/>
              <a:t>el presupuesto familiar</a:t>
            </a:r>
          </a:p>
          <a:p>
            <a:pPr lvl="2" algn="l" rtl="0">
              <a:buFont typeface="Wingdings" panose="05000000000000000000" pitchFamily="2" charset="2"/>
              <a:buChar char="Ø"/>
            </a:pPr>
            <a:r>
              <a:rPr lang="es-MX" sz="3200" b="0" i="0" u="none" baseline="0" dirty="0"/>
              <a:t>el uso ineficiente de los recursos financieros</a:t>
            </a:r>
          </a:p>
          <a:p>
            <a:pPr lvl="2" algn="l" rtl="0">
              <a:buFont typeface="Wingdings" panose="05000000000000000000" pitchFamily="2" charset="2"/>
              <a:buChar char="Ø"/>
            </a:pPr>
            <a:endParaRPr lang="es-MX" altLang="ja-JP" sz="3600" dirty="0"/>
          </a:p>
          <a:p>
            <a:pPr marL="742950" indent="-742950" algn="l" rtl="0">
              <a:buFont typeface="+mj-lt"/>
              <a:buAutoNum type="arabicPeriod" startAt="2"/>
            </a:pPr>
            <a:r>
              <a:rPr lang="es-MX" sz="3200" b="0" i="0" u="none" baseline="0" dirty="0"/>
              <a:t>Debatir qué pueden hacer para gestionar mejor el presupuesto familiar.</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15</a:t>
            </a:fld>
            <a:endParaRPr kumimoji="1" lang="es-MX" dirty="0"/>
          </a:p>
        </p:txBody>
      </p:sp>
      <p:pic>
        <p:nvPicPr>
          <p:cNvPr id="10" name="Picture 9"/>
          <p:cNvPicPr>
            <a:picLocks noChangeAspect="1"/>
          </p:cNvPicPr>
          <p:nvPr/>
        </p:nvPicPr>
        <p:blipFill>
          <a:blip r:embed="rId2"/>
          <a:stretch>
            <a:fillRect/>
          </a:stretch>
        </p:blipFill>
        <p:spPr>
          <a:xfrm>
            <a:off x="8971302" y="2401817"/>
            <a:ext cx="1868124" cy="1630363"/>
          </a:xfrm>
          <a:prstGeom prst="rect">
            <a:avLst/>
          </a:prstGeom>
        </p:spPr>
      </p:pic>
      <p:pic>
        <p:nvPicPr>
          <p:cNvPr id="16" name="Picture 15"/>
          <p:cNvPicPr>
            <a:picLocks noChangeAspect="1"/>
          </p:cNvPicPr>
          <p:nvPr/>
        </p:nvPicPr>
        <p:blipFill>
          <a:blip r:embed="rId3"/>
          <a:stretch>
            <a:fillRect/>
          </a:stretch>
        </p:blipFill>
        <p:spPr>
          <a:xfrm>
            <a:off x="5036456" y="4993226"/>
            <a:ext cx="2380344" cy="1785258"/>
          </a:xfrm>
          <a:prstGeom prst="rect">
            <a:avLst/>
          </a:prstGeom>
        </p:spPr>
      </p:pic>
      <p:sp>
        <p:nvSpPr>
          <p:cNvPr id="5" name="CuadroTexto 4"/>
          <p:cNvSpPr txBox="1"/>
          <p:nvPr/>
        </p:nvSpPr>
        <p:spPr>
          <a:xfrm>
            <a:off x="9320462" y="3113589"/>
            <a:ext cx="1247223" cy="369332"/>
          </a:xfrm>
          <a:prstGeom prst="rect">
            <a:avLst/>
          </a:prstGeom>
          <a:solidFill>
            <a:schemeClr val="bg1"/>
          </a:solidFill>
        </p:spPr>
        <p:txBody>
          <a:bodyPr wrap="square" rtlCol="0">
            <a:spAutoFit/>
          </a:bodyPr>
          <a:lstStyle/>
          <a:p>
            <a:r>
              <a:rPr lang="es-MX" dirty="0"/>
              <a:t>Presupuesto</a:t>
            </a:r>
          </a:p>
        </p:txBody>
      </p:sp>
    </p:spTree>
    <p:extLst>
      <p:ext uri="{BB962C8B-B14F-4D97-AF65-F5344CB8AC3E}">
        <p14:creationId xmlns:p14="http://schemas.microsoft.com/office/powerpoint/2010/main" val="156688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41" y="-128193"/>
            <a:ext cx="12171718" cy="1325563"/>
          </a:xfrm>
        </p:spPr>
        <p:txBody>
          <a:bodyPr/>
          <a:lstStyle/>
          <a:p>
            <a:pPr algn="l" rtl="0"/>
            <a:r>
              <a:rPr lang="es-MX" sz="4000" b="1" i="0" u="none" baseline="0" dirty="0">
                <a:solidFill>
                  <a:srgbClr val="FF0000"/>
                </a:solidFill>
              </a:rPr>
              <a:t>Planificación</a:t>
            </a:r>
            <a:r>
              <a:rPr kumimoji="1" lang="es-MX" sz="4000" b="1" i="0" u="none" baseline="0" dirty="0">
                <a:solidFill>
                  <a:srgbClr val="FF0000"/>
                </a:solidFill>
              </a:rPr>
              <a:t>: </a:t>
            </a:r>
            <a:r>
              <a:rPr lang="es-MX" dirty="0"/>
              <a:t>plan de acción sobre el género</a:t>
            </a:r>
          </a:p>
        </p:txBody>
      </p:sp>
      <p:sp>
        <p:nvSpPr>
          <p:cNvPr id="3" name="Content Placeholder 2"/>
          <p:cNvSpPr>
            <a:spLocks noGrp="1"/>
          </p:cNvSpPr>
          <p:nvPr>
            <p:ph idx="1"/>
          </p:nvPr>
        </p:nvSpPr>
        <p:spPr>
          <a:xfrm>
            <a:off x="126635" y="852116"/>
            <a:ext cx="11916482" cy="3177512"/>
          </a:xfrm>
        </p:spPr>
        <p:txBody>
          <a:bodyPr>
            <a:normAutofit/>
          </a:bodyPr>
          <a:lstStyle/>
          <a:p>
            <a:pPr marL="742950" indent="-742950" algn="l" rtl="0">
              <a:buFont typeface="+mj-lt"/>
              <a:buAutoNum type="arabicPeriod"/>
            </a:pPr>
            <a:r>
              <a:rPr lang="es-MX" sz="2400" b="0" i="0" u="none" baseline="0" dirty="0"/>
              <a:t>Todos los agricultores debaten sobre cómo pueden superar las cuestiones de género que impiden una gestión agrícola eficiente. Estas incluyen:</a:t>
            </a:r>
          </a:p>
          <a:p>
            <a:pPr lvl="1" algn="l" rtl="0">
              <a:buFont typeface="Wingdings" panose="05000000000000000000" pitchFamily="2" charset="2"/>
              <a:buChar char="Ø"/>
            </a:pPr>
            <a:r>
              <a:rPr lang="es-MX" sz="2400" b="0" i="0" u="none" baseline="0" dirty="0"/>
              <a:t>roles de género ineficientes</a:t>
            </a:r>
          </a:p>
          <a:p>
            <a:pPr lvl="1" algn="l" rtl="0">
              <a:buFont typeface="Wingdings" panose="05000000000000000000" pitchFamily="2" charset="2"/>
              <a:buChar char="Ø"/>
            </a:pPr>
            <a:r>
              <a:rPr lang="es-MX" sz="2400" b="0" i="0" u="none" baseline="0" dirty="0"/>
              <a:t>desequilibrio de poder en la toma de decisiones</a:t>
            </a:r>
          </a:p>
          <a:p>
            <a:pPr lvl="1" algn="l" rtl="0">
              <a:buFont typeface="Wingdings" panose="05000000000000000000" pitchFamily="2" charset="2"/>
              <a:buChar char="Ø"/>
            </a:pPr>
            <a:r>
              <a:rPr lang="es-MX" sz="2400" b="0" i="0" u="none" baseline="0" dirty="0"/>
              <a:t>falta de confianza y comunicación dentro de la pareja.</a:t>
            </a:r>
          </a:p>
          <a:p>
            <a:pPr marL="742950" indent="-742950" algn="l" rtl="0">
              <a:buFont typeface="+mj-lt"/>
              <a:buAutoNum type="arabicPeriod"/>
            </a:pPr>
            <a:r>
              <a:rPr lang="es-MX" sz="2400" b="0" i="0" u="none" baseline="0" dirty="0"/>
              <a:t>A partir de los hallazgos, el grupo formula un plan de acción sobre el género. Lo implementarán y monitorearan su avance.</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16</a:t>
            </a:fld>
            <a:endParaRPr kumimoji="1" lang="es-MX" sz="1400" dirty="0"/>
          </a:p>
        </p:txBody>
      </p:sp>
      <p:graphicFrame>
        <p:nvGraphicFramePr>
          <p:cNvPr id="5" name="Tabla 4"/>
          <p:cNvGraphicFramePr>
            <a:graphicFrameLocks noGrp="1"/>
          </p:cNvGraphicFramePr>
          <p:nvPr>
            <p:extLst>
              <p:ext uri="{D42A27DB-BD31-4B8C-83A1-F6EECF244321}">
                <p14:modId xmlns:p14="http://schemas.microsoft.com/office/powerpoint/2010/main" val="1448503556"/>
              </p:ext>
            </p:extLst>
          </p:nvPr>
        </p:nvGraphicFramePr>
        <p:xfrm>
          <a:off x="1043090" y="3727049"/>
          <a:ext cx="9952858" cy="2615770"/>
        </p:xfrm>
        <a:graphic>
          <a:graphicData uri="http://schemas.openxmlformats.org/drawingml/2006/table">
            <a:tbl>
              <a:tblPr>
                <a:tableStyleId>{5C22544A-7EE6-4342-B048-85BDC9FD1C3A}</a:tableStyleId>
              </a:tblPr>
              <a:tblGrid>
                <a:gridCol w="1034511">
                  <a:extLst>
                    <a:ext uri="{9D8B030D-6E8A-4147-A177-3AD203B41FA5}">
                      <a16:colId xmlns:a16="http://schemas.microsoft.com/office/drawing/2014/main" val="20000"/>
                    </a:ext>
                  </a:extLst>
                </a:gridCol>
                <a:gridCol w="1034511">
                  <a:extLst>
                    <a:ext uri="{9D8B030D-6E8A-4147-A177-3AD203B41FA5}">
                      <a16:colId xmlns:a16="http://schemas.microsoft.com/office/drawing/2014/main" val="20001"/>
                    </a:ext>
                  </a:extLst>
                </a:gridCol>
                <a:gridCol w="1034511">
                  <a:extLst>
                    <a:ext uri="{9D8B030D-6E8A-4147-A177-3AD203B41FA5}">
                      <a16:colId xmlns:a16="http://schemas.microsoft.com/office/drawing/2014/main" val="20002"/>
                    </a:ext>
                  </a:extLst>
                </a:gridCol>
                <a:gridCol w="1034511">
                  <a:extLst>
                    <a:ext uri="{9D8B030D-6E8A-4147-A177-3AD203B41FA5}">
                      <a16:colId xmlns:a16="http://schemas.microsoft.com/office/drawing/2014/main" val="20003"/>
                    </a:ext>
                  </a:extLst>
                </a:gridCol>
                <a:gridCol w="1034511">
                  <a:extLst>
                    <a:ext uri="{9D8B030D-6E8A-4147-A177-3AD203B41FA5}">
                      <a16:colId xmlns:a16="http://schemas.microsoft.com/office/drawing/2014/main" val="20004"/>
                    </a:ext>
                  </a:extLst>
                </a:gridCol>
                <a:gridCol w="1435384">
                  <a:extLst>
                    <a:ext uri="{9D8B030D-6E8A-4147-A177-3AD203B41FA5}">
                      <a16:colId xmlns:a16="http://schemas.microsoft.com/office/drawing/2014/main" val="20005"/>
                    </a:ext>
                  </a:extLst>
                </a:gridCol>
                <a:gridCol w="1034511">
                  <a:extLst>
                    <a:ext uri="{9D8B030D-6E8A-4147-A177-3AD203B41FA5}">
                      <a16:colId xmlns:a16="http://schemas.microsoft.com/office/drawing/2014/main" val="20006"/>
                    </a:ext>
                  </a:extLst>
                </a:gridCol>
                <a:gridCol w="1034511">
                  <a:extLst>
                    <a:ext uri="{9D8B030D-6E8A-4147-A177-3AD203B41FA5}">
                      <a16:colId xmlns:a16="http://schemas.microsoft.com/office/drawing/2014/main" val="20007"/>
                    </a:ext>
                  </a:extLst>
                </a:gridCol>
                <a:gridCol w="1275897">
                  <a:extLst>
                    <a:ext uri="{9D8B030D-6E8A-4147-A177-3AD203B41FA5}">
                      <a16:colId xmlns:a16="http://schemas.microsoft.com/office/drawing/2014/main" val="20008"/>
                    </a:ext>
                  </a:extLst>
                </a:gridCol>
              </a:tblGrid>
              <a:tr h="282671">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fontAlgn="b"/>
                      <a:r>
                        <a:rPr lang="es-MX" sz="2400" b="1" u="none" strike="noStrike" dirty="0">
                          <a:effectLst/>
                        </a:rPr>
                        <a:t>Plan de acción sobre el género (Ejemplo)</a:t>
                      </a:r>
                      <a:endParaRPr lang="es-MX" sz="24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0811">
                <a:tc>
                  <a:txBody>
                    <a:bodyPr/>
                    <a:lstStyle/>
                    <a:p>
                      <a:pPr algn="ctr" fontAlgn="b"/>
                      <a:r>
                        <a:rPr lang="es-MX" sz="1100" u="none" strike="noStrike" dirty="0">
                          <a:effectLst/>
                        </a:rPr>
                        <a:t>Objetivo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Trabajo más tedioso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Actividades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Recursos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Programa</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Implementador</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Indicador de monitoreo</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Monitor</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u="none" strike="noStrike" dirty="0">
                          <a:effectLst/>
                        </a:rPr>
                        <a:t>Observaciones</a:t>
                      </a:r>
                      <a:endParaRPr lang="es-MX"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47840">
                <a:tc>
                  <a:txBody>
                    <a:bodyPr/>
                    <a:lstStyle/>
                    <a:p>
                      <a:pPr algn="ctr" fontAlgn="t"/>
                      <a:r>
                        <a:rPr lang="es-MX" sz="1100" u="none" strike="noStrike" dirty="0">
                          <a:effectLst/>
                        </a:rPr>
                        <a:t>Reducir la </a:t>
                      </a:r>
                    </a:p>
                    <a:p>
                      <a:pPr algn="ctr" fontAlgn="t"/>
                      <a:r>
                        <a:rPr lang="es-MX" sz="1100" u="none" strike="noStrike" dirty="0">
                          <a:effectLst/>
                        </a:rPr>
                        <a:t>pesada carga laboral femenina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Conseguir leña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Comprar una cocina mejorada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Dinero (800 Ksh)</a:t>
                      </a:r>
                      <a:br>
                        <a:rPr lang="es-MX" sz="1100" u="none" strike="noStrike" dirty="0">
                          <a:effectLst/>
                        </a:rPr>
                      </a:br>
                      <a:r>
                        <a:rPr lang="es-MX" sz="1100" u="none" strike="noStrike" dirty="0">
                          <a:effectLst/>
                        </a:rPr>
                        <a:t>Trabajo para construir la cocina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Dic 2018</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Cada miembro </a:t>
                      </a:r>
                    </a:p>
                    <a:p>
                      <a:pPr algn="ctr" fontAlgn="t"/>
                      <a:r>
                        <a:rPr lang="es-MX" sz="1100" u="none" strike="noStrike" dirty="0">
                          <a:effectLst/>
                        </a:rPr>
                        <a:t>del grupo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Implementado por más del 70% de los miembros del grupo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Facilitador grupal</a:t>
                      </a:r>
                      <a:br>
                        <a:rPr lang="es-MX" sz="1100" u="none" strike="noStrike" dirty="0">
                          <a:effectLst/>
                        </a:rPr>
                      </a:br>
                      <a:r>
                        <a:rPr lang="es-MX" sz="1100" u="none" strike="noStrike" dirty="0">
                          <a:effectLst/>
                        </a:rPr>
                        <a:t>Comité Ejecutivo</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100" u="none" strike="noStrike" dirty="0">
                          <a:effectLst/>
                        </a:rPr>
                        <a:t>Cuando termine la venta de productos hortícolas la siguiente temporada</a:t>
                      </a:r>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47840">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531436"/>
                  </a:ext>
                </a:extLst>
              </a:tr>
            </a:tbl>
          </a:graphicData>
        </a:graphic>
      </p:graphicFrame>
    </p:spTree>
    <p:extLst>
      <p:ext uri="{BB962C8B-B14F-4D97-AF65-F5344CB8AC3E}">
        <p14:creationId xmlns:p14="http://schemas.microsoft.com/office/powerpoint/2010/main" val="409983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17</a:t>
            </a:fld>
            <a:endParaRPr kumimoji="1" lang="es-MX" dirty="0"/>
          </a:p>
        </p:txBody>
      </p:sp>
      <p:sp>
        <p:nvSpPr>
          <p:cNvPr id="11" name="Title 1"/>
          <p:cNvSpPr>
            <a:spLocks noGrp="1"/>
          </p:cNvSpPr>
          <p:nvPr>
            <p:ph type="title"/>
          </p:nvPr>
        </p:nvSpPr>
        <p:spPr>
          <a:xfrm>
            <a:off x="667657" y="313236"/>
            <a:ext cx="10991850" cy="1325563"/>
          </a:xfrm>
        </p:spPr>
        <p:txBody>
          <a:bodyPr/>
          <a:lstStyle/>
          <a:p>
            <a:pPr algn="l" rtl="0"/>
            <a:r>
              <a:rPr kumimoji="1" lang="es-MX" b="1" i="0" u="none" baseline="0" dirty="0">
                <a:solidFill>
                  <a:srgbClr val="FF0000"/>
                </a:solidFill>
              </a:rPr>
              <a:t>SUGERENCIA: </a:t>
            </a:r>
            <a:r>
              <a:rPr lang="es-MX" b="1" i="0" u="none" baseline="0" dirty="0"/>
              <a:t> organizar sesiones de debate con historias anecdóticas</a:t>
            </a:r>
            <a:endParaRPr kumimoji="1" lang="es-MX" dirty="0"/>
          </a:p>
        </p:txBody>
      </p:sp>
      <p:sp>
        <p:nvSpPr>
          <p:cNvPr id="5" name="Content Placeholder 2"/>
          <p:cNvSpPr>
            <a:spLocks noGrp="1"/>
          </p:cNvSpPr>
          <p:nvPr>
            <p:ph idx="1"/>
          </p:nvPr>
        </p:nvSpPr>
        <p:spPr>
          <a:xfrm>
            <a:off x="667658" y="1754912"/>
            <a:ext cx="10522856" cy="4986715"/>
          </a:xfrm>
        </p:spPr>
        <p:txBody>
          <a:bodyPr>
            <a:normAutofit/>
          </a:bodyPr>
          <a:lstStyle/>
          <a:p>
            <a:pPr algn="l" rtl="0"/>
            <a:r>
              <a:rPr lang="es-MX" sz="3200" b="0" i="0" u="none" baseline="0" dirty="0"/>
              <a:t>En lugar o aparte de organizar las capacitaciones explicadas hasta ahora, puede ser útil celebrar una reunión de debate para los agricultores.</a:t>
            </a:r>
          </a:p>
          <a:p>
            <a:pPr algn="l" rtl="0"/>
            <a:r>
              <a:rPr lang="es-MX" sz="3200" b="0" i="0" u="none" baseline="0" dirty="0"/>
              <a:t>Presentar a los agricultores algunas anécdotas de la vida real con temática de género.</a:t>
            </a:r>
          </a:p>
          <a:p>
            <a:pPr algn="l" rtl="0"/>
            <a:r>
              <a:rPr lang="es-MX" sz="3200" b="0" i="0" u="none" baseline="0" dirty="0"/>
              <a:t>Que discutan los asuntos relacionados con:</a:t>
            </a:r>
          </a:p>
          <a:p>
            <a:pPr lvl="1" algn="l" rtl="0">
              <a:buFont typeface="Wingdings" panose="05000000000000000000" pitchFamily="2" charset="2"/>
              <a:buChar char="Ø"/>
            </a:pPr>
            <a:r>
              <a:rPr lang="es-MX" sz="2800" b="0" i="0" u="none" baseline="0" dirty="0"/>
              <a:t>la toma de decisiones en conjunto entre marido y mujer</a:t>
            </a:r>
          </a:p>
          <a:p>
            <a:pPr lvl="1" algn="l" rtl="0">
              <a:buFont typeface="Wingdings" panose="05000000000000000000" pitchFamily="2" charset="2"/>
              <a:buChar char="Ø"/>
            </a:pPr>
            <a:r>
              <a:rPr lang="es-MX" sz="2800" b="0" i="0" u="none" baseline="0" dirty="0"/>
              <a:t>las funciones de género que permiten una gestión más</a:t>
            </a:r>
          </a:p>
          <a:p>
            <a:pPr marL="457200" lvl="1" indent="0" algn="l" rtl="0">
              <a:buNone/>
            </a:pPr>
            <a:r>
              <a:rPr lang="es-MX" sz="2800" dirty="0"/>
              <a:t>	</a:t>
            </a:r>
            <a:r>
              <a:rPr lang="es-MX" sz="2800" b="0" i="0" u="none" baseline="0" dirty="0"/>
              <a:t> eficiente de la granja y el hogar</a:t>
            </a:r>
          </a:p>
          <a:p>
            <a:pPr lvl="1" algn="l" rtl="0">
              <a:buFont typeface="Wingdings" panose="05000000000000000000" pitchFamily="2" charset="2"/>
              <a:buChar char="Ø"/>
            </a:pPr>
            <a:r>
              <a:rPr lang="es-MX" sz="2800" b="0" i="0" u="none" baseline="0" dirty="0"/>
              <a:t>igualdad de oportunidades para hombres y mujeres.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3626" y="4032637"/>
            <a:ext cx="2398374" cy="2343866"/>
          </a:xfrm>
          <a:prstGeom prst="rect">
            <a:avLst/>
          </a:prstGeom>
        </p:spPr>
      </p:pic>
    </p:spTree>
    <p:extLst>
      <p:ext uri="{BB962C8B-B14F-4D97-AF65-F5344CB8AC3E}">
        <p14:creationId xmlns:p14="http://schemas.microsoft.com/office/powerpoint/2010/main" val="238280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18</a:t>
            </a:fld>
            <a:endParaRPr kumimoji="1" lang="es-MX" sz="1400" dirty="0"/>
          </a:p>
        </p:txBody>
      </p:sp>
      <p:sp>
        <p:nvSpPr>
          <p:cNvPr id="11" name="Title 1"/>
          <p:cNvSpPr>
            <a:spLocks noGrp="1"/>
          </p:cNvSpPr>
          <p:nvPr>
            <p:ph type="title"/>
          </p:nvPr>
        </p:nvSpPr>
        <p:spPr>
          <a:xfrm>
            <a:off x="148883" y="-161037"/>
            <a:ext cx="12043117" cy="1325563"/>
          </a:xfrm>
        </p:spPr>
        <p:txBody>
          <a:bodyPr/>
          <a:lstStyle/>
          <a:p>
            <a:pPr algn="l" rtl="0"/>
            <a:r>
              <a:rPr kumimoji="1" lang="es-MX" sz="4000" b="1" i="0" u="none" baseline="0" dirty="0">
                <a:solidFill>
                  <a:srgbClr val="FF0000"/>
                </a:solidFill>
              </a:rPr>
              <a:t>Historia 1: La historia de un esposo</a:t>
            </a:r>
            <a:r>
              <a:rPr lang="es-MX" sz="4000" b="1" i="0" u="none" baseline="0" dirty="0">
                <a:solidFill>
                  <a:srgbClr val="FF0000"/>
                </a:solidFill>
              </a:rPr>
              <a:t> en un hogar agrícola</a:t>
            </a:r>
            <a:endParaRPr kumimoji="1" lang="es-MX" sz="4000" dirty="0"/>
          </a:p>
        </p:txBody>
      </p:sp>
      <p:sp>
        <p:nvSpPr>
          <p:cNvPr id="5" name="Content Placeholder 2"/>
          <p:cNvSpPr>
            <a:spLocks noGrp="1"/>
          </p:cNvSpPr>
          <p:nvPr>
            <p:ph idx="1"/>
          </p:nvPr>
        </p:nvSpPr>
        <p:spPr>
          <a:xfrm>
            <a:off x="408269" y="917784"/>
            <a:ext cx="11524343" cy="4045316"/>
          </a:xfrm>
          <a:solidFill>
            <a:schemeClr val="accent4">
              <a:lumMod val="20000"/>
              <a:lumOff val="80000"/>
            </a:schemeClr>
          </a:solidFill>
          <a:ln>
            <a:solidFill>
              <a:schemeClr val="accent2">
                <a:lumMod val="50000"/>
              </a:schemeClr>
            </a:solidFill>
          </a:ln>
        </p:spPr>
        <p:txBody>
          <a:bodyPr anchor="ctr" anchorCtr="0">
            <a:noAutofit/>
          </a:bodyPr>
          <a:lstStyle/>
          <a:p>
            <a:pPr marL="0" indent="0" algn="l" rtl="0">
              <a:buNone/>
            </a:pPr>
            <a:r>
              <a:rPr lang="es-MX" sz="2800" b="0" i="0" u="none" baseline="0" dirty="0"/>
              <a:t>Un día salí de casa en la mañana a buscar mercado para mis tomates que estaban listos para la cosecha. Mientras yo estaba ocupado buscando mercado, un comprador visitó mi casa y encontró a mi esposa. Él le preguntó si podía venderle los tomates, pero como ella no tiene ninguna autoridad para tomar decisiones y nunca supo de mis planes, rechazó venderlos. </a:t>
            </a:r>
          </a:p>
          <a:p>
            <a:pPr marL="0" indent="0" algn="l" rtl="0">
              <a:buNone/>
            </a:pPr>
            <a:r>
              <a:rPr lang="es-MX" sz="2800" b="0" i="0" u="none" baseline="0" dirty="0"/>
              <a:t>Mi búsqueda de mercado no resultó bien así que me dirigí a casa, donde mi esposa me contó lo que había pasado. Me sentí muy mal y mis tomates se echaron a perder porque no pude encontrar dónde venderlos.</a:t>
            </a:r>
            <a:endParaRPr lang="es-MX" altLang="ja-JP"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324" y="4963100"/>
            <a:ext cx="2667792" cy="1778528"/>
          </a:xfrm>
          <a:prstGeom prst="rect">
            <a:avLst/>
          </a:prstGeom>
          <a:ln>
            <a:noFill/>
          </a:ln>
          <a:effectLst>
            <a:softEdge rad="112500"/>
          </a:effectLst>
        </p:spPr>
      </p:pic>
      <p:sp>
        <p:nvSpPr>
          <p:cNvPr id="6" name="Content Placeholder 2"/>
          <p:cNvSpPr txBox="1">
            <a:spLocks/>
          </p:cNvSpPr>
          <p:nvPr/>
        </p:nvSpPr>
        <p:spPr>
          <a:xfrm>
            <a:off x="243228" y="5100853"/>
            <a:ext cx="9307172" cy="1757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buFont typeface="Wingdings" panose="05000000000000000000" pitchFamily="2" charset="2"/>
              <a:buChar char="ü"/>
            </a:pPr>
            <a:r>
              <a:rPr lang="es-MX" sz="2800" b="0" i="0" u="none" baseline="0" dirty="0"/>
              <a:t>¿Les resulta familiar esta situación?</a:t>
            </a:r>
          </a:p>
          <a:p>
            <a:pPr algn="l" rtl="0">
              <a:buFont typeface="Wingdings" panose="05000000000000000000" pitchFamily="2" charset="2"/>
              <a:buChar char="ü"/>
            </a:pPr>
            <a:r>
              <a:rPr lang="es-MX" sz="2800" b="0" i="0" u="none" baseline="0" dirty="0"/>
              <a:t>¿Por qué piensan ustedes que ocurrió el problema?</a:t>
            </a:r>
          </a:p>
          <a:p>
            <a:pPr algn="l" rtl="0">
              <a:buFont typeface="Wingdings" panose="05000000000000000000" pitchFamily="2" charset="2"/>
              <a:buChar char="ü"/>
            </a:pPr>
            <a:r>
              <a:rPr lang="es-MX" sz="2800" b="0" i="0" u="none" baseline="0" dirty="0"/>
              <a:t>¿Cómo creen que podría evitarse esta situación?</a:t>
            </a:r>
          </a:p>
          <a:p>
            <a:pPr algn="l" rtl="0">
              <a:buFont typeface="Wingdings" panose="05000000000000000000" pitchFamily="2" charset="2"/>
              <a:buChar char="ü"/>
            </a:pPr>
            <a:endParaRPr lang="x-none" sz="2800" dirty="0"/>
          </a:p>
        </p:txBody>
      </p:sp>
    </p:spTree>
    <p:extLst>
      <p:ext uri="{BB962C8B-B14F-4D97-AF65-F5344CB8AC3E}">
        <p14:creationId xmlns:p14="http://schemas.microsoft.com/office/powerpoint/2010/main" val="357343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19</a:t>
            </a:fld>
            <a:endParaRPr kumimoji="1" lang="es-MX" sz="1400" dirty="0"/>
          </a:p>
        </p:txBody>
      </p:sp>
      <p:sp>
        <p:nvSpPr>
          <p:cNvPr id="11" name="Title 1"/>
          <p:cNvSpPr>
            <a:spLocks noGrp="1"/>
          </p:cNvSpPr>
          <p:nvPr>
            <p:ph type="title"/>
          </p:nvPr>
        </p:nvSpPr>
        <p:spPr>
          <a:xfrm>
            <a:off x="148883" y="-161037"/>
            <a:ext cx="12043117" cy="1325563"/>
          </a:xfrm>
        </p:spPr>
        <p:txBody>
          <a:bodyPr/>
          <a:lstStyle/>
          <a:p>
            <a:pPr algn="l" rtl="0"/>
            <a:r>
              <a:rPr kumimoji="1" lang="es-MX" sz="4000" b="1" i="0" u="none" baseline="0" dirty="0">
                <a:solidFill>
                  <a:srgbClr val="FF0000"/>
                </a:solidFill>
              </a:rPr>
              <a:t>Historia 2: La historia de una esposa</a:t>
            </a:r>
            <a:r>
              <a:rPr lang="es-MX" sz="4000" b="1" i="0" u="none" baseline="0" dirty="0">
                <a:solidFill>
                  <a:srgbClr val="FF0000"/>
                </a:solidFill>
              </a:rPr>
              <a:t> en un hogar agrícola</a:t>
            </a:r>
            <a:endParaRPr kumimoji="1" lang="es-MX" sz="4000" dirty="0"/>
          </a:p>
        </p:txBody>
      </p:sp>
      <p:sp>
        <p:nvSpPr>
          <p:cNvPr id="5" name="Content Placeholder 2"/>
          <p:cNvSpPr>
            <a:spLocks noGrp="1"/>
          </p:cNvSpPr>
          <p:nvPr>
            <p:ph idx="1"/>
          </p:nvPr>
        </p:nvSpPr>
        <p:spPr>
          <a:xfrm>
            <a:off x="408269" y="917784"/>
            <a:ext cx="11524343" cy="3817944"/>
          </a:xfrm>
          <a:solidFill>
            <a:schemeClr val="accent4">
              <a:lumMod val="20000"/>
              <a:lumOff val="80000"/>
            </a:schemeClr>
          </a:solidFill>
          <a:ln>
            <a:solidFill>
              <a:schemeClr val="accent2">
                <a:lumMod val="50000"/>
              </a:schemeClr>
            </a:solidFill>
          </a:ln>
        </p:spPr>
        <p:txBody>
          <a:bodyPr anchor="ctr" anchorCtr="0">
            <a:noAutofit/>
          </a:bodyPr>
          <a:lstStyle/>
          <a:p>
            <a:pPr marL="0" indent="0" algn="l" rtl="0">
              <a:buNone/>
            </a:pPr>
            <a:r>
              <a:rPr lang="es-MX" sz="2800" b="0" i="0" u="none" baseline="0" dirty="0"/>
              <a:t>Mi esposo me dijo «he oído que la coliflor es rentable. Plantemos coliflor en todo nuestro terreno». Me opuse, diciendo que bueno, pero que solo en la mitad, no en todo el terreno, porque había visto que muchos otros agricultores ya habían plantado coliflor y había oído a muchas personas decir que querían plantarla. Sabía que para cuando la cosecháramos el precio habría bajado. Mi esposo no me escuchó e hizo lo que quería. Al final de esa temporada, tuvimos enormes pérdidas. Sin embargo, tras esa experiencia, mi esposo comenzó a preguntarme qué cosecha pensaba yo que era buena para la temporada.</a:t>
            </a:r>
            <a:endParaRPr lang="es-MX" altLang="ja-JP" sz="2800" dirty="0"/>
          </a:p>
        </p:txBody>
      </p:sp>
      <p:sp>
        <p:nvSpPr>
          <p:cNvPr id="6" name="Content Placeholder 2"/>
          <p:cNvSpPr txBox="1">
            <a:spLocks/>
          </p:cNvSpPr>
          <p:nvPr/>
        </p:nvSpPr>
        <p:spPr>
          <a:xfrm>
            <a:off x="148883" y="4935975"/>
            <a:ext cx="9307172" cy="1757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buFont typeface="Wingdings" panose="05000000000000000000" pitchFamily="2" charset="2"/>
              <a:buChar char="ü"/>
            </a:pPr>
            <a:r>
              <a:rPr lang="es-MX" sz="2800" b="0" i="0" u="none" baseline="0" dirty="0"/>
              <a:t>¿Les resulta familiar esta situación?</a:t>
            </a:r>
          </a:p>
          <a:p>
            <a:pPr algn="l" rtl="0">
              <a:buFont typeface="Wingdings" panose="05000000000000000000" pitchFamily="2" charset="2"/>
              <a:buChar char="ü"/>
            </a:pPr>
            <a:r>
              <a:rPr lang="es-MX" sz="2800" b="0" i="0" u="none" baseline="0" dirty="0"/>
              <a:t>¿Por qué piensan ustedes que ocurrió el problema?</a:t>
            </a:r>
          </a:p>
          <a:p>
            <a:pPr algn="l" rtl="0">
              <a:buFont typeface="Wingdings" panose="05000000000000000000" pitchFamily="2" charset="2"/>
              <a:buChar char="ü"/>
            </a:pPr>
            <a:r>
              <a:rPr lang="es-MX" sz="2800" b="0" i="0" u="none" baseline="0" dirty="0"/>
              <a:t>¿Cómo creen que podría evitarse esta situación?</a:t>
            </a:r>
          </a:p>
          <a:p>
            <a:pPr algn="l" rtl="0">
              <a:buFont typeface="Wingdings" panose="05000000000000000000" pitchFamily="2" charset="2"/>
              <a:buChar char="ü"/>
            </a:pPr>
            <a:endParaRPr lang="x-none"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412" y="4271671"/>
            <a:ext cx="2743200" cy="2056326"/>
          </a:xfrm>
          <a:prstGeom prst="rect">
            <a:avLst/>
          </a:prstGeom>
          <a:ln>
            <a:noFill/>
          </a:ln>
          <a:effectLst>
            <a:softEdge rad="112500"/>
          </a:effectLst>
        </p:spPr>
      </p:pic>
    </p:spTree>
    <p:extLst>
      <p:ext uri="{BB962C8B-B14F-4D97-AF65-F5344CB8AC3E}">
        <p14:creationId xmlns:p14="http://schemas.microsoft.com/office/powerpoint/2010/main" val="119587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123"/>
            <a:ext cx="11944350" cy="1325563"/>
          </a:xfrm>
        </p:spPr>
        <p:txBody>
          <a:bodyPr/>
          <a:lstStyle/>
          <a:p>
            <a:pPr algn="ctr" rtl="0"/>
            <a:r>
              <a:rPr kumimoji="1" lang="es-MX" b="1" i="0" u="none" baseline="0" dirty="0">
                <a:solidFill>
                  <a:srgbClr val="FF0000"/>
                </a:solidFill>
              </a:rPr>
              <a:t>¿DÓNDE ESTAMOS?: </a:t>
            </a:r>
            <a:r>
              <a:rPr kumimoji="1" lang="es-MX" b="1" i="0" u="none" baseline="0" dirty="0"/>
              <a:t>la capacitación sobre conciencia de género en los 4 pasos del SHEP</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a:t>
            </a:fld>
            <a:endParaRPr kumimoji="1" lang="es-MX" dirty="0"/>
          </a:p>
        </p:txBody>
      </p:sp>
      <p:graphicFrame>
        <p:nvGraphicFramePr>
          <p:cNvPr id="5" name="表 4"/>
          <p:cNvGraphicFramePr>
            <a:graphicFrameLocks noGrp="1"/>
          </p:cNvGraphicFramePr>
          <p:nvPr>
            <p:extLst>
              <p:ext uri="{D42A27DB-BD31-4B8C-83A1-F6EECF244321}">
                <p14:modId xmlns:p14="http://schemas.microsoft.com/office/powerpoint/2010/main" val="3493821784"/>
              </p:ext>
            </p:extLst>
          </p:nvPr>
        </p:nvGraphicFramePr>
        <p:xfrm>
          <a:off x="278605" y="1761249"/>
          <a:ext cx="9021312" cy="4794845"/>
        </p:xfrm>
        <a:graphic>
          <a:graphicData uri="http://schemas.openxmlformats.org/drawingml/2006/table">
            <a:tbl>
              <a:tblPr firstRow="1" firstCol="1" bandRow="1">
                <a:tableStyleId>{5940675A-B579-460E-94D1-54222C63F5DA}</a:tableStyleId>
              </a:tblPr>
              <a:tblGrid>
                <a:gridCol w="4663463">
                  <a:extLst>
                    <a:ext uri="{9D8B030D-6E8A-4147-A177-3AD203B41FA5}">
                      <a16:colId xmlns:a16="http://schemas.microsoft.com/office/drawing/2014/main" val="20000"/>
                    </a:ext>
                  </a:extLst>
                </a:gridCol>
                <a:gridCol w="4357849">
                  <a:extLst>
                    <a:ext uri="{9D8B030D-6E8A-4147-A177-3AD203B41FA5}">
                      <a16:colId xmlns:a16="http://schemas.microsoft.com/office/drawing/2014/main" val="20001"/>
                    </a:ext>
                  </a:extLst>
                </a:gridCol>
              </a:tblGrid>
              <a:tr h="321893">
                <a:tc>
                  <a:txBody>
                    <a:bodyPr/>
                    <a:lstStyle/>
                    <a:p>
                      <a:pPr algn="ctr" rtl="0">
                        <a:spcAft>
                          <a:spcPts val="0"/>
                        </a:spcAft>
                      </a:pPr>
                      <a:r>
                        <a:rPr lang="es-MX" sz="2000" b="0" i="0" u="none" baseline="0" dirty="0">
                          <a:effectLst/>
                          <a:latin typeface="+mn-lt"/>
                        </a:rPr>
                        <a:t>4 pasos</a:t>
                      </a:r>
                      <a:endParaRPr lang="es-MX" sz="2000" dirty="0">
                        <a:effectLst/>
                        <a:latin typeface="+mn-lt"/>
                        <a:ea typeface="ＭＳ ゴシック"/>
                        <a:cs typeface="Times New Roman"/>
                      </a:endParaRPr>
                    </a:p>
                  </a:txBody>
                  <a:tcPr marL="58563" marR="58563" marT="0" marB="0"/>
                </a:tc>
                <a:tc>
                  <a:txBody>
                    <a:bodyPr/>
                    <a:lstStyle/>
                    <a:p>
                      <a:pPr algn="ctr" rtl="0">
                        <a:spcAft>
                          <a:spcPts val="0"/>
                        </a:spcAft>
                      </a:pPr>
                      <a:r>
                        <a:rPr lang="es-MX" sz="2000" b="0" i="0" u="none" baseline="0" dirty="0">
                          <a:effectLst/>
                          <a:latin typeface="+mn-lt"/>
                        </a:rPr>
                        <a:t>Actividades</a:t>
                      </a:r>
                      <a:endParaRPr lang="es-MX" sz="2000" dirty="0">
                        <a:effectLst/>
                        <a:latin typeface="+mn-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es-MX" sz="2800" b="1" i="0" u="none" baseline="0" dirty="0">
                          <a:effectLst/>
                          <a:latin typeface="+mn-lt"/>
                          <a:ea typeface="ＭＳ ゴシック"/>
                          <a:cs typeface="Times New Roman"/>
                        </a:rPr>
                        <a:t>1. Compartir las metas con los agricultores.</a:t>
                      </a:r>
                      <a:endParaRPr lang="es-MX" sz="2800" b="1" dirty="0">
                        <a:effectLst/>
                        <a:latin typeface="+mn-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2000" b="0" i="0" u="none" baseline="0" dirty="0">
                          <a:effectLst/>
                          <a:latin typeface="+mn-lt"/>
                          <a:ea typeface="ＭＳ ゴシック"/>
                          <a:cs typeface="Times New Roman"/>
                        </a:rPr>
                        <a:t>Taller de sensibilización</a:t>
                      </a:r>
                      <a:endParaRPr lang="es-MX" sz="2000" dirty="0">
                        <a:effectLst/>
                        <a:latin typeface="+mn-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es-MX" sz="2800" b="1" i="0" u="none" baseline="0" dirty="0">
                          <a:effectLst/>
                          <a:latin typeface="+mn-lt"/>
                          <a:ea typeface="ＭＳ ゴシック"/>
                          <a:cs typeface="Times New Roman"/>
                        </a:rPr>
                        <a:t>2.  Aumenta la conciencia de los agricultores.</a:t>
                      </a:r>
                      <a:endParaRPr lang="es-MX" sz="2800" b="1" dirty="0">
                        <a:effectLst/>
                        <a:latin typeface="+mn-lt"/>
                        <a:ea typeface="ＭＳ ゴシック"/>
                        <a:cs typeface="Times New Roman"/>
                      </a:endParaRPr>
                    </a:p>
                  </a:txBody>
                  <a:tcPr anchor="ctr">
                    <a:solidFill>
                      <a:srgbClr val="92D050"/>
                    </a:solidFill>
                  </a:tcPr>
                </a:tc>
                <a:tc>
                  <a:txBody>
                    <a:bodyPr/>
                    <a:lstStyle/>
                    <a:p>
                      <a:pPr algn="l" rtl="0">
                        <a:spcAft>
                          <a:spcPts val="0"/>
                        </a:spcAft>
                      </a:pPr>
                      <a:r>
                        <a:rPr kumimoji="1" lang="es-MX" sz="2000" b="0" i="0" u="none" kern="1200" baseline="0" dirty="0">
                          <a:solidFill>
                            <a:schemeClr val="tx1"/>
                          </a:solidFill>
                          <a:effectLst/>
                          <a:latin typeface="+mn-lt"/>
                          <a:ea typeface="ＭＳ ゴシック"/>
                          <a:cs typeface="Times New Roman"/>
                        </a:rPr>
                        <a:t>Estudio de línea base participativo</a:t>
                      </a:r>
                    </a:p>
                    <a:p>
                      <a:pPr algn="l" rtl="0">
                        <a:spcAft>
                          <a:spcPts val="0"/>
                        </a:spcAft>
                      </a:pPr>
                      <a:r>
                        <a:rPr lang="es-MX" sz="2000" b="0" i="0" u="none" baseline="0" dirty="0">
                          <a:effectLst/>
                          <a:latin typeface="+mn-lt"/>
                          <a:ea typeface="ＭＳ ゴシック"/>
                          <a:cs typeface="Times New Roman"/>
                        </a:rPr>
                        <a:t>Foro entre actores (opcional)</a:t>
                      </a:r>
                      <a:endParaRPr lang="es-MX" sz="2000" dirty="0">
                        <a:effectLst/>
                        <a:latin typeface="+mn-lt"/>
                        <a:ea typeface="ＭＳ ゴシック"/>
                        <a:cs typeface="Times New Roman"/>
                      </a:endParaRPr>
                    </a:p>
                    <a:p>
                      <a:pPr algn="l" rtl="0">
                        <a:spcAft>
                          <a:spcPts val="0"/>
                        </a:spcAft>
                      </a:pPr>
                      <a:r>
                        <a:rPr lang="es-MX" sz="2000" b="0" i="0" u="none" baseline="0" dirty="0">
                          <a:effectLst/>
                          <a:latin typeface="+mn-lt"/>
                          <a:ea typeface="ＭＳ ゴシック"/>
                          <a:cs typeface="Times New Roman"/>
                        </a:rPr>
                        <a:t>Estudio del mercado</a:t>
                      </a:r>
                      <a:endParaRPr lang="es-MX" sz="2000" dirty="0">
                        <a:effectLst/>
                        <a:latin typeface="+mn-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es-MX" sz="2800" b="1" i="0" u="none" baseline="0" dirty="0">
                          <a:solidFill>
                            <a:schemeClr val="bg1"/>
                          </a:solidFill>
                          <a:effectLst/>
                          <a:latin typeface="+mn-lt"/>
                          <a:ea typeface="ＭＳ ゴシック"/>
                          <a:cs typeface="Times New Roman"/>
                        </a:rPr>
                        <a:t>3. Los agricultores toman decisiones.</a:t>
                      </a:r>
                      <a:endParaRPr lang="es-MX" sz="2800" b="1" dirty="0">
                        <a:solidFill>
                          <a:schemeClr val="bg1"/>
                        </a:solidFill>
                        <a:effectLst/>
                        <a:latin typeface="+mn-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n-lt"/>
                          <a:ea typeface="ＭＳ ゴシック"/>
                          <a:cs typeface="Times New Roman"/>
                        </a:rPr>
                        <a:t>Selección de cultivos objetivo</a:t>
                      </a:r>
                    </a:p>
                    <a:p>
                      <a:pPr algn="l" rtl="0">
                        <a:spcAft>
                          <a:spcPts val="0"/>
                        </a:spcAft>
                      </a:pPr>
                      <a:r>
                        <a:rPr kumimoji="1" lang="es-MX" sz="2000" b="0" i="0" u="none" kern="1200" baseline="0" dirty="0">
                          <a:solidFill>
                            <a:schemeClr val="tx1"/>
                          </a:solidFill>
                          <a:effectLst/>
                          <a:latin typeface="+mn-lt"/>
                          <a:ea typeface="ＭＳ ゴシック"/>
                          <a:cs typeface="Times New Roman"/>
                        </a:rPr>
                        <a:t>Elaboración del calendario de cultivos</a:t>
                      </a:r>
                      <a:endParaRPr kumimoji="1" lang="es-MX"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es-MX" sz="2800" b="1" i="0" u="none" baseline="0" dirty="0">
                          <a:solidFill>
                            <a:schemeClr val="bg1"/>
                          </a:solidFill>
                          <a:effectLst/>
                          <a:latin typeface="+mn-lt"/>
                          <a:ea typeface="ＭＳ ゴシック"/>
                          <a:cs typeface="Times New Roman"/>
                        </a:rPr>
                        <a:t>4.  Los agricultores adquieren habilidades.</a:t>
                      </a:r>
                      <a:endParaRPr lang="es-MX" sz="2800" b="1" dirty="0">
                        <a:solidFill>
                          <a:schemeClr val="bg1"/>
                        </a:solidFill>
                        <a:effectLst/>
                        <a:latin typeface="+mn-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n-lt"/>
                          <a:ea typeface="ＭＳ ゴシック"/>
                          <a:cs typeface="Times New Roman"/>
                        </a:rPr>
                        <a:t>Capacitaciones en campo</a:t>
                      </a:r>
                      <a:endParaRPr kumimoji="1" lang="es-MX" sz="2800" b="1" kern="1200" dirty="0">
                        <a:solidFill>
                          <a:srgbClr val="FF0000"/>
                        </a:solidFill>
                        <a:effectLst/>
                        <a:latin typeface="+mn-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es-MX" sz="2400" b="0" i="0" u="none" baseline="0" dirty="0">
                          <a:solidFill>
                            <a:schemeClr val="tx1"/>
                          </a:solidFill>
                          <a:effectLst/>
                          <a:latin typeface="+mn-lt"/>
                          <a:ea typeface="ＭＳ ゴシック"/>
                          <a:cs typeface="Times New Roman"/>
                        </a:rPr>
                        <a:t>Seguimiento y monitoreo (incluyendo el estudio participativo de línea final)</a:t>
                      </a: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9429640" y="1450686"/>
            <a:ext cx="2613477" cy="3859252"/>
          </a:xfrm>
          <a:prstGeom prst="wedgeRoundRectCallout">
            <a:avLst>
              <a:gd name="adj1" fmla="val -60135"/>
              <a:gd name="adj2" fmla="val -1448"/>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es-MX" sz="2000" b="0" i="0" u="none" baseline="0" dirty="0">
                <a:solidFill>
                  <a:schemeClr val="tx1"/>
                </a:solidFill>
              </a:rPr>
              <a:t>La capacitación sobre conciencia de género se debe realizar </a:t>
            </a:r>
            <a:r>
              <a:rPr kumimoji="1" lang="es-MX" sz="2000" b="1" i="0" u="none" baseline="0" dirty="0">
                <a:solidFill>
                  <a:schemeClr val="tx1"/>
                </a:solidFill>
              </a:rPr>
              <a:t>poco antes del «Paso 3. Los agricultores toman decisiones» </a:t>
            </a:r>
            <a:r>
              <a:rPr kumimoji="1" lang="es-MX" sz="2000" b="0" i="0" u="none" baseline="0" dirty="0">
                <a:solidFill>
                  <a:schemeClr val="tx1"/>
                </a:solidFill>
              </a:rPr>
              <a:t>porque una toma de decisiones con equidad de género es crucial para el trabajo del grupo y el hogar.</a:t>
            </a:r>
            <a:endParaRPr kumimoji="1" lang="es-MX" sz="2000" dirty="0">
              <a:solidFill>
                <a:schemeClr val="tx1"/>
              </a:solidFill>
            </a:endParaRPr>
          </a:p>
        </p:txBody>
      </p:sp>
      <p:sp>
        <p:nvSpPr>
          <p:cNvPr id="3" name="Right Brace 2"/>
          <p:cNvSpPr/>
          <p:nvPr/>
        </p:nvSpPr>
        <p:spPr>
          <a:xfrm>
            <a:off x="8360228" y="2220686"/>
            <a:ext cx="508001" cy="1672888"/>
          </a:xfrm>
          <a:prstGeom prst="rightBrace">
            <a:avLst>
              <a:gd name="adj1" fmla="val 30463"/>
              <a:gd name="adj2" fmla="val 50582"/>
            </a:avLst>
          </a:prstGeom>
          <a:ln w="85725">
            <a:solidFill>
              <a:srgbClr val="F28CDF"/>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469" y="1400697"/>
            <a:ext cx="11339019" cy="4477588"/>
          </a:xfrm>
          <a:prstGeom prst="rect">
            <a:avLst/>
          </a:prstGeom>
        </p:spPr>
      </p:pic>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20</a:t>
            </a:fld>
            <a:endParaRPr kumimoji="1" lang="es-MX" dirty="0"/>
          </a:p>
        </p:txBody>
      </p:sp>
      <p:sp>
        <p:nvSpPr>
          <p:cNvPr id="6" name="Title 1"/>
          <p:cNvSpPr>
            <a:spLocks noGrp="1"/>
          </p:cNvSpPr>
          <p:nvPr>
            <p:ph type="title"/>
          </p:nvPr>
        </p:nvSpPr>
        <p:spPr>
          <a:xfrm>
            <a:off x="695638" y="457269"/>
            <a:ext cx="10991850" cy="1325563"/>
          </a:xfrm>
        </p:spPr>
        <p:txBody>
          <a:bodyPr/>
          <a:lstStyle/>
          <a:p>
            <a:pPr algn="ctr" rtl="0"/>
            <a:r>
              <a:rPr lang="es-MX" b="1" i="0" u="none" baseline="0" dirty="0">
                <a:solidFill>
                  <a:srgbClr val="FF0000"/>
                </a:solidFill>
              </a:rPr>
              <a:t>La capacitación sobre conciencia de género en acción</a:t>
            </a:r>
            <a:endParaRPr kumimoji="1" lang="es-MX" dirty="0"/>
          </a:p>
        </p:txBody>
      </p:sp>
      <p:sp>
        <p:nvSpPr>
          <p:cNvPr id="2" name="CuadroTexto 1"/>
          <p:cNvSpPr txBox="1"/>
          <p:nvPr/>
        </p:nvSpPr>
        <p:spPr>
          <a:xfrm>
            <a:off x="1155031" y="1432823"/>
            <a:ext cx="3240505" cy="1823723"/>
          </a:xfrm>
          <a:prstGeom prst="wedgeEllipseCallout">
            <a:avLst>
              <a:gd name="adj1" fmla="val 39563"/>
              <a:gd name="adj2" fmla="val 56343"/>
            </a:avLst>
          </a:prstGeom>
          <a:solidFill>
            <a:schemeClr val="bg1"/>
          </a:solidFill>
          <a:ln>
            <a:solidFill>
              <a:schemeClr val="tx1"/>
            </a:solidFill>
          </a:ln>
        </p:spPr>
        <p:txBody>
          <a:bodyPr wrap="square" lIns="0" tIns="0" rIns="0" bIns="0" rtlCol="0" anchor="ctr" anchorCtr="0">
            <a:noAutofit/>
          </a:bodyPr>
          <a:lstStyle/>
          <a:p>
            <a:r>
              <a:rPr lang="es-MX" dirty="0"/>
              <a:t>Solía contar el dinero en secreto en el baño. </a:t>
            </a:r>
          </a:p>
        </p:txBody>
      </p:sp>
      <p:sp>
        <p:nvSpPr>
          <p:cNvPr id="7" name="CuadroTexto 6"/>
          <p:cNvSpPr txBox="1"/>
          <p:nvPr/>
        </p:nvSpPr>
        <p:spPr>
          <a:xfrm>
            <a:off x="7908758" y="2890229"/>
            <a:ext cx="3737810" cy="2467834"/>
          </a:xfrm>
          <a:prstGeom prst="wedgeEllipseCallout">
            <a:avLst>
              <a:gd name="adj1" fmla="val -43151"/>
              <a:gd name="adj2" fmla="val -51258"/>
            </a:avLst>
          </a:prstGeom>
          <a:solidFill>
            <a:schemeClr val="bg1"/>
          </a:solidFill>
          <a:ln>
            <a:solidFill>
              <a:schemeClr val="tx1"/>
            </a:solidFill>
          </a:ln>
        </p:spPr>
        <p:txBody>
          <a:bodyPr wrap="square" lIns="0" tIns="0" rIns="0" bIns="0" rtlCol="0" anchor="ctr" anchorCtr="0">
            <a:noAutofit/>
          </a:bodyPr>
          <a:lstStyle/>
          <a:p>
            <a:r>
              <a:rPr lang="es-MX" dirty="0"/>
              <a:t>Pero ahora te has vuelto un</a:t>
            </a:r>
            <a:br>
              <a:rPr lang="es-MX" dirty="0"/>
            </a:br>
            <a:r>
              <a:rPr lang="es-MX" dirty="0"/>
              <a:t>mejor marido, discutiendo</a:t>
            </a:r>
            <a:r>
              <a:rPr lang="ja-JP" altLang="en-US" dirty="0"/>
              <a:t> </a:t>
            </a:r>
            <a:r>
              <a:rPr lang="es-MX" dirty="0"/>
              <a:t>conmigo varios temas agrícolas y de economía doméstica.</a:t>
            </a:r>
          </a:p>
        </p:txBody>
      </p:sp>
      <p:sp>
        <p:nvSpPr>
          <p:cNvPr id="8" name="CuadroTexto 7"/>
          <p:cNvSpPr txBox="1"/>
          <p:nvPr/>
        </p:nvSpPr>
        <p:spPr>
          <a:xfrm>
            <a:off x="625642" y="3850105"/>
            <a:ext cx="3577389" cy="1989221"/>
          </a:xfrm>
          <a:prstGeom prst="wedgeEllipseCallout">
            <a:avLst>
              <a:gd name="adj1" fmla="val 37463"/>
              <a:gd name="adj2" fmla="val -57661"/>
            </a:avLst>
          </a:prstGeom>
          <a:solidFill>
            <a:schemeClr val="bg1"/>
          </a:solidFill>
          <a:ln>
            <a:solidFill>
              <a:schemeClr val="tx1"/>
            </a:solidFill>
          </a:ln>
        </p:spPr>
        <p:txBody>
          <a:bodyPr wrap="square" lIns="0" tIns="0" rIns="0" bIns="0" rtlCol="0" anchor="ctr" anchorCtr="0">
            <a:noAutofit/>
          </a:bodyPr>
          <a:lstStyle/>
          <a:p>
            <a:r>
              <a:rPr lang="es-MX"/>
              <a:t>Cierto. Me </a:t>
            </a:r>
            <a:r>
              <a:rPr lang="es-MX" dirty="0"/>
              <a:t>gusta trabajar contigo. Confiamos el uno en el otro, como un equipo.</a:t>
            </a:r>
          </a:p>
        </p:txBody>
      </p:sp>
    </p:spTree>
    <p:extLst>
      <p:ext uri="{BB962C8B-B14F-4D97-AF65-F5344CB8AC3E}">
        <p14:creationId xmlns:p14="http://schemas.microsoft.com/office/powerpoint/2010/main" val="397242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es-MX" b="1" i="0" u="none" baseline="0" dirty="0"/>
              <a:t>SOLUCIÓN DE PROBLEMAS</a:t>
            </a:r>
            <a:endParaRPr lang="es-MX" dirty="0"/>
          </a:p>
        </p:txBody>
      </p:sp>
      <p:sp>
        <p:nvSpPr>
          <p:cNvPr id="3" name="Content Placeholder 2"/>
          <p:cNvSpPr>
            <a:spLocks noGrp="1"/>
          </p:cNvSpPr>
          <p:nvPr>
            <p:ph idx="1"/>
          </p:nvPr>
        </p:nvSpPr>
        <p:spPr>
          <a:xfrm>
            <a:off x="380890" y="1789305"/>
            <a:ext cx="11449159" cy="4277666"/>
          </a:xfrm>
        </p:spPr>
        <p:txBody>
          <a:bodyPr>
            <a:normAutofit/>
          </a:bodyPr>
          <a:lstStyle/>
          <a:p>
            <a:pPr algn="l" rtl="0">
              <a:buFont typeface="Wingdings" panose="05000000000000000000" pitchFamily="2" charset="2"/>
              <a:buChar char="ü"/>
            </a:pPr>
            <a:r>
              <a:rPr lang="es-MX" b="0" i="0" u="none" baseline="0" dirty="0">
                <a:sym typeface="Wingdings" panose="05000000000000000000" pitchFamily="2" charset="2"/>
              </a:rPr>
              <a:t>El género es un tema sensible. ¿Qué pasa si los agricultores dudan en asistir a la capacitación sobre conciencia de género?La experiencia previa sugiere que aquellos agricultores presentes en la capacitación sobre conciencia de género estaban muy felices de haber asistido. Les gustó la capacitación porque </a:t>
            </a:r>
            <a:r>
              <a:rPr lang="es-MX" b="0" i="0" u="none" baseline="0" dirty="0">
                <a:solidFill>
                  <a:srgbClr val="FF0000"/>
                </a:solidFill>
                <a:sym typeface="Wingdings" panose="05000000000000000000" pitchFamily="2" charset="2"/>
              </a:rPr>
              <a:t>NO se centra en destacar los problemas o criticar a otros con respecto al género, sino que en mejorar el negocio agrícola</a:t>
            </a:r>
            <a:r>
              <a:rPr lang="es-MX" b="0" i="0" u="none" baseline="0" dirty="0">
                <a:sym typeface="Wingdings" panose="05000000000000000000" pitchFamily="2" charset="2"/>
              </a:rPr>
              <a:t> a través de la cooperación mutua.</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21</a:t>
            </a:fld>
            <a:endParaRPr kumimoji="1" lang="es-MX" dirty="0"/>
          </a:p>
        </p:txBody>
      </p:sp>
    </p:spTree>
    <p:extLst>
      <p:ext uri="{BB962C8B-B14F-4D97-AF65-F5344CB8AC3E}">
        <p14:creationId xmlns:p14="http://schemas.microsoft.com/office/powerpoint/2010/main" val="168604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110" y="2184053"/>
            <a:ext cx="9871302" cy="4192450"/>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s-MX" smtClean="0"/>
              <a:t>22</a:t>
            </a:fld>
            <a:endParaRPr kumimoji="1" lang="es-MX" dirty="0"/>
          </a:p>
        </p:txBody>
      </p:sp>
      <p:sp>
        <p:nvSpPr>
          <p:cNvPr id="6" name="Title 1"/>
          <p:cNvSpPr>
            <a:spLocks noGrp="1"/>
          </p:cNvSpPr>
          <p:nvPr>
            <p:ph type="title"/>
          </p:nvPr>
        </p:nvSpPr>
        <p:spPr>
          <a:xfrm>
            <a:off x="838199" y="100081"/>
            <a:ext cx="11204917" cy="1952654"/>
          </a:xfrm>
        </p:spPr>
        <p:txBody>
          <a:bodyPr>
            <a:normAutofit/>
          </a:bodyPr>
          <a:lstStyle/>
          <a:p>
            <a:pPr>
              <a:spcAft>
                <a:spcPts val="0"/>
              </a:spcAft>
            </a:pPr>
            <a:r>
              <a:rPr lang="x-none" altLang="ja-JP" dirty="0" smtClean="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t>
            </a: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s-MX" dirty="0">
              <a:solidFill>
                <a:schemeClr val="bg1">
                  <a:lumMod val="75000"/>
                </a:schemeClr>
              </a:solidFill>
            </a:endParaRPr>
          </a:p>
        </p:txBody>
      </p:sp>
    </p:spTree>
    <p:extLst>
      <p:ext uri="{BB962C8B-B14F-4D97-AF65-F5344CB8AC3E}">
        <p14:creationId xmlns:p14="http://schemas.microsoft.com/office/powerpoint/2010/main" val="25636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E896E2"/>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1: </a:t>
            </a:r>
            <a:r>
              <a:rPr lang="x-none" altLang="ja-JP" dirty="0" smtClean="0">
                <a:solidFill>
                  <a:schemeClr val="tx1"/>
                </a:solidFill>
                <a:effectLst>
                  <a:outerShdw blurRad="38100" dist="38100" dir="2700000" algn="tl">
                    <a:srgbClr val="000000">
                      <a:alpha val="43000"/>
                    </a:srgbClr>
                  </a:outerShdw>
                </a:effectLst>
              </a:rPr>
              <a:t>CONCEPTO</a:t>
            </a:r>
            <a:endParaRPr kumimoji="1" lang="es-MX"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3</a:t>
            </a:fld>
            <a:endParaRPr kumimoji="1" lang="es-MX" dirty="0"/>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4</a:t>
            </a:fld>
            <a:endParaRPr kumimoji="1" lang="es-MX" dirty="0"/>
          </a:p>
        </p:txBody>
      </p:sp>
      <p:grpSp>
        <p:nvGrpSpPr>
          <p:cNvPr id="7" name="Group 6"/>
          <p:cNvGrpSpPr/>
          <p:nvPr/>
        </p:nvGrpSpPr>
        <p:grpSpPr>
          <a:xfrm>
            <a:off x="2142097" y="1163204"/>
            <a:ext cx="9736603" cy="5213299"/>
            <a:chOff x="1435834" y="1528329"/>
            <a:chExt cx="9736603" cy="5213299"/>
          </a:xfrm>
        </p:grpSpPr>
        <p:pic>
          <p:nvPicPr>
            <p:cNvPr id="5" name="Picture 4"/>
            <p:cNvPicPr>
              <a:picLocks noChangeAspect="1"/>
            </p:cNvPicPr>
            <p:nvPr/>
          </p:nvPicPr>
          <p:blipFill>
            <a:blip r:embed="rId2"/>
            <a:stretch>
              <a:fillRect/>
            </a:stretch>
          </p:blipFill>
          <p:spPr>
            <a:xfrm>
              <a:off x="1435834" y="1528329"/>
              <a:ext cx="9736603" cy="5213299"/>
            </a:xfrm>
            <a:prstGeom prst="rect">
              <a:avLst/>
            </a:prstGeom>
          </p:spPr>
        </p:pic>
        <p:sp>
          <p:nvSpPr>
            <p:cNvPr id="6" name="Rectangle 5"/>
            <p:cNvSpPr/>
            <p:nvPr/>
          </p:nvSpPr>
          <p:spPr>
            <a:xfrm>
              <a:off x="1435834" y="6559065"/>
              <a:ext cx="3499023"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grpSp>
      <p:sp>
        <p:nvSpPr>
          <p:cNvPr id="8" name="Title 1"/>
          <p:cNvSpPr>
            <a:spLocks noGrp="1"/>
          </p:cNvSpPr>
          <p:nvPr>
            <p:ph type="title"/>
          </p:nvPr>
        </p:nvSpPr>
        <p:spPr>
          <a:xfrm>
            <a:off x="98767" y="0"/>
            <a:ext cx="11944350" cy="1325563"/>
          </a:xfrm>
        </p:spPr>
        <p:txBody>
          <a:bodyPr/>
          <a:lstStyle/>
          <a:p>
            <a:pPr algn="ctr" rtl="0"/>
            <a:r>
              <a:rPr kumimoji="1" lang="es-MX" b="1" i="0" u="none" baseline="0" dirty="0">
                <a:solidFill>
                  <a:srgbClr val="FF0000"/>
                </a:solidFill>
              </a:rPr>
              <a:t>¿POR QUÉ?: </a:t>
            </a:r>
            <a:r>
              <a:rPr lang="es-MX" b="1" i="0" u="none" baseline="0" dirty="0"/>
              <a:t>objetivos de la </a:t>
            </a:r>
            <a:r>
              <a:rPr kumimoji="1" lang="es-MX" b="1" i="0" u="none" baseline="0" dirty="0"/>
              <a:t>capacitación sobre conciencia de género</a:t>
            </a:r>
            <a:endParaRPr kumimoji="1" lang="es-MX" dirty="0"/>
          </a:p>
        </p:txBody>
      </p:sp>
      <p:sp>
        <p:nvSpPr>
          <p:cNvPr id="9" name="Content Placeholder 2"/>
          <p:cNvSpPr>
            <a:spLocks noGrp="1"/>
          </p:cNvSpPr>
          <p:nvPr>
            <p:ph idx="1"/>
          </p:nvPr>
        </p:nvSpPr>
        <p:spPr>
          <a:xfrm>
            <a:off x="98767" y="4456143"/>
            <a:ext cx="6751975" cy="2401857"/>
          </a:xfrm>
        </p:spPr>
        <p:txBody>
          <a:bodyPr>
            <a:normAutofit fontScale="85000" lnSpcReduction="10000"/>
          </a:bodyPr>
          <a:lstStyle/>
          <a:p>
            <a:pPr algn="l" rtl="0"/>
            <a:r>
              <a:rPr lang="es-MX" b="0" i="0" u="none" baseline="0" dirty="0"/>
              <a:t>El SHEP considera</a:t>
            </a:r>
          </a:p>
          <a:p>
            <a:pPr lvl="1" algn="l" rtl="0">
              <a:buFont typeface="Wingdings" panose="05000000000000000000" pitchFamily="2" charset="2"/>
              <a:buChar char="Ø"/>
            </a:pPr>
            <a:r>
              <a:rPr lang="es-MX" b="0" i="0" u="none" baseline="0" dirty="0"/>
              <a:t>el género como </a:t>
            </a:r>
            <a:r>
              <a:rPr lang="es-MX" b="0" i="0" u="none" baseline="0" dirty="0">
                <a:solidFill>
                  <a:srgbClr val="FF0000"/>
                </a:solidFill>
              </a:rPr>
              <a:t>una parte integral y esencial</a:t>
            </a:r>
            <a:r>
              <a:rPr lang="es-MX" b="0" i="0" u="none" baseline="0" dirty="0"/>
              <a:t> de la gestión del negocio agrícola. </a:t>
            </a:r>
          </a:p>
          <a:p>
            <a:pPr lvl="1" algn="l" rtl="0">
              <a:buFont typeface="Wingdings" panose="05000000000000000000" pitchFamily="2" charset="2"/>
              <a:buChar char="Ø"/>
            </a:pPr>
            <a:r>
              <a:rPr lang="es-MX" b="0" i="0" u="none" baseline="0" dirty="0"/>
              <a:t>marido y mujer son una «</a:t>
            </a:r>
            <a:r>
              <a:rPr lang="es-MX" b="0" i="0" u="none" baseline="0" dirty="0">
                <a:solidFill>
                  <a:srgbClr val="FF0000"/>
                </a:solidFill>
              </a:rPr>
              <a:t>unidad de gestión agrícola</a:t>
            </a:r>
            <a:r>
              <a:rPr lang="es-MX" b="0" i="0" u="none" baseline="0" dirty="0"/>
              <a:t>» que debe trabajar junta en armonía. </a:t>
            </a:r>
            <a:endParaRPr kumimoji="1" lang="es-MX" dirty="0"/>
          </a:p>
        </p:txBody>
      </p:sp>
      <p:sp>
        <p:nvSpPr>
          <p:cNvPr id="10" name="テキスト ボックス 9">
            <a:extLst>
              <a:ext uri="{FF2B5EF4-FFF2-40B4-BE49-F238E27FC236}">
                <a16:creationId xmlns:a16="http://schemas.microsoft.com/office/drawing/2014/main" id="{818191BA-58A3-4C15-9EAF-C111C2C23788}"/>
              </a:ext>
            </a:extLst>
          </p:cNvPr>
          <p:cNvSpPr txBox="1"/>
          <p:nvPr/>
        </p:nvSpPr>
        <p:spPr>
          <a:xfrm>
            <a:off x="2438114" y="1354238"/>
            <a:ext cx="9009248" cy="369332"/>
          </a:xfrm>
          <a:prstGeom prst="rect">
            <a:avLst/>
          </a:prstGeom>
          <a:solidFill>
            <a:srgbClr val="EC695C"/>
          </a:solidFill>
        </p:spPr>
        <p:txBody>
          <a:bodyPr wrap="square" rtlCol="0">
            <a:spAutoFit/>
          </a:bodyPr>
          <a:lstStyle/>
          <a:p>
            <a:pPr algn="ctr"/>
            <a:r>
              <a:rPr kumimoji="1" lang="es-MX" altLang="ja-JP" dirty="0">
                <a:solidFill>
                  <a:schemeClr val="bg1"/>
                </a:solidFill>
              </a:rPr>
              <a:t>Visión del SHEP: mejores medios de subsistencia mediante un negocio agrícola autosuficiente</a:t>
            </a:r>
          </a:p>
        </p:txBody>
      </p:sp>
      <p:sp>
        <p:nvSpPr>
          <p:cNvPr id="11" name="テキスト ボックス 10">
            <a:extLst>
              <a:ext uri="{FF2B5EF4-FFF2-40B4-BE49-F238E27FC236}">
                <a16:creationId xmlns:a16="http://schemas.microsoft.com/office/drawing/2014/main" id="{071AED13-7F86-4853-833A-020BCF6A2FD4}"/>
              </a:ext>
            </a:extLst>
          </p:cNvPr>
          <p:cNvSpPr txBox="1"/>
          <p:nvPr/>
        </p:nvSpPr>
        <p:spPr>
          <a:xfrm>
            <a:off x="2991929" y="2479069"/>
            <a:ext cx="3154227" cy="252555"/>
          </a:xfrm>
          <a:prstGeom prst="rect">
            <a:avLst/>
          </a:prstGeom>
          <a:solidFill>
            <a:srgbClr val="9BB9E1"/>
          </a:solidFill>
        </p:spPr>
        <p:txBody>
          <a:bodyPr wrap="square" lIns="0" tIns="0" rIns="0" bIns="0" rtlCol="0" anchor="ctr" anchorCtr="0">
            <a:noAutofit/>
          </a:bodyPr>
          <a:lstStyle/>
          <a:p>
            <a:r>
              <a:rPr kumimoji="1" lang="es-MX" altLang="ja-JP" b="1" dirty="0"/>
              <a:t>Toma de decisiones en conjunto</a:t>
            </a:r>
          </a:p>
        </p:txBody>
      </p:sp>
      <p:sp>
        <p:nvSpPr>
          <p:cNvPr id="12" name="テキスト ボックス 11">
            <a:extLst>
              <a:ext uri="{FF2B5EF4-FFF2-40B4-BE49-F238E27FC236}">
                <a16:creationId xmlns:a16="http://schemas.microsoft.com/office/drawing/2014/main" id="{FA54F649-50AE-44F4-84B3-6DE2DACBA330}"/>
              </a:ext>
            </a:extLst>
          </p:cNvPr>
          <p:cNvSpPr txBox="1"/>
          <p:nvPr/>
        </p:nvSpPr>
        <p:spPr>
          <a:xfrm>
            <a:off x="3331494" y="3050082"/>
            <a:ext cx="2837812" cy="233960"/>
          </a:xfrm>
          <a:prstGeom prst="rect">
            <a:avLst/>
          </a:prstGeom>
          <a:solidFill>
            <a:srgbClr val="9BB9E1"/>
          </a:solidFill>
        </p:spPr>
        <p:txBody>
          <a:bodyPr wrap="square" lIns="0" tIns="0" rIns="0" bIns="0" rtlCol="0" anchor="ctr" anchorCtr="0">
            <a:noAutofit/>
          </a:bodyPr>
          <a:lstStyle/>
          <a:p>
            <a:pPr algn="ctr"/>
            <a:r>
              <a:rPr kumimoji="1" lang="es-MX" altLang="ja-JP" sz="2000" b="1" dirty="0"/>
              <a:t>Roles de género revisados</a:t>
            </a:r>
          </a:p>
        </p:txBody>
      </p:sp>
      <p:sp>
        <p:nvSpPr>
          <p:cNvPr id="13" name="テキスト ボックス 12">
            <a:extLst>
              <a:ext uri="{FF2B5EF4-FFF2-40B4-BE49-F238E27FC236}">
                <a16:creationId xmlns:a16="http://schemas.microsoft.com/office/drawing/2014/main" id="{675EF592-C464-48A3-AD4E-8E9B0CA76515}"/>
              </a:ext>
            </a:extLst>
          </p:cNvPr>
          <p:cNvSpPr txBox="1"/>
          <p:nvPr/>
        </p:nvSpPr>
        <p:spPr>
          <a:xfrm>
            <a:off x="3588152" y="3682049"/>
            <a:ext cx="3090440" cy="221676"/>
          </a:xfrm>
          <a:prstGeom prst="rect">
            <a:avLst/>
          </a:prstGeom>
          <a:solidFill>
            <a:srgbClr val="9BB9E1"/>
          </a:solidFill>
        </p:spPr>
        <p:txBody>
          <a:bodyPr wrap="square" lIns="0" tIns="0" rIns="0" bIns="0" rtlCol="0" anchor="ctr" anchorCtr="0">
            <a:noAutofit/>
          </a:bodyPr>
          <a:lstStyle/>
          <a:p>
            <a:pPr algn="ctr"/>
            <a:r>
              <a:rPr kumimoji="1" lang="es-MX" altLang="ja-JP" sz="2000" b="1" dirty="0"/>
              <a:t>Igualdad de oportunidades</a:t>
            </a:r>
          </a:p>
        </p:txBody>
      </p:sp>
      <p:sp>
        <p:nvSpPr>
          <p:cNvPr id="14" name="テキスト ボックス 13">
            <a:extLst>
              <a:ext uri="{FF2B5EF4-FFF2-40B4-BE49-F238E27FC236}">
                <a16:creationId xmlns:a16="http://schemas.microsoft.com/office/drawing/2014/main" id="{2642D808-C2BC-4B5D-B433-D3AE1C4DDF1E}"/>
              </a:ext>
            </a:extLst>
          </p:cNvPr>
          <p:cNvSpPr txBox="1"/>
          <p:nvPr/>
        </p:nvSpPr>
        <p:spPr>
          <a:xfrm>
            <a:off x="3400661" y="4058136"/>
            <a:ext cx="2837812" cy="703026"/>
          </a:xfrm>
          <a:prstGeom prst="ellipse">
            <a:avLst/>
          </a:prstGeom>
          <a:solidFill>
            <a:srgbClr val="DFEAF8"/>
          </a:solidFill>
        </p:spPr>
        <p:txBody>
          <a:bodyPr wrap="square" lIns="0" tIns="0" rIns="0" bIns="0" rtlCol="0" anchor="ctr" anchorCtr="0">
            <a:prstTxWarp prst="textArchDown">
              <a:avLst>
                <a:gd name="adj" fmla="val 594812"/>
              </a:avLst>
            </a:prstTxWarp>
            <a:noAutofit/>
          </a:bodyPr>
          <a:lstStyle/>
          <a:p>
            <a:pPr algn="ctr"/>
            <a:r>
              <a:rPr kumimoji="1" lang="es-MX" altLang="ja-JP" sz="1600" dirty="0">
                <a:solidFill>
                  <a:srgbClr val="6291D0"/>
                </a:solidFill>
              </a:rPr>
              <a:t>Transversalización de género</a:t>
            </a:r>
          </a:p>
        </p:txBody>
      </p:sp>
      <p:sp>
        <p:nvSpPr>
          <p:cNvPr id="2" name="Rectángulo 1"/>
          <p:cNvSpPr/>
          <p:nvPr/>
        </p:nvSpPr>
        <p:spPr>
          <a:xfrm>
            <a:off x="6678592" y="6085166"/>
            <a:ext cx="4708468" cy="400110"/>
          </a:xfrm>
          <a:prstGeom prst="rect">
            <a:avLst/>
          </a:prstGeom>
          <a:solidFill>
            <a:schemeClr val="bg1"/>
          </a:solidFill>
        </p:spPr>
        <p:txBody>
          <a:bodyPr wrap="none">
            <a:spAutoFit/>
          </a:bodyPr>
          <a:lstStyle/>
          <a:p>
            <a:pPr algn="ctr"/>
            <a:r>
              <a:rPr lang="es-MX" altLang="ja-JP" sz="2000" b="1" dirty="0"/>
              <a:t>La pareja como unidad de gestión agrícola </a:t>
            </a:r>
          </a:p>
        </p:txBody>
      </p:sp>
      <p:sp>
        <p:nvSpPr>
          <p:cNvPr id="15" name="Rectángulo 14"/>
          <p:cNvSpPr/>
          <p:nvPr/>
        </p:nvSpPr>
        <p:spPr>
          <a:xfrm>
            <a:off x="10729294" y="5746714"/>
            <a:ext cx="1260665" cy="369332"/>
          </a:xfrm>
          <a:prstGeom prst="rect">
            <a:avLst/>
          </a:prstGeom>
          <a:solidFill>
            <a:schemeClr val="bg1"/>
          </a:solidFill>
        </p:spPr>
        <p:txBody>
          <a:bodyPr wrap="none">
            <a:spAutoFit/>
          </a:bodyPr>
          <a:lstStyle/>
          <a:p>
            <a:pPr algn="ctr"/>
            <a:r>
              <a:rPr lang="es-MX" altLang="ja-JP" dirty="0"/>
              <a:t>Foto: Kenia</a:t>
            </a:r>
          </a:p>
        </p:txBody>
      </p:sp>
    </p:spTree>
    <p:extLst>
      <p:ext uri="{BB962C8B-B14F-4D97-AF65-F5344CB8AC3E}">
        <p14:creationId xmlns:p14="http://schemas.microsoft.com/office/powerpoint/2010/main" val="247509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234255" y="3459204"/>
            <a:ext cx="3610848" cy="2117694"/>
          </a:xfrm>
          <a:prstGeom prst="rect">
            <a:avLst/>
          </a:prstGeom>
        </p:spPr>
      </p:pic>
      <p:sp>
        <p:nvSpPr>
          <p:cNvPr id="2" name="Title 1"/>
          <p:cNvSpPr>
            <a:spLocks noGrp="1"/>
          </p:cNvSpPr>
          <p:nvPr>
            <p:ph type="title"/>
          </p:nvPr>
        </p:nvSpPr>
        <p:spPr>
          <a:xfrm>
            <a:off x="222075" y="-92260"/>
            <a:ext cx="11821042" cy="1325563"/>
          </a:xfrm>
        </p:spPr>
        <p:txBody>
          <a:bodyPr>
            <a:normAutofit/>
          </a:bodyPr>
          <a:lstStyle/>
          <a:p>
            <a:pPr algn="l" rtl="0"/>
            <a:r>
              <a:rPr kumimoji="1" lang="es-MX" sz="3600" b="1" i="0" u="none" baseline="0" dirty="0">
                <a:solidFill>
                  <a:srgbClr val="FF0000"/>
                </a:solidFill>
              </a:rPr>
              <a:t>¿QUÉ?: </a:t>
            </a:r>
            <a:r>
              <a:rPr kumimoji="1" lang="es-MX" sz="3600" b="1" i="0" u="none" baseline="0" dirty="0"/>
              <a:t>resumen de la capacitación sobre conciencia de género</a:t>
            </a:r>
            <a:endParaRPr kumimoji="1" lang="es-MX" sz="3600" dirty="0"/>
          </a:p>
        </p:txBody>
      </p:sp>
      <p:sp>
        <p:nvSpPr>
          <p:cNvPr id="3" name="Content Placeholder 2"/>
          <p:cNvSpPr>
            <a:spLocks noGrp="1"/>
          </p:cNvSpPr>
          <p:nvPr>
            <p:ph idx="1"/>
          </p:nvPr>
        </p:nvSpPr>
        <p:spPr>
          <a:xfrm>
            <a:off x="261257" y="823138"/>
            <a:ext cx="11781860" cy="2319640"/>
          </a:xfrm>
        </p:spPr>
        <p:txBody>
          <a:bodyPr>
            <a:normAutofit lnSpcReduction="10000"/>
          </a:bodyPr>
          <a:lstStyle/>
          <a:p>
            <a:pPr algn="l" rtl="0"/>
            <a:r>
              <a:rPr lang="es-MX" sz="3200" b="0" i="0" u="none" baseline="0" dirty="0"/>
              <a:t>La capacitación sobre conciencia de género es una </a:t>
            </a:r>
            <a:r>
              <a:rPr lang="es-MX" sz="3200" b="0" i="0" u="none" baseline="0" dirty="0">
                <a:solidFill>
                  <a:srgbClr val="FF0000"/>
                </a:solidFill>
              </a:rPr>
              <a:t>parte integral</a:t>
            </a:r>
            <a:r>
              <a:rPr lang="es-MX" sz="3200" b="0" i="0" u="none" baseline="0" dirty="0"/>
              <a:t> de las capacitaciones del SHEP.</a:t>
            </a:r>
          </a:p>
          <a:p>
            <a:pPr algn="l" rtl="0"/>
            <a:r>
              <a:rPr lang="es-MX" sz="3200" b="0" i="0" u="none" baseline="0" dirty="0"/>
              <a:t>Se debe realizar </a:t>
            </a:r>
            <a:r>
              <a:rPr lang="es-MX" sz="3200" b="0" i="0" u="none" baseline="0" dirty="0">
                <a:solidFill>
                  <a:srgbClr val="FF0000"/>
                </a:solidFill>
              </a:rPr>
              <a:t>antes de la etapa en que los agricultores toman decisiones</a:t>
            </a:r>
            <a:r>
              <a:rPr lang="es-MX" sz="3200" b="0" i="0" u="none" baseline="0" dirty="0"/>
              <a:t>, como la selección de cultivos objetivo y la confección del calendario de cultivos.</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5</a:t>
            </a:fld>
            <a:endParaRPr kumimoji="1" lang="es-MX" sz="1400" dirty="0"/>
          </a:p>
        </p:txBody>
      </p:sp>
      <p:graphicFrame>
        <p:nvGraphicFramePr>
          <p:cNvPr id="7" name="表 4"/>
          <p:cNvGraphicFramePr>
            <a:graphicFrameLocks noGrp="1"/>
          </p:cNvGraphicFramePr>
          <p:nvPr>
            <p:extLst>
              <p:ext uri="{D42A27DB-BD31-4B8C-83A1-F6EECF244321}">
                <p14:modId xmlns:p14="http://schemas.microsoft.com/office/powerpoint/2010/main" val="379216114"/>
              </p:ext>
            </p:extLst>
          </p:nvPr>
        </p:nvGraphicFramePr>
        <p:xfrm>
          <a:off x="404048" y="3237556"/>
          <a:ext cx="7051109" cy="3572656"/>
        </p:xfrm>
        <a:graphic>
          <a:graphicData uri="http://schemas.openxmlformats.org/drawingml/2006/table">
            <a:tbl>
              <a:tblPr firstRow="1" firstCol="1" bandRow="1">
                <a:tableStyleId>{5940675A-B579-460E-94D1-54222C63F5DA}</a:tableStyleId>
              </a:tblPr>
              <a:tblGrid>
                <a:gridCol w="3644989">
                  <a:extLst>
                    <a:ext uri="{9D8B030D-6E8A-4147-A177-3AD203B41FA5}">
                      <a16:colId xmlns:a16="http://schemas.microsoft.com/office/drawing/2014/main" val="20000"/>
                    </a:ext>
                  </a:extLst>
                </a:gridCol>
                <a:gridCol w="3406120">
                  <a:extLst>
                    <a:ext uri="{9D8B030D-6E8A-4147-A177-3AD203B41FA5}">
                      <a16:colId xmlns:a16="http://schemas.microsoft.com/office/drawing/2014/main" val="20001"/>
                    </a:ext>
                  </a:extLst>
                </a:gridCol>
              </a:tblGrid>
              <a:tr h="204677">
                <a:tc>
                  <a:txBody>
                    <a:bodyPr/>
                    <a:lstStyle/>
                    <a:p>
                      <a:pPr algn="ctr" rtl="0">
                        <a:spcAft>
                          <a:spcPts val="0"/>
                        </a:spcAft>
                      </a:pPr>
                      <a:r>
                        <a:rPr lang="es-MX" sz="1600" b="0" i="0" u="none" baseline="0" dirty="0">
                          <a:effectLst/>
                        </a:rPr>
                        <a:t>4 pasos</a:t>
                      </a:r>
                      <a:endParaRPr lang="es-MX" sz="1600" dirty="0">
                        <a:effectLst/>
                        <a:latin typeface="Arial"/>
                        <a:ea typeface="ＭＳ ゴシック"/>
                        <a:cs typeface="Times New Roman"/>
                      </a:endParaRPr>
                    </a:p>
                  </a:txBody>
                  <a:tcPr marL="58563" marR="58563" marT="0" marB="0"/>
                </a:tc>
                <a:tc>
                  <a:txBody>
                    <a:bodyPr/>
                    <a:lstStyle/>
                    <a:p>
                      <a:pPr algn="ctr" rtl="0">
                        <a:spcAft>
                          <a:spcPts val="0"/>
                        </a:spcAft>
                      </a:pPr>
                      <a:r>
                        <a:rPr lang="es-MX" sz="1600" b="0" i="0" u="none" baseline="0" dirty="0">
                          <a:effectLst/>
                        </a:rPr>
                        <a:t>Actividades</a:t>
                      </a:r>
                      <a:endParaRPr lang="es-MX" sz="1600" dirty="0">
                        <a:effectLst/>
                        <a:latin typeface="Arial"/>
                        <a:ea typeface="ＭＳ ゴシック"/>
                        <a:cs typeface="Times New Roman"/>
                      </a:endParaRPr>
                    </a:p>
                  </a:txBody>
                  <a:tcPr marL="58563" marR="58563" marT="0" marB="0"/>
                </a:tc>
                <a:extLst>
                  <a:ext uri="{0D108BD9-81ED-4DB2-BD59-A6C34878D82A}">
                    <a16:rowId xmlns:a16="http://schemas.microsoft.com/office/drawing/2014/main" val="10000"/>
                  </a:ext>
                </a:extLst>
              </a:tr>
              <a:tr h="545804">
                <a:tc>
                  <a:txBody>
                    <a:bodyPr/>
                    <a:lstStyle/>
                    <a:p>
                      <a:pPr marL="0" lvl="0" indent="0" algn="l" rtl="0">
                        <a:spcAft>
                          <a:spcPts val="0"/>
                        </a:spcAft>
                        <a:buFont typeface="+mj-lt"/>
                        <a:buNone/>
                      </a:pPr>
                      <a:r>
                        <a:rPr lang="es-MX" sz="1600" b="1" i="0" u="none" baseline="0" dirty="0">
                          <a:effectLst/>
                          <a:latin typeface="Arial"/>
                          <a:ea typeface="ＭＳ ゴシック"/>
                          <a:cs typeface="Times New Roman"/>
                        </a:rPr>
                        <a:t>1. Compartir las metas con los agricultores.</a:t>
                      </a:r>
                      <a:endParaRPr lang="es-MX" sz="1600" b="1" dirty="0">
                        <a:effectLst/>
                        <a:latin typeface="Arial"/>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1600" b="0" i="0" u="none" baseline="0" dirty="0">
                          <a:effectLst/>
                          <a:latin typeface="Arial"/>
                          <a:ea typeface="ＭＳ ゴシック"/>
                          <a:cs typeface="Times New Roman"/>
                        </a:rPr>
                        <a:t>Taller de sensibilización</a:t>
                      </a:r>
                      <a:endParaRPr lang="es-MX" sz="1600" dirty="0">
                        <a:effectLst/>
                        <a:latin typeface="Arial"/>
                        <a:ea typeface="ＭＳ ゴシック"/>
                        <a:cs typeface="Times New Roman"/>
                      </a:endParaRPr>
                    </a:p>
                  </a:txBody>
                  <a:tcPr anchor="ctr"/>
                </a:tc>
                <a:extLst>
                  <a:ext uri="{0D108BD9-81ED-4DB2-BD59-A6C34878D82A}">
                    <a16:rowId xmlns:a16="http://schemas.microsoft.com/office/drawing/2014/main" val="10001"/>
                  </a:ext>
                </a:extLst>
              </a:tr>
              <a:tr h="682255">
                <a:tc>
                  <a:txBody>
                    <a:bodyPr/>
                    <a:lstStyle/>
                    <a:p>
                      <a:pPr algn="l" rtl="0">
                        <a:spcAft>
                          <a:spcPts val="0"/>
                        </a:spcAft>
                      </a:pPr>
                      <a:r>
                        <a:rPr lang="es-MX" sz="1600" b="1" i="0" u="none" baseline="0" dirty="0">
                          <a:effectLst/>
                          <a:latin typeface="Arial"/>
                          <a:ea typeface="ＭＳ ゴシック"/>
                          <a:cs typeface="Times New Roman"/>
                        </a:rPr>
                        <a:t>2.  Aumenta la conciencia de los agricultores.</a:t>
                      </a:r>
                      <a:endParaRPr lang="es-MX" sz="1600" b="1" dirty="0">
                        <a:effectLst/>
                        <a:latin typeface="Arial"/>
                        <a:ea typeface="ＭＳ ゴシック"/>
                        <a:cs typeface="Times New Roman"/>
                      </a:endParaRPr>
                    </a:p>
                  </a:txBody>
                  <a:tcPr anchor="ctr">
                    <a:solidFill>
                      <a:srgbClr val="92D050"/>
                    </a:solidFill>
                  </a:tcPr>
                </a:tc>
                <a:tc>
                  <a:txBody>
                    <a:bodyPr/>
                    <a:lstStyle/>
                    <a:p>
                      <a:pPr algn="l" rtl="0">
                        <a:spcAft>
                          <a:spcPts val="0"/>
                        </a:spcAft>
                      </a:pPr>
                      <a:r>
                        <a:rPr kumimoji="1" lang="es-MX" sz="1600" b="0" i="0" u="none" kern="1200" baseline="0" dirty="0">
                          <a:solidFill>
                            <a:schemeClr val="tx1"/>
                          </a:solidFill>
                          <a:effectLst/>
                          <a:latin typeface="Arial"/>
                          <a:ea typeface="ＭＳ ゴシック"/>
                          <a:cs typeface="Times New Roman"/>
                        </a:rPr>
                        <a:t>Estudio de línea base participativo</a:t>
                      </a:r>
                    </a:p>
                    <a:p>
                      <a:pPr algn="l" rtl="0">
                        <a:spcAft>
                          <a:spcPts val="0"/>
                        </a:spcAft>
                      </a:pPr>
                      <a:r>
                        <a:rPr lang="es-MX" sz="1600" b="0" i="0" u="none" baseline="0" dirty="0">
                          <a:effectLst/>
                          <a:latin typeface="Arial"/>
                          <a:ea typeface="ＭＳ ゴシック"/>
                          <a:cs typeface="Times New Roman"/>
                        </a:rPr>
                        <a:t>Foro entre actores (opcional)</a:t>
                      </a:r>
                      <a:endParaRPr lang="es-MX" sz="1600" dirty="0">
                        <a:effectLst/>
                        <a:latin typeface="Arial"/>
                        <a:ea typeface="ＭＳ ゴシック"/>
                        <a:cs typeface="Times New Roman"/>
                      </a:endParaRPr>
                    </a:p>
                    <a:p>
                      <a:pPr algn="l" rtl="0">
                        <a:spcAft>
                          <a:spcPts val="0"/>
                        </a:spcAft>
                      </a:pPr>
                      <a:r>
                        <a:rPr lang="es-MX" sz="1600" b="0" i="0" u="none" baseline="0" dirty="0">
                          <a:effectLst/>
                          <a:latin typeface="Arial"/>
                          <a:ea typeface="ＭＳ ゴシック"/>
                          <a:cs typeface="Times New Roman"/>
                        </a:rPr>
                        <a:t>Estudio del mercado</a:t>
                      </a:r>
                      <a:endParaRPr lang="es-MX" sz="1600" dirty="0">
                        <a:effectLst/>
                        <a:latin typeface="Arial"/>
                        <a:ea typeface="ＭＳ ゴシック"/>
                        <a:cs typeface="Times New Roman"/>
                      </a:endParaRPr>
                    </a:p>
                  </a:txBody>
                  <a:tcPr anchor="ctr"/>
                </a:tc>
                <a:extLst>
                  <a:ext uri="{0D108BD9-81ED-4DB2-BD59-A6C34878D82A}">
                    <a16:rowId xmlns:a16="http://schemas.microsoft.com/office/drawing/2014/main" val="10002"/>
                  </a:ext>
                </a:extLst>
              </a:tr>
              <a:tr h="614030">
                <a:tc>
                  <a:txBody>
                    <a:bodyPr/>
                    <a:lstStyle/>
                    <a:p>
                      <a:pPr algn="l" rtl="0">
                        <a:spcAft>
                          <a:spcPts val="0"/>
                        </a:spcAft>
                      </a:pPr>
                      <a:r>
                        <a:rPr lang="es-MX" sz="1600" b="1" i="0" u="none" baseline="0" dirty="0">
                          <a:solidFill>
                            <a:schemeClr val="bg1"/>
                          </a:solidFill>
                          <a:effectLst/>
                          <a:latin typeface="Arial"/>
                          <a:ea typeface="ＭＳ ゴシック"/>
                          <a:cs typeface="Times New Roman"/>
                        </a:rPr>
                        <a:t>3. Los agricultores toman decisiones.</a:t>
                      </a:r>
                      <a:endParaRPr lang="es-MX" sz="1600" b="1" dirty="0">
                        <a:solidFill>
                          <a:schemeClr val="bg1"/>
                        </a:solidFill>
                        <a:effectLst/>
                        <a:latin typeface="Arial"/>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1600" b="0" i="0" u="none" kern="1200" baseline="0" dirty="0">
                          <a:solidFill>
                            <a:schemeClr val="tx1"/>
                          </a:solidFill>
                          <a:effectLst/>
                          <a:latin typeface="Arial"/>
                          <a:ea typeface="ＭＳ ゴシック"/>
                          <a:cs typeface="Times New Roman"/>
                        </a:rPr>
                        <a:t>Selección de cultivos objetivo</a:t>
                      </a:r>
                    </a:p>
                    <a:p>
                      <a:pPr algn="l" rtl="0">
                        <a:spcAft>
                          <a:spcPts val="0"/>
                        </a:spcAft>
                      </a:pPr>
                      <a:r>
                        <a:rPr kumimoji="1" lang="es-MX" sz="1600" b="0" i="0" u="none" kern="1200" baseline="0" dirty="0">
                          <a:solidFill>
                            <a:schemeClr val="tx1"/>
                          </a:solidFill>
                          <a:effectLst/>
                          <a:latin typeface="Arial"/>
                          <a:ea typeface="ＭＳ ゴシック"/>
                          <a:cs typeface="Times New Roman"/>
                        </a:rPr>
                        <a:t>Elaboración del calendario de cultivos</a:t>
                      </a:r>
                      <a:endParaRPr kumimoji="1" lang="es-MX" sz="1600" b="1" kern="1200" dirty="0">
                        <a:solidFill>
                          <a:srgbClr val="FF0000"/>
                        </a:solidFill>
                        <a:effectLst/>
                        <a:latin typeface="Arial"/>
                        <a:ea typeface="ＭＳ ゴシック"/>
                        <a:cs typeface="Times New Roman"/>
                      </a:endParaRPr>
                    </a:p>
                  </a:txBody>
                  <a:tcPr anchor="ctr"/>
                </a:tc>
                <a:extLst>
                  <a:ext uri="{0D108BD9-81ED-4DB2-BD59-A6C34878D82A}">
                    <a16:rowId xmlns:a16="http://schemas.microsoft.com/office/drawing/2014/main" val="10003"/>
                  </a:ext>
                </a:extLst>
              </a:tr>
              <a:tr h="614030">
                <a:tc>
                  <a:txBody>
                    <a:bodyPr/>
                    <a:lstStyle/>
                    <a:p>
                      <a:pPr algn="l" rtl="0">
                        <a:spcAft>
                          <a:spcPts val="0"/>
                        </a:spcAft>
                      </a:pPr>
                      <a:r>
                        <a:rPr lang="es-MX" sz="1600" b="1" i="0" u="none" baseline="0" dirty="0">
                          <a:solidFill>
                            <a:schemeClr val="bg1"/>
                          </a:solidFill>
                          <a:effectLst/>
                          <a:latin typeface="Arial"/>
                          <a:ea typeface="ＭＳ ゴシック"/>
                          <a:cs typeface="Times New Roman"/>
                        </a:rPr>
                        <a:t>4.  Los agricultores adquieren habilidades.</a:t>
                      </a:r>
                      <a:endParaRPr lang="es-MX" sz="1600" b="1" dirty="0">
                        <a:solidFill>
                          <a:schemeClr val="bg1"/>
                        </a:solidFill>
                        <a:effectLst/>
                        <a:latin typeface="Arial"/>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1600" b="0" i="0" u="none" kern="1200" baseline="0" dirty="0">
                          <a:solidFill>
                            <a:schemeClr val="tx1"/>
                          </a:solidFill>
                          <a:effectLst/>
                          <a:latin typeface="Arial"/>
                          <a:ea typeface="ＭＳ ゴシック"/>
                          <a:cs typeface="Times New Roman"/>
                        </a:rPr>
                        <a:t>Capacitaciones en campo</a:t>
                      </a:r>
                      <a:endParaRPr kumimoji="1" lang="es-MX" sz="1600" b="1" kern="1200" dirty="0">
                        <a:solidFill>
                          <a:srgbClr val="FF0000"/>
                        </a:solidFill>
                        <a:effectLst/>
                        <a:latin typeface="Arial"/>
                        <a:ea typeface="ＭＳ ゴシック"/>
                        <a:cs typeface="Times New Roman"/>
                      </a:endParaRPr>
                    </a:p>
                  </a:txBody>
                  <a:tcPr anchor="ctr"/>
                </a:tc>
                <a:extLst>
                  <a:ext uri="{0D108BD9-81ED-4DB2-BD59-A6C34878D82A}">
                    <a16:rowId xmlns:a16="http://schemas.microsoft.com/office/drawing/2014/main" val="10004"/>
                  </a:ext>
                </a:extLst>
              </a:tr>
              <a:tr h="523062">
                <a:tc gridSpan="2">
                  <a:txBody>
                    <a:bodyPr/>
                    <a:lstStyle/>
                    <a:p>
                      <a:pPr algn="l" rtl="0">
                        <a:spcAft>
                          <a:spcPts val="0"/>
                        </a:spcAft>
                      </a:pPr>
                      <a:r>
                        <a:rPr lang="es-MX" sz="1600" b="0" i="0" u="none" baseline="0" dirty="0">
                          <a:solidFill>
                            <a:schemeClr val="tx1"/>
                          </a:solidFill>
                          <a:effectLst/>
                          <a:latin typeface="Arial"/>
                          <a:ea typeface="ＭＳ ゴシック"/>
                          <a:cs typeface="Times New Roman"/>
                        </a:rPr>
                        <a:t>Seguimiento y monitoreo (incluyendo el estudio participativo de línea final)</a:t>
                      </a: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5" name="Oval 4"/>
          <p:cNvSpPr/>
          <p:nvPr/>
        </p:nvSpPr>
        <p:spPr>
          <a:xfrm>
            <a:off x="81900" y="4833021"/>
            <a:ext cx="7830207" cy="86553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sz="1600"/>
          </a:p>
        </p:txBody>
      </p:sp>
      <p:sp>
        <p:nvSpPr>
          <p:cNvPr id="11" name="Up-Down Arrow 10"/>
          <p:cNvSpPr/>
          <p:nvPr/>
        </p:nvSpPr>
        <p:spPr>
          <a:xfrm>
            <a:off x="7480432" y="3512947"/>
            <a:ext cx="406400" cy="1480457"/>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sz="1600"/>
          </a:p>
        </p:txBody>
      </p:sp>
    </p:spTree>
    <p:extLst>
      <p:ext uri="{BB962C8B-B14F-4D97-AF65-F5344CB8AC3E}">
        <p14:creationId xmlns:p14="http://schemas.microsoft.com/office/powerpoint/2010/main" val="761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94" y="171249"/>
            <a:ext cx="11811623" cy="1325563"/>
          </a:xfrm>
        </p:spPr>
        <p:txBody>
          <a:bodyPr>
            <a:normAutofit/>
          </a:bodyPr>
          <a:lstStyle/>
          <a:p>
            <a:pPr algn="l" rtl="0"/>
            <a:r>
              <a:rPr kumimoji="1" lang="es-MX" sz="3600" b="1" i="0" u="none" baseline="0" dirty="0">
                <a:solidFill>
                  <a:srgbClr val="FF0000"/>
                </a:solidFill>
              </a:rPr>
              <a:t>¿QUÉ?: </a:t>
            </a:r>
            <a:r>
              <a:rPr kumimoji="1" lang="es-MX" sz="3600" b="1" i="0" u="none" baseline="0" dirty="0"/>
              <a:t>resumen de la capacitación sobre conciencia de género</a:t>
            </a:r>
            <a:endParaRPr kumimoji="1" lang="es-MX" sz="3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6</a:t>
            </a:fld>
            <a:endParaRPr kumimoji="1" lang="es-MX" dirty="0"/>
          </a:p>
        </p:txBody>
      </p:sp>
      <p:sp>
        <p:nvSpPr>
          <p:cNvPr id="6" name="Content Placeholder 2"/>
          <p:cNvSpPr txBox="1">
            <a:spLocks/>
          </p:cNvSpPr>
          <p:nvPr/>
        </p:nvSpPr>
        <p:spPr>
          <a:xfrm>
            <a:off x="449943" y="1248230"/>
            <a:ext cx="11466285" cy="560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es-MX" b="0" i="0" u="none" baseline="0" dirty="0"/>
              <a:t>La capacitación no es teórica, sino que </a:t>
            </a:r>
            <a:r>
              <a:rPr lang="es-CL" b="0" i="0" u="none" baseline="0" dirty="0"/>
              <a:t>es </a:t>
            </a:r>
            <a:r>
              <a:rPr lang="es-MX" b="0" i="0" u="none" baseline="0" dirty="0">
                <a:solidFill>
                  <a:srgbClr val="FF0000"/>
                </a:solidFill>
              </a:rPr>
              <a:t>práctica y participativa</a:t>
            </a:r>
            <a:r>
              <a:rPr lang="es-MX" b="0" i="0" u="none" baseline="0" dirty="0"/>
              <a:t>.</a:t>
            </a:r>
          </a:p>
          <a:p>
            <a:pPr algn="l" rtl="0"/>
            <a:r>
              <a:rPr lang="es-MX" b="0" i="0" u="none" baseline="0" dirty="0"/>
              <a:t>Se realiza mediante cuatro tipos de ejercicios diferentes.</a:t>
            </a:r>
          </a:p>
          <a:p>
            <a:pPr lvl="1" algn="l" rtl="0">
              <a:buFont typeface="Wingdings" panose="05000000000000000000" pitchFamily="2" charset="2"/>
              <a:buChar char="Ø"/>
            </a:pPr>
            <a:r>
              <a:rPr lang="es-MX" b="0" i="0" u="none" baseline="0" dirty="0"/>
              <a:t>Funciones y responsabilidades</a:t>
            </a:r>
          </a:p>
          <a:p>
            <a:pPr lvl="1" algn="l" rtl="0">
              <a:buFont typeface="Wingdings" panose="05000000000000000000" pitchFamily="2" charset="2"/>
              <a:buChar char="Ø"/>
            </a:pPr>
            <a:r>
              <a:rPr lang="es-MX" b="0" i="0" u="none" baseline="0" dirty="0"/>
              <a:t>Acceso y control de los recursos</a:t>
            </a:r>
          </a:p>
          <a:p>
            <a:pPr lvl="1" algn="l" rtl="0">
              <a:buFont typeface="Wingdings" panose="05000000000000000000" pitchFamily="2" charset="2"/>
              <a:buChar char="Ø"/>
            </a:pPr>
            <a:r>
              <a:rPr lang="es-MX" b="0" i="0" u="none" baseline="0" dirty="0"/>
              <a:t>Calendario de actividades diarias</a:t>
            </a:r>
          </a:p>
          <a:p>
            <a:pPr lvl="1" algn="l" rtl="0">
              <a:buFont typeface="Wingdings" panose="05000000000000000000" pitchFamily="2" charset="2"/>
              <a:buChar char="Ø"/>
            </a:pPr>
            <a:r>
              <a:rPr lang="es-MX" b="0" i="0" u="none" baseline="0" dirty="0"/>
              <a:t>Presupuestación agrícola familiar</a:t>
            </a:r>
          </a:p>
          <a:p>
            <a:pPr algn="l" rtl="0"/>
            <a:r>
              <a:rPr lang="es-MX" b="0" i="0" u="none" baseline="0" dirty="0"/>
              <a:t>Mediante la participación en diversos ejercicios, las parejas de agricultores se darán cuenta de varias cuestiones de género en su hogar.</a:t>
            </a:r>
            <a:endParaRPr lang="es-MX" altLang="ja-JP" dirty="0"/>
          </a:p>
        </p:txBody>
      </p:sp>
    </p:spTree>
    <p:extLst>
      <p:ext uri="{BB962C8B-B14F-4D97-AF65-F5344CB8AC3E}">
        <p14:creationId xmlns:p14="http://schemas.microsoft.com/office/powerpoint/2010/main" val="145366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910829" y="1322905"/>
            <a:ext cx="1092374" cy="1172865"/>
          </a:xfrm>
          <a:prstGeom prst="rect">
            <a:avLst/>
          </a:prstGeom>
        </p:spPr>
      </p:pic>
      <p:sp>
        <p:nvSpPr>
          <p:cNvPr id="2" name="Title 1"/>
          <p:cNvSpPr>
            <a:spLocks noGrp="1"/>
          </p:cNvSpPr>
          <p:nvPr>
            <p:ph type="title"/>
          </p:nvPr>
        </p:nvSpPr>
        <p:spPr>
          <a:xfrm>
            <a:off x="838200" y="-112181"/>
            <a:ext cx="10515600" cy="1325563"/>
          </a:xfrm>
        </p:spPr>
        <p:txBody>
          <a:bodyPr>
            <a:normAutofit/>
          </a:bodyPr>
          <a:lstStyle/>
          <a:p>
            <a:pPr algn="l" rtl="0"/>
            <a:r>
              <a:rPr kumimoji="1" lang="es-MX" sz="4000" b="1" i="0" u="none" baseline="0" dirty="0">
                <a:solidFill>
                  <a:srgbClr val="FF0000"/>
                </a:solidFill>
              </a:rPr>
              <a:t>¿CÓMO?: </a:t>
            </a:r>
            <a:r>
              <a:rPr lang="es-MX" sz="3600" dirty="0"/>
              <a:t>consejos clave para la implementación</a:t>
            </a:r>
          </a:p>
        </p:txBody>
      </p:sp>
      <p:sp>
        <p:nvSpPr>
          <p:cNvPr id="3" name="Content Placeholder 2"/>
          <p:cNvSpPr>
            <a:spLocks noGrp="1"/>
          </p:cNvSpPr>
          <p:nvPr>
            <p:ph idx="1"/>
          </p:nvPr>
        </p:nvSpPr>
        <p:spPr>
          <a:xfrm>
            <a:off x="215957" y="1352769"/>
            <a:ext cx="11137843" cy="5206296"/>
          </a:xfrm>
        </p:spPr>
        <p:txBody>
          <a:bodyPr>
            <a:normAutofit/>
          </a:bodyPr>
          <a:lstStyle/>
          <a:p>
            <a:pPr algn="l" rtl="0"/>
            <a:r>
              <a:rPr lang="es-MX" b="0" i="0" u="none" baseline="0" dirty="0"/>
              <a:t>Se debe invitar a los </a:t>
            </a:r>
            <a:r>
              <a:rPr lang="es-MX" b="0" i="0" u="none" baseline="0" dirty="0">
                <a:solidFill>
                  <a:srgbClr val="FF0000"/>
                </a:solidFill>
              </a:rPr>
              <a:t>cónyuges de los miembros </a:t>
            </a:r>
            <a:r>
              <a:rPr lang="es-MX" b="0" i="0" u="none" baseline="0" dirty="0"/>
              <a:t>a participar de la capacitación.</a:t>
            </a:r>
          </a:p>
          <a:p>
            <a:pPr algn="l" rtl="0"/>
            <a:r>
              <a:rPr lang="es-MX" b="0" i="0" u="none" baseline="0" dirty="0"/>
              <a:t>Crear un entorno amigable. </a:t>
            </a:r>
            <a:r>
              <a:rPr lang="es-MX" b="0" i="0" u="none" baseline="0" dirty="0">
                <a:solidFill>
                  <a:srgbClr val="FF0000"/>
                </a:solidFill>
              </a:rPr>
              <a:t>¡No dejemos que los participantes se echen la culpa entre sí!</a:t>
            </a:r>
            <a:r>
              <a:rPr lang="es-MX" b="0" i="0" u="none" baseline="0" dirty="0"/>
              <a:t> Más bien, ayudémosles a entender las posturas, preocupaciones y problemas del otro.</a:t>
            </a:r>
          </a:p>
          <a:p>
            <a:pPr algn="l" rtl="0"/>
            <a:r>
              <a:rPr lang="es-MX" b="0" i="0" u="none" baseline="0" dirty="0"/>
              <a:t>Si debido a las normas sociales locales es difícil hablar abiertamente de asuntos de género </a:t>
            </a:r>
            <a:r>
              <a:rPr lang="es-MX" b="0" i="0" u="none" baseline="0" dirty="0">
                <a:solidFill>
                  <a:srgbClr val="FF0000"/>
                </a:solidFill>
              </a:rPr>
              <a:t>consideremos invitar a líderes de opinión locales</a:t>
            </a:r>
            <a:r>
              <a:rPr lang="es-MX" b="0" i="0" u="none" baseline="0" dirty="0"/>
              <a:t> (ej. líderes religiosos, maestros de escuela, etc. que apoyen la capacitación sobre género)</a:t>
            </a:r>
          </a:p>
          <a:p>
            <a:endParaRPr kumimoji="1" lang="x-none"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7</a:t>
            </a:fld>
            <a:endParaRPr kumimoji="1" lang="es-MX" dirty="0"/>
          </a:p>
        </p:txBody>
      </p:sp>
    </p:spTree>
    <p:extLst>
      <p:ext uri="{BB962C8B-B14F-4D97-AF65-F5344CB8AC3E}">
        <p14:creationId xmlns:p14="http://schemas.microsoft.com/office/powerpoint/2010/main" val="227428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E896E2"/>
          </a:solidFill>
        </p:spPr>
        <p:txBody>
          <a:bodyPr/>
          <a:lstStyle/>
          <a:p>
            <a:pPr algn="ctr"/>
            <a:r>
              <a:rPr lang="x-none" altLang="ja-JP" dirty="0" smtClean="0">
                <a:solidFill>
                  <a:schemeClr val="tx1"/>
                </a:solidFill>
                <a:effectLst>
                  <a:outerShdw blurRad="38100" dist="38100" dir="2700000" algn="tl">
                    <a:srgbClr val="000000">
                      <a:alpha val="43000"/>
                    </a:srgbClr>
                  </a:outerShdw>
                </a:effectLst>
              </a:rPr>
              <a:t>PARTE </a:t>
            </a:r>
            <a:r>
              <a:rPr lang="x-none" altLang="ja-JP" dirty="0">
                <a:solidFill>
                  <a:schemeClr val="tx1"/>
                </a:solidFill>
                <a:effectLst>
                  <a:outerShdw blurRad="38100" dist="38100" dir="2700000" algn="tl">
                    <a:srgbClr val="000000">
                      <a:alpha val="43000"/>
                    </a:srgbClr>
                  </a:outerShdw>
                </a:effectLst>
              </a:rPr>
              <a:t>2: </a:t>
            </a:r>
            <a:r>
              <a:rPr lang="x-none" altLang="ja-JP" dirty="0" smtClean="0">
                <a:solidFill>
                  <a:schemeClr val="tx1"/>
                </a:solidFill>
                <a:effectLst>
                  <a:outerShdw blurRad="38100" dist="38100" dir="2700000" algn="tl">
                    <a:srgbClr val="000000">
                      <a:alpha val="43000"/>
                    </a:srgbClr>
                  </a:outerShdw>
                </a:effectLst>
              </a:rPr>
              <a:t>PRÁCTICA</a:t>
            </a:r>
            <a:endParaRPr kumimoji="1" lang="es-MX" dirty="0">
              <a:solidFill>
                <a:schemeClr val="tx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8</a:t>
            </a:fld>
            <a:endParaRPr kumimoji="1" lang="es-MX" dirty="0"/>
          </a:p>
        </p:txBody>
      </p:sp>
    </p:spTree>
    <p:extLst>
      <p:ext uri="{BB962C8B-B14F-4D97-AF65-F5344CB8AC3E}">
        <p14:creationId xmlns:p14="http://schemas.microsoft.com/office/powerpoint/2010/main" val="153707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1" y="80774"/>
            <a:ext cx="11255973" cy="1325563"/>
          </a:xfrm>
        </p:spPr>
        <p:txBody>
          <a:bodyPr/>
          <a:lstStyle/>
          <a:p>
            <a:pPr algn="l" rtl="0"/>
            <a:r>
              <a:rPr kumimoji="1" lang="es-MX" b="1" i="0" u="none" baseline="0" dirty="0">
                <a:solidFill>
                  <a:srgbClr val="FF0000"/>
                </a:solidFill>
              </a:rPr>
              <a:t>Ejercicio: </a:t>
            </a:r>
            <a:r>
              <a:rPr lang="es-MX" b="1" i="0" u="none" baseline="0" dirty="0"/>
              <a:t>funciones y responsabilidades</a:t>
            </a:r>
            <a:endParaRPr kumimoji="1" lang="es-MX" dirty="0"/>
          </a:p>
        </p:txBody>
      </p:sp>
      <p:sp>
        <p:nvSpPr>
          <p:cNvPr id="3" name="Content Placeholder 2"/>
          <p:cNvSpPr>
            <a:spLocks noGrp="1"/>
          </p:cNvSpPr>
          <p:nvPr>
            <p:ph idx="1"/>
          </p:nvPr>
        </p:nvSpPr>
        <p:spPr>
          <a:xfrm>
            <a:off x="121355" y="1194341"/>
            <a:ext cx="11861910" cy="1645470"/>
          </a:xfrm>
        </p:spPr>
        <p:txBody>
          <a:bodyPr>
            <a:normAutofit/>
          </a:bodyPr>
          <a:lstStyle/>
          <a:p>
            <a:pPr marL="742950" indent="-742950" algn="l" rtl="0">
              <a:buFont typeface="+mj-lt"/>
              <a:buAutoNum type="arabicPeriod"/>
            </a:pPr>
            <a:r>
              <a:rPr lang="es-MX" sz="3200" b="0" i="0" u="none" baseline="0" dirty="0"/>
              <a:t>Los grupos masculino y femenino trabajan por separado en las hojas de «funciones productivas» y «funciones reproductivas».</a:t>
            </a:r>
          </a:p>
          <a:p>
            <a:pPr marL="742950" indent="-742950" algn="l" rtl="0">
              <a:buFont typeface="+mj-lt"/>
              <a:buAutoNum type="arabicPeriod"/>
            </a:pPr>
            <a:r>
              <a:rPr lang="es-MX" sz="3200" b="0" i="0" u="none" baseline="0" dirty="0"/>
              <a:t>Ambos grupos presentan los resultados de su debate.</a:t>
            </a:r>
            <a:endParaRPr kumimoji="1" lang="es-MX" sz="32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9</a:t>
            </a:fld>
            <a:endParaRPr kumimoji="1" lang="es-MX" dirty="0"/>
          </a:p>
        </p:txBody>
      </p:sp>
      <p:sp>
        <p:nvSpPr>
          <p:cNvPr id="6" name="TextBox 5"/>
          <p:cNvSpPr txBox="1"/>
          <p:nvPr/>
        </p:nvSpPr>
        <p:spPr>
          <a:xfrm>
            <a:off x="8920387" y="3888148"/>
            <a:ext cx="2981294" cy="2554545"/>
          </a:xfrm>
          <a:prstGeom prst="rect">
            <a:avLst/>
          </a:prstGeom>
          <a:noFill/>
        </p:spPr>
        <p:txBody>
          <a:bodyPr wrap="square" rtlCol="0">
            <a:spAutoFit/>
          </a:bodyPr>
          <a:lstStyle/>
          <a:p>
            <a:pPr algn="l" rtl="0"/>
            <a:r>
              <a:rPr lang="es-MX" sz="2000" b="0" i="0" u="none" baseline="0" dirty="0">
                <a:solidFill>
                  <a:srgbClr val="FF0000"/>
                </a:solidFill>
              </a:rPr>
              <a:t>Para cada una de las actividades presentadas, distribuir un máximo de cuatro vistos buenos por fila, indicando quien cumple más funciones y tiene más responsabilidades para cada actividad.</a:t>
            </a:r>
          </a:p>
        </p:txBody>
      </p:sp>
      <p:graphicFrame>
        <p:nvGraphicFramePr>
          <p:cNvPr id="12" name="Tabla 11"/>
          <p:cNvGraphicFramePr>
            <a:graphicFrameLocks noGrp="1"/>
          </p:cNvGraphicFramePr>
          <p:nvPr>
            <p:extLst>
              <p:ext uri="{D42A27DB-BD31-4B8C-83A1-F6EECF244321}">
                <p14:modId xmlns:p14="http://schemas.microsoft.com/office/powerpoint/2010/main" val="817764316"/>
              </p:ext>
            </p:extLst>
          </p:nvPr>
        </p:nvGraphicFramePr>
        <p:xfrm>
          <a:off x="446360" y="3162302"/>
          <a:ext cx="8026307" cy="3572118"/>
        </p:xfrm>
        <a:graphic>
          <a:graphicData uri="http://schemas.openxmlformats.org/drawingml/2006/table">
            <a:tbl>
              <a:tblPr>
                <a:tableStyleId>{5C22544A-7EE6-4342-B048-85BDC9FD1C3A}</a:tableStyleId>
              </a:tblPr>
              <a:tblGrid>
                <a:gridCol w="352293">
                  <a:extLst>
                    <a:ext uri="{9D8B030D-6E8A-4147-A177-3AD203B41FA5}">
                      <a16:colId xmlns:a16="http://schemas.microsoft.com/office/drawing/2014/main" val="20000"/>
                    </a:ext>
                  </a:extLst>
                </a:gridCol>
                <a:gridCol w="4546882">
                  <a:extLst>
                    <a:ext uri="{9D8B030D-6E8A-4147-A177-3AD203B41FA5}">
                      <a16:colId xmlns:a16="http://schemas.microsoft.com/office/drawing/2014/main" val="20001"/>
                    </a:ext>
                  </a:extLst>
                </a:gridCol>
                <a:gridCol w="1563566">
                  <a:extLst>
                    <a:ext uri="{9D8B030D-6E8A-4147-A177-3AD203B41FA5}">
                      <a16:colId xmlns:a16="http://schemas.microsoft.com/office/drawing/2014/main" val="20002"/>
                    </a:ext>
                  </a:extLst>
                </a:gridCol>
                <a:gridCol w="1563566">
                  <a:extLst>
                    <a:ext uri="{9D8B030D-6E8A-4147-A177-3AD203B41FA5}">
                      <a16:colId xmlns:a16="http://schemas.microsoft.com/office/drawing/2014/main" val="20003"/>
                    </a:ext>
                  </a:extLst>
                </a:gridCol>
              </a:tblGrid>
              <a:tr h="324738">
                <a:tc>
                  <a:txBody>
                    <a:bodyPr/>
                    <a:lstStyle/>
                    <a:p>
                      <a:pPr algn="ctr"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Actividades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Hombres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Mujeres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4738">
                <a:tc>
                  <a:txBody>
                    <a:bodyPr/>
                    <a:lstStyle/>
                    <a:p>
                      <a:pPr algn="ctr" fontAlgn="b"/>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Establecimiento de semillero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738">
                <a:tc>
                  <a:txBody>
                    <a:bodyPr/>
                    <a:lstStyle/>
                    <a:p>
                      <a:pPr algn="ctr" fontAlgn="b"/>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Preparación de la tierra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4738">
                <a:tc>
                  <a:txBody>
                    <a:bodyPr/>
                    <a:lstStyle/>
                    <a:p>
                      <a:pPr algn="ctr" fontAlgn="b"/>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Trasplante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738">
                <a:tc>
                  <a:txBody>
                    <a:bodyPr/>
                    <a:lstStyle/>
                    <a:p>
                      <a:pPr algn="ctr" fontAlgn="b"/>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Aplicación de fertilizante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4738">
                <a:tc>
                  <a:txBody>
                    <a:bodyPr/>
                    <a:lstStyle/>
                    <a:p>
                      <a:pPr algn="ctr" fontAlgn="b"/>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Aplicación de pesticida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4738">
                <a:tc>
                  <a:txBody>
                    <a:bodyPr/>
                    <a:lstStyle/>
                    <a:p>
                      <a:pPr algn="ctr" fontAlgn="b"/>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Desmalezado</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4738">
                <a:tc>
                  <a:txBody>
                    <a:bodyPr/>
                    <a:lstStyle/>
                    <a:p>
                      <a:pPr algn="ctr" fontAlgn="b"/>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Cosecha</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4738">
                <a:tc>
                  <a:txBody>
                    <a:bodyPr/>
                    <a:lstStyle/>
                    <a:p>
                      <a:pPr algn="ctr" fontAlgn="b"/>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Limpieza, calificación y empaque</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4738">
                <a:tc>
                  <a:txBody>
                    <a:bodyPr/>
                    <a:lstStyle/>
                    <a:p>
                      <a:pPr algn="ctr" fontAlgn="b"/>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Marketing</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4738">
                <a:tc>
                  <a:txBody>
                    <a:bodyPr/>
                    <a:lstStyle/>
                    <a:p>
                      <a:pPr algn="ctr" fontAlgn="b"/>
                      <a:r>
                        <a:rPr lang="es-MX" sz="1400" u="none" strike="noStrike" dirty="0">
                          <a:effectLst/>
                        </a:rPr>
                        <a:t>10</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s-MX" sz="1400" u="none" strike="noStrike" dirty="0">
                          <a:effectLst/>
                        </a:rPr>
                        <a:t>Control de ingresos</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3417759" y="3656782"/>
            <a:ext cx="1625895" cy="2862322"/>
          </a:xfrm>
          <a:prstGeom prst="rect">
            <a:avLst/>
          </a:prstGeom>
          <a:solidFill>
            <a:schemeClr val="bg1"/>
          </a:solidFill>
        </p:spPr>
        <p:txBody>
          <a:bodyPr wrap="square" rtlCol="0">
            <a:spAutoFit/>
          </a:bodyPr>
          <a:lstStyle/>
          <a:p>
            <a:pPr algn="l" rtl="0"/>
            <a:r>
              <a:rPr lang="es-MX" sz="2000" b="0" i="0" u="none" baseline="0" dirty="0">
                <a:solidFill>
                  <a:srgbClr val="FF0000"/>
                </a:solidFill>
              </a:rPr>
              <a:t>En la columna de actividades, presentar las principales tareas productivas (producción de cosechas). </a:t>
            </a:r>
          </a:p>
        </p:txBody>
      </p:sp>
      <p:sp>
        <p:nvSpPr>
          <p:cNvPr id="8" name="Right Brace 7"/>
          <p:cNvSpPr/>
          <p:nvPr/>
        </p:nvSpPr>
        <p:spPr>
          <a:xfrm>
            <a:off x="8472667" y="3503963"/>
            <a:ext cx="447719" cy="301514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9" name="Right Brace 8"/>
          <p:cNvSpPr/>
          <p:nvPr/>
        </p:nvSpPr>
        <p:spPr>
          <a:xfrm>
            <a:off x="2823411" y="3441469"/>
            <a:ext cx="417126" cy="2333688"/>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x-none"/>
          </a:p>
        </p:txBody>
      </p:sp>
      <p:sp>
        <p:nvSpPr>
          <p:cNvPr id="10" name="TextBox 10">
            <a:extLst>
              <a:ext uri="{FF2B5EF4-FFF2-40B4-BE49-F238E27FC236}">
                <a16:creationId xmlns:a16="http://schemas.microsoft.com/office/drawing/2014/main" id="{307C6921-16DE-4AD6-BB8C-F86F8418DEE3}"/>
              </a:ext>
            </a:extLst>
          </p:cNvPr>
          <p:cNvSpPr txBox="1"/>
          <p:nvPr/>
        </p:nvSpPr>
        <p:spPr>
          <a:xfrm>
            <a:off x="1421317" y="2700637"/>
            <a:ext cx="5618777" cy="369332"/>
          </a:xfrm>
          <a:prstGeom prst="rect">
            <a:avLst/>
          </a:prstGeom>
          <a:noFill/>
        </p:spPr>
        <p:txBody>
          <a:bodyPr wrap="square" rtlCol="0">
            <a:spAutoFit/>
          </a:bodyPr>
          <a:lstStyle/>
          <a:p>
            <a:pPr algn="ctr" rtl="0"/>
            <a:r>
              <a:rPr kumimoji="1" lang="es-MX" b="1" i="0" u="none" baseline="0" dirty="0">
                <a:latin typeface="+mj-lt"/>
                <a:ea typeface="Arial Unicode MS" panose="020B0604020202020204" pitchFamily="50" charset="-128"/>
                <a:cs typeface="Arial Unicode MS" panose="020B0604020202020204" pitchFamily="50" charset="-128"/>
              </a:rPr>
              <a:t>Acceso a los recursos [Ejemplo]</a:t>
            </a:r>
            <a:endParaRPr kumimoji="1" lang="es-MX" b="1"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6052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72B8B74A-01C8-4546-9304-85A9AC377AA3}"/>
</file>

<file path=customXml/itemProps2.xml><?xml version="1.0" encoding="utf-8"?>
<ds:datastoreItem xmlns:ds="http://schemas.openxmlformats.org/officeDocument/2006/customXml" ds:itemID="{57A7BDBB-95C2-4CD0-B90C-D30295F5B61A}"/>
</file>

<file path=customXml/itemProps3.xml><?xml version="1.0" encoding="utf-8"?>
<ds:datastoreItem xmlns:ds="http://schemas.openxmlformats.org/officeDocument/2006/customXml" ds:itemID="{85B613D4-2D5C-46BB-A71B-1491FD92FE7A}"/>
</file>

<file path=docProps/app.xml><?xml version="1.0" encoding="utf-8"?>
<Properties xmlns="http://schemas.openxmlformats.org/officeDocument/2006/extended-properties" xmlns:vt="http://schemas.openxmlformats.org/officeDocument/2006/docPropsVTypes">
  <TotalTime>1805</TotalTime>
  <Words>2324</Words>
  <Application>Microsoft Office PowerPoint</Application>
  <PresentationFormat>ワイド画面</PresentationFormat>
  <Paragraphs>522</Paragraphs>
  <Slides>22</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4" baseType="lpstr">
      <vt:lpstr>Arial Unicode MS</vt:lpstr>
      <vt:lpstr>HGｺﾞｼｯｸE</vt:lpstr>
      <vt:lpstr>ＭＳ Ｐゴシック</vt:lpstr>
      <vt:lpstr>ＭＳ ゴシック</vt:lpstr>
      <vt:lpstr>Arial</vt:lpstr>
      <vt:lpstr>Arial Narrow</vt:lpstr>
      <vt:lpstr>Calibri</vt:lpstr>
      <vt:lpstr>Century Gothic</vt:lpstr>
      <vt:lpstr>Times New Roman</vt:lpstr>
      <vt:lpstr>Wingdings</vt:lpstr>
      <vt:lpstr>Office Theme</vt:lpstr>
      <vt:lpstr>ビットマップ イメージ</vt:lpstr>
      <vt:lpstr>Capacitación sobre conciencia de género</vt:lpstr>
      <vt:lpstr>¿DÓNDE ESTAMOS?: la capacitación sobre conciencia de género en los 4 pasos del SHEP</vt:lpstr>
      <vt:lpstr>PARTE 1: CONCEPTO</vt:lpstr>
      <vt:lpstr>¿POR QUÉ?: objetivos de la capacitación sobre conciencia de género</vt:lpstr>
      <vt:lpstr>¿QUÉ?: resumen de la capacitación sobre conciencia de género</vt:lpstr>
      <vt:lpstr>¿QUÉ?: resumen de la capacitación sobre conciencia de género</vt:lpstr>
      <vt:lpstr>¿CÓMO?: consejos clave para la implementación</vt:lpstr>
      <vt:lpstr>PARTE 2: PRÁCTICA</vt:lpstr>
      <vt:lpstr>Ejercicio: funciones y responsabilidades</vt:lpstr>
      <vt:lpstr>Ejercicio: funciones y responsabilidades</vt:lpstr>
      <vt:lpstr>Ejercicio: acceso y control de los recursos</vt:lpstr>
      <vt:lpstr>Ejercicio: acceso y control de los recursos</vt:lpstr>
      <vt:lpstr>Ejercicio:  calendario de actividades diarias</vt:lpstr>
      <vt:lpstr>Ejercicio: presupuestación agrícola familiar </vt:lpstr>
      <vt:lpstr>Ejercicio: presupuestación agrícola familiar </vt:lpstr>
      <vt:lpstr>Planificación: plan de acción sobre el género</vt:lpstr>
      <vt:lpstr>SUGERENCIA:  organizar sesiones de debate con historias anecdóticas</vt:lpstr>
      <vt:lpstr>Historia 1: La historia de un esposo en un hogar agrícola</vt:lpstr>
      <vt:lpstr>Historia 2: La historia de una esposa en un hogar agrícola</vt:lpstr>
      <vt:lpstr>La capacitación sobre conciencia de género en acción</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Shuto Kumiko</dc:creator>
  <cp:lastModifiedBy>Mitsuya, Sayuri[三津谷 沙友里]</cp:lastModifiedBy>
  <cp:revision>187</cp:revision>
  <dcterms:created xsi:type="dcterms:W3CDTF">2019-05-01T16:27:56Z</dcterms:created>
  <dcterms:modified xsi:type="dcterms:W3CDTF">2022-01-24T04:53:24Z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151979100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