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5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460F6E-E93A-4917-A993-831A5DAAD4E6}" type="datetimeFigureOut">
              <a:rPr kumimoji="1" lang="ja-JP" altLang="en-US" smtClean="0"/>
              <a:t>2021/9/8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227210-870D-4DF9-AD5F-5B861DA3D7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3234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705256-7AF7-064B-81A2-38F88F2F3690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8655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705256-7AF7-064B-81A2-38F88F2F3690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31973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705256-7AF7-064B-81A2-38F88F2F3690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8436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705256-7AF7-064B-81A2-38F88F2F3690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8499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EBDE8-E770-4088-964C-033A4F435B8A}" type="datetimeFigureOut">
              <a:rPr kumimoji="1" lang="ja-JP" altLang="en-US" smtClean="0"/>
              <a:t>2021/9/8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04C45-692E-4A8C-BB5D-4C30B48D21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3178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EBDE8-E770-4088-964C-033A4F435B8A}" type="datetimeFigureOut">
              <a:rPr kumimoji="1" lang="ja-JP" altLang="en-US" smtClean="0"/>
              <a:t>2021/9/8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04C45-692E-4A8C-BB5D-4C30B48D21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4839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EBDE8-E770-4088-964C-033A4F435B8A}" type="datetimeFigureOut">
              <a:rPr kumimoji="1" lang="ja-JP" altLang="en-US" smtClean="0"/>
              <a:t>2021/9/8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04C45-692E-4A8C-BB5D-4C30B48D21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3142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EBDE8-E770-4088-964C-033A4F435B8A}" type="datetimeFigureOut">
              <a:rPr kumimoji="1" lang="ja-JP" altLang="en-US" smtClean="0"/>
              <a:t>2021/9/8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04C45-692E-4A8C-BB5D-4C30B48D21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8247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EBDE8-E770-4088-964C-033A4F435B8A}" type="datetimeFigureOut">
              <a:rPr kumimoji="1" lang="ja-JP" altLang="en-US" smtClean="0"/>
              <a:t>2021/9/8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04C45-692E-4A8C-BB5D-4C30B48D21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8161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EBDE8-E770-4088-964C-033A4F435B8A}" type="datetimeFigureOut">
              <a:rPr kumimoji="1" lang="ja-JP" altLang="en-US" smtClean="0"/>
              <a:t>2021/9/8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04C45-692E-4A8C-BB5D-4C30B48D21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0365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EBDE8-E770-4088-964C-033A4F435B8A}" type="datetimeFigureOut">
              <a:rPr kumimoji="1" lang="ja-JP" altLang="en-US" smtClean="0"/>
              <a:t>2021/9/8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04C45-692E-4A8C-BB5D-4C30B48D21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1189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EBDE8-E770-4088-964C-033A4F435B8A}" type="datetimeFigureOut">
              <a:rPr kumimoji="1" lang="ja-JP" altLang="en-US" smtClean="0"/>
              <a:t>2021/9/8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04C45-692E-4A8C-BB5D-4C30B48D21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0619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EBDE8-E770-4088-964C-033A4F435B8A}" type="datetimeFigureOut">
              <a:rPr kumimoji="1" lang="ja-JP" altLang="en-US" smtClean="0"/>
              <a:t>2021/9/8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04C45-692E-4A8C-BB5D-4C30B48D21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1167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EBDE8-E770-4088-964C-033A4F435B8A}" type="datetimeFigureOut">
              <a:rPr kumimoji="1" lang="ja-JP" altLang="en-US" smtClean="0"/>
              <a:t>2021/9/8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04C45-692E-4A8C-BB5D-4C30B48D21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3991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EBDE8-E770-4088-964C-033A4F435B8A}" type="datetimeFigureOut">
              <a:rPr kumimoji="1" lang="ja-JP" altLang="en-US" smtClean="0"/>
              <a:t>2021/9/8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04C45-692E-4A8C-BB5D-4C30B48D21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6128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2EBDE8-E770-4088-964C-033A4F435B8A}" type="datetimeFigureOut">
              <a:rPr kumimoji="1" lang="ja-JP" altLang="en-US" smtClean="0"/>
              <a:t>2021/9/8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D04C45-692E-4A8C-BB5D-4C30B48D21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9633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5.png"/><Relationship Id="rId7" Type="http://schemas.openxmlformats.org/officeDocument/2006/relationships/image" Target="../media/image8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tiff"/><Relationship Id="rId5" Type="http://schemas.openxmlformats.org/officeDocument/2006/relationships/image" Target="../media/image6.tiff"/><Relationship Id="rId10" Type="http://schemas.openxmlformats.org/officeDocument/2006/relationships/image" Target="../media/image9.png"/><Relationship Id="rId4" Type="http://schemas.microsoft.com/office/2007/relationships/hdphoto" Target="../media/hdphoto5.wdp"/><Relationship Id="rId9" Type="http://schemas.microsoft.com/office/2007/relationships/hdphoto" Target="../media/hdphoto7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tiff"/><Relationship Id="rId5" Type="http://schemas.openxmlformats.org/officeDocument/2006/relationships/image" Target="../media/image12.tiff"/><Relationship Id="rId4" Type="http://schemas.openxmlformats.org/officeDocument/2006/relationships/image" Target="../media/image11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2ABB471-DA6F-6147-A98D-1FA2BFF2C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607995"/>
            <a:ext cx="7886700" cy="1325563"/>
          </a:xfrm>
        </p:spPr>
        <p:txBody>
          <a:bodyPr/>
          <a:lstStyle/>
          <a:p>
            <a:r>
              <a:rPr kumimoji="1" lang="en-US" altLang="ja-JP" dirty="0"/>
              <a:t>Banana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4052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星 7 4"/>
          <p:cNvSpPr/>
          <p:nvPr/>
        </p:nvSpPr>
        <p:spPr>
          <a:xfrm>
            <a:off x="3887651" y="1779514"/>
            <a:ext cx="4226996" cy="4465114"/>
          </a:xfrm>
          <a:prstGeom prst="star7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FC24C1D-700B-BF49-9971-4AF0D6FB1F65}"/>
              </a:ext>
            </a:extLst>
          </p:cNvPr>
          <p:cNvSpPr txBox="1"/>
          <p:nvPr/>
        </p:nvSpPr>
        <p:spPr>
          <a:xfrm>
            <a:off x="1958622" y="308286"/>
            <a:ext cx="9354420" cy="8925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altLang="ja-JP" sz="1800" dirty="0">
                <a:solidFill>
                  <a:schemeClr val="bg1">
                    <a:lumMod val="50000"/>
                  </a:schemeClr>
                </a:solidFill>
              </a:rPr>
              <a:t>Example of key message:</a:t>
            </a:r>
          </a:p>
          <a:p>
            <a:r>
              <a:rPr lang="en-US" altLang="ja-JP" sz="3400" dirty="0"/>
              <a:t>Bananas : Quick and easy source of nutrition</a:t>
            </a:r>
            <a:endParaRPr lang="ja-JP" altLang="en-US" sz="3400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5216E21-EF57-8B4F-8146-6CF0E6FBA7A2}"/>
              </a:ext>
            </a:extLst>
          </p:cNvPr>
          <p:cNvSpPr txBox="1"/>
          <p:nvPr/>
        </p:nvSpPr>
        <p:spPr>
          <a:xfrm>
            <a:off x="9949825" y="413157"/>
            <a:ext cx="8064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0377513B-60A3-3D47-AAED-5A63A62B0344}"/>
              </a:ext>
            </a:extLst>
          </p:cNvPr>
          <p:cNvSpPr txBox="1"/>
          <p:nvPr/>
        </p:nvSpPr>
        <p:spPr>
          <a:xfrm>
            <a:off x="1554714" y="437069"/>
            <a:ext cx="5249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endParaRPr lang="ja-JP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937D252E-3282-4048-B4A8-CB3F6A4C62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77" b="100000" l="0" r="98845">
                        <a14:foregroundMark x1="85714" y1="7243" x2="84559" y2="49047"/>
                        <a14:foregroundMark x1="84559" y1="49047" x2="77101" y2="72046"/>
                        <a14:foregroundMark x1="77101" y1="72046" x2="63445" y2="77128"/>
                        <a14:foregroundMark x1="63445" y1="77128" x2="52311" y2="73952"/>
                        <a14:foregroundMark x1="52311" y1="73952" x2="41492" y2="65820"/>
                        <a14:foregroundMark x1="41492" y1="65820" x2="42122" y2="50064"/>
                        <a14:foregroundMark x1="42122" y1="50064" x2="86134" y2="38374"/>
                        <a14:foregroundMark x1="86134" y1="38374" x2="87920" y2="25159"/>
                        <a14:foregroundMark x1="87920" y1="25159" x2="87815" y2="25032"/>
                        <a14:foregroundMark x1="6933" y1="40788" x2="6933" y2="40788"/>
                        <a14:foregroundMark x1="16492" y1="63024" x2="16492" y2="63024"/>
                        <a14:foregroundMark x1="83929" y1="3177" x2="89391" y2="5972"/>
                        <a14:foregroundMark x1="92542" y1="25032" x2="92542" y2="31385"/>
                        <a14:foregroundMark x1="97374" y1="46125" x2="97374" y2="46125"/>
                        <a14:foregroundMark x1="98845" y1="48030" x2="98845" y2="48030"/>
                        <a14:foregroundMark x1="98634" y1="47776" x2="98634" y2="47776"/>
                        <a14:foregroundMark x1="98634" y1="47776" x2="98634" y2="47776"/>
                        <a14:foregroundMark x1="98634" y1="52478" x2="98634" y2="52478"/>
                        <a14:foregroundMark x1="97584" y1="52478" x2="98319" y2="52859"/>
                        <a14:foregroundMark x1="98109" y1="45489" x2="98950" y2="48030"/>
                        <a14:foregroundMark x1="7878" y1="37992" x2="10084" y2="40025"/>
                        <a14:foregroundMark x1="28992" y1="77637" x2="30672" y2="77510"/>
                        <a14:backgroundMark x1="0" y1="13088" x2="13550" y2="13088"/>
                        <a14:backgroundMark x1="51155" y1="11944" x2="30357" y2="15502"/>
                        <a14:backgroundMark x1="30357" y1="15502" x2="28361" y2="13469"/>
                        <a14:backgroundMark x1="0" y1="60991" x2="1891" y2="65565"/>
                        <a14:backgroundMark x1="1996" y1="65693" x2="10189" y2="74079"/>
                        <a14:backgroundMark x1="10189" y1="74079" x2="58929" y2="99873"/>
                        <a14:backgroundMark x1="0" y1="88183" x2="35399" y2="90470"/>
                        <a14:backgroundMark x1="35504" y1="90597" x2="35609" y2="91105"/>
                        <a14:backgroundMark x1="49055" y1="13215" x2="9454" y2="13342"/>
                        <a14:backgroundMark x1="9454" y1="13342" x2="1681" y2="10673"/>
                        <a14:backgroundMark x1="90231" y1="89454" x2="90966" y2="99873"/>
                        <a14:backgroundMark x1="90126" y1="89454" x2="77311" y2="99873"/>
                        <a14:backgroundMark x1="0" y1="22363" x2="23424" y2="22490"/>
                        <a14:backgroundMark x1="23529" y1="22618" x2="56408" y2="16137"/>
                        <a14:backgroundMark x1="56408" y1="16137" x2="40651" y2="7243"/>
                        <a14:backgroundMark x1="0" y1="9784" x2="40546" y2="7243"/>
                        <a14:backgroundMark x1="0" y1="29987" x2="15126" y2="30114"/>
                        <a14:backgroundMark x1="15231" y1="30241" x2="64391" y2="24905"/>
                        <a14:backgroundMark x1="64391" y1="24905" x2="68592" y2="11690"/>
                        <a14:backgroundMark x1="68592" y1="11690" x2="58508" y2="6861"/>
                        <a14:backgroundMark x1="58508" y1="6861" x2="58298" y2="6861"/>
                        <a14:backgroundMark x1="95798" y1="5083" x2="95798" y2="12706"/>
                        <a14:backgroundMark x1="96954" y1="6861" x2="98214" y2="30623"/>
                        <a14:backgroundMark x1="67437" y1="3177" x2="72794" y2="13723"/>
                        <a14:backgroundMark x1="72794" y1="13723" x2="74895" y2="3939"/>
                        <a14:backgroundMark x1="0" y1="46125" x2="5672" y2="57814"/>
                        <a14:backgroundMark x1="5777" y1="57942" x2="7878" y2="57687"/>
                        <a14:backgroundMark x1="97269" y1="75222" x2="95168" y2="87294"/>
                        <a14:backgroundMark x1="95168" y1="87294" x2="97584" y2="70521"/>
                        <a14:backgroundMark x1="99370" y1="55527" x2="99370" y2="55527"/>
                        <a14:backgroundMark x1="99790" y1="52478" x2="99790" y2="53494"/>
                        <a14:backgroundMark x1="99580" y1="48030" x2="99790" y2="524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237131">
            <a:off x="8615863" y="1354443"/>
            <a:ext cx="1416010" cy="1169643"/>
          </a:xfrm>
          <a:prstGeom prst="rect">
            <a:avLst/>
          </a:prstGeom>
        </p:spPr>
      </p:pic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ADE42717-8DCD-4A48-AA16-6C78EF0853C7}"/>
              </a:ext>
            </a:extLst>
          </p:cNvPr>
          <p:cNvGrpSpPr/>
          <p:nvPr/>
        </p:nvGrpSpPr>
        <p:grpSpPr>
          <a:xfrm>
            <a:off x="1785258" y="2968615"/>
            <a:ext cx="2410900" cy="2102410"/>
            <a:chOff x="-3241284" y="4328160"/>
            <a:chExt cx="2435029" cy="2137280"/>
          </a:xfrm>
        </p:grpSpPr>
        <p:sp>
          <p:nvSpPr>
            <p:cNvPr id="48" name="正方形/長方形 47">
              <a:extLst>
                <a:ext uri="{FF2B5EF4-FFF2-40B4-BE49-F238E27FC236}">
                  <a16:creationId xmlns:a16="http://schemas.microsoft.com/office/drawing/2014/main" id="{0ABFC36F-9A11-7440-9ADD-06652C3BD7D8}"/>
                </a:ext>
              </a:extLst>
            </p:cNvPr>
            <p:cNvSpPr/>
            <p:nvPr/>
          </p:nvSpPr>
          <p:spPr>
            <a:xfrm>
              <a:off x="-3165828" y="4328160"/>
              <a:ext cx="2284119" cy="210279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1FA10392-E2FE-164E-B129-2FB40AB6FA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95908" l="9951" r="89988">
                          <a14:foregroundMark x1="32432" y1="92235" x2="32432" y2="92235"/>
                          <a14:foregroundMark x1="64312" y1="96118" x2="64312" y2="9611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3241284" y="5039657"/>
              <a:ext cx="2435029" cy="1425783"/>
            </a:xfrm>
            <a:prstGeom prst="rect">
              <a:avLst/>
            </a:prstGeom>
          </p:spPr>
        </p:pic>
        <p:sp>
          <p:nvSpPr>
            <p:cNvPr id="49" name="テキスト ボックス 48">
              <a:extLst>
                <a:ext uri="{FF2B5EF4-FFF2-40B4-BE49-F238E27FC236}">
                  <a16:creationId xmlns:a16="http://schemas.microsoft.com/office/drawing/2014/main" id="{0694C44D-FADA-D841-8E17-3C98D93725B0}"/>
                </a:ext>
              </a:extLst>
            </p:cNvPr>
            <p:cNvSpPr txBox="1"/>
            <p:nvPr/>
          </p:nvSpPr>
          <p:spPr>
            <a:xfrm>
              <a:off x="-3062595" y="4369094"/>
              <a:ext cx="2077652" cy="657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altLang="ja-JP" b="1" dirty="0"/>
                <a:t>Keeps bowels in good condition</a:t>
              </a:r>
            </a:p>
          </p:txBody>
        </p:sp>
        <p:sp>
          <p:nvSpPr>
            <p:cNvPr id="50" name="星 4 49">
              <a:extLst>
                <a:ext uri="{FF2B5EF4-FFF2-40B4-BE49-F238E27FC236}">
                  <a16:creationId xmlns:a16="http://schemas.microsoft.com/office/drawing/2014/main" id="{1C616199-C76D-9A45-9715-B8FA7F700185}"/>
                </a:ext>
              </a:extLst>
            </p:cNvPr>
            <p:cNvSpPr/>
            <p:nvPr/>
          </p:nvSpPr>
          <p:spPr>
            <a:xfrm>
              <a:off x="-1535442" y="5106512"/>
              <a:ext cx="237275" cy="294025"/>
            </a:xfrm>
            <a:prstGeom prst="star4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51" name="星 4 50">
              <a:extLst>
                <a:ext uri="{FF2B5EF4-FFF2-40B4-BE49-F238E27FC236}">
                  <a16:creationId xmlns:a16="http://schemas.microsoft.com/office/drawing/2014/main" id="{C53407A3-4BBF-464A-97FD-540C13580FFD}"/>
                </a:ext>
              </a:extLst>
            </p:cNvPr>
            <p:cNvSpPr/>
            <p:nvPr/>
          </p:nvSpPr>
          <p:spPr>
            <a:xfrm>
              <a:off x="-2708922" y="5836887"/>
              <a:ext cx="237275" cy="294025"/>
            </a:xfrm>
            <a:prstGeom prst="star4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52" name="星 4 51">
              <a:extLst>
                <a:ext uri="{FF2B5EF4-FFF2-40B4-BE49-F238E27FC236}">
                  <a16:creationId xmlns:a16="http://schemas.microsoft.com/office/drawing/2014/main" id="{C931E98D-75D5-104C-A792-E4AC83AB9226}"/>
                </a:ext>
              </a:extLst>
            </p:cNvPr>
            <p:cNvSpPr/>
            <p:nvPr/>
          </p:nvSpPr>
          <p:spPr>
            <a:xfrm>
              <a:off x="-2706855" y="5211224"/>
              <a:ext cx="196095" cy="242995"/>
            </a:xfrm>
            <a:prstGeom prst="star4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53" name="星 4 52">
              <a:extLst>
                <a:ext uri="{FF2B5EF4-FFF2-40B4-BE49-F238E27FC236}">
                  <a16:creationId xmlns:a16="http://schemas.microsoft.com/office/drawing/2014/main" id="{ED6BCF64-B41F-3749-ABEE-BD8F1C3C451D}"/>
                </a:ext>
              </a:extLst>
            </p:cNvPr>
            <p:cNvSpPr/>
            <p:nvPr/>
          </p:nvSpPr>
          <p:spPr>
            <a:xfrm>
              <a:off x="-1408319" y="5575545"/>
              <a:ext cx="196095" cy="220905"/>
            </a:xfrm>
            <a:prstGeom prst="star4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54" name="星 4 53">
              <a:extLst>
                <a:ext uri="{FF2B5EF4-FFF2-40B4-BE49-F238E27FC236}">
                  <a16:creationId xmlns:a16="http://schemas.microsoft.com/office/drawing/2014/main" id="{EC2425CC-550F-794F-9AA4-32952B631405}"/>
                </a:ext>
              </a:extLst>
            </p:cNvPr>
            <p:cNvSpPr/>
            <p:nvPr/>
          </p:nvSpPr>
          <p:spPr>
            <a:xfrm>
              <a:off x="-1489722" y="5898992"/>
              <a:ext cx="237275" cy="294025"/>
            </a:xfrm>
            <a:prstGeom prst="star4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</p:grpSp>
      <p:grpSp>
        <p:nvGrpSpPr>
          <p:cNvPr id="28" name="グループ化 27">
            <a:extLst>
              <a:ext uri="{FF2B5EF4-FFF2-40B4-BE49-F238E27FC236}">
                <a16:creationId xmlns:a16="http://schemas.microsoft.com/office/drawing/2014/main" id="{8850B4DC-14EB-F640-9096-E4A557D0AF06}"/>
              </a:ext>
            </a:extLst>
          </p:cNvPr>
          <p:cNvGrpSpPr/>
          <p:nvPr/>
        </p:nvGrpSpPr>
        <p:grpSpPr>
          <a:xfrm>
            <a:off x="4612785" y="2598036"/>
            <a:ext cx="2883570" cy="2850370"/>
            <a:chOff x="3315522" y="2869002"/>
            <a:chExt cx="2420260" cy="2383927"/>
          </a:xfrm>
        </p:grpSpPr>
        <p:grpSp>
          <p:nvGrpSpPr>
            <p:cNvPr id="56" name="グループ化 55">
              <a:extLst>
                <a:ext uri="{FF2B5EF4-FFF2-40B4-BE49-F238E27FC236}">
                  <a16:creationId xmlns:a16="http://schemas.microsoft.com/office/drawing/2014/main" id="{65ED1BAF-5042-054E-9E96-8F6ED777393D}"/>
                </a:ext>
              </a:extLst>
            </p:cNvPr>
            <p:cNvGrpSpPr/>
            <p:nvPr/>
          </p:nvGrpSpPr>
          <p:grpSpPr>
            <a:xfrm>
              <a:off x="3315522" y="2869002"/>
              <a:ext cx="2420260" cy="2277765"/>
              <a:chOff x="-3083142" y="4369094"/>
              <a:chExt cx="2201580" cy="2047063"/>
            </a:xfrm>
          </p:grpSpPr>
          <p:sp>
            <p:nvSpPr>
              <p:cNvPr id="59" name="正方形/長方形 58">
                <a:extLst>
                  <a:ext uri="{FF2B5EF4-FFF2-40B4-BE49-F238E27FC236}">
                    <a16:creationId xmlns:a16="http://schemas.microsoft.com/office/drawing/2014/main" id="{6E02D028-D26C-B642-B1FE-8911B2F3CE16}"/>
                  </a:ext>
                </a:extLst>
              </p:cNvPr>
              <p:cNvSpPr/>
              <p:nvPr/>
            </p:nvSpPr>
            <p:spPr>
              <a:xfrm>
                <a:off x="-3083142" y="4376619"/>
                <a:ext cx="2192041" cy="2039538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64" name="テキスト ボックス 63">
                <a:extLst>
                  <a:ext uri="{FF2B5EF4-FFF2-40B4-BE49-F238E27FC236}">
                    <a16:creationId xmlns:a16="http://schemas.microsoft.com/office/drawing/2014/main" id="{E75C31B3-6247-5840-946F-8972FD19ED66}"/>
                  </a:ext>
                </a:extLst>
              </p:cNvPr>
              <p:cNvSpPr txBox="1"/>
              <p:nvPr/>
            </p:nvSpPr>
            <p:spPr>
              <a:xfrm>
                <a:off x="-3062595" y="4369094"/>
                <a:ext cx="2181033" cy="4858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" altLang="ja-JP" b="1" dirty="0"/>
                  <a:t>Represents a good source of energy</a:t>
                </a:r>
              </a:p>
            </p:txBody>
          </p:sp>
        </p:grp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5A8CEE33-9068-8747-8F96-DFF175B6F7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854" b="94270" l="7839" r="92373">
                          <a14:foregroundMark x1="51059" y1="8876" x2="51059" y2="8876"/>
                          <a14:foregroundMark x1="76483" y1="9551" x2="76483" y2="9551"/>
                          <a14:foregroundMark x1="90466" y1="20562" x2="90466" y2="20562"/>
                          <a14:foregroundMark x1="90890" y1="21124" x2="90890" y2="21124"/>
                          <a14:foregroundMark x1="22034" y1="8989" x2="22034" y2="8989"/>
                          <a14:foregroundMark x1="8051" y1="20112" x2="8051" y2="20112"/>
                          <a14:foregroundMark x1="23305" y1="8539" x2="23305" y2="8539"/>
                          <a14:foregroundMark x1="51059" y1="6966" x2="51059" y2="6966"/>
                          <a14:foregroundMark x1="93008" y1="20337" x2="93008" y2="20337"/>
                          <a14:foregroundMark x1="40254" y1="92360" x2="40254" y2="92360"/>
                          <a14:foregroundMark x1="62924" y1="94382" x2="62924" y2="9438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b="-693"/>
            <a:stretch/>
          </p:blipFill>
          <p:spPr>
            <a:xfrm>
              <a:off x="3908769" y="3265378"/>
              <a:ext cx="1223279" cy="1987551"/>
            </a:xfrm>
            <a:prstGeom prst="rect">
              <a:avLst/>
            </a:prstGeom>
          </p:spPr>
        </p:pic>
      </p:grpSp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BCB972A4-D7F7-BA4D-BE4B-F8A940A4FC99}"/>
              </a:ext>
            </a:extLst>
          </p:cNvPr>
          <p:cNvGrpSpPr/>
          <p:nvPr/>
        </p:nvGrpSpPr>
        <p:grpSpPr>
          <a:xfrm>
            <a:off x="8190672" y="2968615"/>
            <a:ext cx="2214817" cy="2102410"/>
            <a:chOff x="6282644" y="2597972"/>
            <a:chExt cx="2850242" cy="2697919"/>
          </a:xfrm>
        </p:grpSpPr>
        <p:sp>
          <p:nvSpPr>
            <p:cNvPr id="33" name="正方形/長方形 32">
              <a:extLst>
                <a:ext uri="{FF2B5EF4-FFF2-40B4-BE49-F238E27FC236}">
                  <a16:creationId xmlns:a16="http://schemas.microsoft.com/office/drawing/2014/main" id="{BA2FABC3-4586-D64E-A9A0-D4334F43D5FA}"/>
                </a:ext>
              </a:extLst>
            </p:cNvPr>
            <p:cNvSpPr/>
            <p:nvPr/>
          </p:nvSpPr>
          <p:spPr>
            <a:xfrm>
              <a:off x="6282644" y="2597972"/>
              <a:ext cx="2785061" cy="26979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36" name="ハート 35">
              <a:extLst>
                <a:ext uri="{FF2B5EF4-FFF2-40B4-BE49-F238E27FC236}">
                  <a16:creationId xmlns:a16="http://schemas.microsoft.com/office/drawing/2014/main" id="{F350C58B-45A1-164E-92B0-519D462B1748}"/>
                </a:ext>
              </a:extLst>
            </p:cNvPr>
            <p:cNvSpPr/>
            <p:nvPr/>
          </p:nvSpPr>
          <p:spPr>
            <a:xfrm>
              <a:off x="6657845" y="3169587"/>
              <a:ext cx="2039852" cy="1870634"/>
            </a:xfrm>
            <a:prstGeom prst="hear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35" name="テキスト ボックス 34">
              <a:extLst>
                <a:ext uri="{FF2B5EF4-FFF2-40B4-BE49-F238E27FC236}">
                  <a16:creationId xmlns:a16="http://schemas.microsoft.com/office/drawing/2014/main" id="{9E3D5AE7-B943-4743-8A9E-9B60307A6C22}"/>
                </a:ext>
              </a:extLst>
            </p:cNvPr>
            <p:cNvSpPr txBox="1"/>
            <p:nvPr/>
          </p:nvSpPr>
          <p:spPr>
            <a:xfrm>
              <a:off x="6309279" y="2632330"/>
              <a:ext cx="2823607" cy="11848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b="1" dirty="0"/>
                <a:t>Assist maintenance of normal BP </a:t>
              </a:r>
              <a:endParaRPr lang="ja-JP" altLang="en-US" b="1" dirty="0"/>
            </a:p>
          </p:txBody>
        </p:sp>
      </p:grpSp>
      <p:pic>
        <p:nvPicPr>
          <p:cNvPr id="27" name="図 26">
            <a:extLst>
              <a:ext uri="{FF2B5EF4-FFF2-40B4-BE49-F238E27FC236}">
                <a16:creationId xmlns:a16="http://schemas.microsoft.com/office/drawing/2014/main" id="{4A4E292E-BE60-5947-9E43-1115FE9EB66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29615" y1="20308" x2="38923" y2="30000"/>
                        <a14:foregroundMark x1="18308" y1="66385" x2="19615" y2="50462"/>
                        <a14:foregroundMark x1="19615" y1="50462" x2="34769" y2="45385"/>
                        <a14:foregroundMark x1="34769" y1="45385" x2="47462" y2="56923"/>
                        <a14:foregroundMark x1="47462" y1="56923" x2="39462" y2="70615"/>
                        <a14:foregroundMark x1="39462" y1="70615" x2="33692" y2="59154"/>
                        <a14:foregroundMark x1="50308" y1="64385" x2="50308" y2="72077"/>
                        <a14:foregroundMark x1="77769" y1="27538" x2="81462" y2="69231"/>
                        <a14:foregroundMark x1="83077" y1="45769" x2="83462" y2="68000"/>
                        <a14:foregroundMark x1="75385" y1="51462" x2="77000" y2="708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4457" y="3414059"/>
            <a:ext cx="1585093" cy="1585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078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D68832BB-1F5D-0546-9261-A4AF4784B063}"/>
              </a:ext>
            </a:extLst>
          </p:cNvPr>
          <p:cNvGrpSpPr/>
          <p:nvPr/>
        </p:nvGrpSpPr>
        <p:grpSpPr>
          <a:xfrm>
            <a:off x="6109855" y="638344"/>
            <a:ext cx="4546948" cy="1436265"/>
            <a:chOff x="-880013" y="3944866"/>
            <a:chExt cx="4546948" cy="1417029"/>
          </a:xfrm>
        </p:grpSpPr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3B5F3343-29A0-BA4F-92B4-357CCD216F1A}"/>
                </a:ext>
              </a:extLst>
            </p:cNvPr>
            <p:cNvSpPr/>
            <p:nvPr/>
          </p:nvSpPr>
          <p:spPr>
            <a:xfrm>
              <a:off x="-303354" y="4025817"/>
              <a:ext cx="3970289" cy="13360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dirty="0"/>
                <a:t>Why are bananas a good source of energy?</a:t>
              </a:r>
              <a:endParaRPr lang="en-US" altLang="ja-JP" sz="1000" dirty="0"/>
            </a:p>
            <a:p>
              <a:endParaRPr lang="en-US" altLang="ja-JP" sz="800" dirty="0"/>
            </a:p>
            <a:p>
              <a:r>
                <a:rPr lang="en-US" altLang="ja-JP" sz="2000" dirty="0"/>
                <a:t>They</a:t>
              </a:r>
              <a:r>
                <a:rPr lang="en-US" altLang="ja-JP" dirty="0"/>
                <a:t> contain a nutrient that turns into energy immediately and slowly.</a:t>
              </a:r>
            </a:p>
          </p:txBody>
        </p:sp>
        <p:grpSp>
          <p:nvGrpSpPr>
            <p:cNvPr id="8" name="グループ化 7">
              <a:extLst>
                <a:ext uri="{FF2B5EF4-FFF2-40B4-BE49-F238E27FC236}">
                  <a16:creationId xmlns:a16="http://schemas.microsoft.com/office/drawing/2014/main" id="{6B157AAA-1D59-3C40-8D64-4061B4D3EC6A}"/>
                </a:ext>
              </a:extLst>
            </p:cNvPr>
            <p:cNvGrpSpPr/>
            <p:nvPr/>
          </p:nvGrpSpPr>
          <p:grpSpPr>
            <a:xfrm>
              <a:off x="-880013" y="3944866"/>
              <a:ext cx="4436996" cy="1400521"/>
              <a:chOff x="-346" y="4773587"/>
              <a:chExt cx="4436996" cy="1400521"/>
            </a:xfrm>
          </p:grpSpPr>
          <p:sp>
            <p:nvSpPr>
              <p:cNvPr id="16" name="円形吹き出し 15">
                <a:extLst>
                  <a:ext uri="{FF2B5EF4-FFF2-40B4-BE49-F238E27FC236}">
                    <a16:creationId xmlns:a16="http://schemas.microsoft.com/office/drawing/2014/main" id="{1488F315-4C02-5B4E-AAB1-65BCC4E89406}"/>
                  </a:ext>
                </a:extLst>
              </p:cNvPr>
              <p:cNvSpPr/>
              <p:nvPr/>
            </p:nvSpPr>
            <p:spPr>
              <a:xfrm>
                <a:off x="109606" y="4914902"/>
                <a:ext cx="419100" cy="393700"/>
              </a:xfrm>
              <a:prstGeom prst="wedgeEllipseCallout">
                <a:avLst>
                  <a:gd name="adj1" fmla="val 54925"/>
                  <a:gd name="adj2" fmla="val 46371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ja-JP" dirty="0"/>
                  <a:t>Q</a:t>
                </a:r>
                <a:endParaRPr lang="ja-JP" altLang="en-US"/>
              </a:p>
            </p:txBody>
          </p:sp>
          <p:sp>
            <p:nvSpPr>
              <p:cNvPr id="17" name="円形吹き出し 16">
                <a:extLst>
                  <a:ext uri="{FF2B5EF4-FFF2-40B4-BE49-F238E27FC236}">
                    <a16:creationId xmlns:a16="http://schemas.microsoft.com/office/drawing/2014/main" id="{F7036F34-5CD4-264F-A8A0-A8D85AF89281}"/>
                  </a:ext>
                </a:extLst>
              </p:cNvPr>
              <p:cNvSpPr/>
              <p:nvPr/>
            </p:nvSpPr>
            <p:spPr>
              <a:xfrm>
                <a:off x="109606" y="5635499"/>
                <a:ext cx="419100" cy="393700"/>
              </a:xfrm>
              <a:prstGeom prst="wedgeEllipseCallout">
                <a:avLst>
                  <a:gd name="adj1" fmla="val 54925"/>
                  <a:gd name="adj2" fmla="val 46371"/>
                </a:avLst>
              </a:prstGeom>
              <a:solidFill>
                <a:srgbClr val="FE3A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ja-JP" dirty="0"/>
                  <a:t>A</a:t>
                </a:r>
                <a:endParaRPr lang="ja-JP" altLang="en-US"/>
              </a:p>
            </p:txBody>
          </p:sp>
          <p:sp>
            <p:nvSpPr>
              <p:cNvPr id="5" name="角丸四角形 4">
                <a:extLst>
                  <a:ext uri="{FF2B5EF4-FFF2-40B4-BE49-F238E27FC236}">
                    <a16:creationId xmlns:a16="http://schemas.microsoft.com/office/drawing/2014/main" id="{8BDCBDCE-502D-E343-8980-E328F8940E3F}"/>
                  </a:ext>
                </a:extLst>
              </p:cNvPr>
              <p:cNvSpPr/>
              <p:nvPr/>
            </p:nvSpPr>
            <p:spPr>
              <a:xfrm>
                <a:off x="-346" y="4773587"/>
                <a:ext cx="4436996" cy="1400521"/>
              </a:xfrm>
              <a:prstGeom prst="roundRect">
                <a:avLst/>
              </a:prstGeom>
              <a:noFill/>
              <a:ln w="28575">
                <a:solidFill>
                  <a:schemeClr val="bg1">
                    <a:lumMod val="50000"/>
                  </a:schemeClr>
                </a:solidFill>
                <a:extLst>
                  <a:ext uri="{C807C97D-BFC1-408E-A445-0C87EB9F89A2}">
                    <ask:lineSketchStyleProps xmlns="" xmlns:ask="http://schemas.microsoft.com/office/drawing/2018/sketchyshapes"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</p:grpSp>
      </p:grp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DF9B5011-712B-6343-9B21-1E57B0BEA06C}"/>
              </a:ext>
            </a:extLst>
          </p:cNvPr>
          <p:cNvGrpSpPr/>
          <p:nvPr/>
        </p:nvGrpSpPr>
        <p:grpSpPr>
          <a:xfrm>
            <a:off x="6180456" y="4553543"/>
            <a:ext cx="436398" cy="858583"/>
            <a:chOff x="4684981" y="3208351"/>
            <a:chExt cx="436398" cy="858583"/>
          </a:xfrm>
        </p:grpSpPr>
        <p:sp>
          <p:nvSpPr>
            <p:cNvPr id="45" name="円形吹き出し 44">
              <a:extLst>
                <a:ext uri="{FF2B5EF4-FFF2-40B4-BE49-F238E27FC236}">
                  <a16:creationId xmlns:a16="http://schemas.microsoft.com/office/drawing/2014/main" id="{F2239E97-BAA1-EC41-9532-473E171D06BF}"/>
                </a:ext>
              </a:extLst>
            </p:cNvPr>
            <p:cNvSpPr/>
            <p:nvPr/>
          </p:nvSpPr>
          <p:spPr>
            <a:xfrm>
              <a:off x="4684981" y="3208351"/>
              <a:ext cx="419100" cy="393700"/>
            </a:xfrm>
            <a:prstGeom prst="wedgeEllipseCallout">
              <a:avLst>
                <a:gd name="adj1" fmla="val 54925"/>
                <a:gd name="adj2" fmla="val 46371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dirty="0"/>
                <a:t>Q</a:t>
              </a:r>
              <a:endParaRPr lang="ja-JP" altLang="en-US"/>
            </a:p>
          </p:txBody>
        </p:sp>
        <p:sp>
          <p:nvSpPr>
            <p:cNvPr id="46" name="円形吹き出し 45">
              <a:extLst>
                <a:ext uri="{FF2B5EF4-FFF2-40B4-BE49-F238E27FC236}">
                  <a16:creationId xmlns:a16="http://schemas.microsoft.com/office/drawing/2014/main" id="{9BE3FC30-DF92-9E4D-98A0-D92A7EF7400B}"/>
                </a:ext>
              </a:extLst>
            </p:cNvPr>
            <p:cNvSpPr/>
            <p:nvPr/>
          </p:nvSpPr>
          <p:spPr>
            <a:xfrm>
              <a:off x="4702279" y="3673234"/>
              <a:ext cx="419100" cy="393700"/>
            </a:xfrm>
            <a:prstGeom prst="wedgeEllipseCallout">
              <a:avLst>
                <a:gd name="adj1" fmla="val 54925"/>
                <a:gd name="adj2" fmla="val 46371"/>
              </a:avLst>
            </a:prstGeom>
            <a:solidFill>
              <a:srgbClr val="FE3A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dirty="0"/>
                <a:t>A</a:t>
              </a:r>
              <a:endParaRPr lang="ja-JP" altLang="en-US"/>
            </a:p>
          </p:txBody>
        </p:sp>
      </p:grp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CA021D74-2897-8D40-B153-36C6B3CA98C6}"/>
              </a:ext>
            </a:extLst>
          </p:cNvPr>
          <p:cNvGrpSpPr/>
          <p:nvPr/>
        </p:nvGrpSpPr>
        <p:grpSpPr>
          <a:xfrm>
            <a:off x="6115859" y="2230779"/>
            <a:ext cx="4516965" cy="1980962"/>
            <a:chOff x="4644651" y="144354"/>
            <a:chExt cx="4516965" cy="1734973"/>
          </a:xfrm>
        </p:grpSpPr>
        <p:grpSp>
          <p:nvGrpSpPr>
            <p:cNvPr id="42" name="グループ化 41">
              <a:extLst>
                <a:ext uri="{FF2B5EF4-FFF2-40B4-BE49-F238E27FC236}">
                  <a16:creationId xmlns:a16="http://schemas.microsoft.com/office/drawing/2014/main" id="{C5137361-A2CF-3548-999D-F1697DA3C59C}"/>
                </a:ext>
              </a:extLst>
            </p:cNvPr>
            <p:cNvGrpSpPr/>
            <p:nvPr/>
          </p:nvGrpSpPr>
          <p:grpSpPr>
            <a:xfrm>
              <a:off x="4644651" y="144354"/>
              <a:ext cx="4516965" cy="1734973"/>
              <a:chOff x="5356275" y="5695928"/>
              <a:chExt cx="3195701" cy="2395711"/>
            </a:xfrm>
          </p:grpSpPr>
          <p:sp>
            <p:nvSpPr>
              <p:cNvPr id="28" name="角丸四角形 27">
                <a:extLst>
                  <a:ext uri="{FF2B5EF4-FFF2-40B4-BE49-F238E27FC236}">
                    <a16:creationId xmlns:a16="http://schemas.microsoft.com/office/drawing/2014/main" id="{A5CA1C7C-0097-8944-95E8-94E9F0B909BF}"/>
                  </a:ext>
                </a:extLst>
              </p:cNvPr>
              <p:cNvSpPr/>
              <p:nvPr/>
            </p:nvSpPr>
            <p:spPr>
              <a:xfrm>
                <a:off x="5356275" y="5695928"/>
                <a:ext cx="3130621" cy="2395711"/>
              </a:xfrm>
              <a:prstGeom prst="roundRect">
                <a:avLst/>
              </a:prstGeom>
              <a:noFill/>
              <a:ln w="28575">
                <a:solidFill>
                  <a:schemeClr val="bg1">
                    <a:lumMod val="50000"/>
                  </a:schemeClr>
                </a:solidFill>
                <a:extLst>
                  <a:ext uri="{C807C97D-BFC1-408E-A445-0C87EB9F89A2}">
                    <ask:lineSketchStyleProps xmlns="" xmlns:ask="http://schemas.microsoft.com/office/drawing/2018/sketchyshapes" sd="86837363">
                      <a:custGeom>
                        <a:avLst/>
                        <a:gdLst>
                          <a:gd name="connsiteX0" fmla="*/ 0 w 4219699"/>
                          <a:gd name="connsiteY0" fmla="*/ 251356 h 1508105"/>
                          <a:gd name="connsiteX1" fmla="*/ 251356 w 4219699"/>
                          <a:gd name="connsiteY1" fmla="*/ 0 h 1508105"/>
                          <a:gd name="connsiteX2" fmla="*/ 3968343 w 4219699"/>
                          <a:gd name="connsiteY2" fmla="*/ 0 h 1508105"/>
                          <a:gd name="connsiteX3" fmla="*/ 4219699 w 4219699"/>
                          <a:gd name="connsiteY3" fmla="*/ 251356 h 1508105"/>
                          <a:gd name="connsiteX4" fmla="*/ 4219699 w 4219699"/>
                          <a:gd name="connsiteY4" fmla="*/ 1256749 h 1508105"/>
                          <a:gd name="connsiteX5" fmla="*/ 3968343 w 4219699"/>
                          <a:gd name="connsiteY5" fmla="*/ 1508105 h 1508105"/>
                          <a:gd name="connsiteX6" fmla="*/ 251356 w 4219699"/>
                          <a:gd name="connsiteY6" fmla="*/ 1508105 h 1508105"/>
                          <a:gd name="connsiteX7" fmla="*/ 0 w 4219699"/>
                          <a:gd name="connsiteY7" fmla="*/ 1256749 h 1508105"/>
                          <a:gd name="connsiteX8" fmla="*/ 0 w 4219699"/>
                          <a:gd name="connsiteY8" fmla="*/ 251356 h 15081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4219699" h="1508105" extrusionOk="0">
                            <a:moveTo>
                              <a:pt x="0" y="251356"/>
                            </a:moveTo>
                            <a:cubicBezTo>
                              <a:pt x="2168" y="119576"/>
                              <a:pt x="114311" y="-4370"/>
                              <a:pt x="251356" y="0"/>
                            </a:cubicBezTo>
                            <a:cubicBezTo>
                              <a:pt x="1658269" y="89190"/>
                              <a:pt x="3212458" y="-155784"/>
                              <a:pt x="3968343" y="0"/>
                            </a:cubicBezTo>
                            <a:cubicBezTo>
                              <a:pt x="4122582" y="2404"/>
                              <a:pt x="4221885" y="109444"/>
                              <a:pt x="4219699" y="251356"/>
                            </a:cubicBezTo>
                            <a:cubicBezTo>
                              <a:pt x="4268798" y="586457"/>
                              <a:pt x="4267425" y="974502"/>
                              <a:pt x="4219699" y="1256749"/>
                            </a:cubicBezTo>
                            <a:cubicBezTo>
                              <a:pt x="4220394" y="1397163"/>
                              <a:pt x="4125638" y="1510530"/>
                              <a:pt x="3968343" y="1508105"/>
                            </a:cubicBezTo>
                            <a:cubicBezTo>
                              <a:pt x="3538565" y="1507594"/>
                              <a:pt x="1636963" y="1507335"/>
                              <a:pt x="251356" y="1508105"/>
                            </a:cubicBezTo>
                            <a:cubicBezTo>
                              <a:pt x="93459" y="1507139"/>
                              <a:pt x="-11365" y="1385732"/>
                              <a:pt x="0" y="1256749"/>
                            </a:cubicBezTo>
                            <a:cubicBezTo>
                              <a:pt x="86531" y="1024948"/>
                              <a:pt x="75215" y="393039"/>
                              <a:pt x="0" y="251356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0D0B7E51-3A38-7843-B54E-AE207C3BA486}"/>
                  </a:ext>
                </a:extLst>
              </p:cNvPr>
              <p:cNvSpPr txBox="1"/>
              <p:nvPr/>
            </p:nvSpPr>
            <p:spPr>
              <a:xfrm>
                <a:off x="5671841" y="5811336"/>
                <a:ext cx="2880135" cy="22705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dirty="0"/>
                  <a:t>Why does it keep bowels in good condition?</a:t>
                </a:r>
              </a:p>
              <a:p>
                <a:endParaRPr lang="en-US" altLang="ja-JP" sz="800" dirty="0"/>
              </a:p>
              <a:p>
                <a:r>
                  <a:rPr lang="en-US" altLang="ja-JP" dirty="0"/>
                  <a:t>It contains nutrients (fiber and sugar)  that improve the environment of the bowels and stimulate bowels movements.</a:t>
                </a:r>
                <a:endParaRPr lang="ja-JP" altLang="en-US" dirty="0"/>
              </a:p>
            </p:txBody>
          </p:sp>
        </p:grpSp>
        <p:sp>
          <p:nvSpPr>
            <p:cNvPr id="47" name="円形吹き出し 46">
              <a:extLst>
                <a:ext uri="{FF2B5EF4-FFF2-40B4-BE49-F238E27FC236}">
                  <a16:creationId xmlns:a16="http://schemas.microsoft.com/office/drawing/2014/main" id="{9186741E-7C30-A442-855A-BACDFA93AAFF}"/>
                </a:ext>
              </a:extLst>
            </p:cNvPr>
            <p:cNvSpPr/>
            <p:nvPr/>
          </p:nvSpPr>
          <p:spPr>
            <a:xfrm>
              <a:off x="4734044" y="352537"/>
              <a:ext cx="419100" cy="393700"/>
            </a:xfrm>
            <a:prstGeom prst="wedgeEllipseCallout">
              <a:avLst>
                <a:gd name="adj1" fmla="val 54925"/>
                <a:gd name="adj2" fmla="val 46371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dirty="0"/>
                <a:t>Q</a:t>
              </a:r>
              <a:endParaRPr lang="ja-JP" altLang="en-US"/>
            </a:p>
          </p:txBody>
        </p:sp>
        <p:sp>
          <p:nvSpPr>
            <p:cNvPr id="48" name="円形吹き出し 47">
              <a:extLst>
                <a:ext uri="{FF2B5EF4-FFF2-40B4-BE49-F238E27FC236}">
                  <a16:creationId xmlns:a16="http://schemas.microsoft.com/office/drawing/2014/main" id="{62156338-65A7-3E4A-9283-2AB1F36EEF90}"/>
                </a:ext>
              </a:extLst>
            </p:cNvPr>
            <p:cNvSpPr/>
            <p:nvPr/>
          </p:nvSpPr>
          <p:spPr>
            <a:xfrm>
              <a:off x="4731015" y="1021174"/>
              <a:ext cx="419100" cy="393700"/>
            </a:xfrm>
            <a:prstGeom prst="wedgeEllipseCallout">
              <a:avLst>
                <a:gd name="adj1" fmla="val 54925"/>
                <a:gd name="adj2" fmla="val 46371"/>
              </a:avLst>
            </a:prstGeom>
            <a:solidFill>
              <a:srgbClr val="FE3A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dirty="0"/>
                <a:t>A</a:t>
              </a:r>
              <a:endParaRPr lang="ja-JP" altLang="en-US"/>
            </a:p>
          </p:txBody>
        </p:sp>
      </p:grpSp>
      <p:sp>
        <p:nvSpPr>
          <p:cNvPr id="54" name="タイトル 1">
            <a:extLst>
              <a:ext uri="{FF2B5EF4-FFF2-40B4-BE49-F238E27FC236}">
                <a16:creationId xmlns:a16="http://schemas.microsoft.com/office/drawing/2014/main" id="{C8263892-49B0-A44E-B318-941753659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220" y="500190"/>
            <a:ext cx="4195796" cy="628525"/>
          </a:xfrm>
        </p:spPr>
        <p:txBody>
          <a:bodyPr>
            <a:noAutofit/>
          </a:bodyPr>
          <a:lstStyle/>
          <a:p>
            <a:r>
              <a:rPr lang="en-US" altLang="ja-JP" sz="2800" b="1" dirty="0">
                <a:latin typeface="Calibri" panose="020F0502020204030204" pitchFamily="34" charset="0"/>
                <a:cs typeface="Calibri" panose="020F0502020204030204" pitchFamily="34" charset="0"/>
              </a:rPr>
              <a:t>Health effects of bananas</a:t>
            </a:r>
            <a:endParaRPr lang="ja-JP" alt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6" name="グループ化 35">
            <a:extLst>
              <a:ext uri="{FF2B5EF4-FFF2-40B4-BE49-F238E27FC236}">
                <a16:creationId xmlns:a16="http://schemas.microsoft.com/office/drawing/2014/main" id="{5D149522-FB92-4E45-AC89-A4CC1BE51B18}"/>
              </a:ext>
            </a:extLst>
          </p:cNvPr>
          <p:cNvGrpSpPr/>
          <p:nvPr/>
        </p:nvGrpSpPr>
        <p:grpSpPr>
          <a:xfrm>
            <a:off x="6081787" y="4467821"/>
            <a:ext cx="4436996" cy="1883021"/>
            <a:chOff x="1231900" y="5892800"/>
            <a:chExt cx="3440682" cy="1883021"/>
          </a:xfrm>
        </p:grpSpPr>
        <p:sp>
          <p:nvSpPr>
            <p:cNvPr id="53" name="テキスト ボックス 52">
              <a:extLst>
                <a:ext uri="{FF2B5EF4-FFF2-40B4-BE49-F238E27FC236}">
                  <a16:creationId xmlns:a16="http://schemas.microsoft.com/office/drawing/2014/main" id="{60F36E1B-82A4-8C45-92CE-0BF3098D0C56}"/>
                </a:ext>
              </a:extLst>
            </p:cNvPr>
            <p:cNvSpPr txBox="1"/>
            <p:nvPr/>
          </p:nvSpPr>
          <p:spPr>
            <a:xfrm>
              <a:off x="1669961" y="5906052"/>
              <a:ext cx="2942840" cy="1600438"/>
            </a:xfrm>
            <a:prstGeom prst="rect">
              <a:avLst/>
            </a:prstGeom>
            <a:noFill/>
            <a:ln>
              <a:noFill/>
              <a:extLst>
                <a:ext uri="{C807C97D-BFC1-408E-A445-0C87EB9F89A2}">
                  <ask:lineSketchStyleProps xmlns="" xmlns:ask="http://schemas.microsoft.com/office/drawing/2018/sketchyshapes"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en-US" altLang="ja-JP" dirty="0"/>
                <a:t>Why does it help to maintain normal blood pressure?</a:t>
              </a:r>
            </a:p>
            <a:p>
              <a:endParaRPr lang="en-US" altLang="ja-JP" sz="800" dirty="0"/>
            </a:p>
            <a:p>
              <a:r>
                <a:rPr lang="en-US" altLang="ja-JP" dirty="0"/>
                <a:t>It contains a nutrient (</a:t>
              </a:r>
              <a:r>
                <a:rPr lang="en" altLang="ja-JP" dirty="0"/>
                <a:t>potassium</a:t>
              </a:r>
              <a:r>
                <a:rPr lang="en-US" altLang="ja-JP" dirty="0"/>
                <a:t>) that helps to reduce a rise in blood pressure.</a:t>
              </a:r>
            </a:p>
          </p:txBody>
        </p:sp>
        <p:sp>
          <p:nvSpPr>
            <p:cNvPr id="55" name="角丸四角形 54">
              <a:extLst>
                <a:ext uri="{FF2B5EF4-FFF2-40B4-BE49-F238E27FC236}">
                  <a16:creationId xmlns:a16="http://schemas.microsoft.com/office/drawing/2014/main" id="{59B0E40B-1A03-BC4D-A8D2-BC548C646789}"/>
                </a:ext>
              </a:extLst>
            </p:cNvPr>
            <p:cNvSpPr/>
            <p:nvPr/>
          </p:nvSpPr>
          <p:spPr>
            <a:xfrm>
              <a:off x="1231900" y="5892800"/>
              <a:ext cx="3440682" cy="1883021"/>
            </a:xfrm>
            <a:prstGeom prst="round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  <a:extLst>
                <a:ext uri="{C807C97D-BFC1-408E-A445-0C87EB9F89A2}">
                  <ask:lineSketchStyleProps xmlns="" xmlns:ask="http://schemas.microsoft.com/office/drawing/2018/sketchyshapes"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</p:grpSp>
      <p:pic>
        <p:nvPicPr>
          <p:cNvPr id="12" name="図 11">
            <a:extLst>
              <a:ext uri="{FF2B5EF4-FFF2-40B4-BE49-F238E27FC236}">
                <a16:creationId xmlns:a16="http://schemas.microsoft.com/office/drawing/2014/main" id="{C1E74EE8-FDA9-8346-AA5B-5711538343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57" b="99147" l="3506" r="97273">
                        <a14:foregroundMark x1="5974" y1="64606" x2="16494" y2="76119"/>
                        <a14:foregroundMark x1="16494" y1="76119" x2="40779" y2="80810"/>
                        <a14:foregroundMark x1="40779" y1="80810" x2="65065" y2="75053"/>
                        <a14:foregroundMark x1="65065" y1="75053" x2="77922" y2="57996"/>
                        <a14:foregroundMark x1="77922" y1="57996" x2="95974" y2="7889"/>
                        <a14:foregroundMark x1="97273" y1="6183" x2="97273" y2="6183"/>
                        <a14:foregroundMark x1="87403" y1="46482" x2="83247" y2="61834"/>
                        <a14:foregroundMark x1="83247" y1="61834" x2="65844" y2="82729"/>
                        <a14:foregroundMark x1="65844" y1="82729" x2="38961" y2="91471"/>
                        <a14:foregroundMark x1="38961" y1="91471" x2="29091" y2="89765"/>
                        <a14:foregroundMark x1="29091" y1="89765" x2="3766" y2="68870"/>
                        <a14:foregroundMark x1="24935" y1="94883" x2="35195" y2="95309"/>
                        <a14:foregroundMark x1="35195" y1="95309" x2="55584" y2="93390"/>
                        <a14:foregroundMark x1="55584" y1="93390" x2="55714" y2="93390"/>
                        <a14:foregroundMark x1="47143" y1="99147" x2="39221" y2="991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441195">
            <a:off x="1602747" y="4629148"/>
            <a:ext cx="1088091" cy="661333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E5183F6B-5F1E-9F40-8E63-A53B6EB5730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9882" y="4573109"/>
            <a:ext cx="601186" cy="773410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FB788DC8-D56C-C045-A8C8-CC33AC5B1C2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9645" y="4687173"/>
            <a:ext cx="1564669" cy="1186660"/>
          </a:xfrm>
          <a:prstGeom prst="rect">
            <a:avLst/>
          </a:prstGeom>
        </p:spPr>
      </p:pic>
      <p:pic>
        <p:nvPicPr>
          <p:cNvPr id="33" name="図 32">
            <a:extLst>
              <a:ext uri="{FF2B5EF4-FFF2-40B4-BE49-F238E27FC236}">
                <a16:creationId xmlns:a16="http://schemas.microsoft.com/office/drawing/2014/main" id="{63B50DA2-1EB7-1848-B4E8-A446C2E3492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85933" y="5438145"/>
            <a:ext cx="232032" cy="773410"/>
          </a:xfrm>
          <a:prstGeom prst="rect">
            <a:avLst/>
          </a:prstGeom>
        </p:spPr>
      </p:pic>
      <p:pic>
        <p:nvPicPr>
          <p:cNvPr id="34" name="図 33">
            <a:extLst>
              <a:ext uri="{FF2B5EF4-FFF2-40B4-BE49-F238E27FC236}">
                <a16:creationId xmlns:a16="http://schemas.microsoft.com/office/drawing/2014/main" id="{A0119C16-B300-2441-9DAC-7EF24717A6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757" b="99147" l="3506" r="97273">
                        <a14:foregroundMark x1="5974" y1="64606" x2="16494" y2="76119"/>
                        <a14:foregroundMark x1="16494" y1="76119" x2="40779" y2="80810"/>
                        <a14:foregroundMark x1="40779" y1="80810" x2="65065" y2="75053"/>
                        <a14:foregroundMark x1="65065" y1="75053" x2="77922" y2="57996"/>
                        <a14:foregroundMark x1="77922" y1="57996" x2="95974" y2="7889"/>
                        <a14:foregroundMark x1="97273" y1="6183" x2="97273" y2="6183"/>
                        <a14:foregroundMark x1="87403" y1="46482" x2="83247" y2="61834"/>
                        <a14:foregroundMark x1="83247" y1="61834" x2="65844" y2="82729"/>
                        <a14:foregroundMark x1="65844" y1="82729" x2="38961" y2="91471"/>
                        <a14:foregroundMark x1="38961" y1="91471" x2="29091" y2="89765"/>
                        <a14:foregroundMark x1="29091" y1="89765" x2="3766" y2="68870"/>
                        <a14:foregroundMark x1="24935" y1="94883" x2="35195" y2="95309"/>
                        <a14:foregroundMark x1="35195" y1="95309" x2="55584" y2="93390"/>
                        <a14:foregroundMark x1="55584" y1="93390" x2="55714" y2="93390"/>
                        <a14:foregroundMark x1="47143" y1="99147" x2="39221" y2="991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593687">
            <a:off x="1604849" y="5134368"/>
            <a:ext cx="1088091" cy="661333"/>
          </a:xfrm>
          <a:prstGeom prst="rect">
            <a:avLst/>
          </a:prstGeom>
        </p:spPr>
      </p:pic>
      <p:pic>
        <p:nvPicPr>
          <p:cNvPr id="37" name="図 36">
            <a:extLst>
              <a:ext uri="{FF2B5EF4-FFF2-40B4-BE49-F238E27FC236}">
                <a16:creationId xmlns:a16="http://schemas.microsoft.com/office/drawing/2014/main" id="{17C8EEF2-C937-9D41-8945-84608D49C2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757" b="99147" l="3506" r="97273">
                        <a14:foregroundMark x1="5974" y1="64606" x2="16494" y2="76119"/>
                        <a14:foregroundMark x1="16494" y1="76119" x2="40779" y2="80810"/>
                        <a14:foregroundMark x1="40779" y1="80810" x2="65065" y2="75053"/>
                        <a14:foregroundMark x1="65065" y1="75053" x2="77922" y2="57996"/>
                        <a14:foregroundMark x1="77922" y1="57996" x2="95974" y2="7889"/>
                        <a14:foregroundMark x1="97273" y1="6183" x2="97273" y2="6183"/>
                        <a14:foregroundMark x1="87403" y1="46482" x2="83247" y2="61834"/>
                        <a14:foregroundMark x1="83247" y1="61834" x2="65844" y2="82729"/>
                        <a14:foregroundMark x1="65844" y1="82729" x2="38961" y2="91471"/>
                        <a14:foregroundMark x1="38961" y1="91471" x2="29091" y2="89765"/>
                        <a14:foregroundMark x1="29091" y1="89765" x2="3766" y2="68870"/>
                        <a14:foregroundMark x1="24935" y1="94883" x2="35195" y2="95309"/>
                        <a14:foregroundMark x1="35195" y1="95309" x2="55584" y2="93390"/>
                        <a14:foregroundMark x1="55584" y1="93390" x2="55714" y2="93390"/>
                        <a14:foregroundMark x1="47143" y1="99147" x2="39221" y2="991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593687">
            <a:off x="1602746" y="5692478"/>
            <a:ext cx="1088091" cy="661333"/>
          </a:xfrm>
          <a:prstGeom prst="rect">
            <a:avLst/>
          </a:prstGeom>
        </p:spPr>
      </p:pic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3BFD654A-6B86-7045-88D0-817F19CF06B2}"/>
              </a:ext>
            </a:extLst>
          </p:cNvPr>
          <p:cNvSpPr/>
          <p:nvPr/>
        </p:nvSpPr>
        <p:spPr>
          <a:xfrm>
            <a:off x="2569785" y="3988885"/>
            <a:ext cx="27622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/>
              <a:t>Comparison of calories</a:t>
            </a:r>
            <a:endParaRPr lang="ja-JP" altLang="en-US" b="1" dirty="0"/>
          </a:p>
        </p:txBody>
      </p:sp>
      <p:grpSp>
        <p:nvGrpSpPr>
          <p:cNvPr id="40" name="グループ化 39">
            <a:extLst>
              <a:ext uri="{FF2B5EF4-FFF2-40B4-BE49-F238E27FC236}">
                <a16:creationId xmlns:a16="http://schemas.microsoft.com/office/drawing/2014/main" id="{971EBB53-C762-7C42-AD65-844AE43CAD8F}"/>
              </a:ext>
            </a:extLst>
          </p:cNvPr>
          <p:cNvGrpSpPr/>
          <p:nvPr/>
        </p:nvGrpSpPr>
        <p:grpSpPr>
          <a:xfrm>
            <a:off x="2945306" y="5300920"/>
            <a:ext cx="212644" cy="98143"/>
            <a:chOff x="1386114" y="5718629"/>
            <a:chExt cx="283029" cy="130628"/>
          </a:xfrm>
        </p:grpSpPr>
        <p:cxnSp>
          <p:nvCxnSpPr>
            <p:cNvPr id="41" name="直線コネクタ 40">
              <a:extLst>
                <a:ext uri="{FF2B5EF4-FFF2-40B4-BE49-F238E27FC236}">
                  <a16:creationId xmlns:a16="http://schemas.microsoft.com/office/drawing/2014/main" id="{7AACB3A9-93EE-244D-BE8C-1720F7C118D1}"/>
                </a:ext>
              </a:extLst>
            </p:cNvPr>
            <p:cNvCxnSpPr>
              <a:cxnSpLocks/>
            </p:cNvCxnSpPr>
            <p:nvPr/>
          </p:nvCxnSpPr>
          <p:spPr>
            <a:xfrm>
              <a:off x="1386114" y="5718629"/>
              <a:ext cx="283029" cy="0"/>
            </a:xfrm>
            <a:prstGeom prst="line">
              <a:avLst/>
            </a:prstGeom>
            <a:ln w="635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コネクタ 42">
              <a:extLst>
                <a:ext uri="{FF2B5EF4-FFF2-40B4-BE49-F238E27FC236}">
                  <a16:creationId xmlns:a16="http://schemas.microsoft.com/office/drawing/2014/main" id="{DB8BCF01-E7C6-CB48-B21A-4DD8622B8A44}"/>
                </a:ext>
              </a:extLst>
            </p:cNvPr>
            <p:cNvCxnSpPr>
              <a:cxnSpLocks/>
            </p:cNvCxnSpPr>
            <p:nvPr/>
          </p:nvCxnSpPr>
          <p:spPr>
            <a:xfrm>
              <a:off x="1386114" y="5849257"/>
              <a:ext cx="283029" cy="0"/>
            </a:xfrm>
            <a:prstGeom prst="line">
              <a:avLst/>
            </a:prstGeom>
            <a:ln w="635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グループ化 43">
            <a:extLst>
              <a:ext uri="{FF2B5EF4-FFF2-40B4-BE49-F238E27FC236}">
                <a16:creationId xmlns:a16="http://schemas.microsoft.com/office/drawing/2014/main" id="{AA237A6E-AE4A-C44D-BF2B-1C8A13A874F8}"/>
              </a:ext>
            </a:extLst>
          </p:cNvPr>
          <p:cNvGrpSpPr/>
          <p:nvPr/>
        </p:nvGrpSpPr>
        <p:grpSpPr>
          <a:xfrm>
            <a:off x="4229083" y="5329336"/>
            <a:ext cx="212644" cy="98143"/>
            <a:chOff x="1386114" y="5718629"/>
            <a:chExt cx="283029" cy="130628"/>
          </a:xfrm>
        </p:grpSpPr>
        <p:cxnSp>
          <p:nvCxnSpPr>
            <p:cNvPr id="49" name="直線コネクタ 48">
              <a:extLst>
                <a:ext uri="{FF2B5EF4-FFF2-40B4-BE49-F238E27FC236}">
                  <a16:creationId xmlns:a16="http://schemas.microsoft.com/office/drawing/2014/main" id="{639F0FEF-08B3-F442-9F7A-094F68115388}"/>
                </a:ext>
              </a:extLst>
            </p:cNvPr>
            <p:cNvCxnSpPr>
              <a:cxnSpLocks/>
            </p:cNvCxnSpPr>
            <p:nvPr/>
          </p:nvCxnSpPr>
          <p:spPr>
            <a:xfrm>
              <a:off x="1386114" y="5718629"/>
              <a:ext cx="283029" cy="0"/>
            </a:xfrm>
            <a:prstGeom prst="line">
              <a:avLst/>
            </a:prstGeom>
            <a:ln w="635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コネクタ 49">
              <a:extLst>
                <a:ext uri="{FF2B5EF4-FFF2-40B4-BE49-F238E27FC236}">
                  <a16:creationId xmlns:a16="http://schemas.microsoft.com/office/drawing/2014/main" id="{1228BF14-1B38-E146-9E06-65D72E931EC8}"/>
                </a:ext>
              </a:extLst>
            </p:cNvPr>
            <p:cNvCxnSpPr>
              <a:cxnSpLocks/>
            </p:cNvCxnSpPr>
            <p:nvPr/>
          </p:nvCxnSpPr>
          <p:spPr>
            <a:xfrm>
              <a:off x="1386114" y="5849257"/>
              <a:ext cx="283029" cy="0"/>
            </a:xfrm>
            <a:prstGeom prst="line">
              <a:avLst/>
            </a:prstGeom>
            <a:ln w="635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図 2">
            <a:extLst>
              <a:ext uri="{FF2B5EF4-FFF2-40B4-BE49-F238E27FC236}">
                <a16:creationId xmlns:a16="http://schemas.microsoft.com/office/drawing/2014/main" id="{6FCD3CE2-6B39-DA47-9A08-F4052FCE462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3392" y="1143242"/>
            <a:ext cx="4449147" cy="265604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040549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D8728307-1181-F846-AAD8-613CA4B8ECCB}"/>
              </a:ext>
            </a:extLst>
          </p:cNvPr>
          <p:cNvGrpSpPr/>
          <p:nvPr/>
        </p:nvGrpSpPr>
        <p:grpSpPr>
          <a:xfrm>
            <a:off x="7038210" y="1343010"/>
            <a:ext cx="2957841" cy="2521091"/>
            <a:chOff x="6084091" y="2307718"/>
            <a:chExt cx="2957841" cy="2521091"/>
          </a:xfrm>
        </p:grpSpPr>
        <p:sp>
          <p:nvSpPr>
            <p:cNvPr id="16" name="円/楕円 15">
              <a:extLst>
                <a:ext uri="{FF2B5EF4-FFF2-40B4-BE49-F238E27FC236}">
                  <a16:creationId xmlns:a16="http://schemas.microsoft.com/office/drawing/2014/main" id="{0F4996F9-42CC-DC41-A9C0-3516A6F949BA}"/>
                </a:ext>
              </a:extLst>
            </p:cNvPr>
            <p:cNvSpPr/>
            <p:nvPr/>
          </p:nvSpPr>
          <p:spPr>
            <a:xfrm>
              <a:off x="6510169" y="2830244"/>
              <a:ext cx="2163183" cy="1998565"/>
            </a:xfrm>
            <a:prstGeom prst="ellipse">
              <a:avLst/>
            </a:prstGeom>
            <a:solidFill>
              <a:srgbClr val="FFA20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" altLang="ja-JP" sz="2400" b="1" dirty="0">
                  <a:latin typeface="Calibri" panose="020F0502020204030204" pitchFamily="34" charset="0"/>
                  <a:cs typeface="Calibri" panose="020F0502020204030204" pitchFamily="34" charset="0"/>
                </a:rPr>
                <a:t>Important to eat with a variety of foods</a:t>
              </a:r>
              <a:endParaRPr lang="ja-JP" altLang="en-US" sz="24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036" name="Picture 12" descr="食事をする女性 栄養バランスのイラスト素材 [FYI04100708] | ストックフォトのamanaimages PLUS">
              <a:extLst>
                <a:ext uri="{FF2B5EF4-FFF2-40B4-BE49-F238E27FC236}">
                  <a16:creationId xmlns:a16="http://schemas.microsoft.com/office/drawing/2014/main" id="{D383926D-DF17-6142-93A2-8B0E3269D72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084091" y="2307718"/>
              <a:ext cx="2957841" cy="18599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4FD5078E-E80E-B84C-8E30-1B9C0CD1D294}"/>
              </a:ext>
            </a:extLst>
          </p:cNvPr>
          <p:cNvSpPr/>
          <p:nvPr/>
        </p:nvSpPr>
        <p:spPr>
          <a:xfrm>
            <a:off x="3630708" y="199667"/>
            <a:ext cx="51245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altLang="ja-JP" sz="4000" b="1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Tips for eating bananas</a:t>
            </a:r>
          </a:p>
        </p:txBody>
      </p: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CB104E48-3240-B048-B422-62FD636D0385}"/>
              </a:ext>
            </a:extLst>
          </p:cNvPr>
          <p:cNvGrpSpPr/>
          <p:nvPr/>
        </p:nvGrpSpPr>
        <p:grpSpPr>
          <a:xfrm>
            <a:off x="1730093" y="1441493"/>
            <a:ext cx="3423700" cy="1301556"/>
            <a:chOff x="691645" y="1988660"/>
            <a:chExt cx="3423700" cy="1301556"/>
          </a:xfrm>
        </p:grpSpPr>
        <p:pic>
          <p:nvPicPr>
            <p:cNvPr id="2" name="図 1">
              <a:extLst>
                <a:ext uri="{FF2B5EF4-FFF2-40B4-BE49-F238E27FC236}">
                  <a16:creationId xmlns:a16="http://schemas.microsoft.com/office/drawing/2014/main" id="{E993C115-FB76-B74C-B0A4-E78C6430D6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728562" y="1988660"/>
              <a:ext cx="1386783" cy="1301556"/>
            </a:xfrm>
            <a:prstGeom prst="rect">
              <a:avLst/>
            </a:prstGeom>
          </p:spPr>
        </p:pic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F73A9AB8-20FF-6A4A-8986-5A70E9A743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698372" y="1988660"/>
              <a:ext cx="1190967" cy="1233110"/>
            </a:xfrm>
            <a:prstGeom prst="rect">
              <a:avLst/>
            </a:prstGeom>
          </p:spPr>
        </p:pic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303D23DC-641D-DA4C-8745-ED4390A845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91645" y="1988660"/>
              <a:ext cx="1030190" cy="1138324"/>
            </a:xfrm>
            <a:prstGeom prst="rect">
              <a:avLst/>
            </a:prstGeom>
          </p:spPr>
        </p:pic>
        <p:sp>
          <p:nvSpPr>
            <p:cNvPr id="7" name="下矢印 6">
              <a:extLst>
                <a:ext uri="{FF2B5EF4-FFF2-40B4-BE49-F238E27FC236}">
                  <a16:creationId xmlns:a16="http://schemas.microsoft.com/office/drawing/2014/main" id="{F3981D8B-2405-CC48-9C97-05166182178F}"/>
                </a:ext>
              </a:extLst>
            </p:cNvPr>
            <p:cNvSpPr/>
            <p:nvPr/>
          </p:nvSpPr>
          <p:spPr>
            <a:xfrm rot="16200000">
              <a:off x="1773496" y="2345027"/>
              <a:ext cx="290946" cy="394269"/>
            </a:xfrm>
            <a:prstGeom prst="down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27" name="下矢印 26">
              <a:extLst>
                <a:ext uri="{FF2B5EF4-FFF2-40B4-BE49-F238E27FC236}">
                  <a16:creationId xmlns:a16="http://schemas.microsoft.com/office/drawing/2014/main" id="{FAF5F24E-883B-534F-BB6D-66771C572A9E}"/>
                </a:ext>
              </a:extLst>
            </p:cNvPr>
            <p:cNvSpPr/>
            <p:nvPr/>
          </p:nvSpPr>
          <p:spPr>
            <a:xfrm rot="16200000">
              <a:off x="3000821" y="2345027"/>
              <a:ext cx="290946" cy="394269"/>
            </a:xfrm>
            <a:prstGeom prst="down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2" name="円/楕円 11">
              <a:extLst>
                <a:ext uri="{FF2B5EF4-FFF2-40B4-BE49-F238E27FC236}">
                  <a16:creationId xmlns:a16="http://schemas.microsoft.com/office/drawing/2014/main" id="{E204FC0B-967C-AE4B-9C98-51151E7EBD3C}"/>
                </a:ext>
              </a:extLst>
            </p:cNvPr>
            <p:cNvSpPr/>
            <p:nvPr/>
          </p:nvSpPr>
          <p:spPr>
            <a:xfrm>
              <a:off x="3489765" y="3012891"/>
              <a:ext cx="45719" cy="45719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29" name="円/楕円 28">
              <a:extLst>
                <a:ext uri="{FF2B5EF4-FFF2-40B4-BE49-F238E27FC236}">
                  <a16:creationId xmlns:a16="http://schemas.microsoft.com/office/drawing/2014/main" id="{6FE8CE6B-C9F7-3A4B-A841-2546D287D887}"/>
                </a:ext>
              </a:extLst>
            </p:cNvPr>
            <p:cNvSpPr/>
            <p:nvPr/>
          </p:nvSpPr>
          <p:spPr>
            <a:xfrm>
              <a:off x="3568882" y="2973312"/>
              <a:ext cx="41563" cy="37785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35" name="円/楕円 34">
              <a:extLst>
                <a:ext uri="{FF2B5EF4-FFF2-40B4-BE49-F238E27FC236}">
                  <a16:creationId xmlns:a16="http://schemas.microsoft.com/office/drawing/2014/main" id="{8BF41878-A462-6146-913E-2836BC30808D}"/>
                </a:ext>
              </a:extLst>
            </p:cNvPr>
            <p:cNvSpPr/>
            <p:nvPr/>
          </p:nvSpPr>
          <p:spPr>
            <a:xfrm>
              <a:off x="3515291" y="2959912"/>
              <a:ext cx="41563" cy="37785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36" name="円/楕円 35">
              <a:extLst>
                <a:ext uri="{FF2B5EF4-FFF2-40B4-BE49-F238E27FC236}">
                  <a16:creationId xmlns:a16="http://schemas.microsoft.com/office/drawing/2014/main" id="{71C0B335-A99C-C147-B3FF-D3AFE7F29333}"/>
                </a:ext>
              </a:extLst>
            </p:cNvPr>
            <p:cNvSpPr/>
            <p:nvPr/>
          </p:nvSpPr>
          <p:spPr>
            <a:xfrm>
              <a:off x="3672715" y="2846033"/>
              <a:ext cx="41563" cy="37785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37" name="円/楕円 36">
              <a:extLst>
                <a:ext uri="{FF2B5EF4-FFF2-40B4-BE49-F238E27FC236}">
                  <a16:creationId xmlns:a16="http://schemas.microsoft.com/office/drawing/2014/main" id="{4F6E11F7-062A-C348-82ED-0354B70FDD14}"/>
                </a:ext>
              </a:extLst>
            </p:cNvPr>
            <p:cNvSpPr/>
            <p:nvPr/>
          </p:nvSpPr>
          <p:spPr>
            <a:xfrm>
              <a:off x="3718189" y="2795719"/>
              <a:ext cx="34350" cy="31227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38" name="円/楕円 37">
              <a:extLst>
                <a:ext uri="{FF2B5EF4-FFF2-40B4-BE49-F238E27FC236}">
                  <a16:creationId xmlns:a16="http://schemas.microsoft.com/office/drawing/2014/main" id="{689FD89F-4870-664B-93F1-0B15D78F208D}"/>
                </a:ext>
              </a:extLst>
            </p:cNvPr>
            <p:cNvSpPr/>
            <p:nvPr/>
          </p:nvSpPr>
          <p:spPr>
            <a:xfrm>
              <a:off x="3810043" y="2596499"/>
              <a:ext cx="41563" cy="37785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39" name="円/楕円 38">
              <a:extLst>
                <a:ext uri="{FF2B5EF4-FFF2-40B4-BE49-F238E27FC236}">
                  <a16:creationId xmlns:a16="http://schemas.microsoft.com/office/drawing/2014/main" id="{B7D138B8-63D9-4142-AC9E-87AAA54DB520}"/>
                </a:ext>
              </a:extLst>
            </p:cNvPr>
            <p:cNvSpPr/>
            <p:nvPr/>
          </p:nvSpPr>
          <p:spPr>
            <a:xfrm>
              <a:off x="3831813" y="2534577"/>
              <a:ext cx="41564" cy="34350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40" name="円/楕円 39">
              <a:extLst>
                <a:ext uri="{FF2B5EF4-FFF2-40B4-BE49-F238E27FC236}">
                  <a16:creationId xmlns:a16="http://schemas.microsoft.com/office/drawing/2014/main" id="{5117F44A-267B-FF49-A5D8-9F4D11822DA5}"/>
                </a:ext>
              </a:extLst>
            </p:cNvPr>
            <p:cNvSpPr/>
            <p:nvPr/>
          </p:nvSpPr>
          <p:spPr>
            <a:xfrm>
              <a:off x="3776548" y="2708707"/>
              <a:ext cx="41563" cy="37785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41" name="円/楕円 40">
              <a:extLst>
                <a:ext uri="{FF2B5EF4-FFF2-40B4-BE49-F238E27FC236}">
                  <a16:creationId xmlns:a16="http://schemas.microsoft.com/office/drawing/2014/main" id="{D486B27C-744F-8A47-BD95-08E12CCC289A}"/>
                </a:ext>
              </a:extLst>
            </p:cNvPr>
            <p:cNvSpPr/>
            <p:nvPr/>
          </p:nvSpPr>
          <p:spPr>
            <a:xfrm>
              <a:off x="3305546" y="3105003"/>
              <a:ext cx="45719" cy="45719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42" name="円/楕円 41">
              <a:extLst>
                <a:ext uri="{FF2B5EF4-FFF2-40B4-BE49-F238E27FC236}">
                  <a16:creationId xmlns:a16="http://schemas.microsoft.com/office/drawing/2014/main" id="{79A8CE71-536E-1147-BD4B-40591D825C3B}"/>
                </a:ext>
              </a:extLst>
            </p:cNvPr>
            <p:cNvSpPr/>
            <p:nvPr/>
          </p:nvSpPr>
          <p:spPr>
            <a:xfrm>
              <a:off x="3354517" y="3033393"/>
              <a:ext cx="41563" cy="41563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</p:grpSp>
      <p:sp>
        <p:nvSpPr>
          <p:cNvPr id="26" name="円/楕円 25">
            <a:extLst>
              <a:ext uri="{FF2B5EF4-FFF2-40B4-BE49-F238E27FC236}">
                <a16:creationId xmlns:a16="http://schemas.microsoft.com/office/drawing/2014/main" id="{AB8F4CA5-B247-704A-9DF6-6AAF89F16F2F}"/>
              </a:ext>
            </a:extLst>
          </p:cNvPr>
          <p:cNvSpPr/>
          <p:nvPr/>
        </p:nvSpPr>
        <p:spPr>
          <a:xfrm>
            <a:off x="2055558" y="2939513"/>
            <a:ext cx="2584390" cy="23569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altLang="ja-JP" sz="2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nutritional value changes depending on when you eat them</a:t>
            </a:r>
            <a:r>
              <a:rPr lang="en-US" altLang="ja-JP" sz="2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663CA09F-6B48-EB49-B9CF-9BDCF48AFA43}"/>
              </a:ext>
            </a:extLst>
          </p:cNvPr>
          <p:cNvSpPr/>
          <p:nvPr/>
        </p:nvSpPr>
        <p:spPr>
          <a:xfrm>
            <a:off x="5813046" y="6268215"/>
            <a:ext cx="10903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>
                <a:solidFill>
                  <a:schemeClr val="bg1">
                    <a:lumMod val="50000"/>
                  </a:schemeClr>
                </a:solidFill>
              </a:rPr>
              <a:t>Example</a:t>
            </a:r>
            <a:endParaRPr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D846E9E2-ECE3-0C4F-92CD-CFA5FE856B4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3902" y="3891673"/>
            <a:ext cx="3564815" cy="23765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25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79E0A686-EA50-A342-84A6-7E168C92F8E4}"/>
              </a:ext>
            </a:extLst>
          </p:cNvPr>
          <p:cNvSpPr/>
          <p:nvPr/>
        </p:nvSpPr>
        <p:spPr>
          <a:xfrm>
            <a:off x="3818995" y="81772"/>
            <a:ext cx="36391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altLang="ja-JP" sz="2800" b="1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Tips for eating bananas</a:t>
            </a:r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7DAFBEF7-7222-7641-B81B-977B64A2CF1D}"/>
              </a:ext>
            </a:extLst>
          </p:cNvPr>
          <p:cNvGrpSpPr/>
          <p:nvPr/>
        </p:nvGrpSpPr>
        <p:grpSpPr>
          <a:xfrm>
            <a:off x="6481509" y="720357"/>
            <a:ext cx="3824560" cy="1350900"/>
            <a:chOff x="5568659" y="5793496"/>
            <a:chExt cx="2705831" cy="768767"/>
          </a:xfrm>
        </p:grpSpPr>
        <p:sp>
          <p:nvSpPr>
            <p:cNvPr id="9" name="角丸四角形 8">
              <a:extLst>
                <a:ext uri="{FF2B5EF4-FFF2-40B4-BE49-F238E27FC236}">
                  <a16:creationId xmlns:a16="http://schemas.microsoft.com/office/drawing/2014/main" id="{7FF0014F-CF55-7942-BEE0-F7C844628F7D}"/>
                </a:ext>
              </a:extLst>
            </p:cNvPr>
            <p:cNvSpPr/>
            <p:nvPr/>
          </p:nvSpPr>
          <p:spPr>
            <a:xfrm>
              <a:off x="5568659" y="5793496"/>
              <a:ext cx="2672913" cy="683080"/>
            </a:xfrm>
            <a:prstGeom prst="round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  <a:extLst>
                <a:ext uri="{C807C97D-BFC1-408E-A445-0C87EB9F89A2}">
                  <ask:lineSketchStyleProps xmlns="" xmlns:ask="http://schemas.microsoft.com/office/drawing/2018/sketchyshapes" sd="86837363">
                    <a:custGeom>
                      <a:avLst/>
                      <a:gdLst>
                        <a:gd name="connsiteX0" fmla="*/ 0 w 4219699"/>
                        <a:gd name="connsiteY0" fmla="*/ 251356 h 1508105"/>
                        <a:gd name="connsiteX1" fmla="*/ 251356 w 4219699"/>
                        <a:gd name="connsiteY1" fmla="*/ 0 h 1508105"/>
                        <a:gd name="connsiteX2" fmla="*/ 3968343 w 4219699"/>
                        <a:gd name="connsiteY2" fmla="*/ 0 h 1508105"/>
                        <a:gd name="connsiteX3" fmla="*/ 4219699 w 4219699"/>
                        <a:gd name="connsiteY3" fmla="*/ 251356 h 1508105"/>
                        <a:gd name="connsiteX4" fmla="*/ 4219699 w 4219699"/>
                        <a:gd name="connsiteY4" fmla="*/ 1256749 h 1508105"/>
                        <a:gd name="connsiteX5" fmla="*/ 3968343 w 4219699"/>
                        <a:gd name="connsiteY5" fmla="*/ 1508105 h 1508105"/>
                        <a:gd name="connsiteX6" fmla="*/ 251356 w 4219699"/>
                        <a:gd name="connsiteY6" fmla="*/ 1508105 h 1508105"/>
                        <a:gd name="connsiteX7" fmla="*/ 0 w 4219699"/>
                        <a:gd name="connsiteY7" fmla="*/ 1256749 h 1508105"/>
                        <a:gd name="connsiteX8" fmla="*/ 0 w 4219699"/>
                        <a:gd name="connsiteY8" fmla="*/ 251356 h 15081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219699" h="1508105" extrusionOk="0">
                          <a:moveTo>
                            <a:pt x="0" y="251356"/>
                          </a:moveTo>
                          <a:cubicBezTo>
                            <a:pt x="2168" y="119576"/>
                            <a:pt x="114311" y="-4370"/>
                            <a:pt x="251356" y="0"/>
                          </a:cubicBezTo>
                          <a:cubicBezTo>
                            <a:pt x="1658269" y="89190"/>
                            <a:pt x="3212458" y="-155784"/>
                            <a:pt x="3968343" y="0"/>
                          </a:cubicBezTo>
                          <a:cubicBezTo>
                            <a:pt x="4122582" y="2404"/>
                            <a:pt x="4221885" y="109444"/>
                            <a:pt x="4219699" y="251356"/>
                          </a:cubicBezTo>
                          <a:cubicBezTo>
                            <a:pt x="4268798" y="586457"/>
                            <a:pt x="4267425" y="974502"/>
                            <a:pt x="4219699" y="1256749"/>
                          </a:cubicBezTo>
                          <a:cubicBezTo>
                            <a:pt x="4220394" y="1397163"/>
                            <a:pt x="4125638" y="1510530"/>
                            <a:pt x="3968343" y="1508105"/>
                          </a:cubicBezTo>
                          <a:cubicBezTo>
                            <a:pt x="3538565" y="1507594"/>
                            <a:pt x="1636963" y="1507335"/>
                            <a:pt x="251356" y="1508105"/>
                          </a:cubicBezTo>
                          <a:cubicBezTo>
                            <a:pt x="93459" y="1507139"/>
                            <a:pt x="-11365" y="1385732"/>
                            <a:pt x="0" y="1256749"/>
                          </a:cubicBezTo>
                          <a:cubicBezTo>
                            <a:pt x="86531" y="1024948"/>
                            <a:pt x="75215" y="393039"/>
                            <a:pt x="0" y="251356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schemeClr val="tx1"/>
                </a:solidFill>
                <a:highlight>
                  <a:srgbClr val="FFFF00"/>
                </a:highlight>
              </a:endParaRPr>
            </a:p>
          </p:txBody>
        </p: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0091F7DA-4F8C-AD4F-BEBD-9F7B5CA03290}"/>
                </a:ext>
              </a:extLst>
            </p:cNvPr>
            <p:cNvSpPr txBox="1"/>
            <p:nvPr/>
          </p:nvSpPr>
          <p:spPr>
            <a:xfrm>
              <a:off x="5601578" y="5879183"/>
              <a:ext cx="2672912" cy="683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>
                  <a:latin typeface="Calibri" panose="020F0502020204030204" pitchFamily="34" charset="0"/>
                  <a:cs typeface="Calibri" panose="020F0502020204030204" pitchFamily="34" charset="0"/>
                </a:rPr>
                <a:t>The brown spots are called "sugar spots.” They appear when the banana is ripe and sweet.</a:t>
              </a:r>
              <a:endParaRPr lang="en" altLang="ja-JP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endParaRPr lang="en" altLang="ja-JP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AF6481E9-9F93-A445-BBCD-29240C31C5EE}"/>
              </a:ext>
            </a:extLst>
          </p:cNvPr>
          <p:cNvGrpSpPr/>
          <p:nvPr/>
        </p:nvGrpSpPr>
        <p:grpSpPr>
          <a:xfrm>
            <a:off x="6490920" y="2104703"/>
            <a:ext cx="3852266" cy="2735896"/>
            <a:chOff x="5568659" y="5793495"/>
            <a:chExt cx="2725434" cy="3194909"/>
          </a:xfrm>
        </p:grpSpPr>
        <p:sp>
          <p:nvSpPr>
            <p:cNvPr id="12" name="角丸四角形 11">
              <a:extLst>
                <a:ext uri="{FF2B5EF4-FFF2-40B4-BE49-F238E27FC236}">
                  <a16:creationId xmlns:a16="http://schemas.microsoft.com/office/drawing/2014/main" id="{67F6F1A9-3EB4-8B4A-AE68-EFD2BDEE418C}"/>
                </a:ext>
              </a:extLst>
            </p:cNvPr>
            <p:cNvSpPr/>
            <p:nvPr/>
          </p:nvSpPr>
          <p:spPr>
            <a:xfrm>
              <a:off x="5568659" y="5793495"/>
              <a:ext cx="2672913" cy="3194908"/>
            </a:xfrm>
            <a:prstGeom prst="round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  <a:extLst>
                <a:ext uri="{C807C97D-BFC1-408E-A445-0C87EB9F89A2}">
                  <ask:lineSketchStyleProps xmlns="" xmlns:ask="http://schemas.microsoft.com/office/drawing/2018/sketchyshapes" sd="86837363">
                    <a:custGeom>
                      <a:avLst/>
                      <a:gdLst>
                        <a:gd name="connsiteX0" fmla="*/ 0 w 4219699"/>
                        <a:gd name="connsiteY0" fmla="*/ 251356 h 1508105"/>
                        <a:gd name="connsiteX1" fmla="*/ 251356 w 4219699"/>
                        <a:gd name="connsiteY1" fmla="*/ 0 h 1508105"/>
                        <a:gd name="connsiteX2" fmla="*/ 3968343 w 4219699"/>
                        <a:gd name="connsiteY2" fmla="*/ 0 h 1508105"/>
                        <a:gd name="connsiteX3" fmla="*/ 4219699 w 4219699"/>
                        <a:gd name="connsiteY3" fmla="*/ 251356 h 1508105"/>
                        <a:gd name="connsiteX4" fmla="*/ 4219699 w 4219699"/>
                        <a:gd name="connsiteY4" fmla="*/ 1256749 h 1508105"/>
                        <a:gd name="connsiteX5" fmla="*/ 3968343 w 4219699"/>
                        <a:gd name="connsiteY5" fmla="*/ 1508105 h 1508105"/>
                        <a:gd name="connsiteX6" fmla="*/ 251356 w 4219699"/>
                        <a:gd name="connsiteY6" fmla="*/ 1508105 h 1508105"/>
                        <a:gd name="connsiteX7" fmla="*/ 0 w 4219699"/>
                        <a:gd name="connsiteY7" fmla="*/ 1256749 h 1508105"/>
                        <a:gd name="connsiteX8" fmla="*/ 0 w 4219699"/>
                        <a:gd name="connsiteY8" fmla="*/ 251356 h 15081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219699" h="1508105" extrusionOk="0">
                          <a:moveTo>
                            <a:pt x="0" y="251356"/>
                          </a:moveTo>
                          <a:cubicBezTo>
                            <a:pt x="2168" y="119576"/>
                            <a:pt x="114311" y="-4370"/>
                            <a:pt x="251356" y="0"/>
                          </a:cubicBezTo>
                          <a:cubicBezTo>
                            <a:pt x="1658269" y="89190"/>
                            <a:pt x="3212458" y="-155784"/>
                            <a:pt x="3968343" y="0"/>
                          </a:cubicBezTo>
                          <a:cubicBezTo>
                            <a:pt x="4122582" y="2404"/>
                            <a:pt x="4221885" y="109444"/>
                            <a:pt x="4219699" y="251356"/>
                          </a:cubicBezTo>
                          <a:cubicBezTo>
                            <a:pt x="4268798" y="586457"/>
                            <a:pt x="4267425" y="974502"/>
                            <a:pt x="4219699" y="1256749"/>
                          </a:cubicBezTo>
                          <a:cubicBezTo>
                            <a:pt x="4220394" y="1397163"/>
                            <a:pt x="4125638" y="1510530"/>
                            <a:pt x="3968343" y="1508105"/>
                          </a:cubicBezTo>
                          <a:cubicBezTo>
                            <a:pt x="3538565" y="1507594"/>
                            <a:pt x="1636963" y="1507335"/>
                            <a:pt x="251356" y="1508105"/>
                          </a:cubicBezTo>
                          <a:cubicBezTo>
                            <a:pt x="93459" y="1507139"/>
                            <a:pt x="-11365" y="1385732"/>
                            <a:pt x="0" y="1256749"/>
                          </a:cubicBezTo>
                          <a:cubicBezTo>
                            <a:pt x="86531" y="1024948"/>
                            <a:pt x="75215" y="393039"/>
                            <a:pt x="0" y="251356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8BEF7DB7-50B9-2340-97EA-689058E52C31}"/>
                </a:ext>
              </a:extLst>
            </p:cNvPr>
            <p:cNvSpPr txBox="1"/>
            <p:nvPr/>
          </p:nvSpPr>
          <p:spPr>
            <a:xfrm>
              <a:off x="5621181" y="5969330"/>
              <a:ext cx="2672912" cy="3019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" altLang="ja-JP" dirty="0">
                  <a:latin typeface="Calibri" panose="020F0502020204030204" pitchFamily="34" charset="0"/>
                  <a:cs typeface="Calibri" panose="020F0502020204030204" pitchFamily="34" charset="0"/>
                </a:rPr>
                <a:t>The nutritional value of bananas changes depending on when you eat them.</a:t>
              </a:r>
              <a:endParaRPr lang="en-US" altLang="ja-JP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ja-JP" dirty="0">
                  <a:latin typeface="Calibri" panose="020F0502020204030204" pitchFamily="34" charset="0"/>
                  <a:cs typeface="Calibri" panose="020F0502020204030204" pitchFamily="34" charset="0"/>
                </a:rPr>
                <a:t>Green(unripe) bananas are more effective in </a:t>
              </a:r>
              <a:r>
                <a:rPr lang="en" altLang="ja-JP" dirty="0">
                  <a:latin typeface="Calibri" panose="020F0502020204030204" pitchFamily="34" charset="0"/>
                  <a:cs typeface="Calibri" panose="020F0502020204030204" pitchFamily="34" charset="0"/>
                </a:rPr>
                <a:t>keeping bowels in good condition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" altLang="ja-JP" dirty="0">
                  <a:latin typeface="Calibri" panose="020F0502020204030204" pitchFamily="34" charset="0"/>
                  <a:cs typeface="Calibri" panose="020F0502020204030204" pitchFamily="34" charset="0"/>
                </a:rPr>
                <a:t>Yellow(ripe) bananas are more nutritious than green ones. They are rich in vitamins.</a:t>
              </a:r>
            </a:p>
          </p:txBody>
        </p:sp>
      </p:grp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C237B1F4-690F-E142-8674-D61DA8B013E5}"/>
              </a:ext>
            </a:extLst>
          </p:cNvPr>
          <p:cNvGrpSpPr/>
          <p:nvPr/>
        </p:nvGrpSpPr>
        <p:grpSpPr>
          <a:xfrm>
            <a:off x="1806484" y="4362496"/>
            <a:ext cx="4393443" cy="2369584"/>
            <a:chOff x="5568659" y="5793496"/>
            <a:chExt cx="2657198" cy="2773194"/>
          </a:xfrm>
        </p:grpSpPr>
        <p:sp>
          <p:nvSpPr>
            <p:cNvPr id="18" name="角丸四角形 17">
              <a:extLst>
                <a:ext uri="{FF2B5EF4-FFF2-40B4-BE49-F238E27FC236}">
                  <a16:creationId xmlns:a16="http://schemas.microsoft.com/office/drawing/2014/main" id="{BA9F89EB-1F70-7245-A45C-1ECB7FA95D36}"/>
                </a:ext>
              </a:extLst>
            </p:cNvPr>
            <p:cNvSpPr/>
            <p:nvPr/>
          </p:nvSpPr>
          <p:spPr>
            <a:xfrm>
              <a:off x="5568659" y="5793496"/>
              <a:ext cx="2621720" cy="2773194"/>
            </a:xfrm>
            <a:prstGeom prst="round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  <a:extLst>
                <a:ext uri="{C807C97D-BFC1-408E-A445-0C87EB9F89A2}">
                  <ask:lineSketchStyleProps xmlns="" xmlns:ask="http://schemas.microsoft.com/office/drawing/2018/sketchyshapes" sd="86837363">
                    <a:custGeom>
                      <a:avLst/>
                      <a:gdLst>
                        <a:gd name="connsiteX0" fmla="*/ 0 w 4219699"/>
                        <a:gd name="connsiteY0" fmla="*/ 251356 h 1508105"/>
                        <a:gd name="connsiteX1" fmla="*/ 251356 w 4219699"/>
                        <a:gd name="connsiteY1" fmla="*/ 0 h 1508105"/>
                        <a:gd name="connsiteX2" fmla="*/ 3968343 w 4219699"/>
                        <a:gd name="connsiteY2" fmla="*/ 0 h 1508105"/>
                        <a:gd name="connsiteX3" fmla="*/ 4219699 w 4219699"/>
                        <a:gd name="connsiteY3" fmla="*/ 251356 h 1508105"/>
                        <a:gd name="connsiteX4" fmla="*/ 4219699 w 4219699"/>
                        <a:gd name="connsiteY4" fmla="*/ 1256749 h 1508105"/>
                        <a:gd name="connsiteX5" fmla="*/ 3968343 w 4219699"/>
                        <a:gd name="connsiteY5" fmla="*/ 1508105 h 1508105"/>
                        <a:gd name="connsiteX6" fmla="*/ 251356 w 4219699"/>
                        <a:gd name="connsiteY6" fmla="*/ 1508105 h 1508105"/>
                        <a:gd name="connsiteX7" fmla="*/ 0 w 4219699"/>
                        <a:gd name="connsiteY7" fmla="*/ 1256749 h 1508105"/>
                        <a:gd name="connsiteX8" fmla="*/ 0 w 4219699"/>
                        <a:gd name="connsiteY8" fmla="*/ 251356 h 15081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219699" h="1508105" extrusionOk="0">
                          <a:moveTo>
                            <a:pt x="0" y="251356"/>
                          </a:moveTo>
                          <a:cubicBezTo>
                            <a:pt x="2168" y="119576"/>
                            <a:pt x="114311" y="-4370"/>
                            <a:pt x="251356" y="0"/>
                          </a:cubicBezTo>
                          <a:cubicBezTo>
                            <a:pt x="1658269" y="89190"/>
                            <a:pt x="3212458" y="-155784"/>
                            <a:pt x="3968343" y="0"/>
                          </a:cubicBezTo>
                          <a:cubicBezTo>
                            <a:pt x="4122582" y="2404"/>
                            <a:pt x="4221885" y="109444"/>
                            <a:pt x="4219699" y="251356"/>
                          </a:cubicBezTo>
                          <a:cubicBezTo>
                            <a:pt x="4268798" y="586457"/>
                            <a:pt x="4267425" y="974502"/>
                            <a:pt x="4219699" y="1256749"/>
                          </a:cubicBezTo>
                          <a:cubicBezTo>
                            <a:pt x="4220394" y="1397163"/>
                            <a:pt x="4125638" y="1510530"/>
                            <a:pt x="3968343" y="1508105"/>
                          </a:cubicBezTo>
                          <a:cubicBezTo>
                            <a:pt x="3538565" y="1507594"/>
                            <a:pt x="1636963" y="1507335"/>
                            <a:pt x="251356" y="1508105"/>
                          </a:cubicBezTo>
                          <a:cubicBezTo>
                            <a:pt x="93459" y="1507139"/>
                            <a:pt x="-11365" y="1385732"/>
                            <a:pt x="0" y="1256749"/>
                          </a:cubicBezTo>
                          <a:cubicBezTo>
                            <a:pt x="86531" y="1024948"/>
                            <a:pt x="75215" y="393039"/>
                            <a:pt x="0" y="251356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E43AF811-004A-D848-A266-0E022FEB3A7F}"/>
                </a:ext>
              </a:extLst>
            </p:cNvPr>
            <p:cNvSpPr txBox="1"/>
            <p:nvPr/>
          </p:nvSpPr>
          <p:spPr>
            <a:xfrm>
              <a:off x="5619676" y="5807974"/>
              <a:ext cx="2606181" cy="2377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" altLang="ja-JP" dirty="0">
                  <a:latin typeface="Calibri" panose="020F0502020204030204" pitchFamily="34" charset="0"/>
                  <a:cs typeface="Calibri" panose="020F0502020204030204" pitchFamily="34" charset="0"/>
                </a:rPr>
                <a:t>Eat a combination of different foods, including </a:t>
              </a:r>
              <a:r>
                <a:rPr lang="en" altLang="ja-JP" b="1" dirty="0">
                  <a:latin typeface="Calibri" panose="020F0502020204030204" pitchFamily="34" charset="0"/>
                  <a:cs typeface="Calibri" panose="020F0502020204030204" pitchFamily="34" charset="0"/>
                </a:rPr>
                <a:t>staple foods </a:t>
              </a:r>
              <a:r>
                <a:rPr lang="en" altLang="ja-JP" dirty="0">
                  <a:latin typeface="Calibri" panose="020F0502020204030204" pitchFamily="34" charset="0"/>
                  <a:cs typeface="Calibri" panose="020F0502020204030204" pitchFamily="34" charset="0"/>
                </a:rPr>
                <a:t>(e.g., cereals such as wheat, barley, rye, maize, or rice), or </a:t>
              </a:r>
              <a:r>
                <a:rPr lang="en" altLang="ja-JP" b="1" dirty="0">
                  <a:latin typeface="Calibri" panose="020F0502020204030204" pitchFamily="34" charset="0"/>
                  <a:cs typeface="Calibri" panose="020F0502020204030204" pitchFamily="34" charset="0"/>
                </a:rPr>
                <a:t>starchy tubers or roots </a:t>
              </a:r>
              <a:r>
                <a:rPr lang="en" altLang="ja-JP" dirty="0">
                  <a:latin typeface="Calibri" panose="020F0502020204030204" pitchFamily="34" charset="0"/>
                  <a:cs typeface="Calibri" panose="020F0502020204030204" pitchFamily="34" charset="0"/>
                </a:rPr>
                <a:t>(e.g., potatoes, yams, taro or cassava), </a:t>
              </a:r>
              <a:r>
                <a:rPr lang="en" altLang="ja-JP" b="1" dirty="0">
                  <a:latin typeface="Calibri" panose="020F0502020204030204" pitchFamily="34" charset="0"/>
                  <a:cs typeface="Calibri" panose="020F0502020204030204" pitchFamily="34" charset="0"/>
                </a:rPr>
                <a:t>legumes</a:t>
              </a:r>
              <a:r>
                <a:rPr lang="en" altLang="ja-JP" dirty="0">
                  <a:latin typeface="Calibri" panose="020F0502020204030204" pitchFamily="34" charset="0"/>
                  <a:cs typeface="Calibri" panose="020F0502020204030204" pitchFamily="34" charset="0"/>
                </a:rPr>
                <a:t> (e.g., lentils, beans), </a:t>
              </a:r>
              <a:r>
                <a:rPr lang="en" altLang="ja-JP" b="1" dirty="0">
                  <a:latin typeface="Calibri" panose="020F0502020204030204" pitchFamily="34" charset="0"/>
                  <a:cs typeface="Calibri" panose="020F0502020204030204" pitchFamily="34" charset="0"/>
                </a:rPr>
                <a:t>vegetables</a:t>
              </a:r>
              <a:r>
                <a:rPr lang="en" altLang="ja-JP" dirty="0"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" altLang="ja-JP" b="1" dirty="0">
                  <a:latin typeface="Calibri" panose="020F0502020204030204" pitchFamily="34" charset="0"/>
                  <a:cs typeface="Calibri" panose="020F0502020204030204" pitchFamily="34" charset="0"/>
                </a:rPr>
                <a:t>fruit, and foods from animal sources</a:t>
              </a:r>
              <a:r>
                <a:rPr lang="en" altLang="ja-JP" dirty="0">
                  <a:latin typeface="Calibri" panose="020F0502020204030204" pitchFamily="34" charset="0"/>
                  <a:cs typeface="Calibri" panose="020F0502020204030204" pitchFamily="34" charset="0"/>
                </a:rPr>
                <a:t> (e.g., meat, fish, eggs, and milk).</a:t>
              </a:r>
            </a:p>
          </p:txBody>
        </p:sp>
      </p:grp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BCA94C14-2285-854C-9890-A998DC9EC807}"/>
              </a:ext>
            </a:extLst>
          </p:cNvPr>
          <p:cNvGrpSpPr/>
          <p:nvPr/>
        </p:nvGrpSpPr>
        <p:grpSpPr>
          <a:xfrm>
            <a:off x="6490920" y="5032974"/>
            <a:ext cx="3852266" cy="1221204"/>
            <a:chOff x="5568659" y="5863643"/>
            <a:chExt cx="2703101" cy="1365363"/>
          </a:xfrm>
        </p:grpSpPr>
        <p:sp>
          <p:nvSpPr>
            <p:cNvPr id="21" name="角丸四角形 20">
              <a:extLst>
                <a:ext uri="{FF2B5EF4-FFF2-40B4-BE49-F238E27FC236}">
                  <a16:creationId xmlns:a16="http://schemas.microsoft.com/office/drawing/2014/main" id="{4ADFD589-2861-654C-9021-9D9E4A039280}"/>
                </a:ext>
              </a:extLst>
            </p:cNvPr>
            <p:cNvSpPr/>
            <p:nvPr/>
          </p:nvSpPr>
          <p:spPr>
            <a:xfrm>
              <a:off x="5568659" y="5863643"/>
              <a:ext cx="2672913" cy="1301342"/>
            </a:xfrm>
            <a:prstGeom prst="round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  <a:extLst>
                <a:ext uri="{C807C97D-BFC1-408E-A445-0C87EB9F89A2}">
                  <ask:lineSketchStyleProps xmlns="" xmlns:ask="http://schemas.microsoft.com/office/drawing/2018/sketchyshapes" sd="86837363">
                    <a:custGeom>
                      <a:avLst/>
                      <a:gdLst>
                        <a:gd name="connsiteX0" fmla="*/ 0 w 4219699"/>
                        <a:gd name="connsiteY0" fmla="*/ 251356 h 1508105"/>
                        <a:gd name="connsiteX1" fmla="*/ 251356 w 4219699"/>
                        <a:gd name="connsiteY1" fmla="*/ 0 h 1508105"/>
                        <a:gd name="connsiteX2" fmla="*/ 3968343 w 4219699"/>
                        <a:gd name="connsiteY2" fmla="*/ 0 h 1508105"/>
                        <a:gd name="connsiteX3" fmla="*/ 4219699 w 4219699"/>
                        <a:gd name="connsiteY3" fmla="*/ 251356 h 1508105"/>
                        <a:gd name="connsiteX4" fmla="*/ 4219699 w 4219699"/>
                        <a:gd name="connsiteY4" fmla="*/ 1256749 h 1508105"/>
                        <a:gd name="connsiteX5" fmla="*/ 3968343 w 4219699"/>
                        <a:gd name="connsiteY5" fmla="*/ 1508105 h 1508105"/>
                        <a:gd name="connsiteX6" fmla="*/ 251356 w 4219699"/>
                        <a:gd name="connsiteY6" fmla="*/ 1508105 h 1508105"/>
                        <a:gd name="connsiteX7" fmla="*/ 0 w 4219699"/>
                        <a:gd name="connsiteY7" fmla="*/ 1256749 h 1508105"/>
                        <a:gd name="connsiteX8" fmla="*/ 0 w 4219699"/>
                        <a:gd name="connsiteY8" fmla="*/ 251356 h 15081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219699" h="1508105" extrusionOk="0">
                          <a:moveTo>
                            <a:pt x="0" y="251356"/>
                          </a:moveTo>
                          <a:cubicBezTo>
                            <a:pt x="2168" y="119576"/>
                            <a:pt x="114311" y="-4370"/>
                            <a:pt x="251356" y="0"/>
                          </a:cubicBezTo>
                          <a:cubicBezTo>
                            <a:pt x="1658269" y="89190"/>
                            <a:pt x="3212458" y="-155784"/>
                            <a:pt x="3968343" y="0"/>
                          </a:cubicBezTo>
                          <a:cubicBezTo>
                            <a:pt x="4122582" y="2404"/>
                            <a:pt x="4221885" y="109444"/>
                            <a:pt x="4219699" y="251356"/>
                          </a:cubicBezTo>
                          <a:cubicBezTo>
                            <a:pt x="4268798" y="586457"/>
                            <a:pt x="4267425" y="974502"/>
                            <a:pt x="4219699" y="1256749"/>
                          </a:cubicBezTo>
                          <a:cubicBezTo>
                            <a:pt x="4220394" y="1397163"/>
                            <a:pt x="4125638" y="1510530"/>
                            <a:pt x="3968343" y="1508105"/>
                          </a:cubicBezTo>
                          <a:cubicBezTo>
                            <a:pt x="3538565" y="1507594"/>
                            <a:pt x="1636963" y="1507335"/>
                            <a:pt x="251356" y="1508105"/>
                          </a:cubicBezTo>
                          <a:cubicBezTo>
                            <a:pt x="93459" y="1507139"/>
                            <a:pt x="-11365" y="1385732"/>
                            <a:pt x="0" y="1256749"/>
                          </a:cubicBezTo>
                          <a:cubicBezTo>
                            <a:pt x="86531" y="1024948"/>
                            <a:pt x="75215" y="393039"/>
                            <a:pt x="0" y="251356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477E1969-2386-1E41-B38C-34C79D21BE22}"/>
                </a:ext>
              </a:extLst>
            </p:cNvPr>
            <p:cNvSpPr txBox="1"/>
            <p:nvPr/>
          </p:nvSpPr>
          <p:spPr>
            <a:xfrm>
              <a:off x="5598848" y="5886983"/>
              <a:ext cx="2672912" cy="13420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" altLang="ja-JP" dirty="0">
                  <a:latin typeface="Calibri" panose="020F0502020204030204" pitchFamily="34" charset="0"/>
                  <a:cs typeface="Calibri" panose="020F0502020204030204" pitchFamily="34" charset="0"/>
                </a:rPr>
                <a:t>Eat a variety of whole (i.e., unprocessed) and fresh foods every day to help obtain the right amounts of essential nutrients.</a:t>
              </a:r>
            </a:p>
          </p:txBody>
        </p:sp>
      </p:grpSp>
      <p:pic>
        <p:nvPicPr>
          <p:cNvPr id="3" name="図 2">
            <a:extLst>
              <a:ext uri="{FF2B5EF4-FFF2-40B4-BE49-F238E27FC236}">
                <a16:creationId xmlns:a16="http://schemas.microsoft.com/office/drawing/2014/main" id="{B86C934E-4CB3-1F4D-B0E4-FB56441905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1254" y="657018"/>
            <a:ext cx="4505241" cy="362633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7629406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313</Words>
  <Application>Microsoft Office PowerPoint</Application>
  <PresentationFormat>ワイド画面</PresentationFormat>
  <Paragraphs>40</Paragraphs>
  <Slides>5</Slides>
  <Notes>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1" baseType="lpstr">
      <vt:lpstr>游ゴシック</vt:lpstr>
      <vt:lpstr>游ゴシック Light</vt:lpstr>
      <vt:lpstr>Arial</vt:lpstr>
      <vt:lpstr>Calibri</vt:lpstr>
      <vt:lpstr>Times New Roman</vt:lpstr>
      <vt:lpstr>Office テーマ</vt:lpstr>
      <vt:lpstr>Banana</vt:lpstr>
      <vt:lpstr>PowerPoint プレゼンテーション</vt:lpstr>
      <vt:lpstr>Health effects of bananas</vt:lpstr>
      <vt:lpstr>PowerPoint プレゼンテーション</vt:lpstr>
      <vt:lpstr>PowerPoint プレゼンテーション</vt:lpstr>
    </vt:vector>
  </TitlesOfParts>
  <Company>JICA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Banana</dc:title>
  <dc:creator>Ito, Junichi[伊藤 淳一]</dc:creator>
  <cp:lastModifiedBy>Ito, Junichi[伊藤 淳一]</cp:lastModifiedBy>
  <cp:revision>1</cp:revision>
  <dcterms:created xsi:type="dcterms:W3CDTF">2021-09-08T05:58:04Z</dcterms:created>
  <dcterms:modified xsi:type="dcterms:W3CDTF">2021-09-08T05:58:15Z</dcterms:modified>
</cp:coreProperties>
</file>