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AA3FF-C177-455E-8EFA-E7A34399B9DD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C494E-3BC9-4B78-8BBF-79EEB51DB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21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05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071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397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63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88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416E-5DE0-4969-8A8B-BDDF745CE580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A1F0-CC37-49E3-98A1-262E0AE13C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58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416E-5DE0-4969-8A8B-BDDF745CE580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A1F0-CC37-49E3-98A1-262E0AE13C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16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416E-5DE0-4969-8A8B-BDDF745CE580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A1F0-CC37-49E3-98A1-262E0AE13C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30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416E-5DE0-4969-8A8B-BDDF745CE580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A1F0-CC37-49E3-98A1-262E0AE13C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98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416E-5DE0-4969-8A8B-BDDF745CE580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A1F0-CC37-49E3-98A1-262E0AE13C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08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416E-5DE0-4969-8A8B-BDDF745CE580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A1F0-CC37-49E3-98A1-262E0AE13C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90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416E-5DE0-4969-8A8B-BDDF745CE580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A1F0-CC37-49E3-98A1-262E0AE13C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38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416E-5DE0-4969-8A8B-BDDF745CE580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A1F0-CC37-49E3-98A1-262E0AE13C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53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416E-5DE0-4969-8A8B-BDDF745CE580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A1F0-CC37-49E3-98A1-262E0AE13C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99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416E-5DE0-4969-8A8B-BDDF745CE580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A1F0-CC37-49E3-98A1-262E0AE13C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58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416E-5DE0-4969-8A8B-BDDF745CE580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A1F0-CC37-49E3-98A1-262E0AE13C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45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4416E-5DE0-4969-8A8B-BDDF745CE580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CA1F0-CC37-49E3-98A1-262E0AE13C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27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tif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ABB471-DA6F-6147-A98D-1FA2BFF2C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07995"/>
            <a:ext cx="7886700" cy="1325563"/>
          </a:xfrm>
        </p:spPr>
        <p:txBody>
          <a:bodyPr/>
          <a:lstStyle/>
          <a:p>
            <a:r>
              <a:rPr lang="en" altLang="ja-JP" dirty="0"/>
              <a:t>Black Nightshade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840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星 7 4"/>
          <p:cNvSpPr/>
          <p:nvPr/>
        </p:nvSpPr>
        <p:spPr>
          <a:xfrm>
            <a:off x="3887651" y="1779514"/>
            <a:ext cx="4226996" cy="4465114"/>
          </a:xfrm>
          <a:prstGeom prst="star7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C24C1D-700B-BF49-9971-4AF0D6FB1F65}"/>
              </a:ext>
            </a:extLst>
          </p:cNvPr>
          <p:cNvSpPr txBox="1"/>
          <p:nvPr/>
        </p:nvSpPr>
        <p:spPr>
          <a:xfrm>
            <a:off x="1787241" y="885056"/>
            <a:ext cx="891109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ja-JP" sz="1800" dirty="0">
                <a:solidFill>
                  <a:schemeClr val="bg1">
                    <a:lumMod val="50000"/>
                  </a:schemeClr>
                </a:solidFill>
              </a:rPr>
              <a:t>Example of key message:</a:t>
            </a:r>
          </a:p>
          <a:p>
            <a:r>
              <a:rPr lang="en-US" altLang="ja-JP" sz="3600" dirty="0"/>
              <a:t>Black nightshade: Promotes blood production</a:t>
            </a:r>
            <a:endParaRPr lang="ja-JP" altLang="en-US" sz="36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216E21-EF57-8B4F-8146-6CF0E6FBA7A2}"/>
              </a:ext>
            </a:extLst>
          </p:cNvPr>
          <p:cNvSpPr txBox="1"/>
          <p:nvPr/>
        </p:nvSpPr>
        <p:spPr>
          <a:xfrm>
            <a:off x="10243777" y="859067"/>
            <a:ext cx="524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377513B-60A3-3D47-AAED-5A63A62B0344}"/>
              </a:ext>
            </a:extLst>
          </p:cNvPr>
          <p:cNvSpPr txBox="1"/>
          <p:nvPr/>
        </p:nvSpPr>
        <p:spPr>
          <a:xfrm>
            <a:off x="1524001" y="921002"/>
            <a:ext cx="524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BD4B51CA-DC22-AB4E-A1CE-8FDC50940D7B}"/>
              </a:ext>
            </a:extLst>
          </p:cNvPr>
          <p:cNvGrpSpPr/>
          <p:nvPr/>
        </p:nvGrpSpPr>
        <p:grpSpPr>
          <a:xfrm>
            <a:off x="7577149" y="2635644"/>
            <a:ext cx="3026037" cy="2507017"/>
            <a:chOff x="3290862" y="3109706"/>
            <a:chExt cx="2728550" cy="2353411"/>
          </a:xfrm>
        </p:grpSpPr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1BF29D84-66A3-DE4A-8BFE-7FF91BAC58F1}"/>
                </a:ext>
              </a:extLst>
            </p:cNvPr>
            <p:cNvSpPr/>
            <p:nvPr/>
          </p:nvSpPr>
          <p:spPr>
            <a:xfrm>
              <a:off x="3451299" y="3109706"/>
              <a:ext cx="2409774" cy="226939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689716DB-9C62-5346-8C90-5C5D6F8B8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0862" y="3429532"/>
              <a:ext cx="2711446" cy="2033585"/>
            </a:xfrm>
            <a:prstGeom prst="rect">
              <a:avLst/>
            </a:prstGeom>
          </p:spPr>
        </p:pic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E43B2EF0-89B2-8A4B-9C3B-3D0904CBE53A}"/>
                </a:ext>
              </a:extLst>
            </p:cNvPr>
            <p:cNvSpPr txBox="1"/>
            <p:nvPr/>
          </p:nvSpPr>
          <p:spPr>
            <a:xfrm>
              <a:off x="3609638" y="3179608"/>
              <a:ext cx="2409774" cy="606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>
                  <a:solidFill>
                    <a:schemeClr val="bg1"/>
                  </a:solidFill>
                </a:rPr>
                <a:t>Protects from infections</a:t>
              </a:r>
              <a:endParaRPr lang="ja-JP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41D8A745-4101-5844-8244-25688B888864}"/>
              </a:ext>
            </a:extLst>
          </p:cNvPr>
          <p:cNvGrpSpPr/>
          <p:nvPr/>
        </p:nvGrpSpPr>
        <p:grpSpPr>
          <a:xfrm>
            <a:off x="1792556" y="2717314"/>
            <a:ext cx="2458594" cy="2197586"/>
            <a:chOff x="125576" y="3322421"/>
            <a:chExt cx="2409774" cy="2269392"/>
          </a:xfrm>
        </p:grpSpPr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C75CFA64-F6CA-BE42-9039-987E0828430B}"/>
                </a:ext>
              </a:extLst>
            </p:cNvPr>
            <p:cNvGrpSpPr/>
            <p:nvPr/>
          </p:nvGrpSpPr>
          <p:grpSpPr>
            <a:xfrm>
              <a:off x="125576" y="3322421"/>
              <a:ext cx="2409774" cy="2269392"/>
              <a:chOff x="125576" y="3322421"/>
              <a:chExt cx="2409774" cy="2269392"/>
            </a:xfrm>
          </p:grpSpPr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89405C4D-DAF0-FF48-9779-A9DC3D367190}"/>
                  </a:ext>
                </a:extLst>
              </p:cNvPr>
              <p:cNvSpPr/>
              <p:nvPr/>
            </p:nvSpPr>
            <p:spPr>
              <a:xfrm>
                <a:off x="125576" y="3322421"/>
                <a:ext cx="2409774" cy="226939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pic>
            <p:nvPicPr>
              <p:cNvPr id="52" name="図 51">
                <a:extLst>
                  <a:ext uri="{FF2B5EF4-FFF2-40B4-BE49-F238E27FC236}">
                    <a16:creationId xmlns:a16="http://schemas.microsoft.com/office/drawing/2014/main" id="{407AD193-DA20-364D-8DA1-26AC5D9C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ED7D31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417" b="97833" l="9959" r="89959">
                            <a14:foregroundMark x1="49793" y1="7417" x2="49793" y2="7417"/>
                            <a14:foregroundMark x1="58506" y1="3417" x2="58506" y2="3417"/>
                            <a14:foregroundMark x1="83237" y1="83417" x2="83237" y2="83417"/>
                            <a14:foregroundMark x1="44979" y1="97833" x2="44979" y2="97833"/>
                            <a14:foregroundMark x1="25062" y1="97833" x2="25062" y2="97833"/>
                            <a14:foregroundMark x1="68133" y1="78583" x2="68133" y2="78583"/>
                            <a14:foregroundMark x1="70456" y1="79417" x2="44813" y2="92250"/>
                            <a14:foregroundMark x1="44813" y1="92250" x2="35436" y2="81833"/>
                            <a14:foregroundMark x1="33776" y1="96250" x2="60166" y2="95417"/>
                            <a14:foregroundMark x1="76100" y1="73833" x2="54108" y2="90583"/>
                            <a14:foregroundMark x1="54108" y1="90583" x2="36183" y2="75417"/>
                            <a14:foregroundMark x1="29793" y1="93833" x2="57759" y2="93833"/>
                            <a14:foregroundMark x1="57759" y1="93833" x2="62490" y2="93000"/>
                            <a14:foregroundMark x1="62490" y1="89833" x2="33776" y2="87417"/>
                            <a14:foregroundMark x1="30622" y1="91417" x2="64896" y2="92250"/>
                          </a14:backgroundRemoval>
                        </a14:imgEffect>
                        <a14:imgEffect>
                          <a14:colorTemperature colorTemp="5679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034" y="3754314"/>
                <a:ext cx="1831450" cy="1825365"/>
              </a:xfrm>
              <a:prstGeom prst="rect">
                <a:avLst/>
              </a:prstGeom>
            </p:spPr>
          </p:pic>
          <p:sp>
            <p:nvSpPr>
              <p:cNvPr id="73" name="星 4 72">
                <a:extLst>
                  <a:ext uri="{FF2B5EF4-FFF2-40B4-BE49-F238E27FC236}">
                    <a16:creationId xmlns:a16="http://schemas.microsoft.com/office/drawing/2014/main" id="{C4BECD68-98EF-264B-8632-B5EFFB8961BD}"/>
                  </a:ext>
                </a:extLst>
              </p:cNvPr>
              <p:cNvSpPr/>
              <p:nvPr/>
            </p:nvSpPr>
            <p:spPr>
              <a:xfrm>
                <a:off x="1728214" y="3888730"/>
                <a:ext cx="220288" cy="28839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74" name="星 4 73">
                <a:extLst>
                  <a:ext uri="{FF2B5EF4-FFF2-40B4-BE49-F238E27FC236}">
                    <a16:creationId xmlns:a16="http://schemas.microsoft.com/office/drawing/2014/main" id="{9EC552AE-3867-FF4A-BE0A-586E321405B3}"/>
                  </a:ext>
                </a:extLst>
              </p:cNvPr>
              <p:cNvSpPr/>
              <p:nvPr/>
            </p:nvSpPr>
            <p:spPr>
              <a:xfrm>
                <a:off x="638746" y="4605117"/>
                <a:ext cx="220288" cy="28839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75" name="星 4 74">
                <a:extLst>
                  <a:ext uri="{FF2B5EF4-FFF2-40B4-BE49-F238E27FC236}">
                    <a16:creationId xmlns:a16="http://schemas.microsoft.com/office/drawing/2014/main" id="{5F0322DE-3E02-C344-8D78-BEE6EAB109A9}"/>
                  </a:ext>
                </a:extLst>
              </p:cNvPr>
              <p:cNvSpPr/>
              <p:nvPr/>
            </p:nvSpPr>
            <p:spPr>
              <a:xfrm>
                <a:off x="640665" y="3991437"/>
                <a:ext cx="182056" cy="238341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76" name="星 4 75">
                <a:extLst>
                  <a:ext uri="{FF2B5EF4-FFF2-40B4-BE49-F238E27FC236}">
                    <a16:creationId xmlns:a16="http://schemas.microsoft.com/office/drawing/2014/main" id="{8234D0E2-6E39-B64F-A234-47C886EFB062}"/>
                  </a:ext>
                </a:extLst>
              </p:cNvPr>
              <p:cNvSpPr/>
              <p:nvPr/>
            </p:nvSpPr>
            <p:spPr>
              <a:xfrm>
                <a:off x="1846236" y="4348780"/>
                <a:ext cx="182056" cy="21667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77" name="星 4 76">
                <a:extLst>
                  <a:ext uri="{FF2B5EF4-FFF2-40B4-BE49-F238E27FC236}">
                    <a16:creationId xmlns:a16="http://schemas.microsoft.com/office/drawing/2014/main" id="{2F34CFD5-5C89-A943-BA24-17D4D83F6C61}"/>
                  </a:ext>
                </a:extLst>
              </p:cNvPr>
              <p:cNvSpPr/>
              <p:nvPr/>
            </p:nvSpPr>
            <p:spPr>
              <a:xfrm>
                <a:off x="1770661" y="4666032"/>
                <a:ext cx="220288" cy="28839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1A5A9440-BC64-2B4A-B394-D2A4AB7661D7}"/>
                </a:ext>
              </a:extLst>
            </p:cNvPr>
            <p:cNvSpPr txBox="1"/>
            <p:nvPr/>
          </p:nvSpPr>
          <p:spPr>
            <a:xfrm>
              <a:off x="341034" y="3369113"/>
              <a:ext cx="2101864" cy="667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/>
                <a:t>Improves skin tone </a:t>
              </a:r>
              <a:endParaRPr lang="ja-JP" altLang="en-US" b="1"/>
            </a:p>
          </p:txBody>
        </p:sp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7D478133-A560-554F-84A9-340BA22D24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517664">
            <a:off x="9105166" y="64397"/>
            <a:ext cx="1329719" cy="940067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9F49C35-60C6-2B44-85C1-9485F404C538}"/>
              </a:ext>
            </a:extLst>
          </p:cNvPr>
          <p:cNvSpPr/>
          <p:nvPr/>
        </p:nvSpPr>
        <p:spPr>
          <a:xfrm>
            <a:off x="4622640" y="2605608"/>
            <a:ext cx="2718146" cy="24050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B60A57A-DD11-E740-96C5-FAAA5A262DB1}"/>
              </a:ext>
            </a:extLst>
          </p:cNvPr>
          <p:cNvSpPr txBox="1"/>
          <p:nvPr/>
        </p:nvSpPr>
        <p:spPr>
          <a:xfrm>
            <a:off x="4817559" y="2648374"/>
            <a:ext cx="2408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</a:rPr>
              <a:t>Prevents anemia</a:t>
            </a:r>
            <a:endParaRPr lang="ja-JP" altLang="en-US" sz="2000" b="1">
              <a:solidFill>
                <a:schemeClr val="bg1"/>
              </a:solidFill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81A1F655-02E3-7340-A193-DCE215B7777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9564" y1="41880" x2="25071" y2="69791"/>
                        <a14:foregroundMark x1="25071" y1="69791" x2="36664" y2="77201"/>
                        <a14:foregroundMark x1="36664" y1="77201" x2="37826" y2="61735"/>
                        <a14:foregroundMark x1="37826" y1="61735" x2="30261" y2="42241"/>
                        <a14:foregroundMark x1="29925" y1="46062" x2="29925" y2="46062"/>
                        <a14:foregroundMark x1="29925" y1="42938" x2="22076" y2="56313"/>
                        <a14:foregroundMark x1="22076" y1="56313" x2="20553" y2="70204"/>
                        <a14:foregroundMark x1="20553" y1="70204" x2="32223" y2="77898"/>
                        <a14:foregroundMark x1="32223" y1="77898" x2="39143" y2="64988"/>
                        <a14:foregroundMark x1="39143" y1="64988" x2="30958" y2="42938"/>
                        <a14:foregroundMark x1="29925" y1="40511" x2="29925" y2="40511"/>
                        <a14:foregroundMark x1="29925" y1="39453" x2="29925" y2="39453"/>
                        <a14:foregroundMark x1="31991" y1="44668" x2="31991" y2="44668"/>
                        <a14:foregroundMark x1="31991" y1="44668" x2="41725" y2="63052"/>
                        <a14:foregroundMark x1="41725" y1="63052" x2="41725" y2="63052"/>
                        <a14:foregroundMark x1="72605" y1="39453" x2="76065" y2="39117"/>
                        <a14:foregroundMark x1="72605" y1="33901" x2="72941" y2="44668"/>
                        <a14:foregroundMark x1="75032" y1="44668" x2="80919" y2="57088"/>
                        <a14:foregroundMark x1="80919" y1="57088" x2="76401" y2="72708"/>
                        <a14:foregroundMark x1="76401" y1="72708" x2="67880" y2="62071"/>
                        <a14:foregroundMark x1="67880" y1="62071" x2="63930" y2="48825"/>
                        <a14:foregroundMark x1="67743" y1="39454" x2="69404" y2="35373"/>
                        <a14:foregroundMark x1="63930" y1="48825" x2="66609" y2="42241"/>
                        <a14:foregroundMark x1="69404" y1="35373" x2="75704" y2="40511"/>
                        <a14:foregroundMark x1="68784" y1="50917" x2="73277" y2="55074"/>
                        <a14:foregroundMark x1="74335" y1="47095" x2="70514" y2="57165"/>
                        <a14:foregroundMark x1="70514" y1="33230" x2="76065" y2="37026"/>
                        <a14:foregroundMark x1="78156" y1="44668" x2="80919" y2="53344"/>
                        <a14:foregroundMark x1="80919" y1="46398" x2="80919" y2="46398"/>
                        <a14:foregroundMark x1="78828" y1="45004" x2="78828" y2="45004"/>
                        <a14:backgroundMark x1="66357" y1="42241" x2="66357" y2="42241"/>
                        <a14:backgroundMark x1="64963" y1="41544" x2="66692" y2="42241"/>
                        <a14:backgroundMark x1="65660" y1="39814" x2="68087" y2="41208"/>
                        <a14:backgroundMark x1="66357" y1="41208" x2="66357" y2="41208"/>
                        <a14:backgroundMark x1="65995" y1="42577" x2="65995" y2="42577"/>
                        <a14:backgroundMark x1="66357" y1="39453" x2="69481" y2="42577"/>
                        <a14:backgroundMark x1="66357" y1="38420" x2="69120" y2="418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251" y="2242913"/>
            <a:ext cx="2743172" cy="29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7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68832BB-1F5D-0546-9261-A4AF4784B063}"/>
              </a:ext>
            </a:extLst>
          </p:cNvPr>
          <p:cNvGrpSpPr/>
          <p:nvPr/>
        </p:nvGrpSpPr>
        <p:grpSpPr>
          <a:xfrm>
            <a:off x="6002805" y="3116713"/>
            <a:ext cx="4546948" cy="1733422"/>
            <a:chOff x="-880013" y="4167332"/>
            <a:chExt cx="4546948" cy="171020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3B5F3343-29A0-BA4F-92B4-357CCD216F1A}"/>
                </a:ext>
              </a:extLst>
            </p:cNvPr>
            <p:cNvSpPr/>
            <p:nvPr/>
          </p:nvSpPr>
          <p:spPr>
            <a:xfrm>
              <a:off x="-303354" y="4268169"/>
              <a:ext cx="3970289" cy="16093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Why does it protect us from infections?</a:t>
              </a:r>
              <a:endParaRPr lang="en-US" altLang="ja-JP" sz="1000" dirty="0"/>
            </a:p>
            <a:p>
              <a:endParaRPr lang="en-US" altLang="ja-JP" sz="800" dirty="0"/>
            </a:p>
            <a:p>
              <a:r>
                <a:rPr lang="en-US" altLang="ja-JP" sz="2000" dirty="0"/>
                <a:t>It</a:t>
              </a:r>
              <a:r>
                <a:rPr lang="en-US" altLang="ja-JP" dirty="0"/>
                <a:t> contains nutrients (vitamin C and </a:t>
              </a:r>
              <a:r>
                <a:rPr lang="en" altLang="ja-JP" dirty="0"/>
                <a:t>beta- carotene</a:t>
              </a:r>
              <a:r>
                <a:rPr lang="en-US" altLang="ja-JP" dirty="0"/>
                <a:t>) that boost the immune system.</a:t>
              </a: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6B157AAA-1D59-3C40-8D64-4061B4D3EC6A}"/>
                </a:ext>
              </a:extLst>
            </p:cNvPr>
            <p:cNvGrpSpPr/>
            <p:nvPr/>
          </p:nvGrpSpPr>
          <p:grpSpPr>
            <a:xfrm>
              <a:off x="-880013" y="4167332"/>
              <a:ext cx="4436996" cy="1475108"/>
              <a:chOff x="-346" y="4996053"/>
              <a:chExt cx="4436996" cy="1475108"/>
            </a:xfrm>
          </p:grpSpPr>
          <p:sp>
            <p:nvSpPr>
              <p:cNvPr id="16" name="円形吹き出し 15">
                <a:extLst>
                  <a:ext uri="{FF2B5EF4-FFF2-40B4-BE49-F238E27FC236}">
                    <a16:creationId xmlns:a16="http://schemas.microsoft.com/office/drawing/2014/main" id="{1488F315-4C02-5B4E-AAB1-65BCC4E89406}"/>
                  </a:ext>
                </a:extLst>
              </p:cNvPr>
              <p:cNvSpPr/>
              <p:nvPr/>
            </p:nvSpPr>
            <p:spPr>
              <a:xfrm>
                <a:off x="109606" y="5105446"/>
                <a:ext cx="419100" cy="393700"/>
              </a:xfrm>
              <a:prstGeom prst="wedgeEllipseCallout">
                <a:avLst>
                  <a:gd name="adj1" fmla="val 54925"/>
                  <a:gd name="adj2" fmla="val 4637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/>
                  <a:t>Q</a:t>
                </a:r>
                <a:endParaRPr lang="ja-JP" altLang="en-US"/>
              </a:p>
            </p:txBody>
          </p:sp>
          <p:sp>
            <p:nvSpPr>
              <p:cNvPr id="17" name="円形吹き出し 16">
                <a:extLst>
                  <a:ext uri="{FF2B5EF4-FFF2-40B4-BE49-F238E27FC236}">
                    <a16:creationId xmlns:a16="http://schemas.microsoft.com/office/drawing/2014/main" id="{F7036F34-5CD4-264F-A8A0-A8D85AF89281}"/>
                  </a:ext>
                </a:extLst>
              </p:cNvPr>
              <p:cNvSpPr/>
              <p:nvPr/>
            </p:nvSpPr>
            <p:spPr>
              <a:xfrm>
                <a:off x="109606" y="5635499"/>
                <a:ext cx="419100" cy="393700"/>
              </a:xfrm>
              <a:prstGeom prst="wedgeEllipseCallout">
                <a:avLst>
                  <a:gd name="adj1" fmla="val 54925"/>
                  <a:gd name="adj2" fmla="val 46371"/>
                </a:avLst>
              </a:prstGeom>
              <a:solidFill>
                <a:srgbClr val="FE3A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/>
                  <a:t>A</a:t>
                </a:r>
                <a:endParaRPr lang="ja-JP" altLang="en-US"/>
              </a:p>
            </p:txBody>
          </p:sp>
          <p:sp>
            <p:nvSpPr>
              <p:cNvPr id="5" name="角丸四角形 4">
                <a:extLst>
                  <a:ext uri="{FF2B5EF4-FFF2-40B4-BE49-F238E27FC236}">
                    <a16:creationId xmlns:a16="http://schemas.microsoft.com/office/drawing/2014/main" id="{8BDCBDCE-502D-E343-8980-E328F8940E3F}"/>
                  </a:ext>
                </a:extLst>
              </p:cNvPr>
              <p:cNvSpPr/>
              <p:nvPr/>
            </p:nvSpPr>
            <p:spPr>
              <a:xfrm>
                <a:off x="-346" y="4996053"/>
                <a:ext cx="4436996" cy="1475108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=""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A021D74-2897-8D40-B153-36C6B3CA98C6}"/>
              </a:ext>
            </a:extLst>
          </p:cNvPr>
          <p:cNvGrpSpPr/>
          <p:nvPr/>
        </p:nvGrpSpPr>
        <p:grpSpPr>
          <a:xfrm>
            <a:off x="6079987" y="4803544"/>
            <a:ext cx="4424979" cy="1355328"/>
            <a:chOff x="4644656" y="144347"/>
            <a:chExt cx="4424979" cy="1355328"/>
          </a:xfrm>
        </p:grpSpPr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C5137361-A2CF-3548-999D-F1697DA3C59C}"/>
                </a:ext>
              </a:extLst>
            </p:cNvPr>
            <p:cNvGrpSpPr/>
            <p:nvPr/>
          </p:nvGrpSpPr>
          <p:grpSpPr>
            <a:xfrm>
              <a:off x="4644656" y="144347"/>
              <a:ext cx="4424979" cy="1355328"/>
              <a:chOff x="5356275" y="5695928"/>
              <a:chExt cx="3130621" cy="1871488"/>
            </a:xfrm>
          </p:grpSpPr>
          <p:sp>
            <p:nvSpPr>
              <p:cNvPr id="28" name="角丸四角形 27">
                <a:extLst>
                  <a:ext uri="{FF2B5EF4-FFF2-40B4-BE49-F238E27FC236}">
                    <a16:creationId xmlns:a16="http://schemas.microsoft.com/office/drawing/2014/main" id="{A5CA1C7C-0097-8944-95E8-94E9F0B909BF}"/>
                  </a:ext>
                </a:extLst>
              </p:cNvPr>
              <p:cNvSpPr/>
              <p:nvPr/>
            </p:nvSpPr>
            <p:spPr>
              <a:xfrm>
                <a:off x="5356275" y="5695928"/>
                <a:ext cx="3130621" cy="1869954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4219699"/>
                          <a:gd name="connsiteY0" fmla="*/ 251356 h 1508105"/>
                          <a:gd name="connsiteX1" fmla="*/ 251356 w 4219699"/>
                          <a:gd name="connsiteY1" fmla="*/ 0 h 1508105"/>
                          <a:gd name="connsiteX2" fmla="*/ 3968343 w 4219699"/>
                          <a:gd name="connsiteY2" fmla="*/ 0 h 1508105"/>
                          <a:gd name="connsiteX3" fmla="*/ 4219699 w 4219699"/>
                          <a:gd name="connsiteY3" fmla="*/ 251356 h 1508105"/>
                          <a:gd name="connsiteX4" fmla="*/ 4219699 w 4219699"/>
                          <a:gd name="connsiteY4" fmla="*/ 1256749 h 1508105"/>
                          <a:gd name="connsiteX5" fmla="*/ 3968343 w 4219699"/>
                          <a:gd name="connsiteY5" fmla="*/ 1508105 h 1508105"/>
                          <a:gd name="connsiteX6" fmla="*/ 251356 w 4219699"/>
                          <a:gd name="connsiteY6" fmla="*/ 1508105 h 1508105"/>
                          <a:gd name="connsiteX7" fmla="*/ 0 w 4219699"/>
                          <a:gd name="connsiteY7" fmla="*/ 1256749 h 1508105"/>
                          <a:gd name="connsiteX8" fmla="*/ 0 w 4219699"/>
                          <a:gd name="connsiteY8" fmla="*/ 251356 h 15081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219699" h="1508105" extrusionOk="0">
                            <a:moveTo>
                              <a:pt x="0" y="251356"/>
                            </a:moveTo>
                            <a:cubicBezTo>
                              <a:pt x="2168" y="119576"/>
                              <a:pt x="114311" y="-4370"/>
                              <a:pt x="251356" y="0"/>
                            </a:cubicBezTo>
                            <a:cubicBezTo>
                              <a:pt x="1658269" y="89190"/>
                              <a:pt x="3212458" y="-155784"/>
                              <a:pt x="3968343" y="0"/>
                            </a:cubicBezTo>
                            <a:cubicBezTo>
                              <a:pt x="4122582" y="2404"/>
                              <a:pt x="4221885" y="109444"/>
                              <a:pt x="4219699" y="251356"/>
                            </a:cubicBezTo>
                            <a:cubicBezTo>
                              <a:pt x="4268798" y="586457"/>
                              <a:pt x="4267425" y="974502"/>
                              <a:pt x="4219699" y="1256749"/>
                            </a:cubicBezTo>
                            <a:cubicBezTo>
                              <a:pt x="4220394" y="1397163"/>
                              <a:pt x="4125638" y="1510530"/>
                              <a:pt x="3968343" y="1508105"/>
                            </a:cubicBezTo>
                            <a:cubicBezTo>
                              <a:pt x="3538565" y="1507594"/>
                              <a:pt x="1636963" y="1507335"/>
                              <a:pt x="251356" y="1508105"/>
                            </a:cubicBezTo>
                            <a:cubicBezTo>
                              <a:pt x="93459" y="1507139"/>
                              <a:pt x="-11365" y="1385732"/>
                              <a:pt x="0" y="1256749"/>
                            </a:cubicBezTo>
                            <a:cubicBezTo>
                              <a:pt x="86531" y="1024948"/>
                              <a:pt x="75215" y="393039"/>
                              <a:pt x="0" y="251356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0D0B7E51-3A38-7843-B54E-AE207C3BA486}"/>
                  </a:ext>
                </a:extLst>
              </p:cNvPr>
              <p:cNvSpPr txBox="1"/>
              <p:nvPr/>
            </p:nvSpPr>
            <p:spPr>
              <a:xfrm>
                <a:off x="5794744" y="5739962"/>
                <a:ext cx="2672912" cy="1827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Why is it good for the skin?</a:t>
                </a:r>
              </a:p>
              <a:p>
                <a:endParaRPr lang="en-US" altLang="ja-JP" sz="800" dirty="0"/>
              </a:p>
              <a:p>
                <a:r>
                  <a:rPr lang="en-US" altLang="ja-JP" dirty="0"/>
                  <a:t>It contains nutrients (vitamin C and </a:t>
                </a:r>
                <a:r>
                  <a:rPr lang="en" altLang="ja-JP" dirty="0"/>
                  <a:t>beta-carotene</a:t>
                </a:r>
                <a:r>
                  <a:rPr lang="en-US" altLang="ja-JP" dirty="0"/>
                  <a:t>)  that improve skin condition.</a:t>
                </a:r>
                <a:endParaRPr lang="ja-JP" altLang="en-US"/>
              </a:p>
            </p:txBody>
          </p:sp>
        </p:grpSp>
        <p:sp>
          <p:nvSpPr>
            <p:cNvPr id="47" name="円形吹き出し 46">
              <a:extLst>
                <a:ext uri="{FF2B5EF4-FFF2-40B4-BE49-F238E27FC236}">
                  <a16:creationId xmlns:a16="http://schemas.microsoft.com/office/drawing/2014/main" id="{9186741E-7C30-A442-855A-BACDFA93AAFF}"/>
                </a:ext>
              </a:extLst>
            </p:cNvPr>
            <p:cNvSpPr/>
            <p:nvPr/>
          </p:nvSpPr>
          <p:spPr>
            <a:xfrm>
              <a:off x="4751629" y="227842"/>
              <a:ext cx="419100" cy="393700"/>
            </a:xfrm>
            <a:prstGeom prst="wedgeEllipseCallout">
              <a:avLst>
                <a:gd name="adj1" fmla="val 54925"/>
                <a:gd name="adj2" fmla="val 4637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Q</a:t>
              </a:r>
              <a:endParaRPr lang="ja-JP" altLang="en-US"/>
            </a:p>
          </p:txBody>
        </p:sp>
        <p:sp>
          <p:nvSpPr>
            <p:cNvPr id="48" name="円形吹き出し 47">
              <a:extLst>
                <a:ext uri="{FF2B5EF4-FFF2-40B4-BE49-F238E27FC236}">
                  <a16:creationId xmlns:a16="http://schemas.microsoft.com/office/drawing/2014/main" id="{62156338-65A7-3E4A-9283-2AB1F36EEF90}"/>
                </a:ext>
              </a:extLst>
            </p:cNvPr>
            <p:cNvSpPr/>
            <p:nvPr/>
          </p:nvSpPr>
          <p:spPr>
            <a:xfrm>
              <a:off x="4744893" y="735014"/>
              <a:ext cx="419100" cy="393700"/>
            </a:xfrm>
            <a:prstGeom prst="wedgeEllipseCallout">
              <a:avLst>
                <a:gd name="adj1" fmla="val 54925"/>
                <a:gd name="adj2" fmla="val 46371"/>
              </a:avLst>
            </a:prstGeom>
            <a:solidFill>
              <a:srgbClr val="FE3A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A</a:t>
              </a:r>
              <a:endParaRPr lang="ja-JP" altLang="en-US"/>
            </a:p>
          </p:txBody>
        </p:sp>
      </p:grpSp>
      <p:sp>
        <p:nvSpPr>
          <p:cNvPr id="54" name="タイトル 1">
            <a:extLst>
              <a:ext uri="{FF2B5EF4-FFF2-40B4-BE49-F238E27FC236}">
                <a16:creationId xmlns:a16="http://schemas.microsoft.com/office/drawing/2014/main" id="{C8263892-49B0-A44E-B318-941753659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856" y="130780"/>
            <a:ext cx="6506603" cy="870706"/>
          </a:xfrm>
        </p:spPr>
        <p:txBody>
          <a:bodyPr>
            <a:noAutofit/>
          </a:bodyPr>
          <a:lstStyle/>
          <a:p>
            <a:r>
              <a:rPr lang="en-US" altLang="ja-JP" sz="2800" b="1" dirty="0">
                <a:latin typeface="Calibri" panose="020F0502020204030204" pitchFamily="34" charset="0"/>
                <a:cs typeface="Calibri" panose="020F0502020204030204" pitchFamily="34" charset="0"/>
              </a:rPr>
              <a:t>Health effect of black nightshade</a:t>
            </a:r>
            <a:endParaRPr lang="ja-JP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94D42C60-7CB1-A949-A17A-12AB7491D43B}"/>
              </a:ext>
            </a:extLst>
          </p:cNvPr>
          <p:cNvGrpSpPr/>
          <p:nvPr/>
        </p:nvGrpSpPr>
        <p:grpSpPr>
          <a:xfrm>
            <a:off x="6002805" y="1477651"/>
            <a:ext cx="4436996" cy="1491326"/>
            <a:chOff x="-183643" y="7601391"/>
            <a:chExt cx="3345434" cy="1491326"/>
          </a:xfrm>
        </p:grpSpPr>
        <p:sp>
          <p:nvSpPr>
            <p:cNvPr id="58" name="角丸四角形 57">
              <a:extLst>
                <a:ext uri="{FF2B5EF4-FFF2-40B4-BE49-F238E27FC236}">
                  <a16:creationId xmlns:a16="http://schemas.microsoft.com/office/drawing/2014/main" id="{5B5C9CC5-35AB-A94E-9C55-781DDDB249B1}"/>
                </a:ext>
              </a:extLst>
            </p:cNvPr>
            <p:cNvSpPr/>
            <p:nvPr/>
          </p:nvSpPr>
          <p:spPr>
            <a:xfrm>
              <a:off x="-183643" y="7601391"/>
              <a:ext cx="3345434" cy="1462224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3970559"/>
                        <a:gd name="connsiteY0" fmla="*/ 206475 h 1238825"/>
                        <a:gd name="connsiteX1" fmla="*/ 206475 w 3970559"/>
                        <a:gd name="connsiteY1" fmla="*/ 0 h 1238825"/>
                        <a:gd name="connsiteX2" fmla="*/ 3764084 w 3970559"/>
                        <a:gd name="connsiteY2" fmla="*/ 0 h 1238825"/>
                        <a:gd name="connsiteX3" fmla="*/ 3970559 w 3970559"/>
                        <a:gd name="connsiteY3" fmla="*/ 206475 h 1238825"/>
                        <a:gd name="connsiteX4" fmla="*/ 3970559 w 3970559"/>
                        <a:gd name="connsiteY4" fmla="*/ 1032350 h 1238825"/>
                        <a:gd name="connsiteX5" fmla="*/ 3764084 w 3970559"/>
                        <a:gd name="connsiteY5" fmla="*/ 1238825 h 1238825"/>
                        <a:gd name="connsiteX6" fmla="*/ 206475 w 3970559"/>
                        <a:gd name="connsiteY6" fmla="*/ 1238825 h 1238825"/>
                        <a:gd name="connsiteX7" fmla="*/ 0 w 3970559"/>
                        <a:gd name="connsiteY7" fmla="*/ 1032350 h 1238825"/>
                        <a:gd name="connsiteX8" fmla="*/ 0 w 3970559"/>
                        <a:gd name="connsiteY8" fmla="*/ 206475 h 12388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970559" h="1238825" extrusionOk="0">
                          <a:moveTo>
                            <a:pt x="0" y="206475"/>
                          </a:moveTo>
                          <a:cubicBezTo>
                            <a:pt x="6621" y="113946"/>
                            <a:pt x="93509" y="-2628"/>
                            <a:pt x="206475" y="0"/>
                          </a:cubicBezTo>
                          <a:cubicBezTo>
                            <a:pt x="1801134" y="89190"/>
                            <a:pt x="2215141" y="-155784"/>
                            <a:pt x="3764084" y="0"/>
                          </a:cubicBezTo>
                          <a:cubicBezTo>
                            <a:pt x="3884772" y="1038"/>
                            <a:pt x="3979234" y="80174"/>
                            <a:pt x="3970559" y="206475"/>
                          </a:cubicBezTo>
                          <a:cubicBezTo>
                            <a:pt x="3910853" y="599012"/>
                            <a:pt x="3946985" y="799099"/>
                            <a:pt x="3970559" y="1032350"/>
                          </a:cubicBezTo>
                          <a:cubicBezTo>
                            <a:pt x="3976785" y="1160669"/>
                            <a:pt x="3886944" y="1239983"/>
                            <a:pt x="3764084" y="1238825"/>
                          </a:cubicBezTo>
                          <a:cubicBezTo>
                            <a:pt x="2768495" y="1238314"/>
                            <a:pt x="1259634" y="1238055"/>
                            <a:pt x="206475" y="1238825"/>
                          </a:cubicBezTo>
                          <a:cubicBezTo>
                            <a:pt x="87396" y="1238569"/>
                            <a:pt x="-8322" y="1139180"/>
                            <a:pt x="0" y="1032350"/>
                          </a:cubicBezTo>
                          <a:cubicBezTo>
                            <a:pt x="-70073" y="845732"/>
                            <a:pt x="-51979" y="349544"/>
                            <a:pt x="0" y="20647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510E1FF9-95B0-BB4C-83D0-9BDEACC3B89A}"/>
                </a:ext>
              </a:extLst>
            </p:cNvPr>
            <p:cNvSpPr/>
            <p:nvPr/>
          </p:nvSpPr>
          <p:spPr>
            <a:xfrm>
              <a:off x="311598" y="7676945"/>
              <a:ext cx="2821732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Why does it prevent anemia?</a:t>
              </a:r>
              <a:endParaRPr lang="ja-JP" altLang="ja-JP" dirty="0"/>
            </a:p>
            <a:p>
              <a:endParaRPr lang="en-US" altLang="ja-JP" sz="1200" dirty="0"/>
            </a:p>
            <a:p>
              <a:r>
                <a:rPr lang="en-US" altLang="ja-JP" dirty="0"/>
                <a:t>It contains nutrients (iron and folate) that are necessary for production of red blood cells.</a:t>
              </a:r>
            </a:p>
          </p:txBody>
        </p:sp>
      </p:grpSp>
      <p:sp>
        <p:nvSpPr>
          <p:cNvPr id="60" name="円形吹き出し 59">
            <a:extLst>
              <a:ext uri="{FF2B5EF4-FFF2-40B4-BE49-F238E27FC236}">
                <a16:creationId xmlns:a16="http://schemas.microsoft.com/office/drawing/2014/main" id="{30D996A8-FF84-4448-87EB-D0DA85A08BF3}"/>
              </a:ext>
            </a:extLst>
          </p:cNvPr>
          <p:cNvSpPr/>
          <p:nvPr/>
        </p:nvSpPr>
        <p:spPr>
          <a:xfrm>
            <a:off x="6154672" y="1596794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Q</a:t>
            </a:r>
            <a:endParaRPr lang="ja-JP" altLang="en-US" dirty="0"/>
          </a:p>
        </p:txBody>
      </p:sp>
      <p:sp>
        <p:nvSpPr>
          <p:cNvPr id="61" name="円形吹き出し 60">
            <a:extLst>
              <a:ext uri="{FF2B5EF4-FFF2-40B4-BE49-F238E27FC236}">
                <a16:creationId xmlns:a16="http://schemas.microsoft.com/office/drawing/2014/main" id="{EE25AEE1-BF76-2049-BFF7-1DEC2BD51E60}"/>
              </a:ext>
            </a:extLst>
          </p:cNvPr>
          <p:cNvSpPr/>
          <p:nvPr/>
        </p:nvSpPr>
        <p:spPr>
          <a:xfrm>
            <a:off x="6165500" y="2083884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rgbClr val="FE3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</a:t>
            </a:r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38AF2DC-A9F6-8A4F-94F7-0CF0186B3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153" y="5132734"/>
            <a:ext cx="0" cy="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2C69C81-43F5-3A40-88F8-BDF80DCA6C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53018">
            <a:off x="3976830" y="3831392"/>
            <a:ext cx="1453603" cy="1453603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CAAF492-1C6C-594E-81F6-AD41E23FEBD0}"/>
              </a:ext>
            </a:extLst>
          </p:cNvPr>
          <p:cNvSpPr/>
          <p:nvPr/>
        </p:nvSpPr>
        <p:spPr>
          <a:xfrm>
            <a:off x="1880469" y="5349629"/>
            <a:ext cx="4122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50g of fresh black nightshade leaves contain the same amount of iron as  chicken liver.</a:t>
            </a:r>
            <a:endParaRPr lang="en-US" altLang="ja-JP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3AFBB663-627D-2641-8F60-50EC63D390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517664">
            <a:off x="2461753" y="3984258"/>
            <a:ext cx="1329719" cy="940067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7CB203FA-25BF-BD4D-B65C-F4DB0E8AE9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469419">
            <a:off x="2119558" y="3884506"/>
            <a:ext cx="1329719" cy="940067"/>
          </a:xfrm>
          <a:prstGeom prst="rect">
            <a:avLst/>
          </a:prstGeom>
        </p:spPr>
      </p:pic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9EA66F1B-16A5-F34B-8A7E-7E8F7F14E507}"/>
              </a:ext>
            </a:extLst>
          </p:cNvPr>
          <p:cNvGrpSpPr/>
          <p:nvPr/>
        </p:nvGrpSpPr>
        <p:grpSpPr>
          <a:xfrm>
            <a:off x="3957173" y="4597068"/>
            <a:ext cx="212644" cy="98143"/>
            <a:chOff x="1386114" y="5718629"/>
            <a:chExt cx="283029" cy="130628"/>
          </a:xfrm>
        </p:grpSpPr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529E92C4-BCF2-684B-BC7C-91F3577D3EA8}"/>
                </a:ext>
              </a:extLst>
            </p:cNvPr>
            <p:cNvCxnSpPr>
              <a:cxnSpLocks/>
            </p:cNvCxnSpPr>
            <p:nvPr/>
          </p:nvCxnSpPr>
          <p:spPr>
            <a:xfrm>
              <a:off x="1386114" y="5718629"/>
              <a:ext cx="283029" cy="0"/>
            </a:xfrm>
            <a:prstGeom prst="line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A47B0B32-195F-124D-B44D-A8EF6065A4EB}"/>
                </a:ext>
              </a:extLst>
            </p:cNvPr>
            <p:cNvCxnSpPr>
              <a:cxnSpLocks/>
            </p:cNvCxnSpPr>
            <p:nvPr/>
          </p:nvCxnSpPr>
          <p:spPr>
            <a:xfrm>
              <a:off x="1386114" y="5849257"/>
              <a:ext cx="283029" cy="0"/>
            </a:xfrm>
            <a:prstGeom prst="line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EC7AF172-7ED5-E947-B25C-21C39FE52A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476" y="998799"/>
            <a:ext cx="4331294" cy="285408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585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>
            <a:extLst>
              <a:ext uri="{FF2B5EF4-FFF2-40B4-BE49-F238E27FC236}">
                <a16:creationId xmlns:a16="http://schemas.microsoft.com/office/drawing/2014/main" id="{2133972F-5CDD-7A47-9755-7642475A678A}"/>
              </a:ext>
            </a:extLst>
          </p:cNvPr>
          <p:cNvSpPr/>
          <p:nvPr/>
        </p:nvSpPr>
        <p:spPr>
          <a:xfrm>
            <a:off x="4686647" y="915060"/>
            <a:ext cx="2640354" cy="26656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Food processing improves some of its nutritional value</a:t>
            </a:r>
            <a:endParaRPr lang="ja-JP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0F4996F9-42CC-DC41-A9C0-3516A6F949BA}"/>
              </a:ext>
            </a:extLst>
          </p:cNvPr>
          <p:cNvSpPr/>
          <p:nvPr/>
        </p:nvSpPr>
        <p:spPr>
          <a:xfrm>
            <a:off x="8121660" y="2350008"/>
            <a:ext cx="2163183" cy="1998565"/>
          </a:xfrm>
          <a:prstGeom prst="ellipse">
            <a:avLst/>
          </a:prstGeom>
          <a:solidFill>
            <a:srgbClr val="FFA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Important to eat with a  variety of foods</a:t>
            </a:r>
            <a:endParaRPr lang="ja-JP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6" name="Picture 12" descr="食事をする女性 栄養バランスのイラスト素材 [FYI04100708] | ストックフォトのamanaimages PLUS">
            <a:extLst>
              <a:ext uri="{FF2B5EF4-FFF2-40B4-BE49-F238E27FC236}">
                <a16:creationId xmlns:a16="http://schemas.microsoft.com/office/drawing/2014/main" id="{D383926D-DF17-6142-93A2-8B0E3269D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5582" y="1827481"/>
            <a:ext cx="2957841" cy="18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FD5078E-E80E-B84C-8E30-1B9C0CD1D294}"/>
              </a:ext>
            </a:extLst>
          </p:cNvPr>
          <p:cNvSpPr/>
          <p:nvPr/>
        </p:nvSpPr>
        <p:spPr>
          <a:xfrm>
            <a:off x="1805217" y="330630"/>
            <a:ext cx="8690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ja-JP" sz="36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 for cooking and eating black nightshade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882423" y="6413110"/>
            <a:ext cx="1386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Example</a:t>
            </a: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E51D00C-62AF-8641-84AC-7B6C5173AC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570" y="3708443"/>
            <a:ext cx="3979041" cy="2234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9E88680E-F589-4C4A-9D2E-1C66E8EC2A64}"/>
              </a:ext>
            </a:extLst>
          </p:cNvPr>
          <p:cNvSpPr/>
          <p:nvPr/>
        </p:nvSpPr>
        <p:spPr>
          <a:xfrm>
            <a:off x="4437079" y="5854528"/>
            <a:ext cx="36260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>
                <a:solidFill>
                  <a:schemeClr val="bg1">
                    <a:lumMod val="50000"/>
                  </a:schemeClr>
                </a:solidFill>
              </a:rPr>
              <a:t>©︎FAO/Collins </a:t>
            </a:r>
            <a:r>
              <a:rPr lang="en-US" altLang="ja-JP" sz="1100" dirty="0" err="1">
                <a:solidFill>
                  <a:schemeClr val="bg1">
                    <a:lumMod val="50000"/>
                  </a:schemeClr>
                </a:solidFill>
              </a:rPr>
              <a:t>Ogutu</a:t>
            </a:r>
            <a:r>
              <a:rPr lang="en-US" altLang="ja-JP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" altLang="ja-JP" sz="1100" dirty="0">
                <a:solidFill>
                  <a:schemeClr val="bg1">
                    <a:lumMod val="50000"/>
                  </a:schemeClr>
                </a:solidFill>
              </a:rPr>
              <a:t>Source: http://</a:t>
            </a:r>
            <a:r>
              <a:rPr lang="en" altLang="ja-JP" sz="1100" dirty="0" err="1">
                <a:solidFill>
                  <a:schemeClr val="bg1">
                    <a:lumMod val="50000"/>
                  </a:schemeClr>
                </a:solidFill>
              </a:rPr>
              <a:t>www.fao.org</a:t>
            </a:r>
            <a:r>
              <a:rPr lang="en" altLang="ja-JP" sz="1100" dirty="0">
                <a:solidFill>
                  <a:schemeClr val="bg1">
                    <a:lumMod val="50000"/>
                  </a:schemeClr>
                </a:solidFill>
              </a:rPr>
              <a:t>/3/i9056en/I9056EN.pdf</a:t>
            </a:r>
            <a:endParaRPr lang="ja-JP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9EAB13FB-3E39-944F-A3E8-4493681E2F4D}"/>
              </a:ext>
            </a:extLst>
          </p:cNvPr>
          <p:cNvGrpSpPr/>
          <p:nvPr/>
        </p:nvGrpSpPr>
        <p:grpSpPr>
          <a:xfrm>
            <a:off x="1681276" y="4038971"/>
            <a:ext cx="1315046" cy="1259924"/>
            <a:chOff x="311067" y="4167624"/>
            <a:chExt cx="873022" cy="980662"/>
          </a:xfrm>
        </p:grpSpPr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9C6712D6-CA09-3142-858C-584913129C0F}"/>
                </a:ext>
              </a:extLst>
            </p:cNvPr>
            <p:cNvGrpSpPr/>
            <p:nvPr/>
          </p:nvGrpSpPr>
          <p:grpSpPr>
            <a:xfrm>
              <a:off x="311067" y="4167624"/>
              <a:ext cx="873022" cy="980662"/>
              <a:chOff x="385160" y="3400174"/>
              <a:chExt cx="2265612" cy="2593996"/>
            </a:xfrm>
          </p:grpSpPr>
          <p:pic>
            <p:nvPicPr>
              <p:cNvPr id="44" name="Picture 4" descr="加熱調理イラスト - No: 655258／無料イラストなら「イラストAC」">
                <a:extLst>
                  <a:ext uri="{FF2B5EF4-FFF2-40B4-BE49-F238E27FC236}">
                    <a16:creationId xmlns:a16="http://schemas.microsoft.com/office/drawing/2014/main" id="{E37DACCE-09EE-BD47-8FA9-43E6F35A99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06497" y="5629937"/>
                <a:ext cx="1121664" cy="3642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6" descr="湯気イラスト／無料イラストなら「イラストAC」">
                <a:extLst>
                  <a:ext uri="{FF2B5EF4-FFF2-40B4-BE49-F238E27FC236}">
                    <a16:creationId xmlns:a16="http://schemas.microsoft.com/office/drawing/2014/main" id="{34A8B8AD-B483-6F45-9565-B54EBB9764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60" y="3400174"/>
                <a:ext cx="1316736" cy="9326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家庭菜園の人気野菜】トマトの育て方 初心者でも簡単にできる栽培方法 保存方法や美味しい食べ方も紹介 - 特選街web">
                <a:extLst>
                  <a:ext uri="{FF2B5EF4-FFF2-40B4-BE49-F238E27FC236}">
                    <a16:creationId xmlns:a16="http://schemas.microsoft.com/office/drawing/2014/main" id="{C0A2F623-0DF0-314F-80DF-E55EEB2A22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5991" b="94931" l="2016" r="92742">
                            <a14:foregroundMark x1="66129" y1="5991" x2="66129" y2="5991"/>
                            <a14:foregroundMark x1="88710" y1="94009" x2="88710" y2="94009"/>
                            <a14:foregroundMark x1="91532" y1="94931" x2="91532" y2="94931"/>
                            <a14:foregroundMark x1="92742" y1="94931" x2="92742" y2="94931"/>
                            <a14:foregroundMark x1="2016" y1="39171" x2="2016" y2="3917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128" y="4048634"/>
                <a:ext cx="2017644" cy="17634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8" name="爆発 2 37">
              <a:extLst>
                <a:ext uri="{FF2B5EF4-FFF2-40B4-BE49-F238E27FC236}">
                  <a16:creationId xmlns:a16="http://schemas.microsoft.com/office/drawing/2014/main" id="{5E6351AA-F543-B440-8EDF-9383FBAE9299}"/>
                </a:ext>
              </a:extLst>
            </p:cNvPr>
            <p:cNvSpPr/>
            <p:nvPr/>
          </p:nvSpPr>
          <p:spPr>
            <a:xfrm>
              <a:off x="713603" y="4621717"/>
              <a:ext cx="128289" cy="177530"/>
            </a:xfrm>
            <a:prstGeom prst="irregularSeal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9" name="爆発 2 38">
              <a:extLst>
                <a:ext uri="{FF2B5EF4-FFF2-40B4-BE49-F238E27FC236}">
                  <a16:creationId xmlns:a16="http://schemas.microsoft.com/office/drawing/2014/main" id="{E62B8635-D918-B846-A3B9-DFDBD3C14AAD}"/>
                </a:ext>
              </a:extLst>
            </p:cNvPr>
            <p:cNvSpPr/>
            <p:nvPr/>
          </p:nvSpPr>
          <p:spPr>
            <a:xfrm>
              <a:off x="446445" y="4592700"/>
              <a:ext cx="236629" cy="237962"/>
            </a:xfrm>
            <a:prstGeom prst="irregularSeal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0" name="爆発 2 39">
              <a:extLst>
                <a:ext uri="{FF2B5EF4-FFF2-40B4-BE49-F238E27FC236}">
                  <a16:creationId xmlns:a16="http://schemas.microsoft.com/office/drawing/2014/main" id="{D3B10E56-9C23-9744-A9EA-19B1FC26B394}"/>
                </a:ext>
              </a:extLst>
            </p:cNvPr>
            <p:cNvSpPr/>
            <p:nvPr/>
          </p:nvSpPr>
          <p:spPr>
            <a:xfrm>
              <a:off x="705969" y="4674273"/>
              <a:ext cx="128289" cy="177530"/>
            </a:xfrm>
            <a:prstGeom prst="irregularSeal2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1" name="爆発 2 40">
              <a:extLst>
                <a:ext uri="{FF2B5EF4-FFF2-40B4-BE49-F238E27FC236}">
                  <a16:creationId xmlns:a16="http://schemas.microsoft.com/office/drawing/2014/main" id="{92709DFE-18DC-C048-8042-7A86B5793F45}"/>
                </a:ext>
              </a:extLst>
            </p:cNvPr>
            <p:cNvSpPr/>
            <p:nvPr/>
          </p:nvSpPr>
          <p:spPr>
            <a:xfrm>
              <a:off x="548560" y="4665165"/>
              <a:ext cx="128289" cy="177530"/>
            </a:xfrm>
            <a:prstGeom prst="irregularSeal2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2" name="爆発 2 41">
              <a:extLst>
                <a:ext uri="{FF2B5EF4-FFF2-40B4-BE49-F238E27FC236}">
                  <a16:creationId xmlns:a16="http://schemas.microsoft.com/office/drawing/2014/main" id="{76EE619D-1ECB-1A4A-B7A0-A04A91B940D2}"/>
                </a:ext>
              </a:extLst>
            </p:cNvPr>
            <p:cNvSpPr/>
            <p:nvPr/>
          </p:nvSpPr>
          <p:spPr>
            <a:xfrm rot="362745">
              <a:off x="769884" y="4641805"/>
              <a:ext cx="128289" cy="177530"/>
            </a:xfrm>
            <a:prstGeom prst="irregularSeal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3" name="爆発 2 42">
              <a:extLst>
                <a:ext uri="{FF2B5EF4-FFF2-40B4-BE49-F238E27FC236}">
                  <a16:creationId xmlns:a16="http://schemas.microsoft.com/office/drawing/2014/main" id="{8C30DFAA-C288-3040-9500-805E203B0F53}"/>
                </a:ext>
              </a:extLst>
            </p:cNvPr>
            <p:cNvSpPr/>
            <p:nvPr/>
          </p:nvSpPr>
          <p:spPr>
            <a:xfrm rot="2298649">
              <a:off x="618487" y="4704840"/>
              <a:ext cx="128289" cy="177530"/>
            </a:xfrm>
            <a:prstGeom prst="irregularSeal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29" name="円/楕円 28">
            <a:extLst>
              <a:ext uri="{FF2B5EF4-FFF2-40B4-BE49-F238E27FC236}">
                <a16:creationId xmlns:a16="http://schemas.microsoft.com/office/drawing/2014/main" id="{602044DA-F5C4-4E40-851A-50986ECD3C37}"/>
              </a:ext>
            </a:extLst>
          </p:cNvPr>
          <p:cNvSpPr/>
          <p:nvPr/>
        </p:nvSpPr>
        <p:spPr>
          <a:xfrm>
            <a:off x="2097387" y="2238343"/>
            <a:ext cx="2163183" cy="2200293"/>
          </a:xfrm>
          <a:prstGeom prst="ellipse">
            <a:avLst/>
          </a:prstGeom>
          <a:solidFill>
            <a:srgbClr val="FFA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altLang="ja-JP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C924392-F7C6-1341-B994-A885D9E1138F}"/>
              </a:ext>
            </a:extLst>
          </p:cNvPr>
          <p:cNvSpPr txBox="1"/>
          <p:nvPr/>
        </p:nvSpPr>
        <p:spPr>
          <a:xfrm>
            <a:off x="2135638" y="2859885"/>
            <a:ext cx="2021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</a:rPr>
              <a:t>Avoid overheating</a:t>
            </a:r>
            <a:endParaRPr lang="ja-JP" alt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1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9E0A686-EA50-A342-84A6-7E168C92F8E4}"/>
              </a:ext>
            </a:extLst>
          </p:cNvPr>
          <p:cNvSpPr/>
          <p:nvPr/>
        </p:nvSpPr>
        <p:spPr>
          <a:xfrm>
            <a:off x="2917340" y="97801"/>
            <a:ext cx="6787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ja-JP" sz="28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 for cooking and eating black nightshade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F6481E9-9F93-A445-BBCD-29240C31C5EE}"/>
              </a:ext>
            </a:extLst>
          </p:cNvPr>
          <p:cNvGrpSpPr/>
          <p:nvPr/>
        </p:nvGrpSpPr>
        <p:grpSpPr>
          <a:xfrm>
            <a:off x="6286863" y="835852"/>
            <a:ext cx="4192420" cy="992586"/>
            <a:chOff x="5568659" y="4449668"/>
            <a:chExt cx="2723684" cy="1123187"/>
          </a:xfrm>
        </p:grpSpPr>
        <p:sp>
          <p:nvSpPr>
            <p:cNvPr id="12" name="角丸四角形 11">
              <a:extLst>
                <a:ext uri="{FF2B5EF4-FFF2-40B4-BE49-F238E27FC236}">
                  <a16:creationId xmlns:a16="http://schemas.microsoft.com/office/drawing/2014/main" id="{67F6F1A9-3EB4-8B4A-AE68-EFD2BDEE418C}"/>
                </a:ext>
              </a:extLst>
            </p:cNvPr>
            <p:cNvSpPr/>
            <p:nvPr/>
          </p:nvSpPr>
          <p:spPr>
            <a:xfrm>
              <a:off x="5568659" y="4449668"/>
              <a:ext cx="2672913" cy="1123187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8BEF7DB7-50B9-2340-97EA-689058E52C31}"/>
                </a:ext>
              </a:extLst>
            </p:cNvPr>
            <p:cNvSpPr txBox="1"/>
            <p:nvPr/>
          </p:nvSpPr>
          <p:spPr>
            <a:xfrm>
              <a:off x="5619431" y="4474497"/>
              <a:ext cx="2672912" cy="1044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Food processing (fermentation, drying) improves some of its nutritional  value (phytochemical). </a:t>
              </a:r>
              <a:endParaRPr lang="en" altLang="ja-JP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E8A9BD3C-9D3B-E64A-82DC-E249A2CF9472}"/>
              </a:ext>
            </a:extLst>
          </p:cNvPr>
          <p:cNvGrpSpPr/>
          <p:nvPr/>
        </p:nvGrpSpPr>
        <p:grpSpPr>
          <a:xfrm>
            <a:off x="6311283" y="1966923"/>
            <a:ext cx="4194895" cy="1276238"/>
            <a:chOff x="5568659" y="5793496"/>
            <a:chExt cx="2725435" cy="1762278"/>
          </a:xfrm>
        </p:grpSpPr>
        <p:sp>
          <p:nvSpPr>
            <p:cNvPr id="18" name="角丸四角形 17">
              <a:extLst>
                <a:ext uri="{FF2B5EF4-FFF2-40B4-BE49-F238E27FC236}">
                  <a16:creationId xmlns:a16="http://schemas.microsoft.com/office/drawing/2014/main" id="{DA90AFC7-3B1C-CA4C-A952-949C1BC4D5F6}"/>
                </a:ext>
              </a:extLst>
            </p:cNvPr>
            <p:cNvSpPr/>
            <p:nvPr/>
          </p:nvSpPr>
          <p:spPr>
            <a:xfrm>
              <a:off x="5568659" y="5793496"/>
              <a:ext cx="2672913" cy="1399043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E6A91DEB-ADB0-CE40-96B9-5DCB85CF4B6C}"/>
                </a:ext>
              </a:extLst>
            </p:cNvPr>
            <p:cNvSpPr txBox="1"/>
            <p:nvPr/>
          </p:nvSpPr>
          <p:spPr>
            <a:xfrm>
              <a:off x="5621182" y="5898314"/>
              <a:ext cx="2672912" cy="1657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Avoid overheating. The longer a food is cooked, the greater the loss of nutrients(vitamins).</a:t>
              </a:r>
            </a:p>
            <a:p>
              <a:endParaRPr lang="en" altLang="ja-JP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37F42A5E-2F9C-4847-BC71-BABEA3279C13}"/>
              </a:ext>
            </a:extLst>
          </p:cNvPr>
          <p:cNvGrpSpPr/>
          <p:nvPr/>
        </p:nvGrpSpPr>
        <p:grpSpPr>
          <a:xfrm>
            <a:off x="6252429" y="4385290"/>
            <a:ext cx="4393443" cy="2432178"/>
            <a:chOff x="5568659" y="5793496"/>
            <a:chExt cx="2657198" cy="2773194"/>
          </a:xfrm>
        </p:grpSpPr>
        <p:sp>
          <p:nvSpPr>
            <p:cNvPr id="31" name="角丸四角形 30">
              <a:extLst>
                <a:ext uri="{FF2B5EF4-FFF2-40B4-BE49-F238E27FC236}">
                  <a16:creationId xmlns:a16="http://schemas.microsoft.com/office/drawing/2014/main" id="{5673728E-29FF-F74F-8A25-6D651CAB0897}"/>
                </a:ext>
              </a:extLst>
            </p:cNvPr>
            <p:cNvSpPr/>
            <p:nvPr/>
          </p:nvSpPr>
          <p:spPr>
            <a:xfrm>
              <a:off x="5568659" y="5793496"/>
              <a:ext cx="2621720" cy="2773194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545DF924-896F-2243-B96E-024EE18D14BF}"/>
                </a:ext>
              </a:extLst>
            </p:cNvPr>
            <p:cNvSpPr txBox="1"/>
            <p:nvPr/>
          </p:nvSpPr>
          <p:spPr>
            <a:xfrm>
              <a:off x="5619676" y="5807974"/>
              <a:ext cx="2606181" cy="2316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Eat a combination of different foods, including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staple foods 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(e.g., cereals such as wheat, barley, rye, maize, or rice), or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starchy tubers or roots 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(e.g., potatoes, yams, taro or cassava),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legumes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 (e.g., lentils, beans),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vegetables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fruit, and foods from animal sources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 (e.g., meat, fish, eggs, and milk).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CEB243EC-99CA-E644-BA1E-1EB01CBC5CA3}"/>
              </a:ext>
            </a:extLst>
          </p:cNvPr>
          <p:cNvGrpSpPr/>
          <p:nvPr/>
        </p:nvGrpSpPr>
        <p:grpSpPr>
          <a:xfrm>
            <a:off x="6286864" y="3089610"/>
            <a:ext cx="4197217" cy="1163943"/>
            <a:chOff x="5568659" y="5863643"/>
            <a:chExt cx="2707722" cy="1301342"/>
          </a:xfrm>
        </p:grpSpPr>
        <p:sp>
          <p:nvSpPr>
            <p:cNvPr id="34" name="角丸四角形 33">
              <a:extLst>
                <a:ext uri="{FF2B5EF4-FFF2-40B4-BE49-F238E27FC236}">
                  <a16:creationId xmlns:a16="http://schemas.microsoft.com/office/drawing/2014/main" id="{0B6CEBEA-B128-BF4B-8F9C-A9F5C556F83B}"/>
                </a:ext>
              </a:extLst>
            </p:cNvPr>
            <p:cNvSpPr/>
            <p:nvPr/>
          </p:nvSpPr>
          <p:spPr>
            <a:xfrm>
              <a:off x="5568659" y="5863643"/>
              <a:ext cx="2672913" cy="1301342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F60683F6-9D18-4A41-AD96-A0C6E0CA8C5B}"/>
                </a:ext>
              </a:extLst>
            </p:cNvPr>
            <p:cNvSpPr txBox="1"/>
            <p:nvPr/>
          </p:nvSpPr>
          <p:spPr>
            <a:xfrm>
              <a:off x="5603469" y="5970253"/>
              <a:ext cx="2672912" cy="1032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Eat a variety of whole (i.e., unprocessed) and fresh foods every day to help obtain the right amounts of essential nutrients.</a:t>
              </a: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1DBB204F-6D7F-E34A-BB56-772E076DD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00" y="979297"/>
            <a:ext cx="4521200" cy="3327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35343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ワイド画面</PresentationFormat>
  <Paragraphs>42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游ゴシック</vt:lpstr>
      <vt:lpstr>游ゴシック Light</vt:lpstr>
      <vt:lpstr>Arial</vt:lpstr>
      <vt:lpstr>Calibri</vt:lpstr>
      <vt:lpstr>Times New Roman</vt:lpstr>
      <vt:lpstr>Office テーマ</vt:lpstr>
      <vt:lpstr>Black Nightshade</vt:lpstr>
      <vt:lpstr>PowerPoint プレゼンテーション</vt:lpstr>
      <vt:lpstr>Health effect of black nightshade</vt:lpstr>
      <vt:lpstr>PowerPoint プレゼンテーション</vt:lpstr>
      <vt:lpstr>PowerPoint プレゼンテーション</vt:lpstr>
    </vt:vector>
  </TitlesOfParts>
  <Company>JICA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Nightshade</dc:title>
  <dc:creator>Ito, Junichi[伊藤 淳一]</dc:creator>
  <cp:lastModifiedBy>Ito, Junichi[伊藤 淳一]</cp:lastModifiedBy>
  <cp:revision>1</cp:revision>
  <dcterms:created xsi:type="dcterms:W3CDTF">2021-09-08T05:57:34Z</dcterms:created>
  <dcterms:modified xsi:type="dcterms:W3CDTF">2021-09-08T05:57:43Z</dcterms:modified>
</cp:coreProperties>
</file>