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3F8B6-523D-4FA5-8EE1-53E44477A58E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21E12-AC51-46A9-9062-80CEEBACA5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86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68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2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16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6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9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21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03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48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14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35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65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03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00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83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34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E000-6E93-4803-A05E-93AAE781DDAB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3ED1-AEF5-44F5-B9E4-24987190CC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80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10" Type="http://schemas.openxmlformats.org/officeDocument/2006/relationships/image" Target="../media/image11.tiff"/><Relationship Id="rId4" Type="http://schemas.microsoft.com/office/2007/relationships/hdphoto" Target="../media/hdphoto2.wdp"/><Relationship Id="rId9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lang="en-US" altLang="ja-JP" dirty="0"/>
              <a:t>Bulb Onion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8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星 7 3"/>
          <p:cNvSpPr/>
          <p:nvPr/>
        </p:nvSpPr>
        <p:spPr>
          <a:xfrm>
            <a:off x="4029605" y="1763919"/>
            <a:ext cx="4132791" cy="4155691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04FC681-D397-C241-8C58-F2F66B5D8C0C}"/>
              </a:ext>
            </a:extLst>
          </p:cNvPr>
          <p:cNvSpPr txBox="1"/>
          <p:nvPr/>
        </p:nvSpPr>
        <p:spPr>
          <a:xfrm flipH="1">
            <a:off x="10269714" y="1142296"/>
            <a:ext cx="52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A585AE-89B8-1247-B2F0-61C7452BE80D}"/>
              </a:ext>
            </a:extLst>
          </p:cNvPr>
          <p:cNvSpPr txBox="1"/>
          <p:nvPr/>
        </p:nvSpPr>
        <p:spPr>
          <a:xfrm>
            <a:off x="1607638" y="894512"/>
            <a:ext cx="956905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100" b="1" dirty="0">
                <a:latin typeface="Calibri" panose="020F0502020204030204" pitchFamily="34" charset="0"/>
                <a:cs typeface="Calibri" panose="020F0502020204030204" pitchFamily="34" charset="0"/>
              </a:rPr>
              <a:t>Bulb onions:</a:t>
            </a:r>
          </a:p>
          <a:p>
            <a:r>
              <a:rPr lang="en-US" altLang="ja-JP" sz="3100" b="1" dirty="0">
                <a:latin typeface="Calibri" panose="020F0502020204030204" pitchFamily="34" charset="0"/>
                <a:cs typeface="Calibri" panose="020F0502020204030204" pitchFamily="34" charset="0"/>
              </a:rPr>
              <a:t>Not only make you cry, but also help blood circulation</a:t>
            </a:r>
          </a:p>
          <a:p>
            <a:endParaRPr lang="ja-JP" altLang="en-US" sz="3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39D6495-6318-5947-A7CE-391FEFD34FEA}"/>
              </a:ext>
            </a:extLst>
          </p:cNvPr>
          <p:cNvSpPr txBox="1"/>
          <p:nvPr/>
        </p:nvSpPr>
        <p:spPr>
          <a:xfrm>
            <a:off x="1456027" y="607795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517FE0-062C-E442-BDDB-563EE0DED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845" y="1"/>
            <a:ext cx="1660317" cy="1317007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0BF1E28-8FC4-2B4C-9572-4D3CCCCBDC07}"/>
              </a:ext>
            </a:extLst>
          </p:cNvPr>
          <p:cNvGrpSpPr/>
          <p:nvPr/>
        </p:nvGrpSpPr>
        <p:grpSpPr>
          <a:xfrm>
            <a:off x="4744871" y="2709328"/>
            <a:ext cx="2616200" cy="2311400"/>
            <a:chOff x="-2312291" y="2901977"/>
            <a:chExt cx="2554369" cy="2378397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F8968B1-95C9-B14E-92F1-F1F13AA80EA7}"/>
                </a:ext>
              </a:extLst>
            </p:cNvPr>
            <p:cNvSpPr/>
            <p:nvPr/>
          </p:nvSpPr>
          <p:spPr>
            <a:xfrm>
              <a:off x="-2312291" y="2901977"/>
              <a:ext cx="2554369" cy="23783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en-US" altLang="ja-JP" dirty="0"/>
            </a:p>
            <a:p>
              <a:pPr algn="ctr"/>
              <a:endParaRPr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4D909AC-1E4F-3143-AC88-FA8799FCEC71}"/>
                </a:ext>
              </a:extLst>
            </p:cNvPr>
            <p:cNvSpPr/>
            <p:nvPr/>
          </p:nvSpPr>
          <p:spPr>
            <a:xfrm>
              <a:off x="-2312290" y="2957389"/>
              <a:ext cx="2377317" cy="950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" altLang="ja-JP" b="1" dirty="0"/>
                <a:t>Smooth the circulation of the blood</a:t>
              </a:r>
              <a:endParaRPr lang="en-US" altLang="ja-JP" b="1" dirty="0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854FAC8B-BC54-B448-BCA2-51B30AF18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5" y="3340131"/>
            <a:ext cx="1684773" cy="1684773"/>
          </a:xfrm>
          <a:prstGeom prst="rect">
            <a:avLst/>
          </a:prstGeom>
          <a:ln>
            <a:noFill/>
          </a:ln>
        </p:spPr>
      </p:pic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64BE2E1-498B-5744-BA7C-79D4BE79D511}"/>
              </a:ext>
            </a:extLst>
          </p:cNvPr>
          <p:cNvGrpSpPr/>
          <p:nvPr/>
        </p:nvGrpSpPr>
        <p:grpSpPr>
          <a:xfrm>
            <a:off x="7951303" y="2783300"/>
            <a:ext cx="2516146" cy="2139232"/>
            <a:chOff x="6282644" y="2576614"/>
            <a:chExt cx="2785061" cy="2719277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FB0E3606-3D04-7544-AE2E-25D0B38CF0A1}"/>
                </a:ext>
              </a:extLst>
            </p:cNvPr>
            <p:cNvSpPr/>
            <p:nvPr/>
          </p:nvSpPr>
          <p:spPr>
            <a:xfrm>
              <a:off x="6282644" y="2597972"/>
              <a:ext cx="2785061" cy="2697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5" name="ハート 54">
              <a:extLst>
                <a:ext uri="{FF2B5EF4-FFF2-40B4-BE49-F238E27FC236}">
                  <a16:creationId xmlns:a16="http://schemas.microsoft.com/office/drawing/2014/main" id="{BB485544-6D2E-5349-AB81-6399F4218FEF}"/>
                </a:ext>
              </a:extLst>
            </p:cNvPr>
            <p:cNvSpPr/>
            <p:nvPr/>
          </p:nvSpPr>
          <p:spPr>
            <a:xfrm>
              <a:off x="6657846" y="3169587"/>
              <a:ext cx="2039851" cy="1870635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72A85949-CC56-6943-A7B8-7F25C5AAF7D3}"/>
                </a:ext>
              </a:extLst>
            </p:cNvPr>
            <p:cNvSpPr txBox="1"/>
            <p:nvPr/>
          </p:nvSpPr>
          <p:spPr>
            <a:xfrm>
              <a:off x="6282644" y="2576614"/>
              <a:ext cx="2669670" cy="82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Assist maintenance of normal BP </a:t>
              </a:r>
              <a:endParaRPr lang="ja-JP" altLang="en-US" b="1" dirty="0"/>
            </a:p>
          </p:txBody>
        </p:sp>
      </p:grp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D50953E3-F3D4-E541-9DFC-E535E012E8E7}"/>
              </a:ext>
            </a:extLst>
          </p:cNvPr>
          <p:cNvSpPr/>
          <p:nvPr/>
        </p:nvSpPr>
        <p:spPr>
          <a:xfrm>
            <a:off x="1724550" y="2759389"/>
            <a:ext cx="2578596" cy="21631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endParaRPr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E7BC023-826F-0B4C-A2AA-8930BFEEB7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418" y="3255611"/>
            <a:ext cx="1759358" cy="1666920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AF994EEE-8289-174E-B6FE-9689791404ED}"/>
              </a:ext>
            </a:extLst>
          </p:cNvPr>
          <p:cNvSpPr/>
          <p:nvPr/>
        </p:nvSpPr>
        <p:spPr>
          <a:xfrm>
            <a:off x="1724549" y="2764983"/>
            <a:ext cx="2581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Helps recovery from fatigue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83DDA44-114F-814B-A84E-906492755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9615" y1="20308" x2="38923" y2="30000"/>
                        <a14:foregroundMark x1="18308" y1="66385" x2="19615" y2="50462"/>
                        <a14:foregroundMark x1="19615" y1="50462" x2="34769" y2="45385"/>
                        <a14:foregroundMark x1="34769" y1="45385" x2="47462" y2="56923"/>
                        <a14:foregroundMark x1="47462" y1="56923" x2="39462" y2="70615"/>
                        <a14:foregroundMark x1="39462" y1="70615" x2="33692" y2="59154"/>
                        <a14:foregroundMark x1="50308" y1="64385" x2="50308" y2="72077"/>
                        <a14:foregroundMark x1="77769" y1="27538" x2="81462" y2="69231"/>
                        <a14:foregroundMark x1="83077" y1="45769" x2="83462" y2="68000"/>
                        <a14:foregroundMark x1="75385" y1="51462" x2="77000" y2="7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457" y="3414059"/>
            <a:ext cx="1585093" cy="1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037" y="500190"/>
            <a:ext cx="4573980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bulb onions 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AA3C75D-B251-6145-BE98-FD27C586F091}"/>
              </a:ext>
            </a:extLst>
          </p:cNvPr>
          <p:cNvGrpSpPr/>
          <p:nvPr/>
        </p:nvGrpSpPr>
        <p:grpSpPr>
          <a:xfrm>
            <a:off x="6096000" y="4636454"/>
            <a:ext cx="4436996" cy="1856901"/>
            <a:chOff x="1231900" y="5892800"/>
            <a:chExt cx="3440682" cy="1856901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69833F81-DDA5-474A-91FA-81E3AAD2226D}"/>
                </a:ext>
              </a:extLst>
            </p:cNvPr>
            <p:cNvSpPr txBox="1"/>
            <p:nvPr/>
          </p:nvSpPr>
          <p:spPr>
            <a:xfrm>
              <a:off x="1669961" y="5976392"/>
              <a:ext cx="2942840" cy="1600438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does it help to maintain normal blood pressure?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(quercetin) that helps to reduce blood pressure elevation(BPE).</a:t>
              </a:r>
            </a:p>
          </p:txBody>
        </p:sp>
        <p:sp>
          <p:nvSpPr>
            <p:cNvPr id="46" name="角丸四角形 45">
              <a:extLst>
                <a:ext uri="{FF2B5EF4-FFF2-40B4-BE49-F238E27FC236}">
                  <a16:creationId xmlns:a16="http://schemas.microsoft.com/office/drawing/2014/main" id="{6ADDDE8B-0F51-FC45-86F1-E6A63541240A}"/>
                </a:ext>
              </a:extLst>
            </p:cNvPr>
            <p:cNvSpPr/>
            <p:nvPr/>
          </p:nvSpPr>
          <p:spPr>
            <a:xfrm>
              <a:off x="1231900" y="5892800"/>
              <a:ext cx="3440682" cy="185690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49" name="円形吹き出し 48">
            <a:extLst>
              <a:ext uri="{FF2B5EF4-FFF2-40B4-BE49-F238E27FC236}">
                <a16:creationId xmlns:a16="http://schemas.microsoft.com/office/drawing/2014/main" id="{5D664B96-9557-7B4A-B11F-019B22BC1815}"/>
              </a:ext>
            </a:extLst>
          </p:cNvPr>
          <p:cNvSpPr/>
          <p:nvPr/>
        </p:nvSpPr>
        <p:spPr>
          <a:xfrm>
            <a:off x="6257464" y="4739940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/>
          </a:p>
        </p:txBody>
      </p:sp>
      <p:sp>
        <p:nvSpPr>
          <p:cNvPr id="50" name="円形吹き出し 49">
            <a:extLst>
              <a:ext uri="{FF2B5EF4-FFF2-40B4-BE49-F238E27FC236}">
                <a16:creationId xmlns:a16="http://schemas.microsoft.com/office/drawing/2014/main" id="{A720AA5F-B823-844D-B16D-BCBE15F7316A}"/>
              </a:ext>
            </a:extLst>
          </p:cNvPr>
          <p:cNvSpPr/>
          <p:nvPr/>
        </p:nvSpPr>
        <p:spPr>
          <a:xfrm>
            <a:off x="6247867" y="5441182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28EA0908-E529-494E-A2A4-71EAEC4606F6}"/>
              </a:ext>
            </a:extLst>
          </p:cNvPr>
          <p:cNvGrpSpPr/>
          <p:nvPr/>
        </p:nvGrpSpPr>
        <p:grpSpPr>
          <a:xfrm>
            <a:off x="6108018" y="430904"/>
            <a:ext cx="4424979" cy="2056820"/>
            <a:chOff x="5356275" y="5032189"/>
            <a:chExt cx="3130621" cy="3130817"/>
          </a:xfrm>
        </p:grpSpPr>
        <p:sp>
          <p:nvSpPr>
            <p:cNvPr id="55" name="角丸四角形 54">
              <a:extLst>
                <a:ext uri="{FF2B5EF4-FFF2-40B4-BE49-F238E27FC236}">
                  <a16:creationId xmlns:a16="http://schemas.microsoft.com/office/drawing/2014/main" id="{BF44D7D1-C2A1-E046-A788-E03C0054A72F}"/>
                </a:ext>
              </a:extLst>
            </p:cNvPr>
            <p:cNvSpPr/>
            <p:nvPr/>
          </p:nvSpPr>
          <p:spPr>
            <a:xfrm>
              <a:off x="5356275" y="5032189"/>
              <a:ext cx="3130621" cy="272983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0FCE160-8D6C-B148-B8ED-BA1F8037A919}"/>
                </a:ext>
              </a:extLst>
            </p:cNvPr>
            <p:cNvSpPr txBox="1"/>
            <p:nvPr/>
          </p:nvSpPr>
          <p:spPr>
            <a:xfrm>
              <a:off x="5786735" y="5305239"/>
              <a:ext cx="2672912" cy="285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blood circulation? 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</a:t>
              </a:r>
              <a:r>
                <a:rPr lang="en" altLang="ja-JP" dirty="0"/>
                <a:t>allicin</a:t>
              </a:r>
              <a:r>
                <a:rPr lang="en-US" altLang="ja-JP" dirty="0"/>
                <a:t>) that helps smooth blood circulation. This nutrient makes you cry when you cut an onion.</a:t>
              </a:r>
              <a:endParaRPr lang="ja-JP" altLang="en-US"/>
            </a:p>
          </p:txBody>
        </p:sp>
      </p:grpSp>
      <p:sp>
        <p:nvSpPr>
          <p:cNvPr id="57" name="円形吹き出し 56">
            <a:extLst>
              <a:ext uri="{FF2B5EF4-FFF2-40B4-BE49-F238E27FC236}">
                <a16:creationId xmlns:a16="http://schemas.microsoft.com/office/drawing/2014/main" id="{5D0D5A4B-6E1D-E34D-A807-2581C2B97DD3}"/>
              </a:ext>
            </a:extLst>
          </p:cNvPr>
          <p:cNvSpPr/>
          <p:nvPr/>
        </p:nvSpPr>
        <p:spPr>
          <a:xfrm>
            <a:off x="6216580" y="678061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59" name="円形吹き出し 58">
            <a:extLst>
              <a:ext uri="{FF2B5EF4-FFF2-40B4-BE49-F238E27FC236}">
                <a16:creationId xmlns:a16="http://schemas.microsoft.com/office/drawing/2014/main" id="{D36571C3-0282-FC42-B418-65CE9A0584A7}"/>
              </a:ext>
            </a:extLst>
          </p:cNvPr>
          <p:cNvSpPr/>
          <p:nvPr/>
        </p:nvSpPr>
        <p:spPr>
          <a:xfrm>
            <a:off x="6247867" y="1262647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9150158E-FA2C-4B43-BC23-C1A9975FD563}"/>
              </a:ext>
            </a:extLst>
          </p:cNvPr>
          <p:cNvGrpSpPr/>
          <p:nvPr/>
        </p:nvGrpSpPr>
        <p:grpSpPr>
          <a:xfrm>
            <a:off x="6108018" y="2488092"/>
            <a:ext cx="4424979" cy="2341433"/>
            <a:chOff x="5356275" y="4740143"/>
            <a:chExt cx="3130621" cy="3537849"/>
          </a:xfrm>
        </p:grpSpPr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C32B2999-B866-4E4D-BA49-0235E6F61EE4}"/>
                </a:ext>
              </a:extLst>
            </p:cNvPr>
            <p:cNvSpPr/>
            <p:nvPr/>
          </p:nvSpPr>
          <p:spPr>
            <a:xfrm>
              <a:off x="5356275" y="4740143"/>
              <a:ext cx="3130621" cy="2775040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F6D26673-DA0D-3E4E-8E87-0517786AE680}"/>
                </a:ext>
              </a:extLst>
            </p:cNvPr>
            <p:cNvSpPr txBox="1"/>
            <p:nvPr/>
          </p:nvSpPr>
          <p:spPr>
            <a:xfrm>
              <a:off x="5786735" y="5022691"/>
              <a:ext cx="2672912" cy="32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is it good for recovery from fatigue?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</a:t>
              </a:r>
              <a:r>
                <a:rPr lang="en" altLang="ja-JP" dirty="0"/>
                <a:t>allicin</a:t>
              </a:r>
              <a:r>
                <a:rPr lang="en-US" altLang="ja-JP" dirty="0"/>
                <a:t>)  that</a:t>
              </a:r>
            </a:p>
            <a:p>
              <a:r>
                <a:rPr lang="en-US" altLang="ja-JP" dirty="0"/>
                <a:t> promotes the absorption of vitamin B1 and helps to relieve fatigue.</a:t>
              </a:r>
            </a:p>
          </p:txBody>
        </p:sp>
      </p:grpSp>
      <p:sp>
        <p:nvSpPr>
          <p:cNvPr id="63" name="円形吹き出し 62">
            <a:extLst>
              <a:ext uri="{FF2B5EF4-FFF2-40B4-BE49-F238E27FC236}">
                <a16:creationId xmlns:a16="http://schemas.microsoft.com/office/drawing/2014/main" id="{0230F87B-E38F-9449-8C7F-60A6B6715A59}"/>
              </a:ext>
            </a:extLst>
          </p:cNvPr>
          <p:cNvSpPr/>
          <p:nvPr/>
        </p:nvSpPr>
        <p:spPr>
          <a:xfrm>
            <a:off x="6216580" y="2766286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Q</a:t>
            </a:r>
            <a:endParaRPr lang="ja-JP" altLang="en-US" dirty="0"/>
          </a:p>
        </p:txBody>
      </p:sp>
      <p:sp>
        <p:nvSpPr>
          <p:cNvPr id="69" name="円形吹き出し 68">
            <a:extLst>
              <a:ext uri="{FF2B5EF4-FFF2-40B4-BE49-F238E27FC236}">
                <a16:creationId xmlns:a16="http://schemas.microsoft.com/office/drawing/2014/main" id="{9646F575-96AA-0D49-8103-A2BFAE7D451C}"/>
              </a:ext>
            </a:extLst>
          </p:cNvPr>
          <p:cNvSpPr/>
          <p:nvPr/>
        </p:nvSpPr>
        <p:spPr>
          <a:xfrm>
            <a:off x="6259764" y="3467528"/>
            <a:ext cx="419100" cy="393700"/>
          </a:xfrm>
          <a:prstGeom prst="wedgeEllipseCallout">
            <a:avLst>
              <a:gd name="adj1" fmla="val 54925"/>
              <a:gd name="adj2" fmla="val 46371"/>
            </a:avLst>
          </a:prstGeom>
          <a:solidFill>
            <a:srgbClr val="FE3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A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3C1528-37A3-8043-B194-404200627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20" y="1765343"/>
            <a:ext cx="4155014" cy="24530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F77548-2021-0843-A1DF-EF2BCC91E0D4}"/>
              </a:ext>
            </a:extLst>
          </p:cNvPr>
          <p:cNvSpPr txBox="1"/>
          <p:nvPr/>
        </p:nvSpPr>
        <p:spPr>
          <a:xfrm>
            <a:off x="-1195754" y="-281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779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807CAAB1-CC5A-2C48-8FC6-AD966CA41D28}"/>
              </a:ext>
            </a:extLst>
          </p:cNvPr>
          <p:cNvSpPr/>
          <p:nvPr/>
        </p:nvSpPr>
        <p:spPr>
          <a:xfrm>
            <a:off x="5311393" y="867033"/>
            <a:ext cx="2796616" cy="24186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100" b="1" dirty="0">
                <a:latin typeface="Calibri" panose="020F0502020204030204" pitchFamily="34" charset="0"/>
                <a:cs typeface="Calibri" panose="020F0502020204030204" pitchFamily="34" charset="0"/>
              </a:rPr>
              <a:t>Nutritional values increases when onions are exposed to air after cutting</a:t>
            </a:r>
            <a:endParaRPr lang="ja-JP" altLang="en-US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2133972F-5CDD-7A47-9755-7642475A678A}"/>
              </a:ext>
            </a:extLst>
          </p:cNvPr>
          <p:cNvSpPr/>
          <p:nvPr/>
        </p:nvSpPr>
        <p:spPr>
          <a:xfrm>
            <a:off x="2514830" y="1379981"/>
            <a:ext cx="2247226" cy="2130441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700" b="1" dirty="0">
                <a:latin typeface="Calibri" panose="020F0502020204030204" pitchFamily="34" charset="0"/>
                <a:cs typeface="Calibri" panose="020F0502020204030204" pitchFamily="34" charset="0"/>
              </a:rPr>
              <a:t>Eat with Vitamin  B1-rich foods</a:t>
            </a:r>
            <a:endParaRPr lang="ja-JP" alt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D0CC184-B90A-ED4D-9DA3-C8785F0AE3F2}"/>
              </a:ext>
            </a:extLst>
          </p:cNvPr>
          <p:cNvGrpSpPr/>
          <p:nvPr/>
        </p:nvGrpSpPr>
        <p:grpSpPr>
          <a:xfrm>
            <a:off x="7580615" y="3746734"/>
            <a:ext cx="2957841" cy="2382433"/>
            <a:chOff x="6191501" y="1589202"/>
            <a:chExt cx="2957841" cy="2382433"/>
          </a:xfrm>
        </p:grpSpPr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F4996F9-42CC-DC41-A9C0-3516A6F949BA}"/>
                </a:ext>
              </a:extLst>
            </p:cNvPr>
            <p:cNvSpPr/>
            <p:nvPr/>
          </p:nvSpPr>
          <p:spPr>
            <a:xfrm>
              <a:off x="6602954" y="2062609"/>
              <a:ext cx="2137471" cy="1909026"/>
            </a:xfrm>
            <a:prstGeom prst="ellips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ja-JP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Important to eat with a variety of               foods</a:t>
              </a:r>
              <a:endParaRPr lang="ja-JP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6" name="Picture 12" descr="食事をする女性 栄養バランスのイラスト素材 [FYI04100708] | ストックフォトのamanaimages PLUS">
              <a:extLst>
                <a:ext uri="{FF2B5EF4-FFF2-40B4-BE49-F238E27FC236}">
                  <a16:creationId xmlns:a16="http://schemas.microsoft.com/office/drawing/2014/main" id="{D383926D-DF17-6142-93A2-8B0E3269D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574" b="95848" l="5870" r="94130">
                          <a14:foregroundMark x1="11304" y1="77509" x2="11304" y2="77509"/>
                          <a14:foregroundMark x1="6522" y1="76125" x2="6522" y2="76125"/>
                          <a14:foregroundMark x1="6304" y1="84083" x2="6304" y2="84083"/>
                          <a14:foregroundMark x1="8913" y1="78547" x2="8913" y2="78547"/>
                          <a14:foregroundMark x1="8913" y1="78547" x2="8913" y2="78547"/>
                          <a14:foregroundMark x1="8913" y1="78893" x2="8913" y2="78893"/>
                          <a14:foregroundMark x1="13696" y1="51557" x2="13696" y2="51557"/>
                          <a14:foregroundMark x1="13696" y1="38754" x2="13696" y2="38754"/>
                          <a14:foregroundMark x1="7826" y1="39446" x2="7826" y2="39446"/>
                          <a14:foregroundMark x1="24565" y1="17301" x2="24565" y2="17301"/>
                          <a14:foregroundMark x1="20217" y1="16955" x2="24783" y2="27336"/>
                          <a14:foregroundMark x1="6304" y1="80277" x2="12826" y2="73702"/>
                          <a14:foregroundMark x1="26087" y1="16609" x2="28696" y2="26990"/>
                          <a14:foregroundMark x1="40870" y1="6920" x2="47391" y2="12111"/>
                          <a14:foregroundMark x1="63043" y1="6574" x2="65217" y2="14187"/>
                          <a14:foregroundMark x1="77391" y1="24221" x2="79348" y2="28720"/>
                          <a14:foregroundMark x1="86522" y1="30796" x2="88043" y2="38408"/>
                          <a14:foregroundMark x1="87174" y1="58478" x2="88696" y2="65398"/>
                          <a14:foregroundMark x1="89783" y1="53979" x2="89783" y2="66090"/>
                          <a14:foregroundMark x1="87174" y1="79585" x2="86522" y2="89965"/>
                          <a14:foregroundMark x1="91522" y1="79239" x2="92174" y2="86851"/>
                          <a14:foregroundMark x1="94130" y1="94810" x2="90435" y2="95848"/>
                          <a14:foregroundMark x1="38478" y1="8651" x2="42609" y2="12803"/>
                          <a14:foregroundMark x1="10217" y1="37716" x2="8696" y2="42215"/>
                          <a14:foregroundMark x1="14348" y1="37370" x2="15870" y2="39100"/>
                          <a14:foregroundMark x1="13696" y1="54325" x2="15000" y2="49827"/>
                          <a14:foregroundMark x1="12174" y1="49481" x2="15652" y2="49481"/>
                          <a14:foregroundMark x1="47391" y1="15917" x2="47391" y2="15917"/>
                          <a14:foregroundMark x1="60000" y1="14533" x2="60000" y2="14533"/>
                          <a14:foregroundMark x1="60000" y1="14533" x2="65217" y2="13841"/>
                          <a14:foregroundMark x1="66087" y1="15225" x2="65870" y2="14187"/>
                          <a14:foregroundMark x1="67391" y1="22145" x2="67391" y2="22145"/>
                          <a14:foregroundMark x1="70652" y1="17301" x2="70652" y2="17301"/>
                          <a14:foregroundMark x1="84565" y1="63668" x2="86087" y2="65398"/>
                          <a14:foregroundMark x1="83913" y1="68166" x2="86522" y2="67128"/>
                          <a14:foregroundMark x1="77609" y1="20415" x2="77609" y2="20415"/>
                          <a14:backgroundMark x1="44130" y1="70934" x2="43478" y2="56055"/>
                          <a14:backgroundMark x1="43478" y1="56055" x2="51522" y2="48789"/>
                          <a14:backgroundMark x1="51522" y1="48789" x2="59783" y2="58824"/>
                          <a14:backgroundMark x1="59783" y1="58824" x2="53261" y2="70588"/>
                          <a14:backgroundMark x1="53261" y1="70588" x2="52609" y2="85121"/>
                          <a14:backgroundMark x1="52609" y1="85121" x2="53478" y2="86505"/>
                          <a14:backgroundMark x1="42609" y1="75779" x2="41087" y2="60900"/>
                          <a14:backgroundMark x1="41087" y1="60900" x2="45652" y2="48097"/>
                          <a14:backgroundMark x1="45652" y1="48097" x2="55000" y2="46367"/>
                          <a14:backgroundMark x1="55000" y1="46367" x2="61957" y2="57439"/>
                          <a14:backgroundMark x1="61957" y1="57439" x2="59783" y2="72664"/>
                          <a14:backgroundMark x1="59783" y1="72664" x2="56739" y2="771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91501" y="1589202"/>
              <a:ext cx="2957841" cy="185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2093722" y="159147"/>
            <a:ext cx="8528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cooking and eating </a:t>
            </a:r>
            <a:r>
              <a:rPr lang="en-US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bulb onions</a:t>
            </a:r>
            <a:endParaRPr lang="en" altLang="ja-JP" sz="4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7E2D4A-7E18-DC4C-B228-7302680B11A7}"/>
              </a:ext>
            </a:extLst>
          </p:cNvPr>
          <p:cNvSpPr/>
          <p:nvPr/>
        </p:nvSpPr>
        <p:spPr>
          <a:xfrm>
            <a:off x="5607405" y="616645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6CF26C41-2D8A-BE44-9897-685D965B447C}"/>
              </a:ext>
            </a:extLst>
          </p:cNvPr>
          <p:cNvSpPr/>
          <p:nvPr/>
        </p:nvSpPr>
        <p:spPr>
          <a:xfrm>
            <a:off x="1862102" y="4288744"/>
            <a:ext cx="2058051" cy="1969859"/>
          </a:xfrm>
          <a:prstGeom prst="ellipse">
            <a:avLst/>
          </a:prstGeom>
          <a:solidFill>
            <a:srgbClr val="FFA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F2D0567-1378-C141-A3AF-E5A3825B1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105" y="2626677"/>
            <a:ext cx="1068410" cy="10684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34B355-E475-F645-AF42-75B15EDD1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2473">
            <a:off x="2293161" y="2885444"/>
            <a:ext cx="943848" cy="7078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DA8CB8C-BCED-074D-A1D5-7946751AB5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02" b="92845" l="7405" r="93942">
                        <a14:foregroundMark x1="16230" y1="29377" x2="16230" y2="29377"/>
                        <a14:foregroundMark x1="14361" y1="30808" x2="19596" y2="23990"/>
                        <a14:foregroundMark x1="19596" y1="23990" x2="38369" y2="14057"/>
                        <a14:foregroundMark x1="38369" y1="14057" x2="46672" y2="12290"/>
                        <a14:foregroundMark x1="46672" y1="12290" x2="71952" y2="17340"/>
                        <a14:foregroundMark x1="71952" y1="17340" x2="79207" y2="22306"/>
                        <a14:foregroundMark x1="79207" y1="22306" x2="82498" y2="29040"/>
                        <a14:foregroundMark x1="62154" y1="10522" x2="77562" y2="17929"/>
                        <a14:foregroundMark x1="77562" y1="17929" x2="83844" y2="22559"/>
                        <a14:foregroundMark x1="85639" y1="23737" x2="91473" y2="39731"/>
                        <a14:foregroundMark x1="91473" y1="39731" x2="92147" y2="49074"/>
                        <a14:foregroundMark x1="92147" y1="49074" x2="81526" y2="74663"/>
                        <a14:foregroundMark x1="81526" y1="74663" x2="59461" y2="90741"/>
                        <a14:foregroundMark x1="59461" y1="90741" x2="45400" y2="90909"/>
                        <a14:foregroundMark x1="45400" y1="90909" x2="30591" y2="84680"/>
                        <a14:foregroundMark x1="30591" y1="84680" x2="21541" y2="77525"/>
                        <a14:foregroundMark x1="21541" y1="77525" x2="9499" y2="52441"/>
                        <a14:foregroundMark x1="9499" y1="52441" x2="8601" y2="41162"/>
                        <a14:foregroundMark x1="8601" y1="41162" x2="17277" y2="21633"/>
                        <a14:foregroundMark x1="17277" y1="21633" x2="33134" y2="9933"/>
                        <a14:foregroundMark x1="33134" y1="9933" x2="56918" y2="7323"/>
                        <a14:foregroundMark x1="38893" y1="6987" x2="38893" y2="6987"/>
                        <a14:foregroundMark x1="31862" y1="9091" x2="31862" y2="9091"/>
                        <a14:foregroundMark x1="22438" y1="27020" x2="22438" y2="27020"/>
                        <a14:foregroundMark x1="83022" y1="37626" x2="83022" y2="37626"/>
                        <a14:foregroundMark x1="82797" y1="35859" x2="82797" y2="35859"/>
                        <a14:foregroundMark x1="93194" y1="42256" x2="91399" y2="57828"/>
                        <a14:foregroundMark x1="93493" y1="43434" x2="93493" y2="49327"/>
                        <a14:foregroundMark x1="92670" y1="38721" x2="93194" y2="42845"/>
                        <a14:foregroundMark x1="93194" y1="38721" x2="94241" y2="46128"/>
                        <a14:foregroundMark x1="8078" y1="36111" x2="7554" y2="53535"/>
                        <a14:foregroundMark x1="7554" y1="53535" x2="18998" y2="78283"/>
                        <a14:foregroundMark x1="18998" y1="78283" x2="35079" y2="88468"/>
                        <a14:foregroundMark x1="35079" y1="88468" x2="43231" y2="91330"/>
                        <a14:foregroundMark x1="43231" y1="91330" x2="54076" y2="91667"/>
                        <a14:foregroundMark x1="54076" y1="91667" x2="63201" y2="90236"/>
                        <a14:foregroundMark x1="63201" y1="90236" x2="83770" y2="73906"/>
                        <a14:foregroundMark x1="83770" y1="73906" x2="88781" y2="67593"/>
                        <a14:foregroundMark x1="88781" y1="67593" x2="88781" y2="67593"/>
                        <a14:foregroundMark x1="5759" y1="53199" x2="7405" y2="36027"/>
                        <a14:foregroundMark x1="7405" y1="36027" x2="10696" y2="28451"/>
                        <a14:foregroundMark x1="10696" y1="28451" x2="10696" y2="28451"/>
                        <a14:foregroundMark x1="16754" y1="76684" x2="12266" y2="69529"/>
                        <a14:foregroundMark x1="12266" y1="69529" x2="12042" y2="67845"/>
                        <a14:foregroundMark x1="11743" y1="70202" x2="9125" y2="63131"/>
                        <a14:foregroundMark x1="42334" y1="92256" x2="61855" y2="92845"/>
                        <a14:foregroundMark x1="79357" y1="81397" x2="86163" y2="71970"/>
                        <a14:foregroundMark x1="88257" y1="68771" x2="89080" y2="64899"/>
                        <a14:foregroundMark x1="89828" y1="68182" x2="89828" y2="65236"/>
                        <a14:foregroundMark x1="88556" y1="68182" x2="90651" y2="60017"/>
                        <a14:foregroundMark x1="90651" y1="60017" x2="90875" y2="59596"/>
                        <a14:foregroundMark x1="93194" y1="58418" x2="93194" y2="58418"/>
                        <a14:foregroundMark x1="90352" y1="64899" x2="89304" y2="69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905" y="3377950"/>
            <a:ext cx="3301005" cy="293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5A09D88-4A61-B648-9404-D25AE78B40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027" y="2560272"/>
            <a:ext cx="951425" cy="7078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673977E-DE54-F048-AC2B-4175FB80DB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604" y="1817227"/>
            <a:ext cx="845600" cy="7255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2FA94D2-BB2E-244C-9B10-13FC3BEFEE60}"/>
              </a:ext>
            </a:extLst>
          </p:cNvPr>
          <p:cNvSpPr txBox="1"/>
          <p:nvPr/>
        </p:nvSpPr>
        <p:spPr>
          <a:xfrm>
            <a:off x="1922467" y="4759155"/>
            <a:ext cx="202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Avoid overheating</a:t>
            </a:r>
            <a:endParaRPr lang="ja-JP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8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8B0741-239D-AD48-86CB-204BEAFCF2D1}"/>
              </a:ext>
            </a:extLst>
          </p:cNvPr>
          <p:cNvGrpSpPr/>
          <p:nvPr/>
        </p:nvGrpSpPr>
        <p:grpSpPr>
          <a:xfrm>
            <a:off x="6253352" y="4117374"/>
            <a:ext cx="4296212" cy="1090934"/>
            <a:chOff x="5561252" y="5569539"/>
            <a:chExt cx="2675119" cy="1506403"/>
          </a:xfrm>
        </p:grpSpPr>
        <p:sp>
          <p:nvSpPr>
            <p:cNvPr id="11" name="角丸四角形 10">
              <a:extLst>
                <a:ext uri="{FF2B5EF4-FFF2-40B4-BE49-F238E27FC236}">
                  <a16:creationId xmlns:a16="http://schemas.microsoft.com/office/drawing/2014/main" id="{6FDFD1FB-9C24-4F4A-AB29-F3EA7C1DEF67}"/>
                </a:ext>
              </a:extLst>
            </p:cNvPr>
            <p:cNvSpPr/>
            <p:nvPr/>
          </p:nvSpPr>
          <p:spPr>
            <a:xfrm>
              <a:off x="5561252" y="5569539"/>
              <a:ext cx="2675119" cy="1506403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63E9751-C9B6-114D-A688-DB8F7E6A37B1}"/>
                </a:ext>
              </a:extLst>
            </p:cNvPr>
            <p:cNvSpPr txBox="1"/>
            <p:nvPr/>
          </p:nvSpPr>
          <p:spPr>
            <a:xfrm>
              <a:off x="5618854" y="5635524"/>
              <a:ext cx="2547786" cy="127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nutrient (allicin)</a:t>
              </a:r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helps absorption of vitamin B1.  Good to eat with vitamin B1-rich foods(e.g., pork, soy beans, eel, etc.)</a:t>
              </a:r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4386BF9-F2F4-F843-876A-E065FC857121}"/>
              </a:ext>
            </a:extLst>
          </p:cNvPr>
          <p:cNvGrpSpPr/>
          <p:nvPr/>
        </p:nvGrpSpPr>
        <p:grpSpPr>
          <a:xfrm>
            <a:off x="6253353" y="1092560"/>
            <a:ext cx="4369823" cy="1176072"/>
            <a:chOff x="5568659" y="5629634"/>
            <a:chExt cx="2697468" cy="577916"/>
          </a:xfrm>
        </p:grpSpPr>
        <p:sp>
          <p:nvSpPr>
            <p:cNvPr id="24" name="角丸四角形 23">
              <a:extLst>
                <a:ext uri="{FF2B5EF4-FFF2-40B4-BE49-F238E27FC236}">
                  <a16:creationId xmlns:a16="http://schemas.microsoft.com/office/drawing/2014/main" id="{8D3C2B18-F7C4-E148-B0FA-E5B60BA85457}"/>
                </a:ext>
              </a:extLst>
            </p:cNvPr>
            <p:cNvSpPr/>
            <p:nvPr/>
          </p:nvSpPr>
          <p:spPr>
            <a:xfrm>
              <a:off x="5568659" y="5629634"/>
              <a:ext cx="2648331" cy="57791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E4F3C61-BE40-8247-B2F9-57D5D31C562D}"/>
                </a:ext>
              </a:extLst>
            </p:cNvPr>
            <p:cNvSpPr txBox="1"/>
            <p:nvPr/>
          </p:nvSpPr>
          <p:spPr>
            <a:xfrm>
              <a:off x="5579207" y="5688087"/>
              <a:ext cx="2686920" cy="453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After slicing or chopping a bulb onion, expose it to the air about 10-15 mins. Doing so increases nutrient’s(allicin) value. </a:t>
              </a:r>
              <a:endParaRPr lang="ja-JP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EFEDA9-BB2A-9543-8580-372F556B9A91}"/>
              </a:ext>
            </a:extLst>
          </p:cNvPr>
          <p:cNvSpPr/>
          <p:nvPr/>
        </p:nvSpPr>
        <p:spPr>
          <a:xfrm>
            <a:off x="3457194" y="104261"/>
            <a:ext cx="601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Tips for cooking and eating </a:t>
            </a:r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bulb onions</a:t>
            </a:r>
            <a:endParaRPr lang="en" altLang="ja-JP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B58F705-B696-2B41-8FA1-DC245FA5915E}"/>
              </a:ext>
            </a:extLst>
          </p:cNvPr>
          <p:cNvGrpSpPr/>
          <p:nvPr/>
        </p:nvGrpSpPr>
        <p:grpSpPr>
          <a:xfrm>
            <a:off x="6280130" y="2433138"/>
            <a:ext cx="4275760" cy="1545626"/>
            <a:chOff x="7854987" y="-221089"/>
            <a:chExt cx="4357837" cy="1545626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FAFC8D25-E2D9-AD4B-82E1-88191216D45C}"/>
                </a:ext>
              </a:extLst>
            </p:cNvPr>
            <p:cNvSpPr/>
            <p:nvPr/>
          </p:nvSpPr>
          <p:spPr>
            <a:xfrm>
              <a:off x="7854987" y="-221089"/>
              <a:ext cx="4357837" cy="1545626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871BD139-7FD6-2D40-9AE4-C99D9B0F9D1C}"/>
                </a:ext>
              </a:extLst>
            </p:cNvPr>
            <p:cNvSpPr txBox="1"/>
            <p:nvPr/>
          </p:nvSpPr>
          <p:spPr>
            <a:xfrm>
              <a:off x="8014468" y="-173284"/>
              <a:ext cx="41285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Avoid overheating. </a:t>
              </a:r>
            </a:p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longer a food is cooked, the greater the loss of nutrients.</a:t>
              </a:r>
            </a:p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When you cook, fry it quickly or eat with some soup that dissolves the nutrients.</a:t>
              </a: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949FD90-A5DC-8544-B4C1-07F1D5DEC193}"/>
              </a:ext>
            </a:extLst>
          </p:cNvPr>
          <p:cNvGrpSpPr/>
          <p:nvPr/>
        </p:nvGrpSpPr>
        <p:grpSpPr>
          <a:xfrm>
            <a:off x="1648651" y="4283467"/>
            <a:ext cx="4393443" cy="2041810"/>
            <a:chOff x="5568659" y="5793496"/>
            <a:chExt cx="2657198" cy="2819408"/>
          </a:xfrm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D4DEB229-BBA4-B74B-B2C6-E94F4925BBEC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FD9B995-DC6D-AD42-B5E2-F9879357E788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80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9F29D0A-0FF3-C84F-90EB-345B0CF07D04}"/>
              </a:ext>
            </a:extLst>
          </p:cNvPr>
          <p:cNvGrpSpPr/>
          <p:nvPr/>
        </p:nvGrpSpPr>
        <p:grpSpPr>
          <a:xfrm>
            <a:off x="6296691" y="5350181"/>
            <a:ext cx="4275760" cy="1163943"/>
            <a:chOff x="5568659" y="5863643"/>
            <a:chExt cx="2703101" cy="1301342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EEA375EA-3380-634A-A311-A18D33AC37D4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105737E6-B5C3-F444-8DD8-7D59430E47B8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03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E7CC100D-DD77-DA4E-8438-8E130CB41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110" y="802407"/>
            <a:ext cx="4514850" cy="32956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00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Microsoft Office PowerPoint</Application>
  <PresentationFormat>ワイド画面</PresentationFormat>
  <Paragraphs>52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Bulb Onion</vt:lpstr>
      <vt:lpstr>PowerPoint プレゼンテーション</vt:lpstr>
      <vt:lpstr>Health effects of bulb onions 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Bulb Onion</dc:title>
  <dc:creator>Ito, Junichi[伊藤 淳一]</dc:creator>
  <cp:lastModifiedBy>Ito, Junichi[伊藤 淳一]</cp:lastModifiedBy>
  <cp:revision>1</cp:revision>
  <dcterms:created xsi:type="dcterms:W3CDTF">2021-09-08T05:56:48Z</dcterms:created>
  <dcterms:modified xsi:type="dcterms:W3CDTF">2021-09-08T05:56:57Z</dcterms:modified>
</cp:coreProperties>
</file>