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98C9D-4256-4DBD-A2D6-C53F21486E41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C44CB-0A84-4A16-A638-13D2B9BC74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001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05256-7AF7-064B-81A2-38F88F2F369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5133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05256-7AF7-064B-81A2-38F88F2F369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869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05256-7AF7-064B-81A2-38F88F2F369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9623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05256-7AF7-064B-81A2-38F88F2F369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051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13D1-0ED6-4B76-994D-00C790C26747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1C3B-AF9A-4B17-B833-D6BA063239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289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13D1-0ED6-4B76-994D-00C790C26747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1C3B-AF9A-4B17-B833-D6BA063239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1274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13D1-0ED6-4B76-994D-00C790C26747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1C3B-AF9A-4B17-B833-D6BA063239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939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13D1-0ED6-4B76-994D-00C790C26747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1C3B-AF9A-4B17-B833-D6BA063239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1008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13D1-0ED6-4B76-994D-00C790C26747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1C3B-AF9A-4B17-B833-D6BA063239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079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13D1-0ED6-4B76-994D-00C790C26747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1C3B-AF9A-4B17-B833-D6BA063239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021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13D1-0ED6-4B76-994D-00C790C26747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1C3B-AF9A-4B17-B833-D6BA063239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7633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13D1-0ED6-4B76-994D-00C790C26747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1C3B-AF9A-4B17-B833-D6BA063239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8281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13D1-0ED6-4B76-994D-00C790C26747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1C3B-AF9A-4B17-B833-D6BA063239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017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13D1-0ED6-4B76-994D-00C790C26747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1C3B-AF9A-4B17-B833-D6BA063239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7462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13D1-0ED6-4B76-994D-00C790C26747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1C3B-AF9A-4B17-B833-D6BA063239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02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713D1-0ED6-4B76-994D-00C790C26747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81C3B-AF9A-4B17-B833-D6BA063239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24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ABB471-DA6F-6147-A98D-1FA2BFF2C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07995"/>
            <a:ext cx="7886700" cy="1325563"/>
          </a:xfrm>
        </p:spPr>
        <p:txBody>
          <a:bodyPr/>
          <a:lstStyle/>
          <a:p>
            <a:r>
              <a:rPr kumimoji="1" lang="en-US" altLang="ja-JP" dirty="0"/>
              <a:t>Cabbage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0148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星 7 3"/>
          <p:cNvSpPr/>
          <p:nvPr/>
        </p:nvSpPr>
        <p:spPr>
          <a:xfrm>
            <a:off x="3966085" y="1910579"/>
            <a:ext cx="4132791" cy="4155691"/>
          </a:xfrm>
          <a:prstGeom prst="star7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C24C1D-700B-BF49-9971-4AF0D6FB1F65}"/>
              </a:ext>
            </a:extLst>
          </p:cNvPr>
          <p:cNvSpPr txBox="1"/>
          <p:nvPr/>
        </p:nvSpPr>
        <p:spPr>
          <a:xfrm>
            <a:off x="1948219" y="379236"/>
            <a:ext cx="789972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ja-JP" sz="1600" dirty="0">
                <a:solidFill>
                  <a:schemeClr val="bg1">
                    <a:lumMod val="50000"/>
                  </a:schemeClr>
                </a:solidFill>
              </a:rPr>
              <a:t>Example of key message: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04FC681-D397-C241-8C58-F2F66B5D8C0C}"/>
              </a:ext>
            </a:extLst>
          </p:cNvPr>
          <p:cNvSpPr txBox="1"/>
          <p:nvPr/>
        </p:nvSpPr>
        <p:spPr>
          <a:xfrm>
            <a:off x="6594660" y="1223855"/>
            <a:ext cx="524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CA585AE-89B8-1247-B2F0-61C7452BE80D}"/>
              </a:ext>
            </a:extLst>
          </p:cNvPr>
          <p:cNvSpPr txBox="1"/>
          <p:nvPr/>
        </p:nvSpPr>
        <p:spPr>
          <a:xfrm>
            <a:off x="1855714" y="750310"/>
            <a:ext cx="6643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cs typeface="Times New Roman" panose="02020603050405020304" pitchFamily="18" charset="0"/>
              </a:rPr>
              <a:t>Cabbage prevent gastritis and stomach ulcers</a:t>
            </a:r>
            <a:endParaRPr lang="ja-JP" altLang="en-US" sz="1200" b="1" dirty="0">
              <a:cs typeface="Times New Roman" panose="02020603050405020304" pitchFamily="18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39D6495-6318-5947-A7CE-391FEFD34FEA}"/>
              </a:ext>
            </a:extLst>
          </p:cNvPr>
          <p:cNvSpPr txBox="1"/>
          <p:nvPr/>
        </p:nvSpPr>
        <p:spPr>
          <a:xfrm>
            <a:off x="1819155" y="640746"/>
            <a:ext cx="524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B8906A53-3A79-3A49-A2A7-6FA8C40B1C41}"/>
              </a:ext>
            </a:extLst>
          </p:cNvPr>
          <p:cNvGrpSpPr/>
          <p:nvPr/>
        </p:nvGrpSpPr>
        <p:grpSpPr>
          <a:xfrm>
            <a:off x="7757115" y="2711122"/>
            <a:ext cx="2781204" cy="2637081"/>
            <a:chOff x="-2157724" y="293198"/>
            <a:chExt cx="2747072" cy="2683529"/>
          </a:xfrm>
        </p:grpSpPr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6EF547E5-DB4A-9241-BFFB-D60488C508B1}"/>
                </a:ext>
              </a:extLst>
            </p:cNvPr>
            <p:cNvSpPr/>
            <p:nvPr/>
          </p:nvSpPr>
          <p:spPr>
            <a:xfrm>
              <a:off x="-2047816" y="293198"/>
              <a:ext cx="2555931" cy="241030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36" name="Picture 8" descr="骨の無料イラスト素材｜イラストイメージ">
              <a:extLst>
                <a:ext uri="{FF2B5EF4-FFF2-40B4-BE49-F238E27FC236}">
                  <a16:creationId xmlns:a16="http://schemas.microsoft.com/office/drawing/2014/main" id="{56BCFEE1-CB78-DA46-9442-F8EA76B65E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18125" y1="40625" x2="44479" y2="46458"/>
                          <a14:foregroundMark x1="44479" y1="46458" x2="68333" y2="46042"/>
                          <a14:foregroundMark x1="68333" y1="46042" x2="72604" y2="57188"/>
                          <a14:foregroundMark x1="26875" y1="36250" x2="16146" y2="54063"/>
                          <a14:foregroundMark x1="16146" y1="54063" x2="36146" y2="43750"/>
                          <a14:foregroundMark x1="36146" y1="43750" x2="77188" y2="61042"/>
                          <a14:foregroundMark x1="77188" y1="61042" x2="82708" y2="40521"/>
                          <a14:foregroundMark x1="82708" y1="40521" x2="76458" y2="60521"/>
                          <a14:foregroundMark x1="76458" y1="60521" x2="82813" y2="40625"/>
                          <a14:foregroundMark x1="82813" y1="40625" x2="82813" y2="40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87988">
              <a:off x="-2157724" y="628208"/>
              <a:ext cx="2348520" cy="2348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星 4 36">
              <a:extLst>
                <a:ext uri="{FF2B5EF4-FFF2-40B4-BE49-F238E27FC236}">
                  <a16:creationId xmlns:a16="http://schemas.microsoft.com/office/drawing/2014/main" id="{E4207E1F-BA29-504A-8364-97C9E1491127}"/>
                </a:ext>
              </a:extLst>
            </p:cNvPr>
            <p:cNvSpPr/>
            <p:nvPr/>
          </p:nvSpPr>
          <p:spPr>
            <a:xfrm>
              <a:off x="-1520037" y="1861736"/>
              <a:ext cx="285037" cy="371840"/>
            </a:xfrm>
            <a:prstGeom prst="star4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8" name="星 4 37">
              <a:extLst>
                <a:ext uri="{FF2B5EF4-FFF2-40B4-BE49-F238E27FC236}">
                  <a16:creationId xmlns:a16="http://schemas.microsoft.com/office/drawing/2014/main" id="{B1E28CFC-95F7-584F-A32C-0776D69B51D9}"/>
                </a:ext>
              </a:extLst>
            </p:cNvPr>
            <p:cNvSpPr/>
            <p:nvPr/>
          </p:nvSpPr>
          <p:spPr>
            <a:xfrm>
              <a:off x="-1253145" y="2173572"/>
              <a:ext cx="194685" cy="230883"/>
            </a:xfrm>
            <a:prstGeom prst="star4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9" name="星 4 38">
              <a:extLst>
                <a:ext uri="{FF2B5EF4-FFF2-40B4-BE49-F238E27FC236}">
                  <a16:creationId xmlns:a16="http://schemas.microsoft.com/office/drawing/2014/main" id="{958B1182-C67B-114D-99E0-2C6FA2DAC42F}"/>
                </a:ext>
              </a:extLst>
            </p:cNvPr>
            <p:cNvSpPr/>
            <p:nvPr/>
          </p:nvSpPr>
          <p:spPr>
            <a:xfrm>
              <a:off x="-600885" y="1149891"/>
              <a:ext cx="285037" cy="371840"/>
            </a:xfrm>
            <a:prstGeom prst="star4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40" name="星 4 39">
              <a:extLst>
                <a:ext uri="{FF2B5EF4-FFF2-40B4-BE49-F238E27FC236}">
                  <a16:creationId xmlns:a16="http://schemas.microsoft.com/office/drawing/2014/main" id="{E001273E-6534-4E4B-940C-27D1A5AD28B9}"/>
                </a:ext>
              </a:extLst>
            </p:cNvPr>
            <p:cNvSpPr/>
            <p:nvPr/>
          </p:nvSpPr>
          <p:spPr>
            <a:xfrm>
              <a:off x="-301560" y="1434863"/>
              <a:ext cx="194685" cy="230883"/>
            </a:xfrm>
            <a:prstGeom prst="star4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1C91323F-146E-3247-A503-3D59698A32C9}"/>
                </a:ext>
              </a:extLst>
            </p:cNvPr>
            <p:cNvSpPr txBox="1"/>
            <p:nvPr/>
          </p:nvSpPr>
          <p:spPr>
            <a:xfrm>
              <a:off x="-1906519" y="327429"/>
              <a:ext cx="2495867" cy="657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>
                  <a:solidFill>
                    <a:schemeClr val="bg1"/>
                  </a:solidFill>
                </a:rPr>
                <a:t>Makes bones and </a:t>
              </a:r>
            </a:p>
            <a:p>
              <a:pPr algn="ctr"/>
              <a:r>
                <a:rPr lang="en-US" altLang="ja-JP" b="1" dirty="0">
                  <a:solidFill>
                    <a:schemeClr val="bg1"/>
                  </a:solidFill>
                </a:rPr>
                <a:t>teeth strong</a:t>
              </a:r>
              <a:endParaRPr lang="ja-JP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53D5F672-B10E-2B45-9E64-FB1DE936217A}"/>
              </a:ext>
            </a:extLst>
          </p:cNvPr>
          <p:cNvGrpSpPr/>
          <p:nvPr/>
        </p:nvGrpSpPr>
        <p:grpSpPr>
          <a:xfrm>
            <a:off x="4342885" y="2696178"/>
            <a:ext cx="3460978" cy="2637081"/>
            <a:chOff x="873599" y="5605661"/>
            <a:chExt cx="3495508" cy="2807577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06C9AC83-195E-5247-B52A-05524279DF17}"/>
                </a:ext>
              </a:extLst>
            </p:cNvPr>
            <p:cNvGrpSpPr/>
            <p:nvPr/>
          </p:nvGrpSpPr>
          <p:grpSpPr>
            <a:xfrm>
              <a:off x="873599" y="5605661"/>
              <a:ext cx="3495508" cy="2807577"/>
              <a:chOff x="2781430" y="2980887"/>
              <a:chExt cx="3495508" cy="2807577"/>
            </a:xfrm>
          </p:grpSpPr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7170A2E4-B3DC-4E4F-95D3-7C62EB858DBB}"/>
                  </a:ext>
                </a:extLst>
              </p:cNvPr>
              <p:cNvSpPr/>
              <p:nvPr/>
            </p:nvSpPr>
            <p:spPr>
              <a:xfrm>
                <a:off x="3133521" y="2980887"/>
                <a:ext cx="2785061" cy="2697919"/>
              </a:xfrm>
              <a:prstGeom prst="rect">
                <a:avLst/>
              </a:prstGeom>
              <a:solidFill>
                <a:srgbClr val="7AD1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grpSp>
            <p:nvGrpSpPr>
              <p:cNvPr id="8" name="グループ化 7">
                <a:extLst>
                  <a:ext uri="{FF2B5EF4-FFF2-40B4-BE49-F238E27FC236}">
                    <a16:creationId xmlns:a16="http://schemas.microsoft.com/office/drawing/2014/main" id="{40303B62-48C2-E04C-AFC7-ED452E74F9A4}"/>
                  </a:ext>
                </a:extLst>
              </p:cNvPr>
              <p:cNvGrpSpPr/>
              <p:nvPr/>
            </p:nvGrpSpPr>
            <p:grpSpPr>
              <a:xfrm>
                <a:off x="2781430" y="2994618"/>
                <a:ext cx="3495508" cy="2793846"/>
                <a:chOff x="2753312" y="3017498"/>
                <a:chExt cx="3495508" cy="2793846"/>
              </a:xfrm>
            </p:grpSpPr>
            <p:sp>
              <p:nvSpPr>
                <p:cNvPr id="54" name="テキスト ボックス 53">
                  <a:extLst>
                    <a:ext uri="{FF2B5EF4-FFF2-40B4-BE49-F238E27FC236}">
                      <a16:creationId xmlns:a16="http://schemas.microsoft.com/office/drawing/2014/main" id="{C4447907-CA3C-584F-81E1-BBA29E1BFEBB}"/>
                    </a:ext>
                  </a:extLst>
                </p:cNvPr>
                <p:cNvSpPr txBox="1"/>
                <p:nvPr/>
              </p:nvSpPr>
              <p:spPr>
                <a:xfrm>
                  <a:off x="3054737" y="3017498"/>
                  <a:ext cx="2959147" cy="6881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b="1" dirty="0"/>
                    <a:t>Makes your stomach  strong</a:t>
                  </a:r>
                  <a:endParaRPr lang="ja-JP" altLang="en-US" b="1"/>
                </a:p>
              </p:txBody>
            </p:sp>
            <p:pic>
              <p:nvPicPr>
                <p:cNvPr id="3" name="図 2">
                  <a:extLst>
                    <a:ext uri="{FF2B5EF4-FFF2-40B4-BE49-F238E27FC236}">
                      <a16:creationId xmlns:a16="http://schemas.microsoft.com/office/drawing/2014/main" id="{DF6A8779-F5AD-7447-9570-1F19395440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53312" y="3189713"/>
                  <a:ext cx="3495508" cy="2621631"/>
                </a:xfrm>
                <a:prstGeom prst="rect">
                  <a:avLst/>
                </a:prstGeom>
              </p:spPr>
            </p:pic>
          </p:grpSp>
        </p:grpSp>
        <p:sp>
          <p:nvSpPr>
            <p:cNvPr id="55" name="星 4 54">
              <a:extLst>
                <a:ext uri="{FF2B5EF4-FFF2-40B4-BE49-F238E27FC236}">
                  <a16:creationId xmlns:a16="http://schemas.microsoft.com/office/drawing/2014/main" id="{A36C4437-B9FB-774C-A6D7-B9F8CCB02966}"/>
                </a:ext>
              </a:extLst>
            </p:cNvPr>
            <p:cNvSpPr/>
            <p:nvPr/>
          </p:nvSpPr>
          <p:spPr>
            <a:xfrm>
              <a:off x="2753842" y="6574768"/>
              <a:ext cx="245833" cy="301890"/>
            </a:xfrm>
            <a:prstGeom prst="star4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7" name="星 4 56">
              <a:extLst>
                <a:ext uri="{FF2B5EF4-FFF2-40B4-BE49-F238E27FC236}">
                  <a16:creationId xmlns:a16="http://schemas.microsoft.com/office/drawing/2014/main" id="{2AEA6E55-9FF7-3D46-BF23-61B86D25B996}"/>
                </a:ext>
              </a:extLst>
            </p:cNvPr>
            <p:cNvSpPr/>
            <p:nvPr/>
          </p:nvSpPr>
          <p:spPr>
            <a:xfrm>
              <a:off x="2427740" y="6654999"/>
              <a:ext cx="203167" cy="249495"/>
            </a:xfrm>
            <a:prstGeom prst="star4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8" name="星 4 57">
              <a:extLst>
                <a:ext uri="{FF2B5EF4-FFF2-40B4-BE49-F238E27FC236}">
                  <a16:creationId xmlns:a16="http://schemas.microsoft.com/office/drawing/2014/main" id="{7DA9CA96-B37B-9344-BACE-F35C80A96CB2}"/>
                </a:ext>
              </a:extLst>
            </p:cNvPr>
            <p:cNvSpPr/>
            <p:nvPr/>
          </p:nvSpPr>
          <p:spPr>
            <a:xfrm>
              <a:off x="2761566" y="6994355"/>
              <a:ext cx="203167" cy="226814"/>
            </a:xfrm>
            <a:prstGeom prst="star4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pic>
        <p:nvPicPr>
          <p:cNvPr id="14" name="図 13">
            <a:extLst>
              <a:ext uri="{FF2B5EF4-FFF2-40B4-BE49-F238E27FC236}">
                <a16:creationId xmlns:a16="http://schemas.microsoft.com/office/drawing/2014/main" id="{BA84F90E-E9E5-E149-8620-BAD52D235E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2872" y="35193"/>
            <a:ext cx="1989190" cy="1492546"/>
          </a:xfrm>
          <a:prstGeom prst="rect">
            <a:avLst/>
          </a:prstGeom>
        </p:spPr>
      </p:pic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A6B2EC6B-0E51-6B46-9FF1-A0F302FBDDF4}"/>
              </a:ext>
            </a:extLst>
          </p:cNvPr>
          <p:cNvGrpSpPr/>
          <p:nvPr/>
        </p:nvGrpSpPr>
        <p:grpSpPr>
          <a:xfrm>
            <a:off x="1716890" y="2706214"/>
            <a:ext cx="2679596" cy="2524045"/>
            <a:chOff x="125576" y="3322421"/>
            <a:chExt cx="2409774" cy="2269392"/>
          </a:xfrm>
        </p:grpSpPr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A76F5D43-7906-B54E-BE96-2F03C230E63D}"/>
                </a:ext>
              </a:extLst>
            </p:cNvPr>
            <p:cNvGrpSpPr/>
            <p:nvPr/>
          </p:nvGrpSpPr>
          <p:grpSpPr>
            <a:xfrm>
              <a:off x="125576" y="3322421"/>
              <a:ext cx="2409774" cy="2269392"/>
              <a:chOff x="125576" y="3322421"/>
              <a:chExt cx="2409774" cy="2269392"/>
            </a:xfrm>
          </p:grpSpPr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92EEFA80-F3DA-2D40-BABA-34C2141E58EC}"/>
                  </a:ext>
                </a:extLst>
              </p:cNvPr>
              <p:cNvSpPr/>
              <p:nvPr/>
            </p:nvSpPr>
            <p:spPr>
              <a:xfrm>
                <a:off x="125576" y="3322421"/>
                <a:ext cx="2409774" cy="226939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pic>
            <p:nvPicPr>
              <p:cNvPr id="46" name="図 45">
                <a:extLst>
                  <a:ext uri="{FF2B5EF4-FFF2-40B4-BE49-F238E27FC236}">
                    <a16:creationId xmlns:a16="http://schemas.microsoft.com/office/drawing/2014/main" id="{EC6AC2ED-3DAF-DF48-B057-150546A09E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rgbClr val="ED7D31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417" b="97833" l="9959" r="89959">
                            <a14:foregroundMark x1="49793" y1="7417" x2="49793" y2="7417"/>
                            <a14:foregroundMark x1="58506" y1="3417" x2="58506" y2="3417"/>
                            <a14:foregroundMark x1="83237" y1="83417" x2="83237" y2="83417"/>
                            <a14:foregroundMark x1="44979" y1="97833" x2="44979" y2="97833"/>
                            <a14:foregroundMark x1="25062" y1="97833" x2="25062" y2="97833"/>
                            <a14:foregroundMark x1="68133" y1="78583" x2="68133" y2="78583"/>
                            <a14:foregroundMark x1="70456" y1="79417" x2="44813" y2="92250"/>
                            <a14:foregroundMark x1="44813" y1="92250" x2="35436" y2="81833"/>
                            <a14:foregroundMark x1="33776" y1="96250" x2="60166" y2="95417"/>
                            <a14:foregroundMark x1="76100" y1="73833" x2="54108" y2="90583"/>
                            <a14:foregroundMark x1="54108" y1="90583" x2="36183" y2="75417"/>
                            <a14:foregroundMark x1="29793" y1="93833" x2="57759" y2="93833"/>
                            <a14:foregroundMark x1="57759" y1="93833" x2="62490" y2="93000"/>
                            <a14:foregroundMark x1="62490" y1="89833" x2="33776" y2="87417"/>
                            <a14:foregroundMark x1="30622" y1="91417" x2="64896" y2="92250"/>
                          </a14:backgroundRemoval>
                        </a14:imgEffect>
                        <a14:imgEffect>
                          <a14:colorTemperature colorTemp="5679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034" y="3754314"/>
                <a:ext cx="1831450" cy="1825365"/>
              </a:xfrm>
              <a:prstGeom prst="rect">
                <a:avLst/>
              </a:prstGeom>
            </p:spPr>
          </p:pic>
          <p:sp>
            <p:nvSpPr>
              <p:cNvPr id="47" name="星 4 46">
                <a:extLst>
                  <a:ext uri="{FF2B5EF4-FFF2-40B4-BE49-F238E27FC236}">
                    <a16:creationId xmlns:a16="http://schemas.microsoft.com/office/drawing/2014/main" id="{09EC53AE-1E0D-6D4B-B21E-1EE1D06BDAE5}"/>
                  </a:ext>
                </a:extLst>
              </p:cNvPr>
              <p:cNvSpPr/>
              <p:nvPr/>
            </p:nvSpPr>
            <p:spPr>
              <a:xfrm>
                <a:off x="1728214" y="3888730"/>
                <a:ext cx="220288" cy="288394"/>
              </a:xfrm>
              <a:prstGeom prst="star4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48" name="星 4 47">
                <a:extLst>
                  <a:ext uri="{FF2B5EF4-FFF2-40B4-BE49-F238E27FC236}">
                    <a16:creationId xmlns:a16="http://schemas.microsoft.com/office/drawing/2014/main" id="{774D958E-9AFA-0843-B363-8EE67221448C}"/>
                  </a:ext>
                </a:extLst>
              </p:cNvPr>
              <p:cNvSpPr/>
              <p:nvPr/>
            </p:nvSpPr>
            <p:spPr>
              <a:xfrm>
                <a:off x="638746" y="4605117"/>
                <a:ext cx="220288" cy="288394"/>
              </a:xfrm>
              <a:prstGeom prst="star4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49" name="星 4 48">
                <a:extLst>
                  <a:ext uri="{FF2B5EF4-FFF2-40B4-BE49-F238E27FC236}">
                    <a16:creationId xmlns:a16="http://schemas.microsoft.com/office/drawing/2014/main" id="{3E6E1DFC-1C1F-1349-AB82-550FE37DD891}"/>
                  </a:ext>
                </a:extLst>
              </p:cNvPr>
              <p:cNvSpPr/>
              <p:nvPr/>
            </p:nvSpPr>
            <p:spPr>
              <a:xfrm>
                <a:off x="640665" y="3991437"/>
                <a:ext cx="182056" cy="238341"/>
              </a:xfrm>
              <a:prstGeom prst="star4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50" name="星 4 49">
                <a:extLst>
                  <a:ext uri="{FF2B5EF4-FFF2-40B4-BE49-F238E27FC236}">
                    <a16:creationId xmlns:a16="http://schemas.microsoft.com/office/drawing/2014/main" id="{995DD4C9-A34E-A142-AFEB-D5D1DF72C357}"/>
                  </a:ext>
                </a:extLst>
              </p:cNvPr>
              <p:cNvSpPr/>
              <p:nvPr/>
            </p:nvSpPr>
            <p:spPr>
              <a:xfrm>
                <a:off x="1846236" y="4348780"/>
                <a:ext cx="182056" cy="216674"/>
              </a:xfrm>
              <a:prstGeom prst="star4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51" name="星 4 50">
                <a:extLst>
                  <a:ext uri="{FF2B5EF4-FFF2-40B4-BE49-F238E27FC236}">
                    <a16:creationId xmlns:a16="http://schemas.microsoft.com/office/drawing/2014/main" id="{059F5862-8967-DC41-BBD2-C93109BE9D3A}"/>
                  </a:ext>
                </a:extLst>
              </p:cNvPr>
              <p:cNvSpPr/>
              <p:nvPr/>
            </p:nvSpPr>
            <p:spPr>
              <a:xfrm>
                <a:off x="1770661" y="4666032"/>
                <a:ext cx="220288" cy="288394"/>
              </a:xfrm>
              <a:prstGeom prst="star4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DAA8A4EE-5695-EF4E-83C6-258C47FAAF8A}"/>
                </a:ext>
              </a:extLst>
            </p:cNvPr>
            <p:cNvSpPr txBox="1"/>
            <p:nvPr/>
          </p:nvSpPr>
          <p:spPr>
            <a:xfrm>
              <a:off x="390828" y="3369113"/>
              <a:ext cx="1981441" cy="581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/>
                <a:t>Improves skin tone </a:t>
              </a:r>
              <a:endParaRPr lang="ja-JP" altLang="en-US" b="1"/>
            </a:p>
          </p:txBody>
        </p:sp>
      </p:grpSp>
    </p:spTree>
    <p:extLst>
      <p:ext uri="{BB962C8B-B14F-4D97-AF65-F5344CB8AC3E}">
        <p14:creationId xmlns:p14="http://schemas.microsoft.com/office/powerpoint/2010/main" val="1003274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D68832BB-1F5D-0546-9261-A4AF4784B063}"/>
              </a:ext>
            </a:extLst>
          </p:cNvPr>
          <p:cNvGrpSpPr/>
          <p:nvPr/>
        </p:nvGrpSpPr>
        <p:grpSpPr>
          <a:xfrm>
            <a:off x="6096000" y="1128715"/>
            <a:ext cx="4534158" cy="1852671"/>
            <a:chOff x="-880013" y="4167334"/>
            <a:chExt cx="4533296" cy="1950153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3B5F3343-29A0-BA4F-92B4-357CCD216F1A}"/>
                </a:ext>
              </a:extLst>
            </p:cNvPr>
            <p:cNvSpPr/>
            <p:nvPr/>
          </p:nvSpPr>
          <p:spPr>
            <a:xfrm>
              <a:off x="-317006" y="4400441"/>
              <a:ext cx="3970289" cy="17170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/>
                <a:t>Why does</a:t>
              </a:r>
              <a:r>
                <a:rPr lang="ja-JP" altLang="en-US"/>
                <a:t> </a:t>
              </a:r>
              <a:r>
                <a:rPr lang="en-US" altLang="ja-JP" dirty="0"/>
                <a:t>it make your gastric strong?</a:t>
              </a:r>
              <a:endParaRPr lang="en-US" altLang="ja-JP" sz="1000" dirty="0"/>
            </a:p>
            <a:p>
              <a:endParaRPr lang="en-US" altLang="ja-JP" sz="800" dirty="0"/>
            </a:p>
            <a:p>
              <a:r>
                <a:rPr lang="en-US" altLang="ja-JP" sz="2000" dirty="0"/>
                <a:t>It</a:t>
              </a:r>
              <a:r>
                <a:rPr lang="en-US" altLang="ja-JP" dirty="0"/>
                <a:t> contains a nutrient (vitamin U)</a:t>
              </a:r>
              <a:r>
                <a:rPr lang="ja-JP" altLang="en-US"/>
                <a:t> </a:t>
              </a:r>
              <a:r>
                <a:rPr lang="en-US" altLang="ja-JP" dirty="0"/>
                <a:t>that protects and repairs the stomach lining.</a:t>
              </a:r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6B157AAA-1D59-3C40-8D64-4061B4D3EC6A}"/>
                </a:ext>
              </a:extLst>
            </p:cNvPr>
            <p:cNvGrpSpPr/>
            <p:nvPr/>
          </p:nvGrpSpPr>
          <p:grpSpPr>
            <a:xfrm>
              <a:off x="-880013" y="4167334"/>
              <a:ext cx="4436996" cy="1492070"/>
              <a:chOff x="-346" y="4996055"/>
              <a:chExt cx="4436996" cy="1492070"/>
            </a:xfrm>
          </p:grpSpPr>
          <p:sp>
            <p:nvSpPr>
              <p:cNvPr id="16" name="円形吹き出し 15">
                <a:extLst>
                  <a:ext uri="{FF2B5EF4-FFF2-40B4-BE49-F238E27FC236}">
                    <a16:creationId xmlns:a16="http://schemas.microsoft.com/office/drawing/2014/main" id="{1488F315-4C02-5B4E-AAB1-65BCC4E89406}"/>
                  </a:ext>
                </a:extLst>
              </p:cNvPr>
              <p:cNvSpPr/>
              <p:nvPr/>
            </p:nvSpPr>
            <p:spPr>
              <a:xfrm>
                <a:off x="134447" y="5249767"/>
                <a:ext cx="419100" cy="393700"/>
              </a:xfrm>
              <a:prstGeom prst="wedgeEllipseCallout">
                <a:avLst>
                  <a:gd name="adj1" fmla="val 54925"/>
                  <a:gd name="adj2" fmla="val 4637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/>
                  <a:t>Q</a:t>
                </a:r>
                <a:endParaRPr lang="ja-JP" altLang="en-US" dirty="0"/>
              </a:p>
            </p:txBody>
          </p:sp>
          <p:sp>
            <p:nvSpPr>
              <p:cNvPr id="17" name="円形吹き出し 16">
                <a:extLst>
                  <a:ext uri="{FF2B5EF4-FFF2-40B4-BE49-F238E27FC236}">
                    <a16:creationId xmlns:a16="http://schemas.microsoft.com/office/drawing/2014/main" id="{F7036F34-5CD4-264F-A8A0-A8D85AF89281}"/>
                  </a:ext>
                </a:extLst>
              </p:cNvPr>
              <p:cNvSpPr/>
              <p:nvPr/>
            </p:nvSpPr>
            <p:spPr>
              <a:xfrm>
                <a:off x="141417" y="5734069"/>
                <a:ext cx="419100" cy="393700"/>
              </a:xfrm>
              <a:prstGeom prst="wedgeEllipseCallout">
                <a:avLst>
                  <a:gd name="adj1" fmla="val 54925"/>
                  <a:gd name="adj2" fmla="val 46371"/>
                </a:avLst>
              </a:prstGeom>
              <a:solidFill>
                <a:srgbClr val="FE3A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/>
                  <a:t>A</a:t>
                </a:r>
                <a:endParaRPr lang="ja-JP" altLang="en-US" dirty="0"/>
              </a:p>
            </p:txBody>
          </p:sp>
          <p:sp>
            <p:nvSpPr>
              <p:cNvPr id="5" name="角丸四角形 4">
                <a:extLst>
                  <a:ext uri="{FF2B5EF4-FFF2-40B4-BE49-F238E27FC236}">
                    <a16:creationId xmlns:a16="http://schemas.microsoft.com/office/drawing/2014/main" id="{8BDCBDCE-502D-E343-8980-E328F8940E3F}"/>
                  </a:ext>
                </a:extLst>
              </p:cNvPr>
              <p:cNvSpPr/>
              <p:nvPr/>
            </p:nvSpPr>
            <p:spPr>
              <a:xfrm>
                <a:off x="-346" y="4996055"/>
                <a:ext cx="4436996" cy="1492070"/>
              </a:xfrm>
              <a:prstGeom prst="roundRect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  <a:extLst>
                  <a:ext uri="{C807C97D-BFC1-408E-A445-0C87EB9F89A2}">
                    <ask:lineSketchStyleProps xmlns=""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C5137361-A2CF-3548-999D-F1697DA3C59C}"/>
              </a:ext>
            </a:extLst>
          </p:cNvPr>
          <p:cNvGrpSpPr/>
          <p:nvPr/>
        </p:nvGrpSpPr>
        <p:grpSpPr>
          <a:xfrm>
            <a:off x="6108860" y="2874614"/>
            <a:ext cx="4424979" cy="1092167"/>
            <a:chOff x="5356275" y="5695928"/>
            <a:chExt cx="3130621" cy="1508105"/>
          </a:xfrm>
        </p:grpSpPr>
        <p:sp>
          <p:nvSpPr>
            <p:cNvPr id="28" name="角丸四角形 27">
              <a:extLst>
                <a:ext uri="{FF2B5EF4-FFF2-40B4-BE49-F238E27FC236}">
                  <a16:creationId xmlns:a16="http://schemas.microsoft.com/office/drawing/2014/main" id="{A5CA1C7C-0097-8944-95E8-94E9F0B909BF}"/>
                </a:ext>
              </a:extLst>
            </p:cNvPr>
            <p:cNvSpPr/>
            <p:nvPr/>
          </p:nvSpPr>
          <p:spPr>
            <a:xfrm>
              <a:off x="5356275" y="5695928"/>
              <a:ext cx="3130621" cy="1508105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4219699"/>
                        <a:gd name="connsiteY0" fmla="*/ 251356 h 1508105"/>
                        <a:gd name="connsiteX1" fmla="*/ 251356 w 4219699"/>
                        <a:gd name="connsiteY1" fmla="*/ 0 h 1508105"/>
                        <a:gd name="connsiteX2" fmla="*/ 3968343 w 4219699"/>
                        <a:gd name="connsiteY2" fmla="*/ 0 h 1508105"/>
                        <a:gd name="connsiteX3" fmla="*/ 4219699 w 4219699"/>
                        <a:gd name="connsiteY3" fmla="*/ 251356 h 1508105"/>
                        <a:gd name="connsiteX4" fmla="*/ 4219699 w 4219699"/>
                        <a:gd name="connsiteY4" fmla="*/ 1256749 h 1508105"/>
                        <a:gd name="connsiteX5" fmla="*/ 3968343 w 4219699"/>
                        <a:gd name="connsiteY5" fmla="*/ 1508105 h 1508105"/>
                        <a:gd name="connsiteX6" fmla="*/ 251356 w 4219699"/>
                        <a:gd name="connsiteY6" fmla="*/ 1508105 h 1508105"/>
                        <a:gd name="connsiteX7" fmla="*/ 0 w 4219699"/>
                        <a:gd name="connsiteY7" fmla="*/ 1256749 h 1508105"/>
                        <a:gd name="connsiteX8" fmla="*/ 0 w 4219699"/>
                        <a:gd name="connsiteY8" fmla="*/ 251356 h 1508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19699" h="1508105" extrusionOk="0">
                          <a:moveTo>
                            <a:pt x="0" y="251356"/>
                          </a:moveTo>
                          <a:cubicBezTo>
                            <a:pt x="2168" y="119576"/>
                            <a:pt x="114311" y="-4370"/>
                            <a:pt x="251356" y="0"/>
                          </a:cubicBezTo>
                          <a:cubicBezTo>
                            <a:pt x="1658269" y="89190"/>
                            <a:pt x="3212458" y="-155784"/>
                            <a:pt x="3968343" y="0"/>
                          </a:cubicBezTo>
                          <a:cubicBezTo>
                            <a:pt x="4122582" y="2404"/>
                            <a:pt x="4221885" y="109444"/>
                            <a:pt x="4219699" y="251356"/>
                          </a:cubicBezTo>
                          <a:cubicBezTo>
                            <a:pt x="4268798" y="586457"/>
                            <a:pt x="4267425" y="974502"/>
                            <a:pt x="4219699" y="1256749"/>
                          </a:cubicBezTo>
                          <a:cubicBezTo>
                            <a:pt x="4220394" y="1397163"/>
                            <a:pt x="4125638" y="1510530"/>
                            <a:pt x="3968343" y="1508105"/>
                          </a:cubicBezTo>
                          <a:cubicBezTo>
                            <a:pt x="3538565" y="1507594"/>
                            <a:pt x="1636963" y="1507335"/>
                            <a:pt x="251356" y="1508105"/>
                          </a:cubicBezTo>
                          <a:cubicBezTo>
                            <a:pt x="93459" y="1507139"/>
                            <a:pt x="-11365" y="1385732"/>
                            <a:pt x="0" y="1256749"/>
                          </a:cubicBezTo>
                          <a:cubicBezTo>
                            <a:pt x="86531" y="1024948"/>
                            <a:pt x="75215" y="393039"/>
                            <a:pt x="0" y="25135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0D0B7E51-3A38-7843-B54E-AE207C3BA486}"/>
                </a:ext>
              </a:extLst>
            </p:cNvPr>
            <p:cNvSpPr txBox="1"/>
            <p:nvPr/>
          </p:nvSpPr>
          <p:spPr>
            <a:xfrm>
              <a:off x="5794744" y="5739962"/>
              <a:ext cx="2672912" cy="1444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Why is it good for the skin?</a:t>
              </a:r>
            </a:p>
            <a:p>
              <a:endParaRPr lang="en-US" altLang="ja-JP" sz="800" dirty="0"/>
            </a:p>
            <a:p>
              <a:r>
                <a:rPr lang="en-US" altLang="ja-JP" dirty="0"/>
                <a:t>It contains nutrient (Vitamin C)  which improves skin condition.</a:t>
              </a:r>
              <a:endParaRPr lang="ja-JP" altLang="en-US"/>
            </a:p>
          </p:txBody>
        </p:sp>
      </p:grpSp>
      <p:sp>
        <p:nvSpPr>
          <p:cNvPr id="47" name="円形吹き出し 46">
            <a:extLst>
              <a:ext uri="{FF2B5EF4-FFF2-40B4-BE49-F238E27FC236}">
                <a16:creationId xmlns:a16="http://schemas.microsoft.com/office/drawing/2014/main" id="{9186741E-7C30-A442-855A-BACDFA93AAFF}"/>
              </a:ext>
            </a:extLst>
          </p:cNvPr>
          <p:cNvSpPr/>
          <p:nvPr/>
        </p:nvSpPr>
        <p:spPr>
          <a:xfrm>
            <a:off x="6244025" y="2960067"/>
            <a:ext cx="419100" cy="393700"/>
          </a:xfrm>
          <a:prstGeom prst="wedgeEllipseCallout">
            <a:avLst>
              <a:gd name="adj1" fmla="val 54925"/>
              <a:gd name="adj2" fmla="val 4637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Q</a:t>
            </a:r>
            <a:endParaRPr lang="ja-JP" altLang="en-US" dirty="0"/>
          </a:p>
        </p:txBody>
      </p:sp>
      <p:sp>
        <p:nvSpPr>
          <p:cNvPr id="48" name="円形吹き出し 47">
            <a:extLst>
              <a:ext uri="{FF2B5EF4-FFF2-40B4-BE49-F238E27FC236}">
                <a16:creationId xmlns:a16="http://schemas.microsoft.com/office/drawing/2014/main" id="{62156338-65A7-3E4A-9283-2AB1F36EEF90}"/>
              </a:ext>
            </a:extLst>
          </p:cNvPr>
          <p:cNvSpPr/>
          <p:nvPr/>
        </p:nvSpPr>
        <p:spPr>
          <a:xfrm>
            <a:off x="6259679" y="3465589"/>
            <a:ext cx="419100" cy="393700"/>
          </a:xfrm>
          <a:prstGeom prst="wedgeEllipseCallout">
            <a:avLst>
              <a:gd name="adj1" fmla="val 54925"/>
              <a:gd name="adj2" fmla="val 46371"/>
            </a:avLst>
          </a:prstGeom>
          <a:solidFill>
            <a:srgbClr val="FE3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A</a:t>
            </a:r>
            <a:endParaRPr lang="ja-JP" altLang="en-US" dirty="0"/>
          </a:p>
        </p:txBody>
      </p:sp>
      <p:sp>
        <p:nvSpPr>
          <p:cNvPr id="54" name="タイトル 1">
            <a:extLst>
              <a:ext uri="{FF2B5EF4-FFF2-40B4-BE49-F238E27FC236}">
                <a16:creationId xmlns:a16="http://schemas.microsoft.com/office/drawing/2014/main" id="{C8263892-49B0-A44E-B318-941753659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220" y="500190"/>
            <a:ext cx="4195796" cy="628525"/>
          </a:xfrm>
        </p:spPr>
        <p:txBody>
          <a:bodyPr>
            <a:noAutofit/>
          </a:bodyPr>
          <a:lstStyle/>
          <a:p>
            <a:r>
              <a:rPr lang="en-US" altLang="ja-JP" sz="2800" b="1" dirty="0">
                <a:latin typeface="Calibri" panose="020F0502020204030204" pitchFamily="34" charset="0"/>
                <a:cs typeface="Calibri" panose="020F0502020204030204" pitchFamily="34" charset="0"/>
              </a:rPr>
              <a:t>Health effects of cabbage</a:t>
            </a:r>
            <a:endParaRPr lang="ja-JP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C99112BC-3CDD-024A-A390-B5FBB751F9C7}"/>
              </a:ext>
            </a:extLst>
          </p:cNvPr>
          <p:cNvGrpSpPr/>
          <p:nvPr/>
        </p:nvGrpSpPr>
        <p:grpSpPr>
          <a:xfrm>
            <a:off x="6059004" y="4499672"/>
            <a:ext cx="4556243" cy="1693578"/>
            <a:chOff x="-183643" y="7601390"/>
            <a:chExt cx="3435344" cy="1693578"/>
          </a:xfrm>
        </p:grpSpPr>
        <p:sp>
          <p:nvSpPr>
            <p:cNvPr id="30" name="角丸四角形 29">
              <a:extLst>
                <a:ext uri="{FF2B5EF4-FFF2-40B4-BE49-F238E27FC236}">
                  <a16:creationId xmlns:a16="http://schemas.microsoft.com/office/drawing/2014/main" id="{5A1A203C-783E-E743-B1AE-92F1B7272BF7}"/>
                </a:ext>
              </a:extLst>
            </p:cNvPr>
            <p:cNvSpPr/>
            <p:nvPr/>
          </p:nvSpPr>
          <p:spPr>
            <a:xfrm>
              <a:off x="-183643" y="7601390"/>
              <a:ext cx="3345434" cy="1363299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3970559"/>
                        <a:gd name="connsiteY0" fmla="*/ 206475 h 1238825"/>
                        <a:gd name="connsiteX1" fmla="*/ 206475 w 3970559"/>
                        <a:gd name="connsiteY1" fmla="*/ 0 h 1238825"/>
                        <a:gd name="connsiteX2" fmla="*/ 3764084 w 3970559"/>
                        <a:gd name="connsiteY2" fmla="*/ 0 h 1238825"/>
                        <a:gd name="connsiteX3" fmla="*/ 3970559 w 3970559"/>
                        <a:gd name="connsiteY3" fmla="*/ 206475 h 1238825"/>
                        <a:gd name="connsiteX4" fmla="*/ 3970559 w 3970559"/>
                        <a:gd name="connsiteY4" fmla="*/ 1032350 h 1238825"/>
                        <a:gd name="connsiteX5" fmla="*/ 3764084 w 3970559"/>
                        <a:gd name="connsiteY5" fmla="*/ 1238825 h 1238825"/>
                        <a:gd name="connsiteX6" fmla="*/ 206475 w 3970559"/>
                        <a:gd name="connsiteY6" fmla="*/ 1238825 h 1238825"/>
                        <a:gd name="connsiteX7" fmla="*/ 0 w 3970559"/>
                        <a:gd name="connsiteY7" fmla="*/ 1032350 h 1238825"/>
                        <a:gd name="connsiteX8" fmla="*/ 0 w 3970559"/>
                        <a:gd name="connsiteY8" fmla="*/ 206475 h 12388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970559" h="1238825" extrusionOk="0">
                          <a:moveTo>
                            <a:pt x="0" y="206475"/>
                          </a:moveTo>
                          <a:cubicBezTo>
                            <a:pt x="6621" y="113946"/>
                            <a:pt x="93509" y="-2628"/>
                            <a:pt x="206475" y="0"/>
                          </a:cubicBezTo>
                          <a:cubicBezTo>
                            <a:pt x="1801134" y="89190"/>
                            <a:pt x="2215141" y="-155784"/>
                            <a:pt x="3764084" y="0"/>
                          </a:cubicBezTo>
                          <a:cubicBezTo>
                            <a:pt x="3884772" y="1038"/>
                            <a:pt x="3979234" y="80174"/>
                            <a:pt x="3970559" y="206475"/>
                          </a:cubicBezTo>
                          <a:cubicBezTo>
                            <a:pt x="3910853" y="599012"/>
                            <a:pt x="3946985" y="799099"/>
                            <a:pt x="3970559" y="1032350"/>
                          </a:cubicBezTo>
                          <a:cubicBezTo>
                            <a:pt x="3976785" y="1160669"/>
                            <a:pt x="3886944" y="1239983"/>
                            <a:pt x="3764084" y="1238825"/>
                          </a:cubicBezTo>
                          <a:cubicBezTo>
                            <a:pt x="2768495" y="1238314"/>
                            <a:pt x="1259634" y="1238055"/>
                            <a:pt x="206475" y="1238825"/>
                          </a:cubicBezTo>
                          <a:cubicBezTo>
                            <a:pt x="87396" y="1238569"/>
                            <a:pt x="-8322" y="1139180"/>
                            <a:pt x="0" y="1032350"/>
                          </a:cubicBezTo>
                          <a:cubicBezTo>
                            <a:pt x="-70073" y="845732"/>
                            <a:pt x="-51979" y="349544"/>
                            <a:pt x="0" y="206475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6BB6A247-6795-134C-89BA-A40CE9C9FF8C}"/>
                </a:ext>
              </a:extLst>
            </p:cNvPr>
            <p:cNvSpPr/>
            <p:nvPr/>
          </p:nvSpPr>
          <p:spPr>
            <a:xfrm>
              <a:off x="168754" y="7694530"/>
              <a:ext cx="3082947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/>
                <a:t>Why does it strengthen bones and teeth?</a:t>
              </a:r>
              <a:endParaRPr lang="ja-JP" altLang="ja-JP"/>
            </a:p>
            <a:p>
              <a:endParaRPr lang="en-US" altLang="ja-JP" sz="800" dirty="0"/>
            </a:p>
            <a:p>
              <a:r>
                <a:rPr lang="en-US" altLang="ja-JP" dirty="0"/>
                <a:t>It contains a nutrient (calcium) that is the main component of bones and teeth.</a:t>
              </a:r>
              <a:endParaRPr lang="ja-JP" altLang="en-US"/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9515ED27-73EF-9743-813D-36332E485766}"/>
              </a:ext>
            </a:extLst>
          </p:cNvPr>
          <p:cNvGrpSpPr/>
          <p:nvPr/>
        </p:nvGrpSpPr>
        <p:grpSpPr>
          <a:xfrm>
            <a:off x="6136184" y="4601920"/>
            <a:ext cx="436398" cy="858583"/>
            <a:chOff x="4684981" y="3208351"/>
            <a:chExt cx="436398" cy="858583"/>
          </a:xfrm>
        </p:grpSpPr>
        <p:sp>
          <p:nvSpPr>
            <p:cNvPr id="33" name="円形吹き出し 32">
              <a:extLst>
                <a:ext uri="{FF2B5EF4-FFF2-40B4-BE49-F238E27FC236}">
                  <a16:creationId xmlns:a16="http://schemas.microsoft.com/office/drawing/2014/main" id="{62902B4E-2683-F445-AA12-835D1D30B2FD}"/>
                </a:ext>
              </a:extLst>
            </p:cNvPr>
            <p:cNvSpPr/>
            <p:nvPr/>
          </p:nvSpPr>
          <p:spPr>
            <a:xfrm>
              <a:off x="4684981" y="3208351"/>
              <a:ext cx="419100" cy="393700"/>
            </a:xfrm>
            <a:prstGeom prst="wedgeEllipseCallout">
              <a:avLst>
                <a:gd name="adj1" fmla="val 54925"/>
                <a:gd name="adj2" fmla="val 4637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Q</a:t>
              </a:r>
              <a:endParaRPr lang="ja-JP" altLang="en-US"/>
            </a:p>
          </p:txBody>
        </p:sp>
        <p:sp>
          <p:nvSpPr>
            <p:cNvPr id="35" name="円形吹き出し 34">
              <a:extLst>
                <a:ext uri="{FF2B5EF4-FFF2-40B4-BE49-F238E27FC236}">
                  <a16:creationId xmlns:a16="http://schemas.microsoft.com/office/drawing/2014/main" id="{7DF6680F-5CD9-9441-A24D-66D7D1A42A81}"/>
                </a:ext>
              </a:extLst>
            </p:cNvPr>
            <p:cNvSpPr/>
            <p:nvPr/>
          </p:nvSpPr>
          <p:spPr>
            <a:xfrm>
              <a:off x="4702279" y="3673234"/>
              <a:ext cx="419100" cy="393700"/>
            </a:xfrm>
            <a:prstGeom prst="wedgeEllipseCallout">
              <a:avLst>
                <a:gd name="adj1" fmla="val 54925"/>
                <a:gd name="adj2" fmla="val 46371"/>
              </a:avLst>
            </a:prstGeom>
            <a:solidFill>
              <a:srgbClr val="FE3A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A</a:t>
              </a:r>
              <a:endParaRPr lang="ja-JP" altLang="en-US"/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CDF234B5-7DD0-2B42-867F-B29448DCD6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8647" y="1224607"/>
            <a:ext cx="4195796" cy="278549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45342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E655B0E4-8130-F148-9534-482E82C1CC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3393" y="3994593"/>
            <a:ext cx="3248474" cy="2315434"/>
          </a:xfrm>
          <a:prstGeom prst="rect">
            <a:avLst/>
          </a:prstGeom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2165A8F1-D906-E74F-89C7-1D1D644296F3}"/>
              </a:ext>
            </a:extLst>
          </p:cNvPr>
          <p:cNvGrpSpPr/>
          <p:nvPr/>
        </p:nvGrpSpPr>
        <p:grpSpPr>
          <a:xfrm>
            <a:off x="7100874" y="2461333"/>
            <a:ext cx="3409451" cy="2842721"/>
            <a:chOff x="6008869" y="2437939"/>
            <a:chExt cx="2957841" cy="2382433"/>
          </a:xfrm>
        </p:grpSpPr>
        <p:sp>
          <p:nvSpPr>
            <p:cNvPr id="16" name="円/楕円 15">
              <a:extLst>
                <a:ext uri="{FF2B5EF4-FFF2-40B4-BE49-F238E27FC236}">
                  <a16:creationId xmlns:a16="http://schemas.microsoft.com/office/drawing/2014/main" id="{0F4996F9-42CC-DC41-A9C0-3516A6F949BA}"/>
                </a:ext>
              </a:extLst>
            </p:cNvPr>
            <p:cNvSpPr/>
            <p:nvPr/>
          </p:nvSpPr>
          <p:spPr>
            <a:xfrm>
              <a:off x="6420322" y="2911346"/>
              <a:ext cx="2137471" cy="1909026"/>
            </a:xfrm>
            <a:prstGeom prst="ellipse">
              <a:avLst/>
            </a:prstGeom>
            <a:solidFill>
              <a:srgbClr val="FFA2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altLang="ja-JP" sz="2600" b="1" dirty="0">
                  <a:latin typeface="Calibri" panose="020F0502020204030204" pitchFamily="34" charset="0"/>
                  <a:cs typeface="Calibri" panose="020F0502020204030204" pitchFamily="34" charset="0"/>
                </a:rPr>
                <a:t>Important to eat with a variety of foods</a:t>
              </a:r>
              <a:endParaRPr lang="ja-JP" altLang="en-US" sz="2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36" name="Picture 12" descr="食事をする女性 栄養バランスのイラスト素材 [FYI04100708] | ストックフォトのamanaimages PLUS">
              <a:extLst>
                <a:ext uri="{FF2B5EF4-FFF2-40B4-BE49-F238E27FC236}">
                  <a16:creationId xmlns:a16="http://schemas.microsoft.com/office/drawing/2014/main" id="{D383926D-DF17-6142-93A2-8B0E3269D7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574" b="95848" l="5870" r="94130">
                          <a14:foregroundMark x1="11304" y1="77509" x2="11304" y2="77509"/>
                          <a14:foregroundMark x1="6522" y1="76125" x2="6522" y2="76125"/>
                          <a14:foregroundMark x1="6304" y1="84083" x2="6304" y2="84083"/>
                          <a14:foregroundMark x1="8913" y1="78547" x2="8913" y2="78547"/>
                          <a14:foregroundMark x1="8913" y1="78547" x2="8913" y2="78547"/>
                          <a14:foregroundMark x1="8913" y1="78893" x2="8913" y2="78893"/>
                          <a14:foregroundMark x1="13696" y1="51557" x2="13696" y2="51557"/>
                          <a14:foregroundMark x1="13696" y1="38754" x2="13696" y2="38754"/>
                          <a14:foregroundMark x1="7826" y1="39446" x2="7826" y2="39446"/>
                          <a14:foregroundMark x1="24565" y1="17301" x2="24565" y2="17301"/>
                          <a14:foregroundMark x1="20217" y1="16955" x2="24783" y2="27336"/>
                          <a14:foregroundMark x1="6304" y1="80277" x2="12826" y2="73702"/>
                          <a14:foregroundMark x1="26087" y1="16609" x2="28696" y2="26990"/>
                          <a14:foregroundMark x1="40870" y1="6920" x2="47391" y2="12111"/>
                          <a14:foregroundMark x1="63043" y1="6574" x2="65217" y2="14187"/>
                          <a14:foregroundMark x1="77391" y1="24221" x2="79348" y2="28720"/>
                          <a14:foregroundMark x1="86522" y1="30796" x2="88043" y2="38408"/>
                          <a14:foregroundMark x1="87174" y1="58478" x2="88696" y2="65398"/>
                          <a14:foregroundMark x1="89783" y1="53979" x2="89783" y2="66090"/>
                          <a14:foregroundMark x1="87174" y1="79585" x2="86522" y2="89965"/>
                          <a14:foregroundMark x1="91522" y1="79239" x2="92174" y2="86851"/>
                          <a14:foregroundMark x1="94130" y1="94810" x2="90435" y2="95848"/>
                          <a14:foregroundMark x1="38478" y1="8651" x2="42609" y2="12803"/>
                          <a14:foregroundMark x1="10217" y1="37716" x2="8696" y2="42215"/>
                          <a14:foregroundMark x1="14348" y1="37370" x2="15870" y2="39100"/>
                          <a14:foregroundMark x1="13696" y1="54325" x2="15000" y2="49827"/>
                          <a14:foregroundMark x1="12174" y1="49481" x2="15652" y2="49481"/>
                          <a14:foregroundMark x1="47391" y1="15917" x2="47391" y2="15917"/>
                          <a14:foregroundMark x1="60000" y1="14533" x2="60000" y2="14533"/>
                          <a14:foregroundMark x1="60000" y1="14533" x2="65217" y2="13841"/>
                          <a14:foregroundMark x1="66087" y1="15225" x2="65870" y2="14187"/>
                          <a14:foregroundMark x1="67391" y1="22145" x2="67391" y2="22145"/>
                          <a14:foregroundMark x1="70652" y1="17301" x2="70652" y2="17301"/>
                          <a14:foregroundMark x1="84565" y1="63668" x2="86087" y2="65398"/>
                          <a14:foregroundMark x1="83913" y1="68166" x2="86522" y2="67128"/>
                          <a14:foregroundMark x1="77609" y1="20415" x2="77609" y2="20415"/>
                          <a14:backgroundMark x1="44130" y1="70934" x2="43478" y2="56055"/>
                          <a14:backgroundMark x1="43478" y1="56055" x2="51522" y2="48789"/>
                          <a14:backgroundMark x1="51522" y1="48789" x2="59783" y2="58824"/>
                          <a14:backgroundMark x1="59783" y1="58824" x2="53261" y2="70588"/>
                          <a14:backgroundMark x1="53261" y1="70588" x2="52609" y2="85121"/>
                          <a14:backgroundMark x1="52609" y1="85121" x2="53478" y2="86505"/>
                          <a14:backgroundMark x1="42609" y1="75779" x2="41087" y2="60900"/>
                          <a14:backgroundMark x1="41087" y1="60900" x2="45652" y2="48097"/>
                          <a14:backgroundMark x1="45652" y1="48097" x2="55000" y2="46367"/>
                          <a14:backgroundMark x1="55000" y1="46367" x2="61957" y2="57439"/>
                          <a14:backgroundMark x1="61957" y1="57439" x2="59783" y2="72664"/>
                          <a14:backgroundMark x1="59783" y1="72664" x2="56739" y2="771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008869" y="2437939"/>
              <a:ext cx="2957841" cy="1859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FD5078E-E80E-B84C-8E30-1B9C0CD1D294}"/>
              </a:ext>
            </a:extLst>
          </p:cNvPr>
          <p:cNvSpPr/>
          <p:nvPr/>
        </p:nvSpPr>
        <p:spPr>
          <a:xfrm>
            <a:off x="2267405" y="185343"/>
            <a:ext cx="78204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ja-JP" sz="40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Tips for cooking and eating </a:t>
            </a:r>
            <a:r>
              <a:rPr lang="en-US" altLang="ja-JP" sz="40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cabbage</a:t>
            </a:r>
            <a:endParaRPr lang="en" altLang="ja-JP" sz="4000" b="1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420318" y="6310027"/>
            <a:ext cx="1112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Example</a:t>
            </a:r>
            <a:endParaRPr lang="ja-JP" altLang="en-US" dirty="0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1799F82C-C623-D243-8BE9-9B7E2C6AB84A}"/>
              </a:ext>
            </a:extLst>
          </p:cNvPr>
          <p:cNvSpPr/>
          <p:nvPr/>
        </p:nvSpPr>
        <p:spPr>
          <a:xfrm>
            <a:off x="1717437" y="3874794"/>
            <a:ext cx="2228041" cy="2219241"/>
          </a:xfrm>
          <a:prstGeom prst="ellipse">
            <a:avLst/>
          </a:prstGeom>
          <a:solidFill>
            <a:srgbClr val="FFA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altLang="ja-JP" sz="23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8FACFE79-FE5C-9E44-81EE-FF36C665470C}"/>
              </a:ext>
            </a:extLst>
          </p:cNvPr>
          <p:cNvGrpSpPr/>
          <p:nvPr/>
        </p:nvGrpSpPr>
        <p:grpSpPr>
          <a:xfrm>
            <a:off x="3649981" y="685029"/>
            <a:ext cx="4000467" cy="2996164"/>
            <a:chOff x="1364601" y="1316336"/>
            <a:chExt cx="3585400" cy="2569456"/>
          </a:xfrm>
        </p:grpSpPr>
        <p:sp>
          <p:nvSpPr>
            <p:cNvPr id="21" name="円/楕円 20">
              <a:extLst>
                <a:ext uri="{FF2B5EF4-FFF2-40B4-BE49-F238E27FC236}">
                  <a16:creationId xmlns:a16="http://schemas.microsoft.com/office/drawing/2014/main" id="{71485D6C-FABC-F341-9E67-7FF0D3FED93F}"/>
                </a:ext>
              </a:extLst>
            </p:cNvPr>
            <p:cNvSpPr/>
            <p:nvPr/>
          </p:nvSpPr>
          <p:spPr>
            <a:xfrm>
              <a:off x="1364601" y="1384031"/>
              <a:ext cx="2710542" cy="25017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600" b="1" dirty="0"/>
                <a:t>Eat the c</a:t>
              </a:r>
              <a:r>
                <a:rPr lang="ja-JP" altLang="en-US" sz="2600" b="1"/>
                <a:t>abbage core</a:t>
              </a:r>
              <a:r>
                <a:rPr lang="en-US" altLang="ja-JP" sz="2600" b="1" dirty="0"/>
                <a:t>(center) as well. </a:t>
              </a:r>
            </a:p>
            <a:p>
              <a:pPr algn="ctr"/>
              <a:r>
                <a:rPr lang="en-US" altLang="ja-JP" sz="2600" b="1" dirty="0"/>
                <a:t>It</a:t>
              </a:r>
              <a:r>
                <a:rPr lang="ja-JP" altLang="en-US" sz="2600" b="1"/>
                <a:t> is high in vitamin C</a:t>
              </a:r>
            </a:p>
          </p:txBody>
        </p:sp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B8A67292-CCDD-484C-9BE5-9E57B189C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74" b="96588" l="9915" r="93106">
                          <a14:foregroundMark x1="89035" y1="62730" x2="89035" y2="62730"/>
                          <a14:foregroundMark x1="91464" y1="65967" x2="91464" y2="65967"/>
                          <a14:foregroundMark x1="91464" y1="58355" x2="91464" y2="58355"/>
                          <a14:foregroundMark x1="93106" y1="64917" x2="93106" y2="64917"/>
                          <a14:foregroundMark x1="47997" y1="91164" x2="47997" y2="91164"/>
                          <a14:foregroundMark x1="66054" y1="96588" x2="66054" y2="96588"/>
                          <a14:backgroundMark x1="47997" y1="22222" x2="30072" y2="45669"/>
                          <a14:backgroundMark x1="30072" y1="45669" x2="31517" y2="75853"/>
                          <a14:backgroundMark x1="38083" y1="36483" x2="22324" y2="12423"/>
                          <a14:backgroundMark x1="22324" y1="12423" x2="9521" y2="40857"/>
                          <a14:backgroundMark x1="9521" y1="40857" x2="19895" y2="70604"/>
                          <a14:backgroundMark x1="19895" y1="70604" x2="34012" y2="79090"/>
                          <a14:backgroundMark x1="47144" y1="15661" x2="42219" y2="34296"/>
                          <a14:backgroundMark x1="47144" y1="13473" x2="41431" y2="34296"/>
                          <a14:backgroundMark x1="46356" y1="29921" x2="46356" y2="29921"/>
                          <a14:backgroundMark x1="47144" y1="23360" x2="52068" y2="28784"/>
                          <a14:backgroundMark x1="45502" y1="29921" x2="48785" y2="11286"/>
                          <a14:backgroundMark x1="48785" y1="27734" x2="55351" y2="200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0811" y="1316336"/>
              <a:ext cx="1989190" cy="1492546"/>
            </a:xfrm>
            <a:prstGeom prst="rect">
              <a:avLst/>
            </a:prstGeom>
          </p:spPr>
        </p:pic>
        <p:sp>
          <p:nvSpPr>
            <p:cNvPr id="8" name="円/楕円 7">
              <a:extLst>
                <a:ext uri="{FF2B5EF4-FFF2-40B4-BE49-F238E27FC236}">
                  <a16:creationId xmlns:a16="http://schemas.microsoft.com/office/drawing/2014/main" id="{5792A961-C0A8-D844-AA9E-2EBE10CDA739}"/>
                </a:ext>
              </a:extLst>
            </p:cNvPr>
            <p:cNvSpPr/>
            <p:nvPr/>
          </p:nvSpPr>
          <p:spPr>
            <a:xfrm>
              <a:off x="4026156" y="2162551"/>
              <a:ext cx="627486" cy="646331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2" name="右矢印 11">
              <a:extLst>
                <a:ext uri="{FF2B5EF4-FFF2-40B4-BE49-F238E27FC236}">
                  <a16:creationId xmlns:a16="http://schemas.microsoft.com/office/drawing/2014/main" id="{D02242ED-59A1-114C-96FB-2861FE409F80}"/>
                </a:ext>
              </a:extLst>
            </p:cNvPr>
            <p:cNvSpPr/>
            <p:nvPr/>
          </p:nvSpPr>
          <p:spPr>
            <a:xfrm rot="18874738">
              <a:off x="3775790" y="2838606"/>
              <a:ext cx="384493" cy="283085"/>
            </a:xfrm>
            <a:prstGeom prst="right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3D9DD753-4C22-D842-8663-649CFD75AC2C}"/>
              </a:ext>
            </a:extLst>
          </p:cNvPr>
          <p:cNvSpPr txBox="1"/>
          <p:nvPr/>
        </p:nvSpPr>
        <p:spPr>
          <a:xfrm>
            <a:off x="1822057" y="4501725"/>
            <a:ext cx="2021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</a:rPr>
              <a:t>Avoid overheating</a:t>
            </a:r>
            <a:endParaRPr lang="ja-JP" altLang="en-US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935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9AA00B2A-2083-C34B-978F-B5EBEADE4C55}"/>
              </a:ext>
            </a:extLst>
          </p:cNvPr>
          <p:cNvGrpSpPr/>
          <p:nvPr/>
        </p:nvGrpSpPr>
        <p:grpSpPr>
          <a:xfrm>
            <a:off x="6202521" y="918272"/>
            <a:ext cx="4459315" cy="737320"/>
            <a:chOff x="5568659" y="5863657"/>
            <a:chExt cx="2724761" cy="290820"/>
          </a:xfrm>
        </p:grpSpPr>
        <p:sp>
          <p:nvSpPr>
            <p:cNvPr id="21" name="角丸四角形 20">
              <a:extLst>
                <a:ext uri="{FF2B5EF4-FFF2-40B4-BE49-F238E27FC236}">
                  <a16:creationId xmlns:a16="http://schemas.microsoft.com/office/drawing/2014/main" id="{FA46F1B8-1963-004C-A7DA-16C126F2CD8A}"/>
                </a:ext>
              </a:extLst>
            </p:cNvPr>
            <p:cNvSpPr/>
            <p:nvPr/>
          </p:nvSpPr>
          <p:spPr>
            <a:xfrm>
              <a:off x="5568659" y="5863657"/>
              <a:ext cx="2612604" cy="290820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4219699"/>
                        <a:gd name="connsiteY0" fmla="*/ 251356 h 1508105"/>
                        <a:gd name="connsiteX1" fmla="*/ 251356 w 4219699"/>
                        <a:gd name="connsiteY1" fmla="*/ 0 h 1508105"/>
                        <a:gd name="connsiteX2" fmla="*/ 3968343 w 4219699"/>
                        <a:gd name="connsiteY2" fmla="*/ 0 h 1508105"/>
                        <a:gd name="connsiteX3" fmla="*/ 4219699 w 4219699"/>
                        <a:gd name="connsiteY3" fmla="*/ 251356 h 1508105"/>
                        <a:gd name="connsiteX4" fmla="*/ 4219699 w 4219699"/>
                        <a:gd name="connsiteY4" fmla="*/ 1256749 h 1508105"/>
                        <a:gd name="connsiteX5" fmla="*/ 3968343 w 4219699"/>
                        <a:gd name="connsiteY5" fmla="*/ 1508105 h 1508105"/>
                        <a:gd name="connsiteX6" fmla="*/ 251356 w 4219699"/>
                        <a:gd name="connsiteY6" fmla="*/ 1508105 h 1508105"/>
                        <a:gd name="connsiteX7" fmla="*/ 0 w 4219699"/>
                        <a:gd name="connsiteY7" fmla="*/ 1256749 h 1508105"/>
                        <a:gd name="connsiteX8" fmla="*/ 0 w 4219699"/>
                        <a:gd name="connsiteY8" fmla="*/ 251356 h 1508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19699" h="1508105" extrusionOk="0">
                          <a:moveTo>
                            <a:pt x="0" y="251356"/>
                          </a:moveTo>
                          <a:cubicBezTo>
                            <a:pt x="2168" y="119576"/>
                            <a:pt x="114311" y="-4370"/>
                            <a:pt x="251356" y="0"/>
                          </a:cubicBezTo>
                          <a:cubicBezTo>
                            <a:pt x="1658269" y="89190"/>
                            <a:pt x="3212458" y="-155784"/>
                            <a:pt x="3968343" y="0"/>
                          </a:cubicBezTo>
                          <a:cubicBezTo>
                            <a:pt x="4122582" y="2404"/>
                            <a:pt x="4221885" y="109444"/>
                            <a:pt x="4219699" y="251356"/>
                          </a:cubicBezTo>
                          <a:cubicBezTo>
                            <a:pt x="4268798" y="586457"/>
                            <a:pt x="4267425" y="974502"/>
                            <a:pt x="4219699" y="1256749"/>
                          </a:cubicBezTo>
                          <a:cubicBezTo>
                            <a:pt x="4220394" y="1397163"/>
                            <a:pt x="4125638" y="1510530"/>
                            <a:pt x="3968343" y="1508105"/>
                          </a:cubicBezTo>
                          <a:cubicBezTo>
                            <a:pt x="3538565" y="1507594"/>
                            <a:pt x="1636963" y="1507335"/>
                            <a:pt x="251356" y="1508105"/>
                          </a:cubicBezTo>
                          <a:cubicBezTo>
                            <a:pt x="93459" y="1507139"/>
                            <a:pt x="-11365" y="1385732"/>
                            <a:pt x="0" y="1256749"/>
                          </a:cubicBezTo>
                          <a:cubicBezTo>
                            <a:pt x="86531" y="1024948"/>
                            <a:pt x="75215" y="393039"/>
                            <a:pt x="0" y="25135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563F21FB-9DD0-1743-B79F-5B76391AB04E}"/>
                </a:ext>
              </a:extLst>
            </p:cNvPr>
            <p:cNvSpPr txBox="1"/>
            <p:nvPr/>
          </p:nvSpPr>
          <p:spPr>
            <a:xfrm>
              <a:off x="5606500" y="5863657"/>
              <a:ext cx="2686920" cy="254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Eat the cabbage core(center) as well. </a:t>
              </a:r>
            </a:p>
            <a:p>
              <a:r>
                <a:rPr lang="en-US" altLang="ja-JP" dirty="0"/>
                <a:t>It is </a:t>
              </a:r>
              <a:r>
                <a:rPr lang="ja-JP" altLang="en-US" dirty="0"/>
                <a:t>high in vitamin C</a:t>
              </a:r>
              <a:r>
                <a:rPr lang="en-US" altLang="ja-JP" dirty="0"/>
                <a:t>. </a:t>
              </a:r>
              <a:endParaRPr lang="ja-JP" altLang="en-US" dirty="0"/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A245111B-1144-194F-B7C5-4760A640A0F8}"/>
              </a:ext>
            </a:extLst>
          </p:cNvPr>
          <p:cNvGrpSpPr/>
          <p:nvPr/>
        </p:nvGrpSpPr>
        <p:grpSpPr>
          <a:xfrm>
            <a:off x="6182713" y="1837615"/>
            <a:ext cx="4295567" cy="1545626"/>
            <a:chOff x="7854987" y="-221089"/>
            <a:chExt cx="4357837" cy="1545626"/>
          </a:xfrm>
        </p:grpSpPr>
        <p:sp>
          <p:nvSpPr>
            <p:cNvPr id="27" name="角丸四角形 26">
              <a:extLst>
                <a:ext uri="{FF2B5EF4-FFF2-40B4-BE49-F238E27FC236}">
                  <a16:creationId xmlns:a16="http://schemas.microsoft.com/office/drawing/2014/main" id="{04475576-298C-D44B-A3CD-C238DF8204F8}"/>
                </a:ext>
              </a:extLst>
            </p:cNvPr>
            <p:cNvSpPr/>
            <p:nvPr/>
          </p:nvSpPr>
          <p:spPr>
            <a:xfrm>
              <a:off x="7854987" y="-221089"/>
              <a:ext cx="4357837" cy="1545626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4219699"/>
                        <a:gd name="connsiteY0" fmla="*/ 251356 h 1508105"/>
                        <a:gd name="connsiteX1" fmla="*/ 251356 w 4219699"/>
                        <a:gd name="connsiteY1" fmla="*/ 0 h 1508105"/>
                        <a:gd name="connsiteX2" fmla="*/ 3968343 w 4219699"/>
                        <a:gd name="connsiteY2" fmla="*/ 0 h 1508105"/>
                        <a:gd name="connsiteX3" fmla="*/ 4219699 w 4219699"/>
                        <a:gd name="connsiteY3" fmla="*/ 251356 h 1508105"/>
                        <a:gd name="connsiteX4" fmla="*/ 4219699 w 4219699"/>
                        <a:gd name="connsiteY4" fmla="*/ 1256749 h 1508105"/>
                        <a:gd name="connsiteX5" fmla="*/ 3968343 w 4219699"/>
                        <a:gd name="connsiteY5" fmla="*/ 1508105 h 1508105"/>
                        <a:gd name="connsiteX6" fmla="*/ 251356 w 4219699"/>
                        <a:gd name="connsiteY6" fmla="*/ 1508105 h 1508105"/>
                        <a:gd name="connsiteX7" fmla="*/ 0 w 4219699"/>
                        <a:gd name="connsiteY7" fmla="*/ 1256749 h 1508105"/>
                        <a:gd name="connsiteX8" fmla="*/ 0 w 4219699"/>
                        <a:gd name="connsiteY8" fmla="*/ 251356 h 1508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19699" h="1508105" extrusionOk="0">
                          <a:moveTo>
                            <a:pt x="0" y="251356"/>
                          </a:moveTo>
                          <a:cubicBezTo>
                            <a:pt x="2168" y="119576"/>
                            <a:pt x="114311" y="-4370"/>
                            <a:pt x="251356" y="0"/>
                          </a:cubicBezTo>
                          <a:cubicBezTo>
                            <a:pt x="1658269" y="89190"/>
                            <a:pt x="3212458" y="-155784"/>
                            <a:pt x="3968343" y="0"/>
                          </a:cubicBezTo>
                          <a:cubicBezTo>
                            <a:pt x="4122582" y="2404"/>
                            <a:pt x="4221885" y="109444"/>
                            <a:pt x="4219699" y="251356"/>
                          </a:cubicBezTo>
                          <a:cubicBezTo>
                            <a:pt x="4268798" y="586457"/>
                            <a:pt x="4267425" y="974502"/>
                            <a:pt x="4219699" y="1256749"/>
                          </a:cubicBezTo>
                          <a:cubicBezTo>
                            <a:pt x="4220394" y="1397163"/>
                            <a:pt x="4125638" y="1510530"/>
                            <a:pt x="3968343" y="1508105"/>
                          </a:cubicBezTo>
                          <a:cubicBezTo>
                            <a:pt x="3538565" y="1507594"/>
                            <a:pt x="1636963" y="1507335"/>
                            <a:pt x="251356" y="1508105"/>
                          </a:cubicBezTo>
                          <a:cubicBezTo>
                            <a:pt x="93459" y="1507139"/>
                            <a:pt x="-11365" y="1385732"/>
                            <a:pt x="0" y="1256749"/>
                          </a:cubicBezTo>
                          <a:cubicBezTo>
                            <a:pt x="86531" y="1024948"/>
                            <a:pt x="75215" y="393039"/>
                            <a:pt x="0" y="25135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C694A801-3B66-DE4E-8978-754319EF0466}"/>
                </a:ext>
              </a:extLst>
            </p:cNvPr>
            <p:cNvSpPr txBox="1"/>
            <p:nvPr/>
          </p:nvSpPr>
          <p:spPr>
            <a:xfrm>
              <a:off x="8014468" y="-173284"/>
              <a:ext cx="412853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Avoid overheating cabbage. </a:t>
              </a:r>
            </a:p>
            <a:p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The longer a food is cooked, the greater the loss of nutrients.</a:t>
              </a:r>
            </a:p>
            <a:p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When you cook, fry it quickly with some soup that dissolves the nutrients.</a:t>
              </a:r>
            </a:p>
          </p:txBody>
        </p:sp>
      </p:grp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FC9900C-F111-1740-8354-F9202FCF8CF5}"/>
              </a:ext>
            </a:extLst>
          </p:cNvPr>
          <p:cNvSpPr/>
          <p:nvPr/>
        </p:nvSpPr>
        <p:spPr>
          <a:xfrm>
            <a:off x="2267405" y="185343"/>
            <a:ext cx="78204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ja-JP" sz="40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Tips for cooking and eating </a:t>
            </a:r>
            <a:r>
              <a:rPr lang="en-US" altLang="ja-JP" sz="40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cabbage</a:t>
            </a:r>
            <a:endParaRPr lang="en" altLang="ja-JP" sz="4000" b="1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6E1C728B-1475-D941-9D6E-1DF929D1B46A}"/>
              </a:ext>
            </a:extLst>
          </p:cNvPr>
          <p:cNvGrpSpPr/>
          <p:nvPr/>
        </p:nvGrpSpPr>
        <p:grpSpPr>
          <a:xfrm>
            <a:off x="6167859" y="4623125"/>
            <a:ext cx="4393443" cy="2041810"/>
            <a:chOff x="5568659" y="5793496"/>
            <a:chExt cx="2657198" cy="2819408"/>
          </a:xfrm>
        </p:grpSpPr>
        <p:sp>
          <p:nvSpPr>
            <p:cNvPr id="23" name="角丸四角形 22">
              <a:extLst>
                <a:ext uri="{FF2B5EF4-FFF2-40B4-BE49-F238E27FC236}">
                  <a16:creationId xmlns:a16="http://schemas.microsoft.com/office/drawing/2014/main" id="{4EAD75B5-E6E4-8942-8AA3-E644CED89030}"/>
                </a:ext>
              </a:extLst>
            </p:cNvPr>
            <p:cNvSpPr/>
            <p:nvPr/>
          </p:nvSpPr>
          <p:spPr>
            <a:xfrm>
              <a:off x="5568659" y="5793496"/>
              <a:ext cx="2621720" cy="2773194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4219699"/>
                        <a:gd name="connsiteY0" fmla="*/ 251356 h 1508105"/>
                        <a:gd name="connsiteX1" fmla="*/ 251356 w 4219699"/>
                        <a:gd name="connsiteY1" fmla="*/ 0 h 1508105"/>
                        <a:gd name="connsiteX2" fmla="*/ 3968343 w 4219699"/>
                        <a:gd name="connsiteY2" fmla="*/ 0 h 1508105"/>
                        <a:gd name="connsiteX3" fmla="*/ 4219699 w 4219699"/>
                        <a:gd name="connsiteY3" fmla="*/ 251356 h 1508105"/>
                        <a:gd name="connsiteX4" fmla="*/ 4219699 w 4219699"/>
                        <a:gd name="connsiteY4" fmla="*/ 1256749 h 1508105"/>
                        <a:gd name="connsiteX5" fmla="*/ 3968343 w 4219699"/>
                        <a:gd name="connsiteY5" fmla="*/ 1508105 h 1508105"/>
                        <a:gd name="connsiteX6" fmla="*/ 251356 w 4219699"/>
                        <a:gd name="connsiteY6" fmla="*/ 1508105 h 1508105"/>
                        <a:gd name="connsiteX7" fmla="*/ 0 w 4219699"/>
                        <a:gd name="connsiteY7" fmla="*/ 1256749 h 1508105"/>
                        <a:gd name="connsiteX8" fmla="*/ 0 w 4219699"/>
                        <a:gd name="connsiteY8" fmla="*/ 251356 h 1508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19699" h="1508105" extrusionOk="0">
                          <a:moveTo>
                            <a:pt x="0" y="251356"/>
                          </a:moveTo>
                          <a:cubicBezTo>
                            <a:pt x="2168" y="119576"/>
                            <a:pt x="114311" y="-4370"/>
                            <a:pt x="251356" y="0"/>
                          </a:cubicBezTo>
                          <a:cubicBezTo>
                            <a:pt x="1658269" y="89190"/>
                            <a:pt x="3212458" y="-155784"/>
                            <a:pt x="3968343" y="0"/>
                          </a:cubicBezTo>
                          <a:cubicBezTo>
                            <a:pt x="4122582" y="2404"/>
                            <a:pt x="4221885" y="109444"/>
                            <a:pt x="4219699" y="251356"/>
                          </a:cubicBezTo>
                          <a:cubicBezTo>
                            <a:pt x="4268798" y="586457"/>
                            <a:pt x="4267425" y="974502"/>
                            <a:pt x="4219699" y="1256749"/>
                          </a:cubicBezTo>
                          <a:cubicBezTo>
                            <a:pt x="4220394" y="1397163"/>
                            <a:pt x="4125638" y="1510530"/>
                            <a:pt x="3968343" y="1508105"/>
                          </a:cubicBezTo>
                          <a:cubicBezTo>
                            <a:pt x="3538565" y="1507594"/>
                            <a:pt x="1636963" y="1507335"/>
                            <a:pt x="251356" y="1508105"/>
                          </a:cubicBezTo>
                          <a:cubicBezTo>
                            <a:pt x="93459" y="1507139"/>
                            <a:pt x="-11365" y="1385732"/>
                            <a:pt x="0" y="1256749"/>
                          </a:cubicBezTo>
                          <a:cubicBezTo>
                            <a:pt x="86531" y="1024948"/>
                            <a:pt x="75215" y="393039"/>
                            <a:pt x="0" y="25135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631D082D-3FA7-0C48-9E3E-9BB865B3DC00}"/>
                </a:ext>
              </a:extLst>
            </p:cNvPr>
            <p:cNvSpPr txBox="1"/>
            <p:nvPr/>
          </p:nvSpPr>
          <p:spPr>
            <a:xfrm>
              <a:off x="5619676" y="5807974"/>
              <a:ext cx="2606181" cy="2804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Eat a combination of different foods, including </a:t>
              </a:r>
              <a:r>
                <a:rPr lang="en" altLang="ja-JP" b="1" dirty="0">
                  <a:latin typeface="Calibri" panose="020F0502020204030204" pitchFamily="34" charset="0"/>
                  <a:cs typeface="Calibri" panose="020F0502020204030204" pitchFamily="34" charset="0"/>
                </a:rPr>
                <a:t>staple foods </a:t>
              </a:r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(e.g., cereals such as wheat, barley, rye, maize, or rice), or </a:t>
              </a:r>
              <a:r>
                <a:rPr lang="en" altLang="ja-JP" b="1" dirty="0">
                  <a:latin typeface="Calibri" panose="020F0502020204030204" pitchFamily="34" charset="0"/>
                  <a:cs typeface="Calibri" panose="020F0502020204030204" pitchFamily="34" charset="0"/>
                </a:rPr>
                <a:t>starchy tubers or roots </a:t>
              </a:r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(e.g., potatoes, yams, taro or cassava), </a:t>
              </a:r>
              <a:r>
                <a:rPr lang="en" altLang="ja-JP" b="1" dirty="0">
                  <a:latin typeface="Calibri" panose="020F0502020204030204" pitchFamily="34" charset="0"/>
                  <a:cs typeface="Calibri" panose="020F0502020204030204" pitchFamily="34" charset="0"/>
                </a:rPr>
                <a:t>legumes</a:t>
              </a:r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 (e.g., lentils, beans), </a:t>
              </a:r>
              <a:r>
                <a:rPr lang="en" altLang="ja-JP" b="1" dirty="0">
                  <a:latin typeface="Calibri" panose="020F0502020204030204" pitchFamily="34" charset="0"/>
                  <a:cs typeface="Calibri" panose="020F0502020204030204" pitchFamily="34" charset="0"/>
                </a:rPr>
                <a:t>vegetables</a:t>
              </a:r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" altLang="ja-JP" b="1" dirty="0">
                  <a:latin typeface="Calibri" panose="020F0502020204030204" pitchFamily="34" charset="0"/>
                  <a:cs typeface="Calibri" panose="020F0502020204030204" pitchFamily="34" charset="0"/>
                </a:rPr>
                <a:t>fruit, and foods from animal sources</a:t>
              </a:r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 (e.g., meat, fish, eggs, and milk).</a:t>
              </a: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9DFC29EF-1F6D-424E-A5D1-638A40FA698E}"/>
              </a:ext>
            </a:extLst>
          </p:cNvPr>
          <p:cNvGrpSpPr/>
          <p:nvPr/>
        </p:nvGrpSpPr>
        <p:grpSpPr>
          <a:xfrm>
            <a:off x="6202520" y="3513534"/>
            <a:ext cx="4334783" cy="970544"/>
            <a:chOff x="5568659" y="5863643"/>
            <a:chExt cx="2703101" cy="1301342"/>
          </a:xfrm>
        </p:grpSpPr>
        <p:sp>
          <p:nvSpPr>
            <p:cNvPr id="30" name="角丸四角形 29">
              <a:extLst>
                <a:ext uri="{FF2B5EF4-FFF2-40B4-BE49-F238E27FC236}">
                  <a16:creationId xmlns:a16="http://schemas.microsoft.com/office/drawing/2014/main" id="{B4DAD931-8966-C244-89DF-596467ABDBA4}"/>
                </a:ext>
              </a:extLst>
            </p:cNvPr>
            <p:cNvSpPr/>
            <p:nvPr/>
          </p:nvSpPr>
          <p:spPr>
            <a:xfrm>
              <a:off x="5568659" y="5863643"/>
              <a:ext cx="2672913" cy="1301342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4219699"/>
                        <a:gd name="connsiteY0" fmla="*/ 251356 h 1508105"/>
                        <a:gd name="connsiteX1" fmla="*/ 251356 w 4219699"/>
                        <a:gd name="connsiteY1" fmla="*/ 0 h 1508105"/>
                        <a:gd name="connsiteX2" fmla="*/ 3968343 w 4219699"/>
                        <a:gd name="connsiteY2" fmla="*/ 0 h 1508105"/>
                        <a:gd name="connsiteX3" fmla="*/ 4219699 w 4219699"/>
                        <a:gd name="connsiteY3" fmla="*/ 251356 h 1508105"/>
                        <a:gd name="connsiteX4" fmla="*/ 4219699 w 4219699"/>
                        <a:gd name="connsiteY4" fmla="*/ 1256749 h 1508105"/>
                        <a:gd name="connsiteX5" fmla="*/ 3968343 w 4219699"/>
                        <a:gd name="connsiteY5" fmla="*/ 1508105 h 1508105"/>
                        <a:gd name="connsiteX6" fmla="*/ 251356 w 4219699"/>
                        <a:gd name="connsiteY6" fmla="*/ 1508105 h 1508105"/>
                        <a:gd name="connsiteX7" fmla="*/ 0 w 4219699"/>
                        <a:gd name="connsiteY7" fmla="*/ 1256749 h 1508105"/>
                        <a:gd name="connsiteX8" fmla="*/ 0 w 4219699"/>
                        <a:gd name="connsiteY8" fmla="*/ 251356 h 1508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19699" h="1508105" extrusionOk="0">
                          <a:moveTo>
                            <a:pt x="0" y="251356"/>
                          </a:moveTo>
                          <a:cubicBezTo>
                            <a:pt x="2168" y="119576"/>
                            <a:pt x="114311" y="-4370"/>
                            <a:pt x="251356" y="0"/>
                          </a:cubicBezTo>
                          <a:cubicBezTo>
                            <a:pt x="1658269" y="89190"/>
                            <a:pt x="3212458" y="-155784"/>
                            <a:pt x="3968343" y="0"/>
                          </a:cubicBezTo>
                          <a:cubicBezTo>
                            <a:pt x="4122582" y="2404"/>
                            <a:pt x="4221885" y="109444"/>
                            <a:pt x="4219699" y="251356"/>
                          </a:cubicBezTo>
                          <a:cubicBezTo>
                            <a:pt x="4268798" y="586457"/>
                            <a:pt x="4267425" y="974502"/>
                            <a:pt x="4219699" y="1256749"/>
                          </a:cubicBezTo>
                          <a:cubicBezTo>
                            <a:pt x="4220394" y="1397163"/>
                            <a:pt x="4125638" y="1510530"/>
                            <a:pt x="3968343" y="1508105"/>
                          </a:cubicBezTo>
                          <a:cubicBezTo>
                            <a:pt x="3538565" y="1507594"/>
                            <a:pt x="1636963" y="1507335"/>
                            <a:pt x="251356" y="1508105"/>
                          </a:cubicBezTo>
                          <a:cubicBezTo>
                            <a:pt x="93459" y="1507139"/>
                            <a:pt x="-11365" y="1385732"/>
                            <a:pt x="0" y="1256749"/>
                          </a:cubicBezTo>
                          <a:cubicBezTo>
                            <a:pt x="86531" y="1024948"/>
                            <a:pt x="75215" y="393039"/>
                            <a:pt x="0" y="25135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CE1D0568-236E-C547-8C74-0C43559AB2B9}"/>
                </a:ext>
              </a:extLst>
            </p:cNvPr>
            <p:cNvSpPr txBox="1"/>
            <p:nvPr/>
          </p:nvSpPr>
          <p:spPr>
            <a:xfrm>
              <a:off x="5598848" y="5886983"/>
              <a:ext cx="2672912" cy="1238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Eat a variety of whole (i.e., unprocessed) and fresh foods every day to help obtain the right amounts of essential nutrients.</a:t>
              </a:r>
            </a:p>
          </p:txBody>
        </p: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3929125B-DCC5-3841-82DF-E3385AA525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3721" y="1000389"/>
            <a:ext cx="4262201" cy="324739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83548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</Words>
  <Application>Microsoft Office PowerPoint</Application>
  <PresentationFormat>ワイド画面</PresentationFormat>
  <Paragraphs>43</Paragraphs>
  <Slides>5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游ゴシック</vt:lpstr>
      <vt:lpstr>游ゴシック Light</vt:lpstr>
      <vt:lpstr>Arial</vt:lpstr>
      <vt:lpstr>Calibri</vt:lpstr>
      <vt:lpstr>Times New Roman</vt:lpstr>
      <vt:lpstr>Office テーマ</vt:lpstr>
      <vt:lpstr>Cabbage</vt:lpstr>
      <vt:lpstr>PowerPoint プレゼンテーション</vt:lpstr>
      <vt:lpstr>Health effects of cabbage</vt:lpstr>
      <vt:lpstr>PowerPoint プレゼンテーション</vt:lpstr>
      <vt:lpstr>PowerPoint プレゼンテーション</vt:lpstr>
    </vt:vector>
  </TitlesOfParts>
  <Company>JICA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Cabbage</dc:title>
  <dc:creator>Ito, Junichi[伊藤 淳一]</dc:creator>
  <cp:lastModifiedBy>Ito, Junichi[伊藤 淳一]</cp:lastModifiedBy>
  <cp:revision>1</cp:revision>
  <dcterms:created xsi:type="dcterms:W3CDTF">2021-09-08T06:00:06Z</dcterms:created>
  <dcterms:modified xsi:type="dcterms:W3CDTF">2021-09-08T06:00:25Z</dcterms:modified>
</cp:coreProperties>
</file>