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A81FC-3916-4F50-9E95-581CB23EFB99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0A119-7BC9-46AD-B027-FD18240C51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698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05256-7AF7-064B-81A2-38F88F2F369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6127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05256-7AF7-064B-81A2-38F88F2F369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5860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05256-7AF7-064B-81A2-38F88F2F369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9982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05256-7AF7-064B-81A2-38F88F2F369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975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DF97-68AA-47A7-A196-B7A2152DA45E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21328-84C8-4A02-BA2E-E75D1334E4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2702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DF97-68AA-47A7-A196-B7A2152DA45E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21328-84C8-4A02-BA2E-E75D1334E4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577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DF97-68AA-47A7-A196-B7A2152DA45E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21328-84C8-4A02-BA2E-E75D1334E4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677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DF97-68AA-47A7-A196-B7A2152DA45E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21328-84C8-4A02-BA2E-E75D1334E4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7920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DF97-68AA-47A7-A196-B7A2152DA45E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21328-84C8-4A02-BA2E-E75D1334E4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545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DF97-68AA-47A7-A196-B7A2152DA45E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21328-84C8-4A02-BA2E-E75D1334E4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166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DF97-68AA-47A7-A196-B7A2152DA45E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21328-84C8-4A02-BA2E-E75D1334E4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94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DF97-68AA-47A7-A196-B7A2152DA45E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21328-84C8-4A02-BA2E-E75D1334E4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3046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DF97-68AA-47A7-A196-B7A2152DA45E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21328-84C8-4A02-BA2E-E75D1334E4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878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DF97-68AA-47A7-A196-B7A2152DA45E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21328-84C8-4A02-BA2E-E75D1334E4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5228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DF97-68AA-47A7-A196-B7A2152DA45E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21328-84C8-4A02-BA2E-E75D1334E4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426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ADF97-68AA-47A7-A196-B7A2152DA45E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21328-84C8-4A02-BA2E-E75D1334E4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45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tif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11" Type="http://schemas.openxmlformats.org/officeDocument/2006/relationships/image" Target="../media/image14.tiff"/><Relationship Id="rId5" Type="http://schemas.openxmlformats.org/officeDocument/2006/relationships/image" Target="../media/image8.tiff"/><Relationship Id="rId10" Type="http://schemas.openxmlformats.org/officeDocument/2006/relationships/image" Target="../media/image13.tiff"/><Relationship Id="rId4" Type="http://schemas.microsoft.com/office/2007/relationships/hdphoto" Target="../media/hdphoto4.wdp"/><Relationship Id="rId9" Type="http://schemas.openxmlformats.org/officeDocument/2006/relationships/image" Target="../media/image1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ABB471-DA6F-6147-A98D-1FA2BFF2C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07995"/>
            <a:ext cx="7886700" cy="1325563"/>
          </a:xfrm>
        </p:spPr>
        <p:txBody>
          <a:bodyPr/>
          <a:lstStyle/>
          <a:p>
            <a:r>
              <a:rPr lang="en-US" altLang="ja-JP" dirty="0"/>
              <a:t>Capsicum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5349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星 7 3"/>
          <p:cNvSpPr/>
          <p:nvPr/>
        </p:nvSpPr>
        <p:spPr>
          <a:xfrm>
            <a:off x="3922900" y="2116319"/>
            <a:ext cx="4132791" cy="4155691"/>
          </a:xfrm>
          <a:prstGeom prst="star7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C24C1D-700B-BF49-9971-4AF0D6FB1F65}"/>
              </a:ext>
            </a:extLst>
          </p:cNvPr>
          <p:cNvSpPr txBox="1"/>
          <p:nvPr/>
        </p:nvSpPr>
        <p:spPr>
          <a:xfrm>
            <a:off x="1949682" y="107246"/>
            <a:ext cx="789972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</a:rPr>
              <a:t>Example of key message: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04FC681-D397-C241-8C58-F2F66B5D8C0C}"/>
              </a:ext>
            </a:extLst>
          </p:cNvPr>
          <p:cNvSpPr txBox="1"/>
          <p:nvPr/>
        </p:nvSpPr>
        <p:spPr>
          <a:xfrm>
            <a:off x="10275790" y="1009476"/>
            <a:ext cx="524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CA585AE-89B8-1247-B2F0-61C7452BE80D}"/>
              </a:ext>
            </a:extLst>
          </p:cNvPr>
          <p:cNvSpPr txBox="1"/>
          <p:nvPr/>
        </p:nvSpPr>
        <p:spPr>
          <a:xfrm>
            <a:off x="1848816" y="712718"/>
            <a:ext cx="92216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cs typeface="Times New Roman" panose="02020603050405020304" pitchFamily="18" charset="0"/>
              </a:rPr>
              <a:t>Capsicums:</a:t>
            </a:r>
          </a:p>
          <a:p>
            <a:r>
              <a:rPr lang="en-US" altLang="ja-JP" sz="3600" b="1" dirty="0">
                <a:cs typeface="Times New Roman" panose="02020603050405020304" pitchFamily="18" charset="0"/>
              </a:rPr>
              <a:t>A bitter component helps smooth blood flow </a:t>
            </a:r>
            <a:endParaRPr lang="ja-JP" altLang="en-US" sz="1200" b="1" dirty="0">
              <a:cs typeface="Times New Roman" panose="02020603050405020304" pitchFamily="18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39D6495-6318-5947-A7CE-391FEFD34FEA}"/>
              </a:ext>
            </a:extLst>
          </p:cNvPr>
          <p:cNvSpPr txBox="1"/>
          <p:nvPr/>
        </p:nvSpPr>
        <p:spPr>
          <a:xfrm>
            <a:off x="1572816" y="365518"/>
            <a:ext cx="524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9536BBBF-C768-884F-9B36-90DB24DE9D46}"/>
              </a:ext>
            </a:extLst>
          </p:cNvPr>
          <p:cNvGrpSpPr/>
          <p:nvPr/>
        </p:nvGrpSpPr>
        <p:grpSpPr>
          <a:xfrm>
            <a:off x="1572815" y="2973644"/>
            <a:ext cx="2917626" cy="2684463"/>
            <a:chOff x="3361326" y="3109706"/>
            <a:chExt cx="2668592" cy="2343610"/>
          </a:xfrm>
        </p:grpSpPr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9911964E-43C0-694F-8147-85B2841F9668}"/>
                </a:ext>
              </a:extLst>
            </p:cNvPr>
            <p:cNvSpPr/>
            <p:nvPr/>
          </p:nvSpPr>
          <p:spPr>
            <a:xfrm>
              <a:off x="3451299" y="3109706"/>
              <a:ext cx="2409774" cy="226939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81A38868-3AA8-2545-8245-D70003497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1326" y="3511026"/>
              <a:ext cx="2589720" cy="1942290"/>
            </a:xfrm>
            <a:prstGeom prst="rect">
              <a:avLst/>
            </a:prstGeom>
          </p:spPr>
        </p:pic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DA367DFA-84EE-F84C-B885-20C32A58E560}"/>
                </a:ext>
              </a:extLst>
            </p:cNvPr>
            <p:cNvSpPr txBox="1"/>
            <p:nvPr/>
          </p:nvSpPr>
          <p:spPr>
            <a:xfrm>
              <a:off x="3420090" y="3158190"/>
              <a:ext cx="2609828" cy="618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>
                  <a:solidFill>
                    <a:schemeClr val="bg1"/>
                  </a:solidFill>
                </a:rPr>
                <a:t>Protects from infections</a:t>
              </a:r>
              <a:endParaRPr lang="ja-JP" altLang="en-US" sz="2000" b="1">
                <a:solidFill>
                  <a:schemeClr val="bg1"/>
                </a:solidFill>
              </a:endParaRP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35A30CCC-48FC-894C-8058-C066AA2705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69" b="92377" l="4196" r="94359">
                        <a14:foregroundMark x1="28951" y1="44619" x2="28951" y2="44619"/>
                        <a14:foregroundMark x1="34033" y1="26308" x2="14872" y2="43797"/>
                        <a14:foregroundMark x1="14872" y1="43797" x2="26667" y2="68610"/>
                        <a14:foregroundMark x1="26667" y1="68610" x2="33380" y2="28326"/>
                        <a14:foregroundMark x1="91795" y1="50747" x2="92448" y2="59865"/>
                        <a14:foregroundMark x1="94359" y1="51719" x2="94359" y2="51719"/>
                        <a14:foregroundMark x1="12448" y1="22197" x2="9930" y2="53139"/>
                        <a14:foregroundMark x1="9930" y1="53139" x2="14359" y2="77205"/>
                        <a14:foregroundMark x1="4196" y1="25262" x2="4848" y2="42601"/>
                        <a14:foregroundMark x1="23263" y1="92451" x2="23263" y2="92451"/>
                        <a14:foregroundMark x1="16270" y1="8969" x2="23263" y2="11061"/>
                        <a14:foregroundMark x1="53706" y1="83259" x2="63636" y2="53737"/>
                        <a14:foregroundMark x1="63636" y1="53737" x2="81026" y2="4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42676">
            <a:off x="8292470" y="173226"/>
            <a:ext cx="1765200" cy="1101604"/>
          </a:xfrm>
          <a:prstGeom prst="rect">
            <a:avLst/>
          </a:prstGeom>
        </p:spPr>
      </p:pic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D4210ADB-DF84-D946-AFE4-F9832F00762E}"/>
              </a:ext>
            </a:extLst>
          </p:cNvPr>
          <p:cNvGrpSpPr/>
          <p:nvPr/>
        </p:nvGrpSpPr>
        <p:grpSpPr>
          <a:xfrm>
            <a:off x="4542633" y="2891655"/>
            <a:ext cx="2951265" cy="2695226"/>
            <a:chOff x="-2312291" y="2901977"/>
            <a:chExt cx="2554369" cy="2378397"/>
          </a:xfrm>
        </p:grpSpPr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4BCBA8AF-FC39-3247-AA53-5F8C76360873}"/>
                </a:ext>
              </a:extLst>
            </p:cNvPr>
            <p:cNvSpPr/>
            <p:nvPr/>
          </p:nvSpPr>
          <p:spPr>
            <a:xfrm>
              <a:off x="-2312291" y="2901977"/>
              <a:ext cx="2554369" cy="237839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lang="ja-JP" altLang="en-US"/>
            </a:p>
          </p:txBody>
        </p: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B31ECF59-E13C-2F40-B7BB-CEBFAE559652}"/>
                </a:ext>
              </a:extLst>
            </p:cNvPr>
            <p:cNvSpPr/>
            <p:nvPr/>
          </p:nvSpPr>
          <p:spPr>
            <a:xfrm>
              <a:off x="-2110617" y="2975798"/>
              <a:ext cx="2157738" cy="8147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" altLang="ja-JP" b="1" dirty="0"/>
                <a:t>Promotes smooth circulation of the blood</a:t>
              </a:r>
              <a:endParaRPr lang="en-US" altLang="ja-JP" b="1" dirty="0"/>
            </a:p>
          </p:txBody>
        </p:sp>
      </p:grpSp>
      <p:pic>
        <p:nvPicPr>
          <p:cNvPr id="63" name="図 62">
            <a:extLst>
              <a:ext uri="{FF2B5EF4-FFF2-40B4-BE49-F238E27FC236}">
                <a16:creationId xmlns:a16="http://schemas.microsoft.com/office/drawing/2014/main" id="{8ADB67B2-D82D-4741-9B3C-2A9D3A99C9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400" y="3563975"/>
            <a:ext cx="1964543" cy="1964543"/>
          </a:xfrm>
          <a:prstGeom prst="rect">
            <a:avLst/>
          </a:prstGeom>
          <a:ln>
            <a:noFill/>
          </a:ln>
        </p:spPr>
      </p:pic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BEB769D4-FFC7-A541-86B2-14FC0E67BA60}"/>
              </a:ext>
            </a:extLst>
          </p:cNvPr>
          <p:cNvGrpSpPr/>
          <p:nvPr/>
        </p:nvGrpSpPr>
        <p:grpSpPr>
          <a:xfrm>
            <a:off x="7726907" y="2962880"/>
            <a:ext cx="2800316" cy="2695226"/>
            <a:chOff x="125576" y="3322421"/>
            <a:chExt cx="2409774" cy="2269392"/>
          </a:xfrm>
        </p:grpSpPr>
        <p:grpSp>
          <p:nvGrpSpPr>
            <p:cNvPr id="65" name="グループ化 64">
              <a:extLst>
                <a:ext uri="{FF2B5EF4-FFF2-40B4-BE49-F238E27FC236}">
                  <a16:creationId xmlns:a16="http://schemas.microsoft.com/office/drawing/2014/main" id="{96C12796-AB08-E844-AE26-49CDA5C5F330}"/>
                </a:ext>
              </a:extLst>
            </p:cNvPr>
            <p:cNvGrpSpPr/>
            <p:nvPr/>
          </p:nvGrpSpPr>
          <p:grpSpPr>
            <a:xfrm>
              <a:off x="125576" y="3322421"/>
              <a:ext cx="2409774" cy="2269392"/>
              <a:chOff x="125576" y="3322421"/>
              <a:chExt cx="2409774" cy="2269392"/>
            </a:xfrm>
          </p:grpSpPr>
          <p:sp>
            <p:nvSpPr>
              <p:cNvPr id="67" name="正方形/長方形 66">
                <a:extLst>
                  <a:ext uri="{FF2B5EF4-FFF2-40B4-BE49-F238E27FC236}">
                    <a16:creationId xmlns:a16="http://schemas.microsoft.com/office/drawing/2014/main" id="{4C6D482A-AC0B-A24D-93F9-E9B2535F9DE9}"/>
                  </a:ext>
                </a:extLst>
              </p:cNvPr>
              <p:cNvSpPr/>
              <p:nvPr/>
            </p:nvSpPr>
            <p:spPr>
              <a:xfrm>
                <a:off x="125576" y="3322421"/>
                <a:ext cx="2409774" cy="226939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pic>
            <p:nvPicPr>
              <p:cNvPr id="68" name="図 67">
                <a:extLst>
                  <a:ext uri="{FF2B5EF4-FFF2-40B4-BE49-F238E27FC236}">
                    <a16:creationId xmlns:a16="http://schemas.microsoft.com/office/drawing/2014/main" id="{9B51756E-9FB0-BA4D-86B9-A079AEECCB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rgbClr val="ED7D31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417" b="97833" l="9959" r="89959">
                            <a14:foregroundMark x1="49793" y1="7417" x2="49793" y2="7417"/>
                            <a14:foregroundMark x1="58506" y1="3417" x2="58506" y2="3417"/>
                            <a14:foregroundMark x1="83237" y1="83417" x2="83237" y2="83417"/>
                            <a14:foregroundMark x1="44979" y1="97833" x2="44979" y2="97833"/>
                            <a14:foregroundMark x1="25062" y1="97833" x2="25062" y2="97833"/>
                            <a14:foregroundMark x1="68133" y1="78583" x2="68133" y2="78583"/>
                            <a14:foregroundMark x1="70456" y1="79417" x2="44813" y2="92250"/>
                            <a14:foregroundMark x1="44813" y1="92250" x2="35436" y2="81833"/>
                            <a14:foregroundMark x1="33776" y1="96250" x2="60166" y2="95417"/>
                            <a14:foregroundMark x1="76100" y1="73833" x2="54108" y2="90583"/>
                            <a14:foregroundMark x1="54108" y1="90583" x2="36183" y2="75417"/>
                            <a14:foregroundMark x1="29793" y1="93833" x2="57759" y2="93833"/>
                            <a14:foregroundMark x1="57759" y1="93833" x2="62490" y2="93000"/>
                            <a14:foregroundMark x1="62490" y1="89833" x2="33776" y2="87417"/>
                            <a14:foregroundMark x1="30622" y1="91417" x2="64896" y2="92250"/>
                          </a14:backgroundRemoval>
                        </a14:imgEffect>
                        <a14:imgEffect>
                          <a14:colorTemperature colorTemp="5679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034" y="3754314"/>
                <a:ext cx="1831450" cy="1825365"/>
              </a:xfrm>
              <a:prstGeom prst="rect">
                <a:avLst/>
              </a:prstGeom>
            </p:spPr>
          </p:pic>
          <p:sp>
            <p:nvSpPr>
              <p:cNvPr id="69" name="星 4 68">
                <a:extLst>
                  <a:ext uri="{FF2B5EF4-FFF2-40B4-BE49-F238E27FC236}">
                    <a16:creationId xmlns:a16="http://schemas.microsoft.com/office/drawing/2014/main" id="{D61B28C3-0100-5447-8DAC-84ED80F22F74}"/>
                  </a:ext>
                </a:extLst>
              </p:cNvPr>
              <p:cNvSpPr/>
              <p:nvPr/>
            </p:nvSpPr>
            <p:spPr>
              <a:xfrm>
                <a:off x="1728214" y="3888730"/>
                <a:ext cx="220288" cy="288394"/>
              </a:xfrm>
              <a:prstGeom prst="star4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70" name="星 4 69">
                <a:extLst>
                  <a:ext uri="{FF2B5EF4-FFF2-40B4-BE49-F238E27FC236}">
                    <a16:creationId xmlns:a16="http://schemas.microsoft.com/office/drawing/2014/main" id="{60E82A48-1EF7-6049-9D77-4E4F4A8B8981}"/>
                  </a:ext>
                </a:extLst>
              </p:cNvPr>
              <p:cNvSpPr/>
              <p:nvPr/>
            </p:nvSpPr>
            <p:spPr>
              <a:xfrm>
                <a:off x="638746" y="4605117"/>
                <a:ext cx="220288" cy="288394"/>
              </a:xfrm>
              <a:prstGeom prst="star4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71" name="星 4 70">
                <a:extLst>
                  <a:ext uri="{FF2B5EF4-FFF2-40B4-BE49-F238E27FC236}">
                    <a16:creationId xmlns:a16="http://schemas.microsoft.com/office/drawing/2014/main" id="{332BA0B6-39E1-DD4A-8FDE-334B2C198D51}"/>
                  </a:ext>
                </a:extLst>
              </p:cNvPr>
              <p:cNvSpPr/>
              <p:nvPr/>
            </p:nvSpPr>
            <p:spPr>
              <a:xfrm>
                <a:off x="640665" y="3991437"/>
                <a:ext cx="182056" cy="238341"/>
              </a:xfrm>
              <a:prstGeom prst="star4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72" name="星 4 71">
                <a:extLst>
                  <a:ext uri="{FF2B5EF4-FFF2-40B4-BE49-F238E27FC236}">
                    <a16:creationId xmlns:a16="http://schemas.microsoft.com/office/drawing/2014/main" id="{B7B5DC5B-3FFF-1A4C-89C3-44612B7F798E}"/>
                  </a:ext>
                </a:extLst>
              </p:cNvPr>
              <p:cNvSpPr/>
              <p:nvPr/>
            </p:nvSpPr>
            <p:spPr>
              <a:xfrm>
                <a:off x="1846236" y="4348780"/>
                <a:ext cx="182056" cy="216674"/>
              </a:xfrm>
              <a:prstGeom prst="star4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73" name="星 4 72">
                <a:extLst>
                  <a:ext uri="{FF2B5EF4-FFF2-40B4-BE49-F238E27FC236}">
                    <a16:creationId xmlns:a16="http://schemas.microsoft.com/office/drawing/2014/main" id="{77E1749C-578F-1741-AC8A-EE140E4479FC}"/>
                  </a:ext>
                </a:extLst>
              </p:cNvPr>
              <p:cNvSpPr/>
              <p:nvPr/>
            </p:nvSpPr>
            <p:spPr>
              <a:xfrm>
                <a:off x="1770661" y="4666032"/>
                <a:ext cx="220288" cy="288394"/>
              </a:xfrm>
              <a:prstGeom prst="star4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EF53C185-E401-224E-B522-25D7AF567A73}"/>
                </a:ext>
              </a:extLst>
            </p:cNvPr>
            <p:cNvSpPr txBox="1"/>
            <p:nvPr/>
          </p:nvSpPr>
          <p:spPr>
            <a:xfrm>
              <a:off x="408506" y="3369113"/>
              <a:ext cx="1813771" cy="544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/>
                <a:t>Improves skin tone </a:t>
              </a:r>
              <a:endParaRPr lang="ja-JP" alt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1836164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EA44AD-AE95-49E4-95E1-D6C13883A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39436" y="4523072"/>
            <a:ext cx="3995926" cy="7824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1800" dirty="0">
                <a:latin typeface="Calibri" panose="020F0502020204030204" pitchFamily="34" charset="0"/>
                <a:cs typeface="Calibri" panose="020F0502020204030204" pitchFamily="34" charset="0"/>
              </a:rPr>
              <a:t>One capsicum contains one-thirds of an adult’s daily requirement of vitamin C</a:t>
            </a:r>
            <a:endParaRPr lang="en-US" altLang="ja-JP" sz="1800" dirty="0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D68832BB-1F5D-0546-9261-A4AF4784B063}"/>
              </a:ext>
            </a:extLst>
          </p:cNvPr>
          <p:cNvGrpSpPr/>
          <p:nvPr/>
        </p:nvGrpSpPr>
        <p:grpSpPr>
          <a:xfrm>
            <a:off x="5990942" y="2589818"/>
            <a:ext cx="4553698" cy="1650301"/>
            <a:chOff x="-880013" y="4382558"/>
            <a:chExt cx="4552833" cy="1546363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3B5F3343-29A0-BA4F-92B4-357CCD216F1A}"/>
                </a:ext>
              </a:extLst>
            </p:cNvPr>
            <p:cNvSpPr/>
            <p:nvPr/>
          </p:nvSpPr>
          <p:spPr>
            <a:xfrm>
              <a:off x="-297469" y="4400441"/>
              <a:ext cx="3970289" cy="1528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/>
                <a:t>Why does</a:t>
              </a:r>
              <a:r>
                <a:rPr lang="ja-JP" altLang="en-US" dirty="0"/>
                <a:t> </a:t>
              </a:r>
              <a:r>
                <a:rPr lang="en-US" altLang="ja-JP" dirty="0"/>
                <a:t>it protect us from infections?</a:t>
              </a:r>
              <a:endParaRPr lang="en-US" altLang="ja-JP" sz="1000" dirty="0"/>
            </a:p>
            <a:p>
              <a:endParaRPr lang="en-US" altLang="ja-JP" sz="800" dirty="0"/>
            </a:p>
            <a:p>
              <a:r>
                <a:rPr lang="en-US" altLang="ja-JP" sz="2000" dirty="0"/>
                <a:t>It</a:t>
              </a:r>
              <a:r>
                <a:rPr lang="en-US" altLang="ja-JP" dirty="0"/>
                <a:t> contains nutrients(vitamin C and </a:t>
              </a:r>
              <a:r>
                <a:rPr lang="en" altLang="ja-JP" dirty="0"/>
                <a:t>beta- carotene</a:t>
              </a:r>
              <a:r>
                <a:rPr lang="en-US" altLang="ja-JP" dirty="0"/>
                <a:t>)</a:t>
              </a:r>
              <a:r>
                <a:rPr lang="ja-JP" altLang="en-US"/>
                <a:t> </a:t>
              </a:r>
              <a:r>
                <a:rPr lang="en-US" altLang="ja-JP" dirty="0"/>
                <a:t>that boost the immune  system.</a:t>
              </a: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6B157AAA-1D59-3C40-8D64-4061B4D3EC6A}"/>
                </a:ext>
              </a:extLst>
            </p:cNvPr>
            <p:cNvGrpSpPr/>
            <p:nvPr/>
          </p:nvGrpSpPr>
          <p:grpSpPr>
            <a:xfrm>
              <a:off x="-880013" y="4382558"/>
              <a:ext cx="4436996" cy="1276846"/>
              <a:chOff x="-346" y="5211279"/>
              <a:chExt cx="4436996" cy="1276846"/>
            </a:xfrm>
          </p:grpSpPr>
          <p:sp>
            <p:nvSpPr>
              <p:cNvPr id="16" name="円形吹き出し 15">
                <a:extLst>
                  <a:ext uri="{FF2B5EF4-FFF2-40B4-BE49-F238E27FC236}">
                    <a16:creationId xmlns:a16="http://schemas.microsoft.com/office/drawing/2014/main" id="{1488F315-4C02-5B4E-AAB1-65BCC4E89406}"/>
                  </a:ext>
                </a:extLst>
              </p:cNvPr>
              <p:cNvSpPr/>
              <p:nvPr/>
            </p:nvSpPr>
            <p:spPr>
              <a:xfrm>
                <a:off x="134447" y="5249767"/>
                <a:ext cx="419100" cy="393700"/>
              </a:xfrm>
              <a:prstGeom prst="wedgeEllipseCallout">
                <a:avLst>
                  <a:gd name="adj1" fmla="val 54925"/>
                  <a:gd name="adj2" fmla="val 4637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/>
                  <a:t>Q</a:t>
                </a:r>
                <a:endParaRPr lang="ja-JP" altLang="en-US" dirty="0"/>
              </a:p>
            </p:txBody>
          </p:sp>
          <p:sp>
            <p:nvSpPr>
              <p:cNvPr id="17" name="円形吹き出し 16">
                <a:extLst>
                  <a:ext uri="{FF2B5EF4-FFF2-40B4-BE49-F238E27FC236}">
                    <a16:creationId xmlns:a16="http://schemas.microsoft.com/office/drawing/2014/main" id="{F7036F34-5CD4-264F-A8A0-A8D85AF89281}"/>
                  </a:ext>
                </a:extLst>
              </p:cNvPr>
              <p:cNvSpPr/>
              <p:nvPr/>
            </p:nvSpPr>
            <p:spPr>
              <a:xfrm>
                <a:off x="141417" y="5734069"/>
                <a:ext cx="419100" cy="393700"/>
              </a:xfrm>
              <a:prstGeom prst="wedgeEllipseCallout">
                <a:avLst>
                  <a:gd name="adj1" fmla="val 54925"/>
                  <a:gd name="adj2" fmla="val 46371"/>
                </a:avLst>
              </a:prstGeom>
              <a:solidFill>
                <a:srgbClr val="FE3A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/>
                  <a:t>A</a:t>
                </a:r>
                <a:endParaRPr lang="ja-JP" altLang="en-US" dirty="0"/>
              </a:p>
            </p:txBody>
          </p:sp>
          <p:sp>
            <p:nvSpPr>
              <p:cNvPr id="5" name="角丸四角形 4">
                <a:extLst>
                  <a:ext uri="{FF2B5EF4-FFF2-40B4-BE49-F238E27FC236}">
                    <a16:creationId xmlns:a16="http://schemas.microsoft.com/office/drawing/2014/main" id="{8BDCBDCE-502D-E343-8980-E328F8940E3F}"/>
                  </a:ext>
                </a:extLst>
              </p:cNvPr>
              <p:cNvSpPr/>
              <p:nvPr/>
            </p:nvSpPr>
            <p:spPr>
              <a:xfrm>
                <a:off x="-346" y="5211279"/>
                <a:ext cx="4436996" cy="1276846"/>
              </a:xfrm>
              <a:prstGeom prst="roundRect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  <a:extLst>
                  <a:ext uri="{C807C97D-BFC1-408E-A445-0C87EB9F89A2}">
                    <ask:lineSketchStyleProps xmlns=""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C5137361-A2CF-3548-999D-F1697DA3C59C}"/>
              </a:ext>
            </a:extLst>
          </p:cNvPr>
          <p:cNvGrpSpPr/>
          <p:nvPr/>
        </p:nvGrpSpPr>
        <p:grpSpPr>
          <a:xfrm>
            <a:off x="6003802" y="844623"/>
            <a:ext cx="4424979" cy="1360616"/>
            <a:chOff x="5356275" y="5695928"/>
            <a:chExt cx="3130621" cy="1878790"/>
          </a:xfrm>
        </p:grpSpPr>
        <p:sp>
          <p:nvSpPr>
            <p:cNvPr id="28" name="角丸四角形 27">
              <a:extLst>
                <a:ext uri="{FF2B5EF4-FFF2-40B4-BE49-F238E27FC236}">
                  <a16:creationId xmlns:a16="http://schemas.microsoft.com/office/drawing/2014/main" id="{A5CA1C7C-0097-8944-95E8-94E9F0B909BF}"/>
                </a:ext>
              </a:extLst>
            </p:cNvPr>
            <p:cNvSpPr/>
            <p:nvPr/>
          </p:nvSpPr>
          <p:spPr>
            <a:xfrm>
              <a:off x="5356275" y="5695928"/>
              <a:ext cx="3130621" cy="1878790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0D0B7E51-3A38-7843-B54E-AE207C3BA486}"/>
                </a:ext>
              </a:extLst>
            </p:cNvPr>
            <p:cNvSpPr txBox="1"/>
            <p:nvPr/>
          </p:nvSpPr>
          <p:spPr>
            <a:xfrm>
              <a:off x="5794744" y="5739962"/>
              <a:ext cx="2672912" cy="1827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Why is it good for the skin?</a:t>
              </a:r>
            </a:p>
            <a:p>
              <a:endParaRPr lang="en-US" altLang="ja-JP" sz="800" dirty="0"/>
            </a:p>
            <a:p>
              <a:r>
                <a:rPr lang="en-US" altLang="ja-JP" dirty="0"/>
                <a:t>It contains nutrients (vitamin C and </a:t>
              </a:r>
              <a:r>
                <a:rPr lang="en" altLang="ja-JP" dirty="0"/>
                <a:t>beta-carotene</a:t>
              </a:r>
              <a:r>
                <a:rPr lang="en-US" altLang="ja-JP" dirty="0"/>
                <a:t>)  that improve skin condition.</a:t>
              </a:r>
              <a:endParaRPr lang="ja-JP" altLang="en-US"/>
            </a:p>
          </p:txBody>
        </p:sp>
      </p:grpSp>
      <p:sp>
        <p:nvSpPr>
          <p:cNvPr id="47" name="円形吹き出し 46">
            <a:extLst>
              <a:ext uri="{FF2B5EF4-FFF2-40B4-BE49-F238E27FC236}">
                <a16:creationId xmlns:a16="http://schemas.microsoft.com/office/drawing/2014/main" id="{9186741E-7C30-A442-855A-BACDFA93AAFF}"/>
              </a:ext>
            </a:extLst>
          </p:cNvPr>
          <p:cNvSpPr/>
          <p:nvPr/>
        </p:nvSpPr>
        <p:spPr>
          <a:xfrm>
            <a:off x="6138967" y="930078"/>
            <a:ext cx="419100" cy="393700"/>
          </a:xfrm>
          <a:prstGeom prst="wedgeEllipseCallout">
            <a:avLst>
              <a:gd name="adj1" fmla="val 54925"/>
              <a:gd name="adj2" fmla="val 4637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Q</a:t>
            </a:r>
            <a:endParaRPr lang="ja-JP" altLang="en-US" dirty="0"/>
          </a:p>
        </p:txBody>
      </p:sp>
      <p:sp>
        <p:nvSpPr>
          <p:cNvPr id="48" name="円形吹き出し 47">
            <a:extLst>
              <a:ext uri="{FF2B5EF4-FFF2-40B4-BE49-F238E27FC236}">
                <a16:creationId xmlns:a16="http://schemas.microsoft.com/office/drawing/2014/main" id="{62156338-65A7-3E4A-9283-2AB1F36EEF90}"/>
              </a:ext>
            </a:extLst>
          </p:cNvPr>
          <p:cNvSpPr/>
          <p:nvPr/>
        </p:nvSpPr>
        <p:spPr>
          <a:xfrm>
            <a:off x="6154621" y="1435600"/>
            <a:ext cx="419100" cy="393700"/>
          </a:xfrm>
          <a:prstGeom prst="wedgeEllipseCallout">
            <a:avLst>
              <a:gd name="adj1" fmla="val 54925"/>
              <a:gd name="adj2" fmla="val 46371"/>
            </a:avLst>
          </a:prstGeom>
          <a:solidFill>
            <a:srgbClr val="FE3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A</a:t>
            </a:r>
            <a:endParaRPr lang="ja-JP" altLang="en-US" dirty="0"/>
          </a:p>
        </p:txBody>
      </p:sp>
      <p:sp>
        <p:nvSpPr>
          <p:cNvPr id="54" name="タイトル 1">
            <a:extLst>
              <a:ext uri="{FF2B5EF4-FFF2-40B4-BE49-F238E27FC236}">
                <a16:creationId xmlns:a16="http://schemas.microsoft.com/office/drawing/2014/main" id="{C8263892-49B0-A44E-B318-941753659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220" y="500190"/>
            <a:ext cx="4437838" cy="628525"/>
          </a:xfrm>
        </p:spPr>
        <p:txBody>
          <a:bodyPr>
            <a:noAutofit/>
          </a:bodyPr>
          <a:lstStyle/>
          <a:p>
            <a:r>
              <a:rPr lang="en-US" altLang="ja-JP" sz="2800" b="1" dirty="0">
                <a:latin typeface="Calibri" panose="020F0502020204030204" pitchFamily="34" charset="0"/>
                <a:cs typeface="Calibri" panose="020F0502020204030204" pitchFamily="34" charset="0"/>
              </a:rPr>
              <a:t>Health effects of capsicums</a:t>
            </a:r>
            <a:endParaRPr lang="ja-JP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パイ 54">
            <a:extLst>
              <a:ext uri="{FF2B5EF4-FFF2-40B4-BE49-F238E27FC236}">
                <a16:creationId xmlns:a16="http://schemas.microsoft.com/office/drawing/2014/main" id="{A26304F6-3172-BD48-84B3-64C5959DA931}"/>
              </a:ext>
            </a:extLst>
          </p:cNvPr>
          <p:cNvSpPr/>
          <p:nvPr/>
        </p:nvSpPr>
        <p:spPr>
          <a:xfrm>
            <a:off x="3000190" y="5334087"/>
            <a:ext cx="1125247" cy="1201282"/>
          </a:xfrm>
          <a:prstGeom prst="pie">
            <a:avLst>
              <a:gd name="adj1" fmla="val 8294905"/>
              <a:gd name="adj2" fmla="val 1620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F6337375-ED14-AD4B-ADBA-61D76C8C02A4}"/>
              </a:ext>
            </a:extLst>
          </p:cNvPr>
          <p:cNvSpPr/>
          <p:nvPr/>
        </p:nvSpPr>
        <p:spPr>
          <a:xfrm>
            <a:off x="3000189" y="5334087"/>
            <a:ext cx="1170994" cy="120128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E0FB3C07-BC65-0D4C-AED7-B2C89EC6CA21}"/>
              </a:ext>
            </a:extLst>
          </p:cNvPr>
          <p:cNvGrpSpPr/>
          <p:nvPr/>
        </p:nvGrpSpPr>
        <p:grpSpPr>
          <a:xfrm>
            <a:off x="2579704" y="6034646"/>
            <a:ext cx="312906" cy="646331"/>
            <a:chOff x="254000" y="5600700"/>
            <a:chExt cx="312906" cy="646331"/>
          </a:xfrm>
        </p:grpSpPr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31FBCE21-6FE3-D64E-A01A-0209A24B0E23}"/>
                </a:ext>
              </a:extLst>
            </p:cNvPr>
            <p:cNvSpPr txBox="1"/>
            <p:nvPr/>
          </p:nvSpPr>
          <p:spPr>
            <a:xfrm>
              <a:off x="254000" y="5600700"/>
              <a:ext cx="31290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00B050"/>
                  </a:solidFill>
                </a:rPr>
                <a:t>1</a:t>
              </a:r>
            </a:p>
            <a:p>
              <a:r>
                <a:rPr lang="en-US" altLang="ja-JP" dirty="0">
                  <a:solidFill>
                    <a:srgbClr val="00B050"/>
                  </a:solidFill>
                </a:rPr>
                <a:t>3</a:t>
              </a:r>
              <a:endParaRPr lang="ja-JP" altLang="en-US">
                <a:solidFill>
                  <a:srgbClr val="00B050"/>
                </a:solidFill>
              </a:endParaRPr>
            </a:p>
          </p:txBody>
        </p: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3A8EC099-7BF6-FD4A-98F5-0E240ED303C2}"/>
                </a:ext>
              </a:extLst>
            </p:cNvPr>
            <p:cNvCxnSpPr>
              <a:stCxn id="57" idx="1"/>
              <a:endCxn id="57" idx="3"/>
            </p:cNvCxnSpPr>
            <p:nvPr/>
          </p:nvCxnSpPr>
          <p:spPr>
            <a:xfrm>
              <a:off x="254000" y="5923866"/>
              <a:ext cx="301686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CB3A1B13-B03F-4342-9911-69D54C9C1C6C}"/>
              </a:ext>
            </a:extLst>
          </p:cNvPr>
          <p:cNvGrpSpPr/>
          <p:nvPr/>
        </p:nvGrpSpPr>
        <p:grpSpPr>
          <a:xfrm>
            <a:off x="5955676" y="4366779"/>
            <a:ext cx="4424979" cy="1768462"/>
            <a:chOff x="5356275" y="5073225"/>
            <a:chExt cx="3130621" cy="2441957"/>
          </a:xfrm>
        </p:grpSpPr>
        <p:sp>
          <p:nvSpPr>
            <p:cNvPr id="53" name="角丸四角形 52">
              <a:extLst>
                <a:ext uri="{FF2B5EF4-FFF2-40B4-BE49-F238E27FC236}">
                  <a16:creationId xmlns:a16="http://schemas.microsoft.com/office/drawing/2014/main" id="{AEA220C0-087C-5140-A233-9A1FD7C8A26C}"/>
                </a:ext>
              </a:extLst>
            </p:cNvPr>
            <p:cNvSpPr/>
            <p:nvPr/>
          </p:nvSpPr>
          <p:spPr>
            <a:xfrm>
              <a:off x="5356275" y="5073225"/>
              <a:ext cx="3130621" cy="2303049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B4B34313-6290-334A-AA09-64BAFC19435E}"/>
                </a:ext>
              </a:extLst>
            </p:cNvPr>
            <p:cNvSpPr txBox="1"/>
            <p:nvPr/>
          </p:nvSpPr>
          <p:spPr>
            <a:xfrm>
              <a:off x="5786735" y="5305239"/>
              <a:ext cx="2672912" cy="220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Why is it good for blood circulation? </a:t>
              </a:r>
            </a:p>
            <a:p>
              <a:endParaRPr lang="en-US" altLang="ja-JP" sz="800" dirty="0"/>
            </a:p>
            <a:p>
              <a:r>
                <a:rPr lang="en-US" altLang="ja-JP" dirty="0"/>
                <a:t>It contains nutrient (vitamin P [flavonoids] and pyrazine) that help smooth blood circulation. </a:t>
              </a:r>
              <a:endParaRPr lang="ja-JP" altLang="en-US"/>
            </a:p>
          </p:txBody>
        </p:sp>
      </p:grpSp>
      <p:sp>
        <p:nvSpPr>
          <p:cNvPr id="61" name="円形吹き出し 60">
            <a:extLst>
              <a:ext uri="{FF2B5EF4-FFF2-40B4-BE49-F238E27FC236}">
                <a16:creationId xmlns:a16="http://schemas.microsoft.com/office/drawing/2014/main" id="{3987CB2C-E9CB-C84E-BBDE-327B7809AED4}"/>
              </a:ext>
            </a:extLst>
          </p:cNvPr>
          <p:cNvSpPr/>
          <p:nvPr/>
        </p:nvSpPr>
        <p:spPr>
          <a:xfrm>
            <a:off x="6064238" y="4520613"/>
            <a:ext cx="419100" cy="393700"/>
          </a:xfrm>
          <a:prstGeom prst="wedgeEllipseCallout">
            <a:avLst>
              <a:gd name="adj1" fmla="val 54925"/>
              <a:gd name="adj2" fmla="val 4637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Q</a:t>
            </a:r>
            <a:endParaRPr lang="ja-JP" altLang="en-US" dirty="0"/>
          </a:p>
        </p:txBody>
      </p:sp>
      <p:sp>
        <p:nvSpPr>
          <p:cNvPr id="62" name="円形吹き出し 61">
            <a:extLst>
              <a:ext uri="{FF2B5EF4-FFF2-40B4-BE49-F238E27FC236}">
                <a16:creationId xmlns:a16="http://schemas.microsoft.com/office/drawing/2014/main" id="{38215013-D222-FB41-A5C0-523C27741E1E}"/>
              </a:ext>
            </a:extLst>
          </p:cNvPr>
          <p:cNvSpPr/>
          <p:nvPr/>
        </p:nvSpPr>
        <p:spPr>
          <a:xfrm>
            <a:off x="6095525" y="5105199"/>
            <a:ext cx="419100" cy="393700"/>
          </a:xfrm>
          <a:prstGeom prst="wedgeEllipseCallout">
            <a:avLst>
              <a:gd name="adj1" fmla="val 54925"/>
              <a:gd name="adj2" fmla="val 46371"/>
            </a:avLst>
          </a:prstGeom>
          <a:solidFill>
            <a:srgbClr val="FE3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A</a:t>
            </a:r>
            <a:endParaRPr lang="ja-JP" altLang="en-US" dirty="0"/>
          </a:p>
        </p:txBody>
      </p:sp>
      <p:pic>
        <p:nvPicPr>
          <p:cNvPr id="63" name="図 62">
            <a:extLst>
              <a:ext uri="{FF2B5EF4-FFF2-40B4-BE49-F238E27FC236}">
                <a16:creationId xmlns:a16="http://schemas.microsoft.com/office/drawing/2014/main" id="{7DEE8A6E-1E55-7248-AABB-C80E1F1052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9" b="92377" l="8349" r="100000">
                        <a14:foregroundMark x1="57607" y1="44619" x2="57607" y2="44619"/>
                        <a14:foregroundMark x1="67718" y1="26308" x2="29592" y2="43797"/>
                        <a14:foregroundMark x1="29592" y1="43797" x2="53061" y2="68610"/>
                        <a14:foregroundMark x1="53061" y1="68610" x2="66419" y2="28326"/>
                        <a14:foregroundMark x1="24768" y1="22197" x2="19759" y2="53139"/>
                        <a14:foregroundMark x1="19759" y1="53139" x2="28571" y2="77205"/>
                        <a14:foregroundMark x1="8349" y1="25262" x2="9647" y2="42601"/>
                        <a14:foregroundMark x1="46289" y1="92451" x2="46289" y2="92451"/>
                        <a14:foregroundMark x1="32375" y1="8969" x2="46289" y2="11061"/>
                        <a14:backgroundMark x1="86271" y1="76607" x2="99907" y2="78849"/>
                        <a14:backgroundMark x1="98609" y1="74066" x2="99907" y2="739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315593">
            <a:off x="2579349" y="5267095"/>
            <a:ext cx="604083" cy="75011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2AD096D-16CC-F34C-AA83-686FEDE36E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257" y="1157247"/>
            <a:ext cx="4380057" cy="28088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57043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>
            <a:extLst>
              <a:ext uri="{FF2B5EF4-FFF2-40B4-BE49-F238E27FC236}">
                <a16:creationId xmlns:a16="http://schemas.microsoft.com/office/drawing/2014/main" id="{807CAAB1-CC5A-2C48-8FC6-AD966CA41D28}"/>
              </a:ext>
            </a:extLst>
          </p:cNvPr>
          <p:cNvSpPr/>
          <p:nvPr/>
        </p:nvSpPr>
        <p:spPr>
          <a:xfrm>
            <a:off x="5193131" y="922409"/>
            <a:ext cx="2645686" cy="25065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ja-JP" sz="2300" b="1" dirty="0">
                <a:latin typeface="Calibri" panose="020F0502020204030204" pitchFamily="34" charset="0"/>
                <a:cs typeface="Calibri" panose="020F0502020204030204" pitchFamily="34" charset="0"/>
              </a:rPr>
              <a:t>Suitable for cooking at high temperatures</a:t>
            </a:r>
            <a:endParaRPr lang="ja-JP" altLang="en-US" sz="23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6489C63C-81DA-F842-BBB3-A915FEF52A32}"/>
              </a:ext>
            </a:extLst>
          </p:cNvPr>
          <p:cNvSpPr/>
          <p:nvPr/>
        </p:nvSpPr>
        <p:spPr>
          <a:xfrm>
            <a:off x="1932919" y="2125003"/>
            <a:ext cx="2299891" cy="2233950"/>
          </a:xfrm>
          <a:prstGeom prst="ellipse">
            <a:avLst/>
          </a:prstGeom>
          <a:solidFill>
            <a:srgbClr val="FFA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 Eat with seeds and flesh</a:t>
            </a:r>
            <a:endParaRPr lang="ja-JP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0F4996F9-42CC-DC41-A9C0-3516A6F949BA}"/>
              </a:ext>
            </a:extLst>
          </p:cNvPr>
          <p:cNvSpPr/>
          <p:nvPr/>
        </p:nvSpPr>
        <p:spPr>
          <a:xfrm>
            <a:off x="8121613" y="2972454"/>
            <a:ext cx="2137471" cy="1909026"/>
          </a:xfrm>
          <a:prstGeom prst="ellipse">
            <a:avLst/>
          </a:prstGeom>
          <a:solidFill>
            <a:srgbClr val="FFA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Important to eat with a variety of foods</a:t>
            </a:r>
            <a:endParaRPr lang="ja-JP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6" name="Picture 12" descr="食事をする女性 栄養バランスのイラスト素材 [FYI04100708] | ストックフォトのamanaimages PLUS">
            <a:extLst>
              <a:ext uri="{FF2B5EF4-FFF2-40B4-BE49-F238E27FC236}">
                <a16:creationId xmlns:a16="http://schemas.microsoft.com/office/drawing/2014/main" id="{D383926D-DF17-6142-93A2-8B0E3269D7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74" b="95848" l="5870" r="94130">
                        <a14:foregroundMark x1="11304" y1="77509" x2="11304" y2="77509"/>
                        <a14:foregroundMark x1="6522" y1="76125" x2="6522" y2="76125"/>
                        <a14:foregroundMark x1="6304" y1="84083" x2="6304" y2="84083"/>
                        <a14:foregroundMark x1="8913" y1="78547" x2="8913" y2="78547"/>
                        <a14:foregroundMark x1="8913" y1="78547" x2="8913" y2="78547"/>
                        <a14:foregroundMark x1="8913" y1="78893" x2="8913" y2="78893"/>
                        <a14:foregroundMark x1="13696" y1="51557" x2="13696" y2="51557"/>
                        <a14:foregroundMark x1="13696" y1="38754" x2="13696" y2="38754"/>
                        <a14:foregroundMark x1="7826" y1="39446" x2="7826" y2="39446"/>
                        <a14:foregroundMark x1="24565" y1="17301" x2="24565" y2="17301"/>
                        <a14:foregroundMark x1="20217" y1="16955" x2="24783" y2="27336"/>
                        <a14:foregroundMark x1="6304" y1="80277" x2="12826" y2="73702"/>
                        <a14:foregroundMark x1="26087" y1="16609" x2="28696" y2="26990"/>
                        <a14:foregroundMark x1="40870" y1="6920" x2="47391" y2="12111"/>
                        <a14:foregroundMark x1="63043" y1="6574" x2="65217" y2="14187"/>
                        <a14:foregroundMark x1="77391" y1="24221" x2="79348" y2="28720"/>
                        <a14:foregroundMark x1="86522" y1="30796" x2="88043" y2="38408"/>
                        <a14:foregroundMark x1="87174" y1="58478" x2="88696" y2="65398"/>
                        <a14:foregroundMark x1="89783" y1="53979" x2="89783" y2="66090"/>
                        <a14:foregroundMark x1="87174" y1="79585" x2="86522" y2="89965"/>
                        <a14:foregroundMark x1="91522" y1="79239" x2="92174" y2="86851"/>
                        <a14:foregroundMark x1="94130" y1="94810" x2="90435" y2="95848"/>
                        <a14:foregroundMark x1="38478" y1="8651" x2="42609" y2="12803"/>
                        <a14:foregroundMark x1="10217" y1="37716" x2="8696" y2="42215"/>
                        <a14:foregroundMark x1="14348" y1="37370" x2="15870" y2="39100"/>
                        <a14:foregroundMark x1="13696" y1="54325" x2="15000" y2="49827"/>
                        <a14:foregroundMark x1="12174" y1="49481" x2="15652" y2="49481"/>
                        <a14:foregroundMark x1="47391" y1="15917" x2="47391" y2="15917"/>
                        <a14:foregroundMark x1="60000" y1="14533" x2="60000" y2="14533"/>
                        <a14:foregroundMark x1="60000" y1="14533" x2="65217" y2="13841"/>
                        <a14:foregroundMark x1="66087" y1="15225" x2="65870" y2="14187"/>
                        <a14:foregroundMark x1="67391" y1="22145" x2="67391" y2="22145"/>
                        <a14:foregroundMark x1="70652" y1="17301" x2="70652" y2="17301"/>
                        <a14:foregroundMark x1="84565" y1="63668" x2="86087" y2="65398"/>
                        <a14:foregroundMark x1="83913" y1="68166" x2="86522" y2="67128"/>
                        <a14:foregroundMark x1="77609" y1="20415" x2="77609" y2="20415"/>
                        <a14:backgroundMark x1="44130" y1="70934" x2="43478" y2="56055"/>
                        <a14:backgroundMark x1="43478" y1="56055" x2="51522" y2="48789"/>
                        <a14:backgroundMark x1="51522" y1="48789" x2="59783" y2="58824"/>
                        <a14:backgroundMark x1="59783" y1="58824" x2="53261" y2="70588"/>
                        <a14:backgroundMark x1="53261" y1="70588" x2="52609" y2="85121"/>
                        <a14:backgroundMark x1="52609" y1="85121" x2="53478" y2="86505"/>
                        <a14:backgroundMark x1="42609" y1="75779" x2="41087" y2="60900"/>
                        <a14:backgroundMark x1="41087" y1="60900" x2="45652" y2="48097"/>
                        <a14:backgroundMark x1="45652" y1="48097" x2="55000" y2="46367"/>
                        <a14:backgroundMark x1="55000" y1="46367" x2="61957" y2="57439"/>
                        <a14:backgroundMark x1="61957" y1="57439" x2="59783" y2="72664"/>
                        <a14:backgroundMark x1="59783" y1="72664" x2="56739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10160" y="2499047"/>
            <a:ext cx="2957841" cy="18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FD5078E-E80E-B84C-8E30-1B9C0CD1D294}"/>
              </a:ext>
            </a:extLst>
          </p:cNvPr>
          <p:cNvSpPr/>
          <p:nvPr/>
        </p:nvSpPr>
        <p:spPr>
          <a:xfrm>
            <a:off x="2252601" y="214523"/>
            <a:ext cx="8207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ja-JP" sz="40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Tips for cooking and eating capsicums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5603069" y="6327982"/>
            <a:ext cx="1112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Example</a:t>
            </a:r>
            <a:endParaRPr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F947552-B0CD-7F4A-A706-3CE5427212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75549">
            <a:off x="2081194" y="3963070"/>
            <a:ext cx="1381595" cy="1836821"/>
          </a:xfrm>
          <a:prstGeom prst="rect">
            <a:avLst/>
          </a:prstGeom>
        </p:spPr>
      </p:pic>
      <p:sp>
        <p:nvSpPr>
          <p:cNvPr id="19" name="円/楕円 18">
            <a:extLst>
              <a:ext uri="{FF2B5EF4-FFF2-40B4-BE49-F238E27FC236}">
                <a16:creationId xmlns:a16="http://schemas.microsoft.com/office/drawing/2014/main" id="{9720539C-B1F1-704B-8002-A85E220AFACC}"/>
              </a:ext>
            </a:extLst>
          </p:cNvPr>
          <p:cNvSpPr/>
          <p:nvPr/>
        </p:nvSpPr>
        <p:spPr>
          <a:xfrm>
            <a:off x="2224871" y="4219461"/>
            <a:ext cx="705898" cy="6620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1" name="右矢印 20">
            <a:extLst>
              <a:ext uri="{FF2B5EF4-FFF2-40B4-BE49-F238E27FC236}">
                <a16:creationId xmlns:a16="http://schemas.microsoft.com/office/drawing/2014/main" id="{82DDE75C-817A-6948-B9F0-FA76AE2F729D}"/>
              </a:ext>
            </a:extLst>
          </p:cNvPr>
          <p:cNvSpPr/>
          <p:nvPr/>
        </p:nvSpPr>
        <p:spPr>
          <a:xfrm rot="18874738">
            <a:off x="1931496" y="4923262"/>
            <a:ext cx="448346" cy="31585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6A458BFE-ACF4-D24E-A7AB-FB14089A730D}"/>
              </a:ext>
            </a:extLst>
          </p:cNvPr>
          <p:cNvGrpSpPr/>
          <p:nvPr/>
        </p:nvGrpSpPr>
        <p:grpSpPr>
          <a:xfrm rot="21302100">
            <a:off x="4136663" y="1786948"/>
            <a:ext cx="2496830" cy="1837187"/>
            <a:chOff x="2403416" y="1906857"/>
            <a:chExt cx="2841588" cy="2131191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55EDA52B-CB87-8A4B-BD9B-92E07443E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3416" y="1906857"/>
              <a:ext cx="2841588" cy="2131191"/>
            </a:xfrm>
            <a:prstGeom prst="rect">
              <a:avLst/>
            </a:prstGeom>
          </p:spPr>
        </p:pic>
        <p:pic>
          <p:nvPicPr>
            <p:cNvPr id="22" name="Picture 4" descr="加熱調理イラスト - No: 655258／無料イラストなら「イラストAC」">
              <a:extLst>
                <a:ext uri="{FF2B5EF4-FFF2-40B4-BE49-F238E27FC236}">
                  <a16:creationId xmlns:a16="http://schemas.microsoft.com/office/drawing/2014/main" id="{A672D465-C476-484C-AE58-B88C9D75DF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435540">
              <a:off x="2985374" y="3276705"/>
              <a:ext cx="956064" cy="304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1961AE82-1DDD-2344-AE1A-178561FCA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0286" y="2518829"/>
              <a:ext cx="367803" cy="453624"/>
            </a:xfrm>
            <a:prstGeom prst="rect">
              <a:avLst/>
            </a:prstGeom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73A4846F-3F19-814A-BE95-8860425B8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724590">
              <a:off x="3224077" y="2187965"/>
              <a:ext cx="367803" cy="453624"/>
            </a:xfrm>
            <a:prstGeom prst="rect">
              <a:avLst/>
            </a:prstGeom>
          </p:spPr>
        </p:pic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BF80319D-3631-3847-B5AD-25A4ECAA2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724590">
              <a:off x="3191661" y="2665157"/>
              <a:ext cx="367803" cy="453624"/>
            </a:xfrm>
            <a:prstGeom prst="rect">
              <a:avLst/>
            </a:prstGeom>
          </p:spPr>
        </p:pic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F9821DDB-51C8-E341-BF09-1E36D0253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724590">
              <a:off x="3376477" y="2340365"/>
              <a:ext cx="367803" cy="453624"/>
            </a:xfrm>
            <a:prstGeom prst="rect">
              <a:avLst/>
            </a:prstGeom>
          </p:spPr>
        </p:pic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71843296-EACE-864A-8E37-C51C2A2AA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724590">
              <a:off x="3425630" y="2561104"/>
              <a:ext cx="367803" cy="453624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D4953451-9F87-C044-B1C0-8BC349B41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9889" y="2671429"/>
              <a:ext cx="390899" cy="379836"/>
            </a:xfrm>
            <a:prstGeom prst="rect">
              <a:avLst/>
            </a:prstGeom>
          </p:spPr>
        </p:pic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C977A6B5-5DDC-1341-BCB7-C534FF30C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892279">
              <a:off x="3123719" y="2454063"/>
              <a:ext cx="334857" cy="325380"/>
            </a:xfrm>
            <a:prstGeom prst="rect">
              <a:avLst/>
            </a:prstGeom>
          </p:spPr>
        </p:pic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D4A0D1E8-F50B-DA4D-934E-F0B58CFB8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724590">
              <a:off x="3368445" y="2751417"/>
              <a:ext cx="367803" cy="453624"/>
            </a:xfrm>
            <a:prstGeom prst="rect">
              <a:avLst/>
            </a:prstGeom>
          </p:spPr>
        </p:pic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B45C2338-A9E2-7041-92DE-0583E0881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441962">
              <a:off x="3523396" y="2648311"/>
              <a:ext cx="334857" cy="325380"/>
            </a:xfrm>
            <a:prstGeom prst="rect">
              <a:avLst/>
            </a:prstGeom>
          </p:spPr>
        </p:pic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5F855086-C2AC-E34B-8791-E4066C95B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255913">
              <a:off x="3071290" y="2191791"/>
              <a:ext cx="367803" cy="453624"/>
            </a:xfrm>
            <a:prstGeom prst="rect">
              <a:avLst/>
            </a:prstGeom>
          </p:spPr>
        </p:pic>
      </p:grpSp>
      <p:pic>
        <p:nvPicPr>
          <p:cNvPr id="15" name="図 14">
            <a:extLst>
              <a:ext uri="{FF2B5EF4-FFF2-40B4-BE49-F238E27FC236}">
                <a16:creationId xmlns:a16="http://schemas.microsoft.com/office/drawing/2014/main" id="{9AF39CF7-47E6-B643-9D63-2FDBAC7FD9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317" y="3971584"/>
            <a:ext cx="3170500" cy="2103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8611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AF23B4C1-69BF-D34F-A6D7-295618B7040E}"/>
              </a:ext>
            </a:extLst>
          </p:cNvPr>
          <p:cNvGrpSpPr/>
          <p:nvPr/>
        </p:nvGrpSpPr>
        <p:grpSpPr>
          <a:xfrm>
            <a:off x="6325848" y="4399051"/>
            <a:ext cx="4369823" cy="2388609"/>
            <a:chOff x="5631088" y="5577097"/>
            <a:chExt cx="2680830" cy="2839474"/>
          </a:xfrm>
        </p:grpSpPr>
        <p:sp>
          <p:nvSpPr>
            <p:cNvPr id="14" name="角丸四角形 13">
              <a:extLst>
                <a:ext uri="{FF2B5EF4-FFF2-40B4-BE49-F238E27FC236}">
                  <a16:creationId xmlns:a16="http://schemas.microsoft.com/office/drawing/2014/main" id="{AEFA1814-A328-A94B-9387-18AB775AFF28}"/>
                </a:ext>
              </a:extLst>
            </p:cNvPr>
            <p:cNvSpPr/>
            <p:nvPr/>
          </p:nvSpPr>
          <p:spPr>
            <a:xfrm>
              <a:off x="5631088" y="5577097"/>
              <a:ext cx="2621720" cy="2773194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8DD2F790-171E-564B-ADCD-2F12226E2F57}"/>
                </a:ext>
              </a:extLst>
            </p:cNvPr>
            <p:cNvSpPr txBox="1"/>
            <p:nvPr/>
          </p:nvSpPr>
          <p:spPr>
            <a:xfrm>
              <a:off x="5705737" y="5611641"/>
              <a:ext cx="2606181" cy="2804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Eat a combination of different foods, including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staple foods 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(e.g., cereals such as wheat, barley, rye, maize, or rice), or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starchy tubers or roots 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(e.g., potatoes, yams, taro or cassava),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legumes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 (e.g., lentils, beans),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vegetables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fruit, and foods from animal sources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 (e.g., meat, fish, eggs, and milk).</a:t>
              </a: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6A51721A-148C-BE49-82CE-D2020EFA5715}"/>
              </a:ext>
            </a:extLst>
          </p:cNvPr>
          <p:cNvGrpSpPr/>
          <p:nvPr/>
        </p:nvGrpSpPr>
        <p:grpSpPr>
          <a:xfrm>
            <a:off x="6338166" y="3304063"/>
            <a:ext cx="4262894" cy="968636"/>
            <a:chOff x="5568659" y="5863643"/>
            <a:chExt cx="2703101" cy="1197236"/>
          </a:xfrm>
        </p:grpSpPr>
        <p:sp>
          <p:nvSpPr>
            <p:cNvPr id="17" name="角丸四角形 16">
              <a:extLst>
                <a:ext uri="{FF2B5EF4-FFF2-40B4-BE49-F238E27FC236}">
                  <a16:creationId xmlns:a16="http://schemas.microsoft.com/office/drawing/2014/main" id="{82B0D4EE-5F37-7F4E-B671-5E9D72A9CAF5}"/>
                </a:ext>
              </a:extLst>
            </p:cNvPr>
            <p:cNvSpPr/>
            <p:nvPr/>
          </p:nvSpPr>
          <p:spPr>
            <a:xfrm>
              <a:off x="5568659" y="5863643"/>
              <a:ext cx="2672913" cy="1197236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77546595-4545-8E47-BAC0-0EC03C21EC8D}"/>
                </a:ext>
              </a:extLst>
            </p:cNvPr>
            <p:cNvSpPr txBox="1"/>
            <p:nvPr/>
          </p:nvSpPr>
          <p:spPr>
            <a:xfrm>
              <a:off x="5598848" y="5886982"/>
              <a:ext cx="2672912" cy="1141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Eat a variety of whole (i.e., unprocessed) and fresh foods every day to help obtain the right amounts of essential nutrients.</a:t>
              </a: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9AA00B2A-2083-C34B-978F-B5EBEADE4C55}"/>
              </a:ext>
            </a:extLst>
          </p:cNvPr>
          <p:cNvGrpSpPr/>
          <p:nvPr/>
        </p:nvGrpSpPr>
        <p:grpSpPr>
          <a:xfrm>
            <a:off x="6310838" y="2405357"/>
            <a:ext cx="4290222" cy="720898"/>
            <a:chOff x="5568659" y="5793496"/>
            <a:chExt cx="2648331" cy="602972"/>
          </a:xfrm>
        </p:grpSpPr>
        <p:sp>
          <p:nvSpPr>
            <p:cNvPr id="21" name="角丸四角形 20">
              <a:extLst>
                <a:ext uri="{FF2B5EF4-FFF2-40B4-BE49-F238E27FC236}">
                  <a16:creationId xmlns:a16="http://schemas.microsoft.com/office/drawing/2014/main" id="{FA46F1B8-1963-004C-A7DA-16C126F2CD8A}"/>
                </a:ext>
              </a:extLst>
            </p:cNvPr>
            <p:cNvSpPr/>
            <p:nvPr/>
          </p:nvSpPr>
          <p:spPr>
            <a:xfrm>
              <a:off x="5568659" y="5793496"/>
              <a:ext cx="2648331" cy="602972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563F21FB-9DD0-1743-B79F-5B76391AB04E}"/>
                </a:ext>
              </a:extLst>
            </p:cNvPr>
            <p:cNvSpPr txBox="1"/>
            <p:nvPr/>
          </p:nvSpPr>
          <p:spPr>
            <a:xfrm>
              <a:off x="5604149" y="5846951"/>
              <a:ext cx="2571225" cy="540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Eat with seeds and flesh. </a:t>
              </a:r>
              <a:r>
                <a:rPr lang="en-US" altLang="ja-JP" dirty="0"/>
                <a:t>It contains a nutrient (pyrazine) </a:t>
              </a:r>
              <a:r>
                <a:rPr lang="en" altLang="ja-JP" dirty="0">
                  <a:solidFill>
                    <a:srgbClr val="3333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1DD617C9-1CA9-FD41-9F9E-4ACB1F1860EC}"/>
              </a:ext>
            </a:extLst>
          </p:cNvPr>
          <p:cNvSpPr/>
          <p:nvPr/>
        </p:nvSpPr>
        <p:spPr>
          <a:xfrm>
            <a:off x="2252601" y="214523"/>
            <a:ext cx="8207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ja-JP" sz="40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Tips for cooking and eating capsicums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4FF00761-97FC-164F-9F0D-E09802F8D3E2}"/>
              </a:ext>
            </a:extLst>
          </p:cNvPr>
          <p:cNvGrpSpPr/>
          <p:nvPr/>
        </p:nvGrpSpPr>
        <p:grpSpPr>
          <a:xfrm>
            <a:off x="6325848" y="1172436"/>
            <a:ext cx="4369823" cy="1789041"/>
            <a:chOff x="5568659" y="5629634"/>
            <a:chExt cx="2697468" cy="1496386"/>
          </a:xfrm>
        </p:grpSpPr>
        <p:sp>
          <p:nvSpPr>
            <p:cNvPr id="23" name="角丸四角形 22">
              <a:extLst>
                <a:ext uri="{FF2B5EF4-FFF2-40B4-BE49-F238E27FC236}">
                  <a16:creationId xmlns:a16="http://schemas.microsoft.com/office/drawing/2014/main" id="{302B2345-CC0A-5047-84D2-8E44FCABF66F}"/>
                </a:ext>
              </a:extLst>
            </p:cNvPr>
            <p:cNvSpPr/>
            <p:nvPr/>
          </p:nvSpPr>
          <p:spPr>
            <a:xfrm>
              <a:off x="5568659" y="5629634"/>
              <a:ext cx="2648331" cy="766834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268027BC-E0F3-5046-99FA-33314D75B797}"/>
                </a:ext>
              </a:extLst>
            </p:cNvPr>
            <p:cNvSpPr txBox="1"/>
            <p:nvPr/>
          </p:nvSpPr>
          <p:spPr>
            <a:xfrm>
              <a:off x="5579207" y="5658670"/>
              <a:ext cx="2686920" cy="1467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Capsicums’</a:t>
              </a:r>
              <a:r>
                <a:rPr lang="ja-JP" altLang="en-US"/>
                <a:t> vitamin C is resistant to heating</a:t>
              </a:r>
              <a:r>
                <a:rPr lang="en-US" altLang="ja-JP" dirty="0"/>
                <a:t>. </a:t>
              </a:r>
            </a:p>
            <a:p>
              <a:r>
                <a:rPr lang="en-US" altLang="ja-JP" dirty="0"/>
                <a:t>Suitable for cooking at heat temperatures. This reduces the bitter taste.</a:t>
              </a:r>
              <a:endParaRPr lang="ja-JP" altLang="en-US"/>
            </a:p>
            <a:p>
              <a:endParaRPr lang="ja-JP" altLang="en-US"/>
            </a:p>
          </p:txBody>
        </p: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2E70441C-2F8A-E241-966C-BFFCA359FA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208" y="1191589"/>
            <a:ext cx="4641418" cy="346954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40575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ワイド画面</PresentationFormat>
  <Paragraphs>47</Paragraphs>
  <Slides>5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游ゴシック</vt:lpstr>
      <vt:lpstr>游ゴシック Light</vt:lpstr>
      <vt:lpstr>Arial</vt:lpstr>
      <vt:lpstr>Calibri</vt:lpstr>
      <vt:lpstr>Times New Roman</vt:lpstr>
      <vt:lpstr>Office テーマ</vt:lpstr>
      <vt:lpstr>Capsicum</vt:lpstr>
      <vt:lpstr>PowerPoint プレゼンテーション</vt:lpstr>
      <vt:lpstr>Health effects of capsicums</vt:lpstr>
      <vt:lpstr>PowerPoint プレゼンテーション</vt:lpstr>
      <vt:lpstr>PowerPoint プレゼンテーション</vt:lpstr>
    </vt:vector>
  </TitlesOfParts>
  <Company>JICA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Capsicum</dc:title>
  <dc:creator>Ito, Junichi[伊藤 淳一]</dc:creator>
  <cp:lastModifiedBy>Ito, Junichi[伊藤 淳一]</cp:lastModifiedBy>
  <cp:revision>1</cp:revision>
  <dcterms:created xsi:type="dcterms:W3CDTF">2021-09-08T05:55:24Z</dcterms:created>
  <dcterms:modified xsi:type="dcterms:W3CDTF">2021-09-08T05:55:36Z</dcterms:modified>
</cp:coreProperties>
</file>