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E4B7C-5D65-4511-9E9D-0934B69F4A78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8032-3980-4631-B5CB-071399C54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04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8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15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19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73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43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0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91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17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27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26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94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25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32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7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47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93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525F4-BA41-4911-920E-1A0DB92117D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5F5C-C6AF-4742-A572-1535D479E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tif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lang="en-US" altLang="ja-JP" dirty="0"/>
              <a:t>Cowpea leaves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7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4061967" y="1385343"/>
            <a:ext cx="3925454" cy="3545247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24C1D-700B-BF49-9971-4AF0D6FB1F65}"/>
              </a:ext>
            </a:extLst>
          </p:cNvPr>
          <p:cNvSpPr txBox="1"/>
          <p:nvPr/>
        </p:nvSpPr>
        <p:spPr>
          <a:xfrm>
            <a:off x="2402536" y="49142"/>
            <a:ext cx="7899725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Example of key message:</a:t>
            </a:r>
          </a:p>
          <a:p>
            <a:r>
              <a:rPr lang="en-US" altLang="ja-JP" sz="3600" dirty="0"/>
              <a:t>Cowpea leaves:</a:t>
            </a:r>
          </a:p>
          <a:p>
            <a:r>
              <a:rPr lang="en-US" altLang="ja-JP" sz="3600" dirty="0"/>
              <a:t> Support production of blood</a:t>
            </a:r>
          </a:p>
          <a:p>
            <a:endParaRPr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16E21-EF57-8B4F-8146-6CF0E6FBA7A2}"/>
              </a:ext>
            </a:extLst>
          </p:cNvPr>
          <p:cNvSpPr txBox="1"/>
          <p:nvPr/>
        </p:nvSpPr>
        <p:spPr>
          <a:xfrm>
            <a:off x="8061698" y="756778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377513B-60A3-3D47-AAED-5A63A62B0344}"/>
              </a:ext>
            </a:extLst>
          </p:cNvPr>
          <p:cNvSpPr txBox="1"/>
          <p:nvPr/>
        </p:nvSpPr>
        <p:spPr>
          <a:xfrm>
            <a:off x="1924275" y="296353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D4B51CA-DC22-AB4E-A1CE-8FDC50940D7B}"/>
              </a:ext>
            </a:extLst>
          </p:cNvPr>
          <p:cNvGrpSpPr/>
          <p:nvPr/>
        </p:nvGrpSpPr>
        <p:grpSpPr>
          <a:xfrm>
            <a:off x="7800348" y="2077047"/>
            <a:ext cx="2723139" cy="2223453"/>
            <a:chOff x="3290862" y="3109706"/>
            <a:chExt cx="2711446" cy="2353411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1BF29D84-66A3-DE4A-8BFE-7FF91BAC58F1}"/>
                </a:ext>
              </a:extLst>
            </p:cNvPr>
            <p:cNvSpPr/>
            <p:nvPr/>
          </p:nvSpPr>
          <p:spPr>
            <a:xfrm>
              <a:off x="3451299" y="3109706"/>
              <a:ext cx="2409774" cy="22693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689716DB-9C62-5346-8C90-5C5D6F8B8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862" y="3429532"/>
              <a:ext cx="2711446" cy="2033585"/>
            </a:xfrm>
            <a:prstGeom prst="rect">
              <a:avLst/>
            </a:prstGeom>
          </p:spPr>
        </p:pic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E43B2EF0-89B2-8A4B-9C3B-3D0904CBE53A}"/>
                </a:ext>
              </a:extLst>
            </p:cNvPr>
            <p:cNvSpPr txBox="1"/>
            <p:nvPr/>
          </p:nvSpPr>
          <p:spPr>
            <a:xfrm>
              <a:off x="3417498" y="3183716"/>
              <a:ext cx="2511423" cy="68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Protects from infections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41D8A745-4101-5844-8244-25688B888864}"/>
              </a:ext>
            </a:extLst>
          </p:cNvPr>
          <p:cNvGrpSpPr/>
          <p:nvPr/>
        </p:nvGrpSpPr>
        <p:grpSpPr>
          <a:xfrm>
            <a:off x="1700039" y="2008765"/>
            <a:ext cx="2335832" cy="2019896"/>
            <a:chOff x="125576" y="3322421"/>
            <a:chExt cx="2409774" cy="2269392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75CFA64-F6CA-BE42-9039-987E0828430B}"/>
                </a:ext>
              </a:extLst>
            </p:cNvPr>
            <p:cNvGrpSpPr/>
            <p:nvPr/>
          </p:nvGrpSpPr>
          <p:grpSpPr>
            <a:xfrm>
              <a:off x="125576" y="3322421"/>
              <a:ext cx="2409774" cy="2269392"/>
              <a:chOff x="125576" y="3322421"/>
              <a:chExt cx="2409774" cy="2269392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89405C4D-DAF0-FF48-9779-A9DC3D367190}"/>
                  </a:ext>
                </a:extLst>
              </p:cNvPr>
              <p:cNvSpPr/>
              <p:nvPr/>
            </p:nvSpPr>
            <p:spPr>
              <a:xfrm>
                <a:off x="125576" y="3322421"/>
                <a:ext cx="2409774" cy="22693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407AD193-DA20-364D-8DA1-26AC5D9C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ED7D3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417" b="97833" l="9959" r="89959">
                            <a14:foregroundMark x1="49793" y1="7417" x2="49793" y2="7417"/>
                            <a14:foregroundMark x1="58506" y1="3417" x2="58506" y2="3417"/>
                            <a14:foregroundMark x1="83237" y1="83417" x2="83237" y2="83417"/>
                            <a14:foregroundMark x1="44979" y1="97833" x2="44979" y2="97833"/>
                            <a14:foregroundMark x1="25062" y1="97833" x2="25062" y2="97833"/>
                            <a14:foregroundMark x1="68133" y1="78583" x2="68133" y2="78583"/>
                            <a14:foregroundMark x1="70456" y1="79417" x2="44813" y2="92250"/>
                            <a14:foregroundMark x1="44813" y1="92250" x2="35436" y2="81833"/>
                            <a14:foregroundMark x1="33776" y1="96250" x2="60166" y2="95417"/>
                            <a14:foregroundMark x1="76100" y1="73833" x2="54108" y2="90583"/>
                            <a14:foregroundMark x1="54108" y1="90583" x2="36183" y2="75417"/>
                            <a14:foregroundMark x1="29793" y1="93833" x2="57759" y2="93833"/>
                            <a14:foregroundMark x1="57759" y1="93833" x2="62490" y2="93000"/>
                            <a14:foregroundMark x1="62490" y1="89833" x2="33776" y2="87417"/>
                            <a14:foregroundMark x1="30622" y1="91417" x2="64896" y2="92250"/>
                          </a14:backgroundRemoval>
                        </a14:imgEffect>
                        <a14:imgEffect>
                          <a14:colorTemperature colorTemp="5679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34" y="3754314"/>
                <a:ext cx="1831450" cy="1825365"/>
              </a:xfrm>
              <a:prstGeom prst="rect">
                <a:avLst/>
              </a:prstGeom>
            </p:spPr>
          </p:pic>
          <p:sp>
            <p:nvSpPr>
              <p:cNvPr id="73" name="星 4 72">
                <a:extLst>
                  <a:ext uri="{FF2B5EF4-FFF2-40B4-BE49-F238E27FC236}">
                    <a16:creationId xmlns:a16="http://schemas.microsoft.com/office/drawing/2014/main" id="{C4BECD68-98EF-264B-8632-B5EFFB8961BD}"/>
                  </a:ext>
                </a:extLst>
              </p:cNvPr>
              <p:cNvSpPr/>
              <p:nvPr/>
            </p:nvSpPr>
            <p:spPr>
              <a:xfrm>
                <a:off x="1728214" y="3888730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4" name="星 4 73">
                <a:extLst>
                  <a:ext uri="{FF2B5EF4-FFF2-40B4-BE49-F238E27FC236}">
                    <a16:creationId xmlns:a16="http://schemas.microsoft.com/office/drawing/2014/main" id="{9EC552AE-3867-FF4A-BE0A-586E321405B3}"/>
                  </a:ext>
                </a:extLst>
              </p:cNvPr>
              <p:cNvSpPr/>
              <p:nvPr/>
            </p:nvSpPr>
            <p:spPr>
              <a:xfrm>
                <a:off x="638746" y="4605117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5" name="星 4 74">
                <a:extLst>
                  <a:ext uri="{FF2B5EF4-FFF2-40B4-BE49-F238E27FC236}">
                    <a16:creationId xmlns:a16="http://schemas.microsoft.com/office/drawing/2014/main" id="{5F0322DE-3E02-C344-8D78-BEE6EAB109A9}"/>
                  </a:ext>
                </a:extLst>
              </p:cNvPr>
              <p:cNvSpPr/>
              <p:nvPr/>
            </p:nvSpPr>
            <p:spPr>
              <a:xfrm>
                <a:off x="640665" y="3991437"/>
                <a:ext cx="182056" cy="238341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6" name="星 4 75">
                <a:extLst>
                  <a:ext uri="{FF2B5EF4-FFF2-40B4-BE49-F238E27FC236}">
                    <a16:creationId xmlns:a16="http://schemas.microsoft.com/office/drawing/2014/main" id="{8234D0E2-6E39-B64F-A234-47C886EFB062}"/>
                  </a:ext>
                </a:extLst>
              </p:cNvPr>
              <p:cNvSpPr/>
              <p:nvPr/>
            </p:nvSpPr>
            <p:spPr>
              <a:xfrm>
                <a:off x="1846236" y="4348780"/>
                <a:ext cx="182056" cy="21667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7" name="星 4 76">
                <a:extLst>
                  <a:ext uri="{FF2B5EF4-FFF2-40B4-BE49-F238E27FC236}">
                    <a16:creationId xmlns:a16="http://schemas.microsoft.com/office/drawing/2014/main" id="{2F34CFD5-5C89-A943-BA24-17D4D83F6C61}"/>
                  </a:ext>
                </a:extLst>
              </p:cNvPr>
              <p:cNvSpPr/>
              <p:nvPr/>
            </p:nvSpPr>
            <p:spPr>
              <a:xfrm>
                <a:off x="1770661" y="4666032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A5A9440-BC64-2B4A-B394-D2A4AB7661D7}"/>
                </a:ext>
              </a:extLst>
            </p:cNvPr>
            <p:cNvSpPr txBox="1"/>
            <p:nvPr/>
          </p:nvSpPr>
          <p:spPr>
            <a:xfrm>
              <a:off x="356908" y="3369113"/>
              <a:ext cx="2135066" cy="103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Improves skin tone </a:t>
              </a:r>
              <a:endParaRPr lang="ja-JP" altLang="en-US" b="1"/>
            </a:p>
            <a:p>
              <a:r>
                <a:rPr lang="en-US" altLang="ja-JP" b="1" dirty="0"/>
                <a:t> </a:t>
              </a:r>
              <a:endParaRPr lang="ja-JP" altLang="en-US" b="1"/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A97B99BA-FBDF-EC46-B02B-EB0DD7AF64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330" y="-51876"/>
            <a:ext cx="2070384" cy="1552788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0CDBE6BD-F6E4-BA40-A392-B5C62DC6D2D8}"/>
              </a:ext>
            </a:extLst>
          </p:cNvPr>
          <p:cNvGrpSpPr/>
          <p:nvPr/>
        </p:nvGrpSpPr>
        <p:grpSpPr>
          <a:xfrm>
            <a:off x="4742926" y="4719759"/>
            <a:ext cx="2537439" cy="2200247"/>
            <a:chOff x="-2157724" y="293198"/>
            <a:chExt cx="2747072" cy="2683529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1FCF0BA6-D2FE-4247-BB9E-E5AF8D5632F2}"/>
                </a:ext>
              </a:extLst>
            </p:cNvPr>
            <p:cNvSpPr/>
            <p:nvPr/>
          </p:nvSpPr>
          <p:spPr>
            <a:xfrm>
              <a:off x="-2047816" y="293198"/>
              <a:ext cx="2555931" cy="2410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63" name="Picture 8" descr="骨の無料イラスト素材｜イラストイメージ">
              <a:extLst>
                <a:ext uri="{FF2B5EF4-FFF2-40B4-BE49-F238E27FC236}">
                  <a16:creationId xmlns:a16="http://schemas.microsoft.com/office/drawing/2014/main" id="{37DB8C46-5C6C-C843-85C0-FFF556F87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8125" y1="40625" x2="44479" y2="46458"/>
                          <a14:foregroundMark x1="44479" y1="46458" x2="68333" y2="46042"/>
                          <a14:foregroundMark x1="68333" y1="46042" x2="72604" y2="57188"/>
                          <a14:foregroundMark x1="26875" y1="36250" x2="16146" y2="54063"/>
                          <a14:foregroundMark x1="16146" y1="54063" x2="36146" y2="43750"/>
                          <a14:foregroundMark x1="36146" y1="43750" x2="77188" y2="61042"/>
                          <a14:foregroundMark x1="77188" y1="61042" x2="82708" y2="40521"/>
                          <a14:foregroundMark x1="82708" y1="40521" x2="76458" y2="60521"/>
                          <a14:foregroundMark x1="76458" y1="60521" x2="82813" y2="40625"/>
                          <a14:foregroundMark x1="82813" y1="40625" x2="82813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7988">
              <a:off x="-2157724" y="628208"/>
              <a:ext cx="2348520" cy="2348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星 4 63">
              <a:extLst>
                <a:ext uri="{FF2B5EF4-FFF2-40B4-BE49-F238E27FC236}">
                  <a16:creationId xmlns:a16="http://schemas.microsoft.com/office/drawing/2014/main" id="{F5F52AC3-56ED-FF4F-B84F-F68340CD8D52}"/>
                </a:ext>
              </a:extLst>
            </p:cNvPr>
            <p:cNvSpPr/>
            <p:nvPr/>
          </p:nvSpPr>
          <p:spPr>
            <a:xfrm>
              <a:off x="-1520037" y="1861736"/>
              <a:ext cx="285037" cy="371840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5" name="星 4 64">
              <a:extLst>
                <a:ext uri="{FF2B5EF4-FFF2-40B4-BE49-F238E27FC236}">
                  <a16:creationId xmlns:a16="http://schemas.microsoft.com/office/drawing/2014/main" id="{7ED86996-B53C-5A4E-82A0-92B6E86206DA}"/>
                </a:ext>
              </a:extLst>
            </p:cNvPr>
            <p:cNvSpPr/>
            <p:nvPr/>
          </p:nvSpPr>
          <p:spPr>
            <a:xfrm>
              <a:off x="-1253145" y="2173572"/>
              <a:ext cx="194685" cy="230883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6" name="星 4 65">
              <a:extLst>
                <a:ext uri="{FF2B5EF4-FFF2-40B4-BE49-F238E27FC236}">
                  <a16:creationId xmlns:a16="http://schemas.microsoft.com/office/drawing/2014/main" id="{08A3437C-8E15-8242-9335-AF2D48BC4FB8}"/>
                </a:ext>
              </a:extLst>
            </p:cNvPr>
            <p:cNvSpPr/>
            <p:nvPr/>
          </p:nvSpPr>
          <p:spPr>
            <a:xfrm>
              <a:off x="-600885" y="1149891"/>
              <a:ext cx="285037" cy="371840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7" name="星 4 66">
              <a:extLst>
                <a:ext uri="{FF2B5EF4-FFF2-40B4-BE49-F238E27FC236}">
                  <a16:creationId xmlns:a16="http://schemas.microsoft.com/office/drawing/2014/main" id="{7D808D62-10E0-724C-B1EB-C08677813DAA}"/>
                </a:ext>
              </a:extLst>
            </p:cNvPr>
            <p:cNvSpPr/>
            <p:nvPr/>
          </p:nvSpPr>
          <p:spPr>
            <a:xfrm>
              <a:off x="-301560" y="1434863"/>
              <a:ext cx="194685" cy="230883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AAEDB67B-18AD-0448-A317-9C3533088AB9}"/>
                </a:ext>
              </a:extLst>
            </p:cNvPr>
            <p:cNvSpPr txBox="1"/>
            <p:nvPr/>
          </p:nvSpPr>
          <p:spPr>
            <a:xfrm>
              <a:off x="-1906519" y="327429"/>
              <a:ext cx="2495867" cy="7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Makes bones and 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teeth strong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5C19CF1-E9D9-EA4B-8854-6126E0E77436}"/>
              </a:ext>
            </a:extLst>
          </p:cNvPr>
          <p:cNvSpPr/>
          <p:nvPr/>
        </p:nvSpPr>
        <p:spPr>
          <a:xfrm>
            <a:off x="4725736" y="1767773"/>
            <a:ext cx="2718146" cy="2405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63D2FE6-861D-724C-A6F9-8D068B0DDE7E}"/>
              </a:ext>
            </a:extLst>
          </p:cNvPr>
          <p:cNvSpPr txBox="1"/>
          <p:nvPr/>
        </p:nvSpPr>
        <p:spPr>
          <a:xfrm>
            <a:off x="4920655" y="1810539"/>
            <a:ext cx="240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Prevents anemia</a:t>
            </a:r>
            <a:endParaRPr lang="ja-JP" altLang="en-US" b="1">
              <a:solidFill>
                <a:schemeClr val="bg1"/>
              </a:solidFill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6E3BCC8F-F0EA-1044-90F9-014CF91ECE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9564" y1="41880" x2="25071" y2="69791"/>
                        <a14:foregroundMark x1="25071" y1="69791" x2="36664" y2="77201"/>
                        <a14:foregroundMark x1="36664" y1="77201" x2="37826" y2="61735"/>
                        <a14:foregroundMark x1="37826" y1="61735" x2="30261" y2="42241"/>
                        <a14:foregroundMark x1="29925" y1="46062" x2="29925" y2="46062"/>
                        <a14:foregroundMark x1="29925" y1="42938" x2="22076" y2="56313"/>
                        <a14:foregroundMark x1="22076" y1="56313" x2="20553" y2="70204"/>
                        <a14:foregroundMark x1="20553" y1="70204" x2="32223" y2="77898"/>
                        <a14:foregroundMark x1="32223" y1="77898" x2="39143" y2="64988"/>
                        <a14:foregroundMark x1="39143" y1="64988" x2="30958" y2="42938"/>
                        <a14:foregroundMark x1="29925" y1="40511" x2="29925" y2="40511"/>
                        <a14:foregroundMark x1="29925" y1="39453" x2="29925" y2="39453"/>
                        <a14:foregroundMark x1="31991" y1="44668" x2="31991" y2="44668"/>
                        <a14:foregroundMark x1="31991" y1="44668" x2="41725" y2="63052"/>
                        <a14:foregroundMark x1="41725" y1="63052" x2="41725" y2="63052"/>
                        <a14:foregroundMark x1="72605" y1="39453" x2="76065" y2="39117"/>
                        <a14:foregroundMark x1="72605" y1="33901" x2="72941" y2="44668"/>
                        <a14:foregroundMark x1="75032" y1="44668" x2="80919" y2="57088"/>
                        <a14:foregroundMark x1="80919" y1="57088" x2="76401" y2="72708"/>
                        <a14:foregroundMark x1="76401" y1="72708" x2="67880" y2="62071"/>
                        <a14:foregroundMark x1="67880" y1="62071" x2="63930" y2="48825"/>
                        <a14:foregroundMark x1="67743" y1="39454" x2="69404" y2="35373"/>
                        <a14:foregroundMark x1="63930" y1="48825" x2="66609" y2="42241"/>
                        <a14:foregroundMark x1="69404" y1="35373" x2="75704" y2="40511"/>
                        <a14:foregroundMark x1="68784" y1="50917" x2="73277" y2="55074"/>
                        <a14:foregroundMark x1="74335" y1="47095" x2="70514" y2="57165"/>
                        <a14:foregroundMark x1="70514" y1="33230" x2="76065" y2="37026"/>
                        <a14:foregroundMark x1="78156" y1="44668" x2="80919" y2="53344"/>
                        <a14:foregroundMark x1="80919" y1="46398" x2="80919" y2="46398"/>
                        <a14:foregroundMark x1="78828" y1="45004" x2="78828" y2="45004"/>
                        <a14:backgroundMark x1="66357" y1="42241" x2="66357" y2="42241"/>
                        <a14:backgroundMark x1="64963" y1="41544" x2="66692" y2="42241"/>
                        <a14:backgroundMark x1="65660" y1="39814" x2="68087" y2="41208"/>
                        <a14:backgroundMark x1="66357" y1="41208" x2="66357" y2="41208"/>
                        <a14:backgroundMark x1="65995" y1="42577" x2="65995" y2="42577"/>
                        <a14:backgroundMark x1="66357" y1="39453" x2="69481" y2="42577"/>
                        <a14:backgroundMark x1="66357" y1="38420" x2="69120" y2="41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47" y="1405078"/>
            <a:ext cx="2743172" cy="29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3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EA44AD-AE95-49E4-95E1-D6C13883A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621" y="5653938"/>
            <a:ext cx="3709002" cy="1036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100g of fresh cowpea leaves contain the same amount of calcium as half a glass of milk.</a:t>
            </a:r>
            <a:endParaRPr lang="en-US" altLang="ja-JP" sz="18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6096000" y="2236362"/>
            <a:ext cx="4546948" cy="1733422"/>
            <a:chOff x="-880013" y="4167332"/>
            <a:chExt cx="4546948" cy="171020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303354" y="4268169"/>
              <a:ext cx="3970289" cy="1609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protect us from infections?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It</a:t>
              </a:r>
              <a:r>
                <a:rPr lang="en-US" altLang="ja-JP" dirty="0"/>
                <a:t> contains nutrients (vitamin C and </a:t>
              </a:r>
              <a:r>
                <a:rPr lang="en" altLang="ja-JP" dirty="0"/>
                <a:t>beta-carotene</a:t>
              </a:r>
              <a:r>
                <a:rPr lang="en-US" altLang="ja-JP" dirty="0"/>
                <a:t>) that boost the immune system.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4167332"/>
              <a:ext cx="4436996" cy="1475108"/>
              <a:chOff x="-346" y="4996053"/>
              <a:chExt cx="4436996" cy="1475108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09606" y="5105446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09606" y="5635499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4996053"/>
                <a:ext cx="4436996" cy="1475108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C60F8BC-BBC2-DC47-B988-99DEE7F015AE}"/>
              </a:ext>
            </a:extLst>
          </p:cNvPr>
          <p:cNvGrpSpPr/>
          <p:nvPr/>
        </p:nvGrpSpPr>
        <p:grpSpPr>
          <a:xfrm>
            <a:off x="6113585" y="5327625"/>
            <a:ext cx="4607167" cy="1728748"/>
            <a:chOff x="-170385" y="7601390"/>
            <a:chExt cx="3473739" cy="1728748"/>
          </a:xfrm>
        </p:grpSpPr>
        <p:sp>
          <p:nvSpPr>
            <p:cNvPr id="31" name="角丸四角形 30">
              <a:extLst>
                <a:ext uri="{FF2B5EF4-FFF2-40B4-BE49-F238E27FC236}">
                  <a16:creationId xmlns:a16="http://schemas.microsoft.com/office/drawing/2014/main" id="{C8008D44-612B-784E-98E1-7002FA5EEDED}"/>
                </a:ext>
              </a:extLst>
            </p:cNvPr>
            <p:cNvSpPr/>
            <p:nvPr/>
          </p:nvSpPr>
          <p:spPr>
            <a:xfrm>
              <a:off x="-170385" y="7601390"/>
              <a:ext cx="3354493" cy="1363299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3970559"/>
                        <a:gd name="connsiteY0" fmla="*/ 206475 h 1238825"/>
                        <a:gd name="connsiteX1" fmla="*/ 206475 w 3970559"/>
                        <a:gd name="connsiteY1" fmla="*/ 0 h 1238825"/>
                        <a:gd name="connsiteX2" fmla="*/ 3764084 w 3970559"/>
                        <a:gd name="connsiteY2" fmla="*/ 0 h 1238825"/>
                        <a:gd name="connsiteX3" fmla="*/ 3970559 w 3970559"/>
                        <a:gd name="connsiteY3" fmla="*/ 206475 h 1238825"/>
                        <a:gd name="connsiteX4" fmla="*/ 3970559 w 3970559"/>
                        <a:gd name="connsiteY4" fmla="*/ 1032350 h 1238825"/>
                        <a:gd name="connsiteX5" fmla="*/ 3764084 w 3970559"/>
                        <a:gd name="connsiteY5" fmla="*/ 1238825 h 1238825"/>
                        <a:gd name="connsiteX6" fmla="*/ 206475 w 3970559"/>
                        <a:gd name="connsiteY6" fmla="*/ 1238825 h 1238825"/>
                        <a:gd name="connsiteX7" fmla="*/ 0 w 3970559"/>
                        <a:gd name="connsiteY7" fmla="*/ 1032350 h 1238825"/>
                        <a:gd name="connsiteX8" fmla="*/ 0 w 3970559"/>
                        <a:gd name="connsiteY8" fmla="*/ 206475 h 1238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970559" h="1238825" extrusionOk="0">
                          <a:moveTo>
                            <a:pt x="0" y="206475"/>
                          </a:moveTo>
                          <a:cubicBezTo>
                            <a:pt x="6621" y="113946"/>
                            <a:pt x="93509" y="-2628"/>
                            <a:pt x="206475" y="0"/>
                          </a:cubicBezTo>
                          <a:cubicBezTo>
                            <a:pt x="1801134" y="89190"/>
                            <a:pt x="2215141" y="-155784"/>
                            <a:pt x="3764084" y="0"/>
                          </a:cubicBezTo>
                          <a:cubicBezTo>
                            <a:pt x="3884772" y="1038"/>
                            <a:pt x="3979234" y="80174"/>
                            <a:pt x="3970559" y="206475"/>
                          </a:cubicBezTo>
                          <a:cubicBezTo>
                            <a:pt x="3910853" y="599012"/>
                            <a:pt x="3946985" y="799099"/>
                            <a:pt x="3970559" y="1032350"/>
                          </a:cubicBezTo>
                          <a:cubicBezTo>
                            <a:pt x="3976785" y="1160669"/>
                            <a:pt x="3886944" y="1239983"/>
                            <a:pt x="3764084" y="1238825"/>
                          </a:cubicBezTo>
                          <a:cubicBezTo>
                            <a:pt x="2768495" y="1238314"/>
                            <a:pt x="1259634" y="1238055"/>
                            <a:pt x="206475" y="1238825"/>
                          </a:cubicBezTo>
                          <a:cubicBezTo>
                            <a:pt x="87396" y="1238569"/>
                            <a:pt x="-8322" y="1139180"/>
                            <a:pt x="0" y="1032350"/>
                          </a:cubicBezTo>
                          <a:cubicBezTo>
                            <a:pt x="-70073" y="845732"/>
                            <a:pt x="-51979" y="349544"/>
                            <a:pt x="0" y="20647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F93550F7-9D18-C945-BEDD-6D411D89FC65}"/>
                </a:ext>
              </a:extLst>
            </p:cNvPr>
            <p:cNvSpPr/>
            <p:nvPr/>
          </p:nvSpPr>
          <p:spPr>
            <a:xfrm>
              <a:off x="168752" y="7729700"/>
              <a:ext cx="313460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strengthen bones and teeth?</a:t>
              </a:r>
              <a:endParaRPr lang="ja-JP" altLang="ja-JP"/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(calcium)  that is the main component of bones and teeth.</a:t>
              </a:r>
              <a:endParaRPr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F9B5011-712B-6343-9B21-1E57B0BEA06C}"/>
              </a:ext>
            </a:extLst>
          </p:cNvPr>
          <p:cNvGrpSpPr/>
          <p:nvPr/>
        </p:nvGrpSpPr>
        <p:grpSpPr>
          <a:xfrm>
            <a:off x="6173181" y="5429873"/>
            <a:ext cx="436398" cy="858583"/>
            <a:chOff x="4684981" y="3208351"/>
            <a:chExt cx="436398" cy="858583"/>
          </a:xfrm>
        </p:grpSpPr>
        <p:sp>
          <p:nvSpPr>
            <p:cNvPr id="45" name="円形吹き出し 44">
              <a:extLst>
                <a:ext uri="{FF2B5EF4-FFF2-40B4-BE49-F238E27FC236}">
                  <a16:creationId xmlns:a16="http://schemas.microsoft.com/office/drawing/2014/main" id="{F2239E97-BAA1-EC41-9532-473E171D06BF}"/>
                </a:ext>
              </a:extLst>
            </p:cNvPr>
            <p:cNvSpPr/>
            <p:nvPr/>
          </p:nvSpPr>
          <p:spPr>
            <a:xfrm>
              <a:off x="4684981" y="3208351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Q</a:t>
              </a:r>
              <a:endParaRPr lang="ja-JP" altLang="en-US"/>
            </a:p>
          </p:txBody>
        </p:sp>
        <p:sp>
          <p:nvSpPr>
            <p:cNvPr id="46" name="円形吹き出し 45">
              <a:extLst>
                <a:ext uri="{FF2B5EF4-FFF2-40B4-BE49-F238E27FC236}">
                  <a16:creationId xmlns:a16="http://schemas.microsoft.com/office/drawing/2014/main" id="{9BE3FC30-DF92-9E4D-98A0-D92A7EF7400B}"/>
                </a:ext>
              </a:extLst>
            </p:cNvPr>
            <p:cNvSpPr/>
            <p:nvPr/>
          </p:nvSpPr>
          <p:spPr>
            <a:xfrm>
              <a:off x="4702279" y="3673234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rgbClr val="FE3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</a:t>
              </a:r>
              <a:endParaRPr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021D74-2897-8D40-B153-36C6B3CA98C6}"/>
              </a:ext>
            </a:extLst>
          </p:cNvPr>
          <p:cNvGrpSpPr/>
          <p:nvPr/>
        </p:nvGrpSpPr>
        <p:grpSpPr>
          <a:xfrm>
            <a:off x="6108018" y="3794990"/>
            <a:ext cx="4424979" cy="1379112"/>
            <a:chOff x="4644656" y="-116067"/>
            <a:chExt cx="4424979" cy="1379112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C5137361-A2CF-3548-999D-F1697DA3C59C}"/>
                </a:ext>
              </a:extLst>
            </p:cNvPr>
            <p:cNvGrpSpPr/>
            <p:nvPr/>
          </p:nvGrpSpPr>
          <p:grpSpPr>
            <a:xfrm>
              <a:off x="4644656" y="-116067"/>
              <a:ext cx="4424979" cy="1379112"/>
              <a:chOff x="5356275" y="5336341"/>
              <a:chExt cx="3130621" cy="1904331"/>
            </a:xfrm>
          </p:grpSpPr>
          <p:sp>
            <p:nvSpPr>
              <p:cNvPr id="28" name="角丸四角形 27">
                <a:extLst>
                  <a:ext uri="{FF2B5EF4-FFF2-40B4-BE49-F238E27FC236}">
                    <a16:creationId xmlns:a16="http://schemas.microsoft.com/office/drawing/2014/main" id="{A5CA1C7C-0097-8944-95E8-94E9F0B909BF}"/>
                  </a:ext>
                </a:extLst>
              </p:cNvPr>
              <p:cNvSpPr/>
              <p:nvPr/>
            </p:nvSpPr>
            <p:spPr>
              <a:xfrm>
                <a:off x="5356275" y="5336341"/>
                <a:ext cx="3130621" cy="1867691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219699"/>
                          <a:gd name="connsiteY0" fmla="*/ 251356 h 1508105"/>
                          <a:gd name="connsiteX1" fmla="*/ 251356 w 4219699"/>
                          <a:gd name="connsiteY1" fmla="*/ 0 h 1508105"/>
                          <a:gd name="connsiteX2" fmla="*/ 3968343 w 4219699"/>
                          <a:gd name="connsiteY2" fmla="*/ 0 h 1508105"/>
                          <a:gd name="connsiteX3" fmla="*/ 4219699 w 4219699"/>
                          <a:gd name="connsiteY3" fmla="*/ 251356 h 1508105"/>
                          <a:gd name="connsiteX4" fmla="*/ 4219699 w 4219699"/>
                          <a:gd name="connsiteY4" fmla="*/ 1256749 h 1508105"/>
                          <a:gd name="connsiteX5" fmla="*/ 3968343 w 4219699"/>
                          <a:gd name="connsiteY5" fmla="*/ 1508105 h 1508105"/>
                          <a:gd name="connsiteX6" fmla="*/ 251356 w 4219699"/>
                          <a:gd name="connsiteY6" fmla="*/ 1508105 h 1508105"/>
                          <a:gd name="connsiteX7" fmla="*/ 0 w 4219699"/>
                          <a:gd name="connsiteY7" fmla="*/ 1256749 h 1508105"/>
                          <a:gd name="connsiteX8" fmla="*/ 0 w 4219699"/>
                          <a:gd name="connsiteY8" fmla="*/ 251356 h 15081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219699" h="1508105" extrusionOk="0">
                            <a:moveTo>
                              <a:pt x="0" y="251356"/>
                            </a:moveTo>
                            <a:cubicBezTo>
                              <a:pt x="2168" y="119576"/>
                              <a:pt x="114311" y="-4370"/>
                              <a:pt x="251356" y="0"/>
                            </a:cubicBezTo>
                            <a:cubicBezTo>
                              <a:pt x="1658269" y="89190"/>
                              <a:pt x="3212458" y="-155784"/>
                              <a:pt x="3968343" y="0"/>
                            </a:cubicBezTo>
                            <a:cubicBezTo>
                              <a:pt x="4122582" y="2404"/>
                              <a:pt x="4221885" y="109444"/>
                              <a:pt x="4219699" y="251356"/>
                            </a:cubicBezTo>
                            <a:cubicBezTo>
                              <a:pt x="4268798" y="586457"/>
                              <a:pt x="4267425" y="974502"/>
                              <a:pt x="4219699" y="1256749"/>
                            </a:cubicBezTo>
                            <a:cubicBezTo>
                              <a:pt x="4220394" y="1397163"/>
                              <a:pt x="4125638" y="1510530"/>
                              <a:pt x="3968343" y="1508105"/>
                            </a:cubicBezTo>
                            <a:cubicBezTo>
                              <a:pt x="3538565" y="1507594"/>
                              <a:pt x="1636963" y="1507335"/>
                              <a:pt x="251356" y="1508105"/>
                            </a:cubicBezTo>
                            <a:cubicBezTo>
                              <a:pt x="93459" y="1507139"/>
                              <a:pt x="-11365" y="1385732"/>
                              <a:pt x="0" y="1256749"/>
                            </a:cubicBezTo>
                            <a:cubicBezTo>
                              <a:pt x="86531" y="1024948"/>
                              <a:pt x="75215" y="393039"/>
                              <a:pt x="0" y="251356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D0B7E51-3A38-7843-B54E-AE207C3BA486}"/>
                  </a:ext>
                </a:extLst>
              </p:cNvPr>
              <p:cNvSpPr txBox="1"/>
              <p:nvPr/>
            </p:nvSpPr>
            <p:spPr>
              <a:xfrm>
                <a:off x="5801152" y="5413218"/>
                <a:ext cx="2672912" cy="182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Why is it good for the skin?</a:t>
                </a:r>
              </a:p>
              <a:p>
                <a:endParaRPr lang="en-US" altLang="ja-JP" sz="800" dirty="0"/>
              </a:p>
              <a:p>
                <a:r>
                  <a:rPr lang="en-US" altLang="ja-JP" dirty="0"/>
                  <a:t>It contains nutrient (vitamin C and </a:t>
                </a:r>
                <a:r>
                  <a:rPr lang="en" altLang="ja-JP" dirty="0"/>
                  <a:t>beta-carotene</a:t>
                </a:r>
                <a:r>
                  <a:rPr lang="en-US" altLang="ja-JP" dirty="0"/>
                  <a:t>) that improve skin condition.</a:t>
                </a:r>
                <a:endParaRPr lang="ja-JP" altLang="en-US"/>
              </a:p>
            </p:txBody>
          </p:sp>
        </p:grpSp>
        <p:sp>
          <p:nvSpPr>
            <p:cNvPr id="47" name="円形吹き出し 46">
              <a:extLst>
                <a:ext uri="{FF2B5EF4-FFF2-40B4-BE49-F238E27FC236}">
                  <a16:creationId xmlns:a16="http://schemas.microsoft.com/office/drawing/2014/main" id="{9186741E-7C30-A442-855A-BACDFA93AAFF}"/>
                </a:ext>
              </a:extLst>
            </p:cNvPr>
            <p:cNvSpPr/>
            <p:nvPr/>
          </p:nvSpPr>
          <p:spPr>
            <a:xfrm>
              <a:off x="4749327" y="-1233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Q</a:t>
              </a:r>
              <a:endParaRPr lang="ja-JP" altLang="en-US"/>
            </a:p>
          </p:txBody>
        </p:sp>
        <p:sp>
          <p:nvSpPr>
            <p:cNvPr id="48" name="円形吹き出し 47">
              <a:extLst>
                <a:ext uri="{FF2B5EF4-FFF2-40B4-BE49-F238E27FC236}">
                  <a16:creationId xmlns:a16="http://schemas.microsoft.com/office/drawing/2014/main" id="{62156338-65A7-3E4A-9283-2AB1F36EEF90}"/>
                </a:ext>
              </a:extLst>
            </p:cNvPr>
            <p:cNvSpPr/>
            <p:nvPr/>
          </p:nvSpPr>
          <p:spPr>
            <a:xfrm>
              <a:off x="4742591" y="505939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rgbClr val="FE3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</a:t>
              </a:r>
              <a:endParaRPr lang="ja-JP" altLang="en-US"/>
            </a:p>
          </p:txBody>
        </p:sp>
      </p:grp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004" y="20756"/>
            <a:ext cx="7869238" cy="870706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cowpea leaves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4D42C60-7CB1-A949-A17A-12AB7491D43B}"/>
              </a:ext>
            </a:extLst>
          </p:cNvPr>
          <p:cNvGrpSpPr/>
          <p:nvPr/>
        </p:nvGrpSpPr>
        <p:grpSpPr>
          <a:xfrm>
            <a:off x="6108017" y="631905"/>
            <a:ext cx="4436996" cy="1462224"/>
            <a:chOff x="-183643" y="7601391"/>
            <a:chExt cx="3345434" cy="1462224"/>
          </a:xfrm>
        </p:grpSpPr>
        <p:sp>
          <p:nvSpPr>
            <p:cNvPr id="58" name="角丸四角形 57">
              <a:extLst>
                <a:ext uri="{FF2B5EF4-FFF2-40B4-BE49-F238E27FC236}">
                  <a16:creationId xmlns:a16="http://schemas.microsoft.com/office/drawing/2014/main" id="{5B5C9CC5-35AB-A94E-9C55-781DDDB249B1}"/>
                </a:ext>
              </a:extLst>
            </p:cNvPr>
            <p:cNvSpPr/>
            <p:nvPr/>
          </p:nvSpPr>
          <p:spPr>
            <a:xfrm>
              <a:off x="-183643" y="7601391"/>
              <a:ext cx="3345434" cy="146222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3970559"/>
                        <a:gd name="connsiteY0" fmla="*/ 206475 h 1238825"/>
                        <a:gd name="connsiteX1" fmla="*/ 206475 w 3970559"/>
                        <a:gd name="connsiteY1" fmla="*/ 0 h 1238825"/>
                        <a:gd name="connsiteX2" fmla="*/ 3764084 w 3970559"/>
                        <a:gd name="connsiteY2" fmla="*/ 0 h 1238825"/>
                        <a:gd name="connsiteX3" fmla="*/ 3970559 w 3970559"/>
                        <a:gd name="connsiteY3" fmla="*/ 206475 h 1238825"/>
                        <a:gd name="connsiteX4" fmla="*/ 3970559 w 3970559"/>
                        <a:gd name="connsiteY4" fmla="*/ 1032350 h 1238825"/>
                        <a:gd name="connsiteX5" fmla="*/ 3764084 w 3970559"/>
                        <a:gd name="connsiteY5" fmla="*/ 1238825 h 1238825"/>
                        <a:gd name="connsiteX6" fmla="*/ 206475 w 3970559"/>
                        <a:gd name="connsiteY6" fmla="*/ 1238825 h 1238825"/>
                        <a:gd name="connsiteX7" fmla="*/ 0 w 3970559"/>
                        <a:gd name="connsiteY7" fmla="*/ 1032350 h 1238825"/>
                        <a:gd name="connsiteX8" fmla="*/ 0 w 3970559"/>
                        <a:gd name="connsiteY8" fmla="*/ 206475 h 1238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970559" h="1238825" extrusionOk="0">
                          <a:moveTo>
                            <a:pt x="0" y="206475"/>
                          </a:moveTo>
                          <a:cubicBezTo>
                            <a:pt x="6621" y="113946"/>
                            <a:pt x="93509" y="-2628"/>
                            <a:pt x="206475" y="0"/>
                          </a:cubicBezTo>
                          <a:cubicBezTo>
                            <a:pt x="1801134" y="89190"/>
                            <a:pt x="2215141" y="-155784"/>
                            <a:pt x="3764084" y="0"/>
                          </a:cubicBezTo>
                          <a:cubicBezTo>
                            <a:pt x="3884772" y="1038"/>
                            <a:pt x="3979234" y="80174"/>
                            <a:pt x="3970559" y="206475"/>
                          </a:cubicBezTo>
                          <a:cubicBezTo>
                            <a:pt x="3910853" y="599012"/>
                            <a:pt x="3946985" y="799099"/>
                            <a:pt x="3970559" y="1032350"/>
                          </a:cubicBezTo>
                          <a:cubicBezTo>
                            <a:pt x="3976785" y="1160669"/>
                            <a:pt x="3886944" y="1239983"/>
                            <a:pt x="3764084" y="1238825"/>
                          </a:cubicBezTo>
                          <a:cubicBezTo>
                            <a:pt x="2768495" y="1238314"/>
                            <a:pt x="1259634" y="1238055"/>
                            <a:pt x="206475" y="1238825"/>
                          </a:cubicBezTo>
                          <a:cubicBezTo>
                            <a:pt x="87396" y="1238569"/>
                            <a:pt x="-8322" y="1139180"/>
                            <a:pt x="0" y="1032350"/>
                          </a:cubicBezTo>
                          <a:cubicBezTo>
                            <a:pt x="-70073" y="845732"/>
                            <a:pt x="-51979" y="349544"/>
                            <a:pt x="0" y="20647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10E1FF9-95B0-BB4C-83D0-9BDEACC3B89A}"/>
                </a:ext>
              </a:extLst>
            </p:cNvPr>
            <p:cNvSpPr/>
            <p:nvPr/>
          </p:nvSpPr>
          <p:spPr>
            <a:xfrm>
              <a:off x="311598" y="7676945"/>
              <a:ext cx="282173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prevent anemia?</a:t>
              </a:r>
              <a:endParaRPr lang="ja-JP" altLang="ja-JP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It</a:t>
              </a:r>
              <a:r>
                <a:rPr lang="en-US" altLang="ja-JP" dirty="0"/>
                <a:t> contains nutrients (iron and folate) that are necessary for production of red blood cells.</a:t>
              </a:r>
            </a:p>
          </p:txBody>
        </p:sp>
      </p:grpSp>
      <p:sp>
        <p:nvSpPr>
          <p:cNvPr id="60" name="円形吹き出し 59">
            <a:extLst>
              <a:ext uri="{FF2B5EF4-FFF2-40B4-BE49-F238E27FC236}">
                <a16:creationId xmlns:a16="http://schemas.microsoft.com/office/drawing/2014/main" id="{30D996A8-FF84-4448-87EB-D0DA85A08BF3}"/>
              </a:ext>
            </a:extLst>
          </p:cNvPr>
          <p:cNvSpPr/>
          <p:nvPr/>
        </p:nvSpPr>
        <p:spPr>
          <a:xfrm>
            <a:off x="6258695" y="766918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61" name="円形吹き出し 60">
            <a:extLst>
              <a:ext uri="{FF2B5EF4-FFF2-40B4-BE49-F238E27FC236}">
                <a16:creationId xmlns:a16="http://schemas.microsoft.com/office/drawing/2014/main" id="{EE25AEE1-BF76-2049-BFF7-1DEC2BD51E60}"/>
              </a:ext>
            </a:extLst>
          </p:cNvPr>
          <p:cNvSpPr/>
          <p:nvPr/>
        </p:nvSpPr>
        <p:spPr>
          <a:xfrm>
            <a:off x="6273278" y="1279235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9EEB69-AD53-DD4C-B1DC-5D590C281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000" y1="46719" x2="40417" y2="54766"/>
                        <a14:foregroundMark x1="40417" y1="54766" x2="40573" y2="54922"/>
                        <a14:foregroundMark x1="47656" y1="30234" x2="53073" y2="29063"/>
                        <a14:foregroundMark x1="53073" y1="29063" x2="55104" y2="29063"/>
                        <a14:foregroundMark x1="55885" y1="28125" x2="50469" y2="28125"/>
                        <a14:foregroundMark x1="50469" y1="28125" x2="47656" y2="29609"/>
                        <a14:foregroundMark x1="51563" y1="27891" x2="55313" y2="28125"/>
                        <a14:foregroundMark x1="55104" y1="27891" x2="56667" y2="28125"/>
                        <a14:backgroundMark x1="22760" y1="21953" x2="32031" y2="22266"/>
                        <a14:backgroundMark x1="32031" y1="22266" x2="29219" y2="43672"/>
                        <a14:backgroundMark x1="29219" y1="43672" x2="31354" y2="53125"/>
                        <a14:backgroundMark x1="31354" y1="53125" x2="27656" y2="41719"/>
                        <a14:backgroundMark x1="27656" y1="41719" x2="28542" y2="33125"/>
                        <a14:backgroundMark x1="28542" y1="33125" x2="37135" y2="29297"/>
                        <a14:backgroundMark x1="37135" y1="29297" x2="35885" y2="4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96" y="4162583"/>
            <a:ext cx="2097371" cy="139824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C4B00AFB-36F1-7749-8946-EEF7B4D4EC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523" y="4142459"/>
            <a:ext cx="1408984" cy="105673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0585347-3D5C-8048-95F1-AD7FC898A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89095">
            <a:off x="2133800" y="4142459"/>
            <a:ext cx="1408984" cy="1056738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2612BA1-F6FC-6142-A24B-E5EF85FB9867}"/>
              </a:ext>
            </a:extLst>
          </p:cNvPr>
          <p:cNvGrpSpPr/>
          <p:nvPr/>
        </p:nvGrpSpPr>
        <p:grpSpPr>
          <a:xfrm>
            <a:off x="3739122" y="4941629"/>
            <a:ext cx="212644" cy="98143"/>
            <a:chOff x="1386114" y="5718629"/>
            <a:chExt cx="283029" cy="130628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E77DEB82-1617-7847-9E17-E5A019876506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718629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689BF803-9DAC-DB48-B2A2-457F37CC3FBB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849257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D79E1D95-B6BF-FB48-8571-D4ECBC17D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948" y="670162"/>
            <a:ext cx="4227534" cy="3429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132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>
            <a:extLst>
              <a:ext uri="{FF2B5EF4-FFF2-40B4-BE49-F238E27FC236}">
                <a16:creationId xmlns:a16="http://schemas.microsoft.com/office/drawing/2014/main" id="{2133972F-5CDD-7A47-9755-7642475A678A}"/>
              </a:ext>
            </a:extLst>
          </p:cNvPr>
          <p:cNvSpPr/>
          <p:nvPr/>
        </p:nvSpPr>
        <p:spPr>
          <a:xfrm>
            <a:off x="4663651" y="1425364"/>
            <a:ext cx="2673318" cy="25835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Processing techniques reduce antinutrients in foods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0F4996F9-42CC-DC41-A9C0-3516A6F949BA}"/>
              </a:ext>
            </a:extLst>
          </p:cNvPr>
          <p:cNvSpPr/>
          <p:nvPr/>
        </p:nvSpPr>
        <p:spPr>
          <a:xfrm>
            <a:off x="8131628" y="2670369"/>
            <a:ext cx="2163183" cy="1998565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to eat with a variety of foods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食事をする女性 栄養バランスのイラスト素材 [FYI04100708] | ストックフォトのamanaimages PLUS">
            <a:extLst>
              <a:ext uri="{FF2B5EF4-FFF2-40B4-BE49-F238E27FC236}">
                <a16:creationId xmlns:a16="http://schemas.microsoft.com/office/drawing/2014/main" id="{D383926D-DF17-6142-93A2-8B0E3269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5550" y="2147842"/>
            <a:ext cx="2957841" cy="18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1805216" y="330630"/>
            <a:ext cx="8238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36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cowpea leaves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556229" y="6433949"/>
            <a:ext cx="138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DCA74B-76DD-8341-AF10-AFFFD000C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929" y="4438636"/>
            <a:ext cx="3182620" cy="150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26CF20-8E24-CC42-9A10-43457C46700C}"/>
              </a:ext>
            </a:extLst>
          </p:cNvPr>
          <p:cNvSpPr/>
          <p:nvPr/>
        </p:nvSpPr>
        <p:spPr>
          <a:xfrm>
            <a:off x="4495639" y="5947649"/>
            <a:ext cx="3626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</a:rPr>
              <a:t>©︎FAO/Collins </a:t>
            </a:r>
            <a:r>
              <a:rPr lang="en-US" altLang="ja-JP" sz="1100" dirty="0" err="1">
                <a:solidFill>
                  <a:schemeClr val="bg1">
                    <a:lumMod val="50000"/>
                  </a:schemeClr>
                </a:solidFill>
              </a:rPr>
              <a:t>Ogutu</a:t>
            </a:r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" altLang="ja-JP" sz="1100" dirty="0">
                <a:solidFill>
                  <a:schemeClr val="bg1">
                    <a:lumMod val="50000"/>
                  </a:schemeClr>
                </a:solidFill>
              </a:rPr>
              <a:t>Source: http://www.fao.org/3/i9056en/I9056EN.pdf</a:t>
            </a:r>
            <a:endParaRPr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EE25C95-FFAB-584C-AE24-B6674D6031D2}"/>
              </a:ext>
            </a:extLst>
          </p:cNvPr>
          <p:cNvGrpSpPr/>
          <p:nvPr/>
        </p:nvGrpSpPr>
        <p:grpSpPr>
          <a:xfrm>
            <a:off x="1681276" y="4038971"/>
            <a:ext cx="1315046" cy="1259924"/>
            <a:chOff x="311067" y="4167624"/>
            <a:chExt cx="873022" cy="98066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32679A26-B9D0-F84E-947C-49703846F5FA}"/>
                </a:ext>
              </a:extLst>
            </p:cNvPr>
            <p:cNvGrpSpPr/>
            <p:nvPr/>
          </p:nvGrpSpPr>
          <p:grpSpPr>
            <a:xfrm>
              <a:off x="311067" y="4167624"/>
              <a:ext cx="873022" cy="980662"/>
              <a:chOff x="385160" y="3400174"/>
              <a:chExt cx="2265612" cy="2593996"/>
            </a:xfrm>
          </p:grpSpPr>
          <p:pic>
            <p:nvPicPr>
              <p:cNvPr id="23" name="Picture 4" descr="加熱調理イラスト - No: 655258／無料イラストなら「イラストAC」">
                <a:extLst>
                  <a:ext uri="{FF2B5EF4-FFF2-40B4-BE49-F238E27FC236}">
                    <a16:creationId xmlns:a16="http://schemas.microsoft.com/office/drawing/2014/main" id="{F702FE68-69BC-4241-A30A-3B417303C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6497" y="5629937"/>
                <a:ext cx="1121664" cy="364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6" descr="湯気イラスト／無料イラストなら「イラストAC」">
                <a:extLst>
                  <a:ext uri="{FF2B5EF4-FFF2-40B4-BE49-F238E27FC236}">
                    <a16:creationId xmlns:a16="http://schemas.microsoft.com/office/drawing/2014/main" id="{1D0DE23D-AFCC-294F-84E5-A6304E72C2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60" y="3400174"/>
                <a:ext cx="1316736" cy="932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家庭菜園の人気野菜】トマトの育て方 初心者でも簡単にできる栽培方法 保存方法や美味しい食べ方も紹介 - 特選街web">
                <a:extLst>
                  <a:ext uri="{FF2B5EF4-FFF2-40B4-BE49-F238E27FC236}">
                    <a16:creationId xmlns:a16="http://schemas.microsoft.com/office/drawing/2014/main" id="{6EA4F1BC-BA30-A94B-A60C-5602213F80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991" b="94931" l="2016" r="92742">
                            <a14:foregroundMark x1="66129" y1="5991" x2="66129" y2="5991"/>
                            <a14:foregroundMark x1="88710" y1="94009" x2="88710" y2="94009"/>
                            <a14:foregroundMark x1="91532" y1="94931" x2="91532" y2="94931"/>
                            <a14:foregroundMark x1="92742" y1="94931" x2="92742" y2="94931"/>
                            <a14:foregroundMark x1="2016" y1="39171" x2="2016" y2="391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28" y="4048634"/>
                <a:ext cx="2017644" cy="1763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爆発 2 14">
              <a:extLst>
                <a:ext uri="{FF2B5EF4-FFF2-40B4-BE49-F238E27FC236}">
                  <a16:creationId xmlns:a16="http://schemas.microsoft.com/office/drawing/2014/main" id="{3F95C8DA-4ABE-B843-8090-0C843017F047}"/>
                </a:ext>
              </a:extLst>
            </p:cNvPr>
            <p:cNvSpPr/>
            <p:nvPr/>
          </p:nvSpPr>
          <p:spPr>
            <a:xfrm>
              <a:off x="713603" y="4621717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爆発 2 16">
              <a:extLst>
                <a:ext uri="{FF2B5EF4-FFF2-40B4-BE49-F238E27FC236}">
                  <a16:creationId xmlns:a16="http://schemas.microsoft.com/office/drawing/2014/main" id="{5C037E7C-1E00-A143-B220-07623E4A03BC}"/>
                </a:ext>
              </a:extLst>
            </p:cNvPr>
            <p:cNvSpPr/>
            <p:nvPr/>
          </p:nvSpPr>
          <p:spPr>
            <a:xfrm>
              <a:off x="446445" y="4592700"/>
              <a:ext cx="236629" cy="237962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爆発 2 17">
              <a:extLst>
                <a:ext uri="{FF2B5EF4-FFF2-40B4-BE49-F238E27FC236}">
                  <a16:creationId xmlns:a16="http://schemas.microsoft.com/office/drawing/2014/main" id="{D504F42E-27E7-1D44-AAAA-BEE9D1195953}"/>
                </a:ext>
              </a:extLst>
            </p:cNvPr>
            <p:cNvSpPr/>
            <p:nvPr/>
          </p:nvSpPr>
          <p:spPr>
            <a:xfrm>
              <a:off x="705969" y="4674273"/>
              <a:ext cx="128289" cy="177530"/>
            </a:xfrm>
            <a:prstGeom prst="irregularSeal2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爆発 2 18">
              <a:extLst>
                <a:ext uri="{FF2B5EF4-FFF2-40B4-BE49-F238E27FC236}">
                  <a16:creationId xmlns:a16="http://schemas.microsoft.com/office/drawing/2014/main" id="{4399B7A9-20B5-D448-82DE-AE3BB7C86C44}"/>
                </a:ext>
              </a:extLst>
            </p:cNvPr>
            <p:cNvSpPr/>
            <p:nvPr/>
          </p:nvSpPr>
          <p:spPr>
            <a:xfrm>
              <a:off x="548560" y="4665165"/>
              <a:ext cx="128289" cy="177530"/>
            </a:xfrm>
            <a:prstGeom prst="irregularSeal2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爆発 2 20">
              <a:extLst>
                <a:ext uri="{FF2B5EF4-FFF2-40B4-BE49-F238E27FC236}">
                  <a16:creationId xmlns:a16="http://schemas.microsoft.com/office/drawing/2014/main" id="{3B781DAD-2483-9E48-988D-68197B2743E3}"/>
                </a:ext>
              </a:extLst>
            </p:cNvPr>
            <p:cNvSpPr/>
            <p:nvPr/>
          </p:nvSpPr>
          <p:spPr>
            <a:xfrm rot="362745">
              <a:off x="769884" y="4641805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爆発 2 21">
              <a:extLst>
                <a:ext uri="{FF2B5EF4-FFF2-40B4-BE49-F238E27FC236}">
                  <a16:creationId xmlns:a16="http://schemas.microsoft.com/office/drawing/2014/main" id="{C8F71B73-C734-B84A-A6C3-38A73F958D28}"/>
                </a:ext>
              </a:extLst>
            </p:cNvPr>
            <p:cNvSpPr/>
            <p:nvPr/>
          </p:nvSpPr>
          <p:spPr>
            <a:xfrm rot="2298649">
              <a:off x="618487" y="4704840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9" name="円/楕円 28">
            <a:extLst>
              <a:ext uri="{FF2B5EF4-FFF2-40B4-BE49-F238E27FC236}">
                <a16:creationId xmlns:a16="http://schemas.microsoft.com/office/drawing/2014/main" id="{602044DA-F5C4-4E40-851A-50986ECD3C37}"/>
              </a:ext>
            </a:extLst>
          </p:cNvPr>
          <p:cNvSpPr/>
          <p:nvPr/>
        </p:nvSpPr>
        <p:spPr>
          <a:xfrm>
            <a:off x="2283311" y="2504068"/>
            <a:ext cx="2239619" cy="2278119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altLang="ja-JP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0DE70E-195E-0445-9A7A-0AEA7589B7F1}"/>
              </a:ext>
            </a:extLst>
          </p:cNvPr>
          <p:cNvSpPr txBox="1"/>
          <p:nvPr/>
        </p:nvSpPr>
        <p:spPr>
          <a:xfrm>
            <a:off x="2392440" y="3128404"/>
            <a:ext cx="202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Avoid overheating</a:t>
            </a:r>
            <a:endParaRPr lang="ja-JP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8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E0A686-EA50-A342-84A6-7E168C92F8E4}"/>
              </a:ext>
            </a:extLst>
          </p:cNvPr>
          <p:cNvSpPr/>
          <p:nvPr/>
        </p:nvSpPr>
        <p:spPr>
          <a:xfrm>
            <a:off x="2917340" y="97801"/>
            <a:ext cx="6446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2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cowpea leaves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F6481E9-9F93-A445-BBCD-29240C31C5EE}"/>
              </a:ext>
            </a:extLst>
          </p:cNvPr>
          <p:cNvGrpSpPr/>
          <p:nvPr/>
        </p:nvGrpSpPr>
        <p:grpSpPr>
          <a:xfrm>
            <a:off x="6357768" y="909383"/>
            <a:ext cx="3849792" cy="1013184"/>
            <a:chOff x="5568659" y="4449668"/>
            <a:chExt cx="2723684" cy="1682289"/>
          </a:xfrm>
        </p:grpSpPr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67F6F1A9-3EB4-8B4A-AE68-EFD2BDEE418C}"/>
                </a:ext>
              </a:extLst>
            </p:cNvPr>
            <p:cNvSpPr/>
            <p:nvPr/>
          </p:nvSpPr>
          <p:spPr>
            <a:xfrm>
              <a:off x="5568659" y="4449668"/>
              <a:ext cx="2672913" cy="1682289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BEF7DB7-50B9-2340-97EA-689058E52C31}"/>
                </a:ext>
              </a:extLst>
            </p:cNvPr>
            <p:cNvSpPr txBox="1"/>
            <p:nvPr/>
          </p:nvSpPr>
          <p:spPr>
            <a:xfrm>
              <a:off x="5619431" y="4498779"/>
              <a:ext cx="2672912" cy="1533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Some processing techniques (e.g., fermentation and soaking) reduce anti nutrients in cowpea leaves.</a:t>
              </a:r>
              <a:endParaRPr lang="en" altLang="ja-JP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8A9BD3C-9D3B-E64A-82DC-E249A2CF9472}"/>
              </a:ext>
            </a:extLst>
          </p:cNvPr>
          <p:cNvGrpSpPr/>
          <p:nvPr/>
        </p:nvGrpSpPr>
        <p:grpSpPr>
          <a:xfrm>
            <a:off x="6392413" y="2241367"/>
            <a:ext cx="3852267" cy="1276237"/>
            <a:chOff x="5568659" y="5793496"/>
            <a:chExt cx="2725435" cy="1762276"/>
          </a:xfrm>
        </p:grpSpPr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DA90AFC7-3B1C-CA4C-A952-949C1BC4D5F6}"/>
                </a:ext>
              </a:extLst>
            </p:cNvPr>
            <p:cNvSpPr/>
            <p:nvPr/>
          </p:nvSpPr>
          <p:spPr>
            <a:xfrm>
              <a:off x="5568659" y="5793496"/>
              <a:ext cx="2672913" cy="1399043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6A91DEB-ADB0-CE40-96B9-5DCB85CF4B6C}"/>
                </a:ext>
              </a:extLst>
            </p:cNvPr>
            <p:cNvSpPr txBox="1"/>
            <p:nvPr/>
          </p:nvSpPr>
          <p:spPr>
            <a:xfrm>
              <a:off x="5621182" y="5898314"/>
              <a:ext cx="2672912" cy="165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Avoid overheating. The longer a food is cooked, the greater the loss of nutrients.</a:t>
              </a:r>
            </a:p>
            <a:p>
              <a:endParaRPr lang="en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D30A2A84-53D6-C349-817E-6974613BCD4C}"/>
              </a:ext>
            </a:extLst>
          </p:cNvPr>
          <p:cNvGrpSpPr/>
          <p:nvPr/>
        </p:nvGrpSpPr>
        <p:grpSpPr>
          <a:xfrm>
            <a:off x="6355293" y="3490450"/>
            <a:ext cx="4006586" cy="2706809"/>
            <a:chOff x="5568659" y="5793496"/>
            <a:chExt cx="2657198" cy="2773194"/>
          </a:xfrm>
        </p:grpSpPr>
        <p:sp>
          <p:nvSpPr>
            <p:cNvPr id="37" name="角丸四角形 36">
              <a:extLst>
                <a:ext uri="{FF2B5EF4-FFF2-40B4-BE49-F238E27FC236}">
                  <a16:creationId xmlns:a16="http://schemas.microsoft.com/office/drawing/2014/main" id="{4640133D-BF15-C24A-A0C9-19385C7AE81A}"/>
                </a:ext>
              </a:extLst>
            </p:cNvPr>
            <p:cNvSpPr/>
            <p:nvPr/>
          </p:nvSpPr>
          <p:spPr>
            <a:xfrm>
              <a:off x="5568659" y="5793496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2F8BAEC-F3B7-2546-928D-68889489D5FE}"/>
                </a:ext>
              </a:extLst>
            </p:cNvPr>
            <p:cNvSpPr txBox="1"/>
            <p:nvPr/>
          </p:nvSpPr>
          <p:spPr>
            <a:xfrm>
              <a:off x="5619676" y="5856191"/>
              <a:ext cx="2606181" cy="2648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091B01F-4EAE-694C-BE60-FAEEA1C4B9EA}"/>
              </a:ext>
            </a:extLst>
          </p:cNvPr>
          <p:cNvGrpSpPr/>
          <p:nvPr/>
        </p:nvGrpSpPr>
        <p:grpSpPr>
          <a:xfrm>
            <a:off x="1830121" y="4639898"/>
            <a:ext cx="4190054" cy="1163943"/>
            <a:chOff x="5568659" y="5863643"/>
            <a:chExt cx="2703101" cy="1301342"/>
          </a:xfrm>
        </p:grpSpPr>
        <p:sp>
          <p:nvSpPr>
            <p:cNvPr id="40" name="角丸四角形 39">
              <a:extLst>
                <a:ext uri="{FF2B5EF4-FFF2-40B4-BE49-F238E27FC236}">
                  <a16:creationId xmlns:a16="http://schemas.microsoft.com/office/drawing/2014/main" id="{35E3CEF3-49AF-B348-B645-4322D5009200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2BFFB35-8C23-5645-8BF5-86433BACD8A5}"/>
                </a:ext>
              </a:extLst>
            </p:cNvPr>
            <p:cNvSpPr txBox="1"/>
            <p:nvPr/>
          </p:nvSpPr>
          <p:spPr>
            <a:xfrm>
              <a:off x="5598848" y="5886983"/>
              <a:ext cx="2672912" cy="103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9BA4C6BF-2D35-6B4F-AE9B-507A6A465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009" y="909384"/>
            <a:ext cx="4511838" cy="33285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674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ワイド画面</PresentationFormat>
  <Paragraphs>51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Cowpea leaves</vt:lpstr>
      <vt:lpstr>PowerPoint プレゼンテーション</vt:lpstr>
      <vt:lpstr>Health effects of cowpea leaves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Cowpea leaves</dc:title>
  <dc:creator>Ito, Junichi[伊藤 淳一]</dc:creator>
  <cp:lastModifiedBy>Ito, Junichi[伊藤 淳一]</cp:lastModifiedBy>
  <cp:revision>1</cp:revision>
  <dcterms:created xsi:type="dcterms:W3CDTF">2021-09-08T05:56:08Z</dcterms:created>
  <dcterms:modified xsi:type="dcterms:W3CDTF">2021-09-08T05:56:25Z</dcterms:modified>
</cp:coreProperties>
</file>