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6F77B-D9E8-4954-8A17-173074D0C2F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FF380-7A04-4DF4-AD68-8F2CE1A2B4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8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52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25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555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17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BC77-D63B-4BC7-87B8-BD4ED4F4E5A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4284-5E21-494E-AA7F-B5EAE486F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42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BC77-D63B-4BC7-87B8-BD4ED4F4E5A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4284-5E21-494E-AA7F-B5EAE486F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28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BC77-D63B-4BC7-87B8-BD4ED4F4E5A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4284-5E21-494E-AA7F-B5EAE486F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79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BC77-D63B-4BC7-87B8-BD4ED4F4E5A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4284-5E21-494E-AA7F-B5EAE486F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26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BC77-D63B-4BC7-87B8-BD4ED4F4E5A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4284-5E21-494E-AA7F-B5EAE486F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32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BC77-D63B-4BC7-87B8-BD4ED4F4E5A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4284-5E21-494E-AA7F-B5EAE486F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87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BC77-D63B-4BC7-87B8-BD4ED4F4E5A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4284-5E21-494E-AA7F-B5EAE486F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22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BC77-D63B-4BC7-87B8-BD4ED4F4E5A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4284-5E21-494E-AA7F-B5EAE486F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61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BC77-D63B-4BC7-87B8-BD4ED4F4E5A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4284-5E21-494E-AA7F-B5EAE486F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56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BC77-D63B-4BC7-87B8-BD4ED4F4E5A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4284-5E21-494E-AA7F-B5EAE486F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62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BC77-D63B-4BC7-87B8-BD4ED4F4E5A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4284-5E21-494E-AA7F-B5EAE486F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24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ABC77-D63B-4BC7-87B8-BD4ED4F4E5AF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14284-5E21-494E-AA7F-B5EAE486F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06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13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ABB471-DA6F-6147-A98D-1FA2BFF2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07995"/>
            <a:ext cx="7886700" cy="1325563"/>
          </a:xfrm>
        </p:spPr>
        <p:txBody>
          <a:bodyPr/>
          <a:lstStyle/>
          <a:p>
            <a:r>
              <a:rPr lang="en-US" altLang="ja-JP" dirty="0"/>
              <a:t>Kale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68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星 7 4"/>
          <p:cNvSpPr/>
          <p:nvPr/>
        </p:nvSpPr>
        <p:spPr>
          <a:xfrm>
            <a:off x="3887651" y="1779514"/>
            <a:ext cx="4226996" cy="4465114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C24C1D-700B-BF49-9971-4AF0D6FB1F65}"/>
              </a:ext>
            </a:extLst>
          </p:cNvPr>
          <p:cNvSpPr txBox="1"/>
          <p:nvPr/>
        </p:nvSpPr>
        <p:spPr>
          <a:xfrm>
            <a:off x="1902473" y="566946"/>
            <a:ext cx="852930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ja-JP" sz="1800" dirty="0">
                <a:solidFill>
                  <a:schemeClr val="bg1">
                    <a:lumMod val="50000"/>
                  </a:schemeClr>
                </a:solidFill>
              </a:rPr>
              <a:t>Example of key message:</a:t>
            </a:r>
          </a:p>
          <a:p>
            <a:r>
              <a:rPr lang="en-US" altLang="ja-JP" sz="3600" dirty="0"/>
              <a:t>Kales: Rich in various vitamins and minerals</a:t>
            </a:r>
            <a:endParaRPr lang="ja-JP" altLang="en-US" sz="3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216E21-EF57-8B4F-8146-6CF0E6FBA7A2}"/>
              </a:ext>
            </a:extLst>
          </p:cNvPr>
          <p:cNvSpPr txBox="1"/>
          <p:nvPr/>
        </p:nvSpPr>
        <p:spPr>
          <a:xfrm>
            <a:off x="10045678" y="569519"/>
            <a:ext cx="52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377513B-60A3-3D47-AAED-5A63A62B0344}"/>
              </a:ext>
            </a:extLst>
          </p:cNvPr>
          <p:cNvSpPr txBox="1"/>
          <p:nvPr/>
        </p:nvSpPr>
        <p:spPr>
          <a:xfrm>
            <a:off x="1560091" y="316262"/>
            <a:ext cx="52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4878CB6B-AF67-1341-BFEA-CE66356D45D3}"/>
              </a:ext>
            </a:extLst>
          </p:cNvPr>
          <p:cNvGrpSpPr/>
          <p:nvPr/>
        </p:nvGrpSpPr>
        <p:grpSpPr>
          <a:xfrm>
            <a:off x="1930400" y="1654189"/>
            <a:ext cx="2286764" cy="2121944"/>
            <a:chOff x="-2157724" y="293198"/>
            <a:chExt cx="2747072" cy="2683529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14926F9C-FC01-0444-8B2D-B922886B0232}"/>
                </a:ext>
              </a:extLst>
            </p:cNvPr>
            <p:cNvSpPr/>
            <p:nvPr/>
          </p:nvSpPr>
          <p:spPr>
            <a:xfrm>
              <a:off x="-2047816" y="293198"/>
              <a:ext cx="2555931" cy="24103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13" name="Picture 8" descr="骨の無料イラスト素材｜イラストイメージ">
              <a:extLst>
                <a:ext uri="{FF2B5EF4-FFF2-40B4-BE49-F238E27FC236}">
                  <a16:creationId xmlns:a16="http://schemas.microsoft.com/office/drawing/2014/main" id="{04724F65-1CC5-594E-82A5-B6731BDB7F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8125" y1="40625" x2="44479" y2="46458"/>
                          <a14:foregroundMark x1="44479" y1="46458" x2="68333" y2="46042"/>
                          <a14:foregroundMark x1="68333" y1="46042" x2="72604" y2="57188"/>
                          <a14:foregroundMark x1="26875" y1="36250" x2="16146" y2="54063"/>
                          <a14:foregroundMark x1="16146" y1="54063" x2="36146" y2="43750"/>
                          <a14:foregroundMark x1="36146" y1="43750" x2="77188" y2="61042"/>
                          <a14:foregroundMark x1="77188" y1="61042" x2="82708" y2="40521"/>
                          <a14:foregroundMark x1="82708" y1="40521" x2="76458" y2="60521"/>
                          <a14:foregroundMark x1="76458" y1="60521" x2="82813" y2="40625"/>
                          <a14:foregroundMark x1="82813" y1="40625" x2="82813" y2="4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87988">
              <a:off x="-2157724" y="628208"/>
              <a:ext cx="2348520" cy="2348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星 4 13">
              <a:extLst>
                <a:ext uri="{FF2B5EF4-FFF2-40B4-BE49-F238E27FC236}">
                  <a16:creationId xmlns:a16="http://schemas.microsoft.com/office/drawing/2014/main" id="{1E60B3A7-F233-E143-A90C-D985E41F2450}"/>
                </a:ext>
              </a:extLst>
            </p:cNvPr>
            <p:cNvSpPr/>
            <p:nvPr/>
          </p:nvSpPr>
          <p:spPr>
            <a:xfrm>
              <a:off x="-1520037" y="1861736"/>
              <a:ext cx="285037" cy="371840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6" name="星 4 35">
              <a:extLst>
                <a:ext uri="{FF2B5EF4-FFF2-40B4-BE49-F238E27FC236}">
                  <a16:creationId xmlns:a16="http://schemas.microsoft.com/office/drawing/2014/main" id="{744246D4-EB44-7641-B567-BDE6B14651F3}"/>
                </a:ext>
              </a:extLst>
            </p:cNvPr>
            <p:cNvSpPr/>
            <p:nvPr/>
          </p:nvSpPr>
          <p:spPr>
            <a:xfrm>
              <a:off x="-1253145" y="2173572"/>
              <a:ext cx="194685" cy="230883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9" name="星 4 38">
              <a:extLst>
                <a:ext uri="{FF2B5EF4-FFF2-40B4-BE49-F238E27FC236}">
                  <a16:creationId xmlns:a16="http://schemas.microsoft.com/office/drawing/2014/main" id="{4260E20D-9ABA-5447-B8AA-2B545D2FD4B1}"/>
                </a:ext>
              </a:extLst>
            </p:cNvPr>
            <p:cNvSpPr/>
            <p:nvPr/>
          </p:nvSpPr>
          <p:spPr>
            <a:xfrm>
              <a:off x="-600885" y="1149891"/>
              <a:ext cx="285037" cy="371840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0" name="星 4 39">
              <a:extLst>
                <a:ext uri="{FF2B5EF4-FFF2-40B4-BE49-F238E27FC236}">
                  <a16:creationId xmlns:a16="http://schemas.microsoft.com/office/drawing/2014/main" id="{15324A83-A5EE-4E46-9EE5-9FAFBD44B232}"/>
                </a:ext>
              </a:extLst>
            </p:cNvPr>
            <p:cNvSpPr/>
            <p:nvPr/>
          </p:nvSpPr>
          <p:spPr>
            <a:xfrm>
              <a:off x="-301560" y="1434863"/>
              <a:ext cx="194685" cy="230883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C3431FE-D59A-0249-9380-685AD4858411}"/>
                </a:ext>
              </a:extLst>
            </p:cNvPr>
            <p:cNvSpPr txBox="1"/>
            <p:nvPr/>
          </p:nvSpPr>
          <p:spPr>
            <a:xfrm>
              <a:off x="-1906519" y="327428"/>
              <a:ext cx="2495867" cy="1167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>
                  <a:solidFill>
                    <a:schemeClr val="bg1"/>
                  </a:solidFill>
                </a:rPr>
                <a:t>Makes bones and </a:t>
              </a:r>
            </a:p>
            <a:p>
              <a:pPr algn="ctr"/>
              <a:r>
                <a:rPr lang="en-US" altLang="ja-JP" b="1" dirty="0">
                  <a:solidFill>
                    <a:schemeClr val="bg1"/>
                  </a:solidFill>
                </a:rPr>
                <a:t>teeth strong</a:t>
              </a:r>
              <a:endParaRPr lang="ja-JP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7616EDF1-E8C4-B949-85DF-E10A8347B632}"/>
              </a:ext>
            </a:extLst>
          </p:cNvPr>
          <p:cNvGrpSpPr/>
          <p:nvPr/>
        </p:nvGrpSpPr>
        <p:grpSpPr>
          <a:xfrm>
            <a:off x="8216373" y="1638902"/>
            <a:ext cx="1972708" cy="1828561"/>
            <a:chOff x="-2312291" y="2901977"/>
            <a:chExt cx="2554369" cy="2378397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0A1DE180-EAE8-2E42-ADCE-B0A92B44B1B3}"/>
                </a:ext>
              </a:extLst>
            </p:cNvPr>
            <p:cNvSpPr/>
            <p:nvPr/>
          </p:nvSpPr>
          <p:spPr>
            <a:xfrm>
              <a:off x="-2312291" y="2901977"/>
              <a:ext cx="2554369" cy="23783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lang="ja-JP" altLang="en-US"/>
            </a:p>
          </p:txBody>
        </p: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D4EC8E84-40F3-5F47-B61B-661A52D6F2AE}"/>
                </a:ext>
              </a:extLst>
            </p:cNvPr>
            <p:cNvGrpSpPr/>
            <p:nvPr/>
          </p:nvGrpSpPr>
          <p:grpSpPr>
            <a:xfrm>
              <a:off x="-2117505" y="3747998"/>
              <a:ext cx="2117804" cy="1066057"/>
              <a:chOff x="-2359430" y="2605916"/>
              <a:chExt cx="2605782" cy="1062978"/>
            </a:xfrm>
          </p:grpSpPr>
          <p:sp>
            <p:nvSpPr>
              <p:cNvPr id="25" name="円柱 24">
                <a:extLst>
                  <a:ext uri="{FF2B5EF4-FFF2-40B4-BE49-F238E27FC236}">
                    <a16:creationId xmlns:a16="http://schemas.microsoft.com/office/drawing/2014/main" id="{254891BE-9BED-B74B-A614-AE2F80611E40}"/>
                  </a:ext>
                </a:extLst>
              </p:cNvPr>
              <p:cNvSpPr/>
              <p:nvPr/>
            </p:nvSpPr>
            <p:spPr>
              <a:xfrm rot="16023669">
                <a:off x="-1306570" y="1833503"/>
                <a:ext cx="500062" cy="2605782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pic>
            <p:nvPicPr>
              <p:cNvPr id="55" name="図 54">
                <a:extLst>
                  <a:ext uri="{FF2B5EF4-FFF2-40B4-BE49-F238E27FC236}">
                    <a16:creationId xmlns:a16="http://schemas.microsoft.com/office/drawing/2014/main" id="{49D45CF4-7059-8445-8385-62D5B6696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495247">
                <a:off x="-1773123" y="2605916"/>
                <a:ext cx="1346200" cy="965200"/>
              </a:xfrm>
              <a:prstGeom prst="rect">
                <a:avLst/>
              </a:prstGeom>
            </p:spPr>
          </p:pic>
          <p:pic>
            <p:nvPicPr>
              <p:cNvPr id="62" name="図 61">
                <a:extLst>
                  <a:ext uri="{FF2B5EF4-FFF2-40B4-BE49-F238E27FC236}">
                    <a16:creationId xmlns:a16="http://schemas.microsoft.com/office/drawing/2014/main" id="{7BF0E931-624D-D143-9C9A-348EC4080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495247">
                <a:off x="-1777541" y="2703694"/>
                <a:ext cx="1346200" cy="965200"/>
              </a:xfrm>
              <a:prstGeom prst="rect">
                <a:avLst/>
              </a:prstGeom>
            </p:spPr>
          </p:pic>
          <p:sp>
            <p:nvSpPr>
              <p:cNvPr id="44" name="スマイル 43">
                <a:extLst>
                  <a:ext uri="{FF2B5EF4-FFF2-40B4-BE49-F238E27FC236}">
                    <a16:creationId xmlns:a16="http://schemas.microsoft.com/office/drawing/2014/main" id="{501D17EE-0A25-6546-815D-040A0CC25756}"/>
                  </a:ext>
                </a:extLst>
              </p:cNvPr>
              <p:cNvSpPr/>
              <p:nvPr/>
            </p:nvSpPr>
            <p:spPr>
              <a:xfrm>
                <a:off x="-1522620" y="2958585"/>
                <a:ext cx="256439" cy="248142"/>
              </a:xfrm>
              <a:prstGeom prst="smileyFac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45" name="スマイル 44">
                <a:extLst>
                  <a:ext uri="{FF2B5EF4-FFF2-40B4-BE49-F238E27FC236}">
                    <a16:creationId xmlns:a16="http://schemas.microsoft.com/office/drawing/2014/main" id="{F58C9614-3798-514E-ACCB-C61038373472}"/>
                  </a:ext>
                </a:extLst>
              </p:cNvPr>
              <p:cNvSpPr/>
              <p:nvPr/>
            </p:nvSpPr>
            <p:spPr>
              <a:xfrm>
                <a:off x="-1098758" y="3082409"/>
                <a:ext cx="256439" cy="248142"/>
              </a:xfrm>
              <a:prstGeom prst="smileyFac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46" name="スマイル 45">
                <a:extLst>
                  <a:ext uri="{FF2B5EF4-FFF2-40B4-BE49-F238E27FC236}">
                    <a16:creationId xmlns:a16="http://schemas.microsoft.com/office/drawing/2014/main" id="{D96420AC-6BF0-2B4D-82FB-F39FB053C95F}"/>
                  </a:ext>
                </a:extLst>
              </p:cNvPr>
              <p:cNvSpPr/>
              <p:nvPr/>
            </p:nvSpPr>
            <p:spPr>
              <a:xfrm>
                <a:off x="-664616" y="2927725"/>
                <a:ext cx="256439" cy="248142"/>
              </a:xfrm>
              <a:prstGeom prst="smileyFac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47" name="スマイル 46">
                <a:extLst>
                  <a:ext uri="{FF2B5EF4-FFF2-40B4-BE49-F238E27FC236}">
                    <a16:creationId xmlns:a16="http://schemas.microsoft.com/office/drawing/2014/main" id="{5031521A-268F-EB46-97DD-20A9C0C7F2A1}"/>
                  </a:ext>
                </a:extLst>
              </p:cNvPr>
              <p:cNvSpPr/>
              <p:nvPr/>
            </p:nvSpPr>
            <p:spPr>
              <a:xfrm>
                <a:off x="-197496" y="3031100"/>
                <a:ext cx="256439" cy="248142"/>
              </a:xfrm>
              <a:prstGeom prst="smileyFac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33" name="スマイル 32">
                <a:extLst>
                  <a:ext uri="{FF2B5EF4-FFF2-40B4-BE49-F238E27FC236}">
                    <a16:creationId xmlns:a16="http://schemas.microsoft.com/office/drawing/2014/main" id="{8225CDDE-A652-F948-9445-49DA902C9069}"/>
                  </a:ext>
                </a:extLst>
              </p:cNvPr>
              <p:cNvSpPr/>
              <p:nvPr/>
            </p:nvSpPr>
            <p:spPr>
              <a:xfrm>
                <a:off x="-1989352" y="3120515"/>
                <a:ext cx="256439" cy="248142"/>
              </a:xfrm>
              <a:prstGeom prst="smileyFac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FF67FE40-6071-2E48-B2A5-490C9694B579}"/>
                </a:ext>
              </a:extLst>
            </p:cNvPr>
            <p:cNvSpPr/>
            <p:nvPr/>
          </p:nvSpPr>
          <p:spPr>
            <a:xfrm>
              <a:off x="-2312291" y="2957389"/>
              <a:ext cx="2526754" cy="840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b="1" dirty="0">
                  <a:solidFill>
                    <a:schemeClr val="bg1"/>
                  </a:solidFill>
                </a:rPr>
                <a:t>Promotes blood production </a:t>
              </a:r>
            </a:p>
          </p:txBody>
        </p:sp>
      </p:grpSp>
      <p:pic>
        <p:nvPicPr>
          <p:cNvPr id="2058" name="Picture 10" descr="ケール イラスト素材 - iStock">
            <a:extLst>
              <a:ext uri="{FF2B5EF4-FFF2-40B4-BE49-F238E27FC236}">
                <a16:creationId xmlns:a16="http://schemas.microsoft.com/office/drawing/2014/main" id="{B71AFD3C-0531-334D-8387-2FBB1EB58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97" b="89655" l="9901" r="89851">
                        <a14:foregroundMark x1="57921" y1="6897" x2="57921" y2="6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73676" y="65475"/>
            <a:ext cx="874337" cy="8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BD4B51CA-DC22-AB4E-A1CE-8FDC50940D7B}"/>
              </a:ext>
            </a:extLst>
          </p:cNvPr>
          <p:cNvGrpSpPr/>
          <p:nvPr/>
        </p:nvGrpSpPr>
        <p:grpSpPr>
          <a:xfrm>
            <a:off x="4415516" y="2710778"/>
            <a:ext cx="3179678" cy="2752242"/>
            <a:chOff x="3290862" y="3109706"/>
            <a:chExt cx="2711446" cy="2353411"/>
          </a:xfrm>
        </p:grpSpPr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1BF29D84-66A3-DE4A-8BFE-7FF91BAC58F1}"/>
                </a:ext>
              </a:extLst>
            </p:cNvPr>
            <p:cNvSpPr/>
            <p:nvPr/>
          </p:nvSpPr>
          <p:spPr>
            <a:xfrm>
              <a:off x="3451299" y="3109706"/>
              <a:ext cx="2409774" cy="226939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689716DB-9C62-5346-8C90-5C5D6F8B8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0862" y="3429532"/>
              <a:ext cx="2711446" cy="2033585"/>
            </a:xfrm>
            <a:prstGeom prst="rect">
              <a:avLst/>
            </a:prstGeom>
          </p:spPr>
        </p:pic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E43B2EF0-89B2-8A4B-9C3B-3D0904CBE53A}"/>
                </a:ext>
              </a:extLst>
            </p:cNvPr>
            <p:cNvSpPr txBox="1"/>
            <p:nvPr/>
          </p:nvSpPr>
          <p:spPr>
            <a:xfrm>
              <a:off x="3569992" y="3179608"/>
              <a:ext cx="2409774" cy="552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solidFill>
                    <a:schemeClr val="bg1"/>
                  </a:solidFill>
                </a:rPr>
                <a:t>Protects from infections</a:t>
              </a:r>
              <a:endParaRPr lang="ja-JP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41D8A745-4101-5844-8244-25688B888864}"/>
              </a:ext>
            </a:extLst>
          </p:cNvPr>
          <p:cNvGrpSpPr/>
          <p:nvPr/>
        </p:nvGrpSpPr>
        <p:grpSpPr>
          <a:xfrm>
            <a:off x="1883872" y="4187626"/>
            <a:ext cx="2265671" cy="2138558"/>
            <a:chOff x="125576" y="3322421"/>
            <a:chExt cx="2409774" cy="2269392"/>
          </a:xfrm>
        </p:grpSpPr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C75CFA64-F6CA-BE42-9039-987E0828430B}"/>
                </a:ext>
              </a:extLst>
            </p:cNvPr>
            <p:cNvGrpSpPr/>
            <p:nvPr/>
          </p:nvGrpSpPr>
          <p:grpSpPr>
            <a:xfrm>
              <a:off x="125576" y="3322421"/>
              <a:ext cx="2409774" cy="2269392"/>
              <a:chOff x="125576" y="3322421"/>
              <a:chExt cx="2409774" cy="2269392"/>
            </a:xfrm>
          </p:grpSpPr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89405C4D-DAF0-FF48-9779-A9DC3D367190}"/>
                  </a:ext>
                </a:extLst>
              </p:cNvPr>
              <p:cNvSpPr/>
              <p:nvPr/>
            </p:nvSpPr>
            <p:spPr>
              <a:xfrm>
                <a:off x="125576" y="3322421"/>
                <a:ext cx="2409774" cy="226939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pic>
            <p:nvPicPr>
              <p:cNvPr id="52" name="図 51">
                <a:extLst>
                  <a:ext uri="{FF2B5EF4-FFF2-40B4-BE49-F238E27FC236}">
                    <a16:creationId xmlns:a16="http://schemas.microsoft.com/office/drawing/2014/main" id="{407AD193-DA20-364D-8DA1-26AC5D9C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rgbClr val="ED7D31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3417" b="97833" l="9959" r="89959">
                            <a14:foregroundMark x1="49793" y1="7417" x2="49793" y2="7417"/>
                            <a14:foregroundMark x1="58506" y1="3417" x2="58506" y2="3417"/>
                            <a14:foregroundMark x1="83237" y1="83417" x2="83237" y2="83417"/>
                            <a14:foregroundMark x1="44979" y1="97833" x2="44979" y2="97833"/>
                            <a14:foregroundMark x1="25062" y1="97833" x2="25062" y2="97833"/>
                            <a14:foregroundMark x1="68133" y1="78583" x2="68133" y2="78583"/>
                            <a14:foregroundMark x1="70456" y1="79417" x2="44813" y2="92250"/>
                            <a14:foregroundMark x1="44813" y1="92250" x2="35436" y2="81833"/>
                            <a14:foregroundMark x1="33776" y1="96250" x2="60166" y2="95417"/>
                            <a14:foregroundMark x1="76100" y1="73833" x2="54108" y2="90583"/>
                            <a14:foregroundMark x1="54108" y1="90583" x2="36183" y2="75417"/>
                            <a14:foregroundMark x1="29793" y1="93833" x2="57759" y2="93833"/>
                            <a14:foregroundMark x1="57759" y1="93833" x2="62490" y2="93000"/>
                            <a14:foregroundMark x1="62490" y1="89833" x2="33776" y2="87417"/>
                            <a14:foregroundMark x1="30622" y1="91417" x2="64896" y2="92250"/>
                          </a14:backgroundRemoval>
                        </a14:imgEffect>
                        <a14:imgEffect>
                          <a14:colorTemperature colorTemp="5679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034" y="3754314"/>
                <a:ext cx="1831450" cy="1825365"/>
              </a:xfrm>
              <a:prstGeom prst="rect">
                <a:avLst/>
              </a:prstGeom>
            </p:spPr>
          </p:pic>
          <p:sp>
            <p:nvSpPr>
              <p:cNvPr id="73" name="星 4 72">
                <a:extLst>
                  <a:ext uri="{FF2B5EF4-FFF2-40B4-BE49-F238E27FC236}">
                    <a16:creationId xmlns:a16="http://schemas.microsoft.com/office/drawing/2014/main" id="{C4BECD68-98EF-264B-8632-B5EFFB8961BD}"/>
                  </a:ext>
                </a:extLst>
              </p:cNvPr>
              <p:cNvSpPr/>
              <p:nvPr/>
            </p:nvSpPr>
            <p:spPr>
              <a:xfrm>
                <a:off x="1728214" y="3888730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4" name="星 4 73">
                <a:extLst>
                  <a:ext uri="{FF2B5EF4-FFF2-40B4-BE49-F238E27FC236}">
                    <a16:creationId xmlns:a16="http://schemas.microsoft.com/office/drawing/2014/main" id="{9EC552AE-3867-FF4A-BE0A-586E321405B3}"/>
                  </a:ext>
                </a:extLst>
              </p:cNvPr>
              <p:cNvSpPr/>
              <p:nvPr/>
            </p:nvSpPr>
            <p:spPr>
              <a:xfrm>
                <a:off x="638746" y="4605117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5" name="星 4 74">
                <a:extLst>
                  <a:ext uri="{FF2B5EF4-FFF2-40B4-BE49-F238E27FC236}">
                    <a16:creationId xmlns:a16="http://schemas.microsoft.com/office/drawing/2014/main" id="{5F0322DE-3E02-C344-8D78-BEE6EAB109A9}"/>
                  </a:ext>
                </a:extLst>
              </p:cNvPr>
              <p:cNvSpPr/>
              <p:nvPr/>
            </p:nvSpPr>
            <p:spPr>
              <a:xfrm>
                <a:off x="640665" y="3991437"/>
                <a:ext cx="182056" cy="238341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6" name="星 4 75">
                <a:extLst>
                  <a:ext uri="{FF2B5EF4-FFF2-40B4-BE49-F238E27FC236}">
                    <a16:creationId xmlns:a16="http://schemas.microsoft.com/office/drawing/2014/main" id="{8234D0E2-6E39-B64F-A234-47C886EFB062}"/>
                  </a:ext>
                </a:extLst>
              </p:cNvPr>
              <p:cNvSpPr/>
              <p:nvPr/>
            </p:nvSpPr>
            <p:spPr>
              <a:xfrm>
                <a:off x="1846236" y="4348780"/>
                <a:ext cx="182056" cy="21667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7" name="星 4 76">
                <a:extLst>
                  <a:ext uri="{FF2B5EF4-FFF2-40B4-BE49-F238E27FC236}">
                    <a16:creationId xmlns:a16="http://schemas.microsoft.com/office/drawing/2014/main" id="{2F34CFD5-5C89-A943-BA24-17D4D83F6C61}"/>
                  </a:ext>
                </a:extLst>
              </p:cNvPr>
              <p:cNvSpPr/>
              <p:nvPr/>
            </p:nvSpPr>
            <p:spPr>
              <a:xfrm>
                <a:off x="1770661" y="4666032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1A5A9440-BC64-2B4A-B394-D2A4AB7661D7}"/>
                </a:ext>
              </a:extLst>
            </p:cNvPr>
            <p:cNvSpPr txBox="1"/>
            <p:nvPr/>
          </p:nvSpPr>
          <p:spPr>
            <a:xfrm>
              <a:off x="272376" y="3369113"/>
              <a:ext cx="2262974" cy="685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/>
                <a:t>Improves skin tone </a:t>
              </a:r>
              <a:endParaRPr lang="ja-JP" altLang="en-US" b="1"/>
            </a:p>
          </p:txBody>
        </p:sp>
      </p:grp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F185A0F-285D-4247-A283-2738568A7B1B}"/>
              </a:ext>
            </a:extLst>
          </p:cNvPr>
          <p:cNvSpPr/>
          <p:nvPr/>
        </p:nvSpPr>
        <p:spPr>
          <a:xfrm>
            <a:off x="8108138" y="4210908"/>
            <a:ext cx="2199990" cy="2115277"/>
          </a:xfrm>
          <a:prstGeom prst="rect">
            <a:avLst/>
          </a:prstGeom>
          <a:solidFill>
            <a:srgbClr val="C19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DC3B73F9-ABF6-E247-84D9-3DDA45CBBDBD}"/>
              </a:ext>
            </a:extLst>
          </p:cNvPr>
          <p:cNvGrpSpPr/>
          <p:nvPr/>
        </p:nvGrpSpPr>
        <p:grpSpPr>
          <a:xfrm>
            <a:off x="8196024" y="4821881"/>
            <a:ext cx="2107644" cy="973032"/>
            <a:chOff x="6583273" y="5516276"/>
            <a:chExt cx="1965923" cy="827341"/>
          </a:xfrm>
        </p:grpSpPr>
        <p:pic>
          <p:nvPicPr>
            <p:cNvPr id="56" name="Picture 12" descr="531 BEST &quot;Eye Symbol&quot; IMAGES, STOCK PHOTOS &amp; VECTORS | Adobe Stock">
              <a:extLst>
                <a:ext uri="{FF2B5EF4-FFF2-40B4-BE49-F238E27FC236}">
                  <a16:creationId xmlns:a16="http://schemas.microsoft.com/office/drawing/2014/main" id="{4744BB79-CA74-7A43-85D9-813266C73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14444" y1="46944" x2="14444" y2="46944"/>
                          <a14:foregroundMark x1="24889" y1="38333" x2="24889" y2="38333"/>
                          <a14:foregroundMark x1="36222" y1="31389" x2="36222" y2="31389"/>
                          <a14:foregroundMark x1="48667" y1="30278" x2="48667" y2="30278"/>
                          <a14:foregroundMark x1="62222" y1="31111" x2="62222" y2="31111"/>
                          <a14:foregroundMark x1="74000" y1="39722" x2="74000" y2="39722"/>
                          <a14:foregroundMark x1="84444" y1="47778" x2="84444" y2="47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3273" y="5516276"/>
              <a:ext cx="1034176" cy="827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2" descr="531 BEST &quot;Eye Symbol&quot; IMAGES, STOCK PHOTOS &amp; VECTORS | Adobe Stock">
              <a:extLst>
                <a:ext uri="{FF2B5EF4-FFF2-40B4-BE49-F238E27FC236}">
                  <a16:creationId xmlns:a16="http://schemas.microsoft.com/office/drawing/2014/main" id="{C7ECB2F1-E99A-B24C-BE08-6A89DD0A11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14444" y1="46944" x2="14444" y2="46944"/>
                          <a14:foregroundMark x1="24889" y1="38333" x2="24889" y2="38333"/>
                          <a14:foregroundMark x1="36222" y1="31389" x2="36222" y2="31389"/>
                          <a14:foregroundMark x1="48667" y1="30278" x2="48667" y2="30278"/>
                          <a14:foregroundMark x1="62222" y1="31111" x2="62222" y2="31111"/>
                          <a14:foregroundMark x1="74000" y1="39722" x2="74000" y2="39722"/>
                          <a14:foregroundMark x1="84444" y1="47778" x2="84444" y2="47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5020" y="5516276"/>
              <a:ext cx="1034176" cy="827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E9ADAD2-9765-8F4E-A4DC-E403456FD1D5}"/>
              </a:ext>
            </a:extLst>
          </p:cNvPr>
          <p:cNvSpPr txBox="1"/>
          <p:nvPr/>
        </p:nvSpPr>
        <p:spPr>
          <a:xfrm>
            <a:off x="8154113" y="4267090"/>
            <a:ext cx="217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</a:rPr>
              <a:t>Prevents eye diseases</a:t>
            </a:r>
            <a:endParaRPr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9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EA44AD-AE95-49E4-95E1-D6C13883A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3221" y="4520739"/>
            <a:ext cx="4033842" cy="6285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100g of flesh kales of kale(100g) contains 2</a:t>
            </a:r>
            <a:r>
              <a:rPr lang="ja-JP" alt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times of adult’s daily requirement of vitamin C.</a:t>
            </a:r>
            <a:endParaRPr lang="en-US" altLang="ja-JP" sz="1800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68832BB-1F5D-0546-9261-A4AF4784B063}"/>
              </a:ext>
            </a:extLst>
          </p:cNvPr>
          <p:cNvGrpSpPr/>
          <p:nvPr/>
        </p:nvGrpSpPr>
        <p:grpSpPr>
          <a:xfrm>
            <a:off x="6096000" y="211021"/>
            <a:ext cx="4546948" cy="1637638"/>
            <a:chOff x="-880013" y="4167333"/>
            <a:chExt cx="4546948" cy="1350167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B5F3343-29A0-BA4F-92B4-357CCD216F1A}"/>
                </a:ext>
              </a:extLst>
            </p:cNvPr>
            <p:cNvSpPr/>
            <p:nvPr/>
          </p:nvSpPr>
          <p:spPr>
            <a:xfrm>
              <a:off x="-303354" y="4181422"/>
              <a:ext cx="3970289" cy="1336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Why does it protect us from infections?</a:t>
              </a:r>
              <a:endParaRPr lang="en-US" altLang="ja-JP" sz="1000" dirty="0"/>
            </a:p>
            <a:p>
              <a:endParaRPr lang="en-US" altLang="ja-JP" sz="800" dirty="0"/>
            </a:p>
            <a:p>
              <a:r>
                <a:rPr lang="en-US" altLang="ja-JP" sz="2000" dirty="0"/>
                <a:t>It</a:t>
              </a:r>
              <a:r>
                <a:rPr lang="en-US" altLang="ja-JP" dirty="0"/>
                <a:t> contains nutrients (vitamin C and </a:t>
              </a:r>
              <a:r>
                <a:rPr lang="en" altLang="ja-JP" dirty="0"/>
                <a:t>beta- carotene</a:t>
              </a:r>
              <a:r>
                <a:rPr lang="en-US" altLang="ja-JP" dirty="0"/>
                <a:t>) that boost the immune system.</a:t>
              </a: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6B157AAA-1D59-3C40-8D64-4061B4D3EC6A}"/>
                </a:ext>
              </a:extLst>
            </p:cNvPr>
            <p:cNvGrpSpPr/>
            <p:nvPr/>
          </p:nvGrpSpPr>
          <p:grpSpPr>
            <a:xfrm>
              <a:off x="-880013" y="4167333"/>
              <a:ext cx="4436996" cy="1178054"/>
              <a:chOff x="-346" y="4996054"/>
              <a:chExt cx="4436996" cy="1178054"/>
            </a:xfrm>
          </p:grpSpPr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1488F315-4C02-5B4E-AAB1-65BCC4E89406}"/>
                  </a:ext>
                </a:extLst>
              </p:cNvPr>
              <p:cNvSpPr/>
              <p:nvPr/>
            </p:nvSpPr>
            <p:spPr>
              <a:xfrm>
                <a:off x="127191" y="5047454"/>
                <a:ext cx="419100" cy="393700"/>
              </a:xfrm>
              <a:prstGeom prst="wedgeEllipseCallout">
                <a:avLst>
                  <a:gd name="adj1" fmla="val 54925"/>
                  <a:gd name="adj2" fmla="val 4637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Q</a:t>
                </a:r>
                <a:endParaRPr lang="ja-JP" altLang="en-US"/>
              </a:p>
            </p:txBody>
          </p:sp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F7036F34-5CD4-264F-A8A0-A8D85AF89281}"/>
                  </a:ext>
                </a:extLst>
              </p:cNvPr>
              <p:cNvSpPr/>
              <p:nvPr/>
            </p:nvSpPr>
            <p:spPr>
              <a:xfrm>
                <a:off x="109606" y="5548511"/>
                <a:ext cx="419100" cy="393700"/>
              </a:xfrm>
              <a:prstGeom prst="wedgeEllipseCallout">
                <a:avLst>
                  <a:gd name="adj1" fmla="val 54925"/>
                  <a:gd name="adj2" fmla="val 46371"/>
                </a:avLst>
              </a:prstGeom>
              <a:solidFill>
                <a:srgbClr val="FE3A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A</a:t>
                </a:r>
                <a:endParaRPr lang="ja-JP" altLang="en-US"/>
              </a:p>
            </p:txBody>
          </p:sp>
          <p:sp>
            <p:nvSpPr>
              <p:cNvPr id="5" name="角丸四角形 4">
                <a:extLst>
                  <a:ext uri="{FF2B5EF4-FFF2-40B4-BE49-F238E27FC236}">
                    <a16:creationId xmlns:a16="http://schemas.microsoft.com/office/drawing/2014/main" id="{8BDCBDCE-502D-E343-8980-E328F8940E3F}"/>
                  </a:ext>
                </a:extLst>
              </p:cNvPr>
              <p:cNvSpPr/>
              <p:nvPr/>
            </p:nvSpPr>
            <p:spPr>
              <a:xfrm>
                <a:off x="-346" y="4996054"/>
                <a:ext cx="4436996" cy="1178054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=""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2D1A50B-0AF7-9148-A3B8-149C7DEC3263}"/>
              </a:ext>
            </a:extLst>
          </p:cNvPr>
          <p:cNvGrpSpPr/>
          <p:nvPr/>
        </p:nvGrpSpPr>
        <p:grpSpPr>
          <a:xfrm>
            <a:off x="6089991" y="4299884"/>
            <a:ext cx="4514088" cy="1337654"/>
            <a:chOff x="1231900" y="5891837"/>
            <a:chExt cx="3500463" cy="1337654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27382779-65FD-9D47-BBB5-3A64E1FAE634}"/>
                </a:ext>
              </a:extLst>
            </p:cNvPr>
            <p:cNvSpPr txBox="1"/>
            <p:nvPr/>
          </p:nvSpPr>
          <p:spPr>
            <a:xfrm>
              <a:off x="1669961" y="5906052"/>
              <a:ext cx="3062402" cy="1323439"/>
            </a:xfrm>
            <a:prstGeom prst="rect">
              <a:avLst/>
            </a:prstGeom>
            <a:noFill/>
            <a:ln>
              <a:noFill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Why does it promote blood production?</a:t>
              </a:r>
            </a:p>
            <a:p>
              <a:endParaRPr lang="en-US" altLang="ja-JP" sz="800" dirty="0"/>
            </a:p>
            <a:p>
              <a:r>
                <a:rPr lang="en-US" altLang="ja-JP" dirty="0"/>
                <a:t>It contains a nutrient (folate) that helps to produce blood.</a:t>
              </a:r>
            </a:p>
          </p:txBody>
        </p:sp>
        <p:sp>
          <p:nvSpPr>
            <p:cNvPr id="20" name="角丸四角形 19">
              <a:extLst>
                <a:ext uri="{FF2B5EF4-FFF2-40B4-BE49-F238E27FC236}">
                  <a16:creationId xmlns:a16="http://schemas.microsoft.com/office/drawing/2014/main" id="{4F6A4A13-D415-2543-9F47-25D549DB970D}"/>
                </a:ext>
              </a:extLst>
            </p:cNvPr>
            <p:cNvSpPr/>
            <p:nvPr/>
          </p:nvSpPr>
          <p:spPr>
            <a:xfrm>
              <a:off x="1231900" y="5891837"/>
              <a:ext cx="3440682" cy="1060655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3C60F8BC-BBC2-DC47-B988-99DEE7F015AE}"/>
              </a:ext>
            </a:extLst>
          </p:cNvPr>
          <p:cNvGrpSpPr/>
          <p:nvPr/>
        </p:nvGrpSpPr>
        <p:grpSpPr>
          <a:xfrm>
            <a:off x="6096000" y="2953899"/>
            <a:ext cx="4634246" cy="1712819"/>
            <a:chOff x="-183643" y="7601390"/>
            <a:chExt cx="3494157" cy="1955604"/>
          </a:xfrm>
        </p:grpSpPr>
        <p:sp>
          <p:nvSpPr>
            <p:cNvPr id="31" name="角丸四角形 30">
              <a:extLst>
                <a:ext uri="{FF2B5EF4-FFF2-40B4-BE49-F238E27FC236}">
                  <a16:creationId xmlns:a16="http://schemas.microsoft.com/office/drawing/2014/main" id="{C8008D44-612B-784E-98E1-7002FA5EEDED}"/>
                </a:ext>
              </a:extLst>
            </p:cNvPr>
            <p:cNvSpPr/>
            <p:nvPr/>
          </p:nvSpPr>
          <p:spPr>
            <a:xfrm>
              <a:off x="-183643" y="7601390"/>
              <a:ext cx="3345434" cy="1363299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3970559"/>
                        <a:gd name="connsiteY0" fmla="*/ 206475 h 1238825"/>
                        <a:gd name="connsiteX1" fmla="*/ 206475 w 3970559"/>
                        <a:gd name="connsiteY1" fmla="*/ 0 h 1238825"/>
                        <a:gd name="connsiteX2" fmla="*/ 3764084 w 3970559"/>
                        <a:gd name="connsiteY2" fmla="*/ 0 h 1238825"/>
                        <a:gd name="connsiteX3" fmla="*/ 3970559 w 3970559"/>
                        <a:gd name="connsiteY3" fmla="*/ 206475 h 1238825"/>
                        <a:gd name="connsiteX4" fmla="*/ 3970559 w 3970559"/>
                        <a:gd name="connsiteY4" fmla="*/ 1032350 h 1238825"/>
                        <a:gd name="connsiteX5" fmla="*/ 3764084 w 3970559"/>
                        <a:gd name="connsiteY5" fmla="*/ 1238825 h 1238825"/>
                        <a:gd name="connsiteX6" fmla="*/ 206475 w 3970559"/>
                        <a:gd name="connsiteY6" fmla="*/ 1238825 h 1238825"/>
                        <a:gd name="connsiteX7" fmla="*/ 0 w 3970559"/>
                        <a:gd name="connsiteY7" fmla="*/ 1032350 h 1238825"/>
                        <a:gd name="connsiteX8" fmla="*/ 0 w 3970559"/>
                        <a:gd name="connsiteY8" fmla="*/ 206475 h 1238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970559" h="1238825" extrusionOk="0">
                          <a:moveTo>
                            <a:pt x="0" y="206475"/>
                          </a:moveTo>
                          <a:cubicBezTo>
                            <a:pt x="6621" y="113946"/>
                            <a:pt x="93509" y="-2628"/>
                            <a:pt x="206475" y="0"/>
                          </a:cubicBezTo>
                          <a:cubicBezTo>
                            <a:pt x="1801134" y="89190"/>
                            <a:pt x="2215141" y="-155784"/>
                            <a:pt x="3764084" y="0"/>
                          </a:cubicBezTo>
                          <a:cubicBezTo>
                            <a:pt x="3884772" y="1038"/>
                            <a:pt x="3979234" y="80174"/>
                            <a:pt x="3970559" y="206475"/>
                          </a:cubicBezTo>
                          <a:cubicBezTo>
                            <a:pt x="3910853" y="599012"/>
                            <a:pt x="3946985" y="799099"/>
                            <a:pt x="3970559" y="1032350"/>
                          </a:cubicBezTo>
                          <a:cubicBezTo>
                            <a:pt x="3976785" y="1160669"/>
                            <a:pt x="3886944" y="1239983"/>
                            <a:pt x="3764084" y="1238825"/>
                          </a:cubicBezTo>
                          <a:cubicBezTo>
                            <a:pt x="2768495" y="1238314"/>
                            <a:pt x="1259634" y="1238055"/>
                            <a:pt x="206475" y="1238825"/>
                          </a:cubicBezTo>
                          <a:cubicBezTo>
                            <a:pt x="87396" y="1238569"/>
                            <a:pt x="-8322" y="1139180"/>
                            <a:pt x="0" y="1032350"/>
                          </a:cubicBezTo>
                          <a:cubicBezTo>
                            <a:pt x="-70073" y="845732"/>
                            <a:pt x="-51979" y="349544"/>
                            <a:pt x="0" y="20647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F93550F7-9D18-C945-BEDD-6D411D89FC65}"/>
                </a:ext>
              </a:extLst>
            </p:cNvPr>
            <p:cNvSpPr/>
            <p:nvPr/>
          </p:nvSpPr>
          <p:spPr>
            <a:xfrm>
              <a:off x="182011" y="7729701"/>
              <a:ext cx="3128503" cy="1827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Why does it strengthen bones and teeth?</a:t>
              </a:r>
              <a:endParaRPr lang="ja-JP" altLang="ja-JP"/>
            </a:p>
            <a:p>
              <a:endParaRPr lang="en-US" altLang="ja-JP" sz="800" dirty="0"/>
            </a:p>
            <a:p>
              <a:r>
                <a:rPr lang="en-US" altLang="ja-JP" dirty="0"/>
                <a:t>It contains a nutrient (calcium) that is the main component of bones and teeth.</a:t>
              </a:r>
              <a:endParaRPr lang="ja-JP" altLang="en-US"/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0FCBDBDB-1ABE-F74E-8145-5E95A72915B4}"/>
              </a:ext>
            </a:extLst>
          </p:cNvPr>
          <p:cNvGrpSpPr/>
          <p:nvPr/>
        </p:nvGrpSpPr>
        <p:grpSpPr>
          <a:xfrm>
            <a:off x="6089992" y="5501682"/>
            <a:ext cx="4424979" cy="1358669"/>
            <a:chOff x="4717664" y="7730696"/>
            <a:chExt cx="3440682" cy="1876101"/>
          </a:xfrm>
        </p:grpSpPr>
        <p:sp>
          <p:nvSpPr>
            <p:cNvPr id="34" name="角丸四角形 33">
              <a:extLst>
                <a:ext uri="{FF2B5EF4-FFF2-40B4-BE49-F238E27FC236}">
                  <a16:creationId xmlns:a16="http://schemas.microsoft.com/office/drawing/2014/main" id="{3D17DFDE-F2BD-9943-9A5A-704CFFD50CA7}"/>
                </a:ext>
              </a:extLst>
            </p:cNvPr>
            <p:cNvSpPr/>
            <p:nvPr/>
          </p:nvSpPr>
          <p:spPr>
            <a:xfrm>
              <a:off x="4717664" y="7730696"/>
              <a:ext cx="3440682" cy="1508105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B4BE2362-4D61-E64D-A780-0E48F23FE785}"/>
                </a:ext>
              </a:extLst>
            </p:cNvPr>
            <p:cNvSpPr/>
            <p:nvPr/>
          </p:nvSpPr>
          <p:spPr>
            <a:xfrm>
              <a:off x="5228390" y="7779343"/>
              <a:ext cx="2879358" cy="1827454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Why is it good for the eyes?</a:t>
              </a:r>
            </a:p>
            <a:p>
              <a:endParaRPr lang="en-US" altLang="ja-JP" sz="800" dirty="0"/>
            </a:p>
            <a:p>
              <a:r>
                <a:rPr lang="en-US" altLang="ja-JP" dirty="0"/>
                <a:t>It contains a nutrient (vitamin A) that is necessary for visual functions.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F9B5011-712B-6343-9B21-1E57B0BEA06C}"/>
              </a:ext>
            </a:extLst>
          </p:cNvPr>
          <p:cNvGrpSpPr/>
          <p:nvPr/>
        </p:nvGrpSpPr>
        <p:grpSpPr>
          <a:xfrm>
            <a:off x="6173181" y="3056147"/>
            <a:ext cx="436398" cy="858583"/>
            <a:chOff x="4684981" y="3208351"/>
            <a:chExt cx="436398" cy="858583"/>
          </a:xfrm>
        </p:grpSpPr>
        <p:sp>
          <p:nvSpPr>
            <p:cNvPr id="45" name="円形吹き出し 44">
              <a:extLst>
                <a:ext uri="{FF2B5EF4-FFF2-40B4-BE49-F238E27FC236}">
                  <a16:creationId xmlns:a16="http://schemas.microsoft.com/office/drawing/2014/main" id="{F2239E97-BAA1-EC41-9532-473E171D06BF}"/>
                </a:ext>
              </a:extLst>
            </p:cNvPr>
            <p:cNvSpPr/>
            <p:nvPr/>
          </p:nvSpPr>
          <p:spPr>
            <a:xfrm>
              <a:off x="4684981" y="3208351"/>
              <a:ext cx="419100" cy="393700"/>
            </a:xfrm>
            <a:prstGeom prst="wedgeEllipseCallout">
              <a:avLst>
                <a:gd name="adj1" fmla="val 54925"/>
                <a:gd name="adj2" fmla="val 4637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Q</a:t>
              </a:r>
              <a:endParaRPr lang="ja-JP" altLang="en-US"/>
            </a:p>
          </p:txBody>
        </p:sp>
        <p:sp>
          <p:nvSpPr>
            <p:cNvPr id="46" name="円形吹き出し 45">
              <a:extLst>
                <a:ext uri="{FF2B5EF4-FFF2-40B4-BE49-F238E27FC236}">
                  <a16:creationId xmlns:a16="http://schemas.microsoft.com/office/drawing/2014/main" id="{9BE3FC30-DF92-9E4D-98A0-D92A7EF7400B}"/>
                </a:ext>
              </a:extLst>
            </p:cNvPr>
            <p:cNvSpPr/>
            <p:nvPr/>
          </p:nvSpPr>
          <p:spPr>
            <a:xfrm>
              <a:off x="4702279" y="3673234"/>
              <a:ext cx="419100" cy="393700"/>
            </a:xfrm>
            <a:prstGeom prst="wedgeEllipseCallout">
              <a:avLst>
                <a:gd name="adj1" fmla="val 54925"/>
                <a:gd name="adj2" fmla="val 46371"/>
              </a:avLst>
            </a:prstGeom>
            <a:solidFill>
              <a:srgbClr val="FE3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A</a:t>
              </a:r>
              <a:endParaRPr lang="ja-JP" altLang="en-US"/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A021D74-2897-8D40-B153-36C6B3CA98C6}"/>
              </a:ext>
            </a:extLst>
          </p:cNvPr>
          <p:cNvGrpSpPr/>
          <p:nvPr/>
        </p:nvGrpSpPr>
        <p:grpSpPr>
          <a:xfrm>
            <a:off x="6102009" y="1759184"/>
            <a:ext cx="4424979" cy="1092167"/>
            <a:chOff x="4644656" y="144348"/>
            <a:chExt cx="4424979" cy="1092167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C5137361-A2CF-3548-999D-F1697DA3C59C}"/>
                </a:ext>
              </a:extLst>
            </p:cNvPr>
            <p:cNvGrpSpPr/>
            <p:nvPr/>
          </p:nvGrpSpPr>
          <p:grpSpPr>
            <a:xfrm>
              <a:off x="4644656" y="144348"/>
              <a:ext cx="4424979" cy="1092167"/>
              <a:chOff x="5356275" y="5695928"/>
              <a:chExt cx="3130621" cy="1508105"/>
            </a:xfrm>
          </p:grpSpPr>
          <p:sp>
            <p:nvSpPr>
              <p:cNvPr id="28" name="角丸四角形 27">
                <a:extLst>
                  <a:ext uri="{FF2B5EF4-FFF2-40B4-BE49-F238E27FC236}">
                    <a16:creationId xmlns:a16="http://schemas.microsoft.com/office/drawing/2014/main" id="{A5CA1C7C-0097-8944-95E8-94E9F0B909BF}"/>
                  </a:ext>
                </a:extLst>
              </p:cNvPr>
              <p:cNvSpPr/>
              <p:nvPr/>
            </p:nvSpPr>
            <p:spPr>
              <a:xfrm>
                <a:off x="5356275" y="5695928"/>
                <a:ext cx="3130621" cy="1508105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219699"/>
                          <a:gd name="connsiteY0" fmla="*/ 251356 h 1508105"/>
                          <a:gd name="connsiteX1" fmla="*/ 251356 w 4219699"/>
                          <a:gd name="connsiteY1" fmla="*/ 0 h 1508105"/>
                          <a:gd name="connsiteX2" fmla="*/ 3968343 w 4219699"/>
                          <a:gd name="connsiteY2" fmla="*/ 0 h 1508105"/>
                          <a:gd name="connsiteX3" fmla="*/ 4219699 w 4219699"/>
                          <a:gd name="connsiteY3" fmla="*/ 251356 h 1508105"/>
                          <a:gd name="connsiteX4" fmla="*/ 4219699 w 4219699"/>
                          <a:gd name="connsiteY4" fmla="*/ 1256749 h 1508105"/>
                          <a:gd name="connsiteX5" fmla="*/ 3968343 w 4219699"/>
                          <a:gd name="connsiteY5" fmla="*/ 1508105 h 1508105"/>
                          <a:gd name="connsiteX6" fmla="*/ 251356 w 4219699"/>
                          <a:gd name="connsiteY6" fmla="*/ 1508105 h 1508105"/>
                          <a:gd name="connsiteX7" fmla="*/ 0 w 4219699"/>
                          <a:gd name="connsiteY7" fmla="*/ 1256749 h 1508105"/>
                          <a:gd name="connsiteX8" fmla="*/ 0 w 4219699"/>
                          <a:gd name="connsiteY8" fmla="*/ 251356 h 15081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219699" h="1508105" extrusionOk="0">
                            <a:moveTo>
                              <a:pt x="0" y="251356"/>
                            </a:moveTo>
                            <a:cubicBezTo>
                              <a:pt x="2168" y="119576"/>
                              <a:pt x="114311" y="-4370"/>
                              <a:pt x="251356" y="0"/>
                            </a:cubicBezTo>
                            <a:cubicBezTo>
                              <a:pt x="1658269" y="89190"/>
                              <a:pt x="3212458" y="-155784"/>
                              <a:pt x="3968343" y="0"/>
                            </a:cubicBezTo>
                            <a:cubicBezTo>
                              <a:pt x="4122582" y="2404"/>
                              <a:pt x="4221885" y="109444"/>
                              <a:pt x="4219699" y="251356"/>
                            </a:cubicBezTo>
                            <a:cubicBezTo>
                              <a:pt x="4268798" y="586457"/>
                              <a:pt x="4267425" y="974502"/>
                              <a:pt x="4219699" y="1256749"/>
                            </a:cubicBezTo>
                            <a:cubicBezTo>
                              <a:pt x="4220394" y="1397163"/>
                              <a:pt x="4125638" y="1510530"/>
                              <a:pt x="3968343" y="1508105"/>
                            </a:cubicBezTo>
                            <a:cubicBezTo>
                              <a:pt x="3538565" y="1507594"/>
                              <a:pt x="1636963" y="1507335"/>
                              <a:pt x="251356" y="1508105"/>
                            </a:cubicBezTo>
                            <a:cubicBezTo>
                              <a:pt x="93459" y="1507139"/>
                              <a:pt x="-11365" y="1385732"/>
                              <a:pt x="0" y="1256749"/>
                            </a:cubicBezTo>
                            <a:cubicBezTo>
                              <a:pt x="86531" y="1024948"/>
                              <a:pt x="75215" y="393039"/>
                              <a:pt x="0" y="251356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D0B7E51-3A38-7843-B54E-AE207C3BA486}"/>
                  </a:ext>
                </a:extLst>
              </p:cNvPr>
              <p:cNvSpPr txBox="1"/>
              <p:nvPr/>
            </p:nvSpPr>
            <p:spPr>
              <a:xfrm>
                <a:off x="5794744" y="5739962"/>
                <a:ext cx="2672912" cy="1444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Why is it good for the skin?</a:t>
                </a:r>
              </a:p>
              <a:p>
                <a:endParaRPr lang="en-US" altLang="ja-JP" sz="800" dirty="0"/>
              </a:p>
              <a:p>
                <a:r>
                  <a:rPr lang="en-US" altLang="ja-JP" dirty="0"/>
                  <a:t>It contains a nutrient (vitamin C)  that improves skin condition.</a:t>
                </a:r>
                <a:endParaRPr lang="ja-JP" altLang="en-US"/>
              </a:p>
            </p:txBody>
          </p:sp>
        </p:grpSp>
        <p:sp>
          <p:nvSpPr>
            <p:cNvPr id="47" name="円形吹き出し 46">
              <a:extLst>
                <a:ext uri="{FF2B5EF4-FFF2-40B4-BE49-F238E27FC236}">
                  <a16:creationId xmlns:a16="http://schemas.microsoft.com/office/drawing/2014/main" id="{9186741E-7C30-A442-855A-BACDFA93AAFF}"/>
                </a:ext>
              </a:extLst>
            </p:cNvPr>
            <p:cNvSpPr/>
            <p:nvPr/>
          </p:nvSpPr>
          <p:spPr>
            <a:xfrm>
              <a:off x="4751629" y="227842"/>
              <a:ext cx="419100" cy="393700"/>
            </a:xfrm>
            <a:prstGeom prst="wedgeEllipseCallout">
              <a:avLst>
                <a:gd name="adj1" fmla="val 54925"/>
                <a:gd name="adj2" fmla="val 4637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Q</a:t>
              </a:r>
              <a:endParaRPr lang="ja-JP" altLang="en-US"/>
            </a:p>
          </p:txBody>
        </p:sp>
        <p:sp>
          <p:nvSpPr>
            <p:cNvPr id="48" name="円形吹き出し 47">
              <a:extLst>
                <a:ext uri="{FF2B5EF4-FFF2-40B4-BE49-F238E27FC236}">
                  <a16:creationId xmlns:a16="http://schemas.microsoft.com/office/drawing/2014/main" id="{62156338-65A7-3E4A-9283-2AB1F36EEF90}"/>
                </a:ext>
              </a:extLst>
            </p:cNvPr>
            <p:cNvSpPr/>
            <p:nvPr/>
          </p:nvSpPr>
          <p:spPr>
            <a:xfrm>
              <a:off x="4744893" y="735014"/>
              <a:ext cx="419100" cy="393700"/>
            </a:xfrm>
            <a:prstGeom prst="wedgeEllipseCallout">
              <a:avLst>
                <a:gd name="adj1" fmla="val 54925"/>
                <a:gd name="adj2" fmla="val 46371"/>
              </a:avLst>
            </a:prstGeom>
            <a:solidFill>
              <a:srgbClr val="FE3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A</a:t>
              </a:r>
              <a:endParaRPr lang="ja-JP" altLang="en-US"/>
            </a:p>
          </p:txBody>
        </p:sp>
      </p:grpSp>
      <p:sp>
        <p:nvSpPr>
          <p:cNvPr id="49" name="円形吹き出し 48">
            <a:extLst>
              <a:ext uri="{FF2B5EF4-FFF2-40B4-BE49-F238E27FC236}">
                <a16:creationId xmlns:a16="http://schemas.microsoft.com/office/drawing/2014/main" id="{BF77C077-45B0-C34F-AE97-D99F36B8A641}"/>
              </a:ext>
            </a:extLst>
          </p:cNvPr>
          <p:cNvSpPr/>
          <p:nvPr/>
        </p:nvSpPr>
        <p:spPr>
          <a:xfrm>
            <a:off x="6251455" y="4400393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Q</a:t>
            </a:r>
            <a:endParaRPr lang="ja-JP" altLang="en-US"/>
          </a:p>
        </p:txBody>
      </p:sp>
      <p:sp>
        <p:nvSpPr>
          <p:cNvPr id="50" name="円形吹き出し 49">
            <a:extLst>
              <a:ext uri="{FF2B5EF4-FFF2-40B4-BE49-F238E27FC236}">
                <a16:creationId xmlns:a16="http://schemas.microsoft.com/office/drawing/2014/main" id="{8198A408-FD83-0B4E-9F7A-40A4510A983C}"/>
              </a:ext>
            </a:extLst>
          </p:cNvPr>
          <p:cNvSpPr/>
          <p:nvPr/>
        </p:nvSpPr>
        <p:spPr>
          <a:xfrm>
            <a:off x="6224187" y="4889843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rgbClr val="FE3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endParaRPr lang="ja-JP" altLang="en-US"/>
          </a:p>
        </p:txBody>
      </p:sp>
      <p:sp>
        <p:nvSpPr>
          <p:cNvPr id="51" name="円形吹き出し 50">
            <a:extLst>
              <a:ext uri="{FF2B5EF4-FFF2-40B4-BE49-F238E27FC236}">
                <a16:creationId xmlns:a16="http://schemas.microsoft.com/office/drawing/2014/main" id="{58ABDE08-C9D9-F14B-9E94-B04D4AEF6615}"/>
              </a:ext>
            </a:extLst>
          </p:cNvPr>
          <p:cNvSpPr/>
          <p:nvPr/>
        </p:nvSpPr>
        <p:spPr>
          <a:xfrm>
            <a:off x="6254313" y="5625177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Q</a:t>
            </a:r>
            <a:endParaRPr lang="ja-JP" altLang="en-US"/>
          </a:p>
        </p:txBody>
      </p:sp>
      <p:sp>
        <p:nvSpPr>
          <p:cNvPr id="52" name="円形吹き出し 51">
            <a:extLst>
              <a:ext uri="{FF2B5EF4-FFF2-40B4-BE49-F238E27FC236}">
                <a16:creationId xmlns:a16="http://schemas.microsoft.com/office/drawing/2014/main" id="{D9FF393A-51FF-5242-A3A1-EDCB40CD5F02}"/>
              </a:ext>
            </a:extLst>
          </p:cNvPr>
          <p:cNvSpPr/>
          <p:nvPr/>
        </p:nvSpPr>
        <p:spPr>
          <a:xfrm>
            <a:off x="6247577" y="6149934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rgbClr val="FE3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endParaRPr lang="ja-JP" altLang="en-US"/>
          </a:p>
        </p:txBody>
      </p:sp>
      <p:sp>
        <p:nvSpPr>
          <p:cNvPr id="54" name="タイトル 1">
            <a:extLst>
              <a:ext uri="{FF2B5EF4-FFF2-40B4-BE49-F238E27FC236}">
                <a16:creationId xmlns:a16="http://schemas.microsoft.com/office/drawing/2014/main" id="{C8263892-49B0-A44E-B318-94175365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220" y="500190"/>
            <a:ext cx="4195796" cy="628525"/>
          </a:xfrm>
        </p:spPr>
        <p:txBody>
          <a:bodyPr>
            <a:noAutofit/>
          </a:bodyPr>
          <a:lstStyle/>
          <a:p>
            <a:r>
              <a:rPr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Health effects of kales</a:t>
            </a:r>
            <a:endParaRPr lang="ja-JP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10" descr="ケール イラスト素材 - iStock">
            <a:extLst>
              <a:ext uri="{FF2B5EF4-FFF2-40B4-BE49-F238E27FC236}">
                <a16:creationId xmlns:a16="http://schemas.microsoft.com/office/drawing/2014/main" id="{BEA42936-E944-C642-94EF-604781609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92857" l="9901" r="89851">
                        <a14:foregroundMark x1="57921" y1="6897" x2="57921" y2="6897"/>
                        <a14:foregroundMark x1="9901" y1="93103" x2="9901" y2="93103"/>
                        <a14:backgroundMark x1="58416" y1="28079" x2="58416" y2="28079"/>
                        <a14:backgroundMark x1="56931" y1="16502" x2="19554" y2="60837"/>
                        <a14:backgroundMark x1="19554" y1="60837" x2="6683" y2="88177"/>
                        <a14:backgroundMark x1="42574" y1="18966" x2="69059" y2="31527"/>
                        <a14:backgroundMark x1="69059" y1="31527" x2="40099" y2="43842"/>
                        <a14:backgroundMark x1="40099" y1="43842" x2="9158" y2="87192"/>
                        <a14:backgroundMark x1="58416" y1="11330" x2="65347" y2="13054"/>
                        <a14:backgroundMark x1="68564" y1="17241" x2="80198" y2="35714"/>
                        <a14:backgroundMark x1="72772" y1="9852" x2="85891" y2="35222"/>
                        <a14:backgroundMark x1="85891" y1="35222" x2="64604" y2="16749"/>
                        <a14:backgroundMark x1="64604" y1="16749" x2="54703" y2="42857"/>
                        <a14:backgroundMark x1="54703" y1="42857" x2="31683" y2="51478"/>
                        <a14:backgroundMark x1="48515" y1="12315" x2="66832" y2="12315"/>
                        <a14:backgroundMark x1="65347" y1="25616" x2="73515" y2="39655"/>
                        <a14:backgroundMark x1="76238" y1="45567" x2="61881" y2="41379"/>
                        <a14:backgroundMark x1="55198" y1="42365" x2="55198" y2="42365"/>
                        <a14:backgroundMark x1="40099" y1="50493" x2="35891" y2="54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200565">
            <a:off x="2734133" y="5098944"/>
            <a:ext cx="1435434" cy="10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7B61718-E44C-A649-A54C-DC58E85E84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341" y="1046459"/>
            <a:ext cx="4374751" cy="28453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880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/楕円 8">
            <a:extLst>
              <a:ext uri="{FF2B5EF4-FFF2-40B4-BE49-F238E27FC236}">
                <a16:creationId xmlns:a16="http://schemas.microsoft.com/office/drawing/2014/main" id="{1799F82C-C623-D243-8BE9-9B7E2C6AB84A}"/>
              </a:ext>
            </a:extLst>
          </p:cNvPr>
          <p:cNvSpPr/>
          <p:nvPr/>
        </p:nvSpPr>
        <p:spPr>
          <a:xfrm>
            <a:off x="2168831" y="2504318"/>
            <a:ext cx="2202703" cy="2167940"/>
          </a:xfrm>
          <a:prstGeom prst="ellipse">
            <a:avLst/>
          </a:prstGeom>
          <a:solidFill>
            <a:srgbClr val="FFA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altLang="ja-JP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2133972F-5CDD-7A47-9755-7642475A678A}"/>
              </a:ext>
            </a:extLst>
          </p:cNvPr>
          <p:cNvSpPr/>
          <p:nvPr/>
        </p:nvSpPr>
        <p:spPr>
          <a:xfrm>
            <a:off x="4922558" y="1167379"/>
            <a:ext cx="2247226" cy="21304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sz="2700" b="1" dirty="0">
                <a:latin typeface="Calibri" panose="020F0502020204030204" pitchFamily="34" charset="0"/>
                <a:cs typeface="Calibri" panose="020F0502020204030204" pitchFamily="34" charset="0"/>
              </a:rPr>
              <a:t>Eat with oil</a:t>
            </a:r>
          </a:p>
          <a:p>
            <a:pPr algn="ctr"/>
            <a:endParaRPr lang="ja-JP" alt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0F4996F9-42CC-DC41-A9C0-3516A6F949BA}"/>
              </a:ext>
            </a:extLst>
          </p:cNvPr>
          <p:cNvSpPr/>
          <p:nvPr/>
        </p:nvSpPr>
        <p:spPr>
          <a:xfrm>
            <a:off x="8121660" y="2844357"/>
            <a:ext cx="2163183" cy="1998565"/>
          </a:xfrm>
          <a:prstGeom prst="ellipse">
            <a:avLst/>
          </a:prstGeom>
          <a:solidFill>
            <a:srgbClr val="FFA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Important to eat with a variety of foods</a:t>
            </a:r>
            <a:endParaRPr lang="ja-JP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6" name="Picture 12" descr="食事をする女性 栄養バランスのイラスト素材 [FYI04100708] | ストックフォトのamanaimages PLUS">
            <a:extLst>
              <a:ext uri="{FF2B5EF4-FFF2-40B4-BE49-F238E27FC236}">
                <a16:creationId xmlns:a16="http://schemas.microsoft.com/office/drawing/2014/main" id="{D383926D-DF17-6142-93A2-8B0E3269D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5582" y="2321830"/>
            <a:ext cx="2957841" cy="18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FD5078E-E80E-B84C-8E30-1B9C0CD1D294}"/>
              </a:ext>
            </a:extLst>
          </p:cNvPr>
          <p:cNvSpPr/>
          <p:nvPr/>
        </p:nvSpPr>
        <p:spPr>
          <a:xfrm>
            <a:off x="2471460" y="328856"/>
            <a:ext cx="7101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4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for cooking and eating kales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606869" y="6159812"/>
            <a:ext cx="1386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Example</a:t>
            </a:r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16044E5-CD34-FD46-B43A-B416D2D6A5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013" y="2354643"/>
            <a:ext cx="1287214" cy="96701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F5E4518-071E-8745-8DBB-65A8639E1F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869" y="2352326"/>
            <a:ext cx="439303" cy="967019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0B5597B-AFD6-5943-AAEE-8551246E6064}"/>
              </a:ext>
            </a:extLst>
          </p:cNvPr>
          <p:cNvGrpSpPr/>
          <p:nvPr/>
        </p:nvGrpSpPr>
        <p:grpSpPr>
          <a:xfrm>
            <a:off x="1555777" y="4135487"/>
            <a:ext cx="1315046" cy="1259924"/>
            <a:chOff x="311067" y="4167624"/>
            <a:chExt cx="873022" cy="980662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3E13DEB5-1FF8-9246-8FD8-26BBF71B8C59}"/>
                </a:ext>
              </a:extLst>
            </p:cNvPr>
            <p:cNvGrpSpPr/>
            <p:nvPr/>
          </p:nvGrpSpPr>
          <p:grpSpPr>
            <a:xfrm>
              <a:off x="311067" y="4167624"/>
              <a:ext cx="873022" cy="980662"/>
              <a:chOff x="385160" y="3400174"/>
              <a:chExt cx="2265612" cy="2593996"/>
            </a:xfrm>
          </p:grpSpPr>
          <p:pic>
            <p:nvPicPr>
              <p:cNvPr id="25" name="Picture 4" descr="加熱調理イラスト - No: 655258／無料イラストなら「イラストAC」">
                <a:extLst>
                  <a:ext uri="{FF2B5EF4-FFF2-40B4-BE49-F238E27FC236}">
                    <a16:creationId xmlns:a16="http://schemas.microsoft.com/office/drawing/2014/main" id="{CBAA248F-803B-DA4D-A37D-B2986325B0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06497" y="5629937"/>
                <a:ext cx="1121664" cy="3642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6" descr="湯気イラスト／無料イラストなら「イラストAC」">
                <a:extLst>
                  <a:ext uri="{FF2B5EF4-FFF2-40B4-BE49-F238E27FC236}">
                    <a16:creationId xmlns:a16="http://schemas.microsoft.com/office/drawing/2014/main" id="{16393B9F-CCC7-7549-AEFB-EBC15B1E0D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60" y="3400174"/>
                <a:ext cx="1316736" cy="932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家庭菜園の人気野菜】トマトの育て方 初心者でも簡単にできる栽培方法 保存方法や美味しい食べ方も紹介 - 特選街web">
                <a:extLst>
                  <a:ext uri="{FF2B5EF4-FFF2-40B4-BE49-F238E27FC236}">
                    <a16:creationId xmlns:a16="http://schemas.microsoft.com/office/drawing/2014/main" id="{C50EB730-8365-904F-A511-E125E94308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5991" b="94931" l="2016" r="92742">
                            <a14:foregroundMark x1="66129" y1="5991" x2="66129" y2="5991"/>
                            <a14:foregroundMark x1="88710" y1="94009" x2="88710" y2="94009"/>
                            <a14:foregroundMark x1="91532" y1="94931" x2="91532" y2="94931"/>
                            <a14:foregroundMark x1="92742" y1="94931" x2="92742" y2="94931"/>
                            <a14:foregroundMark x1="2016" y1="39171" x2="2016" y2="3917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128" y="4048634"/>
                <a:ext cx="2017644" cy="17634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爆発 2 12">
              <a:extLst>
                <a:ext uri="{FF2B5EF4-FFF2-40B4-BE49-F238E27FC236}">
                  <a16:creationId xmlns:a16="http://schemas.microsoft.com/office/drawing/2014/main" id="{C59F7906-5360-F047-AC3E-E528CA209054}"/>
                </a:ext>
              </a:extLst>
            </p:cNvPr>
            <p:cNvSpPr/>
            <p:nvPr/>
          </p:nvSpPr>
          <p:spPr>
            <a:xfrm>
              <a:off x="713603" y="4621717"/>
              <a:ext cx="128289" cy="177530"/>
            </a:xfrm>
            <a:prstGeom prst="irregularSeal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0" name="爆発 2 29">
              <a:extLst>
                <a:ext uri="{FF2B5EF4-FFF2-40B4-BE49-F238E27FC236}">
                  <a16:creationId xmlns:a16="http://schemas.microsoft.com/office/drawing/2014/main" id="{1398F72F-2FFA-8A49-AB75-489DC9F92C5D}"/>
                </a:ext>
              </a:extLst>
            </p:cNvPr>
            <p:cNvSpPr/>
            <p:nvPr/>
          </p:nvSpPr>
          <p:spPr>
            <a:xfrm>
              <a:off x="446445" y="4592700"/>
              <a:ext cx="236629" cy="237962"/>
            </a:xfrm>
            <a:prstGeom prst="irregularSeal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1" name="爆発 2 30">
              <a:extLst>
                <a:ext uri="{FF2B5EF4-FFF2-40B4-BE49-F238E27FC236}">
                  <a16:creationId xmlns:a16="http://schemas.microsoft.com/office/drawing/2014/main" id="{786EAEE7-E0DB-0246-A9DD-F20BF50510CC}"/>
                </a:ext>
              </a:extLst>
            </p:cNvPr>
            <p:cNvSpPr/>
            <p:nvPr/>
          </p:nvSpPr>
          <p:spPr>
            <a:xfrm>
              <a:off x="705969" y="4674273"/>
              <a:ext cx="128289" cy="177530"/>
            </a:xfrm>
            <a:prstGeom prst="irregularSeal2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2" name="爆発 2 31">
              <a:extLst>
                <a:ext uri="{FF2B5EF4-FFF2-40B4-BE49-F238E27FC236}">
                  <a16:creationId xmlns:a16="http://schemas.microsoft.com/office/drawing/2014/main" id="{251FA4E9-3D86-3A4D-B15E-D64F803AEB92}"/>
                </a:ext>
              </a:extLst>
            </p:cNvPr>
            <p:cNvSpPr/>
            <p:nvPr/>
          </p:nvSpPr>
          <p:spPr>
            <a:xfrm>
              <a:off x="548560" y="4665165"/>
              <a:ext cx="128289" cy="177530"/>
            </a:xfrm>
            <a:prstGeom prst="irregularSeal2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4" name="爆発 2 33">
              <a:extLst>
                <a:ext uri="{FF2B5EF4-FFF2-40B4-BE49-F238E27FC236}">
                  <a16:creationId xmlns:a16="http://schemas.microsoft.com/office/drawing/2014/main" id="{846C4635-76A9-3E45-9DE0-32916087F488}"/>
                </a:ext>
              </a:extLst>
            </p:cNvPr>
            <p:cNvSpPr/>
            <p:nvPr/>
          </p:nvSpPr>
          <p:spPr>
            <a:xfrm rot="362745">
              <a:off x="769884" y="4641805"/>
              <a:ext cx="128289" cy="177530"/>
            </a:xfrm>
            <a:prstGeom prst="irregularSeal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3" name="爆発 2 32">
              <a:extLst>
                <a:ext uri="{FF2B5EF4-FFF2-40B4-BE49-F238E27FC236}">
                  <a16:creationId xmlns:a16="http://schemas.microsoft.com/office/drawing/2014/main" id="{8B4044AD-386E-584B-912F-374F52A0E886}"/>
                </a:ext>
              </a:extLst>
            </p:cNvPr>
            <p:cNvSpPr/>
            <p:nvPr/>
          </p:nvSpPr>
          <p:spPr>
            <a:xfrm rot="2298649">
              <a:off x="618487" y="4704840"/>
              <a:ext cx="128289" cy="177530"/>
            </a:xfrm>
            <a:prstGeom prst="irregularSeal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D429C9E1-FAF7-AC4C-A761-6FA06E6964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371" y="3409026"/>
            <a:ext cx="3110236" cy="216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D22B025-13EE-BE4D-91D3-92380B61A95D}"/>
              </a:ext>
            </a:extLst>
          </p:cNvPr>
          <p:cNvSpPr/>
          <p:nvPr/>
        </p:nvSpPr>
        <p:spPr>
          <a:xfrm>
            <a:off x="4517371" y="5577886"/>
            <a:ext cx="36260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chemeClr val="bg1">
                    <a:lumMod val="50000"/>
                  </a:schemeClr>
                </a:solidFill>
              </a:rPr>
              <a:t>©︎FAO/Collins </a:t>
            </a:r>
            <a:r>
              <a:rPr lang="en-US" altLang="ja-JP" sz="1100" dirty="0" err="1">
                <a:solidFill>
                  <a:schemeClr val="bg1">
                    <a:lumMod val="50000"/>
                  </a:schemeClr>
                </a:solidFill>
              </a:rPr>
              <a:t>Ogutu</a:t>
            </a:r>
            <a:r>
              <a:rPr lang="en-US" altLang="ja-JP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" altLang="ja-JP" sz="1100" dirty="0">
                <a:solidFill>
                  <a:schemeClr val="bg1">
                    <a:lumMod val="50000"/>
                  </a:schemeClr>
                </a:solidFill>
              </a:rPr>
              <a:t>Source: http://</a:t>
            </a:r>
            <a:r>
              <a:rPr lang="en" altLang="ja-JP" sz="1100" dirty="0" err="1">
                <a:solidFill>
                  <a:schemeClr val="bg1">
                    <a:lumMod val="50000"/>
                  </a:schemeClr>
                </a:solidFill>
              </a:rPr>
              <a:t>www.fao.org</a:t>
            </a:r>
            <a:r>
              <a:rPr lang="en" altLang="ja-JP" sz="1100" dirty="0">
                <a:solidFill>
                  <a:schemeClr val="bg1">
                    <a:lumMod val="50000"/>
                  </a:schemeClr>
                </a:solidFill>
              </a:rPr>
              <a:t>/3/i9056en/I9056EN.pdf</a:t>
            </a:r>
            <a:endParaRPr lang="ja-JP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16C4CDC-5EF8-A140-941F-84A263D0AA85}"/>
              </a:ext>
            </a:extLst>
          </p:cNvPr>
          <p:cNvSpPr txBox="1"/>
          <p:nvPr/>
        </p:nvSpPr>
        <p:spPr>
          <a:xfrm>
            <a:off x="2244846" y="3157398"/>
            <a:ext cx="2021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</a:rPr>
              <a:t>Avoid overheating</a:t>
            </a:r>
            <a:endParaRPr lang="ja-JP" alt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92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9E0A686-EA50-A342-84A6-7E168C92F8E4}"/>
              </a:ext>
            </a:extLst>
          </p:cNvPr>
          <p:cNvSpPr/>
          <p:nvPr/>
        </p:nvSpPr>
        <p:spPr>
          <a:xfrm>
            <a:off x="3818995" y="81772"/>
            <a:ext cx="4888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28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for cooking and eating kale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DAFBEF7-7222-7641-B81B-977B64A2CF1D}"/>
              </a:ext>
            </a:extLst>
          </p:cNvPr>
          <p:cNvGrpSpPr/>
          <p:nvPr/>
        </p:nvGrpSpPr>
        <p:grpSpPr>
          <a:xfrm>
            <a:off x="6313762" y="733290"/>
            <a:ext cx="3921542" cy="708385"/>
            <a:chOff x="5568659" y="5793496"/>
            <a:chExt cx="2774445" cy="978165"/>
          </a:xfrm>
        </p:grpSpPr>
        <p:sp>
          <p:nvSpPr>
            <p:cNvPr id="9" name="角丸四角形 8">
              <a:extLst>
                <a:ext uri="{FF2B5EF4-FFF2-40B4-BE49-F238E27FC236}">
                  <a16:creationId xmlns:a16="http://schemas.microsoft.com/office/drawing/2014/main" id="{7FF0014F-CF55-7942-BEE0-F7C844628F7D}"/>
                </a:ext>
              </a:extLst>
            </p:cNvPr>
            <p:cNvSpPr/>
            <p:nvPr/>
          </p:nvSpPr>
          <p:spPr>
            <a:xfrm>
              <a:off x="5568659" y="5793496"/>
              <a:ext cx="2672913" cy="978164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091F7DA-4F8C-AD4F-BEBD-9F7B5CA03290}"/>
                </a:ext>
              </a:extLst>
            </p:cNvPr>
            <p:cNvSpPr txBox="1"/>
            <p:nvPr/>
          </p:nvSpPr>
          <p:spPr>
            <a:xfrm>
              <a:off x="5670192" y="5879183"/>
              <a:ext cx="2672912" cy="892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with oil to help with the absorption of nutrients.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F6481E9-9F93-A445-BBCD-29240C31C5EE}"/>
              </a:ext>
            </a:extLst>
          </p:cNvPr>
          <p:cNvGrpSpPr/>
          <p:nvPr/>
        </p:nvGrpSpPr>
        <p:grpSpPr>
          <a:xfrm>
            <a:off x="6313758" y="1640245"/>
            <a:ext cx="3852267" cy="1276237"/>
            <a:chOff x="5568659" y="5793496"/>
            <a:chExt cx="2725435" cy="1762276"/>
          </a:xfrm>
        </p:grpSpPr>
        <p:sp>
          <p:nvSpPr>
            <p:cNvPr id="12" name="角丸四角形 11">
              <a:extLst>
                <a:ext uri="{FF2B5EF4-FFF2-40B4-BE49-F238E27FC236}">
                  <a16:creationId xmlns:a16="http://schemas.microsoft.com/office/drawing/2014/main" id="{67F6F1A9-3EB4-8B4A-AE68-EFD2BDEE418C}"/>
                </a:ext>
              </a:extLst>
            </p:cNvPr>
            <p:cNvSpPr/>
            <p:nvPr/>
          </p:nvSpPr>
          <p:spPr>
            <a:xfrm>
              <a:off x="5568659" y="5793496"/>
              <a:ext cx="2672913" cy="1399043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BEF7DB7-50B9-2340-97EA-689058E52C31}"/>
                </a:ext>
              </a:extLst>
            </p:cNvPr>
            <p:cNvSpPr txBox="1"/>
            <p:nvPr/>
          </p:nvSpPr>
          <p:spPr>
            <a:xfrm>
              <a:off x="5621182" y="5898314"/>
              <a:ext cx="2672912" cy="1657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Avoid overheating. The longer a food is cooked, the greater the loss of nutrients.</a:t>
              </a:r>
            </a:p>
            <a:p>
              <a:endParaRPr lang="en" altLang="ja-JP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55DB4BF-16A3-1145-8D58-B9A2D30BD311}"/>
              </a:ext>
            </a:extLst>
          </p:cNvPr>
          <p:cNvGrpSpPr/>
          <p:nvPr/>
        </p:nvGrpSpPr>
        <p:grpSpPr>
          <a:xfrm>
            <a:off x="6323208" y="4057029"/>
            <a:ext cx="3912096" cy="2711436"/>
            <a:chOff x="5568659" y="5617451"/>
            <a:chExt cx="2661298" cy="2949239"/>
          </a:xfrm>
        </p:grpSpPr>
        <p:sp>
          <p:nvSpPr>
            <p:cNvPr id="18" name="角丸四角形 17">
              <a:extLst>
                <a:ext uri="{FF2B5EF4-FFF2-40B4-BE49-F238E27FC236}">
                  <a16:creationId xmlns:a16="http://schemas.microsoft.com/office/drawing/2014/main" id="{0715D2F8-DAFE-E34A-A2E1-3D84F3D3794B}"/>
                </a:ext>
              </a:extLst>
            </p:cNvPr>
            <p:cNvSpPr/>
            <p:nvPr/>
          </p:nvSpPr>
          <p:spPr>
            <a:xfrm>
              <a:off x="5568659" y="5617451"/>
              <a:ext cx="2621720" cy="2949239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ED41725-1604-8C4D-934C-0DE648F7074B}"/>
                </a:ext>
              </a:extLst>
            </p:cNvPr>
            <p:cNvSpPr txBox="1"/>
            <p:nvPr/>
          </p:nvSpPr>
          <p:spPr>
            <a:xfrm>
              <a:off x="5623776" y="5738065"/>
              <a:ext cx="2606181" cy="280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a combination of different foods, including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staple foods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(e.g., cereals such as wheat, barley, rye, maize, or rice), or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starchy tubers or roots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(e.g., potatoes, yams, taro or cassava),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legumes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(e.g., lentils, beans),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vegetables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fruit, and foods from animal sources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(e.g., meat, fish, eggs, and milk).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FF29476-B32E-064C-96AC-03C469E9B7F0}"/>
              </a:ext>
            </a:extLst>
          </p:cNvPr>
          <p:cNvGrpSpPr/>
          <p:nvPr/>
        </p:nvGrpSpPr>
        <p:grpSpPr>
          <a:xfrm>
            <a:off x="6313758" y="2773255"/>
            <a:ext cx="3921547" cy="1221204"/>
            <a:chOff x="5568659" y="5863643"/>
            <a:chExt cx="2703101" cy="1365363"/>
          </a:xfrm>
        </p:grpSpPr>
        <p:sp>
          <p:nvSpPr>
            <p:cNvPr id="21" name="角丸四角形 20">
              <a:extLst>
                <a:ext uri="{FF2B5EF4-FFF2-40B4-BE49-F238E27FC236}">
                  <a16:creationId xmlns:a16="http://schemas.microsoft.com/office/drawing/2014/main" id="{4BB22741-D0D2-0C4F-84F1-E2EC792FBE4E}"/>
                </a:ext>
              </a:extLst>
            </p:cNvPr>
            <p:cNvSpPr/>
            <p:nvPr/>
          </p:nvSpPr>
          <p:spPr>
            <a:xfrm>
              <a:off x="5568659" y="5863643"/>
              <a:ext cx="2672913" cy="1301342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5B96296-0BF6-5A42-AA69-04B0F44D719E}"/>
                </a:ext>
              </a:extLst>
            </p:cNvPr>
            <p:cNvSpPr txBox="1"/>
            <p:nvPr/>
          </p:nvSpPr>
          <p:spPr>
            <a:xfrm>
              <a:off x="5598848" y="5886983"/>
              <a:ext cx="2672912" cy="134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a variety of whole (i.e., unprocessed) and fresh foods every day to help obtain the right amounts of essential nutrients.</a:t>
              </a: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B99ED809-0866-FD48-890A-AEAB43C013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390" y="961168"/>
            <a:ext cx="4552950" cy="32067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56320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ワイド画面</PresentationFormat>
  <Paragraphs>58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游ゴシック</vt:lpstr>
      <vt:lpstr>游ゴシック Light</vt:lpstr>
      <vt:lpstr>Arial</vt:lpstr>
      <vt:lpstr>Calibri</vt:lpstr>
      <vt:lpstr>Times New Roman</vt:lpstr>
      <vt:lpstr>Office テーマ</vt:lpstr>
      <vt:lpstr>Kale</vt:lpstr>
      <vt:lpstr>PowerPoint プレゼンテーション</vt:lpstr>
      <vt:lpstr>Health effects of kales</vt:lpstr>
      <vt:lpstr>PowerPoint プレゼンテーション</vt:lpstr>
      <vt:lpstr>PowerPoint プレゼンテーション</vt:lpstr>
    </vt:vector>
  </TitlesOfParts>
  <Company>JICA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Kale</dc:title>
  <dc:creator>Ito, Junichi[伊藤 淳一]</dc:creator>
  <cp:lastModifiedBy>Ito, Junichi[伊藤 淳一]</cp:lastModifiedBy>
  <cp:revision>1</cp:revision>
  <dcterms:created xsi:type="dcterms:W3CDTF">2021-09-08T06:02:01Z</dcterms:created>
  <dcterms:modified xsi:type="dcterms:W3CDTF">2021-09-08T06:02:15Z</dcterms:modified>
</cp:coreProperties>
</file>