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7929-F9ED-453A-AC7A-3EC3959E130C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7D2BB-B994-4577-A320-63D55BC6C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1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10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19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3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9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91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3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13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79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54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17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5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6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30C9-0134-494E-A3A4-ADAFE9F2D935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24C0-4292-48A1-BA2D-E9B23E798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3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Potato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9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星 7 3"/>
          <p:cNvSpPr/>
          <p:nvPr/>
        </p:nvSpPr>
        <p:spPr>
          <a:xfrm>
            <a:off x="3932934" y="2267691"/>
            <a:ext cx="4132791" cy="415569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4FC681-D397-C241-8C58-F2F66B5D8C0C}"/>
              </a:ext>
            </a:extLst>
          </p:cNvPr>
          <p:cNvSpPr txBox="1"/>
          <p:nvPr/>
        </p:nvSpPr>
        <p:spPr>
          <a:xfrm flipH="1">
            <a:off x="10282107" y="826633"/>
            <a:ext cx="52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A585AE-89B8-1247-B2F0-61C7452BE80D}"/>
              </a:ext>
            </a:extLst>
          </p:cNvPr>
          <p:cNvSpPr txBox="1"/>
          <p:nvPr/>
        </p:nvSpPr>
        <p:spPr>
          <a:xfrm>
            <a:off x="1809614" y="686808"/>
            <a:ext cx="98004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1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Potatoes: </a:t>
            </a:r>
          </a:p>
          <a:p>
            <a:r>
              <a:rPr lang="en-US" altLang="ja-JP" sz="31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vitamin C is not easily destroyed even if heated</a:t>
            </a:r>
            <a:endParaRPr lang="ja-JP" altLang="en-US" sz="31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9D6495-6318-5947-A7CE-391FEFD34FEA}"/>
              </a:ext>
            </a:extLst>
          </p:cNvPr>
          <p:cNvSpPr txBox="1"/>
          <p:nvPr/>
        </p:nvSpPr>
        <p:spPr>
          <a:xfrm>
            <a:off x="1475917" y="594475"/>
            <a:ext cx="26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140A17-CB9F-6040-9486-F5B812BAB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972" y="32003"/>
            <a:ext cx="1554535" cy="923331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E574067-A423-5F4C-A35A-7EEA866B48BD}"/>
              </a:ext>
            </a:extLst>
          </p:cNvPr>
          <p:cNvGrpSpPr/>
          <p:nvPr/>
        </p:nvGrpSpPr>
        <p:grpSpPr>
          <a:xfrm>
            <a:off x="4704469" y="3173730"/>
            <a:ext cx="2722847" cy="2343610"/>
            <a:chOff x="3361325" y="3109706"/>
            <a:chExt cx="2722847" cy="2343610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A909FECA-3570-CF44-BFCF-F2FB060F4D29}"/>
                </a:ext>
              </a:extLst>
            </p:cNvPr>
            <p:cNvSpPr/>
            <p:nvPr/>
          </p:nvSpPr>
          <p:spPr>
            <a:xfrm>
              <a:off x="3451299" y="3109706"/>
              <a:ext cx="2409774" cy="22693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26DB59D-0833-4E4D-9A7D-1CB678952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325" y="3411181"/>
              <a:ext cx="2722847" cy="2042135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0C1C6E2-5080-9040-92CF-CD9CB3174592}"/>
                </a:ext>
              </a:extLst>
            </p:cNvPr>
            <p:cNvSpPr txBox="1"/>
            <p:nvPr/>
          </p:nvSpPr>
          <p:spPr>
            <a:xfrm>
              <a:off x="3456745" y="3124832"/>
              <a:ext cx="255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Protects from infections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4A6A4A4-C276-8B4E-BE03-2F354B461749}"/>
              </a:ext>
            </a:extLst>
          </p:cNvPr>
          <p:cNvGrpSpPr/>
          <p:nvPr/>
        </p:nvGrpSpPr>
        <p:grpSpPr>
          <a:xfrm>
            <a:off x="8065724" y="3188857"/>
            <a:ext cx="2420260" cy="2383927"/>
            <a:chOff x="3315522" y="2869002"/>
            <a:chExt cx="2420260" cy="2383927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38D953CA-FF6C-F84B-B676-F2C633D054CD}"/>
                </a:ext>
              </a:extLst>
            </p:cNvPr>
            <p:cNvGrpSpPr/>
            <p:nvPr/>
          </p:nvGrpSpPr>
          <p:grpSpPr>
            <a:xfrm>
              <a:off x="3315522" y="2869002"/>
              <a:ext cx="2420260" cy="2277765"/>
              <a:chOff x="-3083142" y="4369094"/>
              <a:chExt cx="2201580" cy="2047063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586FF062-B457-C44B-BDD9-C9665D246217}"/>
                  </a:ext>
                </a:extLst>
              </p:cNvPr>
              <p:cNvSpPr/>
              <p:nvPr/>
            </p:nvSpPr>
            <p:spPr>
              <a:xfrm>
                <a:off x="-3083142" y="4376619"/>
                <a:ext cx="2192041" cy="20395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7E03618-94BB-D84B-A838-9FA2CA5FB26B}"/>
                  </a:ext>
                </a:extLst>
              </p:cNvPr>
              <p:cNvSpPr txBox="1"/>
              <p:nvPr/>
            </p:nvSpPr>
            <p:spPr>
              <a:xfrm>
                <a:off x="-3062595" y="4369094"/>
                <a:ext cx="2181033" cy="58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" altLang="ja-JP" b="1" dirty="0"/>
                  <a:t>Represents a good source of energy</a:t>
                </a:r>
              </a:p>
            </p:txBody>
          </p:sp>
        </p:grp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931690E4-AD53-0945-88BD-6F0E3FB68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54" b="94270" l="7839" r="92373">
                          <a14:foregroundMark x1="51059" y1="8876" x2="51059" y2="8876"/>
                          <a14:foregroundMark x1="76483" y1="9551" x2="76483" y2="9551"/>
                          <a14:foregroundMark x1="90466" y1="20562" x2="90466" y2="20562"/>
                          <a14:foregroundMark x1="90890" y1="21124" x2="90890" y2="21124"/>
                          <a14:foregroundMark x1="22034" y1="8989" x2="22034" y2="8989"/>
                          <a14:foregroundMark x1="8051" y1="20112" x2="8051" y2="20112"/>
                          <a14:foregroundMark x1="23305" y1="8539" x2="23305" y2="8539"/>
                          <a14:foregroundMark x1="51059" y1="6966" x2="51059" y2="6966"/>
                          <a14:foregroundMark x1="93008" y1="20337" x2="93008" y2="20337"/>
                          <a14:foregroundMark x1="40254" y1="92360" x2="40254" y2="92360"/>
                          <a14:foregroundMark x1="62924" y1="94382" x2="62924" y2="94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693"/>
            <a:stretch/>
          </p:blipFill>
          <p:spPr>
            <a:xfrm>
              <a:off x="3908769" y="3265378"/>
              <a:ext cx="1223279" cy="1987551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6EBE482-9858-764F-88B7-2374F03D8117}"/>
              </a:ext>
            </a:extLst>
          </p:cNvPr>
          <p:cNvGrpSpPr/>
          <p:nvPr/>
        </p:nvGrpSpPr>
        <p:grpSpPr>
          <a:xfrm>
            <a:off x="1649576" y="3059181"/>
            <a:ext cx="2499748" cy="2269392"/>
            <a:chOff x="125576" y="3322421"/>
            <a:chExt cx="2499748" cy="226939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0272BDF-D41E-CC43-A261-656DFEE0DD69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777EEE1-B8F8-5B40-BB50-CC8F8A56D341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7B0A56-AC5F-8548-A05D-CF4BA552E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24" name="星 4 23">
                <a:extLst>
                  <a:ext uri="{FF2B5EF4-FFF2-40B4-BE49-F238E27FC236}">
                    <a16:creationId xmlns:a16="http://schemas.microsoft.com/office/drawing/2014/main" id="{586A19E3-AF67-7341-A7B4-988F2CF64BA0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5" name="星 4 24">
                <a:extLst>
                  <a:ext uri="{FF2B5EF4-FFF2-40B4-BE49-F238E27FC236}">
                    <a16:creationId xmlns:a16="http://schemas.microsoft.com/office/drawing/2014/main" id="{24648C0C-E733-954B-8588-EDC05B4F7343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6" name="星 4 25">
                <a:extLst>
                  <a:ext uri="{FF2B5EF4-FFF2-40B4-BE49-F238E27FC236}">
                    <a16:creationId xmlns:a16="http://schemas.microsoft.com/office/drawing/2014/main" id="{2D49FAF4-C903-E84E-8BE9-F44653C8D8D8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7" name="星 4 26">
                <a:extLst>
                  <a:ext uri="{FF2B5EF4-FFF2-40B4-BE49-F238E27FC236}">
                    <a16:creationId xmlns:a16="http://schemas.microsoft.com/office/drawing/2014/main" id="{8990E110-C338-9C4F-AAF8-94005ECB16A8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8" name="星 4 27">
                <a:extLst>
                  <a:ext uri="{FF2B5EF4-FFF2-40B4-BE49-F238E27FC236}">
                    <a16:creationId xmlns:a16="http://schemas.microsoft.com/office/drawing/2014/main" id="{4B236ED6-97AF-D24F-980A-F5465EB68FE8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121FBF7-097C-D245-95A4-34D11EE7E0E8}"/>
                </a:ext>
              </a:extLst>
            </p:cNvPr>
            <p:cNvSpPr txBox="1"/>
            <p:nvPr/>
          </p:nvSpPr>
          <p:spPr>
            <a:xfrm>
              <a:off x="341034" y="3369113"/>
              <a:ext cx="2284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23085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A44AD-AE95-49E4-95E1-D6C13883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6785" y="4667628"/>
            <a:ext cx="3709002" cy="481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A potato contains five times more vitamin C than an apple.</a:t>
            </a:r>
            <a:endParaRPr lang="en-US" altLang="ja-JP" sz="18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96001" y="953843"/>
            <a:ext cx="4604497" cy="1602992"/>
            <a:chOff x="-880013" y="4167334"/>
            <a:chExt cx="4603623" cy="150203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246679" y="4400441"/>
              <a:ext cx="3970289" cy="1268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</a:t>
              </a:r>
              <a:r>
                <a:rPr lang="ja-JP" altLang="en-US" dirty="0"/>
                <a:t> </a:t>
              </a:r>
              <a:r>
                <a:rPr lang="en-US" altLang="ja-JP" dirty="0"/>
                <a:t>it protect us from infections?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a nutrient (vitamin C)</a:t>
              </a:r>
              <a:r>
                <a:rPr lang="ja-JP" altLang="en-US"/>
                <a:t> </a:t>
              </a:r>
              <a:r>
                <a:rPr lang="en-US" altLang="ja-JP" dirty="0"/>
                <a:t>that boosts the immune system.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167334"/>
              <a:ext cx="4436996" cy="1492070"/>
              <a:chOff x="-346" y="4996055"/>
              <a:chExt cx="4436996" cy="1492070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34447" y="5249767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 dirty="0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41417" y="573406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 dirty="0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996055"/>
                <a:ext cx="4436996" cy="1492070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5137361-A2CF-3548-999D-F1697DA3C59C}"/>
              </a:ext>
            </a:extLst>
          </p:cNvPr>
          <p:cNvGrpSpPr/>
          <p:nvPr/>
        </p:nvGrpSpPr>
        <p:grpSpPr>
          <a:xfrm>
            <a:off x="6108860" y="2874614"/>
            <a:ext cx="4424979" cy="1092167"/>
            <a:chOff x="5356275" y="5695928"/>
            <a:chExt cx="3130621" cy="1508105"/>
          </a:xfrm>
        </p:grpSpPr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A5CA1C7C-0097-8944-95E8-94E9F0B909BF}"/>
                </a:ext>
              </a:extLst>
            </p:cNvPr>
            <p:cNvSpPr/>
            <p:nvPr/>
          </p:nvSpPr>
          <p:spPr>
            <a:xfrm>
              <a:off x="5356275" y="5695928"/>
              <a:ext cx="3130621" cy="150810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D0B7E51-3A38-7843-B54E-AE207C3BA486}"/>
                </a:ext>
              </a:extLst>
            </p:cNvPr>
            <p:cNvSpPr txBox="1"/>
            <p:nvPr/>
          </p:nvSpPr>
          <p:spPr>
            <a:xfrm>
              <a:off x="5794744" y="5739962"/>
              <a:ext cx="2672912" cy="144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the skin?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(vitamin C)  that improves skin condition.</a:t>
              </a:r>
              <a:endParaRPr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FCBDBDB-1ABE-F74E-8145-5E95A72915B4}"/>
              </a:ext>
            </a:extLst>
          </p:cNvPr>
          <p:cNvGrpSpPr/>
          <p:nvPr/>
        </p:nvGrpSpPr>
        <p:grpSpPr>
          <a:xfrm>
            <a:off x="6108860" y="4316794"/>
            <a:ext cx="4424979" cy="1532464"/>
            <a:chOff x="4717664" y="7730696"/>
            <a:chExt cx="3440682" cy="2116084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3D17DFDE-F2BD-9943-9A5A-704CFFD50CA7}"/>
                </a:ext>
              </a:extLst>
            </p:cNvPr>
            <p:cNvSpPr/>
            <p:nvPr/>
          </p:nvSpPr>
          <p:spPr>
            <a:xfrm>
              <a:off x="4717664" y="7730696"/>
              <a:ext cx="3440682" cy="211608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4BE2362-4D61-E64D-A780-0E48F23FE785}"/>
                </a:ext>
              </a:extLst>
            </p:cNvPr>
            <p:cNvSpPr/>
            <p:nvPr/>
          </p:nvSpPr>
          <p:spPr>
            <a:xfrm>
              <a:off x="5228390" y="7779343"/>
              <a:ext cx="2879358" cy="1869954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are potatoes a good source of energy?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They</a:t>
              </a:r>
              <a:r>
                <a:rPr lang="en-US" altLang="ja-JP" dirty="0"/>
                <a:t> contain a nutrient (starch) that turns into energy.</a:t>
              </a:r>
            </a:p>
          </p:txBody>
        </p:sp>
      </p:grpSp>
      <p:sp>
        <p:nvSpPr>
          <p:cNvPr id="47" name="円形吹き出し 46">
            <a:extLst>
              <a:ext uri="{FF2B5EF4-FFF2-40B4-BE49-F238E27FC236}">
                <a16:creationId xmlns:a16="http://schemas.microsoft.com/office/drawing/2014/main" id="{9186741E-7C30-A442-855A-BACDFA93AAFF}"/>
              </a:ext>
            </a:extLst>
          </p:cNvPr>
          <p:cNvSpPr/>
          <p:nvPr/>
        </p:nvSpPr>
        <p:spPr>
          <a:xfrm>
            <a:off x="6244025" y="2960067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48" name="円形吹き出し 47">
            <a:extLst>
              <a:ext uri="{FF2B5EF4-FFF2-40B4-BE49-F238E27FC236}">
                <a16:creationId xmlns:a16="http://schemas.microsoft.com/office/drawing/2014/main" id="{62156338-65A7-3E4A-9283-2AB1F36EEF90}"/>
              </a:ext>
            </a:extLst>
          </p:cNvPr>
          <p:cNvSpPr/>
          <p:nvPr/>
        </p:nvSpPr>
        <p:spPr>
          <a:xfrm>
            <a:off x="6259679" y="3465589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51" name="円形吹き出し 50">
            <a:extLst>
              <a:ext uri="{FF2B5EF4-FFF2-40B4-BE49-F238E27FC236}">
                <a16:creationId xmlns:a16="http://schemas.microsoft.com/office/drawing/2014/main" id="{58ABDE08-C9D9-F14B-9E94-B04D4AEF6615}"/>
              </a:ext>
            </a:extLst>
          </p:cNvPr>
          <p:cNvSpPr/>
          <p:nvPr/>
        </p:nvSpPr>
        <p:spPr>
          <a:xfrm>
            <a:off x="6240879" y="4402735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2" name="円形吹き出し 51">
            <a:extLst>
              <a:ext uri="{FF2B5EF4-FFF2-40B4-BE49-F238E27FC236}">
                <a16:creationId xmlns:a16="http://schemas.microsoft.com/office/drawing/2014/main" id="{D9FF393A-51FF-5242-A3A1-EDCB40CD5F02}"/>
              </a:ext>
            </a:extLst>
          </p:cNvPr>
          <p:cNvSpPr/>
          <p:nvPr/>
        </p:nvSpPr>
        <p:spPr>
          <a:xfrm>
            <a:off x="6242587" y="4905848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20" y="500190"/>
            <a:ext cx="4195796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potatoes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0CD6CB-5468-714D-A9DD-ADBD76260A28}"/>
              </a:ext>
            </a:extLst>
          </p:cNvPr>
          <p:cNvGrpSpPr/>
          <p:nvPr/>
        </p:nvGrpSpPr>
        <p:grpSpPr>
          <a:xfrm>
            <a:off x="2910115" y="5718629"/>
            <a:ext cx="283029" cy="130628"/>
            <a:chOff x="1386114" y="5718629"/>
            <a:chExt cx="283029" cy="130628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A185FFE-72E9-5D41-B3A4-FFE42F9C2546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718629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E34D4AA3-4275-ED4B-8802-57A10879852D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849257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7B57656-3B5A-9342-ADD4-AB2BA959128D}"/>
              </a:ext>
            </a:extLst>
          </p:cNvPr>
          <p:cNvGrpSpPr/>
          <p:nvPr/>
        </p:nvGrpSpPr>
        <p:grpSpPr>
          <a:xfrm>
            <a:off x="3297149" y="5429242"/>
            <a:ext cx="1219523" cy="765490"/>
            <a:chOff x="1731495" y="5718629"/>
            <a:chExt cx="1686721" cy="1075495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67ED13F3-39E3-DF41-8343-24C1673F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3779" y="5718629"/>
              <a:ext cx="707219" cy="616805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E4E6BA21-5E6F-9A47-BAD8-25EA7089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18" y="5718629"/>
              <a:ext cx="707219" cy="616805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3C626E57-67BE-AB43-8493-68B05C62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1495" y="6177318"/>
              <a:ext cx="707219" cy="616806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7968FB6F-62F1-7C4C-B307-F88D35FE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020" y="6177318"/>
              <a:ext cx="707219" cy="616806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B035E319-F0C1-9840-BFEB-A58A4807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997" y="6177318"/>
              <a:ext cx="707219" cy="616806"/>
            </a:xfrm>
            <a:prstGeom prst="rect">
              <a:avLst/>
            </a:prstGeom>
          </p:spPr>
        </p:pic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54CE229E-973B-CA41-9867-6472D2FA5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489" l="0" r="93315">
                        <a14:foregroundMark x1="88579" y1="60902" x2="88579" y2="60902"/>
                        <a14:foregroundMark x1="88579" y1="63158" x2="88579" y2="63158"/>
                        <a14:foregroundMark x1="88579" y1="70677" x2="88579" y2="70677"/>
                        <a14:foregroundMark x1="50139" y1="95865" x2="50139" y2="95865"/>
                        <a14:foregroundMark x1="91365" y1="59774" x2="91365" y2="59774"/>
                        <a14:foregroundMark x1="93593" y1="62782" x2="93593" y2="62782"/>
                        <a14:backgroundMark x1="0" y1="14662" x2="14206" y2="24812"/>
                        <a14:backgroundMark x1="0" y1="59023" x2="4178" y2="56767"/>
                        <a14:backgroundMark x1="4459" y1="25000" x2="4459" y2="25000"/>
                        <a14:backgroundMark x1="14013" y1="25000" x2="14013" y2="25000"/>
                        <a14:backgroundMark x1="14013" y1="14655" x2="14013" y2="14655"/>
                        <a14:backgroundMark x1="14013" y1="14655" x2="2548" y2="5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772" y="5542177"/>
            <a:ext cx="651394" cy="48163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3B21EA5-57DF-4B48-9F1D-27D319C4A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800" y="1224607"/>
            <a:ext cx="4449244" cy="27267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170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807CAAB1-CC5A-2C48-8FC6-AD966CA41D28}"/>
              </a:ext>
            </a:extLst>
          </p:cNvPr>
          <p:cNvSpPr/>
          <p:nvPr/>
        </p:nvSpPr>
        <p:spPr>
          <a:xfrm>
            <a:off x="4961268" y="872910"/>
            <a:ext cx="2247226" cy="21442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Suitable for cooking with heat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6489C63C-81DA-F842-BBB3-A915FEF52A32}"/>
              </a:ext>
            </a:extLst>
          </p:cNvPr>
          <p:cNvSpPr/>
          <p:nvPr/>
        </p:nvSpPr>
        <p:spPr>
          <a:xfrm>
            <a:off x="7901049" y="4199485"/>
            <a:ext cx="2614551" cy="2483394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careful with potato sprouts and where the skins turns green</a:t>
            </a:r>
            <a:endParaRPr lang="ja-JP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2133972F-5CDD-7A47-9755-7642475A678A}"/>
              </a:ext>
            </a:extLst>
          </p:cNvPr>
          <p:cNvSpPr/>
          <p:nvPr/>
        </p:nvSpPr>
        <p:spPr>
          <a:xfrm>
            <a:off x="1927574" y="1157306"/>
            <a:ext cx="2330304" cy="2144211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700" b="1" dirty="0">
                <a:latin typeface="Calibri" panose="020F0502020204030204" pitchFamily="34" charset="0"/>
                <a:cs typeface="Calibri" panose="020F0502020204030204" pitchFamily="34" charset="0"/>
              </a:rPr>
              <a:t>Eat potatoes with iron-rich foods</a:t>
            </a:r>
            <a:endParaRPr lang="ja-JP" alt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塊肉のイラスト | かわいいフリー素材集 いらすとや">
            <a:extLst>
              <a:ext uri="{FF2B5EF4-FFF2-40B4-BE49-F238E27FC236}">
                <a16:creationId xmlns:a16="http://schemas.microsoft.com/office/drawing/2014/main" id="{37B91133-7D24-A449-A45B-A1E00AFA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2934">
            <a:off x="1599945" y="2759360"/>
            <a:ext cx="987552" cy="9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ほうれん草 イラスト素材 - iStock">
            <a:extLst>
              <a:ext uri="{FF2B5EF4-FFF2-40B4-BE49-F238E27FC236}">
                <a16:creationId xmlns:a16="http://schemas.microsoft.com/office/drawing/2014/main" id="{58BEDDBD-2B4C-3048-BFC0-875B0D90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6" b="90000" l="9804" r="93791">
                        <a14:foregroundMark x1="64542" y1="7759" x2="64542" y2="7759"/>
                        <a14:foregroundMark x1="88399" y1="21552" x2="88399" y2="21552"/>
                        <a14:foregroundMark x1="91667" y1="50172" x2="91667" y2="50172"/>
                        <a14:foregroundMark x1="93791" y1="50172" x2="93791" y2="50172"/>
                        <a14:foregroundMark x1="63399" y1="3276" x2="63399" y2="3276"/>
                        <a14:foregroundMark x1="93791" y1="51379" x2="93791" y2="51379"/>
                        <a14:foregroundMark x1="92647" y1="61724" x2="92647" y2="6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340" y="2869352"/>
            <a:ext cx="841170" cy="7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CC184-B90A-ED4D-9DA3-C8785F0AE3F2}"/>
              </a:ext>
            </a:extLst>
          </p:cNvPr>
          <p:cNvGrpSpPr/>
          <p:nvPr/>
        </p:nvGrpSpPr>
        <p:grpSpPr>
          <a:xfrm>
            <a:off x="7557759" y="1266583"/>
            <a:ext cx="2957841" cy="2382433"/>
            <a:chOff x="6191501" y="1589202"/>
            <a:chExt cx="2957841" cy="2382433"/>
          </a:xfrm>
        </p:grpSpPr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F4996F9-42CC-DC41-A9C0-3516A6F949BA}"/>
                </a:ext>
              </a:extLst>
            </p:cNvPr>
            <p:cNvSpPr/>
            <p:nvPr/>
          </p:nvSpPr>
          <p:spPr>
            <a:xfrm>
              <a:off x="6602954" y="2062609"/>
              <a:ext cx="2137471" cy="1909026"/>
            </a:xfrm>
            <a:prstGeom prst="ellips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ja-JP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Important to eat with a variety of               foods</a:t>
              </a:r>
              <a:endParaRPr lang="ja-JP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6" name="Picture 12" descr="食事をする女性 栄養バランスのイラスト素材 [FYI04100708] | ストックフォトのamanaimages PLUS">
              <a:extLst>
                <a:ext uri="{FF2B5EF4-FFF2-40B4-BE49-F238E27FC236}">
                  <a16:creationId xmlns:a16="http://schemas.microsoft.com/office/drawing/2014/main" id="{D383926D-DF17-6142-93A2-8B0E3269D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74" b="95848" l="5870" r="94130">
                          <a14:foregroundMark x1="11304" y1="77509" x2="11304" y2="77509"/>
                          <a14:foregroundMark x1="6522" y1="76125" x2="6522" y2="76125"/>
                          <a14:foregroundMark x1="6304" y1="84083" x2="6304" y2="84083"/>
                          <a14:foregroundMark x1="8913" y1="78547" x2="8913" y2="78547"/>
                          <a14:foregroundMark x1="8913" y1="78547" x2="8913" y2="78547"/>
                          <a14:foregroundMark x1="8913" y1="78893" x2="8913" y2="78893"/>
                          <a14:foregroundMark x1="13696" y1="51557" x2="13696" y2="51557"/>
                          <a14:foregroundMark x1="13696" y1="38754" x2="13696" y2="38754"/>
                          <a14:foregroundMark x1="7826" y1="39446" x2="7826" y2="39446"/>
                          <a14:foregroundMark x1="24565" y1="17301" x2="24565" y2="17301"/>
                          <a14:foregroundMark x1="20217" y1="16955" x2="24783" y2="27336"/>
                          <a14:foregroundMark x1="6304" y1="80277" x2="12826" y2="73702"/>
                          <a14:foregroundMark x1="26087" y1="16609" x2="28696" y2="26990"/>
                          <a14:foregroundMark x1="40870" y1="6920" x2="47391" y2="12111"/>
                          <a14:foregroundMark x1="63043" y1="6574" x2="65217" y2="14187"/>
                          <a14:foregroundMark x1="77391" y1="24221" x2="79348" y2="28720"/>
                          <a14:foregroundMark x1="86522" y1="30796" x2="88043" y2="38408"/>
                          <a14:foregroundMark x1="87174" y1="58478" x2="88696" y2="65398"/>
                          <a14:foregroundMark x1="89783" y1="53979" x2="89783" y2="66090"/>
                          <a14:foregroundMark x1="87174" y1="79585" x2="86522" y2="89965"/>
                          <a14:foregroundMark x1="91522" y1="79239" x2="92174" y2="86851"/>
                          <a14:foregroundMark x1="94130" y1="94810" x2="90435" y2="95848"/>
                          <a14:foregroundMark x1="38478" y1="8651" x2="42609" y2="12803"/>
                          <a14:foregroundMark x1="10217" y1="37716" x2="8696" y2="42215"/>
                          <a14:foregroundMark x1="14348" y1="37370" x2="15870" y2="39100"/>
                          <a14:foregroundMark x1="13696" y1="54325" x2="15000" y2="49827"/>
                          <a14:foregroundMark x1="12174" y1="49481" x2="15652" y2="49481"/>
                          <a14:foregroundMark x1="47391" y1="15917" x2="47391" y2="15917"/>
                          <a14:foregroundMark x1="60000" y1="14533" x2="60000" y2="14533"/>
                          <a14:foregroundMark x1="60000" y1="14533" x2="65217" y2="13841"/>
                          <a14:foregroundMark x1="66087" y1="15225" x2="65870" y2="14187"/>
                          <a14:foregroundMark x1="67391" y1="22145" x2="67391" y2="22145"/>
                          <a14:foregroundMark x1="70652" y1="17301" x2="70652" y2="17301"/>
                          <a14:foregroundMark x1="84565" y1="63668" x2="86087" y2="65398"/>
                          <a14:foregroundMark x1="83913" y1="68166" x2="86522" y2="67128"/>
                          <a14:foregroundMark x1="77609" y1="20415" x2="77609" y2="20415"/>
                          <a14:backgroundMark x1="44130" y1="70934" x2="43478" y2="56055"/>
                          <a14:backgroundMark x1="43478" y1="56055" x2="51522" y2="48789"/>
                          <a14:backgroundMark x1="51522" y1="48789" x2="59783" y2="58824"/>
                          <a14:backgroundMark x1="59783" y1="58824" x2="53261" y2="70588"/>
                          <a14:backgroundMark x1="53261" y1="70588" x2="52609" y2="85121"/>
                          <a14:backgroundMark x1="52609" y1="85121" x2="53478" y2="86505"/>
                          <a14:backgroundMark x1="42609" y1="75779" x2="41087" y2="60900"/>
                          <a14:backgroundMark x1="41087" y1="60900" x2="45652" y2="48097"/>
                          <a14:backgroundMark x1="45652" y1="48097" x2="55000" y2="46367"/>
                          <a14:backgroundMark x1="55000" y1="46367" x2="61957" y2="57439"/>
                          <a14:backgroundMark x1="61957" y1="57439" x2="59783" y2="72664"/>
                          <a14:backgroundMark x1="59783" y1="72664" x2="56739" y2="77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91501" y="1589202"/>
              <a:ext cx="2957841" cy="185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324344" y="130939"/>
            <a:ext cx="7909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</a:t>
            </a:r>
            <a:r>
              <a:rPr lang="en-US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potatoes</a:t>
            </a:r>
            <a:endParaRPr lang="en" altLang="ja-JP" sz="4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ECEC690-90DA-724A-9BE4-716D39B433B6}"/>
              </a:ext>
            </a:extLst>
          </p:cNvPr>
          <p:cNvSpPr/>
          <p:nvPr/>
        </p:nvSpPr>
        <p:spPr>
          <a:xfrm>
            <a:off x="1927575" y="4447182"/>
            <a:ext cx="1857893" cy="1874172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Wash well and eat with the skins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4FE0360-230C-9A4F-B91B-827E4A6AA3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979" y="3632181"/>
            <a:ext cx="3801417" cy="253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7E2D4A-7E18-DC4C-B228-7302680B11A7}"/>
              </a:ext>
            </a:extLst>
          </p:cNvPr>
          <p:cNvSpPr/>
          <p:nvPr/>
        </p:nvSpPr>
        <p:spPr>
          <a:xfrm>
            <a:off x="5607405" y="616645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22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99E0B4E-72A4-CF44-B1FC-F656005466D0}"/>
              </a:ext>
            </a:extLst>
          </p:cNvPr>
          <p:cNvGrpSpPr/>
          <p:nvPr/>
        </p:nvGrpSpPr>
        <p:grpSpPr>
          <a:xfrm>
            <a:off x="6253351" y="4260403"/>
            <a:ext cx="4365346" cy="1063883"/>
            <a:chOff x="7854987" y="-221090"/>
            <a:chExt cx="4357837" cy="1063883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7B4B5400-8D70-2245-ACD4-1F64881F8DCE}"/>
                </a:ext>
              </a:extLst>
            </p:cNvPr>
            <p:cNvSpPr/>
            <p:nvPr/>
          </p:nvSpPr>
          <p:spPr>
            <a:xfrm>
              <a:off x="7854987" y="-221090"/>
              <a:ext cx="4357837" cy="106388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5185D05-765F-BE46-BD60-1C426EBD917A}"/>
                </a:ext>
              </a:extLst>
            </p:cNvPr>
            <p:cNvSpPr txBox="1"/>
            <p:nvPr/>
          </p:nvSpPr>
          <p:spPr>
            <a:xfrm>
              <a:off x="7968359" y="-145253"/>
              <a:ext cx="4128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Be careful with potato sprouts and where the skin turns green. They contain a toxin called solanine, which causes poisoning.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8B0741-239D-AD48-86CB-204BEAFCF2D1}"/>
              </a:ext>
            </a:extLst>
          </p:cNvPr>
          <p:cNvGrpSpPr/>
          <p:nvPr/>
        </p:nvGrpSpPr>
        <p:grpSpPr>
          <a:xfrm>
            <a:off x="6259678" y="1983312"/>
            <a:ext cx="4296212" cy="1027192"/>
            <a:chOff x="5561252" y="5793496"/>
            <a:chExt cx="2675119" cy="1036645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6FDFD1FB-9C24-4F4A-AB29-F3EA7C1DEF67}"/>
                </a:ext>
              </a:extLst>
            </p:cNvPr>
            <p:cNvSpPr/>
            <p:nvPr/>
          </p:nvSpPr>
          <p:spPr>
            <a:xfrm>
              <a:off x="5561252" y="5793496"/>
              <a:ext cx="2675119" cy="99729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63E9751-C9B6-114D-A688-DB8F7E6A37B1}"/>
                </a:ext>
              </a:extLst>
            </p:cNvPr>
            <p:cNvSpPr txBox="1"/>
            <p:nvPr/>
          </p:nvSpPr>
          <p:spPr>
            <a:xfrm>
              <a:off x="5621182" y="5898314"/>
              <a:ext cx="2547786" cy="93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potatoes with iron-rich foods(e.g., meat, spinach) because potatoes help the absorption of iron.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AA00B2A-2083-C34B-978F-B5EBEADE4C55}"/>
              </a:ext>
            </a:extLst>
          </p:cNvPr>
          <p:cNvGrpSpPr/>
          <p:nvPr/>
        </p:nvGrpSpPr>
        <p:grpSpPr>
          <a:xfrm>
            <a:off x="6288945" y="3178425"/>
            <a:ext cx="4334231" cy="938261"/>
            <a:chOff x="5568659" y="5828263"/>
            <a:chExt cx="2648331" cy="628146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FA46F1B8-1963-004C-A7DA-16C126F2CD8A}"/>
                </a:ext>
              </a:extLst>
            </p:cNvPr>
            <p:cNvSpPr/>
            <p:nvPr/>
          </p:nvSpPr>
          <p:spPr>
            <a:xfrm>
              <a:off x="5568659" y="5828263"/>
              <a:ext cx="2648331" cy="60297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63F21FB-9DD0-1743-B79F-5B76391AB04E}"/>
                </a:ext>
              </a:extLst>
            </p:cNvPr>
            <p:cNvSpPr txBox="1"/>
            <p:nvPr/>
          </p:nvSpPr>
          <p:spPr>
            <a:xfrm>
              <a:off x="5578754" y="5838259"/>
              <a:ext cx="2589599" cy="61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Vitamin C is found near the skins, so wash them well and cook the skin to get the most nutrients.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4386BF9-F2F4-F843-876A-E065FC857121}"/>
              </a:ext>
            </a:extLst>
          </p:cNvPr>
          <p:cNvGrpSpPr/>
          <p:nvPr/>
        </p:nvGrpSpPr>
        <p:grpSpPr>
          <a:xfrm>
            <a:off x="6253353" y="899135"/>
            <a:ext cx="4369823" cy="1270214"/>
            <a:chOff x="5568659" y="5629634"/>
            <a:chExt cx="2697468" cy="1062430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8D3C2B18-F7C4-E148-B0FA-E5B60BA85457}"/>
                </a:ext>
              </a:extLst>
            </p:cNvPr>
            <p:cNvSpPr/>
            <p:nvPr/>
          </p:nvSpPr>
          <p:spPr>
            <a:xfrm>
              <a:off x="5568659" y="5629634"/>
              <a:ext cx="2648331" cy="76683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E4F3C61-BE40-8247-B2F9-57D5D31C562D}"/>
                </a:ext>
              </a:extLst>
            </p:cNvPr>
            <p:cNvSpPr txBox="1"/>
            <p:nvPr/>
          </p:nvSpPr>
          <p:spPr>
            <a:xfrm>
              <a:off x="5579207" y="5688087"/>
              <a:ext cx="2686920" cy="1003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Potatoes‘ vitamin C is resistant to heating</a:t>
              </a:r>
              <a:r>
                <a:rPr lang="en-US" altLang="ja-JP" dirty="0"/>
                <a:t>. It is not easily destroyed even after cooking.</a:t>
              </a:r>
              <a:endParaRPr lang="ja-JP" altLang="en-US"/>
            </a:p>
            <a:p>
              <a:endParaRPr lang="ja-JP" altLang="en-US"/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EFEDA9-BB2A-9543-8580-372F556B9A91}"/>
              </a:ext>
            </a:extLst>
          </p:cNvPr>
          <p:cNvSpPr/>
          <p:nvPr/>
        </p:nvSpPr>
        <p:spPr>
          <a:xfrm>
            <a:off x="3457193" y="104261"/>
            <a:ext cx="5591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Tips for cooking and eating </a:t>
            </a:r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potatoes</a:t>
            </a:r>
            <a:endParaRPr lang="en" altLang="ja-JP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670982A-3FCE-844F-99D0-1776C3EE6DE3}"/>
              </a:ext>
            </a:extLst>
          </p:cNvPr>
          <p:cNvGrpSpPr/>
          <p:nvPr/>
        </p:nvGrpSpPr>
        <p:grpSpPr>
          <a:xfrm>
            <a:off x="1691322" y="4370232"/>
            <a:ext cx="4393443" cy="2041810"/>
            <a:chOff x="5568659" y="5793496"/>
            <a:chExt cx="2657198" cy="2819408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B7C1A7B2-A5A4-1349-B876-F933C407BD6D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1D42C180-395A-0244-AA6F-EB1469F727F3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2A73007-DB37-4143-A8CD-4D82CCAD2F63}"/>
              </a:ext>
            </a:extLst>
          </p:cNvPr>
          <p:cNvGrpSpPr/>
          <p:nvPr/>
        </p:nvGrpSpPr>
        <p:grpSpPr>
          <a:xfrm>
            <a:off x="6253352" y="5531592"/>
            <a:ext cx="4414648" cy="1063883"/>
            <a:chOff x="5568659" y="5863643"/>
            <a:chExt cx="2703101" cy="1301342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F8840B78-FF18-0D47-B8FB-155C5B1CE51E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C276C31-4A82-3348-9B85-208AC599603B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12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74950014-F79A-EC47-A869-CBBBBCCC4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191" y="740416"/>
            <a:ext cx="4572001" cy="32843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338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ワイド画面</PresentationFormat>
  <Paragraphs>44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Potato</vt:lpstr>
      <vt:lpstr>PowerPoint プレゼンテーション</vt:lpstr>
      <vt:lpstr>Health effects of potatoes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Potato</dc:title>
  <dc:creator>Ito, Junichi[伊藤 淳一]</dc:creator>
  <cp:lastModifiedBy>Ito, Junichi[伊藤 淳一]</cp:lastModifiedBy>
  <cp:revision>1</cp:revision>
  <dcterms:created xsi:type="dcterms:W3CDTF">2021-09-08T05:58:42Z</dcterms:created>
  <dcterms:modified xsi:type="dcterms:W3CDTF">2021-09-08T05:58:51Z</dcterms:modified>
</cp:coreProperties>
</file>