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C2C9-C10F-4838-837F-762D5D46B417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F84EC-A2D9-4B37-94CB-50E6DCFCD8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6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77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36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43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52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4A99-9620-4057-B8E7-ACA42E4FCCD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D994-C277-4BDD-9622-92CC27A64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05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4A99-9620-4057-B8E7-ACA42E4FCCD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D994-C277-4BDD-9622-92CC27A64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56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4A99-9620-4057-B8E7-ACA42E4FCCD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D994-C277-4BDD-9622-92CC27A64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83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4A99-9620-4057-B8E7-ACA42E4FCCD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D994-C277-4BDD-9622-92CC27A64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78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4A99-9620-4057-B8E7-ACA42E4FCCD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D994-C277-4BDD-9622-92CC27A64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90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4A99-9620-4057-B8E7-ACA42E4FCCD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D994-C277-4BDD-9622-92CC27A64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3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4A99-9620-4057-B8E7-ACA42E4FCCD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D994-C277-4BDD-9622-92CC27A64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82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4A99-9620-4057-B8E7-ACA42E4FCCD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D994-C277-4BDD-9622-92CC27A64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38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4A99-9620-4057-B8E7-ACA42E4FCCD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D994-C277-4BDD-9622-92CC27A64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51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4A99-9620-4057-B8E7-ACA42E4FCCD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D994-C277-4BDD-9622-92CC27A64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04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4A99-9620-4057-B8E7-ACA42E4FCCD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D994-C277-4BDD-9622-92CC27A64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30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4A99-9620-4057-B8E7-ACA42E4FCCD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D994-C277-4BDD-9622-92CC27A64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96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5.tif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jpeg"/><Relationship Id="rId10" Type="http://schemas.microsoft.com/office/2007/relationships/hdphoto" Target="../media/hdphoto7.wdp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BB471-DA6F-6147-A98D-1FA2BFF2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07995"/>
            <a:ext cx="7886700" cy="1325563"/>
          </a:xfrm>
        </p:spPr>
        <p:txBody>
          <a:bodyPr/>
          <a:lstStyle/>
          <a:p>
            <a:r>
              <a:rPr lang="en-US" altLang="ja-JP" dirty="0"/>
              <a:t>Tomato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43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45C9A3E-62F0-1147-AAF3-355C1EB599AE}"/>
              </a:ext>
            </a:extLst>
          </p:cNvPr>
          <p:cNvSpPr/>
          <p:nvPr/>
        </p:nvSpPr>
        <p:spPr>
          <a:xfrm>
            <a:off x="8125063" y="4350150"/>
            <a:ext cx="2199990" cy="2115277"/>
          </a:xfrm>
          <a:prstGeom prst="rect">
            <a:avLst/>
          </a:prstGeom>
          <a:solidFill>
            <a:srgbClr val="C19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星 7 3"/>
          <p:cNvSpPr/>
          <p:nvPr/>
        </p:nvSpPr>
        <p:spPr>
          <a:xfrm>
            <a:off x="3932934" y="1789059"/>
            <a:ext cx="4132791" cy="4155691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C24C1D-700B-BF49-9971-4AF0D6FB1F65}"/>
              </a:ext>
            </a:extLst>
          </p:cNvPr>
          <p:cNvSpPr txBox="1"/>
          <p:nvPr/>
        </p:nvSpPr>
        <p:spPr>
          <a:xfrm>
            <a:off x="1948219" y="379236"/>
            <a:ext cx="78997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Example of key message: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EB329B5-B46B-8B49-BC5F-FC830749E039}"/>
              </a:ext>
            </a:extLst>
          </p:cNvPr>
          <p:cNvGrpSpPr/>
          <p:nvPr/>
        </p:nvGrpSpPr>
        <p:grpSpPr>
          <a:xfrm>
            <a:off x="8212949" y="4961123"/>
            <a:ext cx="2107644" cy="973032"/>
            <a:chOff x="6583273" y="5516276"/>
            <a:chExt cx="1965923" cy="827341"/>
          </a:xfrm>
        </p:grpSpPr>
        <p:pic>
          <p:nvPicPr>
            <p:cNvPr id="2060" name="Picture 12" descr="531 BEST &quot;Eye Symbol&quot; IMAGES, STOCK PHOTOS &amp; VECTORS | Adobe Stock">
              <a:extLst>
                <a:ext uri="{FF2B5EF4-FFF2-40B4-BE49-F238E27FC236}">
                  <a16:creationId xmlns:a16="http://schemas.microsoft.com/office/drawing/2014/main" id="{AEC605CB-02B8-8F4E-81AB-DCDF6FB36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444" y1="46944" x2="14444" y2="46944"/>
                          <a14:foregroundMark x1="24889" y1="38333" x2="24889" y2="38333"/>
                          <a14:foregroundMark x1="36222" y1="31389" x2="36222" y2="31389"/>
                          <a14:foregroundMark x1="48667" y1="30278" x2="48667" y2="30278"/>
                          <a14:foregroundMark x1="62222" y1="31111" x2="62222" y2="31111"/>
                          <a14:foregroundMark x1="74000" y1="39722" x2="74000" y2="39722"/>
                          <a14:foregroundMark x1="84444" y1="47778" x2="84444" y2="47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273" y="5516276"/>
              <a:ext cx="1034176" cy="827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2" descr="531 BEST &quot;Eye Symbol&quot; IMAGES, STOCK PHOTOS &amp; VECTORS | Adobe Stock">
              <a:extLst>
                <a:ext uri="{FF2B5EF4-FFF2-40B4-BE49-F238E27FC236}">
                  <a16:creationId xmlns:a16="http://schemas.microsoft.com/office/drawing/2014/main" id="{0F296852-BD53-7145-A788-AD655C618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14444" y1="46944" x2="14444" y2="46944"/>
                          <a14:foregroundMark x1="24889" y1="38333" x2="24889" y2="38333"/>
                          <a14:foregroundMark x1="36222" y1="31389" x2="36222" y2="31389"/>
                          <a14:foregroundMark x1="48667" y1="30278" x2="48667" y2="30278"/>
                          <a14:foregroundMark x1="62222" y1="31111" x2="62222" y2="31111"/>
                          <a14:foregroundMark x1="74000" y1="39722" x2="74000" y2="39722"/>
                          <a14:foregroundMark x1="84444" y1="47778" x2="84444" y2="47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5020" y="5516276"/>
              <a:ext cx="1034176" cy="827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EE5FDE6-E4B5-7B46-BC01-6AF641F300A9}"/>
              </a:ext>
            </a:extLst>
          </p:cNvPr>
          <p:cNvGrpSpPr/>
          <p:nvPr/>
        </p:nvGrpSpPr>
        <p:grpSpPr>
          <a:xfrm>
            <a:off x="9076968" y="17020"/>
            <a:ext cx="1119286" cy="895436"/>
            <a:chOff x="4060726" y="281213"/>
            <a:chExt cx="1119286" cy="895436"/>
          </a:xfrm>
        </p:grpSpPr>
        <p:pic>
          <p:nvPicPr>
            <p:cNvPr id="27" name="Picture 2" descr="トマトのイラスト">
              <a:extLst>
                <a:ext uri="{FF2B5EF4-FFF2-40B4-BE49-F238E27FC236}">
                  <a16:creationId xmlns:a16="http://schemas.microsoft.com/office/drawing/2014/main" id="{05F68434-DE46-EC4A-847D-AEAEE605BE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820" y="281213"/>
              <a:ext cx="608012" cy="58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トマトのイラスト">
              <a:extLst>
                <a:ext uri="{FF2B5EF4-FFF2-40B4-BE49-F238E27FC236}">
                  <a16:creationId xmlns:a16="http://schemas.microsoft.com/office/drawing/2014/main" id="{7E2CC8EE-75A0-4445-9782-082F26F4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71382"/>
              <a:ext cx="608012" cy="58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トマトのイラスト">
              <a:extLst>
                <a:ext uri="{FF2B5EF4-FFF2-40B4-BE49-F238E27FC236}">
                  <a16:creationId xmlns:a16="http://schemas.microsoft.com/office/drawing/2014/main" id="{57B04DBB-A0E3-6546-B406-7B7B048B0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726" y="596311"/>
              <a:ext cx="608012" cy="58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04FC681-D397-C241-8C58-F2F66B5D8C0C}"/>
              </a:ext>
            </a:extLst>
          </p:cNvPr>
          <p:cNvSpPr txBox="1"/>
          <p:nvPr/>
        </p:nvSpPr>
        <p:spPr>
          <a:xfrm>
            <a:off x="9706773" y="754554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CA585AE-89B8-1247-B2F0-61C7452BE80D}"/>
              </a:ext>
            </a:extLst>
          </p:cNvPr>
          <p:cNvSpPr txBox="1"/>
          <p:nvPr/>
        </p:nvSpPr>
        <p:spPr>
          <a:xfrm>
            <a:off x="1888560" y="958613"/>
            <a:ext cx="9221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cs typeface="Times New Roman" panose="02020603050405020304" pitchFamily="18" charset="0"/>
              </a:rPr>
              <a:t>Tomatoes make your skin</a:t>
            </a:r>
            <a:r>
              <a:rPr lang="ja-JP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ja-JP" sz="3600" b="1" dirty="0">
                <a:cs typeface="Times New Roman" panose="02020603050405020304" pitchFamily="18" charset="0"/>
              </a:rPr>
              <a:t>more beautiful  </a:t>
            </a:r>
            <a:endParaRPr lang="ja-JP" altLang="en-US" sz="1200" b="1" dirty="0"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9D6495-6318-5947-A7CE-391FEFD34FEA}"/>
              </a:ext>
            </a:extLst>
          </p:cNvPr>
          <p:cNvSpPr txBox="1"/>
          <p:nvPr/>
        </p:nvSpPr>
        <p:spPr>
          <a:xfrm>
            <a:off x="1513145" y="706892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9536BBBF-C768-884F-9B36-90DB24DE9D46}"/>
              </a:ext>
            </a:extLst>
          </p:cNvPr>
          <p:cNvGrpSpPr/>
          <p:nvPr/>
        </p:nvGrpSpPr>
        <p:grpSpPr>
          <a:xfrm>
            <a:off x="1948218" y="1837292"/>
            <a:ext cx="2229169" cy="2097035"/>
            <a:chOff x="3361326" y="3100310"/>
            <a:chExt cx="2600934" cy="2353006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9911964E-43C0-694F-8147-85B2841F9668}"/>
                </a:ext>
              </a:extLst>
            </p:cNvPr>
            <p:cNvSpPr/>
            <p:nvPr/>
          </p:nvSpPr>
          <p:spPr>
            <a:xfrm>
              <a:off x="3451299" y="3109706"/>
              <a:ext cx="2409774" cy="226939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81A38868-3AA8-2545-8245-D70003497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1326" y="3511026"/>
              <a:ext cx="2589720" cy="1942290"/>
            </a:xfrm>
            <a:prstGeom prst="rect">
              <a:avLst/>
            </a:pr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DA367DFA-84EE-F84C-B885-20C32A58E560}"/>
                </a:ext>
              </a:extLst>
            </p:cNvPr>
            <p:cNvSpPr txBox="1"/>
            <p:nvPr/>
          </p:nvSpPr>
          <p:spPr>
            <a:xfrm>
              <a:off x="3382582" y="3100310"/>
              <a:ext cx="2579678" cy="656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solidFill>
                    <a:schemeClr val="bg1"/>
                  </a:solidFill>
                </a:rPr>
                <a:t>Protects from infections</a:t>
              </a:r>
              <a:endParaRPr lang="ja-JP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83A53044-AFA0-7047-A26B-B9FAC004EB9B}"/>
              </a:ext>
            </a:extLst>
          </p:cNvPr>
          <p:cNvGrpSpPr/>
          <p:nvPr/>
        </p:nvGrpSpPr>
        <p:grpSpPr>
          <a:xfrm>
            <a:off x="1919909" y="4225845"/>
            <a:ext cx="2199990" cy="2132022"/>
            <a:chOff x="6282644" y="2576615"/>
            <a:chExt cx="2785061" cy="2719276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FB2CD171-1BE5-6046-A43C-80FE7D328B8F}"/>
                </a:ext>
              </a:extLst>
            </p:cNvPr>
            <p:cNvSpPr/>
            <p:nvPr/>
          </p:nvSpPr>
          <p:spPr>
            <a:xfrm>
              <a:off x="6282644" y="2597972"/>
              <a:ext cx="2785061" cy="2697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4" name="ハート 53">
              <a:extLst>
                <a:ext uri="{FF2B5EF4-FFF2-40B4-BE49-F238E27FC236}">
                  <a16:creationId xmlns:a16="http://schemas.microsoft.com/office/drawing/2014/main" id="{C5E60CD6-4F67-F04D-AA6F-BD1EE38B79D6}"/>
                </a:ext>
              </a:extLst>
            </p:cNvPr>
            <p:cNvSpPr/>
            <p:nvPr/>
          </p:nvSpPr>
          <p:spPr>
            <a:xfrm>
              <a:off x="6657845" y="3169587"/>
              <a:ext cx="2039851" cy="1870635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9F46E032-E9EC-6D4C-BCCA-8513181319AA}"/>
                </a:ext>
              </a:extLst>
            </p:cNvPr>
            <p:cNvSpPr txBox="1"/>
            <p:nvPr/>
          </p:nvSpPr>
          <p:spPr>
            <a:xfrm>
              <a:off x="6317718" y="2576615"/>
              <a:ext cx="2749986" cy="11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Assist maintenance of normal BP </a:t>
              </a:r>
              <a:endParaRPr lang="ja-JP" altLang="en-US" b="1" dirty="0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5D52DD1D-D82B-124F-BAA3-CC9B4E42677B}"/>
              </a:ext>
            </a:extLst>
          </p:cNvPr>
          <p:cNvGrpSpPr/>
          <p:nvPr/>
        </p:nvGrpSpPr>
        <p:grpSpPr>
          <a:xfrm>
            <a:off x="4652331" y="2421367"/>
            <a:ext cx="2883708" cy="2739835"/>
            <a:chOff x="125576" y="3322421"/>
            <a:chExt cx="2409774" cy="2269392"/>
          </a:xfrm>
        </p:grpSpPr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9BA877CD-8E78-DD4C-B259-4614A37E7272}"/>
                </a:ext>
              </a:extLst>
            </p:cNvPr>
            <p:cNvGrpSpPr/>
            <p:nvPr/>
          </p:nvGrpSpPr>
          <p:grpSpPr>
            <a:xfrm>
              <a:off x="125576" y="3322421"/>
              <a:ext cx="2409774" cy="2269392"/>
              <a:chOff x="125576" y="3322421"/>
              <a:chExt cx="2409774" cy="2269392"/>
            </a:xfrm>
          </p:grpSpPr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9922ADFE-26D2-B14A-8821-5DE3D5A5E7B7}"/>
                  </a:ext>
                </a:extLst>
              </p:cNvPr>
              <p:cNvSpPr/>
              <p:nvPr/>
            </p:nvSpPr>
            <p:spPr>
              <a:xfrm>
                <a:off x="125576" y="3322421"/>
                <a:ext cx="2409774" cy="226939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59" name="図 58">
                <a:extLst>
                  <a:ext uri="{FF2B5EF4-FFF2-40B4-BE49-F238E27FC236}">
                    <a16:creationId xmlns:a16="http://schemas.microsoft.com/office/drawing/2014/main" id="{8556FA38-7BDE-7742-AB23-A3DE52AE9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prstClr val="black"/>
                  <a:srgbClr val="ED7D31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417" b="97833" l="9959" r="89959">
                            <a14:foregroundMark x1="49793" y1="7417" x2="49793" y2="7417"/>
                            <a14:foregroundMark x1="58506" y1="3417" x2="58506" y2="3417"/>
                            <a14:foregroundMark x1="83237" y1="83417" x2="83237" y2="83417"/>
                            <a14:foregroundMark x1="44979" y1="97833" x2="44979" y2="97833"/>
                            <a14:foregroundMark x1="25062" y1="97833" x2="25062" y2="97833"/>
                            <a14:foregroundMark x1="68133" y1="78583" x2="68133" y2="78583"/>
                            <a14:foregroundMark x1="70456" y1="79417" x2="44813" y2="92250"/>
                            <a14:foregroundMark x1="44813" y1="92250" x2="35436" y2="81833"/>
                            <a14:foregroundMark x1="33776" y1="96250" x2="60166" y2="95417"/>
                            <a14:foregroundMark x1="76100" y1="73833" x2="54108" y2="90583"/>
                            <a14:foregroundMark x1="54108" y1="90583" x2="36183" y2="75417"/>
                            <a14:foregroundMark x1="29793" y1="93833" x2="57759" y2="93833"/>
                            <a14:foregroundMark x1="57759" y1="93833" x2="62490" y2="93000"/>
                            <a14:foregroundMark x1="62490" y1="89833" x2="33776" y2="87417"/>
                            <a14:foregroundMark x1="30622" y1="91417" x2="64896" y2="92250"/>
                          </a14:backgroundRemoval>
                        </a14:imgEffect>
                        <a14:imgEffect>
                          <a14:colorTemperature colorTemp="5679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034" y="3754314"/>
                <a:ext cx="1831450" cy="1825365"/>
              </a:xfrm>
              <a:prstGeom prst="rect">
                <a:avLst/>
              </a:prstGeom>
            </p:spPr>
          </p:pic>
          <p:sp>
            <p:nvSpPr>
              <p:cNvPr id="60" name="星 4 59">
                <a:extLst>
                  <a:ext uri="{FF2B5EF4-FFF2-40B4-BE49-F238E27FC236}">
                    <a16:creationId xmlns:a16="http://schemas.microsoft.com/office/drawing/2014/main" id="{785C9B64-77FD-B54D-BDB2-1C99568D9BAA}"/>
                  </a:ext>
                </a:extLst>
              </p:cNvPr>
              <p:cNvSpPr/>
              <p:nvPr/>
            </p:nvSpPr>
            <p:spPr>
              <a:xfrm>
                <a:off x="1728214" y="3888730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1" name="星 4 60">
                <a:extLst>
                  <a:ext uri="{FF2B5EF4-FFF2-40B4-BE49-F238E27FC236}">
                    <a16:creationId xmlns:a16="http://schemas.microsoft.com/office/drawing/2014/main" id="{B430912F-9508-C347-B578-F6FE0FE89F71}"/>
                  </a:ext>
                </a:extLst>
              </p:cNvPr>
              <p:cNvSpPr/>
              <p:nvPr/>
            </p:nvSpPr>
            <p:spPr>
              <a:xfrm>
                <a:off x="638746" y="4605117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2" name="星 4 61">
                <a:extLst>
                  <a:ext uri="{FF2B5EF4-FFF2-40B4-BE49-F238E27FC236}">
                    <a16:creationId xmlns:a16="http://schemas.microsoft.com/office/drawing/2014/main" id="{C0EF25B6-3E41-5649-A489-3CEDC75082E1}"/>
                  </a:ext>
                </a:extLst>
              </p:cNvPr>
              <p:cNvSpPr/>
              <p:nvPr/>
            </p:nvSpPr>
            <p:spPr>
              <a:xfrm>
                <a:off x="640665" y="3991437"/>
                <a:ext cx="182056" cy="238341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3" name="星 4 62">
                <a:extLst>
                  <a:ext uri="{FF2B5EF4-FFF2-40B4-BE49-F238E27FC236}">
                    <a16:creationId xmlns:a16="http://schemas.microsoft.com/office/drawing/2014/main" id="{096AFF8A-F7B8-F24C-9C46-B5B3269CAA56}"/>
                  </a:ext>
                </a:extLst>
              </p:cNvPr>
              <p:cNvSpPr/>
              <p:nvPr/>
            </p:nvSpPr>
            <p:spPr>
              <a:xfrm>
                <a:off x="1846236" y="4348780"/>
                <a:ext cx="182056" cy="21667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4" name="星 4 63">
                <a:extLst>
                  <a:ext uri="{FF2B5EF4-FFF2-40B4-BE49-F238E27FC236}">
                    <a16:creationId xmlns:a16="http://schemas.microsoft.com/office/drawing/2014/main" id="{07B542D7-8BA7-4A4F-8EAB-69D9020B977B}"/>
                  </a:ext>
                </a:extLst>
              </p:cNvPr>
              <p:cNvSpPr/>
              <p:nvPr/>
            </p:nvSpPr>
            <p:spPr>
              <a:xfrm>
                <a:off x="1770661" y="4666032"/>
                <a:ext cx="220288" cy="288394"/>
              </a:xfrm>
              <a:prstGeom prst="star4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C60BD8DE-7341-204F-8C3A-5D319C1AF31F}"/>
                </a:ext>
              </a:extLst>
            </p:cNvPr>
            <p:cNvSpPr txBox="1"/>
            <p:nvPr/>
          </p:nvSpPr>
          <p:spPr>
            <a:xfrm>
              <a:off x="535138" y="3369113"/>
              <a:ext cx="1749195" cy="53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Improves skin tone </a:t>
              </a:r>
              <a:endParaRPr lang="ja-JP" altLang="en-US" b="1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E51D05D-2588-7D48-8455-614BA1D002F2}"/>
              </a:ext>
            </a:extLst>
          </p:cNvPr>
          <p:cNvGrpSpPr/>
          <p:nvPr/>
        </p:nvGrpSpPr>
        <p:grpSpPr>
          <a:xfrm>
            <a:off x="8101034" y="1519034"/>
            <a:ext cx="2219558" cy="2524473"/>
            <a:chOff x="6161362" y="1445491"/>
            <a:chExt cx="2764535" cy="2936571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9233E09C-FBB0-0C44-9075-9A3EB12BFF82}"/>
                </a:ext>
              </a:extLst>
            </p:cNvPr>
            <p:cNvSpPr/>
            <p:nvPr/>
          </p:nvSpPr>
          <p:spPr>
            <a:xfrm>
              <a:off x="6207751" y="1808187"/>
              <a:ext cx="2718146" cy="24050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7EC987DB-CF3E-9143-BB1A-AFC9F0D8347D}"/>
                </a:ext>
              </a:extLst>
            </p:cNvPr>
            <p:cNvSpPr txBox="1"/>
            <p:nvPr/>
          </p:nvSpPr>
          <p:spPr>
            <a:xfrm>
              <a:off x="6402671" y="1850953"/>
              <a:ext cx="2408284" cy="751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chemeClr val="bg1"/>
                  </a:solidFill>
                </a:rPr>
                <a:t>Prevents anemia</a:t>
              </a:r>
              <a:endParaRPr lang="ja-JP" altLang="en-US" b="1">
                <a:solidFill>
                  <a:schemeClr val="bg1"/>
                </a:solidFill>
              </a:endParaRPr>
            </a:p>
          </p:txBody>
        </p:sp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55523D7F-1498-B145-AC2C-4A7B4538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9564" y1="41880" x2="25071" y2="69791"/>
                          <a14:foregroundMark x1="25071" y1="69791" x2="36664" y2="77201"/>
                          <a14:foregroundMark x1="36664" y1="77201" x2="37826" y2="61735"/>
                          <a14:foregroundMark x1="37826" y1="61735" x2="30261" y2="42241"/>
                          <a14:foregroundMark x1="29925" y1="46062" x2="29925" y2="46062"/>
                          <a14:foregroundMark x1="29925" y1="42938" x2="22076" y2="56313"/>
                          <a14:foregroundMark x1="22076" y1="56313" x2="20553" y2="70204"/>
                          <a14:foregroundMark x1="20553" y1="70204" x2="32223" y2="77898"/>
                          <a14:foregroundMark x1="32223" y1="77898" x2="39143" y2="64988"/>
                          <a14:foregroundMark x1="39143" y1="64988" x2="30958" y2="42938"/>
                          <a14:foregroundMark x1="29925" y1="40511" x2="29925" y2="40511"/>
                          <a14:foregroundMark x1="29925" y1="39453" x2="29925" y2="39453"/>
                          <a14:foregroundMark x1="31991" y1="44668" x2="31991" y2="44668"/>
                          <a14:foregroundMark x1="31991" y1="44668" x2="41725" y2="63052"/>
                          <a14:foregroundMark x1="41725" y1="63052" x2="41725" y2="63052"/>
                          <a14:foregroundMark x1="72605" y1="39453" x2="76065" y2="39117"/>
                          <a14:foregroundMark x1="72605" y1="33901" x2="72941" y2="44668"/>
                          <a14:foregroundMark x1="75032" y1="44668" x2="80919" y2="57088"/>
                          <a14:foregroundMark x1="80919" y1="57088" x2="76401" y2="72708"/>
                          <a14:foregroundMark x1="76401" y1="72708" x2="67880" y2="62071"/>
                          <a14:foregroundMark x1="67880" y1="62071" x2="63930" y2="48825"/>
                          <a14:foregroundMark x1="67743" y1="39454" x2="69404" y2="35373"/>
                          <a14:foregroundMark x1="63930" y1="48825" x2="66609" y2="42241"/>
                          <a14:foregroundMark x1="69404" y1="35373" x2="75704" y2="40511"/>
                          <a14:foregroundMark x1="68784" y1="50917" x2="73277" y2="55074"/>
                          <a14:foregroundMark x1="74335" y1="47095" x2="70514" y2="57165"/>
                          <a14:foregroundMark x1="70514" y1="33230" x2="76065" y2="37026"/>
                          <a14:foregroundMark x1="78156" y1="44668" x2="80919" y2="53344"/>
                          <a14:foregroundMark x1="80919" y1="46398" x2="80919" y2="46398"/>
                          <a14:foregroundMark x1="78828" y1="45004" x2="78828" y2="45004"/>
                          <a14:backgroundMark x1="66357" y1="42241" x2="66357" y2="42241"/>
                          <a14:backgroundMark x1="64963" y1="41544" x2="66692" y2="42241"/>
                          <a14:backgroundMark x1="65660" y1="39814" x2="68087" y2="41208"/>
                          <a14:backgroundMark x1="66357" y1="41208" x2="66357" y2="41208"/>
                          <a14:backgroundMark x1="65995" y1="42577" x2="65995" y2="42577"/>
                          <a14:backgroundMark x1="66357" y1="39453" x2="69481" y2="42577"/>
                          <a14:backgroundMark x1="66357" y1="38420" x2="69120" y2="418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1362" y="1445491"/>
              <a:ext cx="2743172" cy="2936571"/>
            </a:xfrm>
            <a:prstGeom prst="rect">
              <a:avLst/>
            </a:prstGeom>
          </p:spPr>
        </p:pic>
      </p:grpSp>
      <p:pic>
        <p:nvPicPr>
          <p:cNvPr id="46" name="図 45">
            <a:extLst>
              <a:ext uri="{FF2B5EF4-FFF2-40B4-BE49-F238E27FC236}">
                <a16:creationId xmlns:a16="http://schemas.microsoft.com/office/drawing/2014/main" id="{CFC242A0-0CC4-AE43-B61F-7D496E6D76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9615" y1="20308" x2="38923" y2="30000"/>
                        <a14:foregroundMark x1="18308" y1="66385" x2="19615" y2="50462"/>
                        <a14:foregroundMark x1="19615" y1="50462" x2="34769" y2="45385"/>
                        <a14:foregroundMark x1="34769" y1="45385" x2="47462" y2="56923"/>
                        <a14:foregroundMark x1="47462" y1="56923" x2="39462" y2="70615"/>
                        <a14:foregroundMark x1="39462" y1="70615" x2="33692" y2="59154"/>
                        <a14:foregroundMark x1="50308" y1="64385" x2="50308" y2="72077"/>
                        <a14:foregroundMark x1="77769" y1="27538" x2="81462" y2="69231"/>
                        <a14:foregroundMark x1="83077" y1="45769" x2="83462" y2="68000"/>
                        <a14:foregroundMark x1="75385" y1="51462" x2="77000" y2="70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512" y="4698102"/>
            <a:ext cx="1585093" cy="1585093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5F3AFE3-C853-7C4D-847D-72C53D3E0DAE}"/>
              </a:ext>
            </a:extLst>
          </p:cNvPr>
          <p:cNvSpPr txBox="1"/>
          <p:nvPr/>
        </p:nvSpPr>
        <p:spPr>
          <a:xfrm>
            <a:off x="8171038" y="4406332"/>
            <a:ext cx="217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Prevents eye diseases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8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EA44AD-AE95-49E4-95E1-D6C13883A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6785" y="4667628"/>
            <a:ext cx="3709002" cy="481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One tomato contains two-thirds of an adult’s daily requirement of vitamin C</a:t>
            </a:r>
            <a:endParaRPr lang="en-US" altLang="ja-JP" sz="1800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68832BB-1F5D-0546-9261-A4AF4784B063}"/>
              </a:ext>
            </a:extLst>
          </p:cNvPr>
          <p:cNvGrpSpPr/>
          <p:nvPr/>
        </p:nvGrpSpPr>
        <p:grpSpPr>
          <a:xfrm>
            <a:off x="6063504" y="1352949"/>
            <a:ext cx="4604497" cy="1430901"/>
            <a:chOff x="-880013" y="4328587"/>
            <a:chExt cx="4603623" cy="134078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B5F3343-29A0-BA4F-92B4-357CCD216F1A}"/>
                </a:ext>
              </a:extLst>
            </p:cNvPr>
            <p:cNvSpPr/>
            <p:nvPr/>
          </p:nvSpPr>
          <p:spPr>
            <a:xfrm>
              <a:off x="-246679" y="4400441"/>
              <a:ext cx="3970289" cy="1268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</a:t>
              </a:r>
              <a:r>
                <a:rPr lang="ja-JP" altLang="en-US" dirty="0"/>
                <a:t> </a:t>
              </a:r>
              <a:r>
                <a:rPr lang="en-US" altLang="ja-JP" dirty="0"/>
                <a:t>it protect us from infections?</a:t>
              </a:r>
              <a:endParaRPr lang="en-US" altLang="ja-JP" sz="1000" dirty="0"/>
            </a:p>
            <a:p>
              <a:endParaRPr lang="en-US" altLang="ja-JP" sz="800" dirty="0"/>
            </a:p>
            <a:p>
              <a:r>
                <a:rPr lang="en-US" altLang="ja-JP" sz="2000" dirty="0"/>
                <a:t>It</a:t>
              </a:r>
              <a:r>
                <a:rPr lang="en-US" altLang="ja-JP" dirty="0"/>
                <a:t> contains a nutrient (lycopene)</a:t>
              </a:r>
              <a:r>
                <a:rPr lang="ja-JP" altLang="en-US"/>
                <a:t> </a:t>
              </a:r>
              <a:r>
                <a:rPr lang="en-US" altLang="ja-JP" dirty="0"/>
                <a:t>that boosts the immune system.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B157AAA-1D59-3C40-8D64-4061B4D3EC6A}"/>
                </a:ext>
              </a:extLst>
            </p:cNvPr>
            <p:cNvGrpSpPr/>
            <p:nvPr/>
          </p:nvGrpSpPr>
          <p:grpSpPr>
            <a:xfrm>
              <a:off x="-880013" y="4328587"/>
              <a:ext cx="4436996" cy="1170655"/>
              <a:chOff x="-346" y="5157308"/>
              <a:chExt cx="4436996" cy="1170655"/>
            </a:xfrm>
          </p:grpSpPr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1488F315-4C02-5B4E-AAB1-65BCC4E89406}"/>
                  </a:ext>
                </a:extLst>
              </p:cNvPr>
              <p:cNvSpPr/>
              <p:nvPr/>
            </p:nvSpPr>
            <p:spPr>
              <a:xfrm>
                <a:off x="134447" y="5249767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Q</a:t>
                </a:r>
                <a:endParaRPr lang="ja-JP" altLang="en-US" dirty="0"/>
              </a:p>
            </p:txBody>
          </p:sp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F7036F34-5CD4-264F-A8A0-A8D85AF89281}"/>
                  </a:ext>
                </a:extLst>
              </p:cNvPr>
              <p:cNvSpPr/>
              <p:nvPr/>
            </p:nvSpPr>
            <p:spPr>
              <a:xfrm>
                <a:off x="141417" y="5734069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rgbClr val="FE3A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A</a:t>
                </a:r>
                <a:endParaRPr lang="ja-JP" altLang="en-US" dirty="0"/>
              </a:p>
            </p:txBody>
          </p:sp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id="{8BDCBDCE-502D-E343-8980-E328F8940E3F}"/>
                  </a:ext>
                </a:extLst>
              </p:cNvPr>
              <p:cNvSpPr/>
              <p:nvPr/>
            </p:nvSpPr>
            <p:spPr>
              <a:xfrm>
                <a:off x="-346" y="5157308"/>
                <a:ext cx="4436996" cy="1170655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2D1A50B-0AF7-9148-A3B8-149C7DEC3263}"/>
              </a:ext>
            </a:extLst>
          </p:cNvPr>
          <p:cNvGrpSpPr/>
          <p:nvPr/>
        </p:nvGrpSpPr>
        <p:grpSpPr>
          <a:xfrm>
            <a:off x="6109040" y="3905703"/>
            <a:ext cx="4436996" cy="1661320"/>
            <a:chOff x="1231900" y="5892800"/>
            <a:chExt cx="3440682" cy="1661320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7382779-65FD-9D47-BBB5-3A64E1FAE634}"/>
                </a:ext>
              </a:extLst>
            </p:cNvPr>
            <p:cNvSpPr txBox="1"/>
            <p:nvPr/>
          </p:nvSpPr>
          <p:spPr>
            <a:xfrm>
              <a:off x="1669961" y="5906052"/>
              <a:ext cx="2942840" cy="1600438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Why does it help to maintain normal blood pressure?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a nutrient (</a:t>
              </a:r>
              <a:r>
                <a:rPr lang="en" altLang="ja-JP" dirty="0"/>
                <a:t>potassium</a:t>
              </a:r>
              <a:r>
                <a:rPr lang="en-US" altLang="ja-JP" dirty="0"/>
                <a:t>) that helps to reduce blood pressure elevation(BPE).</a:t>
              </a:r>
            </a:p>
          </p:txBody>
        </p:sp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4F6A4A13-D415-2543-9F47-25D549DB970D}"/>
                </a:ext>
              </a:extLst>
            </p:cNvPr>
            <p:cNvSpPr/>
            <p:nvPr/>
          </p:nvSpPr>
          <p:spPr>
            <a:xfrm>
              <a:off x="1231900" y="5892800"/>
              <a:ext cx="3440682" cy="1661320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3C60F8BC-BBC2-DC47-B988-99DEE7F015AE}"/>
              </a:ext>
            </a:extLst>
          </p:cNvPr>
          <p:cNvGrpSpPr/>
          <p:nvPr/>
        </p:nvGrpSpPr>
        <p:grpSpPr>
          <a:xfrm>
            <a:off x="6143817" y="2711466"/>
            <a:ext cx="4436996" cy="1121994"/>
            <a:chOff x="-183643" y="7601391"/>
            <a:chExt cx="3345434" cy="1121994"/>
          </a:xfrm>
        </p:grpSpPr>
        <p:sp>
          <p:nvSpPr>
            <p:cNvPr id="31" name="角丸四角形 30">
              <a:extLst>
                <a:ext uri="{FF2B5EF4-FFF2-40B4-BE49-F238E27FC236}">
                  <a16:creationId xmlns:a16="http://schemas.microsoft.com/office/drawing/2014/main" id="{C8008D44-612B-784E-98E1-7002FA5EEDED}"/>
                </a:ext>
              </a:extLst>
            </p:cNvPr>
            <p:cNvSpPr/>
            <p:nvPr/>
          </p:nvSpPr>
          <p:spPr>
            <a:xfrm>
              <a:off x="-183643" y="7601391"/>
              <a:ext cx="3345434" cy="1092166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3970559"/>
                        <a:gd name="connsiteY0" fmla="*/ 206475 h 1238825"/>
                        <a:gd name="connsiteX1" fmla="*/ 206475 w 3970559"/>
                        <a:gd name="connsiteY1" fmla="*/ 0 h 1238825"/>
                        <a:gd name="connsiteX2" fmla="*/ 3764084 w 3970559"/>
                        <a:gd name="connsiteY2" fmla="*/ 0 h 1238825"/>
                        <a:gd name="connsiteX3" fmla="*/ 3970559 w 3970559"/>
                        <a:gd name="connsiteY3" fmla="*/ 206475 h 1238825"/>
                        <a:gd name="connsiteX4" fmla="*/ 3970559 w 3970559"/>
                        <a:gd name="connsiteY4" fmla="*/ 1032350 h 1238825"/>
                        <a:gd name="connsiteX5" fmla="*/ 3764084 w 3970559"/>
                        <a:gd name="connsiteY5" fmla="*/ 1238825 h 1238825"/>
                        <a:gd name="connsiteX6" fmla="*/ 206475 w 3970559"/>
                        <a:gd name="connsiteY6" fmla="*/ 1238825 h 1238825"/>
                        <a:gd name="connsiteX7" fmla="*/ 0 w 3970559"/>
                        <a:gd name="connsiteY7" fmla="*/ 1032350 h 1238825"/>
                        <a:gd name="connsiteX8" fmla="*/ 0 w 3970559"/>
                        <a:gd name="connsiteY8" fmla="*/ 206475 h 1238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970559" h="1238825" extrusionOk="0">
                          <a:moveTo>
                            <a:pt x="0" y="206475"/>
                          </a:moveTo>
                          <a:cubicBezTo>
                            <a:pt x="6621" y="113946"/>
                            <a:pt x="93509" y="-2628"/>
                            <a:pt x="206475" y="0"/>
                          </a:cubicBezTo>
                          <a:cubicBezTo>
                            <a:pt x="1801134" y="89190"/>
                            <a:pt x="2215141" y="-155784"/>
                            <a:pt x="3764084" y="0"/>
                          </a:cubicBezTo>
                          <a:cubicBezTo>
                            <a:pt x="3884772" y="1038"/>
                            <a:pt x="3979234" y="80174"/>
                            <a:pt x="3970559" y="206475"/>
                          </a:cubicBezTo>
                          <a:cubicBezTo>
                            <a:pt x="3910853" y="599012"/>
                            <a:pt x="3946985" y="799099"/>
                            <a:pt x="3970559" y="1032350"/>
                          </a:cubicBezTo>
                          <a:cubicBezTo>
                            <a:pt x="3976785" y="1160669"/>
                            <a:pt x="3886944" y="1239983"/>
                            <a:pt x="3764084" y="1238825"/>
                          </a:cubicBezTo>
                          <a:cubicBezTo>
                            <a:pt x="2768495" y="1238314"/>
                            <a:pt x="1259634" y="1238055"/>
                            <a:pt x="206475" y="1238825"/>
                          </a:cubicBezTo>
                          <a:cubicBezTo>
                            <a:pt x="87396" y="1238569"/>
                            <a:pt x="-8322" y="1139180"/>
                            <a:pt x="0" y="1032350"/>
                          </a:cubicBezTo>
                          <a:cubicBezTo>
                            <a:pt x="-70073" y="845732"/>
                            <a:pt x="-51979" y="349544"/>
                            <a:pt x="0" y="20647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F93550F7-9D18-C945-BEDD-6D411D89FC65}"/>
                </a:ext>
              </a:extLst>
            </p:cNvPr>
            <p:cNvSpPr/>
            <p:nvPr/>
          </p:nvSpPr>
          <p:spPr>
            <a:xfrm>
              <a:off x="311598" y="7676945"/>
              <a:ext cx="2821732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does it prevent anemia?</a:t>
              </a:r>
              <a:endParaRPr lang="ja-JP" altLang="ja-JP" dirty="0"/>
            </a:p>
            <a:p>
              <a:endParaRPr lang="en-US" altLang="ja-JP" sz="800" dirty="0"/>
            </a:p>
            <a:p>
              <a:r>
                <a:rPr lang="en-US" altLang="ja-JP" dirty="0"/>
                <a:t>Tomatoes help to produce blood and prevents anemia.</a:t>
              </a: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5137361-A2CF-3548-999D-F1697DA3C59C}"/>
              </a:ext>
            </a:extLst>
          </p:cNvPr>
          <p:cNvGrpSpPr/>
          <p:nvPr/>
        </p:nvGrpSpPr>
        <p:grpSpPr>
          <a:xfrm>
            <a:off x="6106645" y="144039"/>
            <a:ext cx="4424979" cy="1092167"/>
            <a:chOff x="5356275" y="5695928"/>
            <a:chExt cx="3130621" cy="1508105"/>
          </a:xfrm>
        </p:grpSpPr>
        <p:sp>
          <p:nvSpPr>
            <p:cNvPr id="28" name="角丸四角形 27">
              <a:extLst>
                <a:ext uri="{FF2B5EF4-FFF2-40B4-BE49-F238E27FC236}">
                  <a16:creationId xmlns:a16="http://schemas.microsoft.com/office/drawing/2014/main" id="{A5CA1C7C-0097-8944-95E8-94E9F0B909BF}"/>
                </a:ext>
              </a:extLst>
            </p:cNvPr>
            <p:cNvSpPr/>
            <p:nvPr/>
          </p:nvSpPr>
          <p:spPr>
            <a:xfrm>
              <a:off x="5356275" y="5695928"/>
              <a:ext cx="3130621" cy="1508105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D0B7E51-3A38-7843-B54E-AE207C3BA486}"/>
                </a:ext>
              </a:extLst>
            </p:cNvPr>
            <p:cNvSpPr txBox="1"/>
            <p:nvPr/>
          </p:nvSpPr>
          <p:spPr>
            <a:xfrm>
              <a:off x="5794744" y="5739962"/>
              <a:ext cx="2672912" cy="144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Why is it good for the skin?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a nutrient (vitamin C)  that improves skin condition.</a:t>
              </a:r>
              <a:endParaRPr lang="ja-JP" altLang="en-US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0FCBDBDB-1ABE-F74E-8145-5E95A72915B4}"/>
              </a:ext>
            </a:extLst>
          </p:cNvPr>
          <p:cNvGrpSpPr/>
          <p:nvPr/>
        </p:nvGrpSpPr>
        <p:grpSpPr>
          <a:xfrm>
            <a:off x="6143818" y="5670713"/>
            <a:ext cx="4424979" cy="1358669"/>
            <a:chOff x="4717664" y="7730696"/>
            <a:chExt cx="3440682" cy="1876101"/>
          </a:xfrm>
        </p:grpSpPr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3D17DFDE-F2BD-9943-9A5A-704CFFD50CA7}"/>
                </a:ext>
              </a:extLst>
            </p:cNvPr>
            <p:cNvSpPr/>
            <p:nvPr/>
          </p:nvSpPr>
          <p:spPr>
            <a:xfrm>
              <a:off x="4717664" y="7730696"/>
              <a:ext cx="3440682" cy="1508105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B4BE2362-4D61-E64D-A780-0E48F23FE785}"/>
                </a:ext>
              </a:extLst>
            </p:cNvPr>
            <p:cNvSpPr/>
            <p:nvPr/>
          </p:nvSpPr>
          <p:spPr>
            <a:xfrm>
              <a:off x="5228390" y="7779343"/>
              <a:ext cx="2879358" cy="1827454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is it good for the eyes?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 a nutrient (vitamin A) that is necessary for visual functions.</a:t>
              </a:r>
            </a:p>
          </p:txBody>
        </p:sp>
      </p:grpSp>
      <p:sp>
        <p:nvSpPr>
          <p:cNvPr id="45" name="円形吹き出し 44">
            <a:extLst>
              <a:ext uri="{FF2B5EF4-FFF2-40B4-BE49-F238E27FC236}">
                <a16:creationId xmlns:a16="http://schemas.microsoft.com/office/drawing/2014/main" id="{F2239E97-BAA1-EC41-9532-473E171D06BF}"/>
              </a:ext>
            </a:extLst>
          </p:cNvPr>
          <p:cNvSpPr/>
          <p:nvPr/>
        </p:nvSpPr>
        <p:spPr>
          <a:xfrm>
            <a:off x="6295684" y="2830609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 dirty="0"/>
          </a:p>
        </p:txBody>
      </p:sp>
      <p:sp>
        <p:nvSpPr>
          <p:cNvPr id="46" name="円形吹き出し 45">
            <a:extLst>
              <a:ext uri="{FF2B5EF4-FFF2-40B4-BE49-F238E27FC236}">
                <a16:creationId xmlns:a16="http://schemas.microsoft.com/office/drawing/2014/main" id="{9BE3FC30-DF92-9E4D-98A0-D92A7EF7400B}"/>
              </a:ext>
            </a:extLst>
          </p:cNvPr>
          <p:cNvSpPr/>
          <p:nvPr/>
        </p:nvSpPr>
        <p:spPr>
          <a:xfrm>
            <a:off x="6306512" y="3317699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 dirty="0"/>
          </a:p>
        </p:txBody>
      </p:sp>
      <p:sp>
        <p:nvSpPr>
          <p:cNvPr id="47" name="円形吹き出し 46">
            <a:extLst>
              <a:ext uri="{FF2B5EF4-FFF2-40B4-BE49-F238E27FC236}">
                <a16:creationId xmlns:a16="http://schemas.microsoft.com/office/drawing/2014/main" id="{9186741E-7C30-A442-855A-BACDFA93AAFF}"/>
              </a:ext>
            </a:extLst>
          </p:cNvPr>
          <p:cNvSpPr/>
          <p:nvPr/>
        </p:nvSpPr>
        <p:spPr>
          <a:xfrm>
            <a:off x="6241810" y="229492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 dirty="0"/>
          </a:p>
        </p:txBody>
      </p:sp>
      <p:sp>
        <p:nvSpPr>
          <p:cNvPr id="48" name="円形吹き出し 47">
            <a:extLst>
              <a:ext uri="{FF2B5EF4-FFF2-40B4-BE49-F238E27FC236}">
                <a16:creationId xmlns:a16="http://schemas.microsoft.com/office/drawing/2014/main" id="{62156338-65A7-3E4A-9283-2AB1F36EEF90}"/>
              </a:ext>
            </a:extLst>
          </p:cNvPr>
          <p:cNvSpPr/>
          <p:nvPr/>
        </p:nvSpPr>
        <p:spPr>
          <a:xfrm>
            <a:off x="6257464" y="735014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 dirty="0"/>
          </a:p>
        </p:txBody>
      </p:sp>
      <p:sp>
        <p:nvSpPr>
          <p:cNvPr id="49" name="円形吹き出し 48">
            <a:extLst>
              <a:ext uri="{FF2B5EF4-FFF2-40B4-BE49-F238E27FC236}">
                <a16:creationId xmlns:a16="http://schemas.microsoft.com/office/drawing/2014/main" id="{BF77C077-45B0-C34F-AE97-D99F36B8A641}"/>
              </a:ext>
            </a:extLst>
          </p:cNvPr>
          <p:cNvSpPr/>
          <p:nvPr/>
        </p:nvSpPr>
        <p:spPr>
          <a:xfrm>
            <a:off x="6270504" y="4009190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/>
          </a:p>
        </p:txBody>
      </p:sp>
      <p:sp>
        <p:nvSpPr>
          <p:cNvPr id="50" name="円形吹き出し 49">
            <a:extLst>
              <a:ext uri="{FF2B5EF4-FFF2-40B4-BE49-F238E27FC236}">
                <a16:creationId xmlns:a16="http://schemas.microsoft.com/office/drawing/2014/main" id="{8198A408-FD83-0B4E-9F7A-40A4510A983C}"/>
              </a:ext>
            </a:extLst>
          </p:cNvPr>
          <p:cNvSpPr/>
          <p:nvPr/>
        </p:nvSpPr>
        <p:spPr>
          <a:xfrm>
            <a:off x="6260907" y="4710432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/>
          </a:p>
        </p:txBody>
      </p:sp>
      <p:sp>
        <p:nvSpPr>
          <p:cNvPr id="51" name="円形吹き出し 50">
            <a:extLst>
              <a:ext uri="{FF2B5EF4-FFF2-40B4-BE49-F238E27FC236}">
                <a16:creationId xmlns:a16="http://schemas.microsoft.com/office/drawing/2014/main" id="{58ABDE08-C9D9-F14B-9E94-B04D4AEF6615}"/>
              </a:ext>
            </a:extLst>
          </p:cNvPr>
          <p:cNvSpPr/>
          <p:nvPr/>
        </p:nvSpPr>
        <p:spPr>
          <a:xfrm>
            <a:off x="6270504" y="5737878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/>
          </a:p>
        </p:txBody>
      </p:sp>
      <p:sp>
        <p:nvSpPr>
          <p:cNvPr id="52" name="円形吹き出し 51">
            <a:extLst>
              <a:ext uri="{FF2B5EF4-FFF2-40B4-BE49-F238E27FC236}">
                <a16:creationId xmlns:a16="http://schemas.microsoft.com/office/drawing/2014/main" id="{D9FF393A-51FF-5242-A3A1-EDCB40CD5F02}"/>
              </a:ext>
            </a:extLst>
          </p:cNvPr>
          <p:cNvSpPr/>
          <p:nvPr/>
        </p:nvSpPr>
        <p:spPr>
          <a:xfrm>
            <a:off x="6301403" y="6265490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/>
          </a:p>
        </p:txBody>
      </p:sp>
      <p:sp>
        <p:nvSpPr>
          <p:cNvPr id="54" name="タイトル 1">
            <a:extLst>
              <a:ext uri="{FF2B5EF4-FFF2-40B4-BE49-F238E27FC236}">
                <a16:creationId xmlns:a16="http://schemas.microsoft.com/office/drawing/2014/main" id="{C8263892-49B0-A44E-B318-94175365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220" y="500190"/>
            <a:ext cx="4195796" cy="628525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Health effects of tomatoes</a:t>
            </a:r>
            <a:endParaRPr lang="ja-JP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パイ 54">
            <a:extLst>
              <a:ext uri="{FF2B5EF4-FFF2-40B4-BE49-F238E27FC236}">
                <a16:creationId xmlns:a16="http://schemas.microsoft.com/office/drawing/2014/main" id="{A26304F6-3172-BD48-84B3-64C5959DA931}"/>
              </a:ext>
            </a:extLst>
          </p:cNvPr>
          <p:cNvSpPr/>
          <p:nvPr/>
        </p:nvSpPr>
        <p:spPr>
          <a:xfrm>
            <a:off x="3000190" y="5334087"/>
            <a:ext cx="1125247" cy="1201282"/>
          </a:xfrm>
          <a:prstGeom prst="pie">
            <a:avLst>
              <a:gd name="adj1" fmla="val 2114780"/>
              <a:gd name="adj2" fmla="val 162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F6337375-ED14-AD4B-ADBA-61D76C8C02A4}"/>
              </a:ext>
            </a:extLst>
          </p:cNvPr>
          <p:cNvSpPr/>
          <p:nvPr/>
        </p:nvSpPr>
        <p:spPr>
          <a:xfrm>
            <a:off x="3000189" y="5334087"/>
            <a:ext cx="1170994" cy="120128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26" name="Picture 2" descr="トマトのイラスト">
            <a:extLst>
              <a:ext uri="{FF2B5EF4-FFF2-40B4-BE49-F238E27FC236}">
                <a16:creationId xmlns:a16="http://schemas.microsoft.com/office/drawing/2014/main" id="{BF8E814F-525B-F443-B38D-59DF5AB4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390" y="5719335"/>
            <a:ext cx="608012" cy="5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E0FB3C07-BC65-0D4C-AED7-B2C89EC6CA21}"/>
              </a:ext>
            </a:extLst>
          </p:cNvPr>
          <p:cNvGrpSpPr/>
          <p:nvPr/>
        </p:nvGrpSpPr>
        <p:grpSpPr>
          <a:xfrm>
            <a:off x="2616342" y="5506348"/>
            <a:ext cx="312906" cy="646331"/>
            <a:chOff x="254000" y="5600700"/>
            <a:chExt cx="312906" cy="646331"/>
          </a:xfrm>
        </p:grpSpPr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31FBCE21-6FE3-D64E-A01A-0209A24B0E23}"/>
                </a:ext>
              </a:extLst>
            </p:cNvPr>
            <p:cNvSpPr txBox="1"/>
            <p:nvPr/>
          </p:nvSpPr>
          <p:spPr>
            <a:xfrm>
              <a:off x="254000" y="5600700"/>
              <a:ext cx="3129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altLang="ja-JP" dirty="0">
                  <a:solidFill>
                    <a:srgbClr val="FF0000"/>
                  </a:solidFill>
                </a:rPr>
                <a:t>3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3A8EC099-7BF6-FD4A-98F5-0E240ED303C2}"/>
                </a:ext>
              </a:extLst>
            </p:cNvPr>
            <p:cNvCxnSpPr>
              <a:stCxn id="57" idx="1"/>
              <a:endCxn id="57" idx="3"/>
            </p:cNvCxnSpPr>
            <p:nvPr/>
          </p:nvCxnSpPr>
          <p:spPr>
            <a:xfrm>
              <a:off x="254000" y="5923866"/>
              <a:ext cx="30168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BDA63CC3-7B69-F747-BFDB-DF042DDC42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026" y="1259784"/>
            <a:ext cx="4207320" cy="27331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407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>
            <a:extLst>
              <a:ext uri="{FF2B5EF4-FFF2-40B4-BE49-F238E27FC236}">
                <a16:creationId xmlns:a16="http://schemas.microsoft.com/office/drawing/2014/main" id="{807CAAB1-CC5A-2C48-8FC6-AD966CA41D28}"/>
              </a:ext>
            </a:extLst>
          </p:cNvPr>
          <p:cNvSpPr/>
          <p:nvPr/>
        </p:nvSpPr>
        <p:spPr>
          <a:xfrm>
            <a:off x="1558760" y="1229884"/>
            <a:ext cx="2752914" cy="2479810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Suitable for cooking at high temperatures 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6489C63C-81DA-F842-BBB3-A915FEF52A32}"/>
              </a:ext>
            </a:extLst>
          </p:cNvPr>
          <p:cNvSpPr/>
          <p:nvPr/>
        </p:nvSpPr>
        <p:spPr>
          <a:xfrm>
            <a:off x="7988975" y="4808707"/>
            <a:ext cx="1857893" cy="1874172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Eat with the skin and seeds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2133972F-5CDD-7A47-9755-7642475A678A}"/>
              </a:ext>
            </a:extLst>
          </p:cNvPr>
          <p:cNvSpPr/>
          <p:nvPr/>
        </p:nvSpPr>
        <p:spPr>
          <a:xfrm>
            <a:off x="4922558" y="1167379"/>
            <a:ext cx="2247226" cy="21304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700" b="1">
                <a:latin typeface="Calibri" panose="020F0502020204030204" pitchFamily="34" charset="0"/>
                <a:cs typeface="Calibri" panose="020F0502020204030204" pitchFamily="34" charset="0"/>
              </a:rPr>
              <a:t>Eat with iron-rich foods</a:t>
            </a:r>
            <a:endParaRPr lang="ja-JP" alt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0F4996F9-42CC-DC41-A9C0-3516A6F949BA}"/>
              </a:ext>
            </a:extLst>
          </p:cNvPr>
          <p:cNvSpPr/>
          <p:nvPr/>
        </p:nvSpPr>
        <p:spPr>
          <a:xfrm>
            <a:off x="8126955" y="2062609"/>
            <a:ext cx="2137471" cy="1909026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Important to eat with a variety of foods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A1EBFB3-F842-6047-AC7B-554C99A753EC}"/>
              </a:ext>
            </a:extLst>
          </p:cNvPr>
          <p:cNvGrpSpPr/>
          <p:nvPr/>
        </p:nvGrpSpPr>
        <p:grpSpPr>
          <a:xfrm>
            <a:off x="1558760" y="5610796"/>
            <a:ext cx="873022" cy="980662"/>
            <a:chOff x="385160" y="3400174"/>
            <a:chExt cx="2265612" cy="2593996"/>
          </a:xfrm>
        </p:grpSpPr>
        <p:pic>
          <p:nvPicPr>
            <p:cNvPr id="1026" name="Picture 2" descr="家庭菜園の人気野菜】トマトの育て方 初心者でも簡単にできる栽培方法 保存方法や美味しい食べ方も紹介 - 特選街web">
              <a:extLst>
                <a:ext uri="{FF2B5EF4-FFF2-40B4-BE49-F238E27FC236}">
                  <a16:creationId xmlns:a16="http://schemas.microsoft.com/office/drawing/2014/main" id="{2C0D4044-59C3-4742-9E0F-ECD89C900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28" y="4048634"/>
              <a:ext cx="2017644" cy="176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加熱調理イラスト - No: 655258／無料イラストなら「イラストAC」">
              <a:extLst>
                <a:ext uri="{FF2B5EF4-FFF2-40B4-BE49-F238E27FC236}">
                  <a16:creationId xmlns:a16="http://schemas.microsoft.com/office/drawing/2014/main" id="{98CA575B-06DF-F043-B371-57F16417FA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6497" y="5629937"/>
              <a:ext cx="1121664" cy="364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湯気イラスト／無料イラストなら「イラストAC」">
              <a:extLst>
                <a:ext uri="{FF2B5EF4-FFF2-40B4-BE49-F238E27FC236}">
                  <a16:creationId xmlns:a16="http://schemas.microsoft.com/office/drawing/2014/main" id="{6A09DCBC-1ABD-C744-A73C-4302DA4C1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60" y="3400174"/>
              <a:ext cx="1316736" cy="93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塊肉のイラスト | かわいいフリー素材集 いらすとや">
            <a:extLst>
              <a:ext uri="{FF2B5EF4-FFF2-40B4-BE49-F238E27FC236}">
                <a16:creationId xmlns:a16="http://schemas.microsoft.com/office/drawing/2014/main" id="{37B91133-7D24-A449-A45B-A1E00AFA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2934">
            <a:off x="4549489" y="2590345"/>
            <a:ext cx="987552" cy="92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ほうれん草 イラスト素材 - iStock">
            <a:extLst>
              <a:ext uri="{FF2B5EF4-FFF2-40B4-BE49-F238E27FC236}">
                <a16:creationId xmlns:a16="http://schemas.microsoft.com/office/drawing/2014/main" id="{58BEDDBD-2B4C-3048-BFC0-875B0D90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76" b="90000" l="9804" r="93791">
                        <a14:foregroundMark x1="64542" y1="7759" x2="64542" y2="7759"/>
                        <a14:foregroundMark x1="88399" y1="21552" x2="88399" y2="21552"/>
                        <a14:foregroundMark x1="91667" y1="50172" x2="91667" y2="50172"/>
                        <a14:foregroundMark x1="93791" y1="50172" x2="93791" y2="50172"/>
                        <a14:foregroundMark x1="63399" y1="3276" x2="63399" y2="3276"/>
                        <a14:foregroundMark x1="93791" y1="51379" x2="93791" y2="51379"/>
                        <a14:foregroundMark x1="92647" y1="61724" x2="92647" y2="61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329" y="2710337"/>
            <a:ext cx="841170" cy="7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食事をする女性 栄養バランスのイラスト素材 [FYI04100708] | ストックフォトのamanaimages PLUS">
            <a:extLst>
              <a:ext uri="{FF2B5EF4-FFF2-40B4-BE49-F238E27FC236}">
                <a16:creationId xmlns:a16="http://schemas.microsoft.com/office/drawing/2014/main" id="{D383926D-DF17-6142-93A2-8B0E3269D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74" b="95848" l="5870" r="94130">
                        <a14:foregroundMark x1="11304" y1="77509" x2="11304" y2="77509"/>
                        <a14:foregroundMark x1="6522" y1="76125" x2="6522" y2="76125"/>
                        <a14:foregroundMark x1="6304" y1="84083" x2="6304" y2="84083"/>
                        <a14:foregroundMark x1="8913" y1="78547" x2="8913" y2="78547"/>
                        <a14:foregroundMark x1="8913" y1="78547" x2="8913" y2="78547"/>
                        <a14:foregroundMark x1="8913" y1="78893" x2="8913" y2="78893"/>
                        <a14:foregroundMark x1="13696" y1="51557" x2="13696" y2="51557"/>
                        <a14:foregroundMark x1="13696" y1="38754" x2="13696" y2="38754"/>
                        <a14:foregroundMark x1="7826" y1="39446" x2="7826" y2="39446"/>
                        <a14:foregroundMark x1="24565" y1="17301" x2="24565" y2="17301"/>
                        <a14:foregroundMark x1="20217" y1="16955" x2="24783" y2="27336"/>
                        <a14:foregroundMark x1="6304" y1="80277" x2="12826" y2="73702"/>
                        <a14:foregroundMark x1="26087" y1="16609" x2="28696" y2="26990"/>
                        <a14:foregroundMark x1="40870" y1="6920" x2="47391" y2="12111"/>
                        <a14:foregroundMark x1="63043" y1="6574" x2="65217" y2="14187"/>
                        <a14:foregroundMark x1="77391" y1="24221" x2="79348" y2="28720"/>
                        <a14:foregroundMark x1="86522" y1="30796" x2="88043" y2="38408"/>
                        <a14:foregroundMark x1="87174" y1="58478" x2="88696" y2="65398"/>
                        <a14:foregroundMark x1="89783" y1="53979" x2="89783" y2="66090"/>
                        <a14:foregroundMark x1="87174" y1="79585" x2="86522" y2="89965"/>
                        <a14:foregroundMark x1="91522" y1="79239" x2="92174" y2="86851"/>
                        <a14:foregroundMark x1="94130" y1="94810" x2="90435" y2="95848"/>
                        <a14:foregroundMark x1="38478" y1="8651" x2="42609" y2="12803"/>
                        <a14:foregroundMark x1="10217" y1="37716" x2="8696" y2="42215"/>
                        <a14:foregroundMark x1="14348" y1="37370" x2="15870" y2="39100"/>
                        <a14:foregroundMark x1="13696" y1="54325" x2="15000" y2="49827"/>
                        <a14:foregroundMark x1="12174" y1="49481" x2="15652" y2="49481"/>
                        <a14:foregroundMark x1="47391" y1="15917" x2="47391" y2="15917"/>
                        <a14:foregroundMark x1="60000" y1="14533" x2="60000" y2="14533"/>
                        <a14:foregroundMark x1="60000" y1="14533" x2="65217" y2="13841"/>
                        <a14:foregroundMark x1="66087" y1="15225" x2="65870" y2="14187"/>
                        <a14:foregroundMark x1="67391" y1="22145" x2="67391" y2="22145"/>
                        <a14:foregroundMark x1="70652" y1="17301" x2="70652" y2="17301"/>
                        <a14:foregroundMark x1="84565" y1="63668" x2="86087" y2="65398"/>
                        <a14:foregroundMark x1="83913" y1="68166" x2="86522" y2="67128"/>
                        <a14:foregroundMark x1="77609" y1="20415" x2="77609" y2="20415"/>
                        <a14:backgroundMark x1="44130" y1="70934" x2="43478" y2="56055"/>
                        <a14:backgroundMark x1="43478" y1="56055" x2="51522" y2="48789"/>
                        <a14:backgroundMark x1="51522" y1="48789" x2="59783" y2="58824"/>
                        <a14:backgroundMark x1="59783" y1="58824" x2="53261" y2="70588"/>
                        <a14:backgroundMark x1="53261" y1="70588" x2="52609" y2="85121"/>
                        <a14:backgroundMark x1="52609" y1="85121" x2="53478" y2="86505"/>
                        <a14:backgroundMark x1="42609" y1="75779" x2="41087" y2="60900"/>
                        <a14:backgroundMark x1="41087" y1="60900" x2="45652" y2="48097"/>
                        <a14:backgroundMark x1="45652" y1="48097" x2="55000" y2="46367"/>
                        <a14:backgroundMark x1="55000" y1="46367" x2="61957" y2="57439"/>
                        <a14:backgroundMark x1="61957" y1="57439" x2="59783" y2="72664"/>
                        <a14:backgroundMark x1="59783" y1="72664" x2="56739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15502" y="1589202"/>
            <a:ext cx="2957841" cy="18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トマト、半分とスライス。野菜 | プレミアムベクター">
            <a:extLst>
              <a:ext uri="{FF2B5EF4-FFF2-40B4-BE49-F238E27FC236}">
                <a16:creationId xmlns:a16="http://schemas.microsoft.com/office/drawing/2014/main" id="{F706F84B-FE38-2E49-9582-44D06A60C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07" b="91703" l="6550" r="92812">
                        <a14:foregroundMark x1="90415" y1="85153" x2="90415" y2="85153"/>
                        <a14:foregroundMark x1="92971" y1="85153" x2="92971" y2="85153"/>
                        <a14:foregroundMark x1="82268" y1="91921" x2="82268" y2="91921"/>
                        <a14:foregroundMark x1="24601" y1="91921" x2="24601" y2="91921"/>
                        <a14:foregroundMark x1="6550" y1="74891" x2="6550" y2="74891"/>
                        <a14:foregroundMark x1="71086" y1="62227" x2="71086" y2="62227"/>
                        <a14:foregroundMark x1="70607" y1="63755" x2="70607" y2="63755"/>
                        <a14:foregroundMark x1="67412" y1="65502" x2="67412" y2="65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84436" y="5959831"/>
            <a:ext cx="988311" cy="7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D5078E-E80E-B84C-8E30-1B9C0CD1D294}"/>
              </a:ext>
            </a:extLst>
          </p:cNvPr>
          <p:cNvSpPr/>
          <p:nvPr/>
        </p:nvSpPr>
        <p:spPr>
          <a:xfrm>
            <a:off x="2252601" y="214523"/>
            <a:ext cx="8050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tomatoes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603069" y="6327982"/>
            <a:ext cx="1112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Example</a:t>
            </a:r>
            <a:endParaRPr lang="ja-JP" altLang="en-US" dirty="0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1799F82C-C623-D243-8BE9-9B7E2C6AB84A}"/>
              </a:ext>
            </a:extLst>
          </p:cNvPr>
          <p:cNvSpPr/>
          <p:nvPr/>
        </p:nvSpPr>
        <p:spPr>
          <a:xfrm>
            <a:off x="1918569" y="3954874"/>
            <a:ext cx="2508049" cy="2479810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.but avoid overheating for too long</a:t>
            </a:r>
            <a:endParaRPr lang="en" altLang="ja-JP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5201C80-D607-7D4E-AD40-B8B76818E4B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676" y="3742806"/>
            <a:ext cx="3718337" cy="246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090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99E0B4E-72A4-CF44-B1FC-F656005466D0}"/>
              </a:ext>
            </a:extLst>
          </p:cNvPr>
          <p:cNvGrpSpPr/>
          <p:nvPr/>
        </p:nvGrpSpPr>
        <p:grpSpPr>
          <a:xfrm>
            <a:off x="6240201" y="1915284"/>
            <a:ext cx="4275760" cy="2356130"/>
            <a:chOff x="7854987" y="-221090"/>
            <a:chExt cx="4357837" cy="2356130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7B4B5400-8D70-2245-ACD4-1F64881F8DCE}"/>
                </a:ext>
              </a:extLst>
            </p:cNvPr>
            <p:cNvSpPr/>
            <p:nvPr/>
          </p:nvSpPr>
          <p:spPr>
            <a:xfrm>
              <a:off x="7854987" y="-221090"/>
              <a:ext cx="4357837" cy="2105325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5185D05-765F-BE46-BD60-1C426EBD917A}"/>
                </a:ext>
              </a:extLst>
            </p:cNvPr>
            <p:cNvSpPr txBox="1"/>
            <p:nvPr/>
          </p:nvSpPr>
          <p:spPr>
            <a:xfrm>
              <a:off x="8014468" y="-173284"/>
              <a:ext cx="412853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Processing and cooking tomatoes can increase nutritional value, but after 2, 15, and 30 min. of heating at 88 ℃, the vitamin C content dropped 11, 16, and 28%, respectively.</a:t>
              </a:r>
            </a:p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The longer a food is cooked, the greater the loss of nutrients.</a:t>
              </a:r>
            </a:p>
            <a:p>
              <a:endParaRPr lang="en" altLang="ja-JP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18B0741-239D-AD48-86CB-204BEAFCF2D1}"/>
              </a:ext>
            </a:extLst>
          </p:cNvPr>
          <p:cNvGrpSpPr/>
          <p:nvPr/>
        </p:nvGrpSpPr>
        <p:grpSpPr>
          <a:xfrm>
            <a:off x="6250553" y="1048887"/>
            <a:ext cx="4265408" cy="722240"/>
            <a:chOff x="5568660" y="5793496"/>
            <a:chExt cx="2675119" cy="997296"/>
          </a:xfrm>
        </p:grpSpPr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6FDFD1FB-9C24-4F4A-AB29-F3EA7C1DEF67}"/>
                </a:ext>
              </a:extLst>
            </p:cNvPr>
            <p:cNvSpPr/>
            <p:nvPr/>
          </p:nvSpPr>
          <p:spPr>
            <a:xfrm>
              <a:off x="5568660" y="5793496"/>
              <a:ext cx="2675119" cy="997296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63E9751-C9B6-114D-A688-DB8F7E6A37B1}"/>
                </a:ext>
              </a:extLst>
            </p:cNvPr>
            <p:cNvSpPr txBox="1"/>
            <p:nvPr/>
          </p:nvSpPr>
          <p:spPr>
            <a:xfrm>
              <a:off x="5621182" y="5898314"/>
              <a:ext cx="2547786" cy="892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with iron-rich foods (e.g., meat, spinach) to help the absorption of iron.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AA00B2A-2083-C34B-978F-B5EBEADE4C55}"/>
              </a:ext>
            </a:extLst>
          </p:cNvPr>
          <p:cNvGrpSpPr/>
          <p:nvPr/>
        </p:nvGrpSpPr>
        <p:grpSpPr>
          <a:xfrm>
            <a:off x="6240202" y="4114947"/>
            <a:ext cx="4334783" cy="720898"/>
            <a:chOff x="5568659" y="5793496"/>
            <a:chExt cx="2722410" cy="602972"/>
          </a:xfrm>
        </p:grpSpPr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FA46F1B8-1963-004C-A7DA-16C126F2CD8A}"/>
                </a:ext>
              </a:extLst>
            </p:cNvPr>
            <p:cNvSpPr/>
            <p:nvPr/>
          </p:nvSpPr>
          <p:spPr>
            <a:xfrm>
              <a:off x="5568659" y="5793496"/>
              <a:ext cx="2648331" cy="60297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63F21FB-9DD0-1743-B79F-5B76391AB04E}"/>
                </a:ext>
              </a:extLst>
            </p:cNvPr>
            <p:cNvSpPr txBox="1"/>
            <p:nvPr/>
          </p:nvSpPr>
          <p:spPr>
            <a:xfrm>
              <a:off x="5604149" y="5846951"/>
              <a:ext cx="2686920" cy="54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The skin and seeds of tomatoes have more anti-aging effects than that of  fruits.</a:t>
              </a:r>
            </a:p>
          </p:txBody>
        </p: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DD617C9-1CA9-FD41-9F9E-4ACB1F1860EC}"/>
              </a:ext>
            </a:extLst>
          </p:cNvPr>
          <p:cNvSpPr/>
          <p:nvPr/>
        </p:nvSpPr>
        <p:spPr>
          <a:xfrm>
            <a:off x="2252600" y="214523"/>
            <a:ext cx="7587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tomato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2362D33-E422-CB48-B2B4-7CED33788C1B}"/>
              </a:ext>
            </a:extLst>
          </p:cNvPr>
          <p:cNvGrpSpPr/>
          <p:nvPr/>
        </p:nvGrpSpPr>
        <p:grpSpPr>
          <a:xfrm>
            <a:off x="1719785" y="4376924"/>
            <a:ext cx="4393443" cy="2041810"/>
            <a:chOff x="5568659" y="5793496"/>
            <a:chExt cx="2657198" cy="2819408"/>
          </a:xfrm>
        </p:grpSpPr>
        <p:sp>
          <p:nvSpPr>
            <p:cNvPr id="29" name="角丸四角形 28">
              <a:extLst>
                <a:ext uri="{FF2B5EF4-FFF2-40B4-BE49-F238E27FC236}">
                  <a16:creationId xmlns:a16="http://schemas.microsoft.com/office/drawing/2014/main" id="{2C4134E3-71A0-6B47-90EE-C6858A7AE858}"/>
                </a:ext>
              </a:extLst>
            </p:cNvPr>
            <p:cNvSpPr/>
            <p:nvPr/>
          </p:nvSpPr>
          <p:spPr>
            <a:xfrm>
              <a:off x="5568659" y="5793496"/>
              <a:ext cx="2621720" cy="277319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B7A9011C-FF3A-2043-A45E-2CB2E7CD4731}"/>
                </a:ext>
              </a:extLst>
            </p:cNvPr>
            <p:cNvSpPr txBox="1"/>
            <p:nvPr/>
          </p:nvSpPr>
          <p:spPr>
            <a:xfrm>
              <a:off x="5619676" y="5807974"/>
              <a:ext cx="2606181" cy="280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Eat a combination of different foods, including </a:t>
              </a:r>
              <a:r>
                <a:rPr lang="en" altLang="ja-JP" b="1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staple foods </a:t>
              </a:r>
              <a:r>
                <a:rPr lang="en" altLang="ja-JP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(e.g., cereals such as wheat, barley, rye, maize, or rice), or </a:t>
              </a:r>
              <a:r>
                <a:rPr lang="en" altLang="ja-JP" b="1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starchy tubers or roots </a:t>
              </a:r>
              <a:r>
                <a:rPr lang="en" altLang="ja-JP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(e.g., potatoes, yams, taro or cassava), </a:t>
              </a:r>
              <a:r>
                <a:rPr lang="en" altLang="ja-JP" b="1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legumes</a:t>
              </a:r>
              <a:r>
                <a:rPr lang="en" altLang="ja-JP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(e.g., lentils, beans), </a:t>
              </a:r>
              <a:r>
                <a:rPr lang="en" altLang="ja-JP" b="1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vegetables</a:t>
              </a:r>
              <a:r>
                <a:rPr lang="en" altLang="ja-JP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" altLang="ja-JP" b="1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fruit, and foods from animal sources</a:t>
              </a:r>
              <a:r>
                <a:rPr lang="en" altLang="ja-JP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(e.g., meat, fish, eggs, and milk).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BFCBD33-1445-9D45-A17A-AC4AB19E19F8}"/>
              </a:ext>
            </a:extLst>
          </p:cNvPr>
          <p:cNvGrpSpPr/>
          <p:nvPr/>
        </p:nvGrpSpPr>
        <p:grpSpPr>
          <a:xfrm>
            <a:off x="6236566" y="5039914"/>
            <a:ext cx="4309091" cy="1163943"/>
            <a:chOff x="5568659" y="5863643"/>
            <a:chExt cx="2703101" cy="1301342"/>
          </a:xfrm>
        </p:grpSpPr>
        <p:sp>
          <p:nvSpPr>
            <p:cNvPr id="33" name="角丸四角形 32">
              <a:extLst>
                <a:ext uri="{FF2B5EF4-FFF2-40B4-BE49-F238E27FC236}">
                  <a16:creationId xmlns:a16="http://schemas.microsoft.com/office/drawing/2014/main" id="{03FA3BD4-0E63-7745-BF03-37CE715DE667}"/>
                </a:ext>
              </a:extLst>
            </p:cNvPr>
            <p:cNvSpPr/>
            <p:nvPr/>
          </p:nvSpPr>
          <p:spPr>
            <a:xfrm>
              <a:off x="5568659" y="5863643"/>
              <a:ext cx="2672913" cy="130134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37111A4-14AF-704F-81FE-029D0A81305C}"/>
                </a:ext>
              </a:extLst>
            </p:cNvPr>
            <p:cNvSpPr txBox="1"/>
            <p:nvPr/>
          </p:nvSpPr>
          <p:spPr>
            <a:xfrm>
              <a:off x="5598848" y="5886983"/>
              <a:ext cx="2672912" cy="103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variety of whole (i.e., unprocessed) and fresh foods every day to help obtain the right amounts of essential nutrients.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668BFAFE-205A-064A-B73E-623AAA200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137" y="1043439"/>
            <a:ext cx="4205783" cy="30826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058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ワイド画面</PresentationFormat>
  <Paragraphs>57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Times New Roman</vt:lpstr>
      <vt:lpstr>Office テーマ</vt:lpstr>
      <vt:lpstr>Tomato</vt:lpstr>
      <vt:lpstr>PowerPoint プレゼンテーション</vt:lpstr>
      <vt:lpstr>Health effects of tomatoes</vt:lpstr>
      <vt:lpstr>PowerPoint プレゼンテーション</vt:lpstr>
      <vt:lpstr>PowerPoint プレゼンテーション</vt:lpstr>
    </vt:vector>
  </TitlesOfParts>
  <Company>JICA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Tomato</dc:title>
  <dc:creator>Ito, Junichi[伊藤 淳一]</dc:creator>
  <cp:lastModifiedBy>Ito, Junichi[伊藤 淳一]</cp:lastModifiedBy>
  <cp:revision>1</cp:revision>
  <dcterms:created xsi:type="dcterms:W3CDTF">2021-09-08T06:00:58Z</dcterms:created>
  <dcterms:modified xsi:type="dcterms:W3CDTF">2021-09-08T06:01:13Z</dcterms:modified>
</cp:coreProperties>
</file>