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E7D7-2BD5-4147-8B6F-DA269500A7C4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381DA-81F9-4953-93BA-E3DD749E3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3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57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6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8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5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0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5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7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7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4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0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1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39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0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6252-A312-4D23-B877-F38F775341D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50F6-C49D-48EF-87B5-BEF08475A3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8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Watermelon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3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星 7 3"/>
          <p:cNvSpPr/>
          <p:nvPr/>
        </p:nvSpPr>
        <p:spPr>
          <a:xfrm>
            <a:off x="3932934" y="2157550"/>
            <a:ext cx="4132791" cy="415569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948219" y="379236"/>
            <a:ext cx="78997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4FC681-D397-C241-8C58-F2F66B5D8C0C}"/>
              </a:ext>
            </a:extLst>
          </p:cNvPr>
          <p:cNvSpPr txBox="1"/>
          <p:nvPr/>
        </p:nvSpPr>
        <p:spPr>
          <a:xfrm>
            <a:off x="8696369" y="1298104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A585AE-89B8-1247-B2F0-61C7452BE80D}"/>
              </a:ext>
            </a:extLst>
          </p:cNvPr>
          <p:cNvSpPr txBox="1"/>
          <p:nvPr/>
        </p:nvSpPr>
        <p:spPr>
          <a:xfrm>
            <a:off x="2134165" y="883772"/>
            <a:ext cx="7319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Watermelons</a:t>
            </a:r>
            <a:r>
              <a:rPr lang="en-US" altLang="ja-JP" sz="3600" b="1" dirty="0">
                <a:cs typeface="Times New Roman" panose="02020603050405020304" pitchFamily="18" charset="0"/>
              </a:rPr>
              <a:t>: </a:t>
            </a:r>
          </a:p>
          <a:p>
            <a:r>
              <a:rPr lang="en-US" altLang="ja-JP" sz="3600" b="1" dirty="0">
                <a:cs typeface="Times New Roman" panose="02020603050405020304" pitchFamily="18" charset="0"/>
              </a:rPr>
              <a:t>High water content with nutrients </a:t>
            </a:r>
            <a:endParaRPr lang="ja-JP" alt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9D6495-6318-5947-A7CE-391FEFD34FEA}"/>
              </a:ext>
            </a:extLst>
          </p:cNvPr>
          <p:cNvSpPr txBox="1"/>
          <p:nvPr/>
        </p:nvSpPr>
        <p:spPr>
          <a:xfrm>
            <a:off x="1685767" y="831184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908E854-C779-0B44-A870-9CCE9C4C8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508" y="118086"/>
            <a:ext cx="2028329" cy="1435729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39E350D-6DD1-B644-867B-15ECDD73CD25}"/>
              </a:ext>
            </a:extLst>
          </p:cNvPr>
          <p:cNvSpPr/>
          <p:nvPr/>
        </p:nvSpPr>
        <p:spPr>
          <a:xfrm>
            <a:off x="4657522" y="2980888"/>
            <a:ext cx="2785061" cy="2697919"/>
          </a:xfrm>
          <a:prstGeom prst="rect">
            <a:avLst/>
          </a:prstGeom>
          <a:solidFill>
            <a:srgbClr val="7AD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62CCA6-B9AF-EA47-A95B-DC91CAF56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280" y="3654134"/>
            <a:ext cx="2922254" cy="204111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4FCA882-A5A1-6F47-A03E-608348B0DA9E}"/>
              </a:ext>
            </a:extLst>
          </p:cNvPr>
          <p:cNvSpPr txBox="1"/>
          <p:nvPr/>
        </p:nvSpPr>
        <p:spPr>
          <a:xfrm>
            <a:off x="4904928" y="3019700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Rich in water content </a:t>
            </a:r>
            <a:endParaRPr lang="ja-JP" altLang="en-US" b="1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CE891F4-D442-4146-A5E8-3ABD6DAF96F0}"/>
              </a:ext>
            </a:extLst>
          </p:cNvPr>
          <p:cNvGrpSpPr/>
          <p:nvPr/>
        </p:nvGrpSpPr>
        <p:grpSpPr>
          <a:xfrm>
            <a:off x="7806645" y="2945106"/>
            <a:ext cx="2785061" cy="2719277"/>
            <a:chOff x="6282644" y="2576614"/>
            <a:chExt cx="2785061" cy="2719277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47F59C63-F4C9-8B44-A00B-293C743B4045}"/>
                </a:ext>
              </a:extLst>
            </p:cNvPr>
            <p:cNvSpPr/>
            <p:nvPr/>
          </p:nvSpPr>
          <p:spPr>
            <a:xfrm>
              <a:off x="6282644" y="2597972"/>
              <a:ext cx="2785061" cy="2697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ハート 17">
              <a:extLst>
                <a:ext uri="{FF2B5EF4-FFF2-40B4-BE49-F238E27FC236}">
                  <a16:creationId xmlns:a16="http://schemas.microsoft.com/office/drawing/2014/main" id="{4B5D5043-EA78-AF46-B7D9-B872450ADD04}"/>
                </a:ext>
              </a:extLst>
            </p:cNvPr>
            <p:cNvSpPr/>
            <p:nvPr/>
          </p:nvSpPr>
          <p:spPr>
            <a:xfrm>
              <a:off x="6657845" y="3169586"/>
              <a:ext cx="2039851" cy="1870635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39D84C4-8F44-BB47-88D7-3A56D10DAAF0}"/>
                </a:ext>
              </a:extLst>
            </p:cNvPr>
            <p:cNvSpPr txBox="1"/>
            <p:nvPr/>
          </p:nvSpPr>
          <p:spPr>
            <a:xfrm>
              <a:off x="6579671" y="2576614"/>
              <a:ext cx="223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Assist maintenance of normal BP </a:t>
              </a:r>
              <a:endParaRPr lang="ja-JP" altLang="en-US" b="1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124F4AE-6AAD-8C4B-8957-59B1515D5F95}"/>
              </a:ext>
            </a:extLst>
          </p:cNvPr>
          <p:cNvGrpSpPr/>
          <p:nvPr/>
        </p:nvGrpSpPr>
        <p:grpSpPr>
          <a:xfrm>
            <a:off x="1604971" y="2964444"/>
            <a:ext cx="2796188" cy="2714363"/>
            <a:chOff x="125576" y="3322421"/>
            <a:chExt cx="2409774" cy="2273024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5F3BC8A-4A83-374F-B6D8-308CC081DD1C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73024"/>
              <a:chOff x="125576" y="3322421"/>
              <a:chExt cx="2409774" cy="2273024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13C9A3F4-B04D-664F-8F3C-5A2808B0D268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CC70F4C7-AEFB-0A40-BB65-7DFF02581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70080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47" name="星 4 46">
                <a:extLst>
                  <a:ext uri="{FF2B5EF4-FFF2-40B4-BE49-F238E27FC236}">
                    <a16:creationId xmlns:a16="http://schemas.microsoft.com/office/drawing/2014/main" id="{BC143586-014C-C446-8275-FDC1F51CE439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8" name="星 4 47">
                <a:extLst>
                  <a:ext uri="{FF2B5EF4-FFF2-40B4-BE49-F238E27FC236}">
                    <a16:creationId xmlns:a16="http://schemas.microsoft.com/office/drawing/2014/main" id="{3FAC7C4D-DDEA-6A44-A0A6-385B9C8298EF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9" name="星 4 48">
                <a:extLst>
                  <a:ext uri="{FF2B5EF4-FFF2-40B4-BE49-F238E27FC236}">
                    <a16:creationId xmlns:a16="http://schemas.microsoft.com/office/drawing/2014/main" id="{9F4F7DE2-EB57-F44A-81B0-500DF29FEFB4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0" name="星 4 49">
                <a:extLst>
                  <a:ext uri="{FF2B5EF4-FFF2-40B4-BE49-F238E27FC236}">
                    <a16:creationId xmlns:a16="http://schemas.microsoft.com/office/drawing/2014/main" id="{857714F6-FC6A-0846-A0F2-B53FE3307263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1" name="星 4 50">
                <a:extLst>
                  <a:ext uri="{FF2B5EF4-FFF2-40B4-BE49-F238E27FC236}">
                    <a16:creationId xmlns:a16="http://schemas.microsoft.com/office/drawing/2014/main" id="{7C91BCC4-A9B3-2D40-961C-DA4626532241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41764C15-5D55-2D47-9E27-183BAF5F17E3}"/>
                </a:ext>
              </a:extLst>
            </p:cNvPr>
            <p:cNvSpPr txBox="1"/>
            <p:nvPr/>
          </p:nvSpPr>
          <p:spPr>
            <a:xfrm>
              <a:off x="339440" y="3369113"/>
              <a:ext cx="1882837" cy="54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1B41DEF4-4D07-E94B-942E-A08A85C168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615" y1="20308" x2="38923" y2="30000"/>
                        <a14:foregroundMark x1="18308" y1="66385" x2="19615" y2="50462"/>
                        <a14:foregroundMark x1="19615" y1="50462" x2="34769" y2="45385"/>
                        <a14:foregroundMark x1="34769" y1="45385" x2="47462" y2="56923"/>
                        <a14:foregroundMark x1="47462" y1="56923" x2="39462" y2="70615"/>
                        <a14:foregroundMark x1="39462" y1="70615" x2="33692" y2="59154"/>
                        <a14:foregroundMark x1="50308" y1="64385" x2="50308" y2="72077"/>
                        <a14:foregroundMark x1="77769" y1="27538" x2="81462" y2="69231"/>
                        <a14:foregroundMark x1="83077" y1="45769" x2="83462" y2="68000"/>
                        <a14:foregroundMark x1="75385" y1="51462" x2="77000" y2="7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071" y="3680848"/>
            <a:ext cx="1585093" cy="1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96001" y="1185512"/>
            <a:ext cx="4604497" cy="1393212"/>
            <a:chOff x="-880013" y="4167334"/>
            <a:chExt cx="4603623" cy="149207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246679" y="4400441"/>
              <a:ext cx="3970289" cy="1120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is</a:t>
              </a:r>
              <a:r>
                <a:rPr lang="ja-JP" altLang="en-US"/>
                <a:t> </a:t>
              </a:r>
              <a:r>
                <a:rPr lang="en-US" altLang="ja-JP" dirty="0"/>
                <a:t>it rich in water content?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" altLang="ja-JP" dirty="0"/>
                <a:t>A watermelon is made up of approximately 90% water.</a:t>
              </a:r>
              <a:endParaRPr lang="en-US" altLang="ja-JP" dirty="0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167334"/>
              <a:ext cx="4436996" cy="1492070"/>
              <a:chOff x="-346" y="4996055"/>
              <a:chExt cx="4436996" cy="1492070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34447" y="5249767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 dirty="0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41417" y="573406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 dirty="0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996055"/>
                <a:ext cx="4436996" cy="1492070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5137361-A2CF-3548-999D-F1697DA3C59C}"/>
              </a:ext>
            </a:extLst>
          </p:cNvPr>
          <p:cNvGrpSpPr/>
          <p:nvPr/>
        </p:nvGrpSpPr>
        <p:grpSpPr>
          <a:xfrm>
            <a:off x="6108860" y="2874612"/>
            <a:ext cx="4424979" cy="1355328"/>
            <a:chOff x="5356275" y="5695928"/>
            <a:chExt cx="3130621" cy="1871488"/>
          </a:xfrm>
        </p:grpSpPr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A5CA1C7C-0097-8944-95E8-94E9F0B909BF}"/>
                </a:ext>
              </a:extLst>
            </p:cNvPr>
            <p:cNvSpPr/>
            <p:nvPr/>
          </p:nvSpPr>
          <p:spPr>
            <a:xfrm>
              <a:off x="5356275" y="5695928"/>
              <a:ext cx="3130621" cy="150810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D0B7E51-3A38-7843-B54E-AE207C3BA486}"/>
                </a:ext>
              </a:extLst>
            </p:cNvPr>
            <p:cNvSpPr txBox="1"/>
            <p:nvPr/>
          </p:nvSpPr>
          <p:spPr>
            <a:xfrm>
              <a:off x="5794744" y="5739962"/>
              <a:ext cx="2672912" cy="182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the skin?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nutrients (vitamin B and C)  that improve skin condition.</a:t>
              </a:r>
              <a:endParaRPr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FCBDBDB-1ABE-F74E-8145-5E95A72915B4}"/>
              </a:ext>
            </a:extLst>
          </p:cNvPr>
          <p:cNvGrpSpPr/>
          <p:nvPr/>
        </p:nvGrpSpPr>
        <p:grpSpPr>
          <a:xfrm>
            <a:off x="6108860" y="4316790"/>
            <a:ext cx="4424979" cy="1728005"/>
            <a:chOff x="4717664" y="7730695"/>
            <a:chExt cx="3440682" cy="2386095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3D17DFDE-F2BD-9943-9A5A-704CFFD50CA7}"/>
                </a:ext>
              </a:extLst>
            </p:cNvPr>
            <p:cNvSpPr/>
            <p:nvPr/>
          </p:nvSpPr>
          <p:spPr>
            <a:xfrm>
              <a:off x="4717664" y="7730695"/>
              <a:ext cx="3440682" cy="238609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4BE2362-4D61-E64D-A780-0E48F23FE785}"/>
                </a:ext>
              </a:extLst>
            </p:cNvPr>
            <p:cNvSpPr/>
            <p:nvPr/>
          </p:nvSpPr>
          <p:spPr>
            <a:xfrm>
              <a:off x="5228390" y="7779347"/>
              <a:ext cx="2879358" cy="2209946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help to maintain normal blood pressure?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nutrients (</a:t>
              </a:r>
              <a:r>
                <a:rPr lang="en" altLang="ja-JP" dirty="0"/>
                <a:t>potassium</a:t>
              </a:r>
              <a:r>
                <a:rPr lang="en-US" altLang="ja-JP" dirty="0"/>
                <a:t> and </a:t>
              </a:r>
              <a:r>
                <a:rPr lang="en" altLang="ja-JP" dirty="0"/>
                <a:t>citrulline</a:t>
              </a:r>
              <a:r>
                <a:rPr lang="en-US" altLang="ja-JP" dirty="0"/>
                <a:t>) that help to reduce blood pressure.</a:t>
              </a:r>
            </a:p>
          </p:txBody>
        </p:sp>
      </p:grpSp>
      <p:sp>
        <p:nvSpPr>
          <p:cNvPr id="47" name="円形吹き出し 46">
            <a:extLst>
              <a:ext uri="{FF2B5EF4-FFF2-40B4-BE49-F238E27FC236}">
                <a16:creationId xmlns:a16="http://schemas.microsoft.com/office/drawing/2014/main" id="{9186741E-7C30-A442-855A-BACDFA93AAFF}"/>
              </a:ext>
            </a:extLst>
          </p:cNvPr>
          <p:cNvSpPr/>
          <p:nvPr/>
        </p:nvSpPr>
        <p:spPr>
          <a:xfrm>
            <a:off x="6244025" y="2960067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48" name="円形吹き出し 47">
            <a:extLst>
              <a:ext uri="{FF2B5EF4-FFF2-40B4-BE49-F238E27FC236}">
                <a16:creationId xmlns:a16="http://schemas.microsoft.com/office/drawing/2014/main" id="{62156338-65A7-3E4A-9283-2AB1F36EEF90}"/>
              </a:ext>
            </a:extLst>
          </p:cNvPr>
          <p:cNvSpPr/>
          <p:nvPr/>
        </p:nvSpPr>
        <p:spPr>
          <a:xfrm>
            <a:off x="6259679" y="3465589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51" name="円形吹き出し 50">
            <a:extLst>
              <a:ext uri="{FF2B5EF4-FFF2-40B4-BE49-F238E27FC236}">
                <a16:creationId xmlns:a16="http://schemas.microsoft.com/office/drawing/2014/main" id="{58ABDE08-C9D9-F14B-9E94-B04D4AEF6615}"/>
              </a:ext>
            </a:extLst>
          </p:cNvPr>
          <p:cNvSpPr/>
          <p:nvPr/>
        </p:nvSpPr>
        <p:spPr>
          <a:xfrm>
            <a:off x="6240879" y="4402735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2" name="円形吹き出し 51">
            <a:extLst>
              <a:ext uri="{FF2B5EF4-FFF2-40B4-BE49-F238E27FC236}">
                <a16:creationId xmlns:a16="http://schemas.microsoft.com/office/drawing/2014/main" id="{D9FF393A-51FF-5242-A3A1-EDCB40CD5F02}"/>
              </a:ext>
            </a:extLst>
          </p:cNvPr>
          <p:cNvSpPr/>
          <p:nvPr/>
        </p:nvSpPr>
        <p:spPr>
          <a:xfrm>
            <a:off x="6242587" y="5124213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17" y="340830"/>
            <a:ext cx="4994776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watermelons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167371-9416-3D4A-B4B7-B5927AC21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917" y="1224607"/>
            <a:ext cx="4284424" cy="2881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657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807CAAB1-CC5A-2C48-8FC6-AD966CA41D28}"/>
              </a:ext>
            </a:extLst>
          </p:cNvPr>
          <p:cNvSpPr/>
          <p:nvPr/>
        </p:nvSpPr>
        <p:spPr>
          <a:xfrm>
            <a:off x="2146758" y="931705"/>
            <a:ext cx="2749060" cy="26596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Nutrients are also found in the white part of water melons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73FABDA-4780-EE47-A42A-20594E668124}"/>
              </a:ext>
            </a:extLst>
          </p:cNvPr>
          <p:cNvGrpSpPr/>
          <p:nvPr/>
        </p:nvGrpSpPr>
        <p:grpSpPr>
          <a:xfrm>
            <a:off x="6624193" y="1238315"/>
            <a:ext cx="3796861" cy="2822296"/>
            <a:chOff x="5100192" y="2214653"/>
            <a:chExt cx="3796861" cy="2822296"/>
          </a:xfrm>
        </p:grpSpPr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F4996F9-42CC-DC41-A9C0-3516A6F949BA}"/>
                </a:ext>
              </a:extLst>
            </p:cNvPr>
            <p:cNvSpPr/>
            <p:nvPr/>
          </p:nvSpPr>
          <p:spPr>
            <a:xfrm>
              <a:off x="5807881" y="2649463"/>
              <a:ext cx="2427578" cy="2387486"/>
            </a:xfrm>
            <a:prstGeom prst="ellips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ja-JP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Important to eat with a variety of foods</a:t>
              </a:r>
              <a:r>
                <a:rPr lang="ja-JP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　　　　　　　　　　　　　　　　　　　　　　　　　　　　　　　　　　</a:t>
              </a:r>
              <a:endParaRPr lang="ja-JP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6" name="Picture 12" descr="食事をする女性 栄養バランスのイラスト素材 [FYI04100708] | ストックフォトのamanaimages PLUS">
              <a:extLst>
                <a:ext uri="{FF2B5EF4-FFF2-40B4-BE49-F238E27FC236}">
                  <a16:creationId xmlns:a16="http://schemas.microsoft.com/office/drawing/2014/main" id="{D383926D-DF17-6142-93A2-8B0E3269D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4" b="95848" l="5870" r="94130">
                          <a14:foregroundMark x1="11304" y1="77509" x2="11304" y2="77509"/>
                          <a14:foregroundMark x1="6522" y1="76125" x2="6522" y2="76125"/>
                          <a14:foregroundMark x1="6304" y1="84083" x2="6304" y2="84083"/>
                          <a14:foregroundMark x1="8913" y1="78547" x2="8913" y2="78547"/>
                          <a14:foregroundMark x1="8913" y1="78547" x2="8913" y2="78547"/>
                          <a14:foregroundMark x1="8913" y1="78893" x2="8913" y2="78893"/>
                          <a14:foregroundMark x1="13696" y1="51557" x2="13696" y2="51557"/>
                          <a14:foregroundMark x1="13696" y1="38754" x2="13696" y2="38754"/>
                          <a14:foregroundMark x1="7826" y1="39446" x2="7826" y2="39446"/>
                          <a14:foregroundMark x1="24565" y1="17301" x2="24565" y2="17301"/>
                          <a14:foregroundMark x1="20217" y1="16955" x2="24783" y2="27336"/>
                          <a14:foregroundMark x1="6304" y1="80277" x2="12826" y2="73702"/>
                          <a14:foregroundMark x1="26087" y1="16609" x2="28696" y2="26990"/>
                          <a14:foregroundMark x1="40870" y1="6920" x2="47391" y2="12111"/>
                          <a14:foregroundMark x1="63043" y1="6574" x2="65217" y2="14187"/>
                          <a14:foregroundMark x1="77391" y1="24221" x2="79348" y2="28720"/>
                          <a14:foregroundMark x1="86522" y1="30796" x2="88043" y2="38408"/>
                          <a14:foregroundMark x1="87174" y1="58478" x2="88696" y2="65398"/>
                          <a14:foregroundMark x1="89783" y1="53979" x2="89783" y2="66090"/>
                          <a14:foregroundMark x1="87174" y1="79585" x2="86522" y2="89965"/>
                          <a14:foregroundMark x1="91522" y1="79239" x2="92174" y2="86851"/>
                          <a14:foregroundMark x1="94130" y1="94810" x2="90435" y2="95848"/>
                          <a14:foregroundMark x1="38478" y1="8651" x2="42609" y2="12803"/>
                          <a14:foregroundMark x1="10217" y1="37716" x2="8696" y2="42215"/>
                          <a14:foregroundMark x1="14348" y1="37370" x2="15870" y2="39100"/>
                          <a14:foregroundMark x1="13696" y1="54325" x2="15000" y2="49827"/>
                          <a14:foregroundMark x1="12174" y1="49481" x2="15652" y2="49481"/>
                          <a14:foregroundMark x1="47391" y1="15917" x2="47391" y2="15917"/>
                          <a14:foregroundMark x1="60000" y1="14533" x2="60000" y2="14533"/>
                          <a14:foregroundMark x1="60000" y1="14533" x2="65217" y2="13841"/>
                          <a14:foregroundMark x1="66087" y1="15225" x2="65870" y2="14187"/>
                          <a14:foregroundMark x1="67391" y1="22145" x2="67391" y2="22145"/>
                          <a14:foregroundMark x1="70652" y1="17301" x2="70652" y2="17301"/>
                          <a14:foregroundMark x1="84565" y1="63668" x2="86087" y2="65398"/>
                          <a14:foregroundMark x1="83913" y1="68166" x2="86522" y2="67128"/>
                          <a14:foregroundMark x1="77609" y1="20415" x2="77609" y2="20415"/>
                          <a14:backgroundMark x1="44130" y1="70934" x2="43478" y2="56055"/>
                          <a14:backgroundMark x1="43478" y1="56055" x2="51522" y2="48789"/>
                          <a14:backgroundMark x1="51522" y1="48789" x2="59783" y2="58824"/>
                          <a14:backgroundMark x1="59783" y1="58824" x2="53261" y2="70588"/>
                          <a14:backgroundMark x1="53261" y1="70588" x2="52609" y2="85121"/>
                          <a14:backgroundMark x1="52609" y1="85121" x2="53478" y2="86505"/>
                          <a14:backgroundMark x1="42609" y1="75779" x2="41087" y2="60900"/>
                          <a14:backgroundMark x1="41087" y1="60900" x2="45652" y2="48097"/>
                          <a14:backgroundMark x1="45652" y1="48097" x2="55000" y2="46367"/>
                          <a14:backgroundMark x1="55000" y1="46367" x2="61957" y2="57439"/>
                          <a14:backgroundMark x1="61957" y1="57439" x2="59783" y2="72664"/>
                          <a14:backgroundMark x1="59783" y1="72664" x2="56739" y2="77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0192" y="2214653"/>
              <a:ext cx="3796861" cy="238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971171" y="121995"/>
            <a:ext cx="6127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eating </a:t>
            </a:r>
            <a:r>
              <a:rPr lang="en-US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watermelons</a:t>
            </a:r>
            <a:endParaRPr lang="en" altLang="ja-JP" sz="4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20EB727-8F05-8243-8AE3-EA47FBB7A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025" y="3941394"/>
            <a:ext cx="3315951" cy="248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9CA95A-D4D8-4C4C-9314-0BA3FAAB65CE}"/>
              </a:ext>
            </a:extLst>
          </p:cNvPr>
          <p:cNvSpPr/>
          <p:nvPr/>
        </p:nvSpPr>
        <p:spPr>
          <a:xfrm>
            <a:off x="5647002" y="6374616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1257BA-B749-AC4C-9A92-003591E1CB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226" y="3241079"/>
            <a:ext cx="1400629" cy="1400629"/>
          </a:xfrm>
          <a:prstGeom prst="rect">
            <a:avLst/>
          </a:prstGeom>
        </p:spPr>
      </p:pic>
      <p:sp>
        <p:nvSpPr>
          <p:cNvPr id="12" name="円/楕円 11">
            <a:extLst>
              <a:ext uri="{FF2B5EF4-FFF2-40B4-BE49-F238E27FC236}">
                <a16:creationId xmlns:a16="http://schemas.microsoft.com/office/drawing/2014/main" id="{A22E4C49-369E-4B46-80D6-57C6F72900F1}"/>
              </a:ext>
            </a:extLst>
          </p:cNvPr>
          <p:cNvSpPr/>
          <p:nvPr/>
        </p:nvSpPr>
        <p:spPr>
          <a:xfrm>
            <a:off x="1814946" y="4267201"/>
            <a:ext cx="1317909" cy="203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左右矢印 2">
            <a:extLst>
              <a:ext uri="{FF2B5EF4-FFF2-40B4-BE49-F238E27FC236}">
                <a16:creationId xmlns:a16="http://schemas.microsoft.com/office/drawing/2014/main" id="{0C9FBA04-B3AE-334C-8826-24FD7D634906}"/>
              </a:ext>
            </a:extLst>
          </p:cNvPr>
          <p:cNvSpPr/>
          <p:nvPr/>
        </p:nvSpPr>
        <p:spPr>
          <a:xfrm>
            <a:off x="3197910" y="4236508"/>
            <a:ext cx="501621" cy="248409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5ADEB0-F90B-8441-9818-A8572DCC2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69" y="3429001"/>
            <a:ext cx="1391116" cy="13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4386BF9-F2F4-F843-876A-E065FC857121}"/>
              </a:ext>
            </a:extLst>
          </p:cNvPr>
          <p:cNvGrpSpPr/>
          <p:nvPr/>
        </p:nvGrpSpPr>
        <p:grpSpPr>
          <a:xfrm>
            <a:off x="6131735" y="1120701"/>
            <a:ext cx="4334231" cy="1234178"/>
            <a:chOff x="5568659" y="5711273"/>
            <a:chExt cx="2648331" cy="366349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8D3C2B18-F7C4-E148-B0FA-E5B60BA85457}"/>
                </a:ext>
              </a:extLst>
            </p:cNvPr>
            <p:cNvSpPr/>
            <p:nvPr/>
          </p:nvSpPr>
          <p:spPr>
            <a:xfrm>
              <a:off x="5568659" y="5711273"/>
              <a:ext cx="2648331" cy="34839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E4F3C61-BE40-8247-B2F9-57D5D31C562D}"/>
                </a:ext>
              </a:extLst>
            </p:cNvPr>
            <p:cNvSpPr txBox="1"/>
            <p:nvPr/>
          </p:nvSpPr>
          <p:spPr>
            <a:xfrm>
              <a:off x="5626482" y="5721320"/>
              <a:ext cx="2586012" cy="35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 nutrient(</a:t>
              </a:r>
              <a:r>
                <a:rPr lang="en" altLang="ja-JP" dirty="0"/>
                <a:t>citrulline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) is found more in the white part of watermelons. It tastes like a cucumber</a:t>
              </a:r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and is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suitable for use in pickles and salads.</a:t>
              </a: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066DDB-629A-FD40-BA20-8A721E486F65}"/>
              </a:ext>
            </a:extLst>
          </p:cNvPr>
          <p:cNvSpPr/>
          <p:nvPr/>
        </p:nvSpPr>
        <p:spPr>
          <a:xfrm>
            <a:off x="2971171" y="121995"/>
            <a:ext cx="6122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eating </a:t>
            </a:r>
            <a:r>
              <a:rPr lang="en-US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watermelons</a:t>
            </a:r>
            <a:endParaRPr lang="en" altLang="ja-JP" sz="4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575CC3C-F500-0340-957E-FC9C2C08556D}"/>
              </a:ext>
            </a:extLst>
          </p:cNvPr>
          <p:cNvGrpSpPr/>
          <p:nvPr/>
        </p:nvGrpSpPr>
        <p:grpSpPr>
          <a:xfrm>
            <a:off x="6133259" y="4060758"/>
            <a:ext cx="4393443" cy="2041810"/>
            <a:chOff x="5568659" y="5793496"/>
            <a:chExt cx="2657198" cy="2819408"/>
          </a:xfrm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995E21AA-3433-F042-AD15-EAB7499CA145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9DA33A1-1D78-554D-9CDF-F8B75349E16C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2179AAF-F14B-C545-BDCF-65914C621928}"/>
              </a:ext>
            </a:extLst>
          </p:cNvPr>
          <p:cNvGrpSpPr/>
          <p:nvPr/>
        </p:nvGrpSpPr>
        <p:grpSpPr>
          <a:xfrm>
            <a:off x="6188062" y="2585149"/>
            <a:ext cx="4190054" cy="1163943"/>
            <a:chOff x="5568659" y="5863643"/>
            <a:chExt cx="2703101" cy="1301342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7EE6F214-AAE7-0842-906A-3AE816365B18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62219CE-255F-FA44-9C5E-C4C5D11F6F2A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03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79BFD886-E128-664F-B6D7-1994AAF1B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300" y="1154549"/>
            <a:ext cx="4221977" cy="33159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965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ワイド画面</PresentationFormat>
  <Paragraphs>37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Watermelon</vt:lpstr>
      <vt:lpstr>PowerPoint プレゼンテーション</vt:lpstr>
      <vt:lpstr>Health effects of watermelons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Watermelon</dc:title>
  <dc:creator>Ito, Junichi[伊藤 淳一]</dc:creator>
  <cp:lastModifiedBy>Ito, Junichi[伊藤 淳一]</cp:lastModifiedBy>
  <cp:revision>1</cp:revision>
  <dcterms:created xsi:type="dcterms:W3CDTF">2021-09-08T05:59:16Z</dcterms:created>
  <dcterms:modified xsi:type="dcterms:W3CDTF">2021-09-08T05:59:33Z</dcterms:modified>
</cp:coreProperties>
</file>