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2" r:id="rId5"/>
    <p:sldId id="258" r:id="rId6"/>
    <p:sldId id="269" r:id="rId7"/>
    <p:sldId id="313" r:id="rId8"/>
    <p:sldId id="287" r:id="rId9"/>
    <p:sldId id="314" r:id="rId10"/>
    <p:sldId id="292" r:id="rId11"/>
    <p:sldId id="270" r:id="rId12"/>
    <p:sldId id="293" r:id="rId13"/>
    <p:sldId id="316" r:id="rId14"/>
    <p:sldId id="317" r:id="rId15"/>
    <p:sldId id="318" r:id="rId16"/>
    <p:sldId id="319" r:id="rId17"/>
    <p:sldId id="320" r:id="rId18"/>
    <p:sldId id="322" r:id="rId19"/>
    <p:sldId id="321" r:id="rId20"/>
    <p:sldId id="308" r:id="rId21"/>
    <p:sldId id="323" r:id="rId22"/>
    <p:sldId id="324" r:id="rId23"/>
    <p:sldId id="307" r:id="rId24"/>
    <p:sldId id="312" r:id="rId25"/>
    <p:sldId id="309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6E2"/>
    <a:srgbClr val="F28CD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B8C11-A629-9112-0C66-55EF1D311C87}" v="37" dt="2023-01-05T08:31:35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4" autoAdjust="0"/>
    <p:restoredTop sz="93896" autoAdjust="0"/>
  </p:normalViewPr>
  <p:slideViewPr>
    <p:cSldViewPr snapToGrid="0">
      <p:cViewPr>
        <p:scale>
          <a:sx n="100" d="100"/>
          <a:sy n="100" d="100"/>
        </p:scale>
        <p:origin x="97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Edson, MZ[Marina Edson]" userId="S::marinaedson.mz@jica.go.jp::3edd06cc-5e5d-4291-ab70-05039e2b6ef0" providerId="AD" clId="Web-{7FAB8C11-A629-9112-0C66-55EF1D311C87}"/>
    <pc:docChg chg="modSld">
      <pc:chgData name="MarinaEdson, MZ[Marina Edson]" userId="S::marinaedson.mz@jica.go.jp::3edd06cc-5e5d-4291-ab70-05039e2b6ef0" providerId="AD" clId="Web-{7FAB8C11-A629-9112-0C66-55EF1D311C87}" dt="2023-01-05T08:31:33.259" v="33" actId="20577"/>
      <pc:docMkLst>
        <pc:docMk/>
      </pc:docMkLst>
      <pc:sldChg chg="modSp">
        <pc:chgData name="MarinaEdson, MZ[Marina Edson]" userId="S::marinaedson.mz@jica.go.jp::3edd06cc-5e5d-4291-ab70-05039e2b6ef0" providerId="AD" clId="Web-{7FAB8C11-A629-9112-0C66-55EF1D311C87}" dt="2023-01-05T08:10:05.229" v="2" actId="20577"/>
        <pc:sldMkLst>
          <pc:docMk/>
          <pc:sldMk cId="460529549" sldId="293"/>
        </pc:sldMkLst>
        <pc:spChg chg="mod">
          <ac:chgData name="MarinaEdson, MZ[Marina Edson]" userId="S::marinaedson.mz@jica.go.jp::3edd06cc-5e5d-4291-ab70-05039e2b6ef0" providerId="AD" clId="Web-{7FAB8C11-A629-9112-0C66-55EF1D311C87}" dt="2023-01-05T08:10:05.229" v="2" actId="20577"/>
          <ac:spMkLst>
            <pc:docMk/>
            <pc:sldMk cId="460529549" sldId="293"/>
            <ac:spMk id="2" creationId="{00000000-0000-0000-0000-000000000000}"/>
          </ac:spMkLst>
        </pc:spChg>
      </pc:sldChg>
      <pc:sldChg chg="modSp">
        <pc:chgData name="MarinaEdson, MZ[Marina Edson]" userId="S::marinaedson.mz@jica.go.jp::3edd06cc-5e5d-4291-ab70-05039e2b6ef0" providerId="AD" clId="Web-{7FAB8C11-A629-9112-0C66-55EF1D311C87}" dt="2023-01-05T08:27:13.437" v="13" actId="20577"/>
        <pc:sldMkLst>
          <pc:docMk/>
          <pc:sldMk cId="2382805873" sldId="308"/>
        </pc:sldMkLst>
        <pc:spChg chg="mod">
          <ac:chgData name="MarinaEdson, MZ[Marina Edson]" userId="S::marinaedson.mz@jica.go.jp::3edd06cc-5e5d-4291-ab70-05039e2b6ef0" providerId="AD" clId="Web-{7FAB8C11-A629-9112-0C66-55EF1D311C87}" dt="2023-01-05T08:27:13.437" v="13" actId="20577"/>
          <ac:spMkLst>
            <pc:docMk/>
            <pc:sldMk cId="2382805873" sldId="308"/>
            <ac:spMk id="5" creationId="{00000000-0000-0000-0000-000000000000}"/>
          </ac:spMkLst>
        </pc:spChg>
      </pc:sldChg>
      <pc:sldChg chg="modSp">
        <pc:chgData name="MarinaEdson, MZ[Marina Edson]" userId="S::marinaedson.mz@jica.go.jp::3edd06cc-5e5d-4291-ab70-05039e2b6ef0" providerId="AD" clId="Web-{7FAB8C11-A629-9112-0C66-55EF1D311C87}" dt="2023-01-05T08:07:23.645" v="0" actId="20577"/>
        <pc:sldMkLst>
          <pc:docMk/>
          <pc:sldMk cId="2475095754" sldId="313"/>
        </pc:sldMkLst>
        <pc:spChg chg="mod">
          <ac:chgData name="MarinaEdson, MZ[Marina Edson]" userId="S::marinaedson.mz@jica.go.jp::3edd06cc-5e5d-4291-ab70-05039e2b6ef0" providerId="AD" clId="Web-{7FAB8C11-A629-9112-0C66-55EF1D311C87}" dt="2023-01-05T08:07:23.645" v="0" actId="20577"/>
          <ac:spMkLst>
            <pc:docMk/>
            <pc:sldMk cId="2475095754" sldId="313"/>
            <ac:spMk id="15" creationId="{00000000-0000-0000-0000-000000000000}"/>
          </ac:spMkLst>
        </pc:spChg>
      </pc:sldChg>
      <pc:sldChg chg="modSp">
        <pc:chgData name="MarinaEdson, MZ[Marina Edson]" userId="S::marinaedson.mz@jica.go.jp::3edd06cc-5e5d-4291-ab70-05039e2b6ef0" providerId="AD" clId="Web-{7FAB8C11-A629-9112-0C66-55EF1D311C87}" dt="2023-01-05T08:10:44.871" v="3" actId="20577"/>
        <pc:sldMkLst>
          <pc:docMk/>
          <pc:sldMk cId="117014260" sldId="316"/>
        </pc:sldMkLst>
        <pc:spChg chg="mod">
          <ac:chgData name="MarinaEdson, MZ[Marina Edson]" userId="S::marinaedson.mz@jica.go.jp::3edd06cc-5e5d-4291-ab70-05039e2b6ef0" providerId="AD" clId="Web-{7FAB8C11-A629-9112-0C66-55EF1D311C87}" dt="2023-01-05T08:10:44.871" v="3" actId="20577"/>
          <ac:spMkLst>
            <pc:docMk/>
            <pc:sldMk cId="117014260" sldId="316"/>
            <ac:spMk id="2" creationId="{00000000-0000-0000-0000-000000000000}"/>
          </ac:spMkLst>
        </pc:spChg>
      </pc:sldChg>
      <pc:sldChg chg="modSp">
        <pc:chgData name="MarinaEdson, MZ[Marina Edson]" userId="S::marinaedson.mz@jica.go.jp::3edd06cc-5e5d-4291-ab70-05039e2b6ef0" providerId="AD" clId="Web-{7FAB8C11-A629-9112-0C66-55EF1D311C87}" dt="2023-01-05T08:30:40.695" v="26" actId="20577"/>
        <pc:sldMkLst>
          <pc:docMk/>
          <pc:sldMk cId="3573436172" sldId="323"/>
        </pc:sldMkLst>
        <pc:spChg chg="mod">
          <ac:chgData name="MarinaEdson, MZ[Marina Edson]" userId="S::marinaedson.mz@jica.go.jp::3edd06cc-5e5d-4291-ab70-05039e2b6ef0" providerId="AD" clId="Web-{7FAB8C11-A629-9112-0C66-55EF1D311C87}" dt="2023-01-05T08:30:40.695" v="26" actId="20577"/>
          <ac:spMkLst>
            <pc:docMk/>
            <pc:sldMk cId="3573436172" sldId="323"/>
            <ac:spMk id="11" creationId="{00000000-0000-0000-0000-000000000000}"/>
          </ac:spMkLst>
        </pc:spChg>
      </pc:sldChg>
      <pc:sldChg chg="modSp">
        <pc:chgData name="MarinaEdson, MZ[Marina Edson]" userId="S::marinaedson.mz@jica.go.jp::3edd06cc-5e5d-4291-ab70-05039e2b6ef0" providerId="AD" clId="Web-{7FAB8C11-A629-9112-0C66-55EF1D311C87}" dt="2023-01-05T08:31:33.259" v="33" actId="20577"/>
        <pc:sldMkLst>
          <pc:docMk/>
          <pc:sldMk cId="1195876227" sldId="324"/>
        </pc:sldMkLst>
        <pc:spChg chg="mod">
          <ac:chgData name="MarinaEdson, MZ[Marina Edson]" userId="S::marinaedson.mz@jica.go.jp::3edd06cc-5e5d-4291-ab70-05039e2b6ef0" providerId="AD" clId="Web-{7FAB8C11-A629-9112-0C66-55EF1D311C87}" dt="2023-01-05T08:31:33.259" v="33" actId="20577"/>
          <ac:spMkLst>
            <pc:docMk/>
            <pc:sldMk cId="1195876227" sldId="324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pPr/>
              <a:t>1/4/2023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FF99FF"/>
          </a:solidFill>
        </p:spPr>
        <p:txBody>
          <a:bodyPr anchor="ctr" anchorCtr="0">
            <a:noAutofit/>
          </a:bodyPr>
          <a:lstStyle/>
          <a:p>
            <a:r>
              <a:rPr lang="pt-BR" altLang="ja-JP" sz="7200" dirty="0">
                <a:solidFill>
                  <a:schemeClr val="tx1"/>
                </a:solidFill>
              </a:rPr>
              <a:t>Formação sobre sensibilização para as questões de género</a:t>
            </a:r>
            <a:endParaRPr kumimoji="1"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Escreva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nome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sua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organização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aqui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3" imgW="5819048" imgH="4982270" progId="PBrush">
                  <p:embed/>
                </p:oleObj>
              </mc:Choice>
              <mc:Fallback>
                <p:oleObj name="ビットマップ イメージ" r:id="rId3" imgW="5819048" imgH="4982270" progId="PBrus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735" y="3889829"/>
            <a:ext cx="3752522" cy="264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41" y="834593"/>
            <a:ext cx="7157979" cy="409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92" y="79573"/>
            <a:ext cx="8803767" cy="935259"/>
          </a:xfrm>
        </p:spPr>
        <p:txBody>
          <a:bodyPr/>
          <a:lstStyle/>
          <a:p>
            <a:r>
              <a:rPr lang="en-US" altLang="ja-JP" dirty="0" err="1">
                <a:solidFill>
                  <a:srgbClr val="FF0000"/>
                </a:solidFill>
                <a:ea typeface="ＭＳ Ｐゴシック"/>
              </a:rPr>
              <a:t>Exercício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Papéis</a:t>
            </a:r>
            <a:r>
              <a:rPr lang="en-US" dirty="0"/>
              <a:t> e </a:t>
            </a:r>
            <a:r>
              <a:rPr lang="en-US" dirty="0" err="1"/>
              <a:t>Responsabilidades</a:t>
            </a:r>
            <a:endParaRPr kumimoji="1"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17" y="5009944"/>
            <a:ext cx="11861910" cy="1711996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pt-BR" altLang="ja-JP" sz="2800" dirty="0"/>
              <a:t>Comparar como as folhas do grupo masculino e do grupo feminino são diferentes.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pt-BR" altLang="ja-JP" sz="2800" dirty="0"/>
              <a:t>Discuta que mudanças nos papéis de género podem ser feitas para uma </a:t>
            </a:r>
            <a:r>
              <a:rPr lang="pt-BR" altLang="ja-JP" sz="2800" dirty="0">
                <a:solidFill>
                  <a:srgbClr val="FF0000"/>
                </a:solidFill>
              </a:rPr>
              <a:t>gestão agrícola e familiar mais eficiente</a:t>
            </a:r>
            <a:r>
              <a:rPr lang="pt-BR" altLang="ja-JP" sz="2800" dirty="0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 altLang="ja-JP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10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8311398" y="2077025"/>
            <a:ext cx="3731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0000"/>
                </a:solidFill>
              </a:rPr>
              <a:t>Distribua um total de quatro certos (</a:t>
            </a:r>
            <a:r>
              <a:rPr lang="en-US" sz="2200" dirty="0">
                <a:solidFill>
                  <a:srgbClr val="FF0000"/>
                </a:solidFill>
              </a:rPr>
              <a:t>✔)</a:t>
            </a:r>
            <a:r>
              <a:rPr lang="pt-BR" sz="2200" dirty="0">
                <a:solidFill>
                  <a:srgbClr val="FF0000"/>
                </a:solidFill>
              </a:rPr>
              <a:t> por linha, indicando quem desempenha mais papéis e tem mais responsabilidades em cada uma das "Actividades" listadas.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732805" y="1419463"/>
            <a:ext cx="467071" cy="343878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3583625" y="1968255"/>
            <a:ext cx="1720837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Estas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são</a:t>
            </a:r>
            <a:r>
              <a:rPr lang="en-US" sz="2200" dirty="0">
                <a:solidFill>
                  <a:srgbClr val="FF0000"/>
                </a:solidFill>
              </a:rPr>
              <a:t> as </a:t>
            </a:r>
            <a:r>
              <a:rPr lang="en-US" sz="2200" dirty="0" err="1">
                <a:solidFill>
                  <a:srgbClr val="FF0000"/>
                </a:solidFill>
              </a:rPr>
              <a:t>principais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actividades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produtivas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n-US" sz="2200" dirty="0" err="1">
                <a:solidFill>
                  <a:srgbClr val="FF0000"/>
                </a:solidFill>
              </a:rPr>
              <a:t>Modifique</a:t>
            </a:r>
            <a:r>
              <a:rPr lang="en-US" sz="2200" dirty="0">
                <a:solidFill>
                  <a:srgbClr val="FF0000"/>
                </a:solidFill>
              </a:rPr>
              <a:t>-as </a:t>
            </a:r>
            <a:r>
              <a:rPr lang="en-US" sz="2200" dirty="0" err="1">
                <a:solidFill>
                  <a:srgbClr val="FF0000"/>
                </a:solidFill>
              </a:rPr>
              <a:t>conforme</a:t>
            </a:r>
            <a:r>
              <a:rPr lang="en-US" sz="2200" dirty="0">
                <a:solidFill>
                  <a:srgbClr val="FF0000"/>
                </a:solidFill>
              </a:rPr>
              <a:t> o </a:t>
            </a:r>
            <a:r>
              <a:rPr lang="en-US" sz="2200" dirty="0" err="1">
                <a:solidFill>
                  <a:srgbClr val="FF0000"/>
                </a:solidFill>
              </a:rPr>
              <a:t>necessário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999888" y="1419463"/>
            <a:ext cx="472215" cy="343878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1701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1" y="2768649"/>
            <a:ext cx="7635155" cy="395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89" y="85902"/>
            <a:ext cx="11255973" cy="896937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Exercício</a:t>
            </a:r>
            <a:r>
              <a:rPr kumimoji="1"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Acesso</a:t>
            </a:r>
            <a:r>
              <a:rPr lang="en-US" dirty="0"/>
              <a:t> &amp; </a:t>
            </a:r>
            <a:r>
              <a:rPr lang="en-US" dirty="0" err="1"/>
              <a:t>Controlo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93" y="789431"/>
            <a:ext cx="11780724" cy="2040120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200" dirty="0"/>
              <a:t>O grupo masculino e o grupo feminino trabalham separadamente nas folhas "Acesso a Recursos" e "Controlo de Recursos".</a:t>
            </a:r>
          </a:p>
          <a:p>
            <a:pPr marL="742950" indent="-742950">
              <a:buFont typeface="+mj-lt"/>
              <a:buAutoNum type="arabicPeriod"/>
            </a:pPr>
            <a:endParaRPr lang="en-US" sz="1200" dirty="0"/>
          </a:p>
          <a:p>
            <a:pPr lvl="2"/>
            <a:r>
              <a:rPr lang="pt-BR" sz="2900" dirty="0"/>
              <a:t>Recursos: Qualquer coisa que possa ser possuída e utilizada pelos agricultores para obterem um benefício dela.</a:t>
            </a:r>
          </a:p>
          <a:p>
            <a:pPr lvl="2"/>
            <a:r>
              <a:rPr lang="pt-BR" sz="2900" dirty="0"/>
              <a:t>Acesso: A oportunidade de fazer uso de um recurso</a:t>
            </a:r>
          </a:p>
          <a:p>
            <a:pPr lvl="2"/>
            <a:r>
              <a:rPr lang="pt-BR" sz="2900" dirty="0"/>
              <a:t>Controlo: O poder de decidir como um recurso é utilizado.</a:t>
            </a:r>
          </a:p>
          <a:p>
            <a:pPr lvl="2"/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11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8501028" y="4357714"/>
            <a:ext cx="3542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Distribua</a:t>
            </a:r>
            <a:r>
              <a:rPr lang="en-US" sz="2000" dirty="0">
                <a:solidFill>
                  <a:srgbClr val="FF0000"/>
                </a:solidFill>
              </a:rPr>
              <a:t> um total de </a:t>
            </a:r>
            <a:r>
              <a:rPr lang="en-US" sz="2000" dirty="0" err="1">
                <a:solidFill>
                  <a:srgbClr val="FF0000"/>
                </a:solidFill>
              </a:rPr>
              <a:t>quatro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certos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✔) </a:t>
            </a:r>
            <a:r>
              <a:rPr lang="en-US" sz="2000" dirty="0" err="1">
                <a:solidFill>
                  <a:srgbClr val="FF0000"/>
                </a:solidFill>
              </a:rPr>
              <a:t>por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linha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indicando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quem</a:t>
            </a:r>
            <a:r>
              <a:rPr lang="en-US" sz="2000" dirty="0">
                <a:solidFill>
                  <a:srgbClr val="FF0000"/>
                </a:solidFill>
              </a:rPr>
              <a:t> tem </a:t>
            </a:r>
            <a:r>
              <a:rPr lang="en-US" sz="2000" dirty="0" err="1">
                <a:solidFill>
                  <a:srgbClr val="FF0000"/>
                </a:solidFill>
              </a:rPr>
              <a:t>mais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acesso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cada</a:t>
            </a:r>
            <a:r>
              <a:rPr lang="en-US" sz="2000" dirty="0">
                <a:solidFill>
                  <a:srgbClr val="FF0000"/>
                </a:solidFill>
              </a:rPr>
              <a:t> um dos “</a:t>
            </a:r>
            <a:r>
              <a:rPr lang="en-US" sz="2000" dirty="0" err="1">
                <a:solidFill>
                  <a:srgbClr val="FF0000"/>
                </a:solidFill>
              </a:rPr>
              <a:t>Recursos</a:t>
            </a:r>
            <a:r>
              <a:rPr lang="en-US" sz="2000" dirty="0">
                <a:solidFill>
                  <a:srgbClr val="FF0000"/>
                </a:solidFill>
              </a:rPr>
              <a:t>”  </a:t>
            </a:r>
            <a:r>
              <a:rPr lang="en-US" sz="2000" dirty="0" err="1">
                <a:solidFill>
                  <a:srgbClr val="FF0000"/>
                </a:solidFill>
              </a:rPr>
              <a:t>listados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7021" y="3687849"/>
            <a:ext cx="216737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Enumere os principais recursos relevantes para a agricultura em "Recursos".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934431" y="3390481"/>
            <a:ext cx="447719" cy="325790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Brace 8"/>
          <p:cNvSpPr/>
          <p:nvPr/>
        </p:nvSpPr>
        <p:spPr>
          <a:xfrm>
            <a:off x="3308595" y="3373825"/>
            <a:ext cx="422895" cy="204101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/>
          <p:cNvSpPr txBox="1"/>
          <p:nvPr/>
        </p:nvSpPr>
        <p:spPr>
          <a:xfrm>
            <a:off x="4674817" y="5669531"/>
            <a:ext cx="22109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Enumere duas principais culturas hortícolas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4141678" y="5850267"/>
            <a:ext cx="422895" cy="79812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87623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8" y="842669"/>
            <a:ext cx="7156654" cy="3751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7" y="-76673"/>
            <a:ext cx="11255973" cy="1325563"/>
          </a:xfrm>
        </p:spPr>
        <p:txBody>
          <a:bodyPr/>
          <a:lstStyle/>
          <a:p>
            <a:r>
              <a:rPr lang="en-US" altLang="ja-JP" dirty="0" err="1">
                <a:solidFill>
                  <a:srgbClr val="FF0000"/>
                </a:solidFill>
              </a:rPr>
              <a:t>Exercício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Acesso</a:t>
            </a:r>
            <a:r>
              <a:rPr lang="en-US" dirty="0"/>
              <a:t> &amp; </a:t>
            </a:r>
            <a:r>
              <a:rPr lang="en-US" dirty="0" err="1"/>
              <a:t>Controlo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6" y="4594466"/>
            <a:ext cx="11745751" cy="2182078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pt-BR" altLang="ja-JP" sz="3200" dirty="0"/>
              <a:t>Ambos os grupos apresentam os resultados das suas discussões.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pt-BR" altLang="ja-JP" sz="3200" dirty="0"/>
              <a:t>Compare como as folhas do grupo masculino e do grupo feminino são diferentes.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pt-BR" altLang="ja-JP" sz="3200" dirty="0"/>
              <a:t>Discuta como as restrições específicas de género no acesso a, e/ou controlo sobre os recursos podem por vezes ter um impacto negativo na vida agrícola.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12</a:t>
            </a:fld>
            <a:endParaRPr kumimoji="1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30528" y="2259958"/>
            <a:ext cx="343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Distribua</a:t>
            </a:r>
            <a:r>
              <a:rPr lang="en-US" sz="2000" dirty="0">
                <a:solidFill>
                  <a:srgbClr val="FF0000"/>
                </a:solidFill>
              </a:rPr>
              <a:t> um total de </a:t>
            </a:r>
            <a:r>
              <a:rPr lang="en-US" sz="2000" dirty="0" err="1">
                <a:solidFill>
                  <a:srgbClr val="FF0000"/>
                </a:solidFill>
              </a:rPr>
              <a:t>quatro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certos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✔) </a:t>
            </a:r>
            <a:r>
              <a:rPr lang="en-US" sz="2000" dirty="0" err="1">
                <a:solidFill>
                  <a:srgbClr val="FF0000"/>
                </a:solidFill>
              </a:rPr>
              <a:t>por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linha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indicando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quem</a:t>
            </a:r>
            <a:r>
              <a:rPr lang="en-US" sz="2000" dirty="0">
                <a:solidFill>
                  <a:srgbClr val="FF0000"/>
                </a:solidFill>
              </a:rPr>
              <a:t> tem </a:t>
            </a:r>
            <a:r>
              <a:rPr lang="en-US" sz="2000" dirty="0" err="1">
                <a:solidFill>
                  <a:srgbClr val="FF0000"/>
                </a:solidFill>
              </a:rPr>
              <a:t>mais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acesso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cada</a:t>
            </a:r>
            <a:r>
              <a:rPr lang="en-US" sz="2000" dirty="0">
                <a:solidFill>
                  <a:srgbClr val="FF0000"/>
                </a:solidFill>
              </a:rPr>
              <a:t> um dos “</a:t>
            </a:r>
            <a:r>
              <a:rPr lang="en-US" sz="2000" dirty="0" err="1">
                <a:solidFill>
                  <a:srgbClr val="FF0000"/>
                </a:solidFill>
              </a:rPr>
              <a:t>Recursos</a:t>
            </a:r>
            <a:r>
              <a:rPr lang="en-US" sz="2000" dirty="0">
                <a:solidFill>
                  <a:srgbClr val="FF0000"/>
                </a:solidFill>
              </a:rPr>
              <a:t>”  </a:t>
            </a:r>
            <a:r>
              <a:rPr lang="en-US" sz="2000" dirty="0" err="1">
                <a:solidFill>
                  <a:srgbClr val="FF0000"/>
                </a:solidFill>
              </a:rPr>
              <a:t>listados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576400" y="1447136"/>
            <a:ext cx="482864" cy="3061253"/>
          </a:xfrm>
          <a:prstGeom prst="rightBrace">
            <a:avLst>
              <a:gd name="adj1" fmla="val 8333"/>
              <a:gd name="adj2" fmla="val 4895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/>
          <p:cNvSpPr txBox="1"/>
          <p:nvPr/>
        </p:nvSpPr>
        <p:spPr>
          <a:xfrm>
            <a:off x="4611086" y="2469931"/>
            <a:ext cx="21507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Estes devem ser os mesmos que os da Folha de "Acesso".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4047031" y="1447137"/>
            <a:ext cx="506584" cy="306125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774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2364910"/>
            <a:ext cx="8531484" cy="16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51" y="80774"/>
            <a:ext cx="11255973" cy="891107"/>
          </a:xfrm>
        </p:spPr>
        <p:txBody>
          <a:bodyPr>
            <a:norm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Exercício</a:t>
            </a:r>
            <a:r>
              <a:rPr kumimoji="1"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Calendário</a:t>
            </a:r>
            <a:r>
              <a:rPr lang="en-US" dirty="0"/>
              <a:t> </a:t>
            </a:r>
            <a:r>
              <a:rPr lang="en-US" dirty="0" err="1"/>
              <a:t>diário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83" y="861818"/>
            <a:ext cx="11737249" cy="164547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200" dirty="0"/>
              <a:t>O grupo masculino e o grupo feminino desenham separadamente o seu "Calendário Diário de Actividades" de um dia de semana típico. As actividades a identificar incluem trabalho agrícola, cozinhar, limpar, descansar, etc.</a:t>
            </a:r>
          </a:p>
          <a:p>
            <a:pPr marL="742950" indent="-742950">
              <a:buFont typeface="+mj-lt"/>
              <a:buAutoNum type="arabicPeriod"/>
            </a:pP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13</a:t>
            </a:fld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8573789" y="2620692"/>
            <a:ext cx="34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Podem utilizar desenhos como estes. Podem também escrever as actividades se a sua taxa de literacia for elevada.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83" y="4590163"/>
            <a:ext cx="221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Comece às 5 horas da manhã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2417197" y="4888350"/>
            <a:ext cx="1049571" cy="557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580444" y="3131111"/>
            <a:ext cx="727146" cy="1459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97983" y="5749268"/>
            <a:ext cx="11890506" cy="877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pt-BR" sz="3200" dirty="0"/>
              <a:t>Compare os dois calendários e discuta uma melhor utilização do tempo para um casal</a:t>
            </a:r>
            <a:endParaRPr lang="en-US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502" y="4169924"/>
            <a:ext cx="8816159" cy="15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98" y="2888358"/>
            <a:ext cx="11855281" cy="330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-131222"/>
            <a:ext cx="10999956" cy="1325563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Exercício</a:t>
            </a:r>
            <a:r>
              <a:rPr kumimoji="1"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Orçamentação</a:t>
            </a:r>
            <a:r>
              <a:rPr lang="en-US" dirty="0"/>
              <a:t> Familiar </a:t>
            </a:r>
            <a:r>
              <a:rPr lang="en-US" dirty="0" err="1"/>
              <a:t>Agrícola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5" y="899887"/>
            <a:ext cx="11861262" cy="2047912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altLang="ja-JP" sz="2800" dirty="0"/>
              <a:t>O grupo masculino e o grupo feminino trabalham separadamente para preencher o montante de despesas de cada mês na "Ficha de Orçamento Familiar Agrícola" com base no seu padrão de despesas anual típico.</a:t>
            </a:r>
            <a:endParaRPr lang="en-US" altLang="ja-JP" sz="2800" dirty="0"/>
          </a:p>
          <a:p>
            <a:pPr marL="0" indent="0">
              <a:buNone/>
            </a:pPr>
            <a:r>
              <a:rPr lang="pt-BR" altLang="ja-JP" sz="2800" dirty="0">
                <a:solidFill>
                  <a:srgbClr val="FF0000"/>
                </a:solidFill>
              </a:rPr>
              <a:t>[Dicas!]Se a taxa de literacia das famílias não for elevada, tente usar doces, pequenas pedras, etc. para representar uma quantia de dinheiro.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14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7960184" y="4456629"/>
            <a:ext cx="25579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Calcule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quantia</a:t>
            </a:r>
            <a:r>
              <a:rPr lang="en-US" sz="2000" dirty="0">
                <a:solidFill>
                  <a:srgbClr val="FF0000"/>
                </a:solidFill>
              </a:rPr>
              <a:t> total de </a:t>
            </a:r>
            <a:r>
              <a:rPr lang="en-US" sz="2000" dirty="0" err="1">
                <a:solidFill>
                  <a:srgbClr val="FF0000"/>
                </a:solidFill>
              </a:rPr>
              <a:t>dinheiro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6123" y="3980096"/>
            <a:ext cx="349004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Enumere os principais itens de despesa tais como alimentação, educação, cuidados de saúde, insumos agrícolas, etc.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1604863" y="3459262"/>
            <a:ext cx="490817" cy="234359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2" name="Right Brace 11"/>
          <p:cNvSpPr/>
          <p:nvPr/>
        </p:nvSpPr>
        <p:spPr>
          <a:xfrm rot="10800000">
            <a:off x="10685414" y="3459262"/>
            <a:ext cx="533875" cy="234359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6530122" y="1633778"/>
            <a:ext cx="490817" cy="7917461"/>
          </a:xfrm>
          <a:prstGeom prst="rightBrace">
            <a:avLst>
              <a:gd name="adj1" fmla="val 8333"/>
              <a:gd name="adj2" fmla="val 7380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48601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85" y="198782"/>
            <a:ext cx="9688980" cy="995558"/>
          </a:xfrm>
        </p:spPr>
        <p:txBody>
          <a:bodyPr/>
          <a:lstStyle/>
          <a:p>
            <a:r>
              <a:rPr lang="en-US" altLang="ja-JP" dirty="0" err="1">
                <a:solidFill>
                  <a:srgbClr val="FF0000"/>
                </a:solidFill>
              </a:rPr>
              <a:t>Exercício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Orçamentação</a:t>
            </a:r>
            <a:r>
              <a:rPr lang="en-US" dirty="0"/>
              <a:t> Familiar </a:t>
            </a:r>
            <a:r>
              <a:rPr lang="en-US" dirty="0" err="1"/>
              <a:t>Agrícola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05" y="1332792"/>
            <a:ext cx="11524343" cy="4045316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pt-BR" altLang="ja-JP" sz="3200" dirty="0"/>
              <a:t>O grupo masculino e o grupo feminino mostram a folha um do outro.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pt-BR" altLang="ja-JP" sz="3200" dirty="0"/>
              <a:t>Discutam questões causadas pela falta de comunicação entre marido e mulher sobre.....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ja-JP" sz="3200" dirty="0"/>
              <a:t>orçamento doméstico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ja-JP" sz="3200" dirty="0"/>
              <a:t>Utilização ineficiente dos recursos financeiros</a:t>
            </a:r>
          </a:p>
          <a:p>
            <a:pPr marL="742950" indent="-742950">
              <a:buFont typeface="+mj-lt"/>
              <a:buAutoNum type="arabicPeriod" startAt="2"/>
            </a:pPr>
            <a:endParaRPr lang="pt-BR" altLang="ja-JP" sz="3200" dirty="0"/>
          </a:p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/>
              <a:t> </a:t>
            </a:r>
            <a:r>
              <a:rPr lang="en-US" altLang="ja-JP" sz="3200" dirty="0" err="1"/>
              <a:t>Discuta</a:t>
            </a:r>
            <a:r>
              <a:rPr lang="en-US" altLang="ja-JP" sz="3200" dirty="0"/>
              <a:t> o que </a:t>
            </a:r>
            <a:r>
              <a:rPr lang="en-US" altLang="ja-JP" sz="3200" dirty="0" err="1"/>
              <a:t>podem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fazer</a:t>
            </a:r>
            <a:r>
              <a:rPr lang="en-US" altLang="ja-JP" sz="3200" dirty="0"/>
              <a:t> para </a:t>
            </a:r>
            <a:r>
              <a:rPr lang="en-US" altLang="ja-JP" sz="3200" dirty="0" err="1"/>
              <a:t>uma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melhor</a:t>
            </a:r>
            <a:r>
              <a:rPr lang="en-US" altLang="ja-JP" sz="3200" dirty="0"/>
              <a:t> </a:t>
            </a:r>
            <a:r>
              <a:rPr lang="en-US" altLang="ja-JP" sz="3200" dirty="0" err="1"/>
              <a:t>gestão</a:t>
            </a:r>
            <a:r>
              <a:rPr lang="en-US" altLang="ja-JP" sz="3200" dirty="0"/>
              <a:t> do </a:t>
            </a:r>
            <a:r>
              <a:rPr lang="en-US" altLang="ja-JP" sz="3200" dirty="0" err="1"/>
              <a:t>orçamento</a:t>
            </a:r>
            <a:r>
              <a:rPr lang="en-US" altLang="ja-JP" sz="3200" dirty="0"/>
              <a:t> familiar</a:t>
            </a:r>
          </a:p>
          <a:p>
            <a:pPr marL="742950" indent="-742950">
              <a:buFont typeface="+mj-lt"/>
              <a:buAutoNum type="arabicPeriod" startAt="2"/>
            </a:pPr>
            <a:endParaRPr lang="pt-BR" altLang="ja-JP" sz="3200" dirty="0"/>
          </a:p>
          <a:p>
            <a:pPr marL="742950" indent="-742950">
              <a:buFont typeface="+mj-lt"/>
              <a:buAutoNum type="arabicPeriod" startAt="2"/>
            </a:pPr>
            <a:endParaRPr lang="pt-BR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lvl="2">
              <a:buNone/>
            </a:pPr>
            <a:endParaRPr lang="en-US" altLang="ja-JP" sz="3200" b="1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ja-JP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15</a:t>
            </a:fld>
            <a:endParaRPr kumimoji="1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102" y="2282547"/>
            <a:ext cx="2299725" cy="2007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601" y="4863573"/>
            <a:ext cx="2207183" cy="16553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16493" y="3220278"/>
            <a:ext cx="1478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Or</a:t>
            </a:r>
            <a:r>
              <a:rPr lang="pt-BR" sz="2000" b="1" dirty="0" err="1"/>
              <a:t>çamento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688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41" y="-128193"/>
            <a:ext cx="11255973" cy="132556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Planificação:</a:t>
            </a:r>
            <a:r>
              <a:rPr lang="pt-BR" dirty="0"/>
              <a:t> Plano de Acção sobre Género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5" y="947009"/>
            <a:ext cx="11916482" cy="288411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2600" dirty="0"/>
              <a:t>Todos os agricultores discutem como podem ultrapassar as questões relacionadas com o género que impedem uma gestão agrícola eficiente. As questões incluem;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ja-JP" sz="2600" dirty="0"/>
              <a:t>Papéis de género ineficientes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ja-JP" sz="2600" dirty="0"/>
              <a:t>poder de decisão desequilibrado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ja-JP" sz="2600" dirty="0"/>
              <a:t>falta de confiança e de comunicação entre um casal.</a:t>
            </a:r>
            <a:endParaRPr lang="en-US" altLang="ja-JP" sz="2600" dirty="0"/>
          </a:p>
          <a:p>
            <a:pPr marL="742950" indent="-742950">
              <a:buFont typeface="+mj-lt"/>
              <a:buAutoNum type="arabicPeriod"/>
            </a:pPr>
            <a:r>
              <a:rPr lang="pt-BR" sz="2600" dirty="0"/>
              <a:t>Com base nesta constatação, o grupo formula um Plano de Acção sobre Género. O grupo vai implementar e acompanhar o seu progresso.</a:t>
            </a:r>
          </a:p>
          <a:p>
            <a:pPr marL="742950" indent="-74295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16</a:t>
            </a:fld>
            <a:endParaRPr kumimoji="1"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43" y="3933636"/>
            <a:ext cx="9069066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17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8150" y="313236"/>
            <a:ext cx="11604967" cy="132556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SUGESTÃO: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Organização de Sessões de Discussão usando Histórias 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658" y="1696855"/>
            <a:ext cx="11478156" cy="46215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altLang="ja-JP" sz="3200" dirty="0">
                <a:ea typeface="ＭＳ Ｐゴシック"/>
              </a:rPr>
              <a:t>Em vez de, ou para além de, organizar as formações explicadas até agora, realizar uma reunião de discussão para os agricultores pode ser benéfico.</a:t>
            </a:r>
            <a:endParaRPr lang="pt-BR" altLang="ja-JP" sz="3200" dirty="0">
              <a:ea typeface="ＭＳ Ｐゴシック"/>
              <a:cs typeface="Calibri"/>
            </a:endParaRPr>
          </a:p>
          <a:p>
            <a:r>
              <a:rPr lang="pt-BR" altLang="ja-JP" sz="3200" dirty="0">
                <a:ea typeface="ＭＳ Ｐゴシック"/>
              </a:rPr>
              <a:t>Apresentar aos agricultores algumas histórias da vida real com um tema de género.</a:t>
            </a:r>
            <a:endParaRPr lang="pt-BR" altLang="ja-JP" sz="3200" dirty="0">
              <a:ea typeface="ＭＳ Ｐゴシック"/>
              <a:cs typeface="Calibri"/>
            </a:endParaRPr>
          </a:p>
          <a:p>
            <a:r>
              <a:rPr lang="pt-BR" altLang="ja-JP" sz="3200" dirty="0">
                <a:ea typeface="ＭＳ Ｐゴシック"/>
              </a:rPr>
              <a:t>Deixar que discutam questões relacionadas com:</a:t>
            </a:r>
            <a:endParaRPr lang="pt-BR" altLang="ja-JP" sz="3200" dirty="0">
              <a:ea typeface="ＭＳ Ｐゴシック"/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ja-JP" sz="2800" dirty="0">
                <a:ea typeface="ＭＳ Ｐゴシック"/>
              </a:rPr>
              <a:t>Tomada de decisão conjunta entre marido e mulher,</a:t>
            </a:r>
            <a:endParaRPr lang="pt-BR" altLang="ja-JP" sz="2800" dirty="0">
              <a:ea typeface="ＭＳ Ｐゴシック"/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ja-JP" sz="2800" dirty="0">
                <a:ea typeface="ＭＳ Ｐゴシック"/>
              </a:rPr>
              <a:t>Papéis de género que permitam uma gestão agrícola e doméstica eficiente</a:t>
            </a:r>
            <a:endParaRPr lang="pt-BR" altLang="ja-JP" sz="2800" dirty="0">
              <a:ea typeface="ＭＳ Ｐゴシック"/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ja-JP" sz="2800" dirty="0">
                <a:ea typeface="ＭＳ Ｐゴシック"/>
              </a:rPr>
              <a:t>Igualdade de oportunidades tanto para homens como para mulheres.</a:t>
            </a:r>
            <a:endParaRPr lang="pt-BR" altLang="ja-JP" sz="2800" dirty="0">
              <a:ea typeface="ＭＳ Ｐゴシック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04" y="3607187"/>
            <a:ext cx="1317357" cy="14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18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08" y="238125"/>
            <a:ext cx="12043117" cy="869251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História 1: A História de um Marido num Agregado Familiar Agrícola</a:t>
            </a:r>
            <a:endParaRPr kumimoji="1"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585" y="1164526"/>
            <a:ext cx="11424530" cy="35886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ja-JP" sz="2700" dirty="0"/>
              <a:t>Um dia saí de casa de manhã para procurar mercado para o meu tomate que estava pronto para ser colhido. Enquanto eu estava fora ocupado à procura mercado, um comprador visitou a minha casa e encontrou a minha mulher. Perguntou se ela lhe podia vender o tomates, mas como ela não tinha qualquer autoridade para tomar decisões e nunca conheceu os meus planos, ela recusou. </a:t>
            </a:r>
          </a:p>
          <a:p>
            <a:pPr marL="0" indent="0">
              <a:buNone/>
            </a:pPr>
            <a:r>
              <a:rPr lang="pt-BR" altLang="ja-JP" sz="2700" dirty="0"/>
              <a:t>A minha procura por um mercado não foi bem sucedida, por isso fui para casa onde a minha mulher me relatou os acontecimentos do dia. Senti-me realmente mal e o meu tomate estragou-se uma vez que não consegui encontrar um local para o vender.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37" y="4810324"/>
            <a:ext cx="2423359" cy="177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3228" y="4963100"/>
            <a:ext cx="9307172" cy="1561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3200" dirty="0"/>
              <a:t>Esta situação é-lhe familiar?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/>
              <a:t>Porque pensa que este problema aconteceu?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/>
              <a:t>Como pensa que este tipo de situação pode ser evitada?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343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19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8269" y="328949"/>
            <a:ext cx="11372850" cy="858714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História 2: A História de uma Mulher num Agregado Familiar Agrícola</a:t>
            </a:r>
            <a:endParaRPr kumimoji="1"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269" y="1236169"/>
            <a:ext cx="11524343" cy="316628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ja-JP" sz="2700" dirty="0"/>
              <a:t>O meu marido disse-me: "Ouvi dizer que a couve-flor é rentável. Vamos plantar couve-flor em todas as nossas terras". Opus-me a ele dizendo "Sim, mas apenas em metade da nossa terra, não em toda a nossa terra" porque vi muitos outros agricultores já terem plantado couve-flor e ouvi muitas pessoas dizerem que queriam plantar couve-flor. Eu sabia que, quando a colhêssemos, o preço iria descer. O meu marido não me deu ouvidos e fez o que queria. Tivemos uma enorme perda no final da época. Depois desta amarga experiência, porém, o meu marido começou a perguntar-me "Que colheita acha que é boa para esta época?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808" y="4721718"/>
            <a:ext cx="9307172" cy="1757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3200" dirty="0"/>
              <a:t>Esta situação é-lhe familiar?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/>
              <a:t>Porque pensa que este problema aconteceu?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/>
              <a:t>Como pensa que este tipo de situação pode ser evitada?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5" y="4521942"/>
            <a:ext cx="2417137" cy="181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87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" y="118614"/>
            <a:ext cx="12043117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ONDE ESTAMOS?: </a:t>
            </a:r>
            <a:r>
              <a:rPr lang="pt-BR" altLang="ja-JP" dirty="0"/>
              <a:t>Formação sobre sensibilização para as questões de género em 4 Passos SHEP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34151"/>
              </p:ext>
            </p:extLst>
          </p:nvPr>
        </p:nvGraphicFramePr>
        <p:xfrm>
          <a:off x="127623" y="1570418"/>
          <a:ext cx="9021312" cy="50848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6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</a:rPr>
                        <a:t>4 </a:t>
                      </a:r>
                      <a:r>
                        <a:rPr lang="en-US" altLang="ja-JP" sz="2000" dirty="0" err="1">
                          <a:effectLst/>
                        </a:rPr>
                        <a:t>Passos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err="1">
                          <a:effectLst/>
                        </a:rPr>
                        <a:t>Actividades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6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6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6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Partilhar</a:t>
                      </a:r>
                      <a:r>
                        <a:rPr lang="en-US" altLang="ja-JP" sz="26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o </a:t>
                      </a:r>
                      <a:r>
                        <a:rPr lang="en-US" altLang="ja-JP" sz="26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objectivo</a:t>
                      </a:r>
                      <a:r>
                        <a:rPr lang="en-US" altLang="ja-JP" sz="26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com </a:t>
                      </a:r>
                      <a:r>
                        <a:rPr lang="en-US" altLang="ja-JP" sz="26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26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6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altLang="ja-JP" sz="26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6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Seminário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A </a:t>
                      </a:r>
                      <a:r>
                        <a:rPr lang="en-US" sz="26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consciencialização</a:t>
                      </a:r>
                      <a:r>
                        <a:rPr lang="en-US" sz="26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sz="26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6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é </a:t>
                      </a:r>
                      <a:r>
                        <a:rPr lang="en-US" sz="26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aumentada</a:t>
                      </a:r>
                      <a:r>
                        <a:rPr lang="en-US" sz="26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6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Linha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opcional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Fórum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Intervenientes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Mercado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Os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tomam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decisões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Selecção de Culturas Alvo</a:t>
                      </a:r>
                      <a:endParaRPr kumimoji="1"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Elaboração do Calendário de Culturas</a:t>
                      </a:r>
                      <a:endParaRPr kumimoji="1" lang="en-US" altLang="ja-JP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Os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adquirem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habilidades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Formações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no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terreno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Acompanhamento</a:t>
                      </a:r>
                      <a:r>
                        <a:rPr lang="en-US" altLang="ja-JP" sz="20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e </a:t>
                      </a:r>
                      <a:r>
                        <a:rPr lang="en-US" altLang="ja-JP" sz="20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monitorização</a:t>
                      </a:r>
                      <a:r>
                        <a:rPr lang="en-US" altLang="ja-JP" sz="20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(</a:t>
                      </a:r>
                      <a:r>
                        <a:rPr lang="en-US" altLang="ja-JP" sz="20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incluindo</a:t>
                      </a:r>
                      <a:r>
                        <a:rPr lang="en-US" altLang="ja-JP" sz="20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 </a:t>
                      </a:r>
                      <a:r>
                        <a:rPr lang="en-US" altLang="ja-JP" sz="20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altLang="ja-JP" sz="20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0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altLang="ja-JP" sz="20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Final)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8935604" y="1961781"/>
            <a:ext cx="508001" cy="2011680"/>
          </a:xfrm>
          <a:prstGeom prst="rightBrace">
            <a:avLst>
              <a:gd name="adj1" fmla="val 30463"/>
              <a:gd name="adj2" fmla="val 50582"/>
            </a:avLst>
          </a:prstGeom>
          <a:ln w="85725">
            <a:solidFill>
              <a:srgbClr val="F28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9364778" y="1570418"/>
            <a:ext cx="2678339" cy="4949652"/>
          </a:xfrm>
          <a:prstGeom prst="wedgeRoundRectCallout">
            <a:avLst>
              <a:gd name="adj1" fmla="val -44314"/>
              <a:gd name="adj2" fmla="val -5997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100" dirty="0">
                <a:solidFill>
                  <a:schemeClr val="tx1"/>
                </a:solidFill>
              </a:rPr>
              <a:t>A formação em sensibilização para as questões de género deve ser </a:t>
            </a:r>
            <a:r>
              <a:rPr lang="pt-BR" sz="2100" b="1" dirty="0">
                <a:solidFill>
                  <a:schemeClr val="tx1"/>
                </a:solidFill>
              </a:rPr>
              <a:t>realizada algum tempo antes do "Passo 3 - Os agricultores tomam decisões</a:t>
            </a:r>
            <a:r>
              <a:rPr lang="pt-BR" sz="2100" dirty="0">
                <a:solidFill>
                  <a:schemeClr val="tx1"/>
                </a:solidFill>
              </a:rPr>
              <a:t>" porque a tomada de decisões equilibradas em termos de género é fundamental para o sucesso do trabalho do grupo/casa.</a:t>
            </a: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7" y="1608788"/>
            <a:ext cx="11845440" cy="4611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20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688" y="283225"/>
            <a:ext cx="1099185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ja-JP" dirty="0">
                <a:solidFill>
                  <a:srgbClr val="FF0000"/>
                </a:solidFill>
              </a:rPr>
              <a:t>Formação sobre sensibilização para as questões de género em Acção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1219200" y="1926818"/>
            <a:ext cx="2828925" cy="13138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Eu costumava contar dinheiro secretamente no banheiro.</a:t>
            </a:r>
            <a:endParaRPr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038997" y="2211575"/>
            <a:ext cx="3399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-50800"/>
            <a:r>
              <a:rPr lang="pt-BR" sz="2000" b="1" kern="100" dirty="0">
                <a:ea typeface="游明朝" panose="02020400000000000000" pitchFamily="18" charset="-128"/>
              </a:rPr>
              <a:t>Eu costumava contar dinheiro secretamente no banheiro.</a:t>
            </a:r>
            <a:endParaRPr lang="en-US" sz="2000" b="1" kern="100" dirty="0">
              <a:effectLst/>
              <a:ea typeface="游明朝" panose="02020400000000000000" pitchFamily="18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8201025" y="3369335"/>
            <a:ext cx="3648075" cy="22123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楕円 9"/>
          <p:cNvSpPr/>
          <p:nvPr/>
        </p:nvSpPr>
        <p:spPr>
          <a:xfrm>
            <a:off x="714688" y="4245024"/>
            <a:ext cx="3333437" cy="1908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正方形/長方形 11"/>
          <p:cNvSpPr/>
          <p:nvPr/>
        </p:nvSpPr>
        <p:spPr>
          <a:xfrm>
            <a:off x="812585" y="4671512"/>
            <a:ext cx="3399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-50800"/>
            <a:r>
              <a:rPr lang="pt-BR" sz="2000" b="1" kern="100" dirty="0">
                <a:ea typeface="游明朝" panose="02020400000000000000" pitchFamily="18" charset="-128"/>
              </a:rPr>
              <a:t>Certo. Eu gosto de trabalhar contigo. Confiamos um no outro como uma equipe.</a:t>
            </a:r>
            <a:endParaRPr lang="en-US" sz="2000" b="1" kern="100" dirty="0">
              <a:effectLst/>
              <a:ea typeface="游明朝" panose="020204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449446" y="3659884"/>
            <a:ext cx="32570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-50800"/>
            <a:r>
              <a:rPr lang="pt-BR" sz="2000" b="1" kern="100" dirty="0">
                <a:ea typeface="游明朝" panose="02020400000000000000" pitchFamily="18" charset="-128"/>
              </a:rPr>
              <a:t>Mas agora você se tornou um marido melhor, discutindo várias questões agrícolas e de contabilidade familiar comigo.</a:t>
            </a:r>
            <a:endParaRPr lang="en-US" sz="2000" b="1" kern="100" dirty="0">
              <a:effectLst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42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62" y="342900"/>
            <a:ext cx="2957510" cy="144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95895"/>
            <a:ext cx="7105651" cy="1325563"/>
          </a:xfrm>
        </p:spPr>
        <p:txBody>
          <a:bodyPr>
            <a:normAutofit/>
          </a:bodyPr>
          <a:lstStyle/>
          <a:p>
            <a:r>
              <a:rPr lang="en-US" dirty="0"/>
              <a:t>RESOLUÇÃO DE PROBLEMAS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65" y="2026221"/>
            <a:ext cx="11662227" cy="42776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 género é um tema sensível. E se os agricultores hesitarem em participar na Formação sobre Sensibilização para as Questões de Género?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pt-BR" dirty="0"/>
              <a:t>A experiência passada sugere que os agricultores que participaram na Formação sobre Sensibilização para as Questões de Género ficaram muito satisfeitos por participarem na formação. Gostaram da formação porque o seu </a:t>
            </a:r>
            <a:r>
              <a:rPr lang="pt-BR" dirty="0">
                <a:solidFill>
                  <a:srgbClr val="FF0000"/>
                </a:solidFill>
              </a:rPr>
              <a:t>foco NÃO está em destacar problemas ou criticar outros relacionados com o género, mas sim em melhorar a actividade agrícola</a:t>
            </a:r>
            <a:r>
              <a:rPr lang="pt-BR" dirty="0"/>
              <a:t> através da cooperação recíproca.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604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762297"/>
            <a:ext cx="11115675" cy="4614205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22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7942" y="233431"/>
            <a:ext cx="11885175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Caminho</a:t>
            </a:r>
            <a:r>
              <a:rPr lang="en-US" altLang="ja-JP" dirty="0">
                <a:solidFill>
                  <a:srgbClr val="FF0000"/>
                </a:solidFill>
              </a:rPr>
              <a:t> a </a:t>
            </a:r>
            <a:r>
              <a:rPr lang="en-US" altLang="ja-JP" dirty="0" err="1">
                <a:solidFill>
                  <a:srgbClr val="FF0000"/>
                </a:solidFill>
              </a:rPr>
              <a:t>seguir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Calendário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r>
              <a:rPr lang="en-US" dirty="0"/>
              <a:t>, </a:t>
            </a:r>
            <a:r>
              <a:rPr lang="en-US" dirty="0" err="1"/>
              <a:t>Reporte</a:t>
            </a:r>
            <a:r>
              <a:rPr lang="en-US" dirty="0"/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adicione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qualquer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outra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informação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necessária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aqui</a:t>
            </a:r>
            <a:r>
              <a:rPr lang="en-US" dirty="0"/>
              <a:t>. 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E896E2"/>
          </a:solidFill>
        </p:spPr>
        <p:txBody>
          <a:bodyPr/>
          <a:lstStyle/>
          <a:p>
            <a:pPr algn="ctr"/>
            <a:r>
              <a:rPr kumimoji="1" lang="en-US" dirty="0">
                <a:solidFill>
                  <a:schemeClr val="tx1"/>
                </a:solidFill>
              </a:rPr>
              <a:t>PARTE 1: CONCEITO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4</a:t>
            </a:fld>
            <a:endParaRPr kumimoji="1"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72856" y="1534602"/>
            <a:ext cx="9453552" cy="4841901"/>
            <a:chOff x="1435834" y="1528329"/>
            <a:chExt cx="9736603" cy="5213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5834" y="1528329"/>
              <a:ext cx="9736603" cy="52132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35834" y="6559065"/>
              <a:ext cx="3499023" cy="18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767" y="158681"/>
            <a:ext cx="11944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PORQUÊ</a:t>
            </a:r>
            <a:r>
              <a:rPr kumimoji="1" lang="en-US" dirty="0">
                <a:solidFill>
                  <a:srgbClr val="FF0000"/>
                </a:solidFill>
              </a:rPr>
              <a:t>?: </a:t>
            </a:r>
            <a:r>
              <a:rPr lang="en-US" altLang="ja-JP" dirty="0" err="1"/>
              <a:t>Objectivos</a:t>
            </a:r>
            <a:r>
              <a:rPr lang="en-US" altLang="ja-JP" dirty="0"/>
              <a:t> </a:t>
            </a:r>
            <a:r>
              <a:rPr lang="en-US" altLang="ja-JP" dirty="0" err="1"/>
              <a:t>da</a:t>
            </a:r>
            <a:r>
              <a:rPr lang="en-US" altLang="ja-JP" dirty="0"/>
              <a:t> </a:t>
            </a:r>
            <a:r>
              <a:rPr lang="pt-BR" altLang="ja-JP" dirty="0"/>
              <a:t>Formação em Sensibilização para as Questões de Género</a:t>
            </a:r>
            <a:endParaRPr kumimoji="1"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8036" y="4653506"/>
            <a:ext cx="6751975" cy="2045401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/>
              <a:t>SHEP</a:t>
            </a:r>
            <a:r>
              <a:rPr lang="ja-JP" altLang="en-US" sz="2800" dirty="0"/>
              <a:t> </a:t>
            </a:r>
            <a:r>
              <a:rPr lang="en-US" altLang="ja-JP" sz="2800" dirty="0" err="1"/>
              <a:t>considera</a:t>
            </a:r>
            <a:r>
              <a:rPr lang="en-US" altLang="ja-JP" sz="28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altLang="ja-JP" sz="2400" dirty="0"/>
              <a:t>O género como </a:t>
            </a:r>
            <a:r>
              <a:rPr lang="pt-PT" altLang="ja-JP" sz="2400" dirty="0">
                <a:solidFill>
                  <a:srgbClr val="FF0000"/>
                </a:solidFill>
              </a:rPr>
              <a:t>uma parte integral e essencial </a:t>
            </a:r>
            <a:r>
              <a:rPr lang="pt-PT" altLang="ja-JP" sz="2400" dirty="0"/>
              <a:t>da gestão do negócio agrícola.</a:t>
            </a:r>
            <a:endParaRPr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altLang="ja-JP" sz="2400" dirty="0"/>
              <a:t>O marido e mulher como uma “</a:t>
            </a:r>
            <a:r>
              <a:rPr lang="pt-PT" altLang="ja-JP" sz="2400" dirty="0">
                <a:solidFill>
                  <a:srgbClr val="FF0000"/>
                </a:solidFill>
              </a:rPr>
              <a:t>unidade de gestão do campo</a:t>
            </a:r>
            <a:r>
              <a:rPr lang="pt-PT" altLang="ja-JP" sz="2400" dirty="0"/>
              <a:t>” que deve trabalhar junto em harmonia.</a:t>
            </a:r>
            <a:endParaRPr lang="en-US" altLang="ja-JP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3801258" y="4468182"/>
            <a:ext cx="28062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Generalização de Gênero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22989" y="1673881"/>
            <a:ext cx="8766646" cy="369332"/>
          </a:xfrm>
          <a:prstGeom prst="rect">
            <a:avLst/>
          </a:prstGeom>
          <a:solidFill>
            <a:srgbClr val="FF5D5D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</a:t>
            </a:r>
            <a:r>
              <a:rPr lang="pt-BR" b="1" dirty="0" err="1">
                <a:solidFill>
                  <a:schemeClr val="bg1"/>
                </a:solidFill>
              </a:rPr>
              <a:t>ão</a:t>
            </a:r>
            <a:r>
              <a:rPr lang="pt-BR" b="1" dirty="0">
                <a:solidFill>
                  <a:schemeClr val="bg1"/>
                </a:solidFill>
              </a:rPr>
              <a:t> da SHEP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err="1">
                <a:solidFill>
                  <a:schemeClr val="bg1"/>
                </a:solidFill>
              </a:rPr>
              <a:t>Melhorada</a:t>
            </a:r>
            <a:r>
              <a:rPr lang="en-US" b="1" dirty="0">
                <a:solidFill>
                  <a:schemeClr val="bg1"/>
                </a:solidFill>
              </a:rPr>
              <a:t> a subsist</a:t>
            </a:r>
            <a:r>
              <a:rPr lang="pt-BR" b="1" dirty="0" err="1">
                <a:solidFill>
                  <a:schemeClr val="bg1"/>
                </a:solidFill>
              </a:rPr>
              <a:t>ência</a:t>
            </a:r>
            <a:r>
              <a:rPr lang="pt-BR" b="1" dirty="0">
                <a:solidFill>
                  <a:schemeClr val="bg1"/>
                </a:solidFill>
              </a:rPr>
              <a:t> através do negócio agrário </a:t>
            </a:r>
            <a:r>
              <a:rPr lang="pt-BR" b="1" dirty="0" err="1">
                <a:solidFill>
                  <a:schemeClr val="bg1"/>
                </a:solidFill>
              </a:rPr>
              <a:t>autosuficiente</a:t>
            </a:r>
            <a:r>
              <a:rPr lang="en-US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93984" y="2703727"/>
            <a:ext cx="269337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Tomada</a:t>
            </a:r>
            <a:r>
              <a:rPr lang="en-US" sz="1600" b="1" dirty="0"/>
              <a:t> de </a:t>
            </a:r>
            <a:r>
              <a:rPr lang="en-US" sz="1600" b="1" dirty="0" err="1"/>
              <a:t>Decisão</a:t>
            </a:r>
            <a:r>
              <a:rPr lang="en-US" sz="1600" b="1" dirty="0"/>
              <a:t> </a:t>
            </a:r>
            <a:r>
              <a:rPr lang="en-US" sz="1600" b="1" dirty="0" err="1"/>
              <a:t>Conjunta</a:t>
            </a:r>
            <a:endParaRPr 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86481" y="3238928"/>
            <a:ext cx="280178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 err="1"/>
              <a:t>Papéis</a:t>
            </a:r>
            <a:r>
              <a:rPr lang="en-US" sz="1600" b="1" dirty="0"/>
              <a:t> de </a:t>
            </a:r>
            <a:r>
              <a:rPr lang="en-US" sz="1600" b="1" dirty="0" err="1"/>
              <a:t>Gênero</a:t>
            </a:r>
            <a:r>
              <a:rPr lang="en-US" sz="1600" b="1" dirty="0"/>
              <a:t> </a:t>
            </a:r>
            <a:r>
              <a:rPr lang="en-US" sz="1600" b="1" dirty="0" err="1"/>
              <a:t>Revisados</a:t>
            </a:r>
            <a:r>
              <a:rPr lang="en-US" sz="1600" b="1" dirty="0"/>
              <a:t>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4355" y="3807224"/>
            <a:ext cx="273638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/>
              <a:t>Oportunidades Iguais</a:t>
            </a:r>
            <a:endParaRPr lang="en-US" sz="16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7106312" y="6057529"/>
            <a:ext cx="441256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Roboto"/>
              </a:rPr>
              <a:t>Casal como uma unidade de gestão agrária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509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742" y="3512948"/>
            <a:ext cx="3610848" cy="211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48" y="313725"/>
            <a:ext cx="11606517" cy="1020899"/>
          </a:xfrm>
        </p:spPr>
        <p:txBody>
          <a:bodyPr>
            <a:normAutofit fontScale="90000"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O QU</a:t>
            </a:r>
            <a:r>
              <a:rPr lang="en-US" dirty="0">
                <a:solidFill>
                  <a:srgbClr val="FF0000"/>
                </a:solidFill>
              </a:rPr>
              <a:t>Ê</a:t>
            </a:r>
            <a:r>
              <a:rPr kumimoji="1" lang="en-US" dirty="0">
                <a:solidFill>
                  <a:srgbClr val="FF0000"/>
                </a:solidFill>
              </a:rPr>
              <a:t>?: </a:t>
            </a:r>
            <a:r>
              <a:rPr kumimoji="1" lang="en-US" dirty="0" err="1"/>
              <a:t>Perfil</a:t>
            </a:r>
            <a:r>
              <a:rPr kumimoji="1" lang="en-US" dirty="0"/>
              <a:t> </a:t>
            </a:r>
            <a:r>
              <a:rPr kumimoji="1" lang="en-US" dirty="0" err="1"/>
              <a:t>da</a:t>
            </a:r>
            <a:r>
              <a:rPr kumimoji="1" lang="en-US" dirty="0"/>
              <a:t> </a:t>
            </a:r>
            <a:r>
              <a:rPr lang="pt-BR" altLang="ja-JP" dirty="0"/>
              <a:t>Formação em Sensibilização para as Questões de Género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565258"/>
            <a:ext cx="11781860" cy="153460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 Formação em Sensibilização para as Questões de Género é uma </a:t>
            </a:r>
            <a:r>
              <a:rPr lang="pt-BR" dirty="0">
                <a:solidFill>
                  <a:srgbClr val="FF0000"/>
                </a:solidFill>
              </a:rPr>
              <a:t>parte integrante </a:t>
            </a:r>
            <a:r>
              <a:rPr lang="pt-BR" dirty="0"/>
              <a:t>das formações SHEP.</a:t>
            </a:r>
          </a:p>
          <a:p>
            <a:r>
              <a:rPr lang="pt-BR" dirty="0"/>
              <a:t>Deve ser conduzida </a:t>
            </a:r>
            <a:r>
              <a:rPr lang="pt-BR" dirty="0">
                <a:solidFill>
                  <a:srgbClr val="FF0000"/>
                </a:solidFill>
              </a:rPr>
              <a:t>antes da fase de tomada de decisão dos agricultores</a:t>
            </a:r>
            <a:r>
              <a:rPr lang="pt-BR" dirty="0"/>
              <a:t>, ou seja, Selecção de Culturas Alvo e Elaboração de Calendário de Culturas.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5</a:t>
            </a:fld>
            <a:endParaRPr kumimoji="1" lang="en-US"/>
          </a:p>
        </p:txBody>
      </p:sp>
      <p:graphicFrame>
        <p:nvGraphicFramePr>
          <p:cNvPr id="7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5881"/>
              </p:ext>
            </p:extLst>
          </p:nvPr>
        </p:nvGraphicFramePr>
        <p:xfrm>
          <a:off x="404048" y="3237556"/>
          <a:ext cx="7051109" cy="34202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dirty="0">
                          <a:effectLst/>
                        </a:rPr>
                        <a:t>4 </a:t>
                      </a:r>
                      <a:r>
                        <a:rPr lang="en-US" altLang="ja-JP" sz="1800" dirty="0" err="1">
                          <a:effectLst/>
                        </a:rPr>
                        <a:t>Passos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dirty="0" err="1">
                          <a:effectLst/>
                        </a:rPr>
                        <a:t>Actividades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0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1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1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1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Partilhar</a:t>
                      </a:r>
                      <a:r>
                        <a:rPr lang="en-US" altLang="ja-JP" sz="1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1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1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1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objectivos</a:t>
                      </a:r>
                      <a:r>
                        <a:rPr lang="en-US" altLang="ja-JP" sz="1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com </a:t>
                      </a:r>
                      <a:r>
                        <a:rPr lang="en-US" altLang="ja-JP" sz="1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1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1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altLang="ja-JP" sz="1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1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Seminário</a:t>
                      </a:r>
                      <a:r>
                        <a:rPr lang="en-US" sz="14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endParaRPr lang="ja-JP" sz="14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A </a:t>
                      </a:r>
                      <a:r>
                        <a:rPr lang="en-US" sz="1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consciencialização</a:t>
                      </a:r>
                      <a:r>
                        <a:rPr lang="en-US" sz="1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sz="1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1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é </a:t>
                      </a:r>
                      <a:r>
                        <a:rPr lang="en-US" sz="1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aumentada</a:t>
                      </a:r>
                      <a:endParaRPr lang="ja-JP" sz="1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Linha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</a:t>
                      </a:r>
                      <a:r>
                        <a:rPr lang="en-US" altLang="ja-JP" sz="14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opcional</a:t>
                      </a:r>
                      <a:r>
                        <a:rPr lang="en-US" altLang="ja-JP" sz="14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 </a:t>
                      </a:r>
                      <a:r>
                        <a:rPr lang="en-US" altLang="ja-JP" sz="14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Fórum</a:t>
                      </a:r>
                      <a:r>
                        <a:rPr lang="en-US" altLang="ja-JP" sz="14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altLang="ja-JP" sz="14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Intervenientes</a:t>
                      </a:r>
                      <a:endParaRPr lang="ja-JP" altLang="en-US" sz="14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sz="14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Mercado</a:t>
                      </a:r>
                      <a:endParaRPr lang="ja-JP" altLang="en-US" sz="14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Os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tomam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decisões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Selecção de Culturas Alvo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Elaboração do Calendário de Culturas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ja-JP" sz="14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Os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adquirem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habilidades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Formações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no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Terreno</a:t>
                      </a:r>
                      <a:endParaRPr kumimoji="1" lang="ja-JP" sz="14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06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Acompanhamento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e </a:t>
                      </a:r>
                      <a:r>
                        <a:rPr lang="en-US" altLang="ja-JP" sz="1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monitorização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(</a:t>
                      </a:r>
                      <a:r>
                        <a:rPr lang="en-US" altLang="ja-JP" sz="1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incluindo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 </a:t>
                      </a:r>
                      <a:r>
                        <a:rPr lang="en-US" altLang="ja-JP" sz="1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1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Final)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04048" y="4754880"/>
            <a:ext cx="7051109" cy="82201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1" name="Up-Down Arrow 10"/>
          <p:cNvSpPr/>
          <p:nvPr/>
        </p:nvSpPr>
        <p:spPr>
          <a:xfrm>
            <a:off x="7455157" y="3512948"/>
            <a:ext cx="406400" cy="1241932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614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6" y="127622"/>
            <a:ext cx="1100788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 QUÊ</a:t>
            </a:r>
            <a:r>
              <a:rPr kumimoji="1" lang="en-US" sz="4000" dirty="0">
                <a:solidFill>
                  <a:srgbClr val="FF0000"/>
                </a:solidFill>
              </a:rPr>
              <a:t>?: </a:t>
            </a:r>
            <a:r>
              <a:rPr lang="en-US" sz="4000" dirty="0" err="1"/>
              <a:t>Perfil</a:t>
            </a:r>
            <a:r>
              <a:rPr lang="en-US" sz="4000" dirty="0"/>
              <a:t> </a:t>
            </a:r>
            <a:r>
              <a:rPr lang="en-US" sz="4000" dirty="0" err="1"/>
              <a:t>da</a:t>
            </a:r>
            <a:r>
              <a:rPr lang="en-US" sz="4000" dirty="0"/>
              <a:t> </a:t>
            </a:r>
            <a:r>
              <a:rPr lang="pt-BR" altLang="ja-JP" sz="4000" dirty="0"/>
              <a:t>Formação em Sensibilização para as Questões de Género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6</a:t>
            </a:fld>
            <a:endParaRPr kumimoji="1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256" y="1462088"/>
            <a:ext cx="11466285" cy="527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/>
              <a:t>A formação não é teórica mas sim </a:t>
            </a:r>
            <a:r>
              <a:rPr lang="pt-PT" sz="3200" dirty="0">
                <a:solidFill>
                  <a:srgbClr val="FF0000"/>
                </a:solidFill>
              </a:rPr>
              <a:t>prática e participativa</a:t>
            </a:r>
            <a:r>
              <a:rPr lang="pt-PT" sz="3200" dirty="0"/>
              <a:t>.</a:t>
            </a:r>
            <a:endParaRPr lang="en-US" sz="3200" dirty="0"/>
          </a:p>
          <a:p>
            <a:r>
              <a:rPr lang="pt-PT" sz="3200" dirty="0"/>
              <a:t>A formação é realizada com a implementação de quatro exercícios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/>
              <a:t>Papéis e responsabilidades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/>
              <a:t>Acesso &amp; Controlo de Recursos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/>
              <a:t>Calendário de Actividades Diárias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/>
              <a:t>Orçamentação Agrícola Familiar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pt-BR" altLang="ja-JP" sz="3200" dirty="0"/>
              <a:t>Através da participação em vários exercícios, os casais agricultores chegarão a uma série de constatações sobre as suas questões de género a nível do agregado familiar.</a:t>
            </a:r>
          </a:p>
          <a:p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45366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650" y="1065029"/>
            <a:ext cx="1332553" cy="1430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266" y="286247"/>
            <a:ext cx="9053223" cy="756421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COMO?: </a:t>
            </a:r>
            <a:r>
              <a:rPr lang="pt-PT" dirty="0"/>
              <a:t>Dicas Chave de 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3" y="1521245"/>
            <a:ext cx="11663294" cy="485525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Os </a:t>
            </a:r>
            <a:r>
              <a:rPr lang="pt-BR" dirty="0">
                <a:solidFill>
                  <a:srgbClr val="FF0000"/>
                </a:solidFill>
              </a:rPr>
              <a:t>cônjuges dos membros </a:t>
            </a:r>
            <a:r>
              <a:rPr lang="pt-BR" dirty="0"/>
              <a:t>devem ser convidados a participar na formação.</a:t>
            </a:r>
          </a:p>
          <a:p>
            <a:r>
              <a:rPr lang="pt-BR" dirty="0"/>
              <a:t>Crie um ambiente amigável. </a:t>
            </a:r>
            <a:r>
              <a:rPr lang="pt-BR" dirty="0">
                <a:solidFill>
                  <a:srgbClr val="FF0000"/>
                </a:solidFill>
              </a:rPr>
              <a:t>Não deixar que os participantes joguem o jogo da culpa</a:t>
            </a:r>
            <a:r>
              <a:rPr lang="pt-BR" dirty="0"/>
              <a:t>! Pelo contrário, ajude-os a compreender as posições, preocupações, problemas um do outro.</a:t>
            </a:r>
          </a:p>
          <a:p>
            <a:r>
              <a:rPr lang="pt-BR" dirty="0"/>
              <a:t>Se é difícil falar abertamente sobre questões de género devido às normas sociais locais, </a:t>
            </a:r>
            <a:r>
              <a:rPr lang="pt-BR" dirty="0">
                <a:solidFill>
                  <a:srgbClr val="FF0000"/>
                </a:solidFill>
              </a:rPr>
              <a:t>considere convidar líderes de opinião locais </a:t>
            </a:r>
            <a:r>
              <a:rPr lang="pt-BR" dirty="0"/>
              <a:t>(por exemplo, líderes religiosos, professores, etc. que apoiam a formação em género).</a:t>
            </a:r>
            <a:endParaRPr lang="en-US" dirty="0"/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27428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E896E2"/>
          </a:solidFill>
        </p:spPr>
        <p:txBody>
          <a:bodyPr/>
          <a:lstStyle/>
          <a:p>
            <a:pPr algn="ctr"/>
            <a:r>
              <a:rPr kumimoji="1" lang="en-US" dirty="0">
                <a:solidFill>
                  <a:schemeClr val="tx1"/>
                </a:solidFill>
              </a:rPr>
              <a:t>PARTE 2: PRÁTICA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" y="2317231"/>
            <a:ext cx="6701819" cy="4294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3" y="143120"/>
            <a:ext cx="8819120" cy="809772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FF0000"/>
                </a:solidFill>
                <a:ea typeface="ＭＳ Ｐゴシック"/>
              </a:rPr>
              <a:t>Exercício</a:t>
            </a:r>
            <a:r>
              <a:rPr kumimoji="1"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Papéis</a:t>
            </a:r>
            <a:r>
              <a:rPr lang="en-US" dirty="0"/>
              <a:t> e </a:t>
            </a:r>
            <a:r>
              <a:rPr lang="en-US" dirty="0" err="1"/>
              <a:t>Responsabilidades</a:t>
            </a:r>
            <a:endParaRPr kumimoji="1"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7" y="978074"/>
            <a:ext cx="11861910" cy="139936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2800" dirty="0"/>
              <a:t>O grupo masculino e o grupo feminino trabalham separadamente nas folhas "Papéis Produtivos" e "Papéis Reprodutivos".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2800" dirty="0"/>
              <a:t>Ambos os grupos apresentam os resultados das suas discussões.</a:t>
            </a:r>
          </a:p>
          <a:p>
            <a:pPr marL="742950" indent="-742950">
              <a:buFont typeface="+mj-lt"/>
              <a:buAutoNum type="arabicPeriod"/>
            </a:pPr>
            <a:endParaRPr kumimoji="1"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542" y="6353408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9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7815933" y="3875733"/>
            <a:ext cx="43129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0000"/>
                </a:solidFill>
              </a:rPr>
              <a:t>Distribua um total de quatro certos (</a:t>
            </a:r>
            <a:r>
              <a:rPr lang="en-US" sz="2200" dirty="0">
                <a:solidFill>
                  <a:srgbClr val="FF0000"/>
                </a:solidFill>
              </a:rPr>
              <a:t>✔)</a:t>
            </a:r>
            <a:r>
              <a:rPr lang="pt-BR" sz="2200" dirty="0">
                <a:solidFill>
                  <a:srgbClr val="FF0000"/>
                </a:solidFill>
              </a:rPr>
              <a:t> por linha, indicando quem desempenha mais papéis e tem mais responsabilidades em cada uma das "Actividades" listadas.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2641" y="3875733"/>
            <a:ext cx="278631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Indique</a:t>
            </a:r>
            <a:r>
              <a:rPr lang="en-US" sz="2200" dirty="0">
                <a:solidFill>
                  <a:srgbClr val="FF0000"/>
                </a:solidFill>
              </a:rPr>
              <a:t> as </a:t>
            </a:r>
            <a:r>
              <a:rPr lang="en-US" sz="2200" dirty="0" err="1">
                <a:solidFill>
                  <a:srgbClr val="FF0000"/>
                </a:solidFill>
              </a:rPr>
              <a:t>principais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tarefas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produtivas</a:t>
            </a:r>
            <a:r>
              <a:rPr lang="en-US" sz="2200" dirty="0">
                <a:solidFill>
                  <a:srgbClr val="FF0000"/>
                </a:solidFill>
              </a:rPr>
              <a:t> (</a:t>
            </a:r>
            <a:r>
              <a:rPr lang="en-US" sz="2200" dirty="0" err="1">
                <a:solidFill>
                  <a:srgbClr val="FF0000"/>
                </a:solidFill>
              </a:rPr>
              <a:t>produção</a:t>
            </a:r>
            <a:r>
              <a:rPr lang="en-US" sz="2200" dirty="0">
                <a:solidFill>
                  <a:srgbClr val="FF0000"/>
                </a:solidFill>
              </a:rPr>
              <a:t> de </a:t>
            </a:r>
            <a:r>
              <a:rPr lang="en-US" sz="2200" dirty="0" err="1">
                <a:solidFill>
                  <a:srgbClr val="FF0000"/>
                </a:solidFill>
              </a:rPr>
              <a:t>culturas</a:t>
            </a:r>
            <a:r>
              <a:rPr lang="en-US" sz="2200" dirty="0">
                <a:solidFill>
                  <a:srgbClr val="FF0000"/>
                </a:solidFill>
              </a:rPr>
              <a:t>) sob “</a:t>
            </a:r>
            <a:r>
              <a:rPr lang="en-US" sz="2200" dirty="0" err="1">
                <a:solidFill>
                  <a:srgbClr val="FF0000"/>
                </a:solidFill>
              </a:rPr>
              <a:t>Actividades</a:t>
            </a:r>
            <a:r>
              <a:rPr lang="en-US" sz="2200" dirty="0">
                <a:solidFill>
                  <a:srgbClr val="FF0000"/>
                </a:solidFill>
              </a:rPr>
              <a:t>”.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198583" y="2846713"/>
            <a:ext cx="447719" cy="368925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Brace 8"/>
          <p:cNvSpPr/>
          <p:nvPr/>
        </p:nvSpPr>
        <p:spPr>
          <a:xfrm>
            <a:off x="3630286" y="2846713"/>
            <a:ext cx="490817" cy="370814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6052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8" ma:contentTypeDescription="新しいドキュメントを作成します。" ma:contentTypeScope="" ma:versionID="4727cdbd0fd9f8089d045891ae666004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aa4d7870900b9d65edf52ede02b3442d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62366452-C46A-48F7-A6FD-C010DB7B59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C87B0B-4F02-47FF-A100-37996BF8F049}"/>
</file>

<file path=customXml/itemProps3.xml><?xml version="1.0" encoding="utf-8"?>
<ds:datastoreItem xmlns:ds="http://schemas.openxmlformats.org/officeDocument/2006/customXml" ds:itemID="{8451A98F-3DF8-435E-8236-6DA4C8ED9C4A}">
  <ds:schemaRefs>
    <ds:schemaRef ds:uri="b5df9216-17ea-4c10-abb6-43a658e75ed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94aba0d-0b37-450f-acf1-6ab612cafb6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1816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Formação sobre sensibilização para as questões de género</vt:lpstr>
      <vt:lpstr>ONDE ESTAMOS?: Formação sobre sensibilização para as questões de género em 4 Passos SHEP</vt:lpstr>
      <vt:lpstr>PARTE 1: CONCEITO</vt:lpstr>
      <vt:lpstr>PORQUÊ?: Objectivos da Formação em Sensibilização para as Questões de Género</vt:lpstr>
      <vt:lpstr>O QUÊ?: Perfil da Formação em Sensibilização para as Questões de Género</vt:lpstr>
      <vt:lpstr>O QUÊ?: Perfil da Formação em Sensibilização para as Questões de Género</vt:lpstr>
      <vt:lpstr>COMO?: Dicas Chave de Implementação</vt:lpstr>
      <vt:lpstr>PARTE 2: PRÁTICA</vt:lpstr>
      <vt:lpstr>Exercício: Papéis e Responsabilidades</vt:lpstr>
      <vt:lpstr>Exercício: Papéis e Responsabilidades</vt:lpstr>
      <vt:lpstr>Exercício: Acesso &amp; Controlo de Recursos</vt:lpstr>
      <vt:lpstr>Exercício: Acesso &amp; Controlo de Recursos</vt:lpstr>
      <vt:lpstr>Exercício: Calendário diário de actividades</vt:lpstr>
      <vt:lpstr>Exercício: Orçamentação Familiar Agrícola</vt:lpstr>
      <vt:lpstr>Exercício: Orçamentação Familiar Agrícola</vt:lpstr>
      <vt:lpstr>Planificação: Plano de Acção sobre Género</vt:lpstr>
      <vt:lpstr>SUGESTÃO:  Organização de Sessões de Discussão usando Histórias </vt:lpstr>
      <vt:lpstr>História 1: A História de um Marido num Agregado Familiar Agrícola</vt:lpstr>
      <vt:lpstr>História 2: A História de uma Mulher num Agregado Familiar Agrícola</vt:lpstr>
      <vt:lpstr>Formação sobre sensibilização para as questões de género em Acção</vt:lpstr>
      <vt:lpstr>RESOLUÇÃO DE PROBLEMAS</vt:lpstr>
      <vt:lpstr>Caminho a seguir: Calendário de Implementação, Reporte, adicione qualquer outra informação necessária aqui.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sobre sensibilização para as questões de género</dc:title>
  <dc:creator>Ilenio</dc:creator>
  <cp:lastModifiedBy>Kuribayashi, Nobuaki[栗林 伸昭]</cp:lastModifiedBy>
  <cp:revision>43</cp:revision>
  <dcterms:created xsi:type="dcterms:W3CDTF">2019-05-01T16:27:56Z</dcterms:created>
  <dcterms:modified xsi:type="dcterms:W3CDTF">2023-01-05T08:31:36Z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132285300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