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82" r:id="rId5"/>
    <p:sldId id="258" r:id="rId6"/>
    <p:sldId id="269" r:id="rId7"/>
    <p:sldId id="257" r:id="rId8"/>
    <p:sldId id="259" r:id="rId9"/>
    <p:sldId id="264" r:id="rId10"/>
    <p:sldId id="265" r:id="rId11"/>
    <p:sldId id="280" r:id="rId12"/>
    <p:sldId id="260" r:id="rId13"/>
    <p:sldId id="261" r:id="rId14"/>
    <p:sldId id="270" r:id="rId15"/>
    <p:sldId id="262" r:id="rId16"/>
    <p:sldId id="266" r:id="rId17"/>
    <p:sldId id="286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68" r:id="rId27"/>
    <p:sldId id="279" r:id="rId28"/>
    <p:sldId id="263" r:id="rId29"/>
    <p:sldId id="284" r:id="rId30"/>
    <p:sldId id="281" r:id="rId31"/>
    <p:sldId id="285" r:id="rId3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E2FB0-DEBF-A3E2-251B-D50F511A0E44}" v="10" dt="2023-01-31T12:05:48.859"/>
    <p1510:client id="{21745130-4948-32A0-9EE9-C847BDCD71E8}" v="22" dt="2022-12-23T15:07:50.049"/>
    <p1510:client id="{28BC236B-5555-F9DE-A73A-99AEBF3B44B0}" v="361" dt="2022-12-23T12:55:48.819"/>
    <p1510:client id="{54B6BE6B-6CEE-ED04-AF15-4082BE503506}" v="254" dt="2022-12-23T13:30:09.802"/>
    <p1510:client id="{9B77D8A5-5B3C-47CD-A0B8-AC361C4724EF}" v="7" dt="2023-01-31T10:08:19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ibayashi, Nobuaki[栗林 伸昭]" userId="S::kuribayashi.nobuaki3@jica.go.jp::9c818291-500f-4c57-95a1-e658bce1a3f6" providerId="AD" clId="Web-{28BC236B-5555-F9DE-A73A-99AEBF3B44B0}"/>
    <pc:docChg chg="modSld">
      <pc:chgData name="Kuribayashi, Nobuaki[栗林 伸昭]" userId="S::kuribayashi.nobuaki3@jica.go.jp::9c818291-500f-4c57-95a1-e658bce1a3f6" providerId="AD" clId="Web-{28BC236B-5555-F9DE-A73A-99AEBF3B44B0}" dt="2022-12-23T12:55:48.819" v="245" actId="1076"/>
      <pc:docMkLst>
        <pc:docMk/>
      </pc:docMkLst>
      <pc:sldChg chg="addSp modSp">
        <pc:chgData name="Kuribayashi, Nobuaki[栗林 伸昭]" userId="S::kuribayashi.nobuaki3@jica.go.jp::9c818291-500f-4c57-95a1-e658bce1a3f6" providerId="AD" clId="Web-{28BC236B-5555-F9DE-A73A-99AEBF3B44B0}" dt="2022-12-23T12:55:48.819" v="245" actId="1076"/>
        <pc:sldMkLst>
          <pc:docMk/>
          <pc:sldMk cId="1599812847" sldId="260"/>
        </pc:sldMkLst>
        <pc:spChg chg="mod ord">
          <ac:chgData name="Kuribayashi, Nobuaki[栗林 伸昭]" userId="S::kuribayashi.nobuaki3@jica.go.jp::9c818291-500f-4c57-95a1-e658bce1a3f6" providerId="AD" clId="Web-{28BC236B-5555-F9DE-A73A-99AEBF3B44B0}" dt="2022-12-23T12:53:52.329" v="218" actId="14100"/>
          <ac:spMkLst>
            <pc:docMk/>
            <pc:sldMk cId="1599812847" sldId="260"/>
            <ac:spMk id="6" creationId="{00000000-0000-0000-0000-000000000000}"/>
          </ac:spMkLst>
        </pc:spChg>
        <pc:spChg chg="add mod">
          <ac:chgData name="Kuribayashi, Nobuaki[栗林 伸昭]" userId="S::kuribayashi.nobuaki3@jica.go.jp::9c818291-500f-4c57-95a1-e658bce1a3f6" providerId="AD" clId="Web-{28BC236B-5555-F9DE-A73A-99AEBF3B44B0}" dt="2022-12-23T12:47:01.533" v="139" actId="1076"/>
          <ac:spMkLst>
            <pc:docMk/>
            <pc:sldMk cId="1599812847" sldId="260"/>
            <ac:spMk id="7" creationId="{16122D59-2A5A-AF82-A0CB-809D05158CB4}"/>
          </ac:spMkLst>
        </pc:spChg>
        <pc:spChg chg="mod ord">
          <ac:chgData name="Kuribayashi, Nobuaki[栗林 伸昭]" userId="S::kuribayashi.nobuaki3@jica.go.jp::9c818291-500f-4c57-95a1-e658bce1a3f6" providerId="AD" clId="Web-{28BC236B-5555-F9DE-A73A-99AEBF3B44B0}" dt="2022-12-23T12:38:13.150" v="120" actId="20577"/>
          <ac:spMkLst>
            <pc:docMk/>
            <pc:sldMk cId="1599812847" sldId="260"/>
            <ac:spMk id="8" creationId="{00000000-0000-0000-0000-000000000000}"/>
          </ac:spMkLst>
        </pc:spChg>
        <pc:spChg chg="mod">
          <ac:chgData name="Kuribayashi, Nobuaki[栗林 伸昭]" userId="S::kuribayashi.nobuaki3@jica.go.jp::9c818291-500f-4c57-95a1-e658bce1a3f6" providerId="AD" clId="Web-{28BC236B-5555-F9DE-A73A-99AEBF3B44B0}" dt="2022-12-23T12:55:48.819" v="245" actId="1076"/>
          <ac:spMkLst>
            <pc:docMk/>
            <pc:sldMk cId="1599812847" sldId="260"/>
            <ac:spMk id="9" creationId="{00000000-0000-0000-0000-000000000000}"/>
          </ac:spMkLst>
        </pc:spChg>
        <pc:spChg chg="mod">
          <ac:chgData name="Kuribayashi, Nobuaki[栗林 伸昭]" userId="S::kuribayashi.nobuaki3@jica.go.jp::9c818291-500f-4c57-95a1-e658bce1a3f6" providerId="AD" clId="Web-{28BC236B-5555-F9DE-A73A-99AEBF3B44B0}" dt="2022-12-23T12:54:52.190" v="233" actId="1076"/>
          <ac:spMkLst>
            <pc:docMk/>
            <pc:sldMk cId="1599812847" sldId="260"/>
            <ac:spMk id="10" creationId="{00000000-0000-0000-0000-000000000000}"/>
          </ac:spMkLst>
        </pc:spChg>
        <pc:spChg chg="mod">
          <ac:chgData name="Kuribayashi, Nobuaki[栗林 伸昭]" userId="S::kuribayashi.nobuaki3@jica.go.jp::9c818291-500f-4c57-95a1-e658bce1a3f6" providerId="AD" clId="Web-{28BC236B-5555-F9DE-A73A-99AEBF3B44B0}" dt="2022-12-23T12:51:06.604" v="190" actId="20577"/>
          <ac:spMkLst>
            <pc:docMk/>
            <pc:sldMk cId="1599812847" sldId="260"/>
            <ac:spMk id="11" creationId="{00000000-0000-0000-0000-000000000000}"/>
          </ac:spMkLst>
        </pc:spChg>
        <pc:spChg chg="mod ord">
          <ac:chgData name="Kuribayashi, Nobuaki[栗林 伸昭]" userId="S::kuribayashi.nobuaki3@jica.go.jp::9c818291-500f-4c57-95a1-e658bce1a3f6" providerId="AD" clId="Web-{28BC236B-5555-F9DE-A73A-99AEBF3B44B0}" dt="2022-12-23T12:52:06.294" v="200" actId="1076"/>
          <ac:spMkLst>
            <pc:docMk/>
            <pc:sldMk cId="1599812847" sldId="260"/>
            <ac:spMk id="12" creationId="{00000000-0000-0000-0000-000000000000}"/>
          </ac:spMkLst>
        </pc:spChg>
        <pc:spChg chg="mod">
          <ac:chgData name="Kuribayashi, Nobuaki[栗林 伸昭]" userId="S::kuribayashi.nobuaki3@jica.go.jp::9c818291-500f-4c57-95a1-e658bce1a3f6" providerId="AD" clId="Web-{28BC236B-5555-F9DE-A73A-99AEBF3B44B0}" dt="2022-12-23T12:47:19.033" v="145" actId="1076"/>
          <ac:spMkLst>
            <pc:docMk/>
            <pc:sldMk cId="1599812847" sldId="260"/>
            <ac:spMk id="13" creationId="{00000000-0000-0000-0000-000000000000}"/>
          </ac:spMkLst>
        </pc:spChg>
        <pc:spChg chg="mod">
          <ac:chgData name="Kuribayashi, Nobuaki[栗林 伸昭]" userId="S::kuribayashi.nobuaki3@jica.go.jp::9c818291-500f-4c57-95a1-e658bce1a3f6" providerId="AD" clId="Web-{28BC236B-5555-F9DE-A73A-99AEBF3B44B0}" dt="2022-12-23T12:52:19.841" v="202" actId="1076"/>
          <ac:spMkLst>
            <pc:docMk/>
            <pc:sldMk cId="1599812847" sldId="260"/>
            <ac:spMk id="14" creationId="{00000000-0000-0000-0000-000000000000}"/>
          </ac:spMkLst>
        </pc:spChg>
        <pc:spChg chg="add mod">
          <ac:chgData name="Kuribayashi, Nobuaki[栗林 伸昭]" userId="S::kuribayashi.nobuaki3@jica.go.jp::9c818291-500f-4c57-95a1-e658bce1a3f6" providerId="AD" clId="Web-{28BC236B-5555-F9DE-A73A-99AEBF3B44B0}" dt="2022-12-23T12:50:54.166" v="188"/>
          <ac:spMkLst>
            <pc:docMk/>
            <pc:sldMk cId="1599812847" sldId="260"/>
            <ac:spMk id="15" creationId="{85F4B069-EE29-8E00-8270-842BF2DB7DCD}"/>
          </ac:spMkLst>
        </pc:spChg>
        <pc:spChg chg="add mod">
          <ac:chgData name="Kuribayashi, Nobuaki[栗林 伸昭]" userId="S::kuribayashi.nobuaki3@jica.go.jp::9c818291-500f-4c57-95a1-e658bce1a3f6" providerId="AD" clId="Web-{28BC236B-5555-F9DE-A73A-99AEBF3B44B0}" dt="2022-12-23T12:54:03.470" v="220" actId="14100"/>
          <ac:spMkLst>
            <pc:docMk/>
            <pc:sldMk cId="1599812847" sldId="260"/>
            <ac:spMk id="16" creationId="{A6DDB76B-E78D-05E4-5FB1-A1B9CDBDE2D2}"/>
          </ac:spMkLst>
        </pc:spChg>
        <pc:spChg chg="add mod ord">
          <ac:chgData name="Kuribayashi, Nobuaki[栗林 伸昭]" userId="S::kuribayashi.nobuaki3@jica.go.jp::9c818291-500f-4c57-95a1-e658bce1a3f6" providerId="AD" clId="Web-{28BC236B-5555-F9DE-A73A-99AEBF3B44B0}" dt="2022-12-23T12:55:17.550" v="236" actId="20577"/>
          <ac:spMkLst>
            <pc:docMk/>
            <pc:sldMk cId="1599812847" sldId="260"/>
            <ac:spMk id="17" creationId="{2D82D7AD-B44C-2DAC-D603-A9622B7813AE}"/>
          </ac:spMkLst>
        </pc:spChg>
        <pc:picChg chg="mod">
          <ac:chgData name="Kuribayashi, Nobuaki[栗林 伸昭]" userId="S::kuribayashi.nobuaki3@jica.go.jp::9c818291-500f-4c57-95a1-e658bce1a3f6" providerId="AD" clId="Web-{28BC236B-5555-F9DE-A73A-99AEBF3B44B0}" dt="2022-12-23T12:40:09.748" v="129" actId="1076"/>
          <ac:picMkLst>
            <pc:docMk/>
            <pc:sldMk cId="1599812847" sldId="260"/>
            <ac:picMk id="5" creationId="{00000000-0000-0000-0000-000000000000}"/>
          </ac:picMkLst>
        </pc:picChg>
      </pc:sldChg>
      <pc:sldChg chg="addSp delSp modSp">
        <pc:chgData name="Kuribayashi, Nobuaki[栗林 伸昭]" userId="S::kuribayashi.nobuaki3@jica.go.jp::9c818291-500f-4c57-95a1-e658bce1a3f6" providerId="AD" clId="Web-{28BC236B-5555-F9DE-A73A-99AEBF3B44B0}" dt="2022-12-23T12:34:43.111" v="78" actId="1076"/>
        <pc:sldMkLst>
          <pc:docMk/>
          <pc:sldMk cId="1641285351" sldId="284"/>
        </pc:sldMkLst>
        <pc:spChg chg="mod">
          <ac:chgData name="Kuribayashi, Nobuaki[栗林 伸昭]" userId="S::kuribayashi.nobuaki3@jica.go.jp::9c818291-500f-4c57-95a1-e658bce1a3f6" providerId="AD" clId="Web-{28BC236B-5555-F9DE-A73A-99AEBF3B44B0}" dt="2022-12-23T12:32:11.559" v="31" actId="20577"/>
          <ac:spMkLst>
            <pc:docMk/>
            <pc:sldMk cId="1641285351" sldId="284"/>
            <ac:spMk id="2" creationId="{00000000-0000-0000-0000-000000000000}"/>
          </ac:spMkLst>
        </pc:spChg>
        <pc:spChg chg="add mod">
          <ac:chgData name="Kuribayashi, Nobuaki[栗林 伸昭]" userId="S::kuribayashi.nobuaki3@jica.go.jp::9c818291-500f-4c57-95a1-e658bce1a3f6" providerId="AD" clId="Web-{28BC236B-5555-F9DE-A73A-99AEBF3B44B0}" dt="2022-12-23T12:34:43.111" v="78" actId="1076"/>
          <ac:spMkLst>
            <pc:docMk/>
            <pc:sldMk cId="1641285351" sldId="284"/>
            <ac:spMk id="3" creationId="{2727C295-8964-102D-D7BB-B7B5C4062384}"/>
          </ac:spMkLst>
        </pc:spChg>
        <pc:spChg chg="del">
          <ac:chgData name="Kuribayashi, Nobuaki[栗林 伸昭]" userId="S::kuribayashi.nobuaki3@jica.go.jp::9c818291-500f-4c57-95a1-e658bce1a3f6" providerId="AD" clId="Web-{28BC236B-5555-F9DE-A73A-99AEBF3B44B0}" dt="2022-12-23T12:34:10.141" v="73"/>
          <ac:spMkLst>
            <pc:docMk/>
            <pc:sldMk cId="1641285351" sldId="284"/>
            <ac:spMk id="7" creationId="{00000000-0000-0000-0000-000000000000}"/>
          </ac:spMkLst>
        </pc:spChg>
        <pc:picChg chg="mod">
          <ac:chgData name="Kuribayashi, Nobuaki[栗林 伸昭]" userId="S::kuribayashi.nobuaki3@jica.go.jp::9c818291-500f-4c57-95a1-e658bce1a3f6" providerId="AD" clId="Web-{28BC236B-5555-F9DE-A73A-99AEBF3B44B0}" dt="2022-12-23T12:30:14.867" v="12" actId="14100"/>
          <ac:picMkLst>
            <pc:docMk/>
            <pc:sldMk cId="1641285351" sldId="284"/>
            <ac:picMk id="5" creationId="{00000000-0000-0000-0000-000000000000}"/>
          </ac:picMkLst>
        </pc:picChg>
      </pc:sldChg>
    </pc:docChg>
  </pc:docChgLst>
  <pc:docChgLst>
    <pc:chgData name="MarinaEdson, MZ[Marina Edson]" userId="S::marinaedson.mz@jica.go.jp::3edd06cc-5e5d-4291-ab70-05039e2b6ef0" providerId="AD" clId="Web-{54B6BE6B-6CEE-ED04-AF15-4082BE503506}"/>
    <pc:docChg chg="modSld">
      <pc:chgData name="MarinaEdson, MZ[Marina Edson]" userId="S::marinaedson.mz@jica.go.jp::3edd06cc-5e5d-4291-ab70-05039e2b6ef0" providerId="AD" clId="Web-{54B6BE6B-6CEE-ED04-AF15-4082BE503506}" dt="2022-12-23T13:30:09.802" v="135" actId="1076"/>
      <pc:docMkLst>
        <pc:docMk/>
      </pc:docMkLst>
      <pc:sldChg chg="modSp">
        <pc:chgData name="MarinaEdson, MZ[Marina Edson]" userId="S::marinaedson.mz@jica.go.jp::3edd06cc-5e5d-4291-ab70-05039e2b6ef0" providerId="AD" clId="Web-{54B6BE6B-6CEE-ED04-AF15-4082BE503506}" dt="2022-12-23T13:30:09.802" v="135" actId="1076"/>
        <pc:sldMkLst>
          <pc:docMk/>
          <pc:sldMk cId="1901100819" sldId="261"/>
        </pc:sldMkLst>
        <pc:spChg chg="mod">
          <ac:chgData name="MarinaEdson, MZ[Marina Edson]" userId="S::marinaedson.mz@jica.go.jp::3edd06cc-5e5d-4291-ab70-05039e2b6ef0" providerId="AD" clId="Web-{54B6BE6B-6CEE-ED04-AF15-4082BE503506}" dt="2022-12-23T13:27:58.267" v="81" actId="1076"/>
          <ac:spMkLst>
            <pc:docMk/>
            <pc:sldMk cId="1901100819" sldId="261"/>
            <ac:spMk id="10" creationId="{00000000-0000-0000-0000-000000000000}"/>
          </ac:spMkLst>
        </pc:spChg>
        <pc:spChg chg="mod">
          <ac:chgData name="MarinaEdson, MZ[Marina Edson]" userId="S::marinaedson.mz@jica.go.jp::3edd06cc-5e5d-4291-ab70-05039e2b6ef0" providerId="AD" clId="Web-{54B6BE6B-6CEE-ED04-AF15-4082BE503506}" dt="2022-12-23T13:30:09.802" v="135" actId="1076"/>
          <ac:spMkLst>
            <pc:docMk/>
            <pc:sldMk cId="1901100819" sldId="261"/>
            <ac:spMk id="11" creationId="{00000000-0000-0000-0000-000000000000}"/>
          </ac:spMkLst>
        </pc:spChg>
        <pc:spChg chg="mod">
          <ac:chgData name="MarinaEdson, MZ[Marina Edson]" userId="S::marinaedson.mz@jica.go.jp::3edd06cc-5e5d-4291-ab70-05039e2b6ef0" providerId="AD" clId="Web-{54B6BE6B-6CEE-ED04-AF15-4082BE503506}" dt="2022-12-23T13:27:50.532" v="80" actId="14100"/>
          <ac:spMkLst>
            <pc:docMk/>
            <pc:sldMk cId="1901100819" sldId="261"/>
            <ac:spMk id="13" creationId="{00000000-0000-0000-0000-000000000000}"/>
          </ac:spMkLst>
        </pc:spChg>
        <pc:spChg chg="mod">
          <ac:chgData name="MarinaEdson, MZ[Marina Edson]" userId="S::marinaedson.mz@jica.go.jp::3edd06cc-5e5d-4291-ab70-05039e2b6ef0" providerId="AD" clId="Web-{54B6BE6B-6CEE-ED04-AF15-4082BE503506}" dt="2022-12-23T13:29:58.614" v="134" actId="14100"/>
          <ac:spMkLst>
            <pc:docMk/>
            <pc:sldMk cId="1901100819" sldId="261"/>
            <ac:spMk id="14" creationId="{00000000-0000-0000-0000-000000000000}"/>
          </ac:spMkLst>
        </pc:spChg>
      </pc:sldChg>
    </pc:docChg>
  </pc:docChgLst>
  <pc:docChgLst>
    <pc:chgData name="Kuribayashi, Nobuaki[栗林 伸昭]" userId="S::kuribayashi.nobuaki3@jica.go.jp::9c818291-500f-4c57-95a1-e658bce1a3f6" providerId="AD" clId="Web-{1DBE2FB0-DEBF-A3E2-251B-D50F511A0E44}"/>
    <pc:docChg chg="modSld">
      <pc:chgData name="Kuribayashi, Nobuaki[栗林 伸昭]" userId="S::kuribayashi.nobuaki3@jica.go.jp::9c818291-500f-4c57-95a1-e658bce1a3f6" providerId="AD" clId="Web-{1DBE2FB0-DEBF-A3E2-251B-D50F511A0E44}" dt="2023-01-31T12:05:48.859" v="9" actId="1076"/>
      <pc:docMkLst>
        <pc:docMk/>
      </pc:docMkLst>
      <pc:sldChg chg="modSp">
        <pc:chgData name="Kuribayashi, Nobuaki[栗林 伸昭]" userId="S::kuribayashi.nobuaki3@jica.go.jp::9c818291-500f-4c57-95a1-e658bce1a3f6" providerId="AD" clId="Web-{1DBE2FB0-DEBF-A3E2-251B-D50F511A0E44}" dt="2023-01-31T12:05:18.733" v="8"/>
        <pc:sldMkLst>
          <pc:docMk/>
          <pc:sldMk cId="1901100819" sldId="261"/>
        </pc:sldMkLst>
        <pc:spChg chg="mod">
          <ac:chgData name="Kuribayashi, Nobuaki[栗林 伸昭]" userId="S::kuribayashi.nobuaki3@jica.go.jp::9c818291-500f-4c57-95a1-e658bce1a3f6" providerId="AD" clId="Web-{1DBE2FB0-DEBF-A3E2-251B-D50F511A0E44}" dt="2023-01-31T12:04:55.998" v="5" actId="20577"/>
          <ac:spMkLst>
            <pc:docMk/>
            <pc:sldMk cId="1901100819" sldId="261"/>
            <ac:spMk id="3" creationId="{00000000-0000-0000-0000-000000000000}"/>
          </ac:spMkLst>
        </pc:spChg>
        <pc:spChg chg="mod ord">
          <ac:chgData name="Kuribayashi, Nobuaki[栗林 伸昭]" userId="S::kuribayashi.nobuaki3@jica.go.jp::9c818291-500f-4c57-95a1-e658bce1a3f6" providerId="AD" clId="Web-{1DBE2FB0-DEBF-A3E2-251B-D50F511A0E44}" dt="2023-01-31T12:02:05.087" v="1" actId="1076"/>
          <ac:spMkLst>
            <pc:docMk/>
            <pc:sldMk cId="1901100819" sldId="261"/>
            <ac:spMk id="10" creationId="{00000000-0000-0000-0000-000000000000}"/>
          </ac:spMkLst>
        </pc:spChg>
        <pc:spChg chg="mod ord">
          <ac:chgData name="Kuribayashi, Nobuaki[栗林 伸昭]" userId="S::kuribayashi.nobuaki3@jica.go.jp::9c818291-500f-4c57-95a1-e658bce1a3f6" providerId="AD" clId="Web-{1DBE2FB0-DEBF-A3E2-251B-D50F511A0E44}" dt="2023-01-31T12:05:18.733" v="8"/>
          <ac:spMkLst>
            <pc:docMk/>
            <pc:sldMk cId="1901100819" sldId="261"/>
            <ac:spMk id="12" creationId="{00000000-0000-0000-0000-000000000000}"/>
          </ac:spMkLst>
        </pc:spChg>
      </pc:sldChg>
      <pc:sldChg chg="modSp">
        <pc:chgData name="Kuribayashi, Nobuaki[栗林 伸昭]" userId="S::kuribayashi.nobuaki3@jica.go.jp::9c818291-500f-4c57-95a1-e658bce1a3f6" providerId="AD" clId="Web-{1DBE2FB0-DEBF-A3E2-251B-D50F511A0E44}" dt="2023-01-31T12:05:48.859" v="9" actId="1076"/>
        <pc:sldMkLst>
          <pc:docMk/>
          <pc:sldMk cId="3823202841" sldId="277"/>
        </pc:sldMkLst>
        <pc:spChg chg="mod">
          <ac:chgData name="Kuribayashi, Nobuaki[栗林 伸昭]" userId="S::kuribayashi.nobuaki3@jica.go.jp::9c818291-500f-4c57-95a1-e658bce1a3f6" providerId="AD" clId="Web-{1DBE2FB0-DEBF-A3E2-251B-D50F511A0E44}" dt="2023-01-31T12:05:48.859" v="9" actId="1076"/>
          <ac:spMkLst>
            <pc:docMk/>
            <pc:sldMk cId="3823202841" sldId="277"/>
            <ac:spMk id="3" creationId="{00000000-0000-0000-0000-000000000000}"/>
          </ac:spMkLst>
        </pc:spChg>
      </pc:sldChg>
    </pc:docChg>
  </pc:docChgLst>
  <pc:docChgLst>
    <pc:chgData name="Kuribayashi, Nobuaki[栗林 伸昭]" userId="S::kuribayashi.nobuaki3@jica.go.jp::9c818291-500f-4c57-95a1-e658bce1a3f6" providerId="AD" clId="Web-{21745130-4948-32A0-9EE9-C847BDCD71E8}"/>
    <pc:docChg chg="modSld">
      <pc:chgData name="Kuribayashi, Nobuaki[栗林 伸昭]" userId="S::kuribayashi.nobuaki3@jica.go.jp::9c818291-500f-4c57-95a1-e658bce1a3f6" providerId="AD" clId="Web-{21745130-4948-32A0-9EE9-C847BDCD71E8}" dt="2022-12-23T15:07:50.049" v="20" actId="1076"/>
      <pc:docMkLst>
        <pc:docMk/>
      </pc:docMkLst>
      <pc:sldChg chg="modSp">
        <pc:chgData name="Kuribayashi, Nobuaki[栗林 伸昭]" userId="S::kuribayashi.nobuaki3@jica.go.jp::9c818291-500f-4c57-95a1-e658bce1a3f6" providerId="AD" clId="Web-{21745130-4948-32A0-9EE9-C847BDCD71E8}" dt="2022-12-23T15:04:31.004" v="0" actId="14100"/>
        <pc:sldMkLst>
          <pc:docMk/>
          <pc:sldMk cId="1599812847" sldId="260"/>
        </pc:sldMkLst>
        <pc:spChg chg="mod">
          <ac:chgData name="Kuribayashi, Nobuaki[栗林 伸昭]" userId="S::kuribayashi.nobuaki3@jica.go.jp::9c818291-500f-4c57-95a1-e658bce1a3f6" providerId="AD" clId="Web-{21745130-4948-32A0-9EE9-C847BDCD71E8}" dt="2022-12-23T15:04:31.004" v="0" actId="14100"/>
          <ac:spMkLst>
            <pc:docMk/>
            <pc:sldMk cId="1599812847" sldId="260"/>
            <ac:spMk id="8" creationId="{00000000-0000-0000-0000-000000000000}"/>
          </ac:spMkLst>
        </pc:spChg>
      </pc:sldChg>
      <pc:sldChg chg="modSp">
        <pc:chgData name="Kuribayashi, Nobuaki[栗林 伸昭]" userId="S::kuribayashi.nobuaki3@jica.go.jp::9c818291-500f-4c57-95a1-e658bce1a3f6" providerId="AD" clId="Web-{21745130-4948-32A0-9EE9-C847BDCD71E8}" dt="2022-12-23T15:06:46.960" v="13" actId="1076"/>
        <pc:sldMkLst>
          <pc:docMk/>
          <pc:sldMk cId="1901100819" sldId="261"/>
        </pc:sldMkLst>
        <pc:spChg chg="ord">
          <ac:chgData name="Kuribayashi, Nobuaki[栗林 伸昭]" userId="S::kuribayashi.nobuaki3@jica.go.jp::9c818291-500f-4c57-95a1-e658bce1a3f6" providerId="AD" clId="Web-{21745130-4948-32A0-9EE9-C847BDCD71E8}" dt="2022-12-23T15:05:08.755" v="5"/>
          <ac:spMkLst>
            <pc:docMk/>
            <pc:sldMk cId="1901100819" sldId="261"/>
            <ac:spMk id="11" creationId="{00000000-0000-0000-0000-000000000000}"/>
          </ac:spMkLst>
        </pc:spChg>
        <pc:spChg chg="mod">
          <ac:chgData name="Kuribayashi, Nobuaki[栗林 伸昭]" userId="S::kuribayashi.nobuaki3@jica.go.jp::9c818291-500f-4c57-95a1-e658bce1a3f6" providerId="AD" clId="Web-{21745130-4948-32A0-9EE9-C847BDCD71E8}" dt="2022-12-23T15:06:32.069" v="9" actId="1076"/>
          <ac:spMkLst>
            <pc:docMk/>
            <pc:sldMk cId="1901100819" sldId="261"/>
            <ac:spMk id="12" creationId="{00000000-0000-0000-0000-000000000000}"/>
          </ac:spMkLst>
        </pc:spChg>
        <pc:spChg chg="mod">
          <ac:chgData name="Kuribayashi, Nobuaki[栗林 伸昭]" userId="S::kuribayashi.nobuaki3@jica.go.jp::9c818291-500f-4c57-95a1-e658bce1a3f6" providerId="AD" clId="Web-{21745130-4948-32A0-9EE9-C847BDCD71E8}" dt="2022-12-23T15:06:46.960" v="13" actId="1076"/>
          <ac:spMkLst>
            <pc:docMk/>
            <pc:sldMk cId="1901100819" sldId="261"/>
            <ac:spMk id="13" creationId="{00000000-0000-0000-0000-000000000000}"/>
          </ac:spMkLst>
        </pc:spChg>
        <pc:spChg chg="mod">
          <ac:chgData name="Kuribayashi, Nobuaki[栗林 伸昭]" userId="S::kuribayashi.nobuaki3@jica.go.jp::9c818291-500f-4c57-95a1-e658bce1a3f6" providerId="AD" clId="Web-{21745130-4948-32A0-9EE9-C847BDCD71E8}" dt="2022-12-23T15:06:39.851" v="11" actId="1076"/>
          <ac:spMkLst>
            <pc:docMk/>
            <pc:sldMk cId="1901100819" sldId="261"/>
            <ac:spMk id="14" creationId="{00000000-0000-0000-0000-000000000000}"/>
          </ac:spMkLst>
        </pc:spChg>
      </pc:sldChg>
      <pc:sldChg chg="modSp">
        <pc:chgData name="Kuribayashi, Nobuaki[栗林 伸昭]" userId="S::kuribayashi.nobuaki3@jica.go.jp::9c818291-500f-4c57-95a1-e658bce1a3f6" providerId="AD" clId="Web-{21745130-4948-32A0-9EE9-C847BDCD71E8}" dt="2022-12-23T15:07:50.049" v="20" actId="1076"/>
        <pc:sldMkLst>
          <pc:docMk/>
          <pc:sldMk cId="1641285351" sldId="284"/>
        </pc:sldMkLst>
        <pc:spChg chg="mod">
          <ac:chgData name="Kuribayashi, Nobuaki[栗林 伸昭]" userId="S::kuribayashi.nobuaki3@jica.go.jp::9c818291-500f-4c57-95a1-e658bce1a3f6" providerId="AD" clId="Web-{21745130-4948-32A0-9EE9-C847BDCD71E8}" dt="2022-12-23T15:07:35.513" v="19" actId="1076"/>
          <ac:spMkLst>
            <pc:docMk/>
            <pc:sldMk cId="1641285351" sldId="284"/>
            <ac:spMk id="2" creationId="{00000000-0000-0000-0000-000000000000}"/>
          </ac:spMkLst>
        </pc:spChg>
        <pc:spChg chg="mod">
          <ac:chgData name="Kuribayashi, Nobuaki[栗林 伸昭]" userId="S::kuribayashi.nobuaki3@jica.go.jp::9c818291-500f-4c57-95a1-e658bce1a3f6" providerId="AD" clId="Web-{21745130-4948-32A0-9EE9-C847BDCD71E8}" dt="2022-12-23T15:07:50.049" v="20" actId="1076"/>
          <ac:spMkLst>
            <pc:docMk/>
            <pc:sldMk cId="1641285351" sldId="284"/>
            <ac:spMk id="3" creationId="{2727C295-8964-102D-D7BB-B7B5C4062384}"/>
          </ac:spMkLst>
        </pc:spChg>
        <pc:picChg chg="mod">
          <ac:chgData name="Kuribayashi, Nobuaki[栗林 伸昭]" userId="S::kuribayashi.nobuaki3@jica.go.jp::9c818291-500f-4c57-95a1-e658bce1a3f6" providerId="AD" clId="Web-{21745130-4948-32A0-9EE9-C847BDCD71E8}" dt="2022-12-23T15:07:30.028" v="18" actId="14100"/>
          <ac:picMkLst>
            <pc:docMk/>
            <pc:sldMk cId="1641285351" sldId="284"/>
            <ac:picMk id="5" creationId="{00000000-0000-0000-0000-000000000000}"/>
          </ac:picMkLst>
        </pc:picChg>
      </pc:sldChg>
    </pc:docChg>
  </pc:docChgLst>
  <pc:docChgLst>
    <pc:chgData name="MarinaEdson, MZ[Marina Edson]" userId="S::marinaedson.mz@jica.go.jp::3edd06cc-5e5d-4291-ab70-05039e2b6ef0" providerId="AD" clId="Web-{9B77D8A5-5B3C-47CD-A0B8-AC361C4724EF}"/>
    <pc:docChg chg="modSld">
      <pc:chgData name="MarinaEdson, MZ[Marina Edson]" userId="S::marinaedson.mz@jica.go.jp::3edd06cc-5e5d-4291-ab70-05039e2b6ef0" providerId="AD" clId="Web-{9B77D8A5-5B3C-47CD-A0B8-AC361C4724EF}" dt="2023-01-31T10:08:12.567" v="1"/>
      <pc:docMkLst>
        <pc:docMk/>
      </pc:docMkLst>
      <pc:sldChg chg="modSp">
        <pc:chgData name="MarinaEdson, MZ[Marina Edson]" userId="S::marinaedson.mz@jica.go.jp::3edd06cc-5e5d-4291-ab70-05039e2b6ef0" providerId="AD" clId="Web-{9B77D8A5-5B3C-47CD-A0B8-AC361C4724EF}" dt="2023-01-31T10:08:12.567" v="1"/>
        <pc:sldMkLst>
          <pc:docMk/>
          <pc:sldMk cId="3592124787" sldId="258"/>
        </pc:sldMkLst>
        <pc:graphicFrameChg chg="mod modGraphic">
          <ac:chgData name="MarinaEdson, MZ[Marina Edson]" userId="S::marinaedson.mz@jica.go.jp::3edd06cc-5e5d-4291-ab70-05039e2b6ef0" providerId="AD" clId="Web-{9B77D8A5-5B3C-47CD-A0B8-AC361C4724EF}" dt="2023-01-31T10:08:12.567" v="1"/>
          <ac:graphicFrameMkLst>
            <pc:docMk/>
            <pc:sldMk cId="3592124787" sldId="258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pPr/>
              <a:t>1/31/2023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pPr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/>
              <a:t>Click to edit Master text styles</a:t>
            </a:r>
          </a:p>
          <a:p>
            <a:pPr lvl="1"/>
            <a:r>
              <a:rPr kumimoji="1" lang="en-US" dirty="0"/>
              <a:t>Second level</a:t>
            </a:r>
          </a:p>
          <a:p>
            <a:pPr lvl="2"/>
            <a:r>
              <a:rPr kumimoji="1" lang="en-US" dirty="0"/>
              <a:t>Third level</a:t>
            </a:r>
          </a:p>
          <a:p>
            <a:pPr lvl="3"/>
            <a:r>
              <a:rPr kumimoji="1" lang="en-US" dirty="0"/>
              <a:t>Fourth level</a:t>
            </a:r>
          </a:p>
          <a:p>
            <a:pPr lvl="4"/>
            <a:r>
              <a:rPr kumimoji="1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520" y="1204941"/>
            <a:ext cx="11325982" cy="1991265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altLang="ja-JP" sz="5800" dirty="0" err="1">
                <a:solidFill>
                  <a:schemeClr val="tx1"/>
                </a:solidFill>
              </a:rPr>
              <a:t>Pesquisa</a:t>
            </a:r>
            <a:r>
              <a:rPr lang="en-US" altLang="ja-JP" sz="5800" dirty="0">
                <a:solidFill>
                  <a:schemeClr val="tx1"/>
                </a:solidFill>
              </a:rPr>
              <a:t> </a:t>
            </a:r>
            <a:r>
              <a:rPr lang="en-US" altLang="ja-JP" sz="5800" dirty="0" err="1">
                <a:solidFill>
                  <a:schemeClr val="tx1"/>
                </a:solidFill>
              </a:rPr>
              <a:t>Participativa</a:t>
            </a:r>
            <a:r>
              <a:rPr lang="en-US" altLang="ja-JP" sz="5800" dirty="0">
                <a:solidFill>
                  <a:schemeClr val="tx1"/>
                </a:solidFill>
              </a:rPr>
              <a:t> de </a:t>
            </a:r>
            <a:r>
              <a:rPr lang="en-US" altLang="ja-JP" sz="5800" dirty="0" err="1">
                <a:solidFill>
                  <a:schemeClr val="tx1"/>
                </a:solidFill>
              </a:rPr>
              <a:t>linha</a:t>
            </a:r>
            <a:r>
              <a:rPr lang="en-US" altLang="ja-JP" sz="5800" dirty="0">
                <a:solidFill>
                  <a:schemeClr val="tx1"/>
                </a:solidFill>
              </a:rPr>
              <a:t> de Base</a:t>
            </a:r>
            <a:br>
              <a:rPr kumimoji="1" lang="en-US" altLang="ja-JP" sz="8800" dirty="0">
                <a:solidFill>
                  <a:schemeClr val="tx1"/>
                </a:solidFill>
              </a:rPr>
            </a:br>
            <a:r>
              <a:rPr kumimoji="1" lang="en-US" altLang="ja-JP" sz="5400" dirty="0" err="1">
                <a:solidFill>
                  <a:schemeClr val="tx1"/>
                </a:solidFill>
              </a:rPr>
              <a:t>Métodos</a:t>
            </a:r>
            <a:r>
              <a:rPr kumimoji="1" lang="en-US" altLang="ja-JP" sz="5400" dirty="0">
                <a:solidFill>
                  <a:schemeClr val="tx1"/>
                </a:solidFill>
              </a:rPr>
              <a:t> de </a:t>
            </a:r>
            <a:r>
              <a:rPr kumimoji="1" lang="en-US" altLang="ja-JP" sz="5400" dirty="0" err="1">
                <a:solidFill>
                  <a:schemeClr val="tx1"/>
                </a:solidFill>
              </a:rPr>
              <a:t>Implementação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Escreva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nome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sua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organização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ja-JP" b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aqui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</a:t>
            </a:fld>
            <a:endParaRPr kumimoji="1" lang="en-US"/>
          </a:p>
        </p:txBody>
      </p:sp>
      <p:pic>
        <p:nvPicPr>
          <p:cNvPr id="6" name="図 249"/>
          <p:cNvPicPr/>
          <p:nvPr/>
        </p:nvPicPr>
        <p:blipFill>
          <a:blip r:embed="rId2"/>
          <a:stretch>
            <a:fillRect/>
          </a:stretch>
        </p:blipFill>
        <p:spPr>
          <a:xfrm>
            <a:off x="6792601" y="3343918"/>
            <a:ext cx="4282246" cy="32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4" imgW="5819048" imgH="4982270" progId="PBrush">
                  <p:embed/>
                </p:oleObj>
              </mc:Choice>
              <mc:Fallback>
                <p:oleObj name="ビットマップ イメージ" r:id="rId4" imgW="5819048" imgH="4982270" progId="PBrush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3" y="2184831"/>
            <a:ext cx="7800975" cy="153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COMO?: </a:t>
            </a:r>
            <a:r>
              <a:rPr lang="en-US" dirty="0" err="1"/>
              <a:t>Dicas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de </a:t>
            </a:r>
            <a:r>
              <a:rPr lang="en-US" dirty="0" err="1"/>
              <a:t>Implementação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40" y="1032059"/>
            <a:ext cx="10515600" cy="51138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3200" dirty="0"/>
              <a:t>Os </a:t>
            </a:r>
            <a:r>
              <a:rPr lang="pt-PT" sz="3200" dirty="0">
                <a:solidFill>
                  <a:srgbClr val="FF0000"/>
                </a:solidFill>
              </a:rPr>
              <a:t>agricultores alvo devem ser os principais actores</a:t>
            </a:r>
            <a:r>
              <a:rPr lang="pt-PT" sz="3200" dirty="0"/>
              <a:t> da pesquisa, em vez dos extensionistas.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pt-PT" sz="3200" dirty="0"/>
              <a:t>Os extensionistas </a:t>
            </a:r>
            <a:r>
              <a:rPr lang="pt-PT" sz="3200" dirty="0">
                <a:solidFill>
                  <a:srgbClr val="FF0000"/>
                </a:solidFill>
              </a:rPr>
              <a:t>ajudam os agricultores</a:t>
            </a:r>
            <a:r>
              <a:rPr lang="pt-PT" sz="3200" dirty="0"/>
              <a:t> a calcularem os valores básicos tais como rendimento da cultura, custo, lucro, etc., que são importantes para a gestão do campo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10</a:t>
            </a:fld>
            <a:endParaRPr kumimoji="1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102" y="5373257"/>
            <a:ext cx="7415213" cy="12216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23226" y="2122098"/>
            <a:ext cx="2525483" cy="3138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err="1">
                <a:solidFill>
                  <a:schemeClr val="tx1"/>
                </a:solidFill>
              </a:rPr>
              <a:t>Aumentando</a:t>
            </a:r>
            <a:r>
              <a:rPr kumimoji="1" lang="en-US" b="1" dirty="0">
                <a:solidFill>
                  <a:schemeClr val="tx1"/>
                </a:solidFill>
              </a:rPr>
              <a:t> a </a:t>
            </a:r>
            <a:r>
              <a:rPr kumimoji="1" lang="en-US" b="1" dirty="0" err="1">
                <a:solidFill>
                  <a:schemeClr val="tx1"/>
                </a:solidFill>
              </a:rPr>
              <a:t>motivação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77646" y="2457743"/>
            <a:ext cx="4411419" cy="1006803"/>
          </a:xfrm>
          <a:prstGeom prst="rect">
            <a:avLst/>
          </a:prstGeom>
          <a:solidFill>
            <a:srgbClr val="FFCC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Não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estamos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apenas</a:t>
            </a:r>
            <a:r>
              <a:rPr lang="en-US" sz="2000" dirty="0">
                <a:solidFill>
                  <a:srgbClr val="000000"/>
                </a:solidFill>
              </a:rPr>
              <a:t> a </a:t>
            </a:r>
            <a:r>
              <a:rPr lang="en-US" sz="2000" dirty="0" err="1">
                <a:solidFill>
                  <a:srgbClr val="000000"/>
                </a:solidFill>
              </a:rPr>
              <a:t>fornecer</a:t>
            </a:r>
            <a:r>
              <a:rPr lang="en-US" sz="2000" dirty="0">
                <a:solidFill>
                  <a:srgbClr val="000000"/>
                </a:solidFill>
              </a:rPr>
              <a:t> dados </a:t>
            </a:r>
            <a:r>
              <a:rPr lang="en-US" sz="2000" dirty="0" err="1">
                <a:solidFill>
                  <a:srgbClr val="000000"/>
                </a:solidFill>
              </a:rPr>
              <a:t>ao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governo</a:t>
            </a:r>
            <a:r>
              <a:rPr lang="en-US" sz="2000" dirty="0">
                <a:solidFill>
                  <a:srgbClr val="000000"/>
                </a:solidFill>
              </a:rPr>
              <a:t>. Estamos a </a:t>
            </a:r>
            <a:r>
              <a:rPr lang="en-US" sz="2000" dirty="0" err="1">
                <a:solidFill>
                  <a:srgbClr val="000000"/>
                </a:solidFill>
              </a:rPr>
              <a:t>fazê</a:t>
            </a:r>
            <a:r>
              <a:rPr lang="en-US" sz="2000" dirty="0">
                <a:solidFill>
                  <a:srgbClr val="000000"/>
                </a:solidFill>
              </a:rPr>
              <a:t>-lo para </a:t>
            </a:r>
            <a:r>
              <a:rPr lang="en-US" sz="2000" dirty="0" err="1">
                <a:solidFill>
                  <a:srgbClr val="000000"/>
                </a:solidFill>
              </a:rPr>
              <a:t>melhorar</a:t>
            </a:r>
            <a:r>
              <a:rPr lang="en-US" sz="2000" dirty="0">
                <a:solidFill>
                  <a:srgbClr val="000000"/>
                </a:solidFill>
              </a:rPr>
              <a:t> o </a:t>
            </a:r>
            <a:r>
              <a:rPr lang="en-US" sz="2000" dirty="0" err="1">
                <a:solidFill>
                  <a:srgbClr val="000000"/>
                </a:solidFill>
              </a:rPr>
              <a:t>nosso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negócio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31990" y="5532144"/>
            <a:ext cx="4254095" cy="1015663"/>
          </a:xfrm>
          <a:prstGeom prst="rect">
            <a:avLst/>
          </a:prstGeom>
          <a:solidFill>
            <a:srgbClr val="FFCC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cs typeface="Calibri"/>
              </a:rPr>
              <a:t>Agora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somos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capazes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calcular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vários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números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.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Nunca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fizemos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isto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 antes.</a:t>
            </a: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7850056" y="5473521"/>
            <a:ext cx="1997465" cy="1031846"/>
          </a:xfrm>
          <a:prstGeom prst="ellipse">
            <a:avLst/>
          </a:prstGeom>
          <a:solidFill>
            <a:srgbClr val="E45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err="1">
                <a:solidFill>
                  <a:schemeClr val="bg1"/>
                </a:solidFill>
              </a:rPr>
              <a:t>Apoio</a:t>
            </a:r>
            <a:r>
              <a:rPr lang="en-US" altLang="ja-JP" b="1" dirty="0">
                <a:solidFill>
                  <a:schemeClr val="bg1"/>
                </a:solidFill>
              </a:rPr>
              <a:t> à </a:t>
            </a:r>
            <a:r>
              <a:rPr lang="en-US" altLang="ja-JP" b="1" dirty="0" err="1">
                <a:solidFill>
                  <a:schemeClr val="bg1"/>
                </a:solidFill>
              </a:rPr>
              <a:t>competência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sp>
        <p:nvSpPr>
          <p:cNvPr id="10" name="楕円 9"/>
          <p:cNvSpPr/>
          <p:nvPr/>
        </p:nvSpPr>
        <p:spPr>
          <a:xfrm>
            <a:off x="8036584" y="2368825"/>
            <a:ext cx="1872960" cy="1031846"/>
          </a:xfrm>
          <a:prstGeom prst="ellipse">
            <a:avLst/>
          </a:prstGeom>
          <a:solidFill>
            <a:srgbClr val="E45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en-US" altLang="ja-JP" sz="1900" b="1" dirty="0" err="1">
                <a:solidFill>
                  <a:schemeClr val="bg1"/>
                </a:solidFill>
              </a:rPr>
              <a:t>Apoio</a:t>
            </a:r>
            <a:r>
              <a:rPr lang="en-US" altLang="ja-JP" sz="1900" b="1" dirty="0">
                <a:solidFill>
                  <a:schemeClr val="bg1"/>
                </a:solidFill>
              </a:rPr>
              <a:t> à </a:t>
            </a:r>
            <a:r>
              <a:rPr lang="en-US" altLang="ja-JP" sz="1900" b="1" dirty="0" err="1">
                <a:solidFill>
                  <a:schemeClr val="bg1"/>
                </a:solidFill>
              </a:rPr>
              <a:t>Autonomia</a:t>
            </a:r>
            <a:endParaRPr lang="en-US" altLang="ja-JP" sz="19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6"/>
          <p:cNvSpPr/>
          <p:nvPr/>
        </p:nvSpPr>
        <p:spPr>
          <a:xfrm>
            <a:off x="3310719" y="5275141"/>
            <a:ext cx="2525483" cy="3138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err="1">
                <a:solidFill>
                  <a:schemeClr val="tx1"/>
                </a:solidFill>
              </a:rPr>
              <a:t>Aumentando</a:t>
            </a:r>
            <a:r>
              <a:rPr kumimoji="1" lang="en-US" b="1" dirty="0">
                <a:solidFill>
                  <a:schemeClr val="tx1"/>
                </a:solidFill>
              </a:rPr>
              <a:t> a </a:t>
            </a:r>
            <a:r>
              <a:rPr kumimoji="1" lang="en-US" b="1" dirty="0" err="1">
                <a:solidFill>
                  <a:schemeClr val="tx1"/>
                </a:solidFill>
              </a:rPr>
              <a:t>motivação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0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kumimoji="1" lang="en-US" dirty="0"/>
              <a:t>PARTE 2: PRÁTICA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79" y="120234"/>
            <a:ext cx="5062538" cy="6621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36606"/>
            <a:ext cx="6467475" cy="1325563"/>
          </a:xfrm>
        </p:spPr>
        <p:txBody>
          <a:bodyPr>
            <a:normAutofit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PASSO: </a:t>
            </a:r>
            <a:r>
              <a:rPr kumimoji="1" lang="en-US" dirty="0" err="1"/>
              <a:t>Procedimentos</a:t>
            </a:r>
            <a:r>
              <a:rPr kumimoji="1" lang="en-US" dirty="0"/>
              <a:t> de </a:t>
            </a:r>
            <a:r>
              <a:rPr kumimoji="1" lang="en-US" dirty="0" err="1"/>
              <a:t>Implementação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28" y="1543912"/>
            <a:ext cx="6755551" cy="5197716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PT" sz="3500" dirty="0"/>
              <a:t>Elabore uma tabela de conversão (unidades locais para quilogramas)</a:t>
            </a:r>
            <a:endParaRPr lang="en-US" sz="3500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pt-PT" dirty="0"/>
              <a:t>Organize uma reunião em instrua aos agricultores como preencher os dois formulários. </a:t>
            </a:r>
            <a:endParaRPr kumimoji="1" lang="en-US" dirty="0"/>
          </a:p>
          <a:p>
            <a:pPr marL="742950" indent="-742950">
              <a:buFont typeface="+mj-lt"/>
              <a:buAutoNum type="arabicPeriod"/>
            </a:pPr>
            <a:r>
              <a:rPr lang="pt-PT" dirty="0"/>
              <a:t>Permita que os agricultores preencham os formulários sozinhos. Permita que eles levem os formulários para casa e que os preencham com os seus familiares, se necessário. </a:t>
            </a:r>
            <a:r>
              <a:rPr lang="pt-PT" dirty="0">
                <a:solidFill>
                  <a:srgbClr val="FF0000"/>
                </a:solidFill>
              </a:rPr>
              <a:t>[Dica] peça aos agricultores alfabetizados que ajudem aos agricultores iletrados</a:t>
            </a:r>
            <a:r>
              <a:rPr lang="pt-PT" dirty="0"/>
              <a:t>.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12</a:t>
            </a:fld>
            <a:endParaRPr kumimoji="1"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688420" y="2321841"/>
            <a:ext cx="5215619" cy="396192"/>
          </a:xfrm>
          <a:prstGeom prst="wedgeRoundRectCallout">
            <a:avLst>
              <a:gd name="adj1" fmla="val 39745"/>
              <a:gd name="adj2" fmla="val -705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000" dirty="0">
                <a:solidFill>
                  <a:schemeClr val="tx1"/>
                </a:solidFill>
              </a:rPr>
              <a:t>A tabela de conversão do Malawi na fotografia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151002"/>
            <a:ext cx="10848975" cy="92278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PASSO: </a:t>
            </a:r>
            <a:r>
              <a:rPr lang="en-US" dirty="0" err="1"/>
              <a:t>Procedimentos</a:t>
            </a:r>
            <a:r>
              <a:rPr lang="en-US" dirty="0"/>
              <a:t> de </a:t>
            </a:r>
            <a:r>
              <a:rPr lang="en-US" dirty="0" err="1"/>
              <a:t>Implementação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5" y="1140929"/>
            <a:ext cx="11790202" cy="5600699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pt-PT" dirty="0"/>
              <a:t>Após o preenchimento dos formulários, discutam as novas constatações.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PT" i="1" dirty="0">
                <a:solidFill>
                  <a:srgbClr val="002060"/>
                </a:solidFill>
              </a:rPr>
              <a:t>Como é que a manutenção de registo pode ajudar-nos (agricultores) a gerir a nossa actividade agrícola?</a:t>
            </a:r>
            <a:endParaRPr lang="en-US" i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PT" i="1" dirty="0">
                <a:solidFill>
                  <a:srgbClr val="002060"/>
                </a:solidFill>
              </a:rPr>
              <a:t>Estamos a ter lucros suficientes conforme esperávamos? </a:t>
            </a:r>
            <a:endParaRPr lang="en-US" i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PT" i="1" dirty="0">
                <a:solidFill>
                  <a:srgbClr val="002060"/>
                </a:solidFill>
              </a:rPr>
              <a:t>Temos habilidades de cultivo suficientes? Quais são os nossos pontos fracos? </a:t>
            </a:r>
            <a:endParaRPr lang="en-US" i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kumimoji="1" lang="en-US" i="1" dirty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pt-PT" dirty="0"/>
              <a:t>Submeta os formulários preenchidos ao gabinete designado. </a:t>
            </a:r>
            <a:r>
              <a:rPr lang="pt-PT" sz="3500" dirty="0">
                <a:solidFill>
                  <a:schemeClr val="bg1">
                    <a:lumMod val="65000"/>
                  </a:schemeClr>
                </a:solidFill>
              </a:rPr>
              <a:t>(altere tal para uma secção apropriada, por exemplo: Unidade do Projecto, gabinete a nível central do ministério, etc., onde a análise será realizada) </a:t>
            </a:r>
            <a:r>
              <a:rPr lang="pt-PT" sz="3500" dirty="0">
                <a:solidFill>
                  <a:srgbClr val="FF0000"/>
                </a:solidFill>
              </a:rPr>
              <a:t>[Nota] Certifique-se de corrigir erros óbvios antes da sua submissão.</a:t>
            </a:r>
            <a:endParaRPr lang="en-US" sz="3500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endParaRPr lang="en-US" sz="3200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pt-PT" dirty="0"/>
              <a:t>Dê feedback aos agricultores quando os dados analisados forem enviados para os extensionistas.</a:t>
            </a:r>
            <a:endParaRPr lang="en-US" dirty="0"/>
          </a:p>
          <a:p>
            <a:pPr marL="742950" indent="-742950">
              <a:buFont typeface="+mj-lt"/>
              <a:buAutoNum type="arabicPeriod" startAt="4"/>
            </a:pPr>
            <a:endParaRPr kumimoji="1" lang="en-US" dirty="0"/>
          </a:p>
          <a:p>
            <a:pPr marL="742950" indent="-742950">
              <a:buFont typeface="+mj-lt"/>
              <a:buAutoNum type="arabicPeriod" startAt="4"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46028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2" y="1048338"/>
            <a:ext cx="10355578" cy="4949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17" y="238682"/>
            <a:ext cx="11458837" cy="707073"/>
          </a:xfrm>
        </p:spPr>
        <p:txBody>
          <a:bodyPr>
            <a:noAutofit/>
          </a:bodyPr>
          <a:lstStyle/>
          <a:p>
            <a:br>
              <a:rPr lang="pt-PT" sz="3700" dirty="0"/>
            </a:br>
            <a:r>
              <a:rPr lang="pt-PT" sz="3700" dirty="0"/>
              <a:t>Preenchimento da Ficha de Produção, Rendimento </a:t>
            </a:r>
            <a:r>
              <a:rPr lang="en-US" sz="3700" dirty="0"/>
              <a:t>&amp; </a:t>
            </a:r>
            <a:r>
              <a:rPr lang="pt-PT" sz="3700" dirty="0"/>
              <a:t>Custos</a:t>
            </a:r>
            <a:br>
              <a:rPr lang="en-US" sz="3700" dirty="0"/>
            </a:br>
            <a:endParaRPr kumimoji="1"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5084" y="6191945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pPr/>
              <a:t>14</a:t>
            </a:fld>
            <a:endParaRPr kumimoji="1"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6838960" y="1330898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9779" y="1341155"/>
            <a:ext cx="223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Informação básica sobre o agricultor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10522405" y="3540366"/>
            <a:ext cx="291961" cy="2074004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14366" y="4192253"/>
            <a:ext cx="14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Produção, rendimento &amp; custo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10536224" y="5678990"/>
            <a:ext cx="215877" cy="92404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3337" y="5752504"/>
            <a:ext cx="1365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Conversão unitária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84157" y="861857"/>
            <a:ext cx="16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70C0"/>
                </a:solidFill>
              </a:rPr>
              <a:t>〈</a:t>
            </a:r>
            <a:r>
              <a:rPr lang="pt-PT" sz="2400" b="1" dirty="0">
                <a:solidFill>
                  <a:srgbClr val="0070C0"/>
                </a:solidFill>
              </a:rPr>
              <a:t>Exemplo</a:t>
            </a:r>
            <a:r>
              <a:rPr lang="en-US" altLang="ja-JP" sz="2400" b="1" dirty="0">
                <a:solidFill>
                  <a:srgbClr val="0070C0"/>
                </a:solidFill>
              </a:rPr>
              <a:t>〉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125492" y="3929110"/>
            <a:ext cx="87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Tomato</a:t>
            </a:r>
          </a:p>
          <a:p>
            <a:r>
              <a:rPr lang="en-US" sz="1200" b="1" dirty="0" err="1">
                <a:solidFill>
                  <a:srgbClr val="0070C0"/>
                </a:solidFill>
              </a:rPr>
              <a:t>cal</a:t>
            </a:r>
            <a:r>
              <a:rPr lang="en-US" sz="1200" b="1" dirty="0">
                <a:solidFill>
                  <a:srgbClr val="0070C0"/>
                </a:solidFill>
              </a:rPr>
              <a:t> J</a:t>
            </a:r>
            <a:endParaRPr kumimoji="1" lang="en-US" sz="1200" b="1" dirty="0">
              <a:solidFill>
                <a:srgbClr val="0070C0"/>
              </a:solidFill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998290" y="3929110"/>
            <a:ext cx="73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20x100=</a:t>
            </a:r>
          </a:p>
          <a:p>
            <a:r>
              <a:rPr lang="en-US" sz="1200" b="1" dirty="0">
                <a:solidFill>
                  <a:srgbClr val="0070C0"/>
                </a:solidFill>
              </a:rPr>
              <a:t>2,000</a:t>
            </a:r>
            <a:r>
              <a:rPr lang="ja-JP" altLang="en-US" sz="1200" b="1" dirty="0">
                <a:solidFill>
                  <a:srgbClr val="0070C0"/>
                </a:solidFill>
              </a:rPr>
              <a:t>㎡</a:t>
            </a:r>
            <a:endParaRPr kumimoji="1" lang="en-US" sz="1200" b="1" dirty="0">
              <a:solidFill>
                <a:srgbClr val="0070C0"/>
              </a:solidFill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1951703" y="3929110"/>
            <a:ext cx="48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200" b="1" dirty="0">
                <a:solidFill>
                  <a:srgbClr val="0070C0"/>
                </a:solidFill>
              </a:rPr>
              <a:t>0.2</a:t>
            </a:r>
          </a:p>
        </p:txBody>
      </p:sp>
      <p:sp>
        <p:nvSpPr>
          <p:cNvPr id="23" name="TextBox 11"/>
          <p:cNvSpPr txBox="1"/>
          <p:nvPr/>
        </p:nvSpPr>
        <p:spPr>
          <a:xfrm>
            <a:off x="2896212" y="3929109"/>
            <a:ext cx="48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100</a:t>
            </a:r>
            <a:endParaRPr kumimoji="1" lang="en-US" sz="1200" b="1" dirty="0">
              <a:solidFill>
                <a:srgbClr val="0070C0"/>
              </a:solidFill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3659355" y="3940722"/>
            <a:ext cx="676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2,000</a:t>
            </a:r>
            <a:endParaRPr kumimoji="1" lang="en-US" sz="1200" b="1" dirty="0">
              <a:solidFill>
                <a:srgbClr val="0070C0"/>
              </a:solidFill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4671925" y="3944055"/>
            <a:ext cx="676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10,000</a:t>
            </a:r>
            <a:endParaRPr kumimoji="1" lang="en-US" sz="1200" b="1" dirty="0">
              <a:solidFill>
                <a:srgbClr val="0070C0"/>
              </a:solidFill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6116799" y="4039448"/>
            <a:ext cx="676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Crate</a:t>
            </a:r>
            <a:endParaRPr kumimoji="1" lang="en-US" sz="1200" b="1" dirty="0">
              <a:solidFill>
                <a:srgbClr val="0070C0"/>
              </a:solidFill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6358109" y="3845631"/>
            <a:ext cx="45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$20</a:t>
            </a:r>
            <a:endParaRPr kumimoji="1" lang="en-US" sz="1200" b="1" dirty="0">
              <a:solidFill>
                <a:srgbClr val="0070C0"/>
              </a:solidFill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7419779" y="3842102"/>
            <a:ext cx="45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$1</a:t>
            </a:r>
            <a:endParaRPr kumimoji="1" lang="en-US" sz="1200" b="1" dirty="0">
              <a:solidFill>
                <a:srgbClr val="0070C0"/>
              </a:solidFill>
            </a:endParaRPr>
          </a:p>
        </p:txBody>
      </p:sp>
      <p:sp>
        <p:nvSpPr>
          <p:cNvPr id="29" name="TextBox 11"/>
          <p:cNvSpPr txBox="1"/>
          <p:nvPr/>
        </p:nvSpPr>
        <p:spPr>
          <a:xfrm>
            <a:off x="8139761" y="3842102"/>
            <a:ext cx="62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$2,000</a:t>
            </a:r>
            <a:endParaRPr kumimoji="1" lang="en-US" sz="1200" b="1" dirty="0">
              <a:solidFill>
                <a:srgbClr val="0070C0"/>
              </a:solidFill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9838850" y="3828671"/>
            <a:ext cx="62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$1,300</a:t>
            </a:r>
            <a:endParaRPr kumimoji="1" lang="en-US" sz="1200" b="1" dirty="0">
              <a:solidFill>
                <a:srgbClr val="0070C0"/>
              </a:solidFill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9288054" y="3842209"/>
            <a:ext cx="500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$700</a:t>
            </a:r>
            <a:endParaRPr kumimoji="1" lang="en-US" sz="1200" b="1" dirty="0">
              <a:solidFill>
                <a:srgbClr val="0070C0"/>
              </a:solidFill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629307" y="5846055"/>
            <a:ext cx="244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1 caixa de tomate = 20kg</a:t>
            </a:r>
            <a:endParaRPr kumimoji="1"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8" y="1132515"/>
            <a:ext cx="11765017" cy="258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7" y="250988"/>
            <a:ext cx="11941517" cy="889335"/>
          </a:xfrm>
        </p:spPr>
        <p:txBody>
          <a:bodyPr>
            <a:normAutofit/>
          </a:bodyPr>
          <a:lstStyle/>
          <a:p>
            <a:r>
              <a:rPr lang="pt-PT" sz="3800" dirty="0"/>
              <a:t>Preenchimento da Ficha de Produção, Rendimento </a:t>
            </a:r>
            <a:r>
              <a:rPr lang="en-US" sz="3800" dirty="0"/>
              <a:t>&amp; </a:t>
            </a:r>
            <a:r>
              <a:rPr lang="pt-PT" sz="3800" dirty="0"/>
              <a:t>Custos</a:t>
            </a:r>
            <a:endParaRPr kumimoji="1"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15</a:t>
            </a:fld>
            <a:endParaRPr kumimoji="1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5768" y="3868065"/>
            <a:ext cx="11767346" cy="2873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dirty="0">
                <a:solidFill>
                  <a:srgbClr val="FF0000"/>
                </a:solidFill>
              </a:rPr>
              <a:t>1 Nome e </a:t>
            </a:r>
            <a:r>
              <a:rPr kumimoji="1" lang="en-US" dirty="0" err="1">
                <a:solidFill>
                  <a:srgbClr val="FF0000"/>
                </a:solidFill>
              </a:rPr>
              <a:t>Variedade</a:t>
            </a:r>
            <a:r>
              <a:rPr kumimoji="1" lang="en-US" dirty="0">
                <a:solidFill>
                  <a:srgbClr val="FF0000"/>
                </a:solidFill>
              </a:rPr>
              <a:t> </a:t>
            </a:r>
            <a:r>
              <a:rPr kumimoji="1" lang="en-US" dirty="0" err="1">
                <a:solidFill>
                  <a:srgbClr val="FF0000"/>
                </a:solidFill>
              </a:rPr>
              <a:t>da</a:t>
            </a:r>
            <a:r>
              <a:rPr kumimoji="1" lang="en-US" dirty="0">
                <a:solidFill>
                  <a:srgbClr val="FF0000"/>
                </a:solidFill>
              </a:rPr>
              <a:t> </a:t>
            </a:r>
            <a:r>
              <a:rPr kumimoji="1" lang="en-US" dirty="0" err="1">
                <a:solidFill>
                  <a:srgbClr val="FF0000"/>
                </a:solidFill>
              </a:rPr>
              <a:t>Cultura</a:t>
            </a:r>
            <a:endParaRPr kumimoji="1"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>
                <a:sym typeface="Wingdings" panose="05000000000000000000" pitchFamily="2" charset="2"/>
              </a:rPr>
              <a:t></a:t>
            </a:r>
            <a:r>
              <a:rPr kumimoji="1" lang="en-US" dirty="0"/>
              <a:t>I</a:t>
            </a:r>
            <a:r>
              <a:rPr lang="pt-PT" dirty="0" err="1"/>
              <a:t>ndique</a:t>
            </a:r>
            <a:r>
              <a:rPr lang="pt-PT" dirty="0"/>
              <a:t> o nome e variedade da hortícola cultivada na última época de cultivo </a:t>
            </a:r>
            <a:endParaRPr kumimoji="1"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 (2a. &amp; 2b.) </a:t>
            </a:r>
            <a:r>
              <a:rPr lang="pt-PT" dirty="0">
                <a:solidFill>
                  <a:srgbClr val="FF0000"/>
                </a:solidFill>
              </a:rPr>
              <a:t>Área sob cultivo em metro X metro (m</a:t>
            </a:r>
            <a:r>
              <a:rPr lang="pt-PT" baseline="30000" dirty="0">
                <a:solidFill>
                  <a:srgbClr val="FF0000"/>
                </a:solidFill>
              </a:rPr>
              <a:t>2</a:t>
            </a:r>
            <a:r>
              <a:rPr lang="pt-PT" dirty="0">
                <a:solidFill>
                  <a:srgbClr val="FF0000"/>
                </a:solidFill>
              </a:rPr>
              <a:t>) ou </a:t>
            </a:r>
            <a:r>
              <a:rPr lang="pt-PT" dirty="0" err="1">
                <a:solidFill>
                  <a:srgbClr val="FF0000"/>
                </a:solidFill>
              </a:rPr>
              <a:t>hec</a:t>
            </a:r>
            <a:r>
              <a:rPr lang="pt-PT" dirty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>
                <a:sym typeface="Wingdings" panose="05000000000000000000" pitchFamily="2" charset="2"/>
              </a:rPr>
              <a:t></a:t>
            </a:r>
            <a:r>
              <a:rPr lang="pt-PT" dirty="0"/>
              <a:t>O espaçamento pode ser utilizado para estimar a área sob cultivo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101598" y="1211755"/>
            <a:ext cx="1089734" cy="26563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191335" y="1211756"/>
            <a:ext cx="1864787" cy="26563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0796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8" y="1132515"/>
            <a:ext cx="11765017" cy="258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92" y="225321"/>
            <a:ext cx="11771873" cy="661174"/>
          </a:xfrm>
        </p:spPr>
        <p:txBody>
          <a:bodyPr>
            <a:normAutofit/>
          </a:bodyPr>
          <a:lstStyle/>
          <a:p>
            <a:r>
              <a:rPr lang="pt-PT" sz="3800" dirty="0"/>
              <a:t>Preenchimento da Ficha de Produção, Rendimento </a:t>
            </a:r>
            <a:r>
              <a:rPr lang="en-US" sz="3800" dirty="0"/>
              <a:t>&amp; </a:t>
            </a:r>
            <a:r>
              <a:rPr lang="pt-PT" sz="3800" dirty="0"/>
              <a:t>Custos</a:t>
            </a:r>
            <a:endParaRPr kumimoji="1"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16</a:t>
            </a:fld>
            <a:endParaRPr kumimoji="1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9848" y="3966737"/>
            <a:ext cx="11853269" cy="25923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dirty="0">
                <a:solidFill>
                  <a:srgbClr val="FF0000"/>
                </a:solidFill>
              </a:rPr>
              <a:t>3 </a:t>
            </a:r>
            <a:r>
              <a:rPr lang="pt-PT" dirty="0">
                <a:solidFill>
                  <a:srgbClr val="FF0000"/>
                </a:solidFill>
              </a:rPr>
              <a:t>Produção vendida nos mercados em várias unidades (por exemplo, sacos, caixas, molhos, alqueires, etc.)</a:t>
            </a:r>
            <a:endParaRPr kumimoji="1"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>
                <a:sym typeface="Wingdings" panose="05000000000000000000" pitchFamily="2" charset="2"/>
              </a:rPr>
              <a:t></a:t>
            </a:r>
            <a:r>
              <a:rPr lang="pt-PT" dirty="0"/>
              <a:t>Quantidade total vendida em mercados</a:t>
            </a:r>
          </a:p>
          <a:p>
            <a:pPr marL="0" indent="0">
              <a:buNone/>
            </a:pPr>
            <a:endParaRPr kumimoji="1"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 </a:t>
            </a:r>
            <a:r>
              <a:rPr lang="pt-PT" dirty="0">
                <a:solidFill>
                  <a:srgbClr val="002060"/>
                </a:solidFill>
              </a:rPr>
              <a:t>[Cálculo automático – não precisa escrever nesta coluna </a:t>
            </a:r>
            <a:r>
              <a:rPr lang="pt-PT" u="sng" dirty="0">
                <a:solidFill>
                  <a:srgbClr val="002060"/>
                </a:solidFill>
              </a:rPr>
              <a:t>desde que seja indicada a conversão</a:t>
            </a:r>
            <a:r>
              <a:rPr lang="pt-PT" dirty="0">
                <a:solidFill>
                  <a:srgbClr val="002060"/>
                </a:solidFill>
              </a:rPr>
              <a:t>] </a:t>
            </a:r>
            <a:r>
              <a:rPr lang="pt-PT" dirty="0">
                <a:solidFill>
                  <a:srgbClr val="FF0000"/>
                </a:solidFill>
              </a:rPr>
              <a:t>Produção vendida em mercados em kg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>
                <a:sym typeface="Wingdings" panose="05000000000000000000" pitchFamily="2" charset="2"/>
              </a:rPr>
              <a:t> </a:t>
            </a:r>
            <a:r>
              <a:rPr lang="pt-PT" dirty="0"/>
              <a:t>Os agricultores podem escrever em kg nesta coluna em vez de escrever na coluna 3.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2946396" y="1322117"/>
            <a:ext cx="1256487" cy="239577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4202883" y="1251619"/>
            <a:ext cx="1065804" cy="24662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62781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8" y="1132515"/>
            <a:ext cx="11765017" cy="258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" y="0"/>
            <a:ext cx="11963986" cy="1325563"/>
          </a:xfrm>
        </p:spPr>
        <p:txBody>
          <a:bodyPr>
            <a:normAutofit/>
          </a:bodyPr>
          <a:lstStyle/>
          <a:p>
            <a:r>
              <a:rPr lang="pt-PT" sz="3800" dirty="0"/>
              <a:t>Preenchimento da Ficha de Produção, Rendimento </a:t>
            </a:r>
            <a:r>
              <a:rPr lang="en-US" sz="3800" dirty="0"/>
              <a:t>&amp; </a:t>
            </a:r>
            <a:r>
              <a:rPr lang="pt-PT" sz="3800" dirty="0"/>
              <a:t>Custos</a:t>
            </a:r>
            <a:endParaRPr kumimoji="1"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17</a:t>
            </a:fld>
            <a:endParaRPr kumimoji="1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60060" y="3910939"/>
            <a:ext cx="11783058" cy="2830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 (4/2b</a:t>
            </a:r>
            <a:r>
              <a:rPr kumimoji="1" lang="en-US" dirty="0">
                <a:solidFill>
                  <a:srgbClr val="FF0000"/>
                </a:solidFill>
              </a:rPr>
              <a:t>.)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pt-PT" altLang="ja-JP" dirty="0">
                <a:solidFill>
                  <a:srgbClr val="002060"/>
                </a:solidFill>
              </a:rPr>
              <a:t>[Cálculo automático – não precisa escrever nesta coluna</a:t>
            </a:r>
            <a:r>
              <a:rPr lang="en-US" altLang="ja-JP" dirty="0">
                <a:solidFill>
                  <a:srgbClr val="002060"/>
                </a:solidFill>
              </a:rPr>
              <a:t>] </a:t>
            </a:r>
            <a:r>
              <a:rPr lang="pt-PT" dirty="0">
                <a:solidFill>
                  <a:srgbClr val="FF0000"/>
                </a:solidFill>
              </a:rPr>
              <a:t>Produção vendida nos mercados em kg por </a:t>
            </a:r>
            <a:r>
              <a:rPr lang="pt-PT" dirty="0" err="1">
                <a:solidFill>
                  <a:srgbClr val="FF0000"/>
                </a:solidFill>
              </a:rPr>
              <a:t>hec</a:t>
            </a:r>
            <a:r>
              <a:rPr lang="pt-PT" dirty="0">
                <a:solidFill>
                  <a:srgbClr val="FF0000"/>
                </a:solidFill>
              </a:rPr>
              <a:t>.</a:t>
            </a:r>
            <a:endParaRPr kumimoji="1"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>
                <a:sym typeface="Wingdings" panose="05000000000000000000" pitchFamily="2" charset="2"/>
              </a:rPr>
              <a:t> </a:t>
            </a:r>
            <a:r>
              <a:rPr kumimoji="1" lang="en-US" dirty="0" err="1">
                <a:sym typeface="Wingdings" panose="05000000000000000000" pitchFamily="2" charset="2"/>
              </a:rPr>
              <a:t>Analizando</a:t>
            </a:r>
            <a:r>
              <a:rPr kumimoji="1" lang="en-US" dirty="0">
                <a:sym typeface="Wingdings" panose="05000000000000000000" pitchFamily="2" charset="2"/>
              </a:rPr>
              <a:t> a </a:t>
            </a:r>
            <a:r>
              <a:rPr kumimoji="1" lang="en-US" dirty="0" err="1">
                <a:sym typeface="Wingdings" panose="05000000000000000000" pitchFamily="2" charset="2"/>
              </a:rPr>
              <a:t>produtividade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pt-PT" dirty="0"/>
              <a:t>Os agricultores não precisam escrever nesta coluna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kumimoji="1"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6 </a:t>
            </a:r>
            <a:r>
              <a:rPr lang="pt-PT" dirty="0">
                <a:solidFill>
                  <a:srgbClr val="FF0000"/>
                </a:solidFill>
              </a:rPr>
              <a:t>Preço médio por várias unidades (moeda local por unidade)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>
                <a:sym typeface="Wingdings" panose="05000000000000000000" pitchFamily="2" charset="2"/>
              </a:rPr>
              <a:t> </a:t>
            </a:r>
            <a:r>
              <a:rPr lang="pt-PT" dirty="0"/>
              <a:t>Preço comercializado por unidade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5225143" y="1325563"/>
            <a:ext cx="1192092" cy="23923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6417235" y="1325563"/>
            <a:ext cx="1325803" cy="23610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69664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8" y="1132515"/>
            <a:ext cx="11765017" cy="258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48" y="169487"/>
            <a:ext cx="11765017" cy="931765"/>
          </a:xfrm>
        </p:spPr>
        <p:txBody>
          <a:bodyPr>
            <a:normAutofit/>
          </a:bodyPr>
          <a:lstStyle/>
          <a:p>
            <a:r>
              <a:rPr lang="pt-PT" sz="3800" dirty="0"/>
              <a:t>Preenchimento da Ficha de Produção, Rendimento </a:t>
            </a:r>
            <a:r>
              <a:rPr lang="en-US" sz="3800" dirty="0"/>
              <a:t>&amp; </a:t>
            </a:r>
            <a:r>
              <a:rPr lang="pt-PT" sz="3800" dirty="0"/>
              <a:t>Custos</a:t>
            </a:r>
            <a:endParaRPr kumimoji="1"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18</a:t>
            </a:fld>
            <a:endParaRPr kumimoji="1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9119" y="3924922"/>
            <a:ext cx="11665746" cy="26341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7 </a:t>
            </a:r>
            <a:r>
              <a:rPr lang="pt-PT" dirty="0">
                <a:solidFill>
                  <a:srgbClr val="FF0000"/>
                </a:solidFill>
              </a:rPr>
              <a:t>(6/ unidade de conversão na caixa)</a:t>
            </a:r>
            <a:r>
              <a:rPr lang="pt-PT" dirty="0"/>
              <a:t> </a:t>
            </a:r>
            <a:r>
              <a:rPr lang="pt-PT" altLang="ja-JP" dirty="0">
                <a:solidFill>
                  <a:srgbClr val="002060"/>
                </a:solidFill>
              </a:rPr>
              <a:t>[Cálculo automático – não precisa escrever nesta coluna]</a:t>
            </a:r>
            <a:r>
              <a:rPr lang="pt-PT" dirty="0"/>
              <a:t> </a:t>
            </a:r>
            <a:r>
              <a:rPr lang="pt-PT" dirty="0">
                <a:solidFill>
                  <a:srgbClr val="FF0000"/>
                </a:solidFill>
              </a:rPr>
              <a:t>Preço médio por kg na moeda local</a:t>
            </a:r>
            <a:endParaRPr kumimoji="1"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>
                <a:sym typeface="Wingdings" panose="05000000000000000000" pitchFamily="2" charset="2"/>
              </a:rPr>
              <a:t></a:t>
            </a:r>
            <a:r>
              <a:rPr lang="pt-PT" dirty="0"/>
              <a:t>Os agricultores não precisam escrever nesta coluna caso não saibam o preço por kg.</a:t>
            </a:r>
          </a:p>
          <a:p>
            <a:pPr marL="0" indent="0">
              <a:buNone/>
            </a:pPr>
            <a:endParaRPr kumimoji="1"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8 </a:t>
            </a:r>
            <a:r>
              <a:rPr lang="pt-PT" dirty="0">
                <a:solidFill>
                  <a:srgbClr val="FF0000"/>
                </a:solidFill>
              </a:rPr>
              <a:t>(3X6) ou (4X7)</a:t>
            </a:r>
            <a:r>
              <a:rPr lang="pt-PT" dirty="0"/>
              <a:t> </a:t>
            </a:r>
            <a:r>
              <a:rPr lang="pt-PT" altLang="ja-JP" dirty="0">
                <a:solidFill>
                  <a:srgbClr val="002060"/>
                </a:solidFill>
              </a:rPr>
              <a:t>[Cálculo automático – não precisa escrever nesta coluna] </a:t>
            </a:r>
            <a:r>
              <a:rPr lang="pt-PT" dirty="0">
                <a:solidFill>
                  <a:srgbClr val="FF0000"/>
                </a:solidFill>
              </a:rPr>
              <a:t>Rendimento total na moeda local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>
                <a:sym typeface="Wingdings" panose="05000000000000000000" pitchFamily="2" charset="2"/>
              </a:rPr>
              <a:t> </a:t>
            </a:r>
            <a:r>
              <a:rPr lang="pt-PT" dirty="0"/>
              <a:t>Este é o rendimento total da cultura</a:t>
            </a:r>
            <a:r>
              <a:rPr kumimoji="1" lang="en-US" dirty="0">
                <a:sym typeface="Wingdings" panose="05000000000000000000" pitchFamily="2" charset="2"/>
              </a:rPr>
              <a:t>.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7759592" y="1325461"/>
            <a:ext cx="1192092" cy="23611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8951684" y="1294198"/>
            <a:ext cx="1022826" cy="23924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05399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8" y="1132515"/>
            <a:ext cx="11765017" cy="2585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" y="288829"/>
            <a:ext cx="11719350" cy="681901"/>
          </a:xfrm>
        </p:spPr>
        <p:txBody>
          <a:bodyPr>
            <a:normAutofit/>
          </a:bodyPr>
          <a:lstStyle/>
          <a:p>
            <a:r>
              <a:rPr lang="pt-PT" sz="3800" dirty="0"/>
              <a:t>Preenchimento da Ficha de Produção, Rendimento </a:t>
            </a:r>
            <a:r>
              <a:rPr lang="en-US" sz="3800" dirty="0"/>
              <a:t>&amp; </a:t>
            </a:r>
            <a:r>
              <a:rPr lang="pt-PT" sz="3800" dirty="0"/>
              <a:t>Custos</a:t>
            </a:r>
            <a:endParaRPr kumimoji="1"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19</a:t>
            </a:fld>
            <a:endParaRPr kumimoji="1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3585" y="3879676"/>
            <a:ext cx="11854431" cy="27248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9 </a:t>
            </a:r>
            <a:r>
              <a:rPr lang="pt-PT" dirty="0">
                <a:solidFill>
                  <a:srgbClr val="FF0000"/>
                </a:solidFill>
              </a:rPr>
              <a:t>Custo total da produção na moeda local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>
                <a:sym typeface="Wingdings" panose="05000000000000000000" pitchFamily="2" charset="2"/>
              </a:rPr>
              <a:t></a:t>
            </a:r>
            <a:r>
              <a:rPr lang="pt-PT" dirty="0"/>
              <a:t>Custo de sementes, materiais de plantio, fertilizantes/ adubo, pesticidas, postos/ estacas, custo de mão-de-obra, custos de transporte e marketing, etc.,</a:t>
            </a:r>
          </a:p>
          <a:p>
            <a:pPr marL="0" indent="0">
              <a:buNone/>
            </a:pPr>
            <a:endParaRPr kumimoji="1"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10 (8-9) </a:t>
            </a:r>
            <a:r>
              <a:rPr lang="pt-PT" altLang="ja-JP" dirty="0">
                <a:solidFill>
                  <a:srgbClr val="002060"/>
                </a:solidFill>
              </a:rPr>
              <a:t>[Cálculo automático – não precisa escrever nesta coluna] </a:t>
            </a:r>
            <a:r>
              <a:rPr lang="pt-PT" dirty="0">
                <a:solidFill>
                  <a:srgbClr val="FF0000"/>
                </a:solidFill>
              </a:rPr>
              <a:t>rendimento líquido (lucro) na moeda local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Wingdings"/>
              <a:buChar char="à"/>
            </a:pPr>
            <a:r>
              <a:rPr lang="pt-PT" dirty="0"/>
              <a:t>Este é o rendimento total da cultura.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9999678" y="1325563"/>
            <a:ext cx="1146128" cy="23610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1145807" y="1325563"/>
            <a:ext cx="724616" cy="23298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7266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35" y="218114"/>
            <a:ext cx="1194435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sz="4000" dirty="0">
                <a:solidFill>
                  <a:srgbClr val="FF0000"/>
                </a:solidFill>
              </a:rPr>
              <a:t>ONDE ESTAMOS?: </a:t>
            </a:r>
            <a:r>
              <a:rPr kumimoji="1" lang="en-US" sz="4000" dirty="0" err="1"/>
              <a:t>Pesquisa</a:t>
            </a:r>
            <a:r>
              <a:rPr kumimoji="1" lang="en-US" sz="4000" dirty="0"/>
              <a:t> </a:t>
            </a:r>
            <a:r>
              <a:rPr kumimoji="1" lang="en-US" sz="4000" dirty="0" err="1"/>
              <a:t>Participativa</a:t>
            </a:r>
            <a:r>
              <a:rPr kumimoji="1" lang="en-US" sz="4000" dirty="0"/>
              <a:t> de </a:t>
            </a:r>
            <a:r>
              <a:rPr kumimoji="1" lang="en-US" sz="4000" dirty="0" err="1"/>
              <a:t>Linha</a:t>
            </a:r>
            <a:r>
              <a:rPr kumimoji="1" lang="en-US" sz="4000" dirty="0"/>
              <a:t> de Base  </a:t>
            </a:r>
            <a:br>
              <a:rPr kumimoji="1" lang="en-US" sz="4000" dirty="0"/>
            </a:br>
            <a:r>
              <a:rPr lang="en-US" sz="4000" dirty="0"/>
              <a:t>                    </a:t>
            </a:r>
            <a:r>
              <a:rPr kumimoji="1" lang="en-US" sz="4000" dirty="0"/>
              <a:t>dos 4 </a:t>
            </a:r>
            <a:r>
              <a:rPr kumimoji="1" lang="en-US" sz="4000" dirty="0" err="1"/>
              <a:t>Passos</a:t>
            </a:r>
            <a:r>
              <a:rPr kumimoji="1" lang="en-US" sz="4000" dirty="0"/>
              <a:t> </a:t>
            </a:r>
            <a:r>
              <a:rPr kumimoji="1" lang="en-US" sz="4000" dirty="0" err="1"/>
              <a:t>Essenciais</a:t>
            </a:r>
            <a:r>
              <a:rPr kumimoji="1" lang="en-US" sz="4000" dirty="0"/>
              <a:t> de SHEP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98342"/>
              </p:ext>
            </p:extLst>
          </p:nvPr>
        </p:nvGraphicFramePr>
        <p:xfrm>
          <a:off x="404440" y="1480573"/>
          <a:ext cx="11387139" cy="45800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b="1" dirty="0">
                          <a:effectLst/>
                        </a:rPr>
                        <a:t>4 Passos</a:t>
                      </a:r>
                      <a:endParaRPr lang="ja-JP" sz="20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b="1" dirty="0" err="1">
                          <a:effectLst/>
                        </a:rPr>
                        <a:t>Actividades</a:t>
                      </a:r>
                      <a:endParaRPr lang="ja-JP" sz="20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2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Partilhar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o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objectivo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com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os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altLang="ja-JP" sz="2400" b="1" baseline="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altLang="ja-JP" sz="2400" b="1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4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Seminário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</a:t>
                      </a: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Sensibilização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A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sensibilização</a:t>
                      </a: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é </a:t>
                      </a:r>
                      <a:r>
                        <a:rPr lang="en-US" sz="2400" b="1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aumentada</a:t>
                      </a:r>
                      <a:r>
                        <a:rPr lang="en-US" sz="24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4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 </a:t>
                      </a:r>
                      <a:r>
                        <a:rPr lang="en-US" sz="21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lang="en-US" sz="2100" b="1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Linha de Base</a:t>
                      </a:r>
                      <a:endParaRPr lang="en-US" altLang="ja-JP" sz="21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3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6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</a:t>
                      </a:r>
                      <a:r>
                        <a:rPr lang="en-US" altLang="ja-JP" sz="16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opcional</a:t>
                      </a:r>
                      <a:r>
                        <a:rPr lang="en-US" altLang="ja-JP" sz="16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) </a:t>
                      </a:r>
                      <a:r>
                        <a:rPr lang="en-US" altLang="ja-JP" sz="16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Fórum</a:t>
                      </a:r>
                      <a:r>
                        <a:rPr lang="en-US" altLang="ja-JP" sz="16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dos </a:t>
                      </a:r>
                      <a:r>
                        <a:rPr lang="en-US" altLang="ja-JP" sz="16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intervenientes</a:t>
                      </a:r>
                      <a:r>
                        <a:rPr lang="en-US" altLang="ja-JP" sz="1600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Pesquisa</a:t>
                      </a:r>
                      <a:r>
                        <a:rPr lang="en-US" sz="1600" baseline="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de Mercado</a:t>
                      </a:r>
                      <a:endParaRPr lang="ja-JP" sz="16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Os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tomam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decisões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sz="200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Selecção</a:t>
                      </a:r>
                      <a:r>
                        <a:rPr kumimoji="1" lang="pt-PT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das Culturas </a:t>
                      </a:r>
                      <a:r>
                        <a:rPr lang="pt-PT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Alvo</a:t>
                      </a:r>
                      <a:endParaRPr kumimoji="1"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r>
                        <a:rPr kumimoji="1" lang="pt-PT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Elaboração do Calendário de Cultivo</a:t>
                      </a:r>
                      <a:endParaRPr kumimoji="1" lang="en-US" sz="2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Os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agricultores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adquirem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habilidades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.</a:t>
                      </a:r>
                      <a:endParaRPr lang="ja-JP" sz="24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Formações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no </a:t>
                      </a:r>
                      <a:r>
                        <a:rPr lang="en-US" sz="2000" dirty="0" err="1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Terreno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400" b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Acompanhamento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e 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monitorização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(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incluindo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 Pesquisa </a:t>
                      </a:r>
                      <a:r>
                        <a:rPr lang="en-US" altLang="ja-JP" sz="2400" b="0" baseline="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Participativa</a:t>
                      </a:r>
                      <a:r>
                        <a:rPr lang="en-US" altLang="ja-JP" sz="2400" b="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Final)</a:t>
                      </a:r>
                      <a:endParaRPr lang="ja-JP" altLang="ja-JP" sz="2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350495" y="3095537"/>
            <a:ext cx="4441084" cy="419449"/>
          </a:xfrm>
          <a:prstGeom prst="wedgeRoundRectCallout">
            <a:avLst>
              <a:gd name="adj1" fmla="val -40520"/>
              <a:gd name="adj2" fmla="val -670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600" dirty="0" err="1">
                <a:solidFill>
                  <a:schemeClr val="tx1"/>
                </a:solidFill>
              </a:rPr>
              <a:t>Pesquisa</a:t>
            </a:r>
            <a:r>
              <a:rPr kumimoji="1" lang="en-US" sz="1600" dirty="0">
                <a:solidFill>
                  <a:schemeClr val="tx1"/>
                </a:solidFill>
              </a:rPr>
              <a:t> de </a:t>
            </a:r>
            <a:r>
              <a:rPr kumimoji="1" lang="en-US" sz="1600" dirty="0" err="1">
                <a:solidFill>
                  <a:schemeClr val="tx1"/>
                </a:solidFill>
              </a:rPr>
              <a:t>linha</a:t>
            </a:r>
            <a:r>
              <a:rPr kumimoji="1" lang="en-US" sz="1600" dirty="0">
                <a:solidFill>
                  <a:schemeClr val="tx1"/>
                </a:solidFill>
              </a:rPr>
              <a:t> de base </a:t>
            </a:r>
            <a:r>
              <a:rPr kumimoji="1" lang="en-US" sz="1600" dirty="0" err="1">
                <a:solidFill>
                  <a:schemeClr val="tx1"/>
                </a:solidFill>
              </a:rPr>
              <a:t>como</a:t>
            </a:r>
            <a:r>
              <a:rPr kumimoji="1" lang="en-US" sz="1600" dirty="0">
                <a:solidFill>
                  <a:schemeClr val="tx1"/>
                </a:solidFill>
              </a:rPr>
              <a:t> </a:t>
            </a:r>
            <a:r>
              <a:rPr kumimoji="1" lang="en-US" sz="1600" dirty="0" err="1">
                <a:solidFill>
                  <a:schemeClr val="tx1"/>
                </a:solidFill>
              </a:rPr>
              <a:t>uma</a:t>
            </a:r>
            <a:r>
              <a:rPr kumimoji="1" lang="en-US" sz="1600" dirty="0">
                <a:solidFill>
                  <a:schemeClr val="tx1"/>
                </a:solidFill>
              </a:rPr>
              <a:t> forma de </a:t>
            </a:r>
            <a:r>
              <a:rPr kumimoji="1" lang="en-US" sz="1600" dirty="0" err="1">
                <a:solidFill>
                  <a:schemeClr val="tx1"/>
                </a:solidFill>
              </a:rPr>
              <a:t>aumentar</a:t>
            </a:r>
            <a:r>
              <a:rPr kumimoji="1" lang="en-US" sz="1600" dirty="0">
                <a:solidFill>
                  <a:schemeClr val="tx1"/>
                </a:solidFill>
              </a:rPr>
              <a:t>  a </a:t>
            </a:r>
            <a:r>
              <a:rPr kumimoji="1" lang="en-US" sz="1600" dirty="0" err="1">
                <a:solidFill>
                  <a:schemeClr val="tx1"/>
                </a:solidFill>
              </a:rPr>
              <a:t>consciencialização</a:t>
            </a:r>
            <a:r>
              <a:rPr kumimoji="1" lang="en-US" sz="1600" dirty="0">
                <a:solidFill>
                  <a:schemeClr val="tx1"/>
                </a:solidFill>
              </a:rPr>
              <a:t> dos </a:t>
            </a:r>
            <a:r>
              <a:rPr kumimoji="1" lang="en-US" sz="1600" dirty="0" err="1">
                <a:solidFill>
                  <a:schemeClr val="tx1"/>
                </a:solidFill>
              </a:rPr>
              <a:t>agricultores</a:t>
            </a:r>
            <a:endParaRPr kumimoji="1"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21" y="196279"/>
            <a:ext cx="11935496" cy="807029"/>
          </a:xfrm>
        </p:spPr>
        <p:txBody>
          <a:bodyPr>
            <a:normAutofit/>
          </a:bodyPr>
          <a:lstStyle/>
          <a:p>
            <a:r>
              <a:rPr lang="pt-PT" sz="3800" dirty="0"/>
              <a:t>Preenchimento da Ficha de Produção, Rendimento </a:t>
            </a:r>
            <a:r>
              <a:rPr lang="en-US" sz="3800" dirty="0"/>
              <a:t>&amp; </a:t>
            </a:r>
            <a:r>
              <a:rPr lang="pt-PT" sz="3800" dirty="0"/>
              <a:t>Custos</a:t>
            </a:r>
            <a:endParaRPr kumimoji="1"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20</a:t>
            </a:fld>
            <a:endParaRPr kumimoji="1" lang="en-US" dirty="0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7" y="3044489"/>
            <a:ext cx="2960914" cy="3554678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37894" y="3044489"/>
            <a:ext cx="8553768" cy="317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solidFill>
                  <a:srgbClr val="FF0000"/>
                </a:solidFill>
              </a:rPr>
              <a:t>Na caixa, indique as unidades de conversão</a:t>
            </a:r>
            <a:r>
              <a:rPr kumimoji="1" lang="en-US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dirty="0"/>
              <a:t>&lt;</a:t>
            </a:r>
            <a:r>
              <a:rPr lang="en-US" dirty="0" err="1"/>
              <a:t>exemplo</a:t>
            </a:r>
            <a:r>
              <a:rPr lang="en-US" dirty="0"/>
              <a:t>&gt;</a:t>
            </a:r>
          </a:p>
          <a:p>
            <a:pPr marL="457200" lvl="1" indent="0">
              <a:buNone/>
            </a:pPr>
            <a:r>
              <a:rPr lang="en-US" dirty="0"/>
              <a:t>1 </a:t>
            </a:r>
            <a:r>
              <a:rPr lang="en-US" dirty="0" err="1"/>
              <a:t>saco</a:t>
            </a:r>
            <a:r>
              <a:rPr lang="en-US" dirty="0"/>
              <a:t> de </a:t>
            </a:r>
            <a:r>
              <a:rPr lang="en-US" dirty="0" err="1"/>
              <a:t>batata</a:t>
            </a:r>
            <a:r>
              <a:rPr lang="en-US" dirty="0"/>
              <a:t> </a:t>
            </a:r>
            <a:r>
              <a:rPr lang="en-US" dirty="0" err="1"/>
              <a:t>irlandesa</a:t>
            </a:r>
            <a:r>
              <a:rPr lang="en-US" dirty="0"/>
              <a:t> =  110kg</a:t>
            </a:r>
          </a:p>
          <a:p>
            <a:pPr marL="457200" lvl="1" indent="0">
              <a:buNone/>
            </a:pPr>
            <a:r>
              <a:rPr lang="pt-PT" dirty="0"/>
              <a:t>1 cabeça de repolho = 2kg </a:t>
            </a:r>
            <a:endParaRPr kumimoji="1" lang="en-US" dirty="0"/>
          </a:p>
          <a:p>
            <a:pPr marL="457200" lvl="1" indent="0">
              <a:buNone/>
            </a:pPr>
            <a:r>
              <a:rPr lang="en-US" dirty="0"/>
              <a:t>1 </a:t>
            </a:r>
            <a:r>
              <a:rPr lang="en-US" dirty="0" err="1"/>
              <a:t>caixa</a:t>
            </a:r>
            <a:r>
              <a:rPr lang="en-US" dirty="0"/>
              <a:t> de </a:t>
            </a:r>
            <a:r>
              <a:rPr lang="en-US" dirty="0" err="1"/>
              <a:t>tomate</a:t>
            </a:r>
            <a:r>
              <a:rPr lang="en-US" dirty="0"/>
              <a:t> = 20kg</a:t>
            </a:r>
            <a:endParaRPr kumimoji="1"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15137" y="4630175"/>
            <a:ext cx="3004457" cy="1139751"/>
          </a:xfrm>
          <a:prstGeom prst="wedgeRoundRectCallout">
            <a:avLst>
              <a:gd name="adj1" fmla="val 50440"/>
              <a:gd name="adj2" fmla="val -11409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>
                <a:solidFill>
                  <a:schemeClr val="tx1"/>
                </a:solidFill>
              </a:rPr>
              <a:t>Uma tabela de conversão como está será útil</a:t>
            </a:r>
            <a:r>
              <a:rPr kumimoji="1" lang="en-US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5" y="986018"/>
            <a:ext cx="11683373" cy="164531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30643" y="1761371"/>
            <a:ext cx="244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1 caixa de tomate = 20kg</a:t>
            </a:r>
            <a:endParaRPr kumimoji="1"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1846" y="1416468"/>
            <a:ext cx="11787596" cy="11421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05372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61" y="1905159"/>
            <a:ext cx="11767345" cy="453790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Cultivamos repolho na última época agrícola. O nome da variedade é Glória. Reservamos cerca de 40 metros x 5 metros próximo daqui e 12 metros x 10 metros do outro lado para a produção de repolho. Colhemos 160 cabeças. A nossa família consumiu 10 cabeças e vendeu o remanescente do repolho para um intermediário. O nosso repolho tinha um tamanho razoavelmente grande e cada cabeça pesava cerca de 1.5kg. O intermediário comprou o repolho a 40 cêntimos por cabeça. O custo total de produção foi de cerca de $20, o que incluiu os custos de produção de tomate. A quantidade de tomate produzido foi quase a mesma que a de repolho.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21</a:t>
            </a:fld>
            <a:endParaRPr kumimoji="1"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8684" y="227466"/>
            <a:ext cx="11854431" cy="1114774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200" dirty="0"/>
              <a:t>Preenchimento da Ficha de Produção, Rendimento </a:t>
            </a:r>
            <a:r>
              <a:rPr lang="en-US" sz="4200" dirty="0"/>
              <a:t>&amp; </a:t>
            </a:r>
            <a:r>
              <a:rPr lang="pt-PT" sz="4200" dirty="0"/>
              <a:t>Custos</a:t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</a:rPr>
              <a:t>Vamos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Exercitar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kumimoji="1"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8684" y="1342240"/>
            <a:ext cx="11854431" cy="711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700" dirty="0">
                <a:solidFill>
                  <a:srgbClr val="002060"/>
                </a:solidFill>
              </a:rPr>
              <a:t>Calcule a produção de repolho, rendimento &amp; custo para este agricultor</a:t>
            </a:r>
            <a:endParaRPr lang="en-US" sz="37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2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507" y="100081"/>
            <a:ext cx="11148969" cy="1325563"/>
          </a:xfrm>
        </p:spPr>
        <p:txBody>
          <a:bodyPr>
            <a:normAutofit/>
          </a:bodyPr>
          <a:lstStyle/>
          <a:p>
            <a:r>
              <a:rPr lang="pt-PT" dirty="0"/>
              <a:t>Dados úteis. Comparação de produtividade </a:t>
            </a:r>
            <a:br>
              <a:rPr kumimoji="1" lang="en-US" altLang="ja-JP" dirty="0"/>
            </a:br>
            <a:r>
              <a:rPr lang="en-US" altLang="ja-JP" dirty="0"/>
              <a:t>(</a:t>
            </a:r>
            <a:r>
              <a:rPr lang="en-US" altLang="ja-JP" dirty="0" err="1"/>
              <a:t>Repolho</a:t>
            </a:r>
            <a:r>
              <a:rPr lang="en-US" altLang="ja-JP" dirty="0"/>
              <a:t> e </a:t>
            </a:r>
            <a:r>
              <a:rPr lang="en-US" altLang="ja-JP" dirty="0" err="1"/>
              <a:t>outras</a:t>
            </a:r>
            <a:r>
              <a:rPr lang="en-US" altLang="ja-JP" dirty="0"/>
              <a:t> </a:t>
            </a:r>
            <a:r>
              <a:rPr lang="en-US" altLang="ja-JP" dirty="0" err="1"/>
              <a:t>brássicas</a:t>
            </a:r>
            <a:r>
              <a:rPr lang="en-US" altLang="ja-JP" dirty="0"/>
              <a:t> – </a:t>
            </a:r>
            <a:r>
              <a:rPr lang="en-US" altLang="ja-JP" dirty="0" err="1"/>
              <a:t>Ano</a:t>
            </a:r>
            <a:r>
              <a:rPr lang="en-US" altLang="ja-JP" dirty="0"/>
              <a:t> 2014)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22</a:t>
            </a:fld>
            <a:endParaRPr kumimoji="1"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23002"/>
              </p:ext>
            </p:extLst>
          </p:nvPr>
        </p:nvGraphicFramePr>
        <p:xfrm>
          <a:off x="4171950" y="1425644"/>
          <a:ext cx="3100388" cy="531598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5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País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</a:rPr>
                        <a:t>kg/</a:t>
                      </a:r>
                      <a:r>
                        <a:rPr lang="en-US" sz="2400" b="1" u="none" strike="noStrike" dirty="0" err="1">
                          <a:effectLst/>
                        </a:rPr>
                        <a:t>hec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</a:rPr>
                        <a:t>África</a:t>
                      </a:r>
                      <a:r>
                        <a:rPr lang="en-US" sz="2400" u="none" strike="noStrike" dirty="0">
                          <a:effectLst/>
                        </a:rPr>
                        <a:t> do </a:t>
                      </a:r>
                      <a:r>
                        <a:rPr lang="en-US" sz="2400" u="none" strike="noStrike" dirty="0" err="1">
                          <a:effectLst/>
                        </a:rPr>
                        <a:t>Sul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56,808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</a:rPr>
                        <a:t>Japão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42,651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E.U.A.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39,824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</a:rPr>
                        <a:t>Namíbia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33,282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</a:rPr>
                        <a:t>Quénia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30,917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</a:rPr>
                        <a:t>Níger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27,914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</a:rPr>
                        <a:t>Madagáscar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21,437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R.D. Congo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17,057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Zimbabwe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12,800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Ruanda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12,134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</a:rPr>
                        <a:t>Etiópia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9,900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 err="1">
                          <a:effectLst/>
                        </a:rPr>
                        <a:t>Mundo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u="none" strike="noStrike" dirty="0">
                          <a:effectLst/>
                        </a:rPr>
                        <a:t>29,082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488" y="5800725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Fonte</a:t>
            </a:r>
            <a:r>
              <a:rPr lang="en-US" dirty="0"/>
              <a:t>: UN Data (http://data.un.org/Data.aspx?d=FAO&amp;f=itemCode%3A358)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59289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>
            <a:normAutofit/>
          </a:bodyPr>
          <a:lstStyle/>
          <a:p>
            <a:r>
              <a:rPr lang="pt-PT" dirty="0"/>
              <a:t>Preenchimento da Ficha de Técnicas Agrícolas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23</a:t>
            </a:fld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9199911" y="1140903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Informação básica sobre o agricultor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656380" y="2390862"/>
            <a:ext cx="436081" cy="4350766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99912" y="3975846"/>
            <a:ext cx="2612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Perguntas para avaliar as técnicas agrícolas do agricultor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63" y="816463"/>
            <a:ext cx="7648567" cy="580772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8656576" y="1140903"/>
            <a:ext cx="355942" cy="808828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8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>
            <a:normAutofit/>
          </a:bodyPr>
          <a:lstStyle/>
          <a:p>
            <a:r>
              <a:rPr lang="pt-PT" dirty="0"/>
              <a:t>Preenchimento da Ficha de Técnicas Agrícolas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24</a:t>
            </a:fld>
            <a:endParaRPr kumimoji="1"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3814" y="1342235"/>
            <a:ext cx="10856686" cy="5117677"/>
          </a:xfrm>
        </p:spPr>
        <p:txBody>
          <a:bodyPr>
            <a:normAutofit/>
          </a:bodyPr>
          <a:lstStyle/>
          <a:p>
            <a:r>
              <a:rPr lang="pt-BR" altLang="ja-JP" dirty="0"/>
              <a:t>Se a resposta for "Sim", basta marcar (✓) na coluna a direita  com "Sim".</a:t>
            </a:r>
          </a:p>
          <a:p>
            <a:r>
              <a:rPr lang="pt-BR" altLang="ja-JP" dirty="0"/>
              <a:t>Se a resposta for "Não", basta marcar (✓) na coluna a direita com "Não".</a:t>
            </a:r>
          </a:p>
          <a:p>
            <a:endParaRPr lang="en-US" altLang="ja-JP" sz="2400" dirty="0"/>
          </a:p>
          <a:p>
            <a:r>
              <a:rPr lang="pt-PT" altLang="ja-JP" dirty="0">
                <a:solidFill>
                  <a:srgbClr val="002060"/>
                </a:solidFill>
              </a:rPr>
              <a:t>Esperamos que o número de “Sim” aumente após a participação dos agricultores nas actividades SHEP.</a:t>
            </a:r>
            <a:endParaRPr lang="en-US" altLang="ja-JP" dirty="0">
              <a:solidFill>
                <a:srgbClr val="002060"/>
              </a:solidFill>
            </a:endParaRPr>
          </a:p>
          <a:p>
            <a:r>
              <a:rPr lang="pt-PT" altLang="ja-JP" dirty="0">
                <a:solidFill>
                  <a:srgbClr val="002060"/>
                </a:solidFill>
              </a:rPr>
              <a:t>Durante a formação no terreno, tente dar ênfase às técnicas que tiveram muitas respostas “Não”.</a:t>
            </a:r>
            <a:endParaRPr lang="en-US" altLang="ja-JP" dirty="0">
              <a:solidFill>
                <a:srgbClr val="002060"/>
              </a:solidFill>
            </a:endParaRPr>
          </a:p>
          <a:p>
            <a:endParaRPr kumimoji="1" lang="en-US" dirty="0">
              <a:solidFill>
                <a:srgbClr val="002060"/>
              </a:solidFill>
            </a:endParaRPr>
          </a:p>
          <a:p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090787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100081"/>
            <a:ext cx="11663494" cy="1325563"/>
          </a:xfrm>
        </p:spPr>
        <p:txBody>
          <a:bodyPr>
            <a:normAutofit/>
          </a:bodyPr>
          <a:lstStyle/>
          <a:p>
            <a:r>
              <a:rPr kumimoji="1" lang="en-US" dirty="0" err="1">
                <a:solidFill>
                  <a:srgbClr val="FF0000"/>
                </a:solidFill>
              </a:rPr>
              <a:t>Lista</a:t>
            </a:r>
            <a:r>
              <a:rPr kumimoji="1" lang="en-US" dirty="0">
                <a:solidFill>
                  <a:srgbClr val="FF0000"/>
                </a:solidFill>
              </a:rPr>
              <a:t> de </a:t>
            </a:r>
            <a:r>
              <a:rPr kumimoji="1" lang="en-US" dirty="0" err="1">
                <a:solidFill>
                  <a:srgbClr val="FF0000"/>
                </a:solidFill>
              </a:rPr>
              <a:t>Controlo</a:t>
            </a:r>
            <a:r>
              <a:rPr kumimoji="1" lang="en-US" dirty="0">
                <a:solidFill>
                  <a:srgbClr val="FF0000"/>
                </a:solidFill>
              </a:rPr>
              <a:t>: </a:t>
            </a:r>
            <a:r>
              <a:rPr kumimoji="1" lang="en-US" dirty="0" err="1"/>
              <a:t>Pontos</a:t>
            </a:r>
            <a:r>
              <a:rPr kumimoji="1" lang="en-US" dirty="0"/>
              <a:t> a </a:t>
            </a:r>
            <a:r>
              <a:rPr kumimoji="1" lang="en-US" dirty="0" err="1"/>
              <a:t>serem</a:t>
            </a:r>
            <a:r>
              <a:rPr kumimoji="1" lang="en-US" dirty="0"/>
              <a:t> </a:t>
            </a:r>
            <a:r>
              <a:rPr kumimoji="1" lang="en-US" dirty="0" err="1"/>
              <a:t>confirmados</a:t>
            </a:r>
            <a:r>
              <a:rPr kumimoji="1" lang="en-US" dirty="0"/>
              <a:t> </a:t>
            </a:r>
            <a:r>
              <a:rPr kumimoji="1" lang="en-US" dirty="0" err="1"/>
              <a:t>Após</a:t>
            </a:r>
            <a:r>
              <a:rPr kumimoji="1" lang="en-US" dirty="0"/>
              <a:t> </a:t>
            </a:r>
            <a:r>
              <a:rPr lang="en-US" dirty="0" err="1"/>
              <a:t>Pesquisa</a:t>
            </a:r>
            <a:r>
              <a:rPr lang="en-US" dirty="0"/>
              <a:t> </a:t>
            </a:r>
            <a:r>
              <a:rPr lang="en-US" dirty="0" err="1"/>
              <a:t>Participativa</a:t>
            </a:r>
            <a:r>
              <a:rPr lang="en-US" dirty="0"/>
              <a:t> de </a:t>
            </a:r>
            <a:r>
              <a:rPr lang="en-US" dirty="0" err="1"/>
              <a:t>Linha</a:t>
            </a:r>
            <a:r>
              <a:rPr lang="en-US" dirty="0"/>
              <a:t> de Base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4" y="1425644"/>
            <a:ext cx="11771654" cy="53159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Os agricultores-alvo </a:t>
            </a:r>
            <a:r>
              <a:rPr lang="pt-BR" dirty="0">
                <a:solidFill>
                  <a:srgbClr val="FF0000"/>
                </a:solidFill>
              </a:rPr>
              <a:t>compreendem a sua situação actual de produção e vendas </a:t>
            </a:r>
            <a:r>
              <a:rPr lang="pt-BR" dirty="0"/>
              <a:t>e identificam as lacunas que precisam de ser preenchidas.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Os agricultores-alvo </a:t>
            </a:r>
            <a:r>
              <a:rPr lang="pt-BR" dirty="0">
                <a:solidFill>
                  <a:srgbClr val="FF0000"/>
                </a:solidFill>
              </a:rPr>
              <a:t>compreendem os seus níveis técnicos actuais </a:t>
            </a:r>
            <a:r>
              <a:rPr lang="pt-BR" dirty="0"/>
              <a:t>em termos de produção e comercialização e identificam as lacunas que precisam de ser preenchidas.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Os agricultores-alvo </a:t>
            </a:r>
            <a:r>
              <a:rPr lang="pt-BR" dirty="0">
                <a:solidFill>
                  <a:srgbClr val="FF0000"/>
                </a:solidFill>
              </a:rPr>
              <a:t>compreendem a importância da manutenção de registos agrícolas</a:t>
            </a:r>
            <a:r>
              <a:rPr lang="pt-BR" dirty="0"/>
              <a:t>, tanto em termos de contabilidade como de registos de actividade agrícola, e estão dispostos a começar a manter registos.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 </a:t>
            </a:r>
            <a:r>
              <a:rPr lang="pt-BR" dirty="0">
                <a:solidFill>
                  <a:srgbClr val="FF0000"/>
                </a:solidFill>
              </a:rPr>
              <a:t>rácio homens-mulheres </a:t>
            </a:r>
            <a:r>
              <a:rPr lang="pt-BR" dirty="0"/>
              <a:t>dos participantes é equilibrado.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Os dados </a:t>
            </a:r>
            <a:r>
              <a:rPr lang="pt-BR" dirty="0">
                <a:solidFill>
                  <a:srgbClr val="FF0000"/>
                </a:solidFill>
              </a:rPr>
              <a:t>desagregados por sexo </a:t>
            </a:r>
            <a:r>
              <a:rPr lang="pt-BR" dirty="0"/>
              <a:t>são recolhidos e analisados.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(opcional) Os </a:t>
            </a:r>
            <a:r>
              <a:rPr lang="pt-BR" dirty="0">
                <a:solidFill>
                  <a:srgbClr val="FF0000"/>
                </a:solidFill>
              </a:rPr>
              <a:t>cônjuges dos membros</a:t>
            </a:r>
            <a:r>
              <a:rPr lang="pt-BR" dirty="0"/>
              <a:t> estão envolvidos.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26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4" y="1657981"/>
            <a:ext cx="11856184" cy="444431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4759" y="390157"/>
            <a:ext cx="11687488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Pesquisa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Participativa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Linha</a:t>
            </a:r>
            <a:r>
              <a:rPr lang="en-US" dirty="0">
                <a:solidFill>
                  <a:srgbClr val="FF0000"/>
                </a:solidFill>
              </a:rPr>
              <a:t> de base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Acção</a:t>
            </a:r>
            <a:endParaRPr kumimoji="1" 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2884" y="2436588"/>
            <a:ext cx="2801223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/>
              <a:t>Eu </a:t>
            </a:r>
            <a:r>
              <a:rPr lang="en-US" sz="1600" b="1" dirty="0" err="1"/>
              <a:t>pensei</a:t>
            </a:r>
            <a:r>
              <a:rPr lang="en-US" sz="1600" b="1" dirty="0"/>
              <a:t> que </a:t>
            </a:r>
            <a:r>
              <a:rPr lang="en-US" sz="1600" b="1" dirty="0" err="1"/>
              <a:t>estava</a:t>
            </a:r>
            <a:r>
              <a:rPr lang="en-US" sz="1600" b="1" dirty="0"/>
              <a:t> </a:t>
            </a:r>
            <a:r>
              <a:rPr lang="en-US" sz="1600" b="1" dirty="0" err="1"/>
              <a:t>ganhando</a:t>
            </a:r>
            <a:r>
              <a:rPr lang="en-US" sz="1600" b="1" dirty="0"/>
              <a:t> </a:t>
            </a:r>
            <a:r>
              <a:rPr lang="en-US" sz="1600" b="1" dirty="0" err="1"/>
              <a:t>dinheiro</a:t>
            </a:r>
            <a:r>
              <a:rPr lang="en-US" sz="1600" b="1" dirty="0"/>
              <a:t> </a:t>
            </a:r>
            <a:r>
              <a:rPr lang="en-US" sz="1600" b="1" dirty="0" err="1"/>
              <a:t>produzindo</a:t>
            </a:r>
            <a:r>
              <a:rPr lang="en-US" sz="1600" b="1" dirty="0"/>
              <a:t> </a:t>
            </a:r>
            <a:r>
              <a:rPr lang="en-US" sz="1600" b="1" dirty="0" err="1"/>
              <a:t>essa</a:t>
            </a:r>
            <a:r>
              <a:rPr lang="en-US" sz="1600" b="1" dirty="0"/>
              <a:t> </a:t>
            </a:r>
            <a:r>
              <a:rPr lang="en-US" sz="1600" b="1" dirty="0" err="1"/>
              <a:t>cultura</a:t>
            </a:r>
            <a:r>
              <a:rPr lang="en-US" sz="1600" b="1" dirty="0"/>
              <a:t>. </a:t>
            </a:r>
            <a:r>
              <a:rPr lang="en-US" sz="1600" b="1" dirty="0">
                <a:solidFill>
                  <a:srgbClr val="000000"/>
                </a:solidFill>
              </a:rPr>
              <a:t>Mas </a:t>
            </a:r>
            <a:r>
              <a:rPr lang="en-US" sz="1600" b="1" dirty="0" err="1">
                <a:solidFill>
                  <a:srgbClr val="000000"/>
                </a:solidFill>
              </a:rPr>
              <a:t>eu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estava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realmente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perdendo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dinheiro</a:t>
            </a:r>
            <a:r>
              <a:rPr lang="en-US" sz="1600" b="1" dirty="0">
                <a:solidFill>
                  <a:srgbClr val="000000"/>
                </a:solidFill>
              </a:rPr>
              <a:t>! </a:t>
            </a:r>
            <a:r>
              <a:rPr lang="en-US" sz="1600" b="1" dirty="0"/>
              <a:t> </a:t>
            </a:r>
            <a:endParaRPr lang="en-US" sz="1600" b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7C295-8964-102D-D7BB-B7B5C4062384}"/>
              </a:ext>
            </a:extLst>
          </p:cNvPr>
          <p:cNvSpPr txBox="1"/>
          <p:nvPr/>
        </p:nvSpPr>
        <p:spPr>
          <a:xfrm>
            <a:off x="8255001" y="2311400"/>
            <a:ext cx="3352800" cy="156966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600" b="1" dirty="0">
                <a:latin typeface="Calibri"/>
                <a:cs typeface="Calibri"/>
              </a:rPr>
              <a:t>Será benéfico para mim manter registos para que eu possa acompanhar o que está acontecendo na minha machamba. Esse é o primeiro passo para praticar "agricultura orientado ao mercado." </a:t>
            </a:r>
            <a:endParaRPr lang="en-US" sz="1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1" y="-96826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/>
              <a:t>RESOLUÇÃO DE PROBLEMAS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123098"/>
            <a:ext cx="11669261" cy="57777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E se os agricultores não tiverem registos escritos sobre receitas e despesas?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pt-BR" dirty="0">
                <a:solidFill>
                  <a:srgbClr val="FF0000"/>
                </a:solidFill>
              </a:rPr>
              <a:t>Encorajar os agricultores a tornarem a manutenção em um hábito, </a:t>
            </a:r>
            <a:r>
              <a:rPr lang="pt-BR" dirty="0"/>
              <a:t>a partir de agora.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Será que os agricultores analfabetos o podem fazer?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pt-BR" dirty="0"/>
              <a:t>Sim. </a:t>
            </a:r>
            <a:r>
              <a:rPr lang="pt-BR" dirty="0">
                <a:solidFill>
                  <a:srgbClr val="FF0000"/>
                </a:solidFill>
              </a:rPr>
              <a:t>Ajude-os </a:t>
            </a:r>
            <a:r>
              <a:rPr lang="pt-BR" dirty="0"/>
              <a:t>ou peça a agricultores alfabetizados ou a membros da família que os ajudem.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altLang="ja-JP" sz="3200" dirty="0">
                <a:sym typeface="Wingdings" panose="05000000000000000000" pitchFamily="2" charset="2"/>
              </a:rPr>
              <a:t>E se os dados não forem tão fiáveis?</a:t>
            </a:r>
            <a:r>
              <a:rPr lang="en-US" altLang="ja-JP" sz="2400" dirty="0">
                <a:sym typeface="Wingdings" panose="05000000000000000000" pitchFamily="2" charset="2"/>
              </a:rPr>
              <a:t> </a:t>
            </a:r>
            <a:r>
              <a:rPr lang="pt-BR" altLang="ja-JP" sz="3200" dirty="0">
                <a:sym typeface="Wingdings" panose="05000000000000000000" pitchFamily="2" charset="2"/>
              </a:rPr>
              <a:t> Normalmente é difícil obter dados suficientemente exactos para fins estatísticos. Mesmo assim, encorajar os agricultores a </a:t>
            </a:r>
            <a:r>
              <a:rPr lang="pt-BR" altLang="ja-JP" sz="3200" dirty="0">
                <a:solidFill>
                  <a:srgbClr val="FF0000"/>
                </a:solidFill>
                <a:sym typeface="Wingdings" panose="05000000000000000000" pitchFamily="2" charset="2"/>
              </a:rPr>
              <a:t>fornecer dados tão exactos quanto possível </a:t>
            </a:r>
            <a:r>
              <a:rPr lang="pt-BR" altLang="ja-JP" sz="3200" dirty="0">
                <a:sym typeface="Wingdings" panose="05000000000000000000" pitchFamily="2" charset="2"/>
              </a:rPr>
              <a:t>(tais dados continuarão a ser uma ferramenta poderosa para informar os responsáveis políticos e os decisores).</a:t>
            </a:r>
            <a:endParaRPr lang="en-US" altLang="ja-JP" sz="3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E se os agricultores não quiserem revelar/enviar dados?</a:t>
            </a:r>
            <a:r>
              <a:rPr lang="en-US" altLang="ja-JP" dirty="0">
                <a:sym typeface="Wingdings" panose="05000000000000000000" pitchFamily="2" charset="2"/>
              </a:rPr>
              <a:t> 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Não os obrigue</a:t>
            </a:r>
            <a:r>
              <a:rPr lang="pt-BR" dirty="0"/>
              <a:t>. Tente encontrar alguém que esteja disposto a fazê-lo.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27</a:t>
            </a:fld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5" y="1648513"/>
            <a:ext cx="11392249" cy="4727990"/>
          </a:xfrm>
        </p:spPr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28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9783" y="225916"/>
            <a:ext cx="11360267" cy="1325563"/>
          </a:xfrm>
        </p:spPr>
        <p:txBody>
          <a:bodyPr>
            <a:normAutofit fontScale="90000"/>
          </a:bodyPr>
          <a:lstStyle/>
          <a:p>
            <a:br>
              <a:rPr kumimoji="1"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t-PT" dirty="0"/>
              <a:t> </a:t>
            </a:r>
            <a:r>
              <a:rPr lang="pt-PT" dirty="0">
                <a:solidFill>
                  <a:srgbClr val="FF0000"/>
                </a:solidFill>
              </a:rPr>
              <a:t>Caminho </a:t>
            </a:r>
            <a:r>
              <a:rPr lang="pt-PT" altLang="ja-JP" dirty="0">
                <a:solidFill>
                  <a:srgbClr val="FF0000"/>
                </a:solidFill>
              </a:rPr>
              <a:t>a seguir: </a:t>
            </a:r>
            <a:r>
              <a:rPr lang="pt-PT" dirty="0"/>
              <a:t>Calendário de Implementação, Reporte, </a:t>
            </a:r>
            <a:r>
              <a:rPr lang="pt-PT" dirty="0">
                <a:solidFill>
                  <a:schemeClr val="bg1">
                    <a:lumMod val="75000"/>
                  </a:schemeClr>
                </a:solidFill>
              </a:rPr>
              <a:t>adicione qualquer outra informação necessária aqui</a:t>
            </a:r>
            <a:br>
              <a:rPr lang="en-US" dirty="0"/>
            </a:b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kumimoji="1" lang="en-US" dirty="0"/>
              <a:t>PARTE 1: CONCEITO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31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92486" y="2135122"/>
            <a:ext cx="1400175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26" y="174625"/>
            <a:ext cx="11682938" cy="1325563"/>
          </a:xfrm>
        </p:spPr>
        <p:txBody>
          <a:bodyPr>
            <a:normAutofit fontScale="90000"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PORQUÊ?:</a:t>
            </a:r>
            <a:r>
              <a:rPr kumimoji="1" lang="en-US" dirty="0"/>
              <a:t> </a:t>
            </a:r>
            <a:br>
              <a:rPr kumimoji="1" lang="en-US" dirty="0"/>
            </a:br>
            <a:r>
              <a:rPr kumimoji="1" lang="en-US" dirty="0" err="1"/>
              <a:t>Objectivos</a:t>
            </a:r>
            <a:r>
              <a:rPr kumimoji="1" lang="en-US" dirty="0"/>
              <a:t> da </a:t>
            </a:r>
            <a:r>
              <a:rPr kumimoji="1" lang="en-US" dirty="0" err="1"/>
              <a:t>Pesquisa</a:t>
            </a:r>
            <a:r>
              <a:rPr kumimoji="1" lang="en-US" dirty="0"/>
              <a:t> </a:t>
            </a:r>
            <a:r>
              <a:rPr kumimoji="1" lang="en-US" dirty="0" err="1"/>
              <a:t>Participativa</a:t>
            </a:r>
            <a:r>
              <a:rPr kumimoji="1" lang="en-US" dirty="0"/>
              <a:t> da </a:t>
            </a:r>
            <a:r>
              <a:rPr kumimoji="1" lang="en-US" dirty="0" err="1"/>
              <a:t>Linha</a:t>
            </a:r>
            <a:r>
              <a:rPr kumimoji="1" lang="en-US" dirty="0"/>
              <a:t> de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842" y="1573243"/>
            <a:ext cx="10538233" cy="5050940"/>
          </a:xfrm>
        </p:spPr>
        <p:txBody>
          <a:bodyPr>
            <a:normAutofit/>
          </a:bodyPr>
          <a:lstStyle/>
          <a:p>
            <a:r>
              <a:rPr kumimoji="1" lang="en-US" dirty="0"/>
              <a:t>A </a:t>
            </a:r>
            <a:r>
              <a:rPr kumimoji="1" lang="en-US" dirty="0" err="1"/>
              <a:t>Pesquisa</a:t>
            </a:r>
            <a:r>
              <a:rPr kumimoji="1" lang="en-US" dirty="0"/>
              <a:t> </a:t>
            </a:r>
            <a:r>
              <a:rPr kumimoji="1" lang="en-US" dirty="0" err="1"/>
              <a:t>da</a:t>
            </a:r>
            <a:r>
              <a:rPr kumimoji="1" lang="en-US" dirty="0"/>
              <a:t> </a:t>
            </a:r>
            <a:r>
              <a:rPr kumimoji="1" lang="en-US" dirty="0" err="1"/>
              <a:t>Linha</a:t>
            </a:r>
            <a:r>
              <a:rPr kumimoji="1" lang="en-US" dirty="0"/>
              <a:t> de base tem </a:t>
            </a:r>
            <a:r>
              <a:rPr lang="en-US" dirty="0"/>
              <a:t>um </a:t>
            </a:r>
            <a:r>
              <a:rPr lang="en-US" dirty="0" err="1">
                <a:solidFill>
                  <a:srgbClr val="FF0000"/>
                </a:solidFill>
              </a:rPr>
              <a:t>objectivo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duplo</a:t>
            </a:r>
            <a:r>
              <a:rPr kumimoji="1" lang="en-US" dirty="0"/>
              <a:t>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agricultores</a:t>
            </a:r>
            <a:endParaRPr lang="en-US" dirty="0"/>
          </a:p>
          <a:p>
            <a:pPr lvl="2"/>
            <a:r>
              <a:rPr lang="pt-PT" dirty="0"/>
              <a:t>Compreender a sua </a:t>
            </a:r>
            <a:r>
              <a:rPr lang="pt-PT" dirty="0">
                <a:solidFill>
                  <a:srgbClr val="FF0000"/>
                </a:solidFill>
              </a:rPr>
              <a:t>situação actual </a:t>
            </a:r>
            <a:r>
              <a:rPr lang="pt-PT" dirty="0"/>
              <a:t>para identificarem áreas para melhorias</a:t>
            </a:r>
            <a:endParaRPr lang="en-US" dirty="0"/>
          </a:p>
          <a:p>
            <a:pPr lvl="2"/>
            <a:r>
              <a:rPr lang="pt-PT" dirty="0"/>
              <a:t>Compreenderem a </a:t>
            </a:r>
            <a:r>
              <a:rPr lang="pt-PT" dirty="0">
                <a:solidFill>
                  <a:srgbClr val="FF0000"/>
                </a:solidFill>
              </a:rPr>
              <a:t>importância da manutenção de registos</a:t>
            </a:r>
            <a:endParaRPr lang="en-US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kumimoji="1"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Para </a:t>
            </a:r>
            <a:r>
              <a:rPr lang="en-US" dirty="0" err="1"/>
              <a:t>os</a:t>
            </a:r>
            <a:r>
              <a:rPr lang="en-US" dirty="0"/>
              <a:t> implementadores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Recolha</a:t>
            </a:r>
            <a:r>
              <a:rPr lang="en-US" dirty="0">
                <a:solidFill>
                  <a:srgbClr val="FF0000"/>
                </a:solidFill>
              </a:rPr>
              <a:t> de dados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situação</a:t>
            </a:r>
            <a:r>
              <a:rPr lang="en-US" dirty="0"/>
              <a:t> dos </a:t>
            </a:r>
            <a:r>
              <a:rPr lang="en-US" dirty="0" err="1"/>
              <a:t>agricultores</a:t>
            </a:r>
            <a:r>
              <a:rPr lang="en-US" dirty="0"/>
              <a:t> </a:t>
            </a:r>
            <a:r>
              <a:rPr lang="en-US" dirty="0" err="1"/>
              <a:t>alvo</a:t>
            </a:r>
            <a:r>
              <a:rPr lang="en-US" dirty="0"/>
              <a:t> de </a:t>
            </a:r>
            <a:r>
              <a:rPr lang="en-US" dirty="0" err="1"/>
              <a:t>modo</a:t>
            </a:r>
            <a:r>
              <a:rPr lang="en-US" dirty="0"/>
              <a:t> a </a:t>
            </a:r>
            <a:r>
              <a:rPr lang="en-US" dirty="0" err="1"/>
              <a:t>avaliar</a:t>
            </a:r>
            <a:r>
              <a:rPr lang="en-US" dirty="0"/>
              <a:t> as </a:t>
            </a:r>
            <a:r>
              <a:rPr lang="en-US" dirty="0" err="1"/>
              <a:t>melhorias</a:t>
            </a:r>
            <a:r>
              <a:rPr lang="en-US" dirty="0"/>
              <a:t> </a:t>
            </a:r>
            <a:r>
              <a:rPr lang="en-US" dirty="0" err="1"/>
              <a:t>após</a:t>
            </a:r>
            <a:r>
              <a:rPr lang="en-US" dirty="0"/>
              <a:t> as </a:t>
            </a:r>
            <a:r>
              <a:rPr lang="en-US" dirty="0" err="1"/>
              <a:t>actividades</a:t>
            </a:r>
            <a:r>
              <a:rPr lang="en-US" dirty="0"/>
              <a:t> SHEP (</a:t>
            </a:r>
            <a:r>
              <a:rPr lang="en-US" dirty="0" err="1"/>
              <a:t>Comparação</a:t>
            </a:r>
            <a:r>
              <a:rPr lang="en-US" dirty="0"/>
              <a:t> entre “antes” e “</a:t>
            </a:r>
            <a:r>
              <a:rPr lang="en-US" dirty="0" err="1"/>
              <a:t>depois</a:t>
            </a:r>
            <a:r>
              <a:rPr lang="en-US" dirty="0"/>
              <a:t>”)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5" y="4611062"/>
            <a:ext cx="728665" cy="15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92" y="354639"/>
            <a:ext cx="10906125" cy="1325563"/>
          </a:xfrm>
        </p:spPr>
        <p:txBody>
          <a:bodyPr/>
          <a:lstStyle/>
          <a:p>
            <a:r>
              <a:rPr kumimoji="1" lang="en-US" dirty="0">
                <a:solidFill>
                  <a:srgbClr val="FF0000"/>
                </a:solidFill>
              </a:rPr>
              <a:t>O QUE?: </a:t>
            </a:r>
            <a:br>
              <a:rPr kumimoji="1" lang="en-US" dirty="0">
                <a:solidFill>
                  <a:srgbClr val="FF0000"/>
                </a:solidFill>
              </a:rPr>
            </a:br>
            <a:r>
              <a:rPr kumimoji="1" lang="en-US" dirty="0" err="1"/>
              <a:t>Perfil</a:t>
            </a:r>
            <a:r>
              <a:rPr kumimoji="1" lang="en-US" dirty="0"/>
              <a:t> da </a:t>
            </a:r>
            <a:r>
              <a:rPr kumimoji="1" lang="en-US" dirty="0" err="1"/>
              <a:t>Pesquisa</a:t>
            </a:r>
            <a:r>
              <a:rPr kumimoji="1" lang="en-US" dirty="0"/>
              <a:t> </a:t>
            </a:r>
            <a:r>
              <a:rPr kumimoji="1" lang="en-US" dirty="0" err="1"/>
              <a:t>Participativa</a:t>
            </a:r>
            <a:r>
              <a:rPr kumimoji="1" lang="en-US" dirty="0"/>
              <a:t> de </a:t>
            </a:r>
            <a:r>
              <a:rPr kumimoji="1" lang="en-US" dirty="0" err="1"/>
              <a:t>Linha</a:t>
            </a:r>
            <a:r>
              <a:rPr kumimoji="1" lang="en-US" dirty="0"/>
              <a:t> de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81" y="1896808"/>
            <a:ext cx="11875336" cy="3832873"/>
          </a:xfrm>
        </p:spPr>
        <p:txBody>
          <a:bodyPr>
            <a:normAutofit/>
          </a:bodyPr>
          <a:lstStyle/>
          <a:p>
            <a:r>
              <a:rPr lang="en-US" altLang="ja-JP" sz="3200" dirty="0" err="1"/>
              <a:t>Pedir</a:t>
            </a:r>
            <a:r>
              <a:rPr lang="en-US" altLang="ja-JP" sz="3200" dirty="0"/>
              <a:t> que </a:t>
            </a:r>
            <a:r>
              <a:rPr lang="en-US" altLang="ja-JP" sz="3200" dirty="0" err="1"/>
              <a:t>os</a:t>
            </a:r>
            <a:r>
              <a:rPr lang="en-US" altLang="ja-JP" sz="3200" dirty="0"/>
              <a:t> </a:t>
            </a:r>
            <a:r>
              <a:rPr lang="en-US" altLang="ja-JP" sz="3200" dirty="0" err="1"/>
              <a:t>agricultores</a:t>
            </a:r>
            <a:r>
              <a:rPr lang="en-US" altLang="ja-JP" sz="3200" dirty="0"/>
              <a:t> </a:t>
            </a:r>
            <a:r>
              <a:rPr lang="en-US" altLang="ja-JP" sz="3200" dirty="0" err="1"/>
              <a:t>preencham</a:t>
            </a:r>
            <a:r>
              <a:rPr lang="en-US" altLang="ja-JP" sz="3200" dirty="0">
                <a:solidFill>
                  <a:srgbClr val="FF0000"/>
                </a:solidFill>
              </a:rPr>
              <a:t> </a:t>
            </a:r>
            <a:r>
              <a:rPr lang="en-US" altLang="ja-JP" sz="3200" dirty="0" err="1">
                <a:solidFill>
                  <a:srgbClr val="FF0000"/>
                </a:solidFill>
              </a:rPr>
              <a:t>dois</a:t>
            </a:r>
            <a:r>
              <a:rPr lang="en-US" altLang="ja-JP" sz="3200" dirty="0">
                <a:solidFill>
                  <a:srgbClr val="FF0000"/>
                </a:solidFill>
              </a:rPr>
              <a:t> </a:t>
            </a:r>
            <a:r>
              <a:rPr lang="en-US" altLang="ja-JP" sz="3200" dirty="0" err="1">
                <a:solidFill>
                  <a:srgbClr val="FF0000"/>
                </a:solidFill>
              </a:rPr>
              <a:t>tipos</a:t>
            </a:r>
            <a:r>
              <a:rPr lang="en-US" altLang="ja-JP" sz="3200" dirty="0">
                <a:solidFill>
                  <a:srgbClr val="FF0000"/>
                </a:solidFill>
              </a:rPr>
              <a:t> de </a:t>
            </a:r>
            <a:r>
              <a:rPr lang="en-US" altLang="ja-JP" sz="3200" dirty="0" err="1">
                <a:solidFill>
                  <a:srgbClr val="FF0000"/>
                </a:solidFill>
              </a:rPr>
              <a:t>fichas</a:t>
            </a:r>
            <a:r>
              <a:rPr lang="en-US" altLang="ja-JP" sz="3200" dirty="0">
                <a:solidFill>
                  <a:srgbClr val="FF0000"/>
                </a:solidFill>
              </a:rPr>
              <a:t> de </a:t>
            </a:r>
            <a:r>
              <a:rPr lang="en-US" altLang="ja-JP" sz="3200" dirty="0" err="1">
                <a:solidFill>
                  <a:srgbClr val="FF0000"/>
                </a:solidFill>
              </a:rPr>
              <a:t>pesquisa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pPr marL="971550" lvl="1" indent="-514350">
              <a:buAutoNum type="arabicParenBoth"/>
            </a:pPr>
            <a:r>
              <a:rPr lang="en-US" sz="3100" dirty="0" err="1"/>
              <a:t>Pesquisa</a:t>
            </a:r>
            <a:r>
              <a:rPr lang="en-US" sz="3100" dirty="0"/>
              <a:t> de </a:t>
            </a:r>
            <a:r>
              <a:rPr lang="en-US" sz="3100" dirty="0" err="1"/>
              <a:t>Linha</a:t>
            </a:r>
            <a:r>
              <a:rPr lang="en-US" sz="3100" dirty="0"/>
              <a:t> de Base Parte 1</a:t>
            </a:r>
            <a:r>
              <a:rPr lang="en-US" sz="3100" dirty="0">
                <a:solidFill>
                  <a:srgbClr val="FF0000"/>
                </a:solidFill>
              </a:rPr>
              <a:t> – </a:t>
            </a:r>
            <a:r>
              <a:rPr lang="en-US" sz="3100" dirty="0" err="1">
                <a:solidFill>
                  <a:srgbClr val="FF0000"/>
                </a:solidFill>
              </a:rPr>
              <a:t>Produção</a:t>
            </a:r>
            <a:r>
              <a:rPr lang="en-US" sz="3100" dirty="0">
                <a:solidFill>
                  <a:srgbClr val="FF0000"/>
                </a:solidFill>
              </a:rPr>
              <a:t>, </a:t>
            </a:r>
            <a:r>
              <a:rPr lang="en-US" sz="3100" dirty="0" err="1">
                <a:solidFill>
                  <a:srgbClr val="FF0000"/>
                </a:solidFill>
              </a:rPr>
              <a:t>Rendimento</a:t>
            </a:r>
            <a:r>
              <a:rPr lang="en-US" sz="3100" dirty="0">
                <a:solidFill>
                  <a:srgbClr val="FF0000"/>
                </a:solidFill>
              </a:rPr>
              <a:t> e </a:t>
            </a:r>
            <a:r>
              <a:rPr lang="en-US" sz="3100" dirty="0" err="1">
                <a:solidFill>
                  <a:srgbClr val="FF0000"/>
                </a:solidFill>
              </a:rPr>
              <a:t>Custo</a:t>
            </a:r>
            <a:endParaRPr lang="en-US" sz="3100" dirty="0">
              <a:solidFill>
                <a:srgbClr val="FF0000"/>
              </a:solidFill>
            </a:endParaRPr>
          </a:p>
          <a:p>
            <a:pPr marL="971550" lvl="1" indent="-514350">
              <a:buAutoNum type="arabicParenBoth"/>
            </a:pPr>
            <a:r>
              <a:rPr lang="en-US" sz="3100" dirty="0" err="1"/>
              <a:t>Pesquisa</a:t>
            </a:r>
            <a:r>
              <a:rPr lang="en-US" sz="3100" dirty="0"/>
              <a:t> de </a:t>
            </a:r>
            <a:r>
              <a:rPr lang="en-US" sz="3100" dirty="0" err="1"/>
              <a:t>Linha</a:t>
            </a:r>
            <a:r>
              <a:rPr lang="en-US" sz="3100" dirty="0"/>
              <a:t> de Base Parte 2</a:t>
            </a:r>
            <a:r>
              <a:rPr lang="en-US" sz="3100" dirty="0">
                <a:solidFill>
                  <a:srgbClr val="FF0000"/>
                </a:solidFill>
              </a:rPr>
              <a:t> – </a:t>
            </a:r>
            <a:r>
              <a:rPr lang="en-US" sz="3100" dirty="0" err="1">
                <a:solidFill>
                  <a:srgbClr val="FF0000"/>
                </a:solidFill>
              </a:rPr>
              <a:t>Técnicas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Agrícolas</a:t>
            </a:r>
            <a:endParaRPr lang="en-US" sz="3100" dirty="0"/>
          </a:p>
          <a:p>
            <a:r>
              <a:rPr lang="en-US" sz="3200" dirty="0"/>
              <a:t>Os </a:t>
            </a:r>
            <a:r>
              <a:rPr lang="en-US" sz="3200" dirty="0" err="1">
                <a:solidFill>
                  <a:srgbClr val="FF0000"/>
                </a:solidFill>
              </a:rPr>
              <a:t>próprios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agricultores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preenchem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formulários</a:t>
            </a:r>
            <a:r>
              <a:rPr lang="en-US" sz="3200" dirty="0"/>
              <a:t> (</a:t>
            </a:r>
            <a:r>
              <a:rPr lang="en-US" sz="3200" dirty="0" err="1"/>
              <a:t>ofereça</a:t>
            </a:r>
            <a:r>
              <a:rPr lang="en-US" sz="3200" dirty="0"/>
              <a:t> </a:t>
            </a:r>
            <a:r>
              <a:rPr lang="en-US" sz="3200" dirty="0" err="1"/>
              <a:t>ajuda</a:t>
            </a:r>
            <a:r>
              <a:rPr lang="en-US" sz="3200" dirty="0"/>
              <a:t> </a:t>
            </a: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dirty="0" err="1"/>
              <a:t>necessário</a:t>
            </a:r>
            <a:r>
              <a:rPr lang="en-US" sz="3200" dirty="0"/>
              <a:t>)</a:t>
            </a:r>
          </a:p>
          <a:p>
            <a:r>
              <a:rPr lang="en-US" sz="3200" dirty="0"/>
              <a:t>Os dados </a:t>
            </a:r>
            <a:r>
              <a:rPr lang="en-US" sz="3200" dirty="0" err="1"/>
              <a:t>são</a:t>
            </a:r>
            <a:r>
              <a:rPr lang="en-US" sz="3200" dirty="0"/>
              <a:t> </a:t>
            </a:r>
            <a:r>
              <a:rPr lang="en-US" sz="3200" dirty="0" err="1"/>
              <a:t>recolhidos</a:t>
            </a:r>
            <a:r>
              <a:rPr lang="en-US" sz="3200" dirty="0"/>
              <a:t> e </a:t>
            </a:r>
            <a:r>
              <a:rPr lang="en-US" sz="3200" dirty="0" err="1"/>
              <a:t>analisados</a:t>
            </a:r>
            <a:r>
              <a:rPr lang="en-US" sz="3200" dirty="0"/>
              <a:t> </a:t>
            </a:r>
            <a:r>
              <a:rPr lang="en-US" sz="3200" dirty="0" err="1"/>
              <a:t>pelos</a:t>
            </a:r>
            <a:r>
              <a:rPr lang="en-US" sz="3200" dirty="0"/>
              <a:t> implementadores</a:t>
            </a:r>
          </a:p>
          <a:p>
            <a:r>
              <a:rPr lang="en-US" sz="3200" dirty="0"/>
              <a:t>Feedback é </a:t>
            </a:r>
            <a:r>
              <a:rPr lang="en-US" sz="3200" dirty="0" err="1"/>
              <a:t>posteriormente</a:t>
            </a:r>
            <a:r>
              <a:rPr lang="en-US" sz="3200" dirty="0"/>
              <a:t> dado </a:t>
            </a:r>
            <a:r>
              <a:rPr lang="en-US" sz="3200" dirty="0" err="1"/>
              <a:t>aos</a:t>
            </a:r>
            <a:r>
              <a:rPr lang="en-US" sz="3200" dirty="0"/>
              <a:t> </a:t>
            </a:r>
            <a:r>
              <a:rPr lang="en-US" sz="3200" dirty="0" err="1"/>
              <a:t>agricultores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FORMATO: </a:t>
            </a:r>
            <a:r>
              <a:rPr kumimoji="1" lang="en-US" dirty="0" err="1"/>
              <a:t>Formulário</a:t>
            </a:r>
            <a:r>
              <a:rPr kumimoji="1" lang="en-US" dirty="0"/>
              <a:t> dos </a:t>
            </a:r>
            <a:r>
              <a:rPr kumimoji="1" lang="en-US" dirty="0" err="1"/>
              <a:t>Questionários</a:t>
            </a:r>
            <a:r>
              <a:rPr kumimoji="1" lang="en-US" dirty="0"/>
              <a:t> das  </a:t>
            </a:r>
            <a:br>
              <a:rPr kumimoji="1" lang="en-US" dirty="0"/>
            </a:br>
            <a:r>
              <a:rPr lang="en-US" dirty="0"/>
              <a:t>                    </a:t>
            </a:r>
            <a:r>
              <a:rPr kumimoji="1" lang="en-US" dirty="0" err="1"/>
              <a:t>Pesquisa</a:t>
            </a:r>
            <a:r>
              <a:rPr kumimoji="1" lang="en-US" dirty="0"/>
              <a:t> de </a:t>
            </a:r>
            <a:r>
              <a:rPr kumimoji="1" lang="en-US" dirty="0" err="1"/>
              <a:t>Linha</a:t>
            </a:r>
            <a:r>
              <a:rPr kumimoji="1" lang="en-US" dirty="0"/>
              <a:t> de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r>
              <a:rPr lang="en-US" altLang="ja-JP" sz="2800" dirty="0" err="1"/>
              <a:t>Pesquisa</a:t>
            </a:r>
            <a:r>
              <a:rPr lang="en-US" altLang="ja-JP" sz="2800" dirty="0"/>
              <a:t> da </a:t>
            </a:r>
            <a:r>
              <a:rPr lang="en-US" altLang="ja-JP" sz="2800" dirty="0" err="1"/>
              <a:t>Linha</a:t>
            </a:r>
            <a:r>
              <a:rPr lang="en-US" altLang="ja-JP" sz="2800" dirty="0"/>
              <a:t> de Base Parte 1- </a:t>
            </a:r>
            <a:r>
              <a:rPr lang="en-US" altLang="ja-JP" sz="2800" dirty="0" err="1">
                <a:solidFill>
                  <a:srgbClr val="FF0000"/>
                </a:solidFill>
              </a:rPr>
              <a:t>Produção</a:t>
            </a:r>
            <a:r>
              <a:rPr lang="en-US" altLang="ja-JP" sz="2800" dirty="0">
                <a:solidFill>
                  <a:srgbClr val="FF0000"/>
                </a:solidFill>
              </a:rPr>
              <a:t>, </a:t>
            </a:r>
            <a:r>
              <a:rPr lang="en-US" altLang="ja-JP" sz="2800" dirty="0" err="1">
                <a:solidFill>
                  <a:srgbClr val="FF0000"/>
                </a:solidFill>
              </a:rPr>
              <a:t>Rendimento</a:t>
            </a:r>
            <a:r>
              <a:rPr lang="en-US" altLang="ja-JP" sz="2800" dirty="0">
                <a:solidFill>
                  <a:srgbClr val="FF0000"/>
                </a:solidFill>
              </a:rPr>
              <a:t>, e </a:t>
            </a:r>
            <a:r>
              <a:rPr lang="en-US" altLang="ja-JP" sz="2800" dirty="0" err="1">
                <a:solidFill>
                  <a:srgbClr val="FF0000"/>
                </a:solidFill>
              </a:rPr>
              <a:t>Custo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6</a:t>
            </a:fld>
            <a:endParaRPr kumimoji="1" 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66" y="1723540"/>
            <a:ext cx="9736885" cy="48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FORMATO: </a:t>
            </a:r>
            <a:r>
              <a:rPr lang="en-US" dirty="0" err="1"/>
              <a:t>Formulário</a:t>
            </a:r>
            <a:r>
              <a:rPr lang="en-US" dirty="0"/>
              <a:t> dos </a:t>
            </a:r>
            <a:r>
              <a:rPr lang="en-US" dirty="0" err="1"/>
              <a:t>Questionários</a:t>
            </a:r>
            <a:r>
              <a:rPr lang="en-US" dirty="0"/>
              <a:t> das </a:t>
            </a:r>
            <a:r>
              <a:rPr lang="en-US" dirty="0" err="1"/>
              <a:t>Pesquisa</a:t>
            </a:r>
            <a:r>
              <a:rPr lang="en-US" dirty="0"/>
              <a:t> de </a:t>
            </a:r>
            <a:r>
              <a:rPr lang="en-US" dirty="0" err="1"/>
              <a:t>Linha</a:t>
            </a:r>
            <a:r>
              <a:rPr lang="en-US" dirty="0"/>
              <a:t> de Base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r>
              <a:rPr lang="en-US" altLang="ja-JP" dirty="0" err="1"/>
              <a:t>Pesquisa</a:t>
            </a:r>
            <a:r>
              <a:rPr lang="en-US" altLang="ja-JP" dirty="0"/>
              <a:t> </a:t>
            </a:r>
            <a:r>
              <a:rPr lang="en-US" altLang="ja-JP" dirty="0" err="1"/>
              <a:t>da</a:t>
            </a:r>
            <a:r>
              <a:rPr lang="en-US" altLang="ja-JP" dirty="0"/>
              <a:t> </a:t>
            </a:r>
            <a:r>
              <a:rPr lang="en-US" altLang="ja-JP" dirty="0" err="1"/>
              <a:t>Linha</a:t>
            </a:r>
            <a:r>
              <a:rPr lang="en-US" altLang="ja-JP" dirty="0"/>
              <a:t> de Base Parte 2- </a:t>
            </a:r>
            <a:r>
              <a:rPr lang="en-US" altLang="ja-JP" dirty="0" err="1">
                <a:solidFill>
                  <a:srgbClr val="FF0000"/>
                </a:solidFill>
              </a:rPr>
              <a:t>Técnicas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err="1">
                <a:solidFill>
                  <a:srgbClr val="FF0000"/>
                </a:solidFill>
              </a:rPr>
              <a:t>Agrícolas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7</a:t>
            </a:fld>
            <a:endParaRPr kumimoji="1" 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1" y="1935573"/>
            <a:ext cx="11375447" cy="41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29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dirty="0">
                <a:solidFill>
                  <a:srgbClr val="FF0000"/>
                </a:solidFill>
              </a:rPr>
              <a:t>FORMATO: </a:t>
            </a:r>
            <a:r>
              <a:rPr lang="en-US" dirty="0" err="1"/>
              <a:t>Formulário</a:t>
            </a:r>
            <a:r>
              <a:rPr lang="en-US" dirty="0"/>
              <a:t> dos </a:t>
            </a:r>
            <a:r>
              <a:rPr lang="en-US" dirty="0" err="1"/>
              <a:t>Questionários</a:t>
            </a:r>
            <a:r>
              <a:rPr lang="en-US" dirty="0"/>
              <a:t> das </a:t>
            </a:r>
            <a:r>
              <a:rPr lang="en-US" dirty="0" err="1"/>
              <a:t>Pesquisa</a:t>
            </a:r>
            <a:r>
              <a:rPr lang="en-US" dirty="0"/>
              <a:t> de </a:t>
            </a:r>
            <a:r>
              <a:rPr lang="en-US" dirty="0" err="1"/>
              <a:t>Linha</a:t>
            </a:r>
            <a:r>
              <a:rPr lang="en-US" dirty="0"/>
              <a:t> de Base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93" y="2112453"/>
            <a:ext cx="11191614" cy="3541727"/>
          </a:xfrm>
        </p:spPr>
        <p:txBody>
          <a:bodyPr>
            <a:normAutofit fontScale="92500"/>
          </a:bodyPr>
          <a:lstStyle/>
          <a:p>
            <a:r>
              <a:rPr lang="pt-PT" altLang="ja-JP" dirty="0"/>
              <a:t>Os dois formulários são meramente exemplificativos.               </a:t>
            </a:r>
            <a:r>
              <a:rPr lang="pt-PT" altLang="ja-JP" dirty="0">
                <a:solidFill>
                  <a:srgbClr val="FF0000"/>
                </a:solidFill>
              </a:rPr>
              <a:t>As perguntas podem ser modificadas</a:t>
            </a:r>
            <a:r>
              <a:rPr lang="pt-PT" altLang="ja-JP" dirty="0"/>
              <a:t> (apagadas, adicionadas, alteradas, etc.) de acordo com a situação local. </a:t>
            </a:r>
            <a:endParaRPr lang="en-US" altLang="ja-JP" dirty="0"/>
          </a:p>
          <a:p>
            <a:r>
              <a:rPr lang="pt-PT" altLang="ja-JP" dirty="0"/>
              <a:t>Ao modificar, especialmente ao adicionar perguntas, considere cuidadosamente o nível de capacidade dos agricultores (a sua memória, competências de literacia, etc.) e tempo necessário.  Não os torne demasiadamente exigentes. 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19427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52" y="2341063"/>
            <a:ext cx="10601695" cy="4506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COMO</a:t>
            </a:r>
            <a:r>
              <a:rPr kumimoji="1" lang="en-US" dirty="0">
                <a:solidFill>
                  <a:srgbClr val="FF0000"/>
                </a:solidFill>
              </a:rPr>
              <a:t>?: </a:t>
            </a:r>
            <a:r>
              <a:rPr kumimoji="1" lang="en-US" dirty="0" err="1"/>
              <a:t>Dicas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de </a:t>
            </a:r>
            <a:r>
              <a:rPr lang="en-US" dirty="0" err="1"/>
              <a:t>Implementação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600"/>
            <a:ext cx="10515600" cy="1146175"/>
          </a:xfrm>
        </p:spPr>
        <p:txBody>
          <a:bodyPr>
            <a:normAutofit fontScale="92500"/>
          </a:bodyPr>
          <a:lstStyle/>
          <a:p>
            <a:r>
              <a:rPr lang="pt-PT" dirty="0"/>
              <a:t>A pesquisa deve ser </a:t>
            </a:r>
            <a:r>
              <a:rPr lang="pt-PT" dirty="0">
                <a:solidFill>
                  <a:srgbClr val="FF0000"/>
                </a:solidFill>
              </a:rPr>
              <a:t>mais para o benefício dos agricultores</a:t>
            </a:r>
            <a:r>
              <a:rPr lang="pt-PT" dirty="0"/>
              <a:t> do que para o benefício dos implementadores</a:t>
            </a:r>
            <a:endParaRPr lang="en-US" dirty="0"/>
          </a:p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pPr/>
              <a:t>9</a:t>
            </a:fld>
            <a:endParaRPr kumimoji="1" 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84075" y="3070641"/>
            <a:ext cx="395183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 err="1"/>
              <a:t>Extensionistas</a:t>
            </a:r>
            <a:endParaRPr lang="en-US" b="1" dirty="0"/>
          </a:p>
          <a:p>
            <a:pPr algn="ctr"/>
            <a:r>
              <a:rPr lang="en-US" b="1" dirty="0"/>
              <a:t>“</a:t>
            </a:r>
            <a:r>
              <a:rPr lang="en-US" b="1" dirty="0">
                <a:cs typeface="Calibri"/>
              </a:rPr>
              <a:t>A </a:t>
            </a:r>
            <a:r>
              <a:rPr lang="en-US" b="1" dirty="0" err="1">
                <a:cs typeface="Calibri"/>
              </a:rPr>
              <a:t>pesquisa</a:t>
            </a:r>
            <a:r>
              <a:rPr lang="en-US" b="1" dirty="0">
                <a:cs typeface="Calibri"/>
              </a:rPr>
              <a:t> é </a:t>
            </a:r>
            <a:r>
              <a:rPr lang="en-US" b="1" dirty="0" err="1">
                <a:cs typeface="Calibri"/>
              </a:rPr>
              <a:t>necessária</a:t>
            </a:r>
            <a:r>
              <a:rPr lang="en-US" b="1" dirty="0">
                <a:cs typeface="Calibri"/>
              </a:rPr>
              <a:t> para </a:t>
            </a:r>
            <a:r>
              <a:rPr lang="en-US" b="1" dirty="0" err="1">
                <a:cs typeface="Calibri"/>
              </a:rPr>
              <a:t>conhecermos</a:t>
            </a:r>
            <a:r>
              <a:rPr lang="en-US" b="1" dirty="0">
                <a:cs typeface="Calibri"/>
              </a:rPr>
              <a:t> o </a:t>
            </a:r>
            <a:r>
              <a:rPr lang="en-US" b="1" dirty="0" err="1">
                <a:cs typeface="Calibri"/>
              </a:rPr>
              <a:t>efeito</a:t>
            </a:r>
            <a:r>
              <a:rPr lang="en-US" b="1" dirty="0">
                <a:cs typeface="Calibri"/>
              </a:rPr>
              <a:t> da </a:t>
            </a:r>
            <a:r>
              <a:rPr lang="en-US" b="1" dirty="0" err="1">
                <a:cs typeface="Calibri"/>
              </a:rPr>
              <a:t>intervenção</a:t>
            </a:r>
            <a:r>
              <a:rPr lang="en-US" b="1" dirty="0">
                <a:cs typeface="Calibri"/>
              </a:rPr>
              <a:t> da SHEP</a:t>
            </a:r>
            <a:r>
              <a:rPr lang="pt-BR" b="1" dirty="0">
                <a:ea typeface="+mn-lt"/>
                <a:cs typeface="+mn-lt"/>
              </a:rPr>
              <a:t>.</a:t>
            </a:r>
            <a:r>
              <a:rPr lang="en-US" b="1" dirty="0">
                <a:ea typeface="+mn-lt"/>
                <a:cs typeface="+mn-lt"/>
              </a:rPr>
              <a:t>”</a:t>
            </a:r>
            <a:r>
              <a:rPr lang="en-US" b="1" dirty="0">
                <a:cs typeface="Calibri"/>
              </a:rPr>
              <a:t> </a:t>
            </a:r>
            <a:endParaRPr 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04209" y="2256865"/>
            <a:ext cx="3266037" cy="40857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Intervenção a ser evitado  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58649" y="5513303"/>
            <a:ext cx="297071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 dirty="0"/>
              <a:t>“Não sabíamos que</a:t>
            </a:r>
            <a:endParaRPr lang="en-US" sz="1600">
              <a:cs typeface="Calibri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74924" y="3096410"/>
            <a:ext cx="429896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" b="1">
                <a:ea typeface="+mn-lt"/>
                <a:cs typeface="+mn-lt"/>
              </a:rPr>
              <a:t>“Manter um registo do que você compra e vende é importante para a gestão da machamba. A pesquisa de linha de base pode ajudá-lo a gerenciar seus negócios.</a:t>
            </a:r>
            <a:endParaRPr lang="en-US">
              <a:cs typeface="Calibr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6317" y="2337887"/>
            <a:ext cx="2817303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Intervenção Preferida 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98275" y="5800770"/>
            <a:ext cx="498313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" b="1">
                <a:ea typeface="+mn-lt"/>
                <a:cs typeface="+mn-lt"/>
              </a:rPr>
              <a:t>“OK... Estamos fornecendo dados para ajudá-los a </a:t>
            </a:r>
            <a:r>
              <a:rPr lang="pt" b="1" dirty="0">
                <a:ea typeface="+mn-lt"/>
                <a:cs typeface="+mn-lt"/>
              </a:rPr>
              <a:t>fazer um bom trabalho. </a:t>
            </a:r>
            <a:r>
              <a:rPr lang="pt-BR" b="1" dirty="0">
                <a:ea typeface="+mn-lt"/>
                <a:cs typeface="+mn-lt"/>
              </a:rPr>
              <a:t>É para o benefício deles.”</a:t>
            </a:r>
            <a:r>
              <a:rPr lang="pt-BR" dirty="0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9374975" y="4220566"/>
            <a:ext cx="2317957" cy="10164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b="1" dirty="0">
                <a:solidFill>
                  <a:srgbClr val="000000"/>
                </a:solidFill>
                <a:ea typeface="+mn-lt"/>
                <a:cs typeface="+mn-lt"/>
              </a:rPr>
              <a:t>Agricultor-</a:t>
            </a:r>
            <a:r>
              <a:rPr lang="pt-BR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>
              <a:solidFill>
                <a:srgbClr val="000000"/>
              </a:solidFill>
            </a:endParaRPr>
          </a:p>
          <a:p>
            <a:pPr algn="ctr"/>
            <a:r>
              <a:rPr lang="pt-BR" sz="2400" b="1" dirty="0">
                <a:solidFill>
                  <a:srgbClr val="000000"/>
                </a:solidFill>
                <a:ea typeface="+mn-lt"/>
                <a:cs typeface="+mn-lt"/>
              </a:rPr>
              <a:t>centrado</a:t>
            </a:r>
            <a:r>
              <a:rPr lang="pt-BR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テキスト ボックス 12">
            <a:extLst>
              <a:ext uri="{FF2B5EF4-FFF2-40B4-BE49-F238E27FC236}">
                <a16:creationId xmlns:a16="http://schemas.microsoft.com/office/drawing/2014/main" id="{16122D59-2A5A-AF82-A0CB-809D05158CB4}"/>
              </a:ext>
            </a:extLst>
          </p:cNvPr>
          <p:cNvSpPr txBox="1"/>
          <p:nvPr/>
        </p:nvSpPr>
        <p:spPr>
          <a:xfrm>
            <a:off x="2491608" y="5428236"/>
            <a:ext cx="16896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" b="1" u="sng">
                <a:ea typeface="+mn-lt"/>
                <a:cs typeface="+mn-lt"/>
              </a:rPr>
              <a:t>Agricultores </a:t>
            </a:r>
            <a:endParaRPr lang="en-US"/>
          </a:p>
        </p:txBody>
      </p:sp>
      <p:sp>
        <p:nvSpPr>
          <p:cNvPr id="15" name="テキスト ボックス 10">
            <a:extLst>
              <a:ext uri="{FF2B5EF4-FFF2-40B4-BE49-F238E27FC236}">
                <a16:creationId xmlns:a16="http://schemas.microsoft.com/office/drawing/2014/main" id="{85F4B069-EE29-8E00-8270-842BF2DB7DCD}"/>
              </a:ext>
            </a:extLst>
          </p:cNvPr>
          <p:cNvSpPr txBox="1"/>
          <p:nvPr/>
        </p:nvSpPr>
        <p:spPr>
          <a:xfrm>
            <a:off x="7672389" y="2817010"/>
            <a:ext cx="19537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 err="1"/>
              <a:t>Extensionistas</a:t>
            </a:r>
            <a:endParaRPr lang="en-US" b="1" dirty="0" err="1">
              <a:cs typeface="Calibri"/>
            </a:endParaRPr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A6DDB76B-E78D-05E4-5FB1-A1B9CDBDE2D2}"/>
              </a:ext>
            </a:extLst>
          </p:cNvPr>
          <p:cNvSpPr txBox="1"/>
          <p:nvPr/>
        </p:nvSpPr>
        <p:spPr>
          <a:xfrm>
            <a:off x="7334541" y="5216569"/>
            <a:ext cx="275640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" b="1" u="sng">
                <a:ea typeface="+mn-lt"/>
                <a:cs typeface="+mn-lt"/>
              </a:rPr>
              <a:t>Agricultores </a:t>
            </a:r>
            <a:endParaRPr lang="en-US"/>
          </a:p>
        </p:txBody>
      </p:sp>
      <p:sp>
        <p:nvSpPr>
          <p:cNvPr id="17" name="テキスト ボックス 9">
            <a:extLst>
              <a:ext uri="{FF2B5EF4-FFF2-40B4-BE49-F238E27FC236}">
                <a16:creationId xmlns:a16="http://schemas.microsoft.com/office/drawing/2014/main" id="{2D82D7AD-B44C-2DAC-D603-A9622B7813AE}"/>
              </a:ext>
            </a:extLst>
          </p:cNvPr>
          <p:cNvSpPr txBox="1"/>
          <p:nvPr/>
        </p:nvSpPr>
        <p:spPr>
          <a:xfrm>
            <a:off x="6242649" y="5801169"/>
            <a:ext cx="481644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 dirty="0"/>
              <a:t>a manutenção de registros era tão benéfica para nós. Vamos praticar a contabilidade a partir de hoje. </a:t>
            </a:r>
            <a:endParaRPr lang="en-US" sz="1600"/>
          </a:p>
          <a:p>
            <a:pPr algn="ctr"/>
            <a:r>
              <a:rPr lang="pt-BR" sz="1600" b="1" dirty="0"/>
              <a:t>É para nosso </a:t>
            </a:r>
            <a:r>
              <a:rPr lang="pt-BR" sz="1600" b="1" dirty="0">
                <a:solidFill>
                  <a:srgbClr val="000000"/>
                </a:solidFill>
              </a:rPr>
              <a:t>benefício. "</a:t>
            </a:r>
            <a:r>
              <a:rPr lang="pt-BR" sz="1600" b="1" dirty="0"/>
              <a:t> </a:t>
            </a:r>
            <a:endParaRPr lang="en-US" sz="1600"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91822" y="2214694"/>
            <a:ext cx="6545044" cy="453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9981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8" ma:contentTypeDescription="新しいドキュメントを作成します。" ma:contentTypeScope="" ma:versionID="4727cdbd0fd9f8089d045891ae666004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aa4d7870900b9d65edf52ede02b3442d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833EE8-7A7C-4EC4-8655-D56F5412FCC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df9216-17ea-4c10-abb6-43a658e75ede"/>
    <ds:schemaRef ds:uri="http://purl.org/dc/elements/1.1/"/>
    <ds:schemaRef ds:uri="http://schemas.microsoft.com/office/2006/metadata/properties"/>
    <ds:schemaRef ds:uri="b94aba0d-0b37-450f-acf1-6ab612cafb6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60FC6E-95D2-424C-A229-A7B826A337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5BBA29-BCD5-4B12-B167-3BE4547710B9}"/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1839</Words>
  <Application>Microsoft Office PowerPoint</Application>
  <PresentationFormat>Widescreen</PresentationFormat>
  <Paragraphs>224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Pesquisa Participativa de linha de Base Métodos de Implementação</vt:lpstr>
      <vt:lpstr>ONDE ESTAMOS?: Pesquisa Participativa de Linha de Base                       dos 4 Passos Essenciais de SHEP</vt:lpstr>
      <vt:lpstr>PARTE 1: CONCEITO</vt:lpstr>
      <vt:lpstr>PORQUÊ?:  Objectivos da Pesquisa Participativa da Linha de Base</vt:lpstr>
      <vt:lpstr>O QUE?:  Perfil da Pesquisa Participativa de Linha de Base</vt:lpstr>
      <vt:lpstr>FORMATO: Formulário dos Questionários das                       Pesquisa de Linha de Base</vt:lpstr>
      <vt:lpstr>FORMATO: Formulário dos Questionários das Pesquisa de Linha de Base</vt:lpstr>
      <vt:lpstr>FORMATO: Formulário dos Questionários das Pesquisa de Linha de Base</vt:lpstr>
      <vt:lpstr>COMO?: Dicas Chave de Implementação</vt:lpstr>
      <vt:lpstr>COMO?: Dicas Chave de Implementação</vt:lpstr>
      <vt:lpstr>PARTE 2: PRÁTICA</vt:lpstr>
      <vt:lpstr>PASSO: Procedimentos de Implementação</vt:lpstr>
      <vt:lpstr>PASSO: Procedimentos de Implementação</vt:lpstr>
      <vt:lpstr> Preenchimento da Ficha de Produção, Rendimento &amp; Custos </vt:lpstr>
      <vt:lpstr>Preenchimento da Ficha de Produção, Rendimento &amp; Custos</vt:lpstr>
      <vt:lpstr>Preenchimento da Ficha de Produção, Rendimento &amp; Custos</vt:lpstr>
      <vt:lpstr>Preenchimento da Ficha de Produção, Rendimento &amp; Custos</vt:lpstr>
      <vt:lpstr>Preenchimento da Ficha de Produção, Rendimento &amp; Custos</vt:lpstr>
      <vt:lpstr>Preenchimento da Ficha de Produção, Rendimento &amp; Custos</vt:lpstr>
      <vt:lpstr>Preenchimento da Ficha de Produção, Rendimento &amp; Custos</vt:lpstr>
      <vt:lpstr>Preenchimento da Ficha de Produção, Rendimento &amp; Custos Vamos Exercitar!</vt:lpstr>
      <vt:lpstr>Dados úteis. Comparação de produtividade  (Repolho e outras brássicas – Ano 2014)</vt:lpstr>
      <vt:lpstr>Preenchimento da Ficha de Técnicas Agrícolas</vt:lpstr>
      <vt:lpstr>Preenchimento da Ficha de Técnicas Agrícolas</vt:lpstr>
      <vt:lpstr>Lista de Controlo: Pontos a serem confirmados Após Pesquisa Participativa de Linha de Base</vt:lpstr>
      <vt:lpstr>Pesquisa Participativa de Linha de base em Acção</vt:lpstr>
      <vt:lpstr>RESOLUÇÃO DE PROBLEMAS</vt:lpstr>
      <vt:lpstr>  Caminho a seguir: Calendário de Implementação, Reporte, adicione qualquer outra informação necessária aqui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Participativa de linha de Base Métodos de Implementação</dc:title>
  <dc:creator>Ilenio</dc:creator>
  <cp:lastModifiedBy>Kuribayashi, Nobuaki[栗林 伸昭]</cp:lastModifiedBy>
  <cp:revision>218</cp:revision>
  <dcterms:created xsi:type="dcterms:W3CDTF">2019-05-01T16:27:56Z</dcterms:created>
  <dcterms:modified xsi:type="dcterms:W3CDTF">2023-01-31T12:05:49Z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132285800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