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82" r:id="rId5"/>
    <p:sldId id="258" r:id="rId6"/>
    <p:sldId id="269" r:id="rId7"/>
    <p:sldId id="257" r:id="rId8"/>
    <p:sldId id="259" r:id="rId9"/>
    <p:sldId id="286" r:id="rId10"/>
    <p:sldId id="290" r:id="rId11"/>
    <p:sldId id="289" r:id="rId12"/>
    <p:sldId id="287" r:id="rId13"/>
    <p:sldId id="270" r:id="rId14"/>
    <p:sldId id="262" r:id="rId15"/>
    <p:sldId id="267" r:id="rId16"/>
    <p:sldId id="288" r:id="rId17"/>
    <p:sldId id="263" r:id="rId18"/>
    <p:sldId id="284" r:id="rId19"/>
    <p:sldId id="281" r:id="rId20"/>
    <p:sldId id="285" r:id="rId2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CEFE2D-6C67-CCD0-F61E-5F14F23066C0}" v="3" dt="2023-01-24T05:56:20.7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43" autoAdjust="0"/>
  </p:normalViewPr>
  <p:slideViewPr>
    <p:cSldViewPr snapToGrid="0">
      <p:cViewPr varScale="1">
        <p:scale>
          <a:sx n="114" d="100"/>
          <a:sy n="114" d="100"/>
        </p:scale>
        <p:origin x="26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naEdson, MZ[Marina Edson]" userId="S::marinaedson.mz@jica.go.jp::3edd06cc-5e5d-4291-ab70-05039e2b6ef0" providerId="AD" clId="Web-{78CEFE2D-6C67-CCD0-F61E-5F14F23066C0}"/>
    <pc:docChg chg="modSld">
      <pc:chgData name="MarinaEdson, MZ[Marina Edson]" userId="S::marinaedson.mz@jica.go.jp::3edd06cc-5e5d-4291-ab70-05039e2b6ef0" providerId="AD" clId="Web-{78CEFE2D-6C67-CCD0-F61E-5F14F23066C0}" dt="2023-01-24T05:56:20.739" v="2" actId="20577"/>
      <pc:docMkLst>
        <pc:docMk/>
      </pc:docMkLst>
      <pc:sldChg chg="modSp">
        <pc:chgData name="MarinaEdson, MZ[Marina Edson]" userId="S::marinaedson.mz@jica.go.jp::3edd06cc-5e5d-4291-ab70-05039e2b6ef0" providerId="AD" clId="Web-{78CEFE2D-6C67-CCD0-F61E-5F14F23066C0}" dt="2023-01-24T05:56:20.739" v="2" actId="20577"/>
        <pc:sldMkLst>
          <pc:docMk/>
          <pc:sldMk cId="4169458427" sldId="286"/>
        </pc:sldMkLst>
        <pc:spChg chg="mod">
          <ac:chgData name="MarinaEdson, MZ[Marina Edson]" userId="S::marinaedson.mz@jica.go.jp::3edd06cc-5e5d-4291-ab70-05039e2b6ef0" providerId="AD" clId="Web-{78CEFE2D-6C67-CCD0-F61E-5F14F23066C0}" dt="2023-01-24T05:56:20.739" v="2" actId="20577"/>
          <ac:spMkLst>
            <pc:docMk/>
            <pc:sldMk cId="4169458427" sldId="286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9A8D2-7DF4-4F1E-B445-B207A48F9AC7}" type="datetimeFigureOut">
              <a:rPr kumimoji="1" lang="en-US" smtClean="0"/>
              <a:pPr/>
              <a:t>1/23/2023</a:t>
            </a:fld>
            <a:endParaRPr kumimoji="1"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/>
              <a:t>Click to edit Master text styles</a:t>
            </a:r>
          </a:p>
          <a:p>
            <a:pPr lvl="1"/>
            <a:r>
              <a:rPr kumimoji="1" lang="en-US"/>
              <a:t>Second level</a:t>
            </a:r>
          </a:p>
          <a:p>
            <a:pPr lvl="2"/>
            <a:r>
              <a:rPr kumimoji="1" lang="en-US"/>
              <a:t>Third level</a:t>
            </a:r>
          </a:p>
          <a:p>
            <a:pPr lvl="3"/>
            <a:r>
              <a:rPr kumimoji="1" lang="en-US"/>
              <a:t>Fourth level</a:t>
            </a:r>
          </a:p>
          <a:p>
            <a:pPr lvl="4"/>
            <a:r>
              <a:rPr kumimoji="1"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6995E-F1F1-4633-A39C-03F77480B3D8}" type="slidenum">
              <a:rPr kumimoji="1" lang="en-US" smtClean="0"/>
              <a:pPr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298427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6995E-F1F1-4633-A39C-03F77480B3D8}" type="slidenum">
              <a:rPr kumimoji="1" lang="en-US" smtClean="0"/>
              <a:pPr/>
              <a:t>4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2863334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4064581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515600" cy="1325563"/>
          </a:xfrm>
        </p:spPr>
        <p:txBody>
          <a:bodyPr/>
          <a:lstStyle/>
          <a:p>
            <a:r>
              <a:rPr kumimoji="1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8360"/>
            <a:ext cx="10515600" cy="4727990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kumimoji="1" lang="en-US" dirty="0"/>
              <a:t>Click to edit Master text styles</a:t>
            </a:r>
          </a:p>
          <a:p>
            <a:pPr lvl="1"/>
            <a:r>
              <a:rPr kumimoji="1" lang="en-US" dirty="0"/>
              <a:t>Second level</a:t>
            </a:r>
          </a:p>
          <a:p>
            <a:pPr lvl="2"/>
            <a:r>
              <a:rPr kumimoji="1" lang="en-US" dirty="0"/>
              <a:t>Third level</a:t>
            </a:r>
          </a:p>
          <a:p>
            <a:pPr lvl="3"/>
            <a:r>
              <a:rPr kumimoji="1" lang="en-US" dirty="0"/>
              <a:t>Fourth level</a:t>
            </a:r>
          </a:p>
          <a:p>
            <a:pPr lvl="4"/>
            <a:r>
              <a:rPr kumimoji="1"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9917" y="6376503"/>
            <a:ext cx="2743200" cy="365125"/>
          </a:xfrm>
        </p:spPr>
        <p:txBody>
          <a:bodyPr/>
          <a:lstStyle/>
          <a:p>
            <a:fld id="{5D3A281A-EDD1-4EE7-A1B5-4028A6F808F1}" type="slidenum">
              <a:rPr kumimoji="1" lang="en-US" smtClean="0"/>
              <a:pPr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27187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/>
              <a:t>Click to edit Master text styles</a:t>
            </a:r>
          </a:p>
          <a:p>
            <a:pPr lvl="1"/>
            <a:r>
              <a:rPr kumimoji="1" lang="en-US"/>
              <a:t>Second level</a:t>
            </a:r>
          </a:p>
          <a:p>
            <a:pPr lvl="2"/>
            <a:r>
              <a:rPr kumimoji="1" lang="en-US"/>
              <a:t>Third level</a:t>
            </a:r>
          </a:p>
          <a:p>
            <a:pPr lvl="3"/>
            <a:r>
              <a:rPr kumimoji="1" lang="en-US"/>
              <a:t>Fourth level</a:t>
            </a:r>
          </a:p>
          <a:p>
            <a:pPr lvl="4"/>
            <a:r>
              <a:rPr kumimoji="1"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5D3A281A-EDD1-4EE7-A1B5-4028A6F808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6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1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9575" y="1057229"/>
            <a:ext cx="11325982" cy="2600372"/>
          </a:xfrm>
          <a:solidFill>
            <a:srgbClr val="FF0000"/>
          </a:solidFill>
        </p:spPr>
        <p:txBody>
          <a:bodyPr anchor="ctr" anchorCtr="0">
            <a:noAutofit/>
          </a:bodyPr>
          <a:lstStyle/>
          <a:p>
            <a:br>
              <a:rPr kumimoji="1" lang="en-US" altLang="ja-JP" sz="5400" dirty="0">
                <a:solidFill>
                  <a:schemeClr val="bg1"/>
                </a:solidFill>
              </a:rPr>
            </a:br>
            <a:r>
              <a:rPr lang="pt-PT" altLang="ja-JP" sz="8800" dirty="0">
                <a:solidFill>
                  <a:schemeClr val="bg1"/>
                </a:solidFill>
              </a:rPr>
              <a:t>Formações no Terreno</a:t>
            </a:r>
            <a:br>
              <a:rPr lang="en-US" sz="5400" dirty="0"/>
            </a:br>
            <a:r>
              <a:rPr lang="pt-PT" altLang="ja-JP" sz="5400" dirty="0">
                <a:solidFill>
                  <a:schemeClr val="bg1"/>
                </a:solidFill>
              </a:rPr>
              <a:t>Métodos de Implementação</a:t>
            </a:r>
            <a:br>
              <a:rPr lang="en-US" sz="5400" dirty="0"/>
            </a:br>
            <a:endParaRPr kumimoji="1" lang="en-US" sz="54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089" y="3995737"/>
            <a:ext cx="5914265" cy="2543175"/>
          </a:xfrm>
        </p:spPr>
        <p:txBody>
          <a:bodyPr>
            <a:normAutofit/>
          </a:bodyPr>
          <a:lstStyle/>
          <a:p>
            <a:r>
              <a:rPr lang="en-US" altLang="ja-JP" b="1" dirty="0" err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Escreva</a:t>
            </a:r>
            <a:r>
              <a:rPr lang="en-US" altLang="ja-JP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 o </a:t>
            </a:r>
            <a:r>
              <a:rPr lang="en-US" altLang="ja-JP" b="1" dirty="0" err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nome</a:t>
            </a:r>
            <a:r>
              <a:rPr lang="en-US" altLang="ja-JP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altLang="ja-JP" b="1" dirty="0" err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da</a:t>
            </a:r>
            <a:r>
              <a:rPr lang="en-US" altLang="ja-JP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altLang="ja-JP" b="1" dirty="0" err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sua</a:t>
            </a:r>
            <a:r>
              <a:rPr lang="en-US" altLang="ja-JP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altLang="ja-JP" b="1" dirty="0" err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organização</a:t>
            </a:r>
            <a:r>
              <a:rPr lang="en-US" altLang="ja-JP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altLang="ja-JP" b="1" dirty="0" err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aqui</a:t>
            </a:r>
            <a:r>
              <a:rPr lang="en-US" altLang="ja-JP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ja-JP" altLang="en-US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1</a:t>
            </a:fld>
            <a:endParaRPr kumimoji="1"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694" y="92846"/>
            <a:ext cx="2234306" cy="871538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248838"/>
              </p:ext>
            </p:extLst>
          </p:nvPr>
        </p:nvGraphicFramePr>
        <p:xfrm>
          <a:off x="122010" y="1"/>
          <a:ext cx="1235303" cy="1057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ビットマップ イメージ" r:id="rId3" imgW="5819048" imgH="4982270" progId="PBrush">
                  <p:embed/>
                </p:oleObj>
              </mc:Choice>
              <mc:Fallback>
                <p:oleObj name="ビットマップ イメージ" r:id="rId3" imgW="5819048" imgH="4982270" progId="PBrush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10" y="1"/>
                        <a:ext cx="1235303" cy="10572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7769" y="3873953"/>
            <a:ext cx="3602631" cy="2664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2739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3268"/>
            <a:ext cx="10515600" cy="1325563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kumimoji="1" lang="en-US" dirty="0">
                <a:solidFill>
                  <a:schemeClr val="bg1"/>
                </a:solidFill>
              </a:rPr>
              <a:t>PARTE 2: PRÁTICA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10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1537079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588" y="134225"/>
            <a:ext cx="11077575" cy="931178"/>
          </a:xfrm>
        </p:spPr>
        <p:txBody>
          <a:bodyPr/>
          <a:lstStyle/>
          <a:p>
            <a:r>
              <a:rPr kumimoji="1" lang="en-US" dirty="0">
                <a:solidFill>
                  <a:srgbClr val="FF0000"/>
                </a:solidFill>
              </a:rPr>
              <a:t>PASSO: </a:t>
            </a:r>
            <a:r>
              <a:rPr lang="pt-PT" dirty="0"/>
              <a:t>Procedimentos de Implementação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1003479"/>
            <a:ext cx="11871667" cy="5738149"/>
          </a:xfrm>
        </p:spPr>
        <p:txBody>
          <a:bodyPr>
            <a:noAutofit/>
          </a:bodyPr>
          <a:lstStyle/>
          <a:p>
            <a:pPr marL="742950" indent="-7429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t-BR" altLang="ja-JP" sz="2400" dirty="0"/>
              <a:t>(Preparação) Os extensionistas devem aprender os conhecimentos e as competências necessárias para ensinar os agricultores. Se necessitarem de mais formação, deverá ser realizada a Formação de Formadores (TOT) para os extensionistas antes da formação dos agricultores.</a:t>
            </a:r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t-BR" altLang="ja-JP" sz="2400" dirty="0"/>
              <a:t>Os extensionistas organizam sessões de formação compostas por palestras, exercícios e demonstrações para cada tópico, utilizando materiais didácticos eficazes</a:t>
            </a:r>
            <a:r>
              <a:rPr lang="pt-BR" altLang="ja-JP" sz="2400" dirty="0">
                <a:solidFill>
                  <a:srgbClr val="FF0000"/>
                </a:solidFill>
              </a:rPr>
              <a:t>. [Dica!] Convidar os cônjuges dos membros para a formação se eles estiverem envolvidos na produção de horticulturas. </a:t>
            </a:r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t-BR" altLang="ja-JP" sz="2400" dirty="0"/>
              <a:t> Os tópicos da formação devem corresponder exactamente às necessidades da produção da cultura alvo e às necessidades de desenvolvimento das capacidades dos agricultores. Os tópicos da formação podem ser categorizados em três áreas: 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altLang="ja-JP" sz="2400" dirty="0"/>
              <a:t>(1) produção hortícola geral e técnicas de manuseamento pós-colheita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altLang="ja-JP" sz="2400" dirty="0"/>
              <a:t>(2) técnicas de produção específicas da cultura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altLang="ja-JP" sz="2400" dirty="0"/>
              <a:t>(3) competências de gestão, tais como contabilidade, orçamento de colheitas, e manutenção de registos agrícolas.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11</a:t>
            </a:fld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2957621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64" y="1877626"/>
            <a:ext cx="10261845" cy="35984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292" y="324699"/>
            <a:ext cx="10763250" cy="1325563"/>
          </a:xfrm>
        </p:spPr>
        <p:txBody>
          <a:bodyPr>
            <a:normAutofit/>
          </a:bodyPr>
          <a:lstStyle/>
          <a:p>
            <a:pPr algn="ctr"/>
            <a:r>
              <a:rPr lang="pt-PT" dirty="0"/>
              <a:t>Módulo de formação no terreno (Exemplo)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12</a:t>
            </a:fld>
            <a:endParaRPr kumimoji="1" lang="en-US" dirty="0"/>
          </a:p>
        </p:txBody>
      </p:sp>
      <p:sp>
        <p:nvSpPr>
          <p:cNvPr id="11" name="Right Brace 10"/>
          <p:cNvSpPr/>
          <p:nvPr/>
        </p:nvSpPr>
        <p:spPr>
          <a:xfrm>
            <a:off x="7684482" y="1962884"/>
            <a:ext cx="409410" cy="512897"/>
          </a:xfrm>
          <a:prstGeom prst="rightBrace">
            <a:avLst>
              <a:gd name="adj1" fmla="val 22292"/>
              <a:gd name="adj2" fmla="val 50000"/>
            </a:avLst>
          </a:prstGeom>
          <a:ln w="317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19151" y="2030569"/>
            <a:ext cx="346877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</a:rPr>
              <a:t>Específico para as culturas alvo</a:t>
            </a:r>
            <a:endParaRPr kumimoji="1" lang="en-US" sz="2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19219" y="3212730"/>
            <a:ext cx="1336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</a:rPr>
              <a:t>Habilidades gerais de horticultura</a:t>
            </a:r>
            <a:endParaRPr kumimoji="1" lang="en-US" b="1" dirty="0">
              <a:solidFill>
                <a:srgbClr val="FF0000"/>
              </a:solidFill>
            </a:endParaRPr>
          </a:p>
        </p:txBody>
      </p:sp>
      <p:sp>
        <p:nvSpPr>
          <p:cNvPr id="18" name="Right Brace 17"/>
          <p:cNvSpPr/>
          <p:nvPr/>
        </p:nvSpPr>
        <p:spPr>
          <a:xfrm>
            <a:off x="10322539" y="2500190"/>
            <a:ext cx="348978" cy="2348410"/>
          </a:xfrm>
          <a:prstGeom prst="rightBrace">
            <a:avLst>
              <a:gd name="adj1" fmla="val 35678"/>
              <a:gd name="adj2" fmla="val 47654"/>
            </a:avLst>
          </a:prstGeom>
          <a:ln w="317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FF0000"/>
              </a:solidFill>
            </a:endParaRPr>
          </a:p>
        </p:txBody>
      </p:sp>
      <p:sp>
        <p:nvSpPr>
          <p:cNvPr id="13" name="Right Brace 12"/>
          <p:cNvSpPr/>
          <p:nvPr/>
        </p:nvSpPr>
        <p:spPr>
          <a:xfrm>
            <a:off x="10351680" y="4917763"/>
            <a:ext cx="204705" cy="441210"/>
          </a:xfrm>
          <a:prstGeom prst="rightBrace">
            <a:avLst>
              <a:gd name="adj1" fmla="val 22292"/>
              <a:gd name="adj2" fmla="val 50000"/>
            </a:avLst>
          </a:prstGeom>
          <a:ln w="317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71517" y="4815202"/>
            <a:ext cx="1336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</a:rPr>
              <a:t>Habilidades </a:t>
            </a:r>
          </a:p>
          <a:p>
            <a:r>
              <a:rPr lang="pt-PT" b="1" dirty="0">
                <a:solidFill>
                  <a:srgbClr val="FF0000"/>
                </a:solidFill>
              </a:rPr>
              <a:t>de gestão</a:t>
            </a:r>
            <a:endParaRPr kumimoji="1"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472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98" y="910109"/>
            <a:ext cx="11598161" cy="45975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580" y="51638"/>
            <a:ext cx="10763250" cy="986471"/>
          </a:xfrm>
        </p:spPr>
        <p:txBody>
          <a:bodyPr/>
          <a:lstStyle/>
          <a:p>
            <a:pPr algn="ctr"/>
            <a:r>
              <a:rPr lang="en-US" dirty="0"/>
              <a:t>Material de </a:t>
            </a:r>
            <a:r>
              <a:rPr lang="pt-PT" dirty="0"/>
              <a:t>formação no terreno (Exemplo)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15359" y="6225501"/>
            <a:ext cx="2743200" cy="365125"/>
          </a:xfrm>
        </p:spPr>
        <p:txBody>
          <a:bodyPr/>
          <a:lstStyle/>
          <a:p>
            <a:fld id="{5D3A281A-EDD1-4EE7-A1B5-4028A6F808F1}" type="slidenum">
              <a:rPr kumimoji="1" lang="en-US" smtClean="0"/>
              <a:pPr/>
              <a:t>13</a:t>
            </a:fld>
            <a:endParaRPr kumimoji="1"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50159" y="5756021"/>
            <a:ext cx="5515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2400" b="1" dirty="0">
                <a:solidFill>
                  <a:srgbClr val="FF0000"/>
                </a:solidFill>
              </a:rPr>
              <a:t>Os extensionistas </a:t>
            </a:r>
            <a:r>
              <a:rPr kumimoji="1" lang="en-US" sz="2400" b="1" dirty="0" err="1">
                <a:solidFill>
                  <a:srgbClr val="FF0000"/>
                </a:solidFill>
              </a:rPr>
              <a:t>leêm</a:t>
            </a:r>
            <a:r>
              <a:rPr kumimoji="1" lang="en-US" sz="2400" b="1" dirty="0">
                <a:solidFill>
                  <a:srgbClr val="FF0000"/>
                </a:solidFill>
              </a:rPr>
              <a:t> a </a:t>
            </a:r>
            <a:r>
              <a:rPr kumimoji="1" lang="en-US" sz="2400" b="1" dirty="0" err="1">
                <a:solidFill>
                  <a:srgbClr val="FF0000"/>
                </a:solidFill>
              </a:rPr>
              <a:t>informação</a:t>
            </a:r>
            <a:r>
              <a:rPr kumimoji="1" lang="en-US" sz="2400" b="1" dirty="0">
                <a:solidFill>
                  <a:srgbClr val="FF0000"/>
                </a:solidFill>
              </a:rPr>
              <a:t> </a:t>
            </a:r>
            <a:r>
              <a:rPr kumimoji="1" lang="en-US" sz="2400" b="1" dirty="0" err="1">
                <a:solidFill>
                  <a:srgbClr val="FF0000"/>
                </a:solidFill>
              </a:rPr>
              <a:t>na</a:t>
            </a:r>
            <a:r>
              <a:rPr kumimoji="1" lang="en-US" sz="2400" b="1" dirty="0">
                <a:solidFill>
                  <a:srgbClr val="FF0000"/>
                </a:solidFill>
              </a:rPr>
              <a:t> </a:t>
            </a:r>
            <a:r>
              <a:rPr kumimoji="1" lang="en-US" sz="2400" b="1" dirty="0" err="1">
                <a:solidFill>
                  <a:srgbClr val="FF0000"/>
                </a:solidFill>
              </a:rPr>
              <a:t>página</a:t>
            </a:r>
            <a:r>
              <a:rPr kumimoji="1" lang="en-US" sz="2400" b="1" dirty="0">
                <a:solidFill>
                  <a:srgbClr val="FF0000"/>
                </a:solidFill>
              </a:rPr>
              <a:t> de </a:t>
            </a:r>
            <a:r>
              <a:rPr kumimoji="1" lang="en-US" sz="2400" b="1" dirty="0" err="1">
                <a:solidFill>
                  <a:srgbClr val="FF0000"/>
                </a:solidFill>
              </a:rPr>
              <a:t>trás</a:t>
            </a:r>
            <a:endParaRPr kumimoji="1"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9207" y="5759629"/>
            <a:ext cx="5720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Os </a:t>
            </a:r>
            <a:r>
              <a:rPr lang="en-US" sz="2400" b="1" dirty="0" err="1">
                <a:solidFill>
                  <a:srgbClr val="FF0000"/>
                </a:solidFill>
              </a:rPr>
              <a:t>agricultores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olham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para</a:t>
            </a:r>
            <a:r>
              <a:rPr lang="en-US" sz="2400" b="1" dirty="0">
                <a:solidFill>
                  <a:srgbClr val="FF0000"/>
                </a:solidFill>
              </a:rPr>
              <a:t> a </a:t>
            </a:r>
            <a:r>
              <a:rPr lang="en-US" sz="2400" b="1" dirty="0" err="1">
                <a:solidFill>
                  <a:srgbClr val="FF0000"/>
                </a:solidFill>
              </a:rPr>
              <a:t>página</a:t>
            </a:r>
            <a:r>
              <a:rPr lang="en-US" sz="2400" b="1" dirty="0">
                <a:solidFill>
                  <a:srgbClr val="FF0000"/>
                </a:solidFill>
              </a:rPr>
              <a:t> frontal</a:t>
            </a:r>
            <a:endParaRPr kumimoji="1"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37011" y="5138397"/>
            <a:ext cx="2023224" cy="46487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b="1" kern="100" dirty="0">
                <a:ea typeface="游明朝" panose="02020400000000000000" pitchFamily="18" charset="-128"/>
              </a:rPr>
              <a:t>O Lado de Frente</a:t>
            </a:r>
            <a:endParaRPr lang="en-US" sz="2400" b="1" kern="100" dirty="0">
              <a:effectLst/>
              <a:ea typeface="游明朝" panose="02020400000000000000" pitchFamily="18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139031" y="5116244"/>
            <a:ext cx="1635591" cy="5078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b="1" dirty="0"/>
              <a:t>O Lado de </a:t>
            </a:r>
            <a:r>
              <a:rPr lang="pt-PT" b="1" dirty="0" err="1"/>
              <a:t>Tr</a:t>
            </a:r>
            <a:r>
              <a:rPr lang="pt-BR" b="1" dirty="0"/>
              <a:t>ás</a:t>
            </a:r>
            <a:endParaRPr lang="en-US" b="1" dirty="0"/>
          </a:p>
        </p:txBody>
      </p:sp>
      <p:sp>
        <p:nvSpPr>
          <p:cNvPr id="13" name="Right Brace 12"/>
          <p:cNvSpPr/>
          <p:nvPr/>
        </p:nvSpPr>
        <p:spPr>
          <a:xfrm rot="5400000">
            <a:off x="3074056" y="2738771"/>
            <a:ext cx="299951" cy="5611906"/>
          </a:xfrm>
          <a:prstGeom prst="rightBrace">
            <a:avLst>
              <a:gd name="adj1" fmla="val 35678"/>
              <a:gd name="adj2" fmla="val 48257"/>
            </a:avLst>
          </a:prstGeom>
          <a:ln w="317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FF0000"/>
              </a:solidFill>
            </a:endParaRPr>
          </a:p>
        </p:txBody>
      </p:sp>
      <p:sp>
        <p:nvSpPr>
          <p:cNvPr id="19" name="Right Brace 18"/>
          <p:cNvSpPr/>
          <p:nvPr/>
        </p:nvSpPr>
        <p:spPr>
          <a:xfrm rot="5400000">
            <a:off x="8827958" y="2702532"/>
            <a:ext cx="299951" cy="5655549"/>
          </a:xfrm>
          <a:prstGeom prst="rightBrace">
            <a:avLst>
              <a:gd name="adj1" fmla="val 35678"/>
              <a:gd name="adj2" fmla="val 48257"/>
            </a:avLst>
          </a:prstGeom>
          <a:ln w="317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647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837" y="175582"/>
            <a:ext cx="11766281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LISTA DE CONTROLO</a:t>
            </a:r>
            <a:r>
              <a:rPr kumimoji="1" lang="en-US" dirty="0">
                <a:solidFill>
                  <a:srgbClr val="FF0000"/>
                </a:solidFill>
              </a:rPr>
              <a:t>: </a:t>
            </a:r>
            <a:br>
              <a:rPr kumimoji="1" lang="en-US" dirty="0">
                <a:solidFill>
                  <a:srgbClr val="FF0000"/>
                </a:solidFill>
              </a:rPr>
            </a:br>
            <a:r>
              <a:rPr kumimoji="1" lang="en-US" dirty="0" err="1"/>
              <a:t>Pontos</a:t>
            </a:r>
            <a:r>
              <a:rPr kumimoji="1" lang="en-US" dirty="0"/>
              <a:t> a </a:t>
            </a:r>
            <a:r>
              <a:rPr kumimoji="1" lang="en-US" dirty="0" err="1"/>
              <a:t>serem</a:t>
            </a:r>
            <a:r>
              <a:rPr kumimoji="1" lang="en-US" dirty="0"/>
              <a:t> </a:t>
            </a:r>
            <a:r>
              <a:rPr kumimoji="1" lang="en-US" dirty="0" err="1"/>
              <a:t>Confirmados</a:t>
            </a:r>
            <a:r>
              <a:rPr kumimoji="1" lang="en-US" dirty="0"/>
              <a:t> </a:t>
            </a:r>
            <a:r>
              <a:rPr lang="en-US" dirty="0" err="1"/>
              <a:t>após</a:t>
            </a:r>
            <a:r>
              <a:rPr lang="en-US" dirty="0"/>
              <a:t> a </a:t>
            </a:r>
            <a:r>
              <a:rPr lang="en-US" dirty="0" err="1"/>
              <a:t>Formação</a:t>
            </a:r>
            <a:r>
              <a:rPr lang="en-US" dirty="0"/>
              <a:t> no </a:t>
            </a:r>
            <a:r>
              <a:rPr lang="en-US" dirty="0" err="1"/>
              <a:t>Terreno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708" y="1442422"/>
            <a:ext cx="11920537" cy="5184881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pt-BR" sz="2700" dirty="0"/>
              <a:t>Os agricultores-alvo compreendem e adquirem os conhecimentos técnicos e as competências ensinadas nas formações.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pt-BR" sz="2700" dirty="0"/>
              <a:t>Os agricultores-alvo não enfrentam quaisquer dificuldades técnicas, financeiras ou sociais na aplicação das técnicas ensinadas nas formações. (Se o fizerem, identifique os problemas, consulte-os e dê-lhes a orientação apropriada).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pt-BR" sz="2700" dirty="0">
                <a:solidFill>
                  <a:srgbClr val="FF0000"/>
                </a:solidFill>
              </a:rPr>
              <a:t>O rácio homens-mulheres </a:t>
            </a:r>
            <a:r>
              <a:rPr lang="pt-BR" sz="2700" dirty="0"/>
              <a:t>dos participantes é equilibrado.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pt-BR" sz="2700" dirty="0"/>
              <a:t>A participação </a:t>
            </a:r>
            <a:r>
              <a:rPr lang="pt-BR" sz="2700" dirty="0">
                <a:solidFill>
                  <a:srgbClr val="FF0000"/>
                </a:solidFill>
              </a:rPr>
              <a:t>dos cônjuges dos membros </a:t>
            </a:r>
            <a:r>
              <a:rPr lang="pt-BR" sz="2700" dirty="0"/>
              <a:t>é encorajada.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pt-BR" sz="2700" dirty="0">
                <a:solidFill>
                  <a:srgbClr val="FF0000"/>
                </a:solidFill>
              </a:rPr>
              <a:t>São evitados </a:t>
            </a:r>
            <a:r>
              <a:rPr lang="pt-BR" sz="2700" dirty="0"/>
              <a:t>métodos e materiais de formação estereotipados e insensíveis ao género.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pt-BR" sz="2700" dirty="0"/>
              <a:t>É dada </a:t>
            </a:r>
            <a:r>
              <a:rPr lang="pt-BR" sz="2700" dirty="0">
                <a:solidFill>
                  <a:srgbClr val="FF0000"/>
                </a:solidFill>
              </a:rPr>
              <a:t>suficiente consideração aos agricultores analfabetos </a:t>
            </a:r>
            <a:r>
              <a:rPr lang="pt-BR" sz="2700" dirty="0"/>
              <a:t>na concepção de métodos de formação.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pt-BR" sz="2700" dirty="0"/>
              <a:t>São introduzidas técnicas ou ferramentas/equipamentos que poupam mão-de-obra, especialmente em benefício das mulheres.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14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71684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8266"/>
            <a:ext cx="11896625" cy="521823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15</a:t>
            </a:fld>
            <a:endParaRPr kumimoji="1"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5638" y="457269"/>
            <a:ext cx="10991850" cy="1325563"/>
          </a:xfrm>
        </p:spPr>
        <p:txBody>
          <a:bodyPr/>
          <a:lstStyle/>
          <a:p>
            <a:pPr algn="ctr"/>
            <a:r>
              <a:rPr lang="pt-PT" dirty="0">
                <a:solidFill>
                  <a:srgbClr val="FF0000"/>
                </a:solidFill>
              </a:rPr>
              <a:t>Formação no Terreno em Acção</a:t>
            </a:r>
            <a:endParaRPr kumimoji="1" lang="en-US" dirty="0">
              <a:solidFill>
                <a:srgbClr val="FF0000"/>
              </a:solidFill>
            </a:endParaRPr>
          </a:p>
        </p:txBody>
      </p:sp>
      <p:sp>
        <p:nvSpPr>
          <p:cNvPr id="5" name="楕円 4"/>
          <p:cNvSpPr/>
          <p:nvPr/>
        </p:nvSpPr>
        <p:spPr>
          <a:xfrm>
            <a:off x="257319" y="1384183"/>
            <a:ext cx="3500949" cy="195463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楕円 6"/>
          <p:cNvSpPr/>
          <p:nvPr/>
        </p:nvSpPr>
        <p:spPr>
          <a:xfrm>
            <a:off x="8028264" y="1451296"/>
            <a:ext cx="3590488" cy="206369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楕円 7"/>
          <p:cNvSpPr/>
          <p:nvPr/>
        </p:nvSpPr>
        <p:spPr>
          <a:xfrm>
            <a:off x="8239387" y="4471332"/>
            <a:ext cx="3590488" cy="163585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44658" y="1638225"/>
            <a:ext cx="31878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/>
              <a:t>Estou muito motivado para aprender e aplicar novas técnicas, porque sei que o mercado existe. </a:t>
            </a:r>
            <a:endParaRPr lang="en-US" sz="22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369368" y="1658440"/>
            <a:ext cx="318781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100" dirty="0"/>
              <a:t>Mesmo sendo analfabeto, posso entender facilmente o treinamento porque é prático e inclui muitas demonstrações.</a:t>
            </a:r>
            <a:endParaRPr lang="en-US" sz="21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466296" y="4618336"/>
            <a:ext cx="339695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00" dirty="0"/>
              <a:t>Trouxe minha esposa para participar do treinamento comigo porque dividimos tarefas na produção de vegetais.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641285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998" y="238132"/>
            <a:ext cx="2693825" cy="13196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76" y="377898"/>
            <a:ext cx="10991850" cy="1325563"/>
          </a:xfrm>
        </p:spPr>
        <p:txBody>
          <a:bodyPr>
            <a:normAutofit/>
          </a:bodyPr>
          <a:lstStyle/>
          <a:p>
            <a:r>
              <a:rPr lang="en-US" dirty="0"/>
              <a:t>RESOLUÇÃO DE PROBLEMAS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264" y="1802152"/>
            <a:ext cx="11803048" cy="465431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sz="3000" dirty="0"/>
              <a:t>E se os agricultores tiverem dificuldades em compreender?</a:t>
            </a:r>
            <a:r>
              <a:rPr lang="en-US" sz="3000" dirty="0">
                <a:sym typeface="Wingdings" panose="05000000000000000000" pitchFamily="2" charset="2"/>
              </a:rPr>
              <a:t> </a:t>
            </a:r>
            <a:r>
              <a:rPr lang="pt-BR" sz="3000" dirty="0"/>
              <a:t> Tente  tornar a formação </a:t>
            </a:r>
            <a:r>
              <a:rPr lang="pt-BR" sz="3000" dirty="0">
                <a:solidFill>
                  <a:srgbClr val="FF0000"/>
                </a:solidFill>
              </a:rPr>
              <a:t>tão prática quanto possível</a:t>
            </a:r>
            <a:r>
              <a:rPr lang="pt-BR" sz="3000" dirty="0"/>
              <a:t>. Por exemplo, utilizar uma linguagem de fácil compreensão, escolher materiais de formação de fácil utilização, mostrar técnicas através da realização de muitas demonstrações.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3000" dirty="0"/>
              <a:t>E se os agricultores estiverem demasiado ocupados para frequentar as formações? </a:t>
            </a:r>
            <a:r>
              <a:rPr lang="en-US" sz="3000" dirty="0">
                <a:sym typeface="Wingdings" panose="05000000000000000000" pitchFamily="2" charset="2"/>
              </a:rPr>
              <a:t></a:t>
            </a:r>
            <a:r>
              <a:rPr lang="pt-BR" sz="3000" dirty="0"/>
              <a:t> Idealmente, as formações no terreno devem ser realizadas antes que os agricultores se tornem ocupados a plantar culturas. No entanto, quando tal não for possível, tente organizar as formações quando a disponibilidade dos agricultores for elevada.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16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2883168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834" y="1831075"/>
            <a:ext cx="11152420" cy="4727990"/>
          </a:xfrm>
        </p:spPr>
        <p:txBody>
          <a:bodyPr/>
          <a:lstStyle/>
          <a:p>
            <a:endParaRPr kumimoji="1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17</a:t>
            </a:fld>
            <a:endParaRPr kumimoji="1"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2833" y="385307"/>
            <a:ext cx="11152421" cy="1325563"/>
          </a:xfrm>
        </p:spPr>
        <p:txBody>
          <a:bodyPr>
            <a:normAutofit fontScale="90000"/>
          </a:bodyPr>
          <a:lstStyle/>
          <a:p>
            <a:r>
              <a:rPr lang="en-US" altLang="ja-JP" dirty="0" err="1">
                <a:solidFill>
                  <a:srgbClr val="FF0000"/>
                </a:solidFill>
              </a:rPr>
              <a:t>Caminho</a:t>
            </a:r>
            <a:r>
              <a:rPr lang="en-US" altLang="ja-JP" dirty="0">
                <a:solidFill>
                  <a:srgbClr val="FF0000"/>
                </a:solidFill>
              </a:rPr>
              <a:t> a </a:t>
            </a:r>
            <a:r>
              <a:rPr lang="en-US" altLang="ja-JP" dirty="0" err="1">
                <a:solidFill>
                  <a:srgbClr val="FF0000"/>
                </a:solidFill>
              </a:rPr>
              <a:t>seguir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/>
              <a:t>Calendário</a:t>
            </a:r>
            <a:r>
              <a:rPr lang="en-US" dirty="0"/>
              <a:t> de </a:t>
            </a:r>
            <a:r>
              <a:rPr lang="en-US" dirty="0" err="1"/>
              <a:t>Implementação</a:t>
            </a:r>
            <a:r>
              <a:rPr lang="en-US" dirty="0"/>
              <a:t>, </a:t>
            </a:r>
            <a:r>
              <a:rPr lang="en-US" dirty="0" err="1"/>
              <a:t>Reporte</a:t>
            </a:r>
            <a:r>
              <a:rPr lang="en-US" dirty="0"/>
              <a:t>,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adicione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qualquer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outra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informação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necessária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aqui</a:t>
            </a:r>
            <a:r>
              <a:rPr lang="en-US" dirty="0"/>
              <a:t>. </a:t>
            </a:r>
            <a:endParaRPr kumimoji="1"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377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944350" cy="1325563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sz="4000" dirty="0">
                <a:solidFill>
                  <a:srgbClr val="FF0000"/>
                </a:solidFill>
              </a:rPr>
              <a:t>ONDE ESTAMOS?: </a:t>
            </a:r>
            <a:r>
              <a:rPr lang="pt-PT" sz="4000" dirty="0"/>
              <a:t>Formações no terreno nos 4 Passos de SHEP</a:t>
            </a:r>
            <a:br>
              <a:rPr lang="en-US" dirty="0"/>
            </a:b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2</a:t>
            </a:fld>
            <a:endParaRPr kumimoji="1" 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990695"/>
              </p:ext>
            </p:extLst>
          </p:nvPr>
        </p:nvGraphicFramePr>
        <p:xfrm>
          <a:off x="278605" y="1254070"/>
          <a:ext cx="11387139" cy="48409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289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7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18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000" dirty="0">
                          <a:effectLst/>
                        </a:rPr>
                        <a:t>4 </a:t>
                      </a:r>
                      <a:r>
                        <a:rPr lang="en-US" altLang="ja-JP" sz="2000" dirty="0" err="1">
                          <a:effectLst/>
                        </a:rPr>
                        <a:t>Passos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marL="58563" marR="585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000" dirty="0" err="1">
                          <a:effectLst/>
                        </a:rPr>
                        <a:t>Actividades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marL="58563" marR="5856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625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ja-JP" sz="2400" b="1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1.</a:t>
                      </a:r>
                      <a:r>
                        <a:rPr lang="en-US" altLang="ja-JP" sz="2400" b="1" baseline="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</a:t>
                      </a:r>
                      <a:r>
                        <a:rPr lang="en-US" altLang="ja-JP" sz="2400" b="1" baseline="0" dirty="0" err="1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Partilhar</a:t>
                      </a:r>
                      <a:r>
                        <a:rPr lang="en-US" altLang="ja-JP" sz="2400" b="1" baseline="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o </a:t>
                      </a:r>
                      <a:r>
                        <a:rPr lang="en-US" altLang="ja-JP" sz="2400" b="1" baseline="0" dirty="0" err="1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objectivo</a:t>
                      </a:r>
                      <a:r>
                        <a:rPr lang="en-US" altLang="ja-JP" sz="2400" b="1" baseline="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com </a:t>
                      </a:r>
                      <a:r>
                        <a:rPr lang="en-US" altLang="ja-JP" sz="2400" b="1" baseline="0" dirty="0" err="1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os</a:t>
                      </a:r>
                      <a:r>
                        <a:rPr lang="en-US" altLang="ja-JP" sz="2400" b="1" baseline="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</a:t>
                      </a:r>
                      <a:r>
                        <a:rPr lang="en-US" altLang="ja-JP" sz="2400" b="1" baseline="0" dirty="0" err="1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agricultores</a:t>
                      </a:r>
                      <a:endParaRPr lang="ja-JP" sz="2400" b="1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marL="58563" marR="58563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Seminário</a:t>
                      </a:r>
                      <a:r>
                        <a:rPr lang="en-US" sz="20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de </a:t>
                      </a:r>
                      <a:r>
                        <a:rPr lang="en-US" sz="2000" dirty="0" err="1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Sensibilização</a:t>
                      </a:r>
                      <a:endParaRPr lang="ja-JP" altLang="en-US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9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2.  A </a:t>
                      </a:r>
                      <a:r>
                        <a:rPr lang="en-US" sz="2400" b="1" dirty="0" err="1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consciencialização</a:t>
                      </a:r>
                      <a:r>
                        <a:rPr lang="en-US" sz="2400" b="1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dos </a:t>
                      </a:r>
                      <a:r>
                        <a:rPr lang="en-US" sz="2400" b="1" dirty="0" err="1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agricultores</a:t>
                      </a:r>
                      <a:r>
                        <a:rPr lang="en-US" sz="2400" b="1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é </a:t>
                      </a:r>
                      <a:r>
                        <a:rPr lang="en-US" sz="2400" b="1" dirty="0" err="1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aumentada</a:t>
                      </a:r>
                      <a:r>
                        <a:rPr lang="en-US" sz="2400" b="1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.</a:t>
                      </a:r>
                      <a:endParaRPr lang="ja-JP" sz="2400" b="1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en-US" sz="2000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Pesquisa</a:t>
                      </a:r>
                      <a:r>
                        <a:rPr kumimoji="1" lang="en-US" sz="20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</a:t>
                      </a:r>
                      <a:r>
                        <a:rPr kumimoji="1" lang="en-US" sz="2000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Participativa</a:t>
                      </a:r>
                      <a:r>
                        <a:rPr kumimoji="1" lang="en-US" sz="20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de </a:t>
                      </a:r>
                      <a:r>
                        <a:rPr kumimoji="1" lang="en-US" sz="2000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Linha</a:t>
                      </a:r>
                      <a:r>
                        <a:rPr kumimoji="1" lang="en-US" sz="20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de Base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20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(</a:t>
                      </a:r>
                      <a:r>
                        <a:rPr lang="en-US" altLang="ja-JP" sz="2000" dirty="0" err="1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opcional</a:t>
                      </a:r>
                      <a:r>
                        <a:rPr lang="en-US" altLang="ja-JP" sz="20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) </a:t>
                      </a:r>
                      <a:r>
                        <a:rPr lang="en-US" altLang="ja-JP" sz="2000" dirty="0" err="1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Fórum</a:t>
                      </a:r>
                      <a:r>
                        <a:rPr lang="en-US" altLang="ja-JP" sz="20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dos </a:t>
                      </a:r>
                      <a:r>
                        <a:rPr lang="en-US" altLang="ja-JP" sz="2000" dirty="0" err="1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Intervenientes</a:t>
                      </a:r>
                      <a:endParaRPr lang="ja-JP" altLang="en-US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Pesquisa</a:t>
                      </a:r>
                      <a:r>
                        <a:rPr lang="en-US" sz="20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de Mercado</a:t>
                      </a:r>
                      <a:endParaRPr lang="ja-JP" altLang="en-US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26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3 . Os 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agricultores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tomam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decisões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.</a:t>
                      </a:r>
                      <a:endParaRPr lang="ja-JP" sz="24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pt-PT" altLang="ja-JP" sz="20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Selecção de Culturas Alvo</a:t>
                      </a:r>
                      <a:endParaRPr kumimoji="1" lang="en-US" sz="20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pt-PT" altLang="ja-JP" sz="20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Elaboração do Calendário de Culturas</a:t>
                      </a:r>
                      <a:endParaRPr kumimoji="1" lang="en-US" altLang="ja-JP" sz="20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kumimoji="1" lang="ja-JP" altLang="ja-JP" sz="20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9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4.  Os 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agricultores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adquirem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habilidades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.</a:t>
                      </a:r>
                      <a:endParaRPr lang="ja-JP" sz="24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sz="2800" b="1" kern="1200" dirty="0" err="1"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Formações</a:t>
                      </a:r>
                      <a:r>
                        <a:rPr kumimoji="1" lang="en-US" sz="2800" b="1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no</a:t>
                      </a:r>
                      <a:r>
                        <a:rPr kumimoji="1" lang="en-US" sz="2800" b="1" kern="1200" baseline="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</a:t>
                      </a:r>
                      <a:r>
                        <a:rPr kumimoji="1" lang="en-US" sz="2800" b="1" kern="1200" baseline="0" dirty="0" err="1"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terreno</a:t>
                      </a:r>
                      <a:endParaRPr kumimoji="1" lang="en-US" altLang="ja-JP" sz="2800" b="1" kern="1200" dirty="0">
                        <a:solidFill>
                          <a:srgbClr val="FF0000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kumimoji="1" lang="ja-JP" sz="2800" b="1" kern="1200" dirty="0">
                        <a:solidFill>
                          <a:srgbClr val="FF0000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3912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2400" b="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Acompanhamento</a:t>
                      </a:r>
                      <a:r>
                        <a:rPr lang="en-US" altLang="ja-JP" sz="2400" b="0" baseline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e </a:t>
                      </a:r>
                      <a:r>
                        <a:rPr lang="en-US" altLang="ja-JP" sz="2400" b="0" baseline="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monitorização</a:t>
                      </a:r>
                      <a:r>
                        <a:rPr lang="en-US" altLang="ja-JP" sz="2400" b="0" baseline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(</a:t>
                      </a:r>
                      <a:r>
                        <a:rPr lang="en-US" altLang="ja-JP" sz="2400" b="0" baseline="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incluindo</a:t>
                      </a:r>
                      <a:r>
                        <a:rPr lang="en-US" altLang="ja-JP" sz="2400" b="0" baseline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a </a:t>
                      </a:r>
                      <a:r>
                        <a:rPr lang="en-US" altLang="ja-JP" sz="2400" b="0" baseline="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Pesquisa</a:t>
                      </a:r>
                      <a:r>
                        <a:rPr lang="en-US" altLang="ja-JP" sz="2400" b="0" baseline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</a:t>
                      </a:r>
                      <a:r>
                        <a:rPr lang="en-US" altLang="ja-JP" sz="2400" b="0" baseline="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Participativa</a:t>
                      </a:r>
                      <a:r>
                        <a:rPr lang="en-US" altLang="ja-JP" sz="2400" b="0" baseline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Final</a:t>
                      </a:r>
                      <a:r>
                        <a:rPr lang="en-US" altLang="ja-JP" sz="2800" b="0" baseline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)</a:t>
                      </a:r>
                      <a:endParaRPr lang="ja-JP" altLang="ja-JP" sz="28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ounded Rectangular Callout 5"/>
          <p:cNvSpPr/>
          <p:nvPr/>
        </p:nvSpPr>
        <p:spPr>
          <a:xfrm>
            <a:off x="6736360" y="5025006"/>
            <a:ext cx="4806892" cy="469782"/>
          </a:xfrm>
          <a:prstGeom prst="wedgeRoundRectCallout">
            <a:avLst>
              <a:gd name="adj1" fmla="val -33594"/>
              <a:gd name="adj2" fmla="val -82695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dirty="0">
                <a:solidFill>
                  <a:schemeClr val="tx1"/>
                </a:solidFill>
              </a:rPr>
              <a:t>É nas formações no terreno onde os agricultores adquirem novas competências e conhecimentos.</a:t>
            </a:r>
          </a:p>
        </p:txBody>
      </p:sp>
    </p:spTree>
    <p:extLst>
      <p:ext uri="{BB962C8B-B14F-4D97-AF65-F5344CB8AC3E}">
        <p14:creationId xmlns:p14="http://schemas.microsoft.com/office/powerpoint/2010/main" val="3592124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3268"/>
            <a:ext cx="10515600" cy="1325563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kumimoji="1" lang="en-US" dirty="0">
                <a:solidFill>
                  <a:schemeClr val="bg1"/>
                </a:solidFill>
              </a:rPr>
              <a:t>PARTE 1: CONCEITO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3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744647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3" y="174625"/>
            <a:ext cx="11249025" cy="1325563"/>
          </a:xfrm>
        </p:spPr>
        <p:txBody>
          <a:bodyPr/>
          <a:lstStyle/>
          <a:p>
            <a:r>
              <a:rPr kumimoji="1" lang="en-US" dirty="0">
                <a:solidFill>
                  <a:srgbClr val="FF0000"/>
                </a:solidFill>
              </a:rPr>
              <a:t>PORQUÊ?:</a:t>
            </a:r>
            <a:r>
              <a:rPr kumimoji="1" lang="en-US" dirty="0"/>
              <a:t> </a:t>
            </a:r>
            <a:r>
              <a:rPr kumimoji="1" lang="en-US" dirty="0" err="1"/>
              <a:t>Objectivos</a:t>
            </a:r>
            <a:r>
              <a:rPr kumimoji="1" lang="en-US" dirty="0"/>
              <a:t> </a:t>
            </a:r>
            <a:r>
              <a:rPr kumimoji="1" lang="en-US" dirty="0" err="1"/>
              <a:t>da</a:t>
            </a:r>
            <a:r>
              <a:rPr kumimoji="1" lang="en-US" dirty="0"/>
              <a:t> </a:t>
            </a:r>
            <a:r>
              <a:rPr kumimoji="1" lang="en-US" dirty="0" err="1"/>
              <a:t>Formação</a:t>
            </a:r>
            <a:r>
              <a:rPr kumimoji="1" lang="en-US" dirty="0"/>
              <a:t> no </a:t>
            </a:r>
            <a:r>
              <a:rPr kumimoji="1" lang="en-US" dirty="0" err="1"/>
              <a:t>terreno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3578" y="2410782"/>
            <a:ext cx="10314070" cy="2350450"/>
          </a:xfrm>
        </p:spPr>
        <p:txBody>
          <a:bodyPr>
            <a:normAutofit fontScale="92500"/>
          </a:bodyPr>
          <a:lstStyle/>
          <a:p>
            <a:r>
              <a:rPr lang="pt-BR" dirty="0"/>
              <a:t>As formações no terreno são concebidas para ensinar competências práticas e conhecimentos para a produção das culturas alvo que os agricultores escolheram. </a:t>
            </a:r>
          </a:p>
          <a:p>
            <a:r>
              <a:rPr lang="pt-BR" dirty="0"/>
              <a:t>Trata-se de uma </a:t>
            </a:r>
            <a:r>
              <a:rPr lang="pt-BR" dirty="0">
                <a:solidFill>
                  <a:srgbClr val="FF0000"/>
                </a:solidFill>
              </a:rPr>
              <a:t>formação orientada pela procura.</a:t>
            </a:r>
          </a:p>
          <a:p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4</a:t>
            </a:fld>
            <a:endParaRPr kumimoji="1" lang="en-US" dirty="0"/>
          </a:p>
        </p:txBody>
      </p:sp>
      <p:pic>
        <p:nvPicPr>
          <p:cNvPr id="6" name="図 487" descr="Fukyuin_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3" y="1500188"/>
            <a:ext cx="899057" cy="17044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9306" y="4538221"/>
            <a:ext cx="1770299" cy="177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09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899" y="270749"/>
            <a:ext cx="10906125" cy="1325563"/>
          </a:xfrm>
        </p:spPr>
        <p:txBody>
          <a:bodyPr/>
          <a:lstStyle/>
          <a:p>
            <a:r>
              <a:rPr kumimoji="1" lang="en-US" dirty="0">
                <a:solidFill>
                  <a:srgbClr val="FF0000"/>
                </a:solidFill>
              </a:rPr>
              <a:t>O QUÊ?: </a:t>
            </a:r>
            <a:r>
              <a:rPr kumimoji="1" lang="en-US" dirty="0" err="1"/>
              <a:t>Perfil</a:t>
            </a:r>
            <a:r>
              <a:rPr kumimoji="1" lang="en-US" dirty="0"/>
              <a:t> </a:t>
            </a:r>
            <a:r>
              <a:rPr kumimoji="1"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Formação</a:t>
            </a:r>
            <a:r>
              <a:rPr lang="en-US" dirty="0"/>
              <a:t> no </a:t>
            </a:r>
            <a:r>
              <a:rPr lang="en-US" dirty="0" err="1"/>
              <a:t>terreno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561" y="1880029"/>
            <a:ext cx="11274803" cy="4272378"/>
          </a:xfrm>
        </p:spPr>
        <p:txBody>
          <a:bodyPr>
            <a:normAutofit/>
          </a:bodyPr>
          <a:lstStyle/>
          <a:p>
            <a:r>
              <a:rPr lang="pt-BR" dirty="0"/>
              <a:t>Os extensionistas organizam sessões de formação onde os agricultores alvo aprendem as competências, técnicas e conhecimentos necessários para a produção das culturas alvo. </a:t>
            </a:r>
          </a:p>
          <a:p>
            <a:r>
              <a:rPr lang="pt-BR" dirty="0"/>
              <a:t>A formação deve ser </a:t>
            </a:r>
            <a:r>
              <a:rPr lang="pt-BR" dirty="0">
                <a:solidFill>
                  <a:srgbClr val="FF0000"/>
                </a:solidFill>
              </a:rPr>
              <a:t>prática</a:t>
            </a:r>
            <a:r>
              <a:rPr lang="pt-BR" dirty="0"/>
              <a:t> e conduzida nos campos dos agricultores ou nas suas proximidades, com amplas </a:t>
            </a:r>
            <a:r>
              <a:rPr lang="pt-BR" dirty="0">
                <a:solidFill>
                  <a:srgbClr val="FF0000"/>
                </a:solidFill>
              </a:rPr>
              <a:t>demonstrações e exercícios</a:t>
            </a:r>
            <a:r>
              <a:rPr lang="pt-BR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5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319150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020" y="3941784"/>
            <a:ext cx="8952902" cy="21263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-31533"/>
            <a:ext cx="10515600" cy="1325563"/>
          </a:xfrm>
        </p:spPr>
        <p:txBody>
          <a:bodyPr/>
          <a:lstStyle/>
          <a:p>
            <a:r>
              <a:rPr kumimoji="1" lang="en-US" dirty="0">
                <a:solidFill>
                  <a:srgbClr val="FF0000"/>
                </a:solidFill>
              </a:rPr>
              <a:t>COMO: </a:t>
            </a:r>
            <a:r>
              <a:rPr kumimoji="1" lang="en-US" dirty="0" err="1"/>
              <a:t>Dicas</a:t>
            </a:r>
            <a:r>
              <a:rPr kumimoji="1" lang="en-US" dirty="0"/>
              <a:t> </a:t>
            </a:r>
            <a:r>
              <a:rPr kumimoji="1" lang="en-US" dirty="0" err="1"/>
              <a:t>Chave</a:t>
            </a:r>
            <a:r>
              <a:rPr kumimoji="1" lang="en-US" dirty="0"/>
              <a:t> de </a:t>
            </a:r>
            <a:r>
              <a:rPr kumimoji="1" lang="en-US" dirty="0" err="1"/>
              <a:t>Implementação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393" y="1450815"/>
            <a:ext cx="11612604" cy="22409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/>
              <a:t>A formação deve </a:t>
            </a:r>
            <a:r>
              <a:rPr lang="pt-BR" dirty="0">
                <a:solidFill>
                  <a:srgbClr val="FF0000"/>
                </a:solidFill>
              </a:rPr>
              <a:t>responder às necessidades dos agricultores</a:t>
            </a:r>
            <a:r>
              <a:rPr lang="pt-BR" dirty="0"/>
              <a:t>. Passar mais tempo onde os agricultores precisam de mais formação e passar menos tempo se os agricultores já estiverem familiarizados com os tópicos.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6</a:t>
            </a:fld>
            <a:endParaRPr kumimoji="1" lang="en-US"/>
          </a:p>
        </p:txBody>
      </p:sp>
      <p:sp>
        <p:nvSpPr>
          <p:cNvPr id="7" name="Rounded Rectangle 6"/>
          <p:cNvSpPr/>
          <p:nvPr/>
        </p:nvSpPr>
        <p:spPr>
          <a:xfrm>
            <a:off x="3783435" y="3941783"/>
            <a:ext cx="2638477" cy="26841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Aumentando a motivação</a:t>
            </a:r>
            <a:endParaRPr kumimoji="1" lang="en-US" b="1" dirty="0">
              <a:solidFill>
                <a:schemeClr val="tx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783435" y="4295041"/>
            <a:ext cx="4915949" cy="156966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pt-BR" sz="2400" b="1" dirty="0"/>
              <a:t>Sentimos que somos capazes de preencher a lacuna de conhecimento e habilidades participando do treinamento técnico.</a:t>
            </a:r>
          </a:p>
        </p:txBody>
      </p:sp>
      <p:sp>
        <p:nvSpPr>
          <p:cNvPr id="8" name="楕円 7"/>
          <p:cNvSpPr/>
          <p:nvPr/>
        </p:nvSpPr>
        <p:spPr>
          <a:xfrm>
            <a:off x="8590563" y="4210196"/>
            <a:ext cx="2080954" cy="1146586"/>
          </a:xfrm>
          <a:prstGeom prst="ellipse">
            <a:avLst/>
          </a:prstGeom>
          <a:solidFill>
            <a:srgbClr val="E453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err="1">
                <a:solidFill>
                  <a:schemeClr val="bg1"/>
                </a:solidFill>
              </a:rPr>
              <a:t>Apoio</a:t>
            </a:r>
            <a:r>
              <a:rPr lang="en-US" altLang="ja-JP" b="1" dirty="0">
                <a:solidFill>
                  <a:schemeClr val="bg1"/>
                </a:solidFill>
              </a:rPr>
              <a:t> à </a:t>
            </a:r>
            <a:r>
              <a:rPr lang="en-US" altLang="ja-JP" b="1" dirty="0" err="1">
                <a:solidFill>
                  <a:schemeClr val="bg1"/>
                </a:solidFill>
              </a:rPr>
              <a:t>Competência</a:t>
            </a:r>
            <a:endParaRPr lang="en-US" altLang="ja-JP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458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12181"/>
            <a:ext cx="10515600" cy="1325563"/>
          </a:xfrm>
        </p:spPr>
        <p:txBody>
          <a:bodyPr/>
          <a:lstStyle/>
          <a:p>
            <a:r>
              <a:rPr kumimoji="1" lang="en-US" dirty="0">
                <a:solidFill>
                  <a:srgbClr val="FF0000"/>
                </a:solidFill>
              </a:rPr>
              <a:t>COMO?: </a:t>
            </a:r>
            <a:r>
              <a:rPr lang="pt-PT" dirty="0"/>
              <a:t>Dicas Chave de Implementação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216" y="3723988"/>
            <a:ext cx="11453189" cy="1034948"/>
          </a:xfrm>
        </p:spPr>
        <p:txBody>
          <a:bodyPr>
            <a:normAutofit/>
          </a:bodyPr>
          <a:lstStyle/>
          <a:p>
            <a:r>
              <a:rPr lang="pt-PT" sz="2800" dirty="0"/>
              <a:t>A formação deve ser realizada com uma abordagem verdadeiramente orientada pela procura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9955" y="6296319"/>
            <a:ext cx="2743200" cy="365125"/>
          </a:xfrm>
        </p:spPr>
        <p:txBody>
          <a:bodyPr/>
          <a:lstStyle/>
          <a:p>
            <a:fld id="{5D3A281A-EDD1-4EE7-A1B5-4028A6F808F1}" type="slidenum">
              <a:rPr kumimoji="1" lang="en-US" smtClean="0"/>
              <a:pPr/>
              <a:t>7</a:t>
            </a:fld>
            <a:endParaRPr kumimoji="1"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519" y="1985395"/>
            <a:ext cx="7630113" cy="1732672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053920" y="1768539"/>
            <a:ext cx="2572496" cy="30605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Aumentando a motivação</a:t>
            </a:r>
            <a:endParaRPr kumimoji="1" lang="en-US" b="1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62215" y="1146840"/>
            <a:ext cx="11453189" cy="1036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3200" dirty="0"/>
              <a:t>A formação deve ser realizada utilizando-se material de formação de fácil compreensão</a:t>
            </a:r>
            <a:endParaRPr lang="en-US" sz="3200" dirty="0"/>
          </a:p>
          <a:p>
            <a:endParaRPr lang="en-US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47" y="4891676"/>
            <a:ext cx="8053335" cy="1735342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2194792" y="5016690"/>
            <a:ext cx="4245145" cy="1554272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pt-BR" sz="1900" b="1" dirty="0"/>
              <a:t>Somos nós que solicitamos treinamentos sobre repolhos. Estamos determinados a usar as novas habilidades que aprendemos no treinamento.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053918" y="2205770"/>
            <a:ext cx="4046427" cy="1261884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pt-BR" sz="1900" b="1" dirty="0"/>
              <a:t>Sou analfabeto, mas não tenho dificuldade em entender o material de treinamento, pois ele tem muitas fotos.</a:t>
            </a:r>
          </a:p>
        </p:txBody>
      </p:sp>
      <p:sp>
        <p:nvSpPr>
          <p:cNvPr id="14" name="楕円 13"/>
          <p:cNvSpPr/>
          <p:nvPr/>
        </p:nvSpPr>
        <p:spPr>
          <a:xfrm>
            <a:off x="10033232" y="2104295"/>
            <a:ext cx="2024543" cy="974949"/>
          </a:xfrm>
          <a:prstGeom prst="ellipse">
            <a:avLst/>
          </a:prstGeom>
          <a:solidFill>
            <a:srgbClr val="E453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err="1">
                <a:solidFill>
                  <a:schemeClr val="bg1"/>
                </a:solidFill>
              </a:rPr>
              <a:t>Apoio</a:t>
            </a:r>
            <a:r>
              <a:rPr lang="en-US" altLang="ja-JP" b="1" dirty="0">
                <a:solidFill>
                  <a:schemeClr val="bg1"/>
                </a:solidFill>
              </a:rPr>
              <a:t> à </a:t>
            </a:r>
            <a:r>
              <a:rPr lang="en-US" altLang="ja-JP" b="1" dirty="0" err="1">
                <a:solidFill>
                  <a:schemeClr val="bg1"/>
                </a:solidFill>
              </a:rPr>
              <a:t>Competência</a:t>
            </a:r>
            <a:endParaRPr lang="en-US" altLang="ja-JP" b="1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115252" y="4724399"/>
            <a:ext cx="2632917" cy="29229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Aumentando a motivação</a:t>
            </a:r>
            <a:endParaRPr kumimoji="1" lang="en-US" b="1" dirty="0">
              <a:solidFill>
                <a:schemeClr val="tx1"/>
              </a:solidFill>
            </a:endParaRPr>
          </a:p>
        </p:txBody>
      </p:sp>
      <p:sp>
        <p:nvSpPr>
          <p:cNvPr id="13" name="楕円 12"/>
          <p:cNvSpPr/>
          <p:nvPr/>
        </p:nvSpPr>
        <p:spPr>
          <a:xfrm>
            <a:off x="6340015" y="4985516"/>
            <a:ext cx="1872960" cy="1083611"/>
          </a:xfrm>
          <a:prstGeom prst="ellipse">
            <a:avLst/>
          </a:prstGeom>
          <a:solidFill>
            <a:srgbClr val="E453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200"/>
              </a:lnSpc>
            </a:pPr>
            <a:r>
              <a:rPr lang="en-US" altLang="ja-JP" sz="1900" b="1" dirty="0" err="1">
                <a:solidFill>
                  <a:schemeClr val="bg1"/>
                </a:solidFill>
              </a:rPr>
              <a:t>Apoio</a:t>
            </a:r>
            <a:r>
              <a:rPr lang="en-US" altLang="ja-JP" sz="1900" b="1" dirty="0">
                <a:solidFill>
                  <a:schemeClr val="bg1"/>
                </a:solidFill>
              </a:rPr>
              <a:t> à </a:t>
            </a:r>
            <a:r>
              <a:rPr lang="en-US" altLang="ja-JP" sz="1900" b="1" dirty="0" err="1">
                <a:solidFill>
                  <a:schemeClr val="bg1"/>
                </a:solidFill>
              </a:rPr>
              <a:t>Autonomia</a:t>
            </a:r>
            <a:endParaRPr lang="en-US" altLang="ja-JP" sz="1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07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-203532"/>
            <a:ext cx="11720146" cy="1325563"/>
          </a:xfrm>
        </p:spPr>
        <p:txBody>
          <a:bodyPr>
            <a:normAutofit/>
          </a:bodyPr>
          <a:lstStyle/>
          <a:p>
            <a:pPr algn="ctr"/>
            <a:r>
              <a:rPr lang="pt-PT" dirty="0"/>
              <a:t>Vantagens da Formação Orientada pela Procura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30909" y="6255737"/>
            <a:ext cx="2743200" cy="365125"/>
          </a:xfrm>
        </p:spPr>
        <p:txBody>
          <a:bodyPr/>
          <a:lstStyle/>
          <a:p>
            <a:fld id="{5D3A281A-EDD1-4EE7-A1B5-4028A6F808F1}" type="slidenum">
              <a:rPr kumimoji="1" lang="en-US" smtClean="0"/>
              <a:pPr/>
              <a:t>8</a:t>
            </a:fld>
            <a:endParaRPr kumimoji="1"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31628" y="947035"/>
            <a:ext cx="11516590" cy="845246"/>
          </a:xfrm>
        </p:spPr>
        <p:txBody>
          <a:bodyPr>
            <a:normAutofit fontScale="62500" lnSpcReduction="20000"/>
          </a:bodyPr>
          <a:lstStyle/>
          <a:p>
            <a:r>
              <a:rPr lang="pt-BR" sz="4100" dirty="0"/>
              <a:t>A taxa de adopção das novas técnicas por parte dos agricultores seria significativamente mais elevada do que as formações orientadas pela oferta.</a:t>
            </a:r>
          </a:p>
          <a:p>
            <a:endParaRPr lang="en-US" dirty="0"/>
          </a:p>
        </p:txBody>
      </p:sp>
      <p:sp>
        <p:nvSpPr>
          <p:cNvPr id="28" name="テキスト ボックス 1"/>
          <p:cNvSpPr txBox="1"/>
          <p:nvPr/>
        </p:nvSpPr>
        <p:spPr>
          <a:xfrm>
            <a:off x="310865" y="1948931"/>
            <a:ext cx="4882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ja-JP" b="1" kern="1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【</a:t>
            </a:r>
            <a:r>
              <a:rPr lang="pt-PT" b="1" kern="1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  <a:cs typeface="ＭＳ Ｐゴシック" panose="020B0600070205080204" pitchFamily="50" charset="-128"/>
              </a:rPr>
              <a:t>Treinamento orientado à oferta</a:t>
            </a:r>
            <a:r>
              <a:rPr lang="ja-JP" b="1" kern="1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】</a:t>
            </a:r>
            <a:endParaRPr lang="en-US" sz="36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29" name="テキスト ボックス 8"/>
          <p:cNvSpPr txBox="1"/>
          <p:nvPr/>
        </p:nvSpPr>
        <p:spPr>
          <a:xfrm>
            <a:off x="5426492" y="1945205"/>
            <a:ext cx="6227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ja-JP" b="1" kern="1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【</a:t>
            </a:r>
            <a:r>
              <a:rPr lang="pt-PT" b="1" kern="1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  <a:cs typeface="ＭＳ Ｐゴシック" panose="020B0600070205080204" pitchFamily="50" charset="-128"/>
              </a:rPr>
              <a:t>SHEP: Treinamento orientado pela demanda</a:t>
            </a:r>
            <a:r>
              <a:rPr lang="ja-JP" b="1" kern="1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】</a:t>
            </a:r>
            <a:endParaRPr lang="en-US" sz="36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33" name="テキスト ボックス 4"/>
          <p:cNvSpPr txBox="1"/>
          <p:nvPr/>
        </p:nvSpPr>
        <p:spPr>
          <a:xfrm>
            <a:off x="310864" y="2353146"/>
            <a:ext cx="4882244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pt-PT" b="1" kern="1200">
                <a:solidFill>
                  <a:srgbClr val="FFFFFF"/>
                </a:solidFill>
                <a:effectLst/>
                <a:ea typeface="游明朝" panose="02020400000000000000" pitchFamily="18" charset="-128"/>
                <a:cs typeface="ＭＳ Ｐゴシック" panose="020B0600070205080204" pitchFamily="50" charset="-128"/>
              </a:rPr>
              <a:t>Tomate escolhido para os agricultores</a:t>
            </a:r>
            <a:endParaRPr lang="en-US" sz="3600" b="1">
              <a:effectLst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36" name="テキスト ボックス 15"/>
          <p:cNvSpPr txBox="1"/>
          <p:nvPr/>
        </p:nvSpPr>
        <p:spPr>
          <a:xfrm>
            <a:off x="5485718" y="2353146"/>
            <a:ext cx="6227963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pt-PT" b="1" kern="1200" dirty="0">
                <a:solidFill>
                  <a:srgbClr val="FFFFFF"/>
                </a:solidFill>
                <a:effectLst/>
                <a:ea typeface="游明朝" panose="02020400000000000000" pitchFamily="18" charset="-128"/>
                <a:cs typeface="ＭＳ Ｐゴシック" panose="020B0600070205080204" pitchFamily="50" charset="-128"/>
              </a:rPr>
              <a:t>Tomate escolhido pelos agricultores após pesquisa de mercado</a:t>
            </a:r>
            <a:endParaRPr lang="en-US" sz="3600" b="1" dirty="0">
              <a:effectLst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37" name="テキスト ボックス 16"/>
          <p:cNvSpPr txBox="1"/>
          <p:nvPr/>
        </p:nvSpPr>
        <p:spPr>
          <a:xfrm>
            <a:off x="5485718" y="3566190"/>
            <a:ext cx="6227963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kern="1200">
                <a:solidFill>
                  <a:srgbClr val="FFFFFF"/>
                </a:solidFill>
                <a:effectLst/>
                <a:ea typeface="游明朝" panose="02020400000000000000" pitchFamily="18" charset="-128"/>
                <a:cs typeface="ＭＳ Ｐゴシック" panose="020B0600070205080204" pitchFamily="50" charset="-128"/>
              </a:rPr>
              <a:t>Treinamento em produção de tomate</a:t>
            </a:r>
            <a:endParaRPr lang="en-US" sz="3600" b="1">
              <a:effectLst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43" name="下矢印 42"/>
          <p:cNvSpPr/>
          <p:nvPr/>
        </p:nvSpPr>
        <p:spPr>
          <a:xfrm>
            <a:off x="2277379" y="2924354"/>
            <a:ext cx="508959" cy="500332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下矢印 43"/>
          <p:cNvSpPr/>
          <p:nvPr/>
        </p:nvSpPr>
        <p:spPr>
          <a:xfrm>
            <a:off x="8345219" y="2924354"/>
            <a:ext cx="508959" cy="500332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図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964" y="4077026"/>
            <a:ext cx="4650748" cy="2408424"/>
          </a:xfrm>
          <a:prstGeom prst="rect">
            <a:avLst/>
          </a:prstGeom>
        </p:spPr>
      </p:pic>
      <p:sp>
        <p:nvSpPr>
          <p:cNvPr id="46" name="テキスト ボックス 16"/>
          <p:cNvSpPr txBox="1"/>
          <p:nvPr/>
        </p:nvSpPr>
        <p:spPr>
          <a:xfrm>
            <a:off x="310864" y="3566190"/>
            <a:ext cx="4882244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kern="1200">
                <a:solidFill>
                  <a:srgbClr val="FFFFFF"/>
                </a:solidFill>
                <a:effectLst/>
                <a:ea typeface="游明朝" panose="02020400000000000000" pitchFamily="18" charset="-128"/>
                <a:cs typeface="ＭＳ Ｐゴシック" panose="020B0600070205080204" pitchFamily="50" charset="-128"/>
              </a:rPr>
              <a:t>Treinamento em produção de tomate</a:t>
            </a:r>
            <a:endParaRPr lang="en-US" sz="3600" b="1">
              <a:effectLst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pic>
        <p:nvPicPr>
          <p:cNvPr id="47" name="図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373" y="4077026"/>
            <a:ext cx="4827258" cy="2322891"/>
          </a:xfrm>
          <a:prstGeom prst="rect">
            <a:avLst/>
          </a:prstGeom>
        </p:spPr>
      </p:pic>
      <p:sp>
        <p:nvSpPr>
          <p:cNvPr id="48" name="Oval 2"/>
          <p:cNvSpPr/>
          <p:nvPr/>
        </p:nvSpPr>
        <p:spPr>
          <a:xfrm>
            <a:off x="5322498" y="1578634"/>
            <a:ext cx="6737230" cy="50422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49" name="楕円 48"/>
          <p:cNvSpPr/>
          <p:nvPr/>
        </p:nvSpPr>
        <p:spPr>
          <a:xfrm>
            <a:off x="10159287" y="2693502"/>
            <a:ext cx="1786617" cy="1097840"/>
          </a:xfrm>
          <a:prstGeom prst="ellipse">
            <a:avLst/>
          </a:prstGeom>
          <a:solidFill>
            <a:srgbClr val="E453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000" b="1" dirty="0" err="1"/>
              <a:t>Efeciência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11409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9</a:t>
            </a:fld>
            <a:endParaRPr kumimoji="1"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48" y="3066661"/>
            <a:ext cx="11807386" cy="320830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9916" y="271621"/>
            <a:ext cx="10848975" cy="867615"/>
          </a:xfrm>
        </p:spPr>
        <p:txBody>
          <a:bodyPr/>
          <a:lstStyle/>
          <a:p>
            <a:pPr algn="ctr"/>
            <a:r>
              <a:rPr lang="pt-PT" dirty="0">
                <a:solidFill>
                  <a:srgbClr val="FF0000"/>
                </a:solidFill>
              </a:rPr>
              <a:t>Mitigando Informação Assimétrica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6239" y="1307735"/>
            <a:ext cx="11656878" cy="1421928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3200" dirty="0"/>
              <a:t>A disponibilização de formação no terreno, que é uma formação orientada pela procura, atenua as lacunas de informação entre os agricultores e os intervenientes no mercado.</a:t>
            </a:r>
          </a:p>
        </p:txBody>
      </p:sp>
      <p:sp>
        <p:nvSpPr>
          <p:cNvPr id="8" name="角丸四角形吹き出し 7"/>
          <p:cNvSpPr/>
          <p:nvPr/>
        </p:nvSpPr>
        <p:spPr>
          <a:xfrm>
            <a:off x="2012670" y="3137483"/>
            <a:ext cx="3591176" cy="1374846"/>
          </a:xfrm>
          <a:prstGeom prst="wedgeRoundRectCallout">
            <a:avLst>
              <a:gd name="adj1" fmla="val -34323"/>
              <a:gd name="adj2" fmla="val 2777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>
                <a:solidFill>
                  <a:schemeClr val="tx1"/>
                </a:solidFill>
              </a:rPr>
              <a:t>Estávamos interessados em produzir a nova variedade de tomates, mas não sabíamos como. Agora que aprendemos como cultivá-las, podemos fornecê-las ao mercado.</a:t>
            </a:r>
          </a:p>
        </p:txBody>
      </p:sp>
      <p:sp>
        <p:nvSpPr>
          <p:cNvPr id="9" name="角丸四角形吹き出し 8"/>
          <p:cNvSpPr/>
          <p:nvPr/>
        </p:nvSpPr>
        <p:spPr>
          <a:xfrm>
            <a:off x="2012671" y="4595456"/>
            <a:ext cx="3591176" cy="1243282"/>
          </a:xfrm>
          <a:prstGeom prst="wedgeRoundRectCallout">
            <a:avLst>
              <a:gd name="adj1" fmla="val -34323"/>
              <a:gd name="adj2" fmla="val 2777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>
                <a:solidFill>
                  <a:schemeClr val="tx1"/>
                </a:solidFill>
              </a:rPr>
              <a:t>Adquirimos conhecimentos e habilidades para gerir melhor os problemas de pragas e doenças da produção de repolho. A qualidade é melhor.</a:t>
            </a:r>
          </a:p>
        </p:txBody>
      </p:sp>
      <p:sp>
        <p:nvSpPr>
          <p:cNvPr id="10" name="角丸四角形吹き出し 9"/>
          <p:cNvSpPr/>
          <p:nvPr/>
        </p:nvSpPr>
        <p:spPr>
          <a:xfrm>
            <a:off x="6396982" y="3137483"/>
            <a:ext cx="3591176" cy="1349473"/>
          </a:xfrm>
          <a:prstGeom prst="wedgeRoundRectCallout">
            <a:avLst>
              <a:gd name="adj1" fmla="val -34323"/>
              <a:gd name="adj2" fmla="val 2777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>
                <a:solidFill>
                  <a:schemeClr val="tx1"/>
                </a:solidFill>
              </a:rPr>
              <a:t>Há uma grande procura da nova variedade de tomates, mas nunca houve oferta suficiente. Desejamos poder comprar essa variedade dos agricultores locais.</a:t>
            </a:r>
          </a:p>
        </p:txBody>
      </p:sp>
      <p:sp>
        <p:nvSpPr>
          <p:cNvPr id="11" name="角丸四角形吹き出し 10"/>
          <p:cNvSpPr/>
          <p:nvPr/>
        </p:nvSpPr>
        <p:spPr>
          <a:xfrm>
            <a:off x="6396982" y="4588494"/>
            <a:ext cx="3591176" cy="1349473"/>
          </a:xfrm>
          <a:prstGeom prst="wedgeRoundRectCallout">
            <a:avLst>
              <a:gd name="adj1" fmla="val -34323"/>
              <a:gd name="adj2" fmla="val 2777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>
                <a:solidFill>
                  <a:schemeClr val="tx1"/>
                </a:solidFill>
              </a:rPr>
              <a:t>Compramos repolhos dos agricultores locais, mas eles geralmente danificam as folhas. Não podemos dar um alto preço de compra a eles devido a má qualidade.</a:t>
            </a:r>
          </a:p>
        </p:txBody>
      </p:sp>
      <p:sp>
        <p:nvSpPr>
          <p:cNvPr id="12" name="Text Box 165"/>
          <p:cNvSpPr txBox="1"/>
          <p:nvPr/>
        </p:nvSpPr>
        <p:spPr>
          <a:xfrm>
            <a:off x="540491" y="5919751"/>
            <a:ext cx="1154085" cy="293226"/>
          </a:xfrm>
          <a:prstGeom prst="rect">
            <a:avLst/>
          </a:prstGeom>
          <a:solidFill>
            <a:srgbClr val="FFFFCC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b="1" kern="100" dirty="0" err="1">
                <a:effectLst/>
                <a:ea typeface="游明朝" panose="02020400000000000000" pitchFamily="18" charset="-128"/>
                <a:cs typeface="ＭＳ Ｐゴシック" panose="020B0600070205080204" pitchFamily="50" charset="-128"/>
              </a:rPr>
              <a:t>Agricultor</a:t>
            </a:r>
            <a:endParaRPr lang="en-US" sz="2400" b="1" kern="100" dirty="0">
              <a:effectLst/>
              <a:ea typeface="游明朝" panose="02020400000000000000" pitchFamily="18" charset="-128"/>
              <a:cs typeface="ＭＳ Ｐゴシック" panose="020B0600070205080204" pitchFamily="50" charset="-128"/>
            </a:endParaRPr>
          </a:p>
        </p:txBody>
      </p:sp>
      <p:sp>
        <p:nvSpPr>
          <p:cNvPr id="13" name="Text Box 165"/>
          <p:cNvSpPr txBox="1"/>
          <p:nvPr/>
        </p:nvSpPr>
        <p:spPr>
          <a:xfrm>
            <a:off x="10461840" y="5568477"/>
            <a:ext cx="1475694" cy="644500"/>
          </a:xfrm>
          <a:prstGeom prst="rect">
            <a:avLst/>
          </a:prstGeom>
          <a:solidFill>
            <a:srgbClr val="FFFFCC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 err="1"/>
              <a:t>Interveniente</a:t>
            </a:r>
            <a:r>
              <a:rPr lang="en-US" b="1" dirty="0"/>
              <a:t> do Mercado</a:t>
            </a:r>
          </a:p>
        </p:txBody>
      </p:sp>
    </p:spTree>
    <p:extLst>
      <p:ext uri="{BB962C8B-B14F-4D97-AF65-F5344CB8AC3E}">
        <p14:creationId xmlns:p14="http://schemas.microsoft.com/office/powerpoint/2010/main" val="742346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D3F11E3B5A638248B8360CDC73F5175A" ma:contentTypeVersion="18" ma:contentTypeDescription="新しいドキュメントを作成します。" ma:contentTypeScope="" ma:versionID="4727cdbd0fd9f8089d045891ae666004">
  <xsd:schema xmlns:xsd="http://www.w3.org/2001/XMLSchema" xmlns:xs="http://www.w3.org/2001/XMLSchema" xmlns:p="http://schemas.microsoft.com/office/2006/metadata/properties" xmlns:ns2="b5df9216-17ea-4c10-abb6-43a658e75ede" xmlns:ns3="b94aba0d-0b37-450f-acf1-6ab612cafb6d" targetNamespace="http://schemas.microsoft.com/office/2006/metadata/properties" ma:root="true" ma:fieldsID="aa4d7870900b9d65edf52ede02b3442d" ns2:_="" ns3:_="">
    <xsd:import namespace="b5df9216-17ea-4c10-abb6-43a658e75ede"/>
    <xsd:import namespace="b94aba0d-0b37-450f-acf1-6ab612cafb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df9216-17ea-4c10-abb6-43a658e75e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7e32e000-d71a-4941-98f3-c6f5b59317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4aba0d-0b37-450f-acf1-6ab612cafb6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30e04c1-ccbc-4a27-94ac-d2f26473e50f}" ma:internalName="TaxCatchAll" ma:showField="CatchAllData" ma:web="b94aba0d-0b37-450f-acf1-6ab612cafb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5df9216-17ea-4c10-abb6-43a658e75ede">
      <Terms xmlns="http://schemas.microsoft.com/office/infopath/2007/PartnerControls"/>
    </lcf76f155ced4ddcb4097134ff3c332f>
    <TaxCatchAll xmlns="b94aba0d-0b37-450f-acf1-6ab612cafb6d" xsi:nil="true"/>
    <SharedWithUsers xmlns="b94aba0d-0b37-450f-acf1-6ab612cafb6d">
      <UserInfo>
        <DisplayName/>
        <AccountId xsi:nil="true"/>
        <AccountType/>
      </UserInfo>
    </SharedWithUsers>
    <MediaLengthInSeconds xmlns="b5df9216-17ea-4c10-abb6-43a658e75ede" xsi:nil="true"/>
  </documentManagement>
</p:properties>
</file>

<file path=customXml/itemProps1.xml><?xml version="1.0" encoding="utf-8"?>
<ds:datastoreItem xmlns:ds="http://schemas.openxmlformats.org/officeDocument/2006/customXml" ds:itemID="{14073AE6-1187-494F-841B-6C1C2D0A2E0F}"/>
</file>

<file path=customXml/itemProps2.xml><?xml version="1.0" encoding="utf-8"?>
<ds:datastoreItem xmlns:ds="http://schemas.openxmlformats.org/officeDocument/2006/customXml" ds:itemID="{A683FEA2-9E96-41B4-A71E-DC316BE0E3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6778B2-0A9F-4C88-B9AA-30672FC97B8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5df9216-17ea-4c10-abb6-43a658e75ede"/>
    <ds:schemaRef ds:uri="http://purl.org/dc/elements/1.1/"/>
    <ds:schemaRef ds:uri="http://schemas.microsoft.com/office/2006/metadata/properties"/>
    <ds:schemaRef ds:uri="b94aba0d-0b37-450f-acf1-6ab612cafb6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1865</TotalTime>
  <Words>1108</Words>
  <Application>Microsoft Office PowerPoint</Application>
  <PresentationFormat>Widescreen</PresentationFormat>
  <Paragraphs>108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 Formações no Terreno Métodos de Implementação </vt:lpstr>
      <vt:lpstr>ONDE ESTAMOS?: Formações no terreno nos 4 Passos de SHEP </vt:lpstr>
      <vt:lpstr>PARTE 1: CONCEITO</vt:lpstr>
      <vt:lpstr>PORQUÊ?: Objectivos da Formação no terreno</vt:lpstr>
      <vt:lpstr>O QUÊ?: Perfil da Formação no terreno</vt:lpstr>
      <vt:lpstr>COMO: Dicas Chave de Implementação</vt:lpstr>
      <vt:lpstr>COMO?: Dicas Chave de Implementação</vt:lpstr>
      <vt:lpstr>Vantagens da Formação Orientada pela Procura</vt:lpstr>
      <vt:lpstr>Mitigando Informação Assimétrica</vt:lpstr>
      <vt:lpstr>PARTE 2: PRÁTICA</vt:lpstr>
      <vt:lpstr>PASSO: Procedimentos de Implementação</vt:lpstr>
      <vt:lpstr>Módulo de formação no terreno (Exemplo)</vt:lpstr>
      <vt:lpstr>Material de formação no terreno (Exemplo)</vt:lpstr>
      <vt:lpstr>LISTA DE CONTROLO:  Pontos a serem Confirmados após a Formação no Terreno</vt:lpstr>
      <vt:lpstr>Formação no Terreno em Acção</vt:lpstr>
      <vt:lpstr>RESOLUÇÃO DE PROBLEMAS</vt:lpstr>
      <vt:lpstr>Caminho a seguir: Calendário de Implementação, Reporte, adicione qualquer outra informação necessária aqui.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Formações no Terreno Métodos de Implementação</dc:title>
  <dc:creator>Ilenio</dc:creator>
  <cp:lastModifiedBy>Kuribayashi, Nobuaki[栗林 伸昭]</cp:lastModifiedBy>
  <cp:revision>28</cp:revision>
  <dcterms:created xsi:type="dcterms:W3CDTF">2019-05-01T16:27:56Z</dcterms:created>
  <dcterms:modified xsi:type="dcterms:W3CDTF">2023-01-24T05:56:23Z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0x010100D3F11E3B5A638248B8360CDC73F5175A</vt:lpwstr>
  </property>
  <property fmtid="{D5CDD505-2E9C-101B-9397-08002B2CF9AE}" pid="3" name="Order">
    <vt:r8>132283700</vt:r8>
  </property>
  <property fmtid="{D5CDD505-2E9C-101B-9397-08002B2CF9AE}" pid="4" name="TriggerFlowInfo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  <property fmtid="{D5CDD505-2E9C-101B-9397-08002B2CF9AE}" pid="9" name="MediaServiceImageTags">
    <vt:lpwstr/>
  </property>
</Properties>
</file>