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2" r:id="rId5"/>
    <p:sldId id="258" r:id="rId6"/>
    <p:sldId id="269" r:id="rId7"/>
    <p:sldId id="257" r:id="rId8"/>
    <p:sldId id="287" r:id="rId9"/>
    <p:sldId id="288" r:id="rId10"/>
    <p:sldId id="289" r:id="rId11"/>
    <p:sldId id="292" r:id="rId12"/>
    <p:sldId id="27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10" r:id="rId23"/>
    <p:sldId id="304" r:id="rId24"/>
    <p:sldId id="305" r:id="rId25"/>
    <p:sldId id="311" r:id="rId26"/>
    <p:sldId id="306" r:id="rId27"/>
    <p:sldId id="307" r:id="rId28"/>
    <p:sldId id="308" r:id="rId29"/>
    <p:sldId id="312" r:id="rId30"/>
    <p:sldId id="309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BC362-758B-1EBC-8950-9A0F27774CE1}" v="2" dt="2022-12-28T13:07:11.413"/>
    <p1510:client id="{A95BE179-DE0D-4F1B-47CC-7679D1827070}" v="7" dt="2023-01-31T09:04:01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113" d="100"/>
          <a:sy n="113" d="100"/>
        </p:scale>
        <p:origin x="3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Edson, MZ[Marina Edson]" userId="S::marinaedson.mz@jica.go.jp::3edd06cc-5e5d-4291-ab70-05039e2b6ef0" providerId="AD" clId="Web-{029BC362-758B-1EBC-8950-9A0F27774CE1}"/>
    <pc:docChg chg="modSld">
      <pc:chgData name="MarinaEdson, MZ[Marina Edson]" userId="S::marinaedson.mz@jica.go.jp::3edd06cc-5e5d-4291-ab70-05039e2b6ef0" providerId="AD" clId="Web-{029BC362-758B-1EBC-8950-9A0F27774CE1}" dt="2022-12-28T13:07:11.413" v="1" actId="20577"/>
      <pc:docMkLst>
        <pc:docMk/>
      </pc:docMkLst>
      <pc:sldChg chg="modSp">
        <pc:chgData name="MarinaEdson, MZ[Marina Edson]" userId="S::marinaedson.mz@jica.go.jp::3edd06cc-5e5d-4291-ab70-05039e2b6ef0" providerId="AD" clId="Web-{029BC362-758B-1EBC-8950-9A0F27774CE1}" dt="2022-12-28T13:07:11.413" v="1" actId="20577"/>
        <pc:sldMkLst>
          <pc:docMk/>
          <pc:sldMk cId="920842659" sldId="296"/>
        </pc:sldMkLst>
        <pc:spChg chg="mod">
          <ac:chgData name="MarinaEdson, MZ[Marina Edson]" userId="S::marinaedson.mz@jica.go.jp::3edd06cc-5e5d-4291-ab70-05039e2b6ef0" providerId="AD" clId="Web-{029BC362-758B-1EBC-8950-9A0F27774CE1}" dt="2022-12-28T13:07:11.413" v="1" actId="20577"/>
          <ac:spMkLst>
            <pc:docMk/>
            <pc:sldMk cId="920842659" sldId="296"/>
            <ac:spMk id="16" creationId="{00000000-0000-0000-0000-000000000000}"/>
          </ac:spMkLst>
        </pc:spChg>
      </pc:sldChg>
    </pc:docChg>
  </pc:docChgLst>
  <pc:docChgLst>
    <pc:chgData name="MarinaEdson, MZ[Marina Edson]" userId="S::marinaedson.mz@jica.go.jp::3edd06cc-5e5d-4291-ab70-05039e2b6ef0" providerId="AD" clId="Web-{A95BE179-DE0D-4F1B-47CC-7679D1827070}"/>
    <pc:docChg chg="modSld">
      <pc:chgData name="MarinaEdson, MZ[Marina Edson]" userId="S::marinaedson.mz@jica.go.jp::3edd06cc-5e5d-4291-ab70-05039e2b6ef0" providerId="AD" clId="Web-{A95BE179-DE0D-4F1B-47CC-7679D1827070}" dt="2023-01-31T09:03:55.157" v="5" actId="20577"/>
      <pc:docMkLst>
        <pc:docMk/>
      </pc:docMkLst>
      <pc:sldChg chg="modSp">
        <pc:chgData name="MarinaEdson, MZ[Marina Edson]" userId="S::marinaedson.mz@jica.go.jp::3edd06cc-5e5d-4291-ab70-05039e2b6ef0" providerId="AD" clId="Web-{A95BE179-DE0D-4F1B-47CC-7679D1827070}" dt="2023-01-31T09:03:55.157" v="5" actId="20577"/>
        <pc:sldMkLst>
          <pc:docMk/>
          <pc:sldMk cId="920842659" sldId="296"/>
        </pc:sldMkLst>
        <pc:spChg chg="mod">
          <ac:chgData name="MarinaEdson, MZ[Marina Edson]" userId="S::marinaedson.mz@jica.go.jp::3edd06cc-5e5d-4291-ab70-05039e2b6ef0" providerId="AD" clId="Web-{A95BE179-DE0D-4F1B-47CC-7679D1827070}" dt="2023-01-31T09:03:55.157" v="5" actId="20577"/>
          <ac:spMkLst>
            <pc:docMk/>
            <pc:sldMk cId="920842659" sldId="296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pPr/>
              <a:t>1/31/2023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82913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16</a:t>
            </a:fld>
            <a:endParaRPr kumimoji="1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/>
          <a:p>
            <a:br>
              <a:rPr kumimoji="1" lang="en-US" altLang="ja-JP" sz="5400" dirty="0">
                <a:solidFill>
                  <a:schemeClr val="tx1"/>
                </a:solidFill>
              </a:rPr>
            </a:br>
            <a:r>
              <a:rPr lang="en-US" sz="5400" dirty="0"/>
              <a:t> </a:t>
            </a:r>
            <a:r>
              <a:rPr lang="pt-PT" altLang="ja-JP" sz="5400" dirty="0">
                <a:solidFill>
                  <a:schemeClr val="tx1"/>
                </a:solidFill>
              </a:rPr>
              <a:t>Acompanhamento e Monitorização</a:t>
            </a:r>
            <a:br>
              <a:rPr lang="en-US" sz="5400" dirty="0"/>
            </a:br>
            <a:r>
              <a:rPr lang="pt-PT" altLang="ja-JP" sz="5400" dirty="0">
                <a:solidFill>
                  <a:schemeClr val="tx1"/>
                </a:solidFill>
              </a:rPr>
              <a:t>Métodos de Implementação </a:t>
            </a:r>
            <a:br>
              <a:rPr lang="en-US" sz="5400" dirty="0"/>
            </a:b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Escreva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nome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sua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organização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aqui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3" imgW="5819048" imgH="4982270" progId="PBrush">
                  <p:embed/>
                </p:oleObj>
              </mc:Choice>
              <mc:Fallback>
                <p:oleObj name="ビットマップ イメージ" r:id="rId3" imgW="5819048" imgH="4982270" progId="PBrush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354" y="3848216"/>
            <a:ext cx="4128557" cy="250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97" y="329740"/>
            <a:ext cx="9829270" cy="942181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PASSO: </a:t>
            </a:r>
            <a:r>
              <a:rPr lang="pt-PT" dirty="0"/>
              <a:t>Procedimentos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94" y="1407916"/>
            <a:ext cx="11577505" cy="4527217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Visitar os grupos de agricultores periodicamente para dar conselhos e acompanhar o progresso da implementação da actividade.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Consultar os resultados da "Pesquisa de Linha de Base - Parte 2- Técnicas Agrícolas" e avaliar quanto os agricultores têm vindo a melhorar em termos de adopção de técnicas. Prestar apoio quando necessário.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Consultar os Calendários de Culturas e monitorizar o progresso da implementação da actividade. Fornecer consulta sempre que necessário.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6052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49" y="249789"/>
            <a:ext cx="9522885" cy="9318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PASSO: </a:t>
            </a:r>
            <a:r>
              <a:rPr lang="pt-PT" dirty="0"/>
              <a:t>Procedimentos de 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97" y="1181652"/>
            <a:ext cx="11530012" cy="52705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pt-BR" dirty="0"/>
              <a:t>Recolher informação qualitativa sobre género, ou seja, histórias de sucesso, para ver como a igualdade de género e o empoderamento das mulheres têm contribuído para alcançar o objectivo dos grupos.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pt-BR" dirty="0"/>
              <a:t>Realizar a Pesquisa Participativa Final utilizando dois tipos de formatos.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pt-BR" dirty="0"/>
              <a:t>Submeter os formulários preenchidos ao gabinete designado (</a:t>
            </a:r>
            <a:r>
              <a:rPr lang="pt-BR" sz="3100" dirty="0">
                <a:solidFill>
                  <a:schemeClr val="bg1">
                    <a:lumMod val="65000"/>
                  </a:schemeClr>
                </a:solidFill>
              </a:rPr>
              <a:t>Alterar para uma secção apropriada - por exemplo, Unidade de Projecto, gabinete central do ministério, etc., onde será feita a análise</a:t>
            </a:r>
            <a:r>
              <a:rPr lang="pt-BR" dirty="0"/>
              <a:t>) Dar feedback aos agricultores quando os dados analisados forem devolvidos aos </a:t>
            </a:r>
            <a:r>
              <a:rPr lang="pt-BR" dirty="0" err="1"/>
              <a:t>extensionistas</a:t>
            </a:r>
            <a:r>
              <a:rPr lang="pt-BR" dirty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46507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8" y="711200"/>
            <a:ext cx="9522118" cy="5823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46" y="33350"/>
            <a:ext cx="10970412" cy="805802"/>
          </a:xfrm>
        </p:spPr>
        <p:txBody>
          <a:bodyPr>
            <a:normAutofit/>
          </a:bodyPr>
          <a:lstStyle/>
          <a:p>
            <a:r>
              <a:rPr lang="pt-BR" sz="3600" dirty="0"/>
              <a:t>Preenchimento da Folha de Produção, Rendimento &amp; Custo</a:t>
            </a:r>
            <a:endParaRPr kumimoji="1"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6918" y="6477357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6391038" y="1375282"/>
            <a:ext cx="355942" cy="783715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047" y="1520499"/>
            <a:ext cx="501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Informação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básica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sobre</a:t>
            </a:r>
            <a:r>
              <a:rPr lang="en-US" sz="2400" b="1" dirty="0">
                <a:solidFill>
                  <a:srgbClr val="FF0000"/>
                </a:solidFill>
              </a:rPr>
              <a:t> o </a:t>
            </a:r>
            <a:r>
              <a:rPr lang="en-US" sz="2400" b="1" dirty="0" err="1">
                <a:solidFill>
                  <a:srgbClr val="FF0000"/>
                </a:solidFill>
              </a:rPr>
              <a:t>agricultor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9821816" y="3258817"/>
            <a:ext cx="291961" cy="1975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41131" y="3721929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Produção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rendimento</a:t>
            </a:r>
            <a:r>
              <a:rPr lang="en-US" sz="2000" b="1" dirty="0">
                <a:solidFill>
                  <a:srgbClr val="FF0000"/>
                </a:solidFill>
              </a:rPr>
              <a:t> &amp; </a:t>
            </a:r>
            <a:r>
              <a:rPr lang="en-US" sz="2000" b="1" dirty="0" err="1">
                <a:solidFill>
                  <a:srgbClr val="FF0000"/>
                </a:solidFill>
              </a:rPr>
              <a:t>custo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9881223" y="5332820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1131" y="5233937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Conversão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unidade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945478" y="6106848"/>
            <a:ext cx="232554" cy="510121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3945" y="6154435"/>
            <a:ext cx="27091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>
                <a:solidFill>
                  <a:srgbClr val="FF0000"/>
                </a:solidFill>
              </a:rPr>
              <a:t>“</a:t>
            </a:r>
            <a:r>
              <a:rPr lang="en-US" sz="2000" b="1" dirty="0" err="1">
                <a:solidFill>
                  <a:srgbClr val="FF0000"/>
                </a:solidFill>
              </a:rPr>
              <a:t>Mudanças</a:t>
            </a:r>
            <a:r>
              <a:rPr lang="en-US" sz="2000" b="1" dirty="0">
                <a:solidFill>
                  <a:srgbClr val="FF0000"/>
                </a:solidFill>
              </a:rPr>
              <a:t>” </a:t>
            </a:r>
            <a:r>
              <a:rPr lang="en-US" sz="2000" b="1" dirty="0" err="1">
                <a:solidFill>
                  <a:srgbClr val="FF0000"/>
                </a:solidFill>
              </a:rPr>
              <a:t>após</a:t>
            </a:r>
            <a:r>
              <a:rPr lang="en-US" sz="2000" b="1" dirty="0">
                <a:solidFill>
                  <a:srgbClr val="FF0000"/>
                </a:solidFill>
              </a:rPr>
              <a:t> SHEP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5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3" y="1234119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344"/>
            <a:ext cx="12190987" cy="805963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13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7564" y="3999312"/>
            <a:ext cx="12082621" cy="24351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kumimoji="1" lang="en-US" sz="3000" dirty="0">
                <a:solidFill>
                  <a:srgbClr val="FF0000"/>
                </a:solidFill>
              </a:rPr>
              <a:t>1 Nome e </a:t>
            </a:r>
            <a:r>
              <a:rPr kumimoji="1" lang="en-US" sz="3000" dirty="0" err="1">
                <a:solidFill>
                  <a:srgbClr val="FF0000"/>
                </a:solidFill>
              </a:rPr>
              <a:t>Variedade</a:t>
            </a:r>
            <a:r>
              <a:rPr kumimoji="1" lang="en-US" sz="3000" dirty="0">
                <a:solidFill>
                  <a:srgbClr val="FF0000"/>
                </a:solidFill>
              </a:rPr>
              <a:t> da </a:t>
            </a:r>
            <a:r>
              <a:rPr kumimoji="1" lang="en-US" sz="3000" dirty="0" err="1">
                <a:solidFill>
                  <a:srgbClr val="FF0000"/>
                </a:solidFill>
              </a:rPr>
              <a:t>Cultura</a:t>
            </a:r>
            <a:endParaRPr kumimoji="1"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sz="3000" dirty="0">
                <a:sym typeface="Wingdings" panose="05000000000000000000" pitchFamily="2" charset="2"/>
              </a:rPr>
              <a:t></a:t>
            </a:r>
            <a:r>
              <a:rPr kumimoji="1" lang="en-US" sz="3000" dirty="0" err="1"/>
              <a:t>Indique</a:t>
            </a:r>
            <a:r>
              <a:rPr kumimoji="1" lang="en-US" sz="3000" dirty="0"/>
              <a:t> o </a:t>
            </a:r>
            <a:r>
              <a:rPr kumimoji="1" lang="en-US" sz="3000" dirty="0" err="1"/>
              <a:t>nome</a:t>
            </a:r>
            <a:r>
              <a:rPr kumimoji="1" lang="en-US" sz="3000" dirty="0"/>
              <a:t> e </a:t>
            </a:r>
            <a:r>
              <a:rPr kumimoji="1" lang="en-US" sz="3000" dirty="0" err="1"/>
              <a:t>variedade</a:t>
            </a:r>
            <a:r>
              <a:rPr kumimoji="1" lang="en-US" sz="3000" dirty="0"/>
              <a:t> </a:t>
            </a:r>
            <a:r>
              <a:rPr lang="en-US" sz="3000" dirty="0"/>
              <a:t>da </a:t>
            </a:r>
            <a:r>
              <a:rPr kumimoji="1" lang="en-US" sz="3000" dirty="0" err="1"/>
              <a:t>cultura</a:t>
            </a:r>
            <a:r>
              <a:rPr kumimoji="1" lang="en-US" sz="3000" dirty="0"/>
              <a:t> </a:t>
            </a:r>
            <a:r>
              <a:rPr lang="en-US" sz="3000" dirty="0" err="1"/>
              <a:t>cultivada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última</a:t>
            </a:r>
            <a:r>
              <a:rPr lang="en-US" sz="3000" dirty="0"/>
              <a:t> </a:t>
            </a:r>
            <a:r>
              <a:rPr lang="en-US" sz="3000" dirty="0" err="1"/>
              <a:t>época</a:t>
            </a:r>
            <a:r>
              <a:rPr lang="en-US" sz="3000" dirty="0"/>
              <a:t> </a:t>
            </a:r>
            <a:r>
              <a:rPr lang="en-US" sz="3000" dirty="0" err="1"/>
              <a:t>agrícola</a:t>
            </a:r>
            <a:r>
              <a:rPr kumimoji="1" lang="en-US" sz="3000" dirty="0"/>
              <a:t>.</a:t>
            </a:r>
            <a:endParaRPr lang="en-US" sz="3000" dirty="0">
              <a:cs typeface="Calibri"/>
            </a:endParaRPr>
          </a:p>
          <a:p>
            <a:pPr marL="0" indent="0">
              <a:buNone/>
            </a:pPr>
            <a:endParaRPr kumimoji="1" lang="en-US" sz="1050" dirty="0"/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2 (2a. &amp; 2b.) </a:t>
            </a:r>
            <a:r>
              <a:rPr lang="en-US" sz="3000" dirty="0" err="1">
                <a:solidFill>
                  <a:srgbClr val="FF0000"/>
                </a:solidFill>
              </a:rPr>
              <a:t>Área</a:t>
            </a:r>
            <a:r>
              <a:rPr lang="en-US" sz="3000" dirty="0">
                <a:solidFill>
                  <a:srgbClr val="FF0000"/>
                </a:solidFill>
              </a:rPr>
              <a:t> de </a:t>
            </a:r>
            <a:r>
              <a:rPr lang="en-US" sz="3000" dirty="0" err="1">
                <a:solidFill>
                  <a:srgbClr val="FF0000"/>
                </a:solidFill>
              </a:rPr>
              <a:t>cultivo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em</a:t>
            </a:r>
            <a:r>
              <a:rPr lang="en-US" sz="3000" dirty="0">
                <a:solidFill>
                  <a:srgbClr val="FF0000"/>
                </a:solidFill>
              </a:rPr>
              <a:t> metro x metro (m</a:t>
            </a:r>
            <a:r>
              <a:rPr lang="en-US" sz="3000" baseline="30000" dirty="0">
                <a:solidFill>
                  <a:srgbClr val="FF0000"/>
                </a:solidFill>
              </a:rPr>
              <a:t>2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 err="1">
                <a:solidFill>
                  <a:srgbClr val="FF0000"/>
                </a:solidFill>
              </a:rPr>
              <a:t>ou</a:t>
            </a:r>
            <a:r>
              <a:rPr lang="en-US" sz="3000" dirty="0">
                <a:solidFill>
                  <a:srgbClr val="FF0000"/>
                </a:solidFill>
              </a:rPr>
              <a:t> hectare (ha)</a:t>
            </a:r>
          </a:p>
          <a:p>
            <a:pPr marL="0" indent="0">
              <a:buNone/>
            </a:pPr>
            <a:r>
              <a:rPr kumimoji="1" lang="en-US" sz="3000" dirty="0">
                <a:sym typeface="Wingdings" panose="05000000000000000000" pitchFamily="2" charset="2"/>
              </a:rPr>
              <a:t></a:t>
            </a:r>
            <a:r>
              <a:rPr kumimoji="1" lang="en-US" sz="3000" dirty="0" err="1">
                <a:sym typeface="Wingdings" panose="05000000000000000000" pitchFamily="2" charset="2"/>
              </a:rPr>
              <a:t>Espaçamento</a:t>
            </a:r>
            <a:r>
              <a:rPr kumimoji="1" lang="en-US" sz="3000" dirty="0">
                <a:sym typeface="Wingdings" panose="05000000000000000000" pitchFamily="2" charset="2"/>
              </a:rPr>
              <a:t> </a:t>
            </a:r>
            <a:r>
              <a:rPr kumimoji="1" lang="en-US" sz="3000" dirty="0" err="1">
                <a:sym typeface="Wingdings" panose="05000000000000000000" pitchFamily="2" charset="2"/>
              </a:rPr>
              <a:t>pode</a:t>
            </a:r>
            <a:r>
              <a:rPr kumimoji="1" lang="en-US" sz="3000" dirty="0">
                <a:sym typeface="Wingdings" panose="05000000000000000000" pitchFamily="2" charset="2"/>
              </a:rPr>
              <a:t> ser </a:t>
            </a:r>
            <a:r>
              <a:rPr kumimoji="1" lang="en-US" sz="3000" dirty="0" err="1">
                <a:sym typeface="Wingdings" panose="05000000000000000000" pitchFamily="2" charset="2"/>
              </a:rPr>
              <a:t>utilizado</a:t>
            </a:r>
            <a:r>
              <a:rPr kumimoji="1" lang="en-US" sz="3000" dirty="0">
                <a:sym typeface="Wingdings" panose="05000000000000000000" pitchFamily="2" charset="2"/>
              </a:rPr>
              <a:t> para </a:t>
            </a:r>
            <a:r>
              <a:rPr kumimoji="1" lang="en-US" sz="3000" dirty="0" err="1">
                <a:sym typeface="Wingdings" panose="05000000000000000000" pitchFamily="2" charset="2"/>
              </a:rPr>
              <a:t>estimar</a:t>
            </a:r>
            <a:r>
              <a:rPr kumimoji="1" lang="en-US" sz="3000" dirty="0">
                <a:sym typeface="Wingdings" panose="05000000000000000000" pitchFamily="2" charset="2"/>
              </a:rPr>
              <a:t> a </a:t>
            </a:r>
            <a:r>
              <a:rPr kumimoji="1" lang="en-US" sz="3000" dirty="0" err="1">
                <a:sym typeface="Wingdings" panose="05000000000000000000" pitchFamily="2" charset="2"/>
              </a:rPr>
              <a:t>área</a:t>
            </a:r>
            <a:r>
              <a:rPr kumimoji="1" lang="en-US" sz="3000" dirty="0">
                <a:sym typeface="Wingdings" panose="05000000000000000000" pitchFamily="2" charset="2"/>
              </a:rPr>
              <a:t> </a:t>
            </a:r>
            <a:r>
              <a:rPr kumimoji="1" lang="en-US" sz="3000" dirty="0" err="1">
                <a:sym typeface="Wingdings" panose="05000000000000000000" pitchFamily="2" charset="2"/>
              </a:rPr>
              <a:t>em</a:t>
            </a:r>
            <a:r>
              <a:rPr kumimoji="1" lang="en-US" sz="3000" dirty="0">
                <a:sym typeface="Wingdings" panose="05000000000000000000" pitchFamily="2" charset="2"/>
              </a:rPr>
              <a:t> </a:t>
            </a:r>
            <a:r>
              <a:rPr kumimoji="1" lang="en-US" sz="3000" dirty="0" err="1">
                <a:sym typeface="Wingdings" panose="05000000000000000000" pitchFamily="2" charset="2"/>
              </a:rPr>
              <a:t>cultivo</a:t>
            </a:r>
            <a:endParaRPr kumimoji="1" lang="en-US" sz="3000" dirty="0"/>
          </a:p>
        </p:txBody>
      </p:sp>
      <p:sp>
        <p:nvSpPr>
          <p:cNvPr id="18" name="Oval 17"/>
          <p:cNvSpPr/>
          <p:nvPr/>
        </p:nvSpPr>
        <p:spPr>
          <a:xfrm>
            <a:off x="313267" y="1422403"/>
            <a:ext cx="922868" cy="23658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236136" y="1422403"/>
            <a:ext cx="1786466" cy="23658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2084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3" y="980109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861"/>
            <a:ext cx="12190987" cy="905200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9917" y="612249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14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6266" y="3582985"/>
            <a:ext cx="11810934" cy="317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3 Produção vendida no mercado em várias unidades (por exemplo, sacos, caixas, maços, alqueires, etc.)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pt-BR" sz="2800" dirty="0"/>
              <a:t>Quantidade total vendida no mercado.</a:t>
            </a:r>
          </a:p>
          <a:p>
            <a:pPr marL="0" indent="0">
              <a:buNone/>
            </a:pPr>
            <a:r>
              <a:rPr lang="pt-BR" sz="2800" dirty="0"/>
              <a:t>4 [</a:t>
            </a:r>
            <a:r>
              <a:rPr lang="pt-BR" sz="2800" dirty="0">
                <a:solidFill>
                  <a:srgbClr val="002060"/>
                </a:solidFill>
              </a:rPr>
              <a:t>Cálculo automático - sem necessidade de escrever nesta coluna desde que a conversão seja indicada]. </a:t>
            </a:r>
            <a:r>
              <a:rPr lang="pt-BR" sz="2800" dirty="0">
                <a:solidFill>
                  <a:srgbClr val="FF0000"/>
                </a:solidFill>
              </a:rPr>
              <a:t>Produção vendida no mercado em kg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pt-BR" sz="2800" dirty="0"/>
              <a:t>Os agricultores podem escrever em kg nesta coluna em vez de escreverem na coluna 3.</a:t>
            </a:r>
          </a:p>
          <a:p>
            <a:pPr marL="0" indent="0">
              <a:buNone/>
            </a:pPr>
            <a:endParaRPr kumimoji="1" lang="en-US" sz="2800" dirty="0"/>
          </a:p>
          <a:p>
            <a:endParaRPr kumimoji="1"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3031066" y="1133561"/>
            <a:ext cx="1185333" cy="23547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216398" y="1193799"/>
            <a:ext cx="1066801" cy="22944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913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3" y="980109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775"/>
            <a:ext cx="12126897" cy="808338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15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96332" y="3758806"/>
            <a:ext cx="11636717" cy="2773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5 (4/2b.)</a:t>
            </a:r>
            <a:r>
              <a:rPr lang="pt-BR" sz="2800" dirty="0"/>
              <a:t> </a:t>
            </a:r>
            <a:r>
              <a:rPr lang="pt-BR" altLang="ja-JP" sz="2800" dirty="0">
                <a:solidFill>
                  <a:srgbClr val="002060"/>
                </a:solidFill>
              </a:rPr>
              <a:t>[Cálculo automático - sem necessidade de escrever nesta coluna]</a:t>
            </a:r>
            <a:r>
              <a:rPr lang="pt-BR" sz="2800" dirty="0"/>
              <a:t> P</a:t>
            </a:r>
            <a:r>
              <a:rPr lang="pt-BR" sz="2800" dirty="0">
                <a:solidFill>
                  <a:srgbClr val="FF0000"/>
                </a:solidFill>
              </a:rPr>
              <a:t>rodução vendida no mercado em kg por hectare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Analisar a produtividade. Os agricultores não precisam de escrever nesta coluna.</a:t>
            </a:r>
          </a:p>
          <a:p>
            <a:pPr marL="0" indent="0">
              <a:buFont typeface="Wingdings"/>
              <a:buChar char="à"/>
            </a:pPr>
            <a:endParaRPr lang="pt-BR" sz="2800" dirty="0"/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6 Preço médio por unidade variada (moeda local por unidade)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Preço comercializado por unidade</a:t>
            </a:r>
          </a:p>
        </p:txBody>
      </p:sp>
      <p:sp>
        <p:nvSpPr>
          <p:cNvPr id="18" name="Oval 17"/>
          <p:cNvSpPr/>
          <p:nvPr/>
        </p:nvSpPr>
        <p:spPr>
          <a:xfrm>
            <a:off x="5325532" y="1155471"/>
            <a:ext cx="1158723" cy="24100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84256" y="1155471"/>
            <a:ext cx="1313544" cy="24100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3327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83" y="980109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" y="100081"/>
            <a:ext cx="12117006" cy="1325563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16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2183" y="3570256"/>
            <a:ext cx="11810934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7 (6/unidade de conversão em caixa)</a:t>
            </a:r>
            <a:r>
              <a:rPr lang="pt-BR" sz="2800" dirty="0"/>
              <a:t> </a:t>
            </a:r>
            <a:r>
              <a:rPr lang="pt-BR" altLang="ja-JP" sz="2800" dirty="0">
                <a:solidFill>
                  <a:srgbClr val="002060"/>
                </a:solidFill>
              </a:rPr>
              <a:t>[Cálculo automático - sem necessidade de escrever nesta coluna] </a:t>
            </a:r>
            <a:r>
              <a:rPr lang="pt-BR" sz="2800" dirty="0">
                <a:solidFill>
                  <a:srgbClr val="FF0000"/>
                </a:solidFill>
              </a:rPr>
              <a:t>Preço médio por kg em moeda local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Os agricultores não precisam de escrever nesta coluna se não souberem o preço por kg.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8 (3X6) ou (4X7)</a:t>
            </a:r>
            <a:r>
              <a:rPr lang="pt-BR" sz="2800" dirty="0"/>
              <a:t> </a:t>
            </a:r>
            <a:r>
              <a:rPr lang="pt-BR" altLang="ja-JP" sz="2800" dirty="0">
                <a:solidFill>
                  <a:srgbClr val="002060"/>
                </a:solidFill>
              </a:rPr>
              <a:t>[Cálculo automático - sem necessidade de escrever nesta coluna] </a:t>
            </a:r>
            <a:r>
              <a:rPr lang="pt-BR" sz="2800" dirty="0">
                <a:solidFill>
                  <a:srgbClr val="FF0000"/>
                </a:solidFill>
              </a:rPr>
              <a:t>Rendimento total em moeda local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Este é o rendimento total da cultura.</a:t>
            </a:r>
          </a:p>
          <a:p>
            <a:pPr marL="0" indent="0">
              <a:buFont typeface="Wingdings"/>
              <a:buChar char="à"/>
            </a:pPr>
            <a:endParaRPr kumimoji="1"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7759592" y="1176867"/>
            <a:ext cx="1192092" cy="23198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176867"/>
            <a:ext cx="1064383" cy="23198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92099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3" y="980109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" y="100081"/>
            <a:ext cx="12110252" cy="1325563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 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17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42769" y="3574191"/>
            <a:ext cx="11854431" cy="3171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9 Custo total de produção em moeda local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Custo das sementes, materiais de plantação, fertilizantes/ adubos, pesticidas, postos de trabalho, custos de mão-de-obra, custos de transporte &amp; comercialização,etc.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10 (8-9</a:t>
            </a:r>
            <a:r>
              <a:rPr lang="pt-BR" altLang="ja-JP" sz="2800" dirty="0">
                <a:solidFill>
                  <a:srgbClr val="002060"/>
                </a:solidFill>
              </a:rPr>
              <a:t>) [Cálculo automático - sem necessidade de escrever nesta coluna]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Rendimento líquido (lucro) em moeda local</a:t>
            </a:r>
          </a:p>
          <a:p>
            <a:pPr marL="0" indent="0">
              <a:buFont typeface="Wingdings"/>
              <a:buChar char="à"/>
            </a:pPr>
            <a:r>
              <a:rPr lang="pt-BR" sz="2800" dirty="0"/>
              <a:t>Este é o lucro total da colheita.</a:t>
            </a:r>
          </a:p>
        </p:txBody>
      </p:sp>
      <p:sp>
        <p:nvSpPr>
          <p:cNvPr id="18" name="Oval 17"/>
          <p:cNvSpPr/>
          <p:nvPr/>
        </p:nvSpPr>
        <p:spPr>
          <a:xfrm>
            <a:off x="10041467" y="1166615"/>
            <a:ext cx="1192589" cy="23301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695476" cy="23301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58138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25" y="1419471"/>
            <a:ext cx="11694912" cy="1182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2000" cy="1325563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18</a:t>
            </a:fld>
            <a:endParaRPr kumimoji="1" lang="en-US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23" y="2602137"/>
            <a:ext cx="3379409" cy="391719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4525" y="1972733"/>
            <a:ext cx="11694911" cy="6294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14525" y="3225427"/>
            <a:ext cx="8282846" cy="236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sz="3200" dirty="0" err="1">
                <a:solidFill>
                  <a:srgbClr val="FF0000"/>
                </a:solidFill>
              </a:rPr>
              <a:t>Indique</a:t>
            </a:r>
            <a:r>
              <a:rPr kumimoji="1" lang="en-US" sz="3200" dirty="0">
                <a:solidFill>
                  <a:srgbClr val="FF0000"/>
                </a:solidFill>
              </a:rPr>
              <a:t>, </a:t>
            </a:r>
            <a:r>
              <a:rPr kumimoji="1" lang="en-US" sz="3200" dirty="0" err="1">
                <a:solidFill>
                  <a:srgbClr val="FF0000"/>
                </a:solidFill>
              </a:rPr>
              <a:t>na</a:t>
            </a:r>
            <a:r>
              <a:rPr kumimoji="1" lang="en-US" sz="3200" dirty="0">
                <a:solidFill>
                  <a:srgbClr val="FF0000"/>
                </a:solidFill>
              </a:rPr>
              <a:t> </a:t>
            </a:r>
            <a:r>
              <a:rPr kumimoji="1" lang="en-US" sz="3200" dirty="0" err="1">
                <a:solidFill>
                  <a:srgbClr val="FF0000"/>
                </a:solidFill>
              </a:rPr>
              <a:t>caixa</a:t>
            </a:r>
            <a:r>
              <a:rPr kumimoji="1" lang="en-US" sz="3200" dirty="0">
                <a:solidFill>
                  <a:srgbClr val="FF0000"/>
                </a:solidFill>
              </a:rPr>
              <a:t>, as </a:t>
            </a:r>
            <a:r>
              <a:rPr kumimoji="1" lang="en-US" sz="3200" dirty="0" err="1">
                <a:solidFill>
                  <a:srgbClr val="FF0000"/>
                </a:solidFill>
              </a:rPr>
              <a:t>unidades</a:t>
            </a:r>
            <a:r>
              <a:rPr kumimoji="1" lang="en-US" sz="3200" dirty="0">
                <a:solidFill>
                  <a:srgbClr val="FF0000"/>
                </a:solidFill>
              </a:rPr>
              <a:t> de </a:t>
            </a:r>
            <a:r>
              <a:rPr kumimoji="1" lang="en-US" sz="3200" dirty="0" err="1">
                <a:solidFill>
                  <a:srgbClr val="FF0000"/>
                </a:solidFill>
              </a:rPr>
              <a:t>conversão</a:t>
            </a:r>
            <a:endParaRPr kumimoji="1" lang="en-US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800" dirty="0"/>
              <a:t>&lt;</a:t>
            </a:r>
            <a:r>
              <a:rPr lang="en-US" sz="2800" dirty="0" err="1"/>
              <a:t>exemplo</a:t>
            </a:r>
            <a:r>
              <a:rPr lang="en-US" sz="2800" dirty="0"/>
              <a:t>&gt;</a:t>
            </a:r>
          </a:p>
          <a:p>
            <a:pPr marL="457200" lvl="1" indent="0">
              <a:buNone/>
            </a:pPr>
            <a:r>
              <a:rPr lang="en-US" sz="2800" dirty="0"/>
              <a:t>1 </a:t>
            </a:r>
            <a:r>
              <a:rPr lang="en-US" sz="2800" dirty="0" err="1"/>
              <a:t>saco</a:t>
            </a:r>
            <a:r>
              <a:rPr lang="en-US" sz="2800" dirty="0"/>
              <a:t> de </a:t>
            </a:r>
            <a:r>
              <a:rPr lang="en-US" sz="2800" dirty="0" err="1"/>
              <a:t>batata</a:t>
            </a:r>
            <a:r>
              <a:rPr lang="en-US" sz="2800" dirty="0"/>
              <a:t> </a:t>
            </a:r>
            <a:r>
              <a:rPr lang="en-US" sz="2800" dirty="0" err="1"/>
              <a:t>irlandesa</a:t>
            </a:r>
            <a:r>
              <a:rPr lang="en-US" sz="2800" dirty="0"/>
              <a:t> 110kg</a:t>
            </a:r>
          </a:p>
          <a:p>
            <a:pPr marL="457200" lvl="1" indent="0">
              <a:buNone/>
            </a:pPr>
            <a:r>
              <a:rPr kumimoji="1" lang="en-US" sz="2800" dirty="0"/>
              <a:t>1 </a:t>
            </a:r>
            <a:r>
              <a:rPr kumimoji="1" lang="en-US" sz="2800" dirty="0" err="1"/>
              <a:t>cabeça</a:t>
            </a:r>
            <a:r>
              <a:rPr kumimoji="1" lang="en-US" sz="2800" dirty="0"/>
              <a:t> de </a:t>
            </a:r>
            <a:r>
              <a:rPr kumimoji="1" lang="en-US" sz="2800" dirty="0" err="1"/>
              <a:t>repolho</a:t>
            </a:r>
            <a:r>
              <a:rPr kumimoji="1" lang="en-US" sz="2800" dirty="0"/>
              <a:t> = 2kg</a:t>
            </a:r>
          </a:p>
          <a:p>
            <a:pPr marL="457200" lvl="1" indent="0">
              <a:buNone/>
            </a:pPr>
            <a:r>
              <a:rPr lang="en-US" sz="2800" dirty="0"/>
              <a:t>1 </a:t>
            </a:r>
            <a:r>
              <a:rPr lang="en-US" sz="2800" dirty="0" err="1"/>
              <a:t>caixa</a:t>
            </a:r>
            <a:r>
              <a:rPr lang="en-US" sz="2800" dirty="0"/>
              <a:t> de </a:t>
            </a:r>
            <a:r>
              <a:rPr lang="en-US" sz="2800" dirty="0" err="1"/>
              <a:t>tomate</a:t>
            </a:r>
            <a:r>
              <a:rPr lang="en-US" sz="2800" dirty="0"/>
              <a:t> = 20kg</a:t>
            </a:r>
            <a:endParaRPr kumimoji="1" lang="en-US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742821" y="4244971"/>
            <a:ext cx="2370197" cy="1266829"/>
          </a:xfrm>
          <a:prstGeom prst="wedgeRoundRectCallout">
            <a:avLst>
              <a:gd name="adj1" fmla="val 55930"/>
              <a:gd name="adj2" fmla="val -782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tx1"/>
                </a:solidFill>
              </a:rPr>
              <a:t>Uma tabela de conversão como esta será útil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241860"/>
            <a:ext cx="11601450" cy="1038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2000" cy="1325563"/>
          </a:xfrm>
        </p:spPr>
        <p:txBody>
          <a:bodyPr>
            <a:normAutofit/>
          </a:bodyPr>
          <a:lstStyle/>
          <a:p>
            <a:r>
              <a:rPr lang="pt-BR" sz="4000" dirty="0"/>
              <a:t>Preenchimento da Folha de Produção, Rendimento &amp; Custo</a:t>
            </a:r>
            <a:endParaRPr kumimoji="1"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19</a:t>
            </a:fld>
            <a:endParaRPr kumimoji="1" lang="en-US" dirty="0"/>
          </a:p>
        </p:txBody>
      </p:sp>
      <p:sp>
        <p:nvSpPr>
          <p:cNvPr id="10" name="Oval 9"/>
          <p:cNvSpPr/>
          <p:nvPr/>
        </p:nvSpPr>
        <p:spPr>
          <a:xfrm>
            <a:off x="143933" y="1085851"/>
            <a:ext cx="11899184" cy="1415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3933" y="4531813"/>
            <a:ext cx="11562112" cy="184469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2800" dirty="0"/>
              <a:t>&lt;</a:t>
            </a:r>
            <a:r>
              <a:rPr lang="en-US" sz="2800" dirty="0" err="1"/>
              <a:t>Exemplo</a:t>
            </a:r>
            <a:r>
              <a:rPr lang="en-US" sz="2800" dirty="0"/>
              <a:t>&gt;</a:t>
            </a:r>
          </a:p>
          <a:p>
            <a:pPr marL="457200" lvl="1" indent="0">
              <a:buNone/>
            </a:pPr>
            <a:r>
              <a:rPr lang="pt-BR" sz="2800" dirty="0"/>
              <a:t>“ Comecei a produzir uma variedade de tomates, Cal J, que o mercado prefere.”</a:t>
            </a:r>
          </a:p>
          <a:p>
            <a:pPr marL="457200" lvl="1" indent="0">
              <a:buNone/>
            </a:pPr>
            <a:r>
              <a:rPr lang="pt-BR" sz="2800" dirty="0"/>
              <a:t>“Comecei a arranjar transporte com os membros do meu grupo para reduzir os custos de transporte.”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443245" y="3190418"/>
            <a:ext cx="7599872" cy="1139751"/>
          </a:xfrm>
          <a:prstGeom prst="wedgeRoundRectCallout">
            <a:avLst>
              <a:gd name="adj1" fmla="val -46702"/>
              <a:gd name="adj2" fmla="val 81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Recolher informação sobre as suas mudanças na produção, comercialização e trabalho colectivo como grupo.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728" y="2544207"/>
            <a:ext cx="11395594" cy="121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rgbClr val="FF0000"/>
                </a:solidFill>
              </a:rPr>
              <a:t>Na caixa, enumere várias "alterações" que os agricultores fizeram após SHEP.</a:t>
            </a:r>
          </a:p>
        </p:txBody>
      </p:sp>
    </p:spTree>
    <p:extLst>
      <p:ext uri="{BB962C8B-B14F-4D97-AF65-F5344CB8AC3E}">
        <p14:creationId xmlns:p14="http://schemas.microsoft.com/office/powerpoint/2010/main" val="122121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84" y="177929"/>
            <a:ext cx="11813833" cy="1325563"/>
          </a:xfrm>
        </p:spPr>
        <p:txBody>
          <a:bodyPr>
            <a:normAutofit fontScale="90000"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ONDE ESTAMOS?: </a:t>
            </a:r>
            <a:br>
              <a:rPr kumimoji="1" lang="en-US" dirty="0">
                <a:solidFill>
                  <a:srgbClr val="FF0000"/>
                </a:solidFill>
              </a:rPr>
            </a:br>
            <a:r>
              <a:rPr lang="pt-PT" dirty="0"/>
              <a:t>Acompanhamento e Monitorização nos 4 Passos de SHEP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53317"/>
              </p:ext>
            </p:extLst>
          </p:nvPr>
        </p:nvGraphicFramePr>
        <p:xfrm>
          <a:off x="278605" y="1543277"/>
          <a:ext cx="11387139" cy="51445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</a:rPr>
                        <a:t>4 </a:t>
                      </a:r>
                      <a:r>
                        <a:rPr lang="en-US" altLang="ja-JP" sz="2000" dirty="0" err="1">
                          <a:effectLst/>
                        </a:rPr>
                        <a:t>Passos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err="1">
                          <a:effectLst/>
                        </a:rPr>
                        <a:t>Actividades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9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o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consciencialização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Linha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Base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altLang="en-US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 de Culturas Alvo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pt-PT" altLang="ja-JP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Culturas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2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 </a:t>
                      </a:r>
                      <a:r>
                        <a:rPr kumimoji="1" lang="en-US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55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781410" y="5875339"/>
            <a:ext cx="5765801" cy="683726"/>
          </a:xfrm>
          <a:prstGeom prst="wedgeRoundRectCallout">
            <a:avLst>
              <a:gd name="adj1" fmla="val -36200"/>
              <a:gd name="adj2" fmla="val -9069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</a:rPr>
              <a:t>Acompanhamento e Monitorização é quando os agricultores revêem o que aprenderam e alcançaram</a:t>
            </a:r>
            <a:r>
              <a:rPr kumimoji="1"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1" y="894566"/>
            <a:ext cx="8192887" cy="5746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pt-BR" dirty="0"/>
              <a:t>Preenchimento da Ficha de Técnicas 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20</a:t>
            </a:fld>
            <a:endParaRPr kumimoji="1" lang="en-US"/>
          </a:p>
        </p:txBody>
      </p:sp>
      <p:sp>
        <p:nvSpPr>
          <p:cNvPr id="6" name="Right Brace 5"/>
          <p:cNvSpPr/>
          <p:nvPr/>
        </p:nvSpPr>
        <p:spPr>
          <a:xfrm>
            <a:off x="8484508" y="1360492"/>
            <a:ext cx="355942" cy="83704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8084" y="1340400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Informação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básica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sobre</a:t>
            </a:r>
            <a:r>
              <a:rPr lang="en-US" sz="2400" b="1" dirty="0">
                <a:solidFill>
                  <a:srgbClr val="FF0000"/>
                </a:solidFill>
              </a:rPr>
              <a:t> o </a:t>
            </a:r>
            <a:r>
              <a:rPr lang="en-US" sz="2400" b="1" dirty="0" err="1">
                <a:solidFill>
                  <a:srgbClr val="FF0000"/>
                </a:solidFill>
              </a:rPr>
              <a:t>agricultor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484508" y="2335253"/>
            <a:ext cx="436081" cy="430612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2422" y="3888149"/>
            <a:ext cx="306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Perguntas para avaliar as técnicas agrícolas do agricultor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17015"/>
            <a:ext cx="10763250" cy="1325563"/>
          </a:xfrm>
        </p:spPr>
        <p:txBody>
          <a:bodyPr/>
          <a:lstStyle/>
          <a:p>
            <a:r>
              <a:rPr lang="pt-BR" dirty="0"/>
              <a:t>Preenchimento da Ficha de Técnicas 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21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1342235"/>
            <a:ext cx="11340058" cy="5160165"/>
          </a:xfrm>
        </p:spPr>
        <p:txBody>
          <a:bodyPr>
            <a:normAutofit lnSpcReduction="10000"/>
          </a:bodyPr>
          <a:lstStyle/>
          <a:p>
            <a:r>
              <a:rPr lang="pt-BR" altLang="ja-JP" dirty="0"/>
              <a:t>Se a resposta for "Sim", basta assinalar (✓) a caixa da esquerda marcada com "Sim".</a:t>
            </a:r>
          </a:p>
          <a:p>
            <a:r>
              <a:rPr lang="pt-BR" altLang="ja-JP" dirty="0"/>
              <a:t>Se a resposta for "Não", basta assinalar (✓) a caixa da esquerda marcada com "Não".</a:t>
            </a:r>
            <a:endParaRPr lang="en-US" altLang="ja-JP" dirty="0"/>
          </a:p>
          <a:p>
            <a:endParaRPr lang="en-US" altLang="ja-JP" dirty="0"/>
          </a:p>
          <a:p>
            <a:r>
              <a:rPr lang="pt-BR" altLang="ja-JP" dirty="0">
                <a:solidFill>
                  <a:srgbClr val="002060"/>
                </a:solidFill>
              </a:rPr>
              <a:t>Esperamos que o número de "Sim" seja superior ao do resultado da Pesquisa de Linha de Base.</a:t>
            </a:r>
          </a:p>
          <a:p>
            <a:r>
              <a:rPr lang="pt-BR" altLang="ja-JP" dirty="0">
                <a:solidFill>
                  <a:srgbClr val="002060"/>
                </a:solidFill>
              </a:rPr>
              <a:t>Discuta as técnicas que tiveram muitas respostas "Não" com os agricultores para ver se estes têm alguma dificuldade em adoptar tais técnicas.</a:t>
            </a:r>
          </a:p>
        </p:txBody>
      </p:sp>
    </p:spTree>
    <p:extLst>
      <p:ext uri="{BB962C8B-B14F-4D97-AF65-F5344CB8AC3E}">
        <p14:creationId xmlns:p14="http://schemas.microsoft.com/office/powerpoint/2010/main" val="108698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64" y="958432"/>
            <a:ext cx="8185679" cy="3240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pt-BR" dirty="0"/>
              <a:t>Preenchimento da Ficha de Técnicas 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22</a:t>
            </a:fld>
            <a:endParaRPr kumimoji="1" lang="en-US"/>
          </a:p>
        </p:txBody>
      </p:sp>
      <p:sp>
        <p:nvSpPr>
          <p:cNvPr id="10" name="Oval 9"/>
          <p:cNvSpPr/>
          <p:nvPr/>
        </p:nvSpPr>
        <p:spPr>
          <a:xfrm>
            <a:off x="728133" y="2456965"/>
            <a:ext cx="10600267" cy="17414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9077723" y="3296669"/>
            <a:ext cx="26971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sz="2000" b="1" dirty="0">
                <a:solidFill>
                  <a:srgbClr val="FF0000"/>
                </a:solidFill>
              </a:rPr>
              <a:t>“</a:t>
            </a:r>
            <a:r>
              <a:rPr kumimoji="1" lang="en-US" sz="2000" b="1" dirty="0" err="1">
                <a:solidFill>
                  <a:srgbClr val="FF0000"/>
                </a:solidFill>
              </a:rPr>
              <a:t>Mudanças</a:t>
            </a:r>
            <a:r>
              <a:rPr kumimoji="1" lang="en-US" sz="2000" b="1" dirty="0">
                <a:solidFill>
                  <a:srgbClr val="FF0000"/>
                </a:solidFill>
              </a:rPr>
              <a:t>” </a:t>
            </a:r>
            <a:r>
              <a:rPr kumimoji="1" lang="en-US" sz="2000" b="1" dirty="0" err="1">
                <a:solidFill>
                  <a:srgbClr val="FF0000"/>
                </a:solidFill>
              </a:rPr>
              <a:t>após</a:t>
            </a:r>
            <a:r>
              <a:rPr kumimoji="1" lang="en-US" sz="2000" b="1" dirty="0">
                <a:solidFill>
                  <a:srgbClr val="FF0000"/>
                </a:solidFill>
              </a:rPr>
              <a:t> SHEP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1382" y="4325158"/>
            <a:ext cx="11801735" cy="2202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</a:rPr>
              <a:t>Na caixa, enumere as várias " mudanças " que os agricultores fizeram após SHEP.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800" dirty="0"/>
              <a:t>&lt;</a:t>
            </a:r>
            <a:r>
              <a:rPr lang="en-US" sz="2800" dirty="0" err="1"/>
              <a:t>exemplo</a:t>
            </a:r>
            <a:r>
              <a:rPr lang="en-US" sz="2800" dirty="0"/>
              <a:t>&gt;</a:t>
            </a:r>
          </a:p>
          <a:p>
            <a:pPr marL="457200" lvl="1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Comecei</a:t>
            </a:r>
            <a:r>
              <a:rPr lang="en-US" sz="2800" dirty="0"/>
              <a:t> a </a:t>
            </a:r>
            <a:r>
              <a:rPr lang="en-US" sz="2800" dirty="0" err="1"/>
              <a:t>fazer</a:t>
            </a:r>
            <a:r>
              <a:rPr lang="en-US" sz="2800" dirty="0"/>
              <a:t> </a:t>
            </a:r>
            <a:r>
              <a:rPr lang="en-US" sz="2800" dirty="0" err="1"/>
              <a:t>composto</a:t>
            </a:r>
            <a:r>
              <a:rPr lang="en-US" sz="2800" dirty="0"/>
              <a:t>.”</a:t>
            </a:r>
          </a:p>
          <a:p>
            <a:pPr marL="457200" lvl="1" indent="0">
              <a:buNone/>
            </a:pPr>
            <a:r>
              <a:rPr lang="en-US" sz="2800" dirty="0"/>
              <a:t>“</a:t>
            </a:r>
            <a:r>
              <a:rPr lang="pt-BR" sz="2800" dirty="0"/>
              <a:t>Mudei de dispersão para plantio em fila</a:t>
            </a:r>
            <a:r>
              <a:rPr lang="en-US" sz="2800" dirty="0"/>
              <a:t>.”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903235" y="4826820"/>
            <a:ext cx="3942565" cy="915905"/>
          </a:xfrm>
          <a:prstGeom prst="wedgeRoundRectCallout">
            <a:avLst>
              <a:gd name="adj1" fmla="val -58843"/>
              <a:gd name="adj2" fmla="val 371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Recolha informação sobre as suas alterações de técnicas</a:t>
            </a:r>
          </a:p>
        </p:txBody>
      </p:sp>
    </p:spTree>
    <p:extLst>
      <p:ext uri="{BB962C8B-B14F-4D97-AF65-F5344CB8AC3E}">
        <p14:creationId xmlns:p14="http://schemas.microsoft.com/office/powerpoint/2010/main" val="361827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0215"/>
            <a:ext cx="11449050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LISTA DE CONTROLO: </a:t>
            </a:r>
            <a:r>
              <a:rPr kumimoji="1" lang="en-US" dirty="0" err="1"/>
              <a:t>Pontos</a:t>
            </a:r>
            <a:r>
              <a:rPr kumimoji="1" lang="en-US" dirty="0"/>
              <a:t> a </a:t>
            </a:r>
            <a:r>
              <a:rPr kumimoji="1" lang="en-US" dirty="0" err="1"/>
              <a:t>serem</a:t>
            </a:r>
            <a:r>
              <a:rPr kumimoji="1" lang="en-US" dirty="0"/>
              <a:t> </a:t>
            </a:r>
            <a:r>
              <a:rPr kumimoji="1" lang="en-US" dirty="0" err="1"/>
              <a:t>confirmados</a:t>
            </a:r>
            <a:r>
              <a:rPr kumimoji="1" lang="en-US" dirty="0"/>
              <a:t> </a:t>
            </a:r>
            <a:r>
              <a:rPr kumimoji="1" lang="en-US" dirty="0" err="1"/>
              <a:t>após</a:t>
            </a:r>
            <a:r>
              <a:rPr kumimoji="1" lang="en-US" dirty="0"/>
              <a:t> a </a:t>
            </a:r>
            <a:r>
              <a:rPr kumimoji="1" lang="en-US" dirty="0" err="1"/>
              <a:t>Monitorização</a:t>
            </a:r>
            <a:r>
              <a:rPr kumimoji="1" lang="en-US" dirty="0"/>
              <a:t> e </a:t>
            </a:r>
            <a:r>
              <a:rPr kumimoji="1" lang="en-US" dirty="0" err="1"/>
              <a:t>Acompanhamento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29" y="1914570"/>
            <a:ext cx="11771654" cy="446193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</a:t>
            </a:r>
            <a:r>
              <a:rPr lang="pt-BR" dirty="0">
                <a:solidFill>
                  <a:srgbClr val="FF0000"/>
                </a:solidFill>
              </a:rPr>
              <a:t>compreendem os seus pontos fortes e fracos </a:t>
            </a:r>
            <a:r>
              <a:rPr lang="pt-BR" dirty="0"/>
              <a:t>e recebem orientação e aconselhamento específicos para melhorarem ainda mais.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compreendem </a:t>
            </a:r>
            <a:r>
              <a:rPr lang="pt-BR" dirty="0">
                <a:solidFill>
                  <a:srgbClr val="FF0000"/>
                </a:solidFill>
              </a:rPr>
              <a:t>quando e como podem "graduar-se" </a:t>
            </a:r>
            <a:r>
              <a:rPr lang="pt-BR" dirty="0"/>
              <a:t>no SHEP.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estão empenhados em </a:t>
            </a:r>
            <a:r>
              <a:rPr lang="pt-BR" dirty="0">
                <a:solidFill>
                  <a:srgbClr val="FF0000"/>
                </a:solidFill>
              </a:rPr>
              <a:t>continuar a adoptar as técnicas de produção e comercialização no futuro.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rácio homens-mulheres </a:t>
            </a:r>
            <a:r>
              <a:rPr lang="pt-BR" dirty="0"/>
              <a:t>dos participantes é equilibrado.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A qualidade da participação </a:t>
            </a:r>
            <a:r>
              <a:rPr lang="pt-BR" dirty="0"/>
              <a:t>de membros masculinos e femininos é revista.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Os dados desagregados por sexo</a:t>
            </a:r>
            <a:r>
              <a:rPr lang="pt-BR" dirty="0"/>
              <a:t> são recolhidos e analisados.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As mudanças nos </a:t>
            </a:r>
            <a:r>
              <a:rPr lang="pt-BR" dirty="0">
                <a:solidFill>
                  <a:srgbClr val="FF0000"/>
                </a:solidFill>
              </a:rPr>
              <a:t>papéis de género </a:t>
            </a:r>
            <a:r>
              <a:rPr lang="pt-BR" dirty="0"/>
              <a:t>entre marido e mulher são revistas.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As mudanças </a:t>
            </a:r>
            <a:r>
              <a:rPr lang="pt-BR" dirty="0">
                <a:solidFill>
                  <a:srgbClr val="FF0000"/>
                </a:solidFill>
              </a:rPr>
              <a:t>na tomada de decisões</a:t>
            </a:r>
            <a:r>
              <a:rPr lang="pt-BR" dirty="0"/>
              <a:t> entre marido e mulher são revistas.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55151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24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>
            <a:normAutofit/>
          </a:bodyPr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Monitorização e Acompanhamento em Acção</a:t>
            </a:r>
            <a:br>
              <a:rPr lang="en-US" dirty="0"/>
            </a:br>
            <a:endParaRPr kumimoji="1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1782832"/>
            <a:ext cx="11931560" cy="4650934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279903" y="2073039"/>
            <a:ext cx="3502114" cy="1536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楕円 7"/>
          <p:cNvSpPr/>
          <p:nvPr/>
        </p:nvSpPr>
        <p:spPr>
          <a:xfrm>
            <a:off x="1501686" y="3988098"/>
            <a:ext cx="2486113" cy="12990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楕円 8"/>
          <p:cNvSpPr/>
          <p:nvPr/>
        </p:nvSpPr>
        <p:spPr>
          <a:xfrm>
            <a:off x="8207715" y="1824994"/>
            <a:ext cx="3801534" cy="2264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5638" y="2202908"/>
            <a:ext cx="29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Você está praticando a compostagem?</a:t>
            </a:r>
          </a:p>
          <a:p>
            <a:r>
              <a:rPr lang="pt-PT" dirty="0"/>
              <a:t>Você se lembra que aprendeu durante o treinamento?</a:t>
            </a:r>
            <a:endParaRPr 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53970" y="4037450"/>
            <a:ext cx="22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ver ... </a:t>
            </a:r>
          </a:p>
          <a:p>
            <a:r>
              <a:rPr lang="pt-BR" dirty="0"/>
              <a:t>Claro que você pode! Eu vou te mostrar como fazer isso.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72817" y="2227969"/>
            <a:ext cx="3539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Bem, eu queria fazer compostagem, mas não consegui encontrar os materiais necessários para isso. Você acha que posso usar esses materiais orgânicos em vez deles?</a:t>
            </a:r>
          </a:p>
        </p:txBody>
      </p:sp>
    </p:spTree>
    <p:extLst>
      <p:ext uri="{BB962C8B-B14F-4D97-AF65-F5344CB8AC3E}">
        <p14:creationId xmlns:p14="http://schemas.microsoft.com/office/powerpoint/2010/main" val="397242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99" y="116584"/>
            <a:ext cx="2101835" cy="1029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5" y="1521721"/>
            <a:ext cx="11796262" cy="47012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800" dirty="0"/>
              <a:t>E se os agricultores ficarem desmotivados devido ao fracasso de uma cultura?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pt-BR" sz="2800" dirty="0"/>
              <a:t>SHEP apoia </a:t>
            </a:r>
            <a:r>
              <a:rPr lang="pt-BR" sz="2800" dirty="0">
                <a:solidFill>
                  <a:srgbClr val="FF0000"/>
                </a:solidFill>
              </a:rPr>
              <a:t>as necessidades psicológicas dos agricultores em termos de autonomia</a:t>
            </a:r>
            <a:r>
              <a:rPr lang="pt-BR" sz="2800" dirty="0"/>
              <a:t>. Através da sua experiência SHEP, os agricultores sentem-se "donos" de todo o processo de planeamento, tomada de decisões, e assunção de riscos. Por conseguinte, não se tornam facilmente desmotivados.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/>
              <a:t>E se os agricultores não adoptarem, suficientemente, as técnicas de produção?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pt-BR" sz="2800" dirty="0"/>
              <a:t>O processo e o tempo necessário para que cada agricultor adopte novas técnicas variam. </a:t>
            </a:r>
            <a:r>
              <a:rPr lang="pt-BR" sz="2800" dirty="0">
                <a:solidFill>
                  <a:srgbClr val="FF0000"/>
                </a:solidFill>
              </a:rPr>
              <a:t>Partilhar histórias de sucesso e melhores práticas </a:t>
            </a:r>
            <a:r>
              <a:rPr lang="pt-BR" sz="2800" dirty="0"/>
              <a:t>com os agricultores pode ser eficaz para os encorajar a adoptar novas competências.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8280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692" y="626986"/>
            <a:ext cx="2920016" cy="1430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29520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2195705"/>
            <a:ext cx="11692465" cy="36825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grupos de agricultores foram desintegrados. O que devemos fazer quanto a isso?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pt-BR" dirty="0"/>
              <a:t> Tentar averiguar o que correu mal e em que momento. É importante que os agricultores compreendam que assegurar um volume de produção é um factor essencial para os pequenos agricultores aumentarem a rentabilidade da actividade agrícola. Reconsiderar a composição do grupo, se achar absolutamente necessário reorganizar o grupo.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8604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23" y="2005955"/>
            <a:ext cx="10941343" cy="4370548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>
            <a:normAutofit fontScale="90000"/>
          </a:bodyPr>
          <a:lstStyle/>
          <a:p>
            <a:br>
              <a:rPr kumimoji="1"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ja-JP" dirty="0" err="1">
                <a:solidFill>
                  <a:srgbClr val="FF0000"/>
                </a:solidFill>
              </a:rPr>
              <a:t>Caminho</a:t>
            </a:r>
            <a:r>
              <a:rPr lang="en-US" altLang="ja-JP" dirty="0">
                <a:solidFill>
                  <a:srgbClr val="FF0000"/>
                </a:solidFill>
              </a:rPr>
              <a:t> a </a:t>
            </a:r>
            <a:r>
              <a:rPr lang="en-US" altLang="ja-JP" dirty="0" err="1">
                <a:solidFill>
                  <a:srgbClr val="FF0000"/>
                </a:solidFill>
              </a:rPr>
              <a:t>seguir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Calendário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r>
              <a:rPr lang="en-US" dirty="0"/>
              <a:t>, </a:t>
            </a:r>
            <a:r>
              <a:rPr lang="en-US" dirty="0" err="1"/>
              <a:t>Reporte</a:t>
            </a:r>
            <a:r>
              <a:rPr lang="en-US" dirty="0"/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adicione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qualquer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outra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informação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necessária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aqui</a:t>
            </a:r>
            <a:r>
              <a:rPr lang="en-US" dirty="0"/>
              <a:t>. 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PARTE 1: CONCEITO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1" y="3437467"/>
            <a:ext cx="11044096" cy="3176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9" y="242142"/>
            <a:ext cx="11565467" cy="959908"/>
          </a:xfrm>
        </p:spPr>
        <p:txBody>
          <a:bodyPr>
            <a:normAutofit/>
          </a:bodyPr>
          <a:lstStyle/>
          <a:p>
            <a:r>
              <a:rPr kumimoji="1" lang="en-US" sz="4000" dirty="0">
                <a:solidFill>
                  <a:srgbClr val="FF0000"/>
                </a:solidFill>
              </a:rPr>
              <a:t>PORQUÊ?:</a:t>
            </a:r>
            <a:r>
              <a:rPr kumimoji="1" lang="en-US" sz="4000" dirty="0"/>
              <a:t> </a:t>
            </a:r>
            <a:r>
              <a:rPr kumimoji="1" lang="en-US" sz="3600" dirty="0" err="1"/>
              <a:t>Objectivos</a:t>
            </a:r>
            <a:r>
              <a:rPr kumimoji="1" lang="en-US" sz="3600" dirty="0"/>
              <a:t> da </a:t>
            </a:r>
            <a:r>
              <a:rPr kumimoji="1" lang="en-US" sz="3600" dirty="0" err="1"/>
              <a:t>Monitorização</a:t>
            </a:r>
            <a:r>
              <a:rPr kumimoji="1" lang="en-US" sz="3600" dirty="0"/>
              <a:t> e </a:t>
            </a:r>
            <a:r>
              <a:rPr kumimoji="1" lang="en-US" sz="3600" dirty="0" err="1"/>
              <a:t>Acompanhamento</a:t>
            </a:r>
            <a:endParaRPr kumimoji="1"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62" y="1247917"/>
            <a:ext cx="9946484" cy="2568896"/>
          </a:xfrm>
        </p:spPr>
        <p:txBody>
          <a:bodyPr>
            <a:normAutofit fontScale="92500"/>
          </a:bodyPr>
          <a:lstStyle/>
          <a:p>
            <a:r>
              <a:rPr lang="pt-BR" dirty="0"/>
              <a:t>Visa assegurar a aplicação efectiva, pelos agricultores, das técnicas e conhecimentos ensinados. </a:t>
            </a:r>
          </a:p>
          <a:p>
            <a:r>
              <a:rPr lang="pt-BR" dirty="0"/>
              <a:t>Não só analisa as práticas de produção dos agricultores, mas também </a:t>
            </a:r>
            <a:r>
              <a:rPr lang="pt-BR" dirty="0">
                <a:solidFill>
                  <a:srgbClr val="FF0000"/>
                </a:solidFill>
              </a:rPr>
              <a:t>avalia o seu progresso de comercialização e outros trabalhos colectivos como um grupo.</a:t>
            </a:r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" y="1901638"/>
            <a:ext cx="728665" cy="159766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475202" y="4724397"/>
            <a:ext cx="309717" cy="12142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Rounded Rectangle 6"/>
          <p:cNvSpPr/>
          <p:nvPr/>
        </p:nvSpPr>
        <p:spPr>
          <a:xfrm>
            <a:off x="399321" y="3811272"/>
            <a:ext cx="6401302" cy="920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O acompanhamento e monitorização assegura que a aprendizagem dos agricultores durante as formações SHEP se mantenha verdadeiramente na sua mente.</a:t>
            </a:r>
          </a:p>
        </p:txBody>
      </p: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49" y="4313187"/>
            <a:ext cx="2279196" cy="2279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6" y="128058"/>
            <a:ext cx="1186556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 QUÊ</a:t>
            </a:r>
            <a:r>
              <a:rPr kumimoji="1" lang="en-US" dirty="0">
                <a:solidFill>
                  <a:srgbClr val="FF0000"/>
                </a:solidFill>
              </a:rPr>
              <a:t>?: </a:t>
            </a:r>
            <a:r>
              <a:rPr kumimoji="1" lang="en-US" dirty="0" err="1"/>
              <a:t>Perfil</a:t>
            </a:r>
            <a:r>
              <a:rPr kumimoji="1" lang="en-US" dirty="0"/>
              <a:t> </a:t>
            </a:r>
            <a:r>
              <a:rPr kumimoji="1" lang="en-US" dirty="0" err="1"/>
              <a:t>da</a:t>
            </a:r>
            <a:r>
              <a:rPr kumimoji="1" lang="en-US" dirty="0"/>
              <a:t> </a:t>
            </a:r>
            <a:r>
              <a:rPr kumimoji="1" lang="en-US" dirty="0" err="1"/>
              <a:t>Monitorização</a:t>
            </a:r>
            <a:r>
              <a:rPr kumimoji="1" lang="en-US" dirty="0"/>
              <a:t> e </a:t>
            </a:r>
            <a:r>
              <a:rPr kumimoji="1" lang="en-US" dirty="0" err="1"/>
              <a:t>Acompanhamento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10" y="1231805"/>
            <a:ext cx="11625262" cy="366190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Visitar periodicamente os agricultores para garantir que estão a aplicar os conhecimentos que aprenderam.</a:t>
            </a:r>
          </a:p>
          <a:p>
            <a:r>
              <a:rPr lang="pt-BR" dirty="0"/>
              <a:t>Monitorizar o progresso das actividades descritas nos </a:t>
            </a:r>
            <a:r>
              <a:rPr lang="pt-BR" dirty="0">
                <a:solidFill>
                  <a:srgbClr val="FF0000"/>
                </a:solidFill>
              </a:rPr>
              <a:t>Calendários de Culturas</a:t>
            </a:r>
            <a:r>
              <a:rPr lang="pt-BR" dirty="0"/>
              <a:t> dos grupos.</a:t>
            </a:r>
          </a:p>
          <a:p>
            <a:r>
              <a:rPr lang="pt-BR" dirty="0"/>
              <a:t>A Pesquisa Participativa Final é realizada </a:t>
            </a:r>
            <a:r>
              <a:rPr lang="pt-BR" dirty="0">
                <a:solidFill>
                  <a:srgbClr val="FF0000"/>
                </a:solidFill>
              </a:rPr>
              <a:t>utilizando quase os mesmos formatos</a:t>
            </a:r>
            <a:r>
              <a:rPr lang="pt-BR" dirty="0"/>
              <a:t> de pesquisa que a Pesquisa Participativa de Linha de Base.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5</a:t>
            </a:fld>
            <a:endParaRPr kumimoji="1"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8410" y="4663421"/>
            <a:ext cx="8600590" cy="1578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Os dados da Pesquisa Final são analisados com o objectivo de </a:t>
            </a:r>
            <a:r>
              <a:rPr lang="pt-PT" dirty="0">
                <a:solidFill>
                  <a:srgbClr val="FF0000"/>
                </a:solidFill>
              </a:rPr>
              <a:t>comparação com os resultados da Pesquisa da Linha de Base.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4" y="104801"/>
            <a:ext cx="11878733" cy="1325563"/>
          </a:xfrm>
        </p:spPr>
        <p:txBody>
          <a:bodyPr>
            <a:normAutofit/>
          </a:bodyPr>
          <a:lstStyle/>
          <a:p>
            <a:r>
              <a:rPr kumimoji="1" lang="en-US" sz="4000" dirty="0">
                <a:solidFill>
                  <a:srgbClr val="FF0000"/>
                </a:solidFill>
              </a:rPr>
              <a:t>FORMATO: </a:t>
            </a:r>
            <a:r>
              <a:rPr lang="en-US" sz="4000" dirty="0" err="1"/>
              <a:t>Formulários</a:t>
            </a:r>
            <a:r>
              <a:rPr lang="en-US" sz="4000" dirty="0"/>
              <a:t> do </a:t>
            </a:r>
            <a:r>
              <a:rPr lang="en-US" sz="4000" dirty="0" err="1"/>
              <a:t>Questionário</a:t>
            </a:r>
            <a:r>
              <a:rPr lang="en-US" sz="4000" dirty="0"/>
              <a:t> </a:t>
            </a:r>
            <a:r>
              <a:rPr lang="en-US" sz="4000" dirty="0" err="1"/>
              <a:t>da</a:t>
            </a:r>
            <a:r>
              <a:rPr lang="en-US" sz="4000" dirty="0"/>
              <a:t> </a:t>
            </a:r>
            <a:r>
              <a:rPr lang="en-US" sz="4000" dirty="0" err="1"/>
              <a:t>Pesquisa</a:t>
            </a:r>
            <a:r>
              <a:rPr lang="en-US" sz="4000" dirty="0"/>
              <a:t> Final</a:t>
            </a:r>
            <a:endParaRPr kumimoji="1"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21" y="1148386"/>
            <a:ext cx="10515600" cy="553414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Pesquisa</a:t>
            </a:r>
            <a:r>
              <a:rPr lang="en-US" altLang="ja-JP" dirty="0"/>
              <a:t> Final Parte 1- </a:t>
            </a:r>
            <a:r>
              <a:rPr lang="pt-PT" dirty="0">
                <a:solidFill>
                  <a:srgbClr val="FF0000"/>
                </a:solidFill>
              </a:rPr>
              <a:t>Produção, Rendimento e Custo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6</a:t>
            </a:fld>
            <a:endParaRPr kumimoji="1"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847"/>
          <a:stretch/>
        </p:blipFill>
        <p:spPr>
          <a:xfrm>
            <a:off x="329453" y="1701799"/>
            <a:ext cx="11381363" cy="47667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40201" y="5152495"/>
            <a:ext cx="7817926" cy="9747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mesmo formulário que o Formulário da Pesquisa de Linha de Base, </a:t>
            </a:r>
            <a:r>
              <a:rPr lang="pt-BR" sz="2000" b="1" dirty="0">
                <a:solidFill>
                  <a:srgbClr val="FF0000"/>
                </a:solidFill>
              </a:rPr>
              <a:t>excepto para as colunas onde os agricultores são solicitados a escrever 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informação sobre as alterações</a:t>
            </a:r>
            <a:r>
              <a:rPr lang="pt-BR" sz="2000" dirty="0">
                <a:solidFill>
                  <a:schemeClr val="tx1"/>
                </a:solidFill>
              </a:rPr>
              <a:t> que fizeram após SHEP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56" y="345660"/>
            <a:ext cx="11797261" cy="825898"/>
          </a:xfrm>
        </p:spPr>
        <p:txBody>
          <a:bodyPr>
            <a:normAutofit/>
          </a:bodyPr>
          <a:lstStyle/>
          <a:p>
            <a:r>
              <a:rPr kumimoji="1" lang="en-US" sz="4000" dirty="0">
                <a:solidFill>
                  <a:srgbClr val="FF0000"/>
                </a:solidFill>
              </a:rPr>
              <a:t>FORMATO: </a:t>
            </a:r>
            <a:r>
              <a:rPr lang="en-US" sz="4000" dirty="0" err="1"/>
              <a:t>Formulários</a:t>
            </a:r>
            <a:r>
              <a:rPr lang="en-US" sz="4000" dirty="0"/>
              <a:t> do </a:t>
            </a:r>
            <a:r>
              <a:rPr lang="en-US" sz="4000" dirty="0" err="1"/>
              <a:t>Questionário</a:t>
            </a:r>
            <a:r>
              <a:rPr lang="en-US" sz="4000" dirty="0"/>
              <a:t> </a:t>
            </a:r>
            <a:r>
              <a:rPr lang="en-US" sz="4000" dirty="0" err="1"/>
              <a:t>da</a:t>
            </a:r>
            <a:r>
              <a:rPr lang="en-US" sz="4000" dirty="0"/>
              <a:t> </a:t>
            </a:r>
            <a:r>
              <a:rPr lang="en-US" sz="4000" dirty="0" err="1"/>
              <a:t>Pesquisa</a:t>
            </a:r>
            <a:r>
              <a:rPr lang="en-US" sz="4000" dirty="0"/>
              <a:t> Final</a:t>
            </a:r>
            <a:endParaRPr kumimoji="1"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66" y="1095043"/>
            <a:ext cx="7992533" cy="583664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Pesquisa</a:t>
            </a:r>
            <a:r>
              <a:rPr lang="en-US" altLang="ja-JP" dirty="0"/>
              <a:t> Final Parte 2- </a:t>
            </a:r>
            <a:r>
              <a:rPr lang="en-US" altLang="ja-JP" dirty="0" err="1">
                <a:solidFill>
                  <a:srgbClr val="FF0000"/>
                </a:solidFill>
              </a:rPr>
              <a:t>Técnicas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7</a:t>
            </a:fld>
            <a:endParaRPr kumimoji="1" 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7" y="1612809"/>
            <a:ext cx="8590210" cy="49462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67524" y="5159652"/>
            <a:ext cx="7775593" cy="1156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</a:rPr>
              <a:t>O mesmo formulário que o Formulário da Pesquisa de Linha de Base, </a:t>
            </a:r>
            <a:r>
              <a:rPr lang="pt-BR" sz="2000" b="1" dirty="0">
                <a:solidFill>
                  <a:srgbClr val="FF0000"/>
                </a:solidFill>
              </a:rPr>
              <a:t>excepto para as colunas onde os agricultores são solicitados a escrever 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informação sobre as alterações</a:t>
            </a:r>
            <a:r>
              <a:rPr lang="pt-BR" sz="2000" dirty="0">
                <a:solidFill>
                  <a:schemeClr val="tx1"/>
                </a:solidFill>
              </a:rPr>
              <a:t> que fizeram após SHEP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9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462" y="2032815"/>
            <a:ext cx="6533871" cy="1500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21492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COMO?: </a:t>
            </a:r>
            <a:r>
              <a:rPr lang="pt-PT" dirty="0"/>
              <a:t>Dicas Chave de Implementação</a:t>
            </a:r>
            <a:br>
              <a:rPr lang="en-US" dirty="0"/>
            </a:b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20" y="929033"/>
            <a:ext cx="11714097" cy="1670234"/>
          </a:xfrm>
        </p:spPr>
        <p:txBody>
          <a:bodyPr>
            <a:normAutofit/>
          </a:bodyPr>
          <a:lstStyle/>
          <a:p>
            <a:r>
              <a:rPr lang="pt-BR" sz="2800" dirty="0"/>
              <a:t>A Pesquisa Participativa Final deverá dar aos agricultores oportunidades de confirmar o quanto melhoraram através da sua experiência na participação em SHEP.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8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0" y="4810222"/>
            <a:ext cx="6143829" cy="164984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29020" y="3518834"/>
            <a:ext cx="11304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・</a:t>
            </a:r>
            <a:r>
              <a:rPr lang="pt-BR" sz="2800" dirty="0"/>
              <a:t>A Pesquisa Participativa Final deverá dar aos agricultores oportunidades de confirmar o quanto melhoraram através da sua experiência na participação em SHEP.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16214" y="2203721"/>
            <a:ext cx="4098717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Fomos lembrados do objetivo do SHEP durante as visitas de acompanhamento. Trabalharemos duro para atingir a meta e nos tornarmos agricultores de sucesso.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07316" y="4968251"/>
            <a:ext cx="3604018" cy="140038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pt-BR" sz="1700" b="1" dirty="0"/>
              <a:t>Durante a pesquisa final, percebemos que melhoramos muito nas habilidades técnicas e nas habilidades de marketing. Estamos felizes em ver melhorias.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99731" y="1942137"/>
            <a:ext cx="2688002" cy="266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9174478" y="2068171"/>
            <a:ext cx="1872960" cy="1083611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altLang="ja-JP" sz="1900" b="1" dirty="0" err="1">
                <a:solidFill>
                  <a:schemeClr val="bg1"/>
                </a:solidFill>
              </a:rPr>
              <a:t>Apoio</a:t>
            </a:r>
            <a:r>
              <a:rPr lang="en-US" altLang="ja-JP" sz="1900" b="1" dirty="0">
                <a:solidFill>
                  <a:schemeClr val="bg1"/>
                </a:solidFill>
              </a:rPr>
              <a:t> à </a:t>
            </a:r>
            <a:r>
              <a:rPr lang="en-US" altLang="ja-JP" sz="1900" b="1" dirty="0" err="1">
                <a:solidFill>
                  <a:schemeClr val="bg1"/>
                </a:solidFill>
              </a:rPr>
              <a:t>Autonomia</a:t>
            </a:r>
            <a:endParaRPr lang="en-US" altLang="ja-JP" sz="1900" b="1" dirty="0">
              <a:solidFill>
                <a:schemeClr val="bg1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5825881" y="4869088"/>
            <a:ext cx="2080954" cy="974949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>
                <a:solidFill>
                  <a:schemeClr val="bg1"/>
                </a:solidFill>
              </a:rPr>
              <a:t>Apoio</a:t>
            </a:r>
            <a:r>
              <a:rPr lang="en-US" altLang="ja-JP" b="1" dirty="0">
                <a:solidFill>
                  <a:schemeClr val="bg1"/>
                </a:solidFill>
              </a:rPr>
              <a:t> à </a:t>
            </a:r>
            <a:r>
              <a:rPr lang="en-US" altLang="ja-JP" b="1" dirty="0" err="1">
                <a:solidFill>
                  <a:schemeClr val="bg1"/>
                </a:solidFill>
              </a:rPr>
              <a:t>Competência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9516" y="4633868"/>
            <a:ext cx="2705148" cy="302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Aumentando a motivação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/>
            <a:r>
              <a:rPr kumimoji="1" lang="en-US" dirty="0">
                <a:solidFill>
                  <a:schemeClr val="tx1"/>
                </a:solidFill>
              </a:rPr>
              <a:t>PARTE 2: PRÁTICA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141D8-BA0F-4043-8B30-2774FD453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78D98-7163-4A29-814B-68A14792070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df9216-17ea-4c10-abb6-43a658e75ede"/>
    <ds:schemaRef ds:uri="b94aba0d-0b37-450f-acf1-6ab612cafb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D5DECA-A12E-440F-88EE-8DCC63B2261F}"/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1764</Words>
  <Application>Microsoft Office PowerPoint</Application>
  <PresentationFormat>Widescreen</PresentationFormat>
  <Paragraphs>169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Acompanhamento e Monitorização Métodos de Implementação  </vt:lpstr>
      <vt:lpstr>ONDE ESTAMOS?:  Acompanhamento e Monitorização nos 4 Passos de SHEP</vt:lpstr>
      <vt:lpstr>PARTE 1: CONCEITO</vt:lpstr>
      <vt:lpstr>PORQUÊ?: Objectivos da Monitorização e Acompanhamento</vt:lpstr>
      <vt:lpstr>O QUÊ?: Perfil da Monitorização e Acompanhamento</vt:lpstr>
      <vt:lpstr>FORMATO: Formulários do Questionário da Pesquisa Final</vt:lpstr>
      <vt:lpstr>FORMATO: Formulários do Questionário da Pesquisa Final</vt:lpstr>
      <vt:lpstr>COMO?: Dicas Chave de Implementação </vt:lpstr>
      <vt:lpstr>PARTE 2: PRÁTICA</vt:lpstr>
      <vt:lpstr>PASSO: Procedimentos de Implementação</vt:lpstr>
      <vt:lpstr>PASSO: Procedimentos de Implementação</vt:lpstr>
      <vt:lpstr>Preenchimento da Folha de Produção, Rendimento &amp; Custo</vt:lpstr>
      <vt:lpstr>Preenchimento da Folha de Produção, Rendimento &amp; Custo</vt:lpstr>
      <vt:lpstr>Preenchimento da Folha de Produção, Rendimento &amp; Custo</vt:lpstr>
      <vt:lpstr>Preenchimento da Folha de Produção, Rendimento &amp; Custo</vt:lpstr>
      <vt:lpstr>Preenchimento da Folha de Produção, Rendimento &amp; Custo</vt:lpstr>
      <vt:lpstr>Preenchimento da Folha de Produção, Rendimento &amp; Custo </vt:lpstr>
      <vt:lpstr>Preenchimento da Folha de Produção, Rendimento &amp; Custo</vt:lpstr>
      <vt:lpstr>Preenchimento da Folha de Produção, Rendimento &amp; Custo</vt:lpstr>
      <vt:lpstr>Preenchimento da Ficha de Técnicas Agrícolas</vt:lpstr>
      <vt:lpstr>Preenchimento da Ficha de Técnicas Agrícolas</vt:lpstr>
      <vt:lpstr>Preenchimento da Ficha de Técnicas Agrícolas</vt:lpstr>
      <vt:lpstr>LISTA DE CONTROLO: Pontos a serem confirmados após a Monitorização e Acompanhamento</vt:lpstr>
      <vt:lpstr>Monitorização e Acompanhamento em Acção </vt:lpstr>
      <vt:lpstr>RESOLUÇÃO DE PROBLEMAS</vt:lpstr>
      <vt:lpstr>RESOLUÇÃO DE PROBLEMAS</vt:lpstr>
      <vt:lpstr> Caminho a seguir: Calendário de Implementação, Reporte, adicione qualquer outra informação necessária aqui.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and Monitoring Methods of Implementation</dc:title>
  <dc:creator>Ilenio</dc:creator>
  <cp:lastModifiedBy>Kuribayashi, Nobuaki[栗林 伸昭]</cp:lastModifiedBy>
  <cp:revision>48</cp:revision>
  <dcterms:created xsi:type="dcterms:W3CDTF">2019-05-01T16:27:56Z</dcterms:created>
  <dcterms:modified xsi:type="dcterms:W3CDTF">2023-01-31T09:04:05Z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132284900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