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8" r:id="rId3"/>
    <p:sldId id="269" r:id="rId4"/>
    <p:sldId id="313" r:id="rId5"/>
    <p:sldId id="287" r:id="rId6"/>
    <p:sldId id="314" r:id="rId7"/>
    <p:sldId id="292" r:id="rId8"/>
    <p:sldId id="270" r:id="rId9"/>
    <p:sldId id="293" r:id="rId10"/>
    <p:sldId id="316" r:id="rId11"/>
    <p:sldId id="317" r:id="rId12"/>
    <p:sldId id="318" r:id="rId13"/>
    <p:sldId id="319" r:id="rId14"/>
    <p:sldId id="320" r:id="rId15"/>
    <p:sldId id="322" r:id="rId16"/>
    <p:sldId id="321" r:id="rId17"/>
    <p:sldId id="308" r:id="rId18"/>
    <p:sldId id="323" r:id="rId19"/>
    <p:sldId id="324" r:id="rId20"/>
    <p:sldId id="307" r:id="rId21"/>
    <p:sldId id="312" r:id="rId22"/>
    <p:sldId id="309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6E2"/>
    <a:srgbClr val="F28CD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11/12/2020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99FF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000" dirty="0" smtClean="0">
                <a:solidFill>
                  <a:schemeClr val="tx1"/>
                </a:solidFill>
              </a:rPr>
              <a:t>Gender Awareness Training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735" y="3889829"/>
            <a:ext cx="3752522" cy="264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0" y="1055593"/>
            <a:ext cx="7731690" cy="3556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" y="-92990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Roles and Responsibilities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7" y="4594466"/>
            <a:ext cx="11861910" cy="218207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Compare how the sheets of the male group and female group are different.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Discuss </a:t>
            </a:r>
            <a:r>
              <a:rPr lang="en-US" altLang="ja-JP" sz="3200" dirty="0"/>
              <a:t>what changes in gender roles can be made for </a:t>
            </a:r>
            <a:r>
              <a:rPr lang="en-US" altLang="ja-JP" sz="3200" dirty="0">
                <a:solidFill>
                  <a:srgbClr val="FF0000"/>
                </a:solidFill>
              </a:rPr>
              <a:t>more efficient farm and household management</a:t>
            </a:r>
            <a:r>
              <a:rPr lang="en-US" altLang="ja-JP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8460281" y="1860448"/>
            <a:ext cx="38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plays more roles in, and has more responsibilities for, each one of the “Activities” listed.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993210" y="1603782"/>
            <a:ext cx="467071" cy="2922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3129797" y="2234224"/>
            <a:ext cx="23948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are major reproductive activities. Modify them if necessary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713641" y="1796604"/>
            <a:ext cx="472215" cy="258453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170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3890" y="3385227"/>
            <a:ext cx="8967742" cy="3407269"/>
            <a:chOff x="121355" y="3312680"/>
            <a:chExt cx="8967742" cy="34072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55" y="3312680"/>
              <a:ext cx="8967742" cy="3407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32918" y="3450967"/>
              <a:ext cx="2007751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Resources</a:t>
              </a:r>
              <a:endParaRPr kumimoji="1" 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68890" y="2923562"/>
            <a:ext cx="56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Access to Resources &lt;Example&gt;</a:t>
            </a:r>
            <a:endParaRPr kumimoji="1" 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55" y="-263586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Access to &amp; Control of Resources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" y="729700"/>
            <a:ext cx="11861910" cy="2422444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work separately on “Access to Resources” and “Control of Resources” sheets.</a:t>
            </a:r>
          </a:p>
          <a:p>
            <a:pPr lvl="2"/>
            <a:r>
              <a:rPr lang="en-US" dirty="0" smtClean="0"/>
              <a:t>Resources: Anything that can be owned and used by farmers to obtain a benefit from it.</a:t>
            </a:r>
          </a:p>
          <a:p>
            <a:pPr lvl="2"/>
            <a:r>
              <a:rPr lang="en-US" dirty="0" smtClean="0"/>
              <a:t>Access: The opportunity to make use of a resource</a:t>
            </a:r>
          </a:p>
          <a:p>
            <a:pPr lvl="2"/>
            <a:r>
              <a:rPr lang="en-US" dirty="0" smtClean="0"/>
              <a:t>Control: The power to decide how a resource is used.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9306276" y="3727966"/>
            <a:ext cx="2819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has more access to each one of the “Resources” listed.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5846" y="3822301"/>
            <a:ext cx="239485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resources relevant to farming under “Resources”.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879536" y="3704808"/>
            <a:ext cx="447719" cy="301514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3220191" y="3791940"/>
            <a:ext cx="422895" cy="212988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041457" y="5806233"/>
            <a:ext cx="19498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List two major horticultural crops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520043" y="5921829"/>
            <a:ext cx="422895" cy="79812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8762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" y="-76673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altLang="ja-JP" dirty="0"/>
              <a:t>Access to &amp; Control of Resources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7" y="4594466"/>
            <a:ext cx="11861910" cy="218207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Both </a:t>
            </a:r>
            <a:r>
              <a:rPr lang="en-US" altLang="ja-JP" sz="3200" dirty="0"/>
              <a:t>groups present their discussion results.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Compare how the sheets of the male group and female group are different.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Discuss how gender-specific restriction on access to, and/or control over resources can sometimes pose negative impact on the farm life.</a:t>
            </a:r>
            <a:endParaRPr lang="en-US" altLang="ja-JP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9053044" y="1708418"/>
            <a:ext cx="3138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ticks </a:t>
            </a:r>
            <a:r>
              <a:rPr lang="en-US" sz="2400" dirty="0">
                <a:solidFill>
                  <a:srgbClr val="FF0000"/>
                </a:solidFill>
              </a:rPr>
              <a:t>per row, indicating </a:t>
            </a:r>
            <a:r>
              <a:rPr lang="en-US" sz="2400" dirty="0" smtClean="0">
                <a:solidFill>
                  <a:srgbClr val="FF0000"/>
                </a:solidFill>
              </a:rPr>
              <a:t>who has control of each one of the “Resources” listed.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66075" y="1235490"/>
            <a:ext cx="8268974" cy="3162636"/>
            <a:chOff x="8998" y="1232573"/>
            <a:chExt cx="8268974" cy="3162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8" y="1232573"/>
              <a:ext cx="8268974" cy="31626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93353" y="1326783"/>
              <a:ext cx="2007751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Resources</a:t>
              </a:r>
              <a:endParaRPr kumimoji="1" 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817053" y="1552184"/>
            <a:ext cx="482864" cy="2784342"/>
          </a:xfrm>
          <a:prstGeom prst="rightBrace">
            <a:avLst>
              <a:gd name="adj1" fmla="val 8333"/>
              <a:gd name="adj2" fmla="val 4895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76" y="2216643"/>
            <a:ext cx="21507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should be the same as “Access” Sheet.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672146" y="1646394"/>
            <a:ext cx="506584" cy="263519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TextBox 14"/>
          <p:cNvSpPr txBox="1"/>
          <p:nvPr/>
        </p:nvSpPr>
        <p:spPr>
          <a:xfrm>
            <a:off x="1630147" y="824927"/>
            <a:ext cx="56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Control</a:t>
            </a:r>
            <a:r>
              <a:rPr kumimoji="1"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</a:t>
            </a:r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Resources </a:t>
            </a:r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&lt;Example&gt;</a:t>
            </a:r>
            <a:endParaRPr kumimoji="1" 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7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1" y="80774"/>
            <a:ext cx="11255973" cy="89110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Daily Activity Calendar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51" y="907643"/>
            <a:ext cx="11861910" cy="164547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separately draw their “Daily Activity Calendar” of a typical weekday. The activities to be identified include farm work, cooking, cleaning, resting sleeping, etc.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8673383" y="2553455"/>
            <a:ext cx="3510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They can use pictures like these. They can also write the activities if their literary rate is high.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2519853"/>
            <a:ext cx="8560637" cy="1460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67" y="4067584"/>
            <a:ext cx="9261991" cy="1523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355" y="4315490"/>
            <a:ext cx="260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Start with 5 o’clock in the morning.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83436" y="4730988"/>
            <a:ext cx="624169" cy="212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64695" y="3338285"/>
            <a:ext cx="419726" cy="977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21355" y="5795013"/>
            <a:ext cx="11890506" cy="877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en-US" sz="3200" dirty="0" smtClean="0"/>
              <a:t>Compare the two calendars and discuss better time use for a couple.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99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18" y="3130381"/>
            <a:ext cx="9966669" cy="3571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-131222"/>
            <a:ext cx="10999956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Farm Family Budgeting 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4" y="899886"/>
            <a:ext cx="12070645" cy="223049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ja-JP" sz="3200" dirty="0"/>
              <a:t>Male group and female group work separately to fill out the expenditure amount of each month on “Farm Family Budgeting Sheet ” based on their typical annual spending pattern.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[Tips!]If the famers’ literary rate is not high, try using candies, small stones, etc. to represent an amount of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7236615" y="4650922"/>
            <a:ext cx="25579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Calculate the total amount of money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6497" y="4131287"/>
            <a:ext cx="34108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expenditure items such as food, education, healthcare, farming inputs, etc.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074300" y="3938922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" name="Right Brace 11"/>
          <p:cNvSpPr/>
          <p:nvPr/>
        </p:nvSpPr>
        <p:spPr>
          <a:xfrm rot="10800000">
            <a:off x="9794568" y="3938922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6226522" y="2709724"/>
            <a:ext cx="490817" cy="6645275"/>
          </a:xfrm>
          <a:prstGeom prst="rightBrace">
            <a:avLst>
              <a:gd name="adj1" fmla="val 8333"/>
              <a:gd name="adj2" fmla="val 7380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860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-131222"/>
            <a:ext cx="10999956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Farm Family Budgeting 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194341"/>
            <a:ext cx="11524343" cy="4045316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/>
              <a:t>Male group and female </a:t>
            </a:r>
            <a:r>
              <a:rPr lang="en-US" altLang="ja-JP" sz="3200" dirty="0" smtClean="0"/>
              <a:t>group show each other’s sheet.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Discuss issues caused by lack of lack of communication between a husband and wife on…..</a:t>
            </a:r>
          </a:p>
          <a:p>
            <a:pPr marL="742950" indent="-742950">
              <a:buFont typeface="+mj-lt"/>
              <a:buAutoNum type="arabicPeriod" startAt="2"/>
            </a:pPr>
            <a:endParaRPr lang="en-US" altLang="ja-JP" sz="3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3200" dirty="0"/>
              <a:t>household budgeting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3200" dirty="0"/>
              <a:t>Inefficient utilization of financial </a:t>
            </a:r>
            <a:r>
              <a:rPr lang="en-US" altLang="ja-JP" sz="3200" dirty="0" smtClean="0"/>
              <a:t>resources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ja-JP" sz="3600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Discuss what they can do for the better management of family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02" y="2401817"/>
            <a:ext cx="1868124" cy="1630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56" y="4842751"/>
            <a:ext cx="2380344" cy="17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41" y="-128193"/>
            <a:ext cx="11255973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Gender Action Plan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5" y="852116"/>
            <a:ext cx="11916482" cy="317751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All the farmers discuss how they can overcome gender-related issues which hinder efficient farm management. The issues include;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Inefficient gender roles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imbalanced decision-making power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lack of trust and communication between a couple.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Based on this realization, the group formulates a Gender Action Plan. They will implement it and monitor its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1" y="3965742"/>
            <a:ext cx="108870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7657" y="313236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SUGGESTION: </a:t>
            </a:r>
            <a:r>
              <a:rPr lang="en-US" dirty="0" smtClean="0"/>
              <a:t>Organizing Discussion Sessions using Anecdotal Stories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7658" y="1754912"/>
            <a:ext cx="10522856" cy="4986715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In stead of, or on top of, organizing trainings explained so far, holding a discussion meeting for the farmers may be beneficial.</a:t>
            </a:r>
          </a:p>
          <a:p>
            <a:r>
              <a:rPr lang="en-US" altLang="ja-JP" sz="3200" dirty="0" smtClean="0"/>
              <a:t>Introduce to the farmers some real-life anecdotal stories with a gender topic.</a:t>
            </a:r>
          </a:p>
          <a:p>
            <a:r>
              <a:rPr lang="en-US" altLang="ja-JP" sz="3200" dirty="0"/>
              <a:t>L</a:t>
            </a:r>
            <a:r>
              <a:rPr lang="en-US" altLang="ja-JP" sz="3200" dirty="0" smtClean="0"/>
              <a:t>et them discuss issues concerned with;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Joint decision-making between a husband and wife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g</a:t>
            </a:r>
            <a:r>
              <a:rPr lang="en-US" altLang="ja-JP" sz="2800" dirty="0" smtClean="0"/>
              <a:t>ender roles which enable efficient farm and household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e</a:t>
            </a:r>
            <a:r>
              <a:rPr lang="en-US" altLang="ja-JP" sz="2800" dirty="0" smtClean="0"/>
              <a:t>qual opportunities for both men and women.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3" y="3916524"/>
            <a:ext cx="2398374" cy="23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883" y="-161037"/>
            <a:ext cx="12043117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Story 1: A Story of a Husban</a:t>
            </a:r>
            <a:r>
              <a:rPr lang="en-US" dirty="0" smtClean="0">
                <a:solidFill>
                  <a:srgbClr val="FF0000"/>
                </a:solidFill>
              </a:rPr>
              <a:t>d in a Farming Household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269" y="917784"/>
            <a:ext cx="11524343" cy="4045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dirty="0"/>
              <a:t>One day I left home in the morning to go look for a market </a:t>
            </a:r>
            <a:r>
              <a:rPr lang="en-US" altLang="ja-JP" sz="3000" dirty="0" smtClean="0"/>
              <a:t>for </a:t>
            </a:r>
            <a:r>
              <a:rPr lang="en-US" altLang="ja-JP" sz="3000" dirty="0"/>
              <a:t>my tomatoes which were ready for harvesting. While </a:t>
            </a:r>
            <a:r>
              <a:rPr lang="en-US" altLang="ja-JP" sz="3000" dirty="0" smtClean="0"/>
              <a:t>I </a:t>
            </a:r>
            <a:r>
              <a:rPr lang="en-US" altLang="ja-JP" sz="3000" dirty="0"/>
              <a:t>was away busy looking for a market, a buyer visited my </a:t>
            </a:r>
            <a:r>
              <a:rPr lang="en-US" altLang="ja-JP" sz="3000" dirty="0" smtClean="0"/>
              <a:t>home </a:t>
            </a:r>
            <a:r>
              <a:rPr lang="en-US" altLang="ja-JP" sz="3000" dirty="0"/>
              <a:t>and found my wife. He asked if she could sell </a:t>
            </a:r>
            <a:r>
              <a:rPr lang="en-US" altLang="ja-JP" sz="3000" dirty="0" smtClean="0"/>
              <a:t>the tomatoes </a:t>
            </a:r>
            <a:r>
              <a:rPr lang="en-US" altLang="ja-JP" sz="3000" dirty="0"/>
              <a:t>to him but since she had no authority whatsoever </a:t>
            </a:r>
            <a:r>
              <a:rPr lang="en-US" altLang="ja-JP" sz="3000" dirty="0" smtClean="0"/>
              <a:t>to </a:t>
            </a:r>
            <a:r>
              <a:rPr lang="en-US" altLang="ja-JP" sz="3000" dirty="0"/>
              <a:t>make decisions and never knew my plans, she declined. </a:t>
            </a:r>
          </a:p>
          <a:p>
            <a:pPr marL="0" indent="0">
              <a:buNone/>
            </a:pPr>
            <a:r>
              <a:rPr lang="en-US" altLang="ja-JP" sz="3000" dirty="0"/>
              <a:t>My search for a market was unsuccessful so I headed </a:t>
            </a:r>
            <a:r>
              <a:rPr lang="en-US" altLang="ja-JP" sz="3000" dirty="0" smtClean="0"/>
              <a:t>home </a:t>
            </a:r>
            <a:r>
              <a:rPr lang="en-US" altLang="ja-JP" sz="3000" dirty="0"/>
              <a:t>where my wife reported to me the events of the day. I </a:t>
            </a:r>
            <a:r>
              <a:rPr lang="en-US" altLang="ja-JP" sz="3000" dirty="0" smtClean="0"/>
              <a:t>really </a:t>
            </a:r>
            <a:r>
              <a:rPr lang="en-US" altLang="ja-JP" sz="3000" dirty="0"/>
              <a:t>felt bad and my tomatoes got spoilt since I couldn’t find </a:t>
            </a:r>
            <a:r>
              <a:rPr lang="en-US" altLang="ja-JP" sz="3000" dirty="0" smtClean="0"/>
              <a:t>a </a:t>
            </a:r>
            <a:r>
              <a:rPr lang="en-US" altLang="ja-JP" sz="3000" dirty="0"/>
              <a:t>place to sell them.</a:t>
            </a:r>
            <a:endParaRPr lang="en-US" altLang="ja-JP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24" y="4963100"/>
            <a:ext cx="2667792" cy="177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3228" y="5100853"/>
            <a:ext cx="9307172" cy="175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Is this situation familiar to you?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Why do you think this problem happened?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How do you think this kind of situation can be avoided?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734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883" y="-161037"/>
            <a:ext cx="12043117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Story 2: A Story of a Wife</a:t>
            </a:r>
            <a:r>
              <a:rPr lang="en-US" dirty="0" smtClean="0">
                <a:solidFill>
                  <a:srgbClr val="FF0000"/>
                </a:solidFill>
              </a:rPr>
              <a:t> in a Farming Household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269" y="917784"/>
            <a:ext cx="11524343" cy="381794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dirty="0"/>
              <a:t>My husband told me “I’ve heard cauliflower is profitable. Let’s plant cauliflower on all of our land”. I </a:t>
            </a:r>
            <a:r>
              <a:rPr lang="en-US" altLang="ja-JP" sz="3000" dirty="0" smtClean="0"/>
              <a:t>opposed </a:t>
            </a:r>
            <a:r>
              <a:rPr lang="en-US" altLang="ja-JP" sz="3000" dirty="0"/>
              <a:t>to him by saying “Yes, but just on half of our land, not entire land” because I saw many other </a:t>
            </a:r>
            <a:r>
              <a:rPr lang="en-US" altLang="ja-JP" sz="3000" dirty="0" smtClean="0"/>
              <a:t>farmers </a:t>
            </a:r>
            <a:r>
              <a:rPr lang="en-US" altLang="ja-JP" sz="3000" dirty="0"/>
              <a:t>had planted cauliflower already and heard many people saying they wanted to plant cauliflower. I </a:t>
            </a:r>
            <a:r>
              <a:rPr lang="en-US" altLang="ja-JP" sz="3000" dirty="0" smtClean="0"/>
              <a:t>knew </a:t>
            </a:r>
            <a:r>
              <a:rPr lang="en-US" altLang="ja-JP" sz="3000" dirty="0"/>
              <a:t>by the time we harvest it, the price would go down. My husband did not listen to me and did what he </a:t>
            </a:r>
            <a:r>
              <a:rPr lang="en-US" altLang="ja-JP" sz="3000" dirty="0" smtClean="0"/>
              <a:t>wanted</a:t>
            </a:r>
            <a:r>
              <a:rPr lang="en-US" altLang="ja-JP" sz="3000" dirty="0"/>
              <a:t>. We made a huge loss at the end of the season. After this bitter experience, however, my husband </a:t>
            </a:r>
            <a:r>
              <a:rPr lang="en-US" altLang="ja-JP" sz="3000" dirty="0" smtClean="0"/>
              <a:t>started </a:t>
            </a:r>
            <a:r>
              <a:rPr lang="en-US" altLang="ja-JP" sz="3000" dirty="0"/>
              <a:t>to ask me “What crop do you think is good for this season?”</a:t>
            </a:r>
            <a:endParaRPr lang="en-US" altLang="ja-JP" sz="3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883" y="4935975"/>
            <a:ext cx="9307172" cy="175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Is this situation familiar to you?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Why do you think this problem happened?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How do you think this kind of situation can be avoided?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12" y="4271671"/>
            <a:ext cx="2743200" cy="205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123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Gender Awareness Training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72532"/>
              </p:ext>
            </p:extLst>
          </p:nvPr>
        </p:nvGraphicFramePr>
        <p:xfrm>
          <a:off x="278605" y="1761249"/>
          <a:ext cx="9021312" cy="4559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63463"/>
                <a:gridCol w="435784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9429640" y="1108963"/>
            <a:ext cx="2613477" cy="4566122"/>
          </a:xfrm>
          <a:prstGeom prst="wedgeRoundRectCallout">
            <a:avLst>
              <a:gd name="adj1" fmla="val -60135"/>
              <a:gd name="adj2" fmla="val -1448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Gender Awareness Training should be conducted </a:t>
            </a:r>
            <a:r>
              <a:rPr kumimoji="1" lang="en-US" sz="2400" b="1" dirty="0" smtClean="0">
                <a:solidFill>
                  <a:schemeClr val="tx1"/>
                </a:solidFill>
              </a:rPr>
              <a:t>some time before “Step 3-Farmers </a:t>
            </a:r>
            <a:r>
              <a:rPr lang="en-US" sz="2400" b="1" dirty="0" smtClean="0">
                <a:solidFill>
                  <a:schemeClr val="tx1"/>
                </a:solidFill>
              </a:rPr>
              <a:t>make decisions” </a:t>
            </a:r>
            <a:r>
              <a:rPr lang="en-US" sz="2400" dirty="0" smtClean="0">
                <a:solidFill>
                  <a:schemeClr val="tx1"/>
                </a:solidFill>
              </a:rPr>
              <a:t>because gender-balanced decision-making is critical for success of the group/household work.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360228" y="2220686"/>
            <a:ext cx="508001" cy="1672888"/>
          </a:xfrm>
          <a:prstGeom prst="rightBrace">
            <a:avLst>
              <a:gd name="adj1" fmla="val 30463"/>
              <a:gd name="adj2" fmla="val 50582"/>
            </a:avLst>
          </a:prstGeom>
          <a:ln w="85725">
            <a:solidFill>
              <a:srgbClr val="F28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69" y="1400697"/>
            <a:ext cx="11339019" cy="4477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Gender Awareness Training </a:t>
            </a:r>
            <a:r>
              <a:rPr lang="en-US" dirty="0" smtClean="0">
                <a:solidFill>
                  <a:srgbClr val="FF0000"/>
                </a:solidFill>
              </a:rPr>
              <a:t>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90" y="1789305"/>
            <a:ext cx="11449159" cy="4277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Gender is a sensitive topic. What if the farmers hesitate to attend the Gender Awareness Training?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Past experience suggests that those farmers who attended the Gender Awareness Training were very happy about attending the training. They liked the training because its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focus is NOT on highlighting problems or criticizing others related to gender but on improving farming business</a:t>
            </a:r>
            <a:r>
              <a:rPr lang="en-US" dirty="0" smtClean="0">
                <a:sym typeface="Wingdings" panose="05000000000000000000" pitchFamily="2" charset="2"/>
              </a:rPr>
              <a:t> through cooperating each other.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1: CONCEPT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42097" y="1163204"/>
            <a:ext cx="9736603" cy="5213299"/>
            <a:chOff x="1435834" y="1528329"/>
            <a:chExt cx="9736603" cy="5213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5834" y="1528329"/>
              <a:ext cx="9736603" cy="52132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35834" y="6559065"/>
              <a:ext cx="3499023" cy="18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67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WHY?: </a:t>
            </a:r>
            <a:r>
              <a:rPr lang="en-US" dirty="0"/>
              <a:t>Objectives of </a:t>
            </a:r>
            <a:r>
              <a:rPr lang="en-US" altLang="ja-JP" dirty="0"/>
              <a:t>Gender A</a:t>
            </a:r>
            <a:r>
              <a:rPr kumimoji="1" lang="en-US" altLang="ja-JP" dirty="0" smtClean="0"/>
              <a:t>wareness Training</a:t>
            </a:r>
            <a:endParaRPr kumimoji="1"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8767" y="4456143"/>
            <a:ext cx="6751975" cy="240185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SHEP</a:t>
            </a:r>
            <a:r>
              <a:rPr lang="ja-JP" altLang="en-US" dirty="0"/>
              <a:t> </a:t>
            </a:r>
            <a:r>
              <a:rPr lang="en-US" altLang="ja-JP" dirty="0" smtClean="0"/>
              <a:t>considers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gender as </a:t>
            </a:r>
            <a:r>
              <a:rPr lang="en-US" altLang="ja-JP" dirty="0" smtClean="0">
                <a:solidFill>
                  <a:srgbClr val="FF0000"/>
                </a:solidFill>
              </a:rPr>
              <a:t>an integral and essential part </a:t>
            </a:r>
            <a:r>
              <a:rPr lang="en-US" altLang="ja-JP" dirty="0" smtClean="0"/>
              <a:t>of farm business management.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 husband and wife a “</a:t>
            </a:r>
            <a:r>
              <a:rPr lang="en-US" altLang="ja-JP" dirty="0" smtClean="0">
                <a:solidFill>
                  <a:srgbClr val="FF0000"/>
                </a:solidFill>
              </a:rPr>
              <a:t>farm management unit</a:t>
            </a:r>
            <a:r>
              <a:rPr lang="en-US" altLang="ja-JP" dirty="0" smtClean="0"/>
              <a:t>” which should work together in harmony. </a:t>
            </a:r>
            <a:endParaRPr kumimoji="1"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50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55" y="3459204"/>
            <a:ext cx="3610848" cy="211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68" y="-171660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Gender Awareness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823138"/>
            <a:ext cx="11781860" cy="2319640"/>
          </a:xfrm>
        </p:spPr>
        <p:txBody>
          <a:bodyPr>
            <a:normAutofit/>
          </a:bodyPr>
          <a:lstStyle/>
          <a:p>
            <a:r>
              <a:rPr lang="en-US" dirty="0" smtClean="0"/>
              <a:t>Gender Awareness Training is an </a:t>
            </a:r>
            <a:r>
              <a:rPr lang="en-US" dirty="0" smtClean="0">
                <a:solidFill>
                  <a:srgbClr val="FF0000"/>
                </a:solidFill>
              </a:rPr>
              <a:t>integral part </a:t>
            </a:r>
            <a:r>
              <a:rPr lang="en-US" dirty="0" smtClean="0"/>
              <a:t>of SHEP trainings.</a:t>
            </a:r>
          </a:p>
          <a:p>
            <a:r>
              <a:rPr lang="en-US" dirty="0" smtClean="0"/>
              <a:t>It should be conducted </a:t>
            </a:r>
            <a:r>
              <a:rPr lang="en-US" dirty="0" smtClean="0">
                <a:solidFill>
                  <a:srgbClr val="FF0000"/>
                </a:solidFill>
              </a:rPr>
              <a:t>before the farmers’ decision-making stage</a:t>
            </a:r>
            <a:r>
              <a:rPr lang="en-US" dirty="0" smtClean="0"/>
              <a:t>, i.e. Target Crop Selection and Crop Calendar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graphicFrame>
        <p:nvGraphicFramePr>
          <p:cNvPr id="7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91656"/>
              </p:ext>
            </p:extLst>
          </p:nvPr>
        </p:nvGraphicFramePr>
        <p:xfrm>
          <a:off x="404048" y="3237556"/>
          <a:ext cx="7051109" cy="3511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4989"/>
                <a:gridCol w="3406120"/>
              </a:tblGrid>
              <a:tr h="20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</a:rPr>
                        <a:t>4 Steps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</a:rPr>
                        <a:t>Activities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54580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1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1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1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2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1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52306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1900" y="4833021"/>
            <a:ext cx="7830207" cy="86553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" name="Up-Down Arrow 10"/>
          <p:cNvSpPr/>
          <p:nvPr/>
        </p:nvSpPr>
        <p:spPr>
          <a:xfrm>
            <a:off x="7480432" y="3512947"/>
            <a:ext cx="406400" cy="1480457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Gender Awareness Training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43" y="1248230"/>
            <a:ext cx="11466285" cy="5609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training is not theoretical but </a:t>
            </a:r>
            <a:r>
              <a:rPr lang="en-US" dirty="0" smtClean="0">
                <a:solidFill>
                  <a:srgbClr val="FF0000"/>
                </a:solidFill>
              </a:rPr>
              <a:t>practical and participatory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training is conducted by undertaking four different types of exercises.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Roles and Responsibilities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Access to &amp; Control of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Daily Activity Calendar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Farm Family Budgeting</a:t>
            </a:r>
          </a:p>
          <a:p>
            <a:r>
              <a:rPr lang="en-US" altLang="ja-JP" dirty="0" smtClean="0"/>
              <a:t>Through participation in various exercises, farming couples will come to a number of realizations on their gender issues at the household level.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36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829" y="1322905"/>
            <a:ext cx="1092374" cy="1172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57" y="1352769"/>
            <a:ext cx="11137843" cy="5206296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members’ spouses </a:t>
            </a:r>
            <a:r>
              <a:rPr lang="en-US" altLang="ja-JP" dirty="0"/>
              <a:t>should be invited to take part in the training.</a:t>
            </a:r>
          </a:p>
          <a:p>
            <a:r>
              <a:rPr lang="en-US" dirty="0" smtClean="0"/>
              <a:t>Create a friendly environment. </a:t>
            </a:r>
            <a:r>
              <a:rPr lang="en-US" dirty="0" smtClean="0">
                <a:solidFill>
                  <a:srgbClr val="FF0000"/>
                </a:solidFill>
              </a:rPr>
              <a:t>Don’t let the participants play the blame game</a:t>
            </a:r>
            <a:r>
              <a:rPr lang="en-US" dirty="0" smtClean="0"/>
              <a:t>! Rather, help them to understand each other’s positions, concerns, problems.</a:t>
            </a:r>
          </a:p>
          <a:p>
            <a:r>
              <a:rPr lang="en-US" dirty="0" smtClean="0"/>
              <a:t>If it is difficult to talk about gender issues openly due to local social norms, </a:t>
            </a:r>
            <a:r>
              <a:rPr lang="en-US" dirty="0" smtClean="0">
                <a:solidFill>
                  <a:srgbClr val="FF0000"/>
                </a:solidFill>
              </a:rPr>
              <a:t>consider inviting local opinion leaders </a:t>
            </a:r>
            <a:r>
              <a:rPr lang="en-US" dirty="0" smtClean="0"/>
              <a:t>(e.g. religious leaders, school teachers, etc. who are supportive of the gender training)</a:t>
            </a:r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2</a:t>
            </a:r>
            <a:r>
              <a:rPr kumimoji="1" lang="en-US" smtClean="0">
                <a:solidFill>
                  <a:schemeClr val="tx1"/>
                </a:solidFill>
              </a:rPr>
              <a:t>: PRACTICE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1" y="80774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Roles and Responsibilities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" y="1194341"/>
            <a:ext cx="11861910" cy="164547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work separately on “Productive Roles” and “Reproductive Roles” sheets.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Both groups present their discussion results.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2719650"/>
            <a:ext cx="7742099" cy="3912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2275" y="3738614"/>
            <a:ext cx="38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plays more roles in, and has more responsibilities for, each one of the “Activities” listed.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0850" y="3748907"/>
            <a:ext cx="23948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productive tasks (crop production) under “Activities”.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851796" y="3462608"/>
            <a:ext cx="447719" cy="301514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2735442" y="3395796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4C8A0751-7DEB-4D52-ADD4-F394DCA045CE}"/>
</file>

<file path=customXml/itemProps2.xml><?xml version="1.0" encoding="utf-8"?>
<ds:datastoreItem xmlns:ds="http://schemas.openxmlformats.org/officeDocument/2006/customXml" ds:itemID="{62366452-C46A-48F7-A6FD-C010DB7B599C}"/>
</file>

<file path=customXml/itemProps3.xml><?xml version="1.0" encoding="utf-8"?>
<ds:datastoreItem xmlns:ds="http://schemas.openxmlformats.org/officeDocument/2006/customXml" ds:itemID="{8451A98F-3DF8-435E-8236-6DA4C8ED9C4A}"/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1525</Words>
  <Application>Microsoft Office PowerPoint</Application>
  <PresentationFormat>Widescreen</PresentationFormat>
  <Paragraphs>149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Gender Awareness Training</vt:lpstr>
      <vt:lpstr>WHERE ARE WE?: Gender Awareness Training in SHEP’s 4 Steps</vt:lpstr>
      <vt:lpstr>PART 1: CONCEPT</vt:lpstr>
      <vt:lpstr>WHY?: Objectives of Gender Awareness Training</vt:lpstr>
      <vt:lpstr>WHAT?: Outline of Gender Awareness Training</vt:lpstr>
      <vt:lpstr>WHAT?: Outline of Gender Awareness Training</vt:lpstr>
      <vt:lpstr>HOW?: Key Implementation Tips</vt:lpstr>
      <vt:lpstr>PART 2: PRACTICE</vt:lpstr>
      <vt:lpstr>Exercise: Roles and Responsibilities</vt:lpstr>
      <vt:lpstr>Exercise: Roles and Responsibilities</vt:lpstr>
      <vt:lpstr>Exercise: Access to &amp; Control of Resources</vt:lpstr>
      <vt:lpstr>Exercise: Access to &amp; Control of Resources</vt:lpstr>
      <vt:lpstr>Exercise: Daily Activity Calendar</vt:lpstr>
      <vt:lpstr>Exercise: Farm Family Budgeting </vt:lpstr>
      <vt:lpstr>Exercise: Farm Family Budgeting </vt:lpstr>
      <vt:lpstr>Planning: Gender Action Plan</vt:lpstr>
      <vt:lpstr>SUGGESTION: Organizing Discussion Sessions using Anecdotal Stories</vt:lpstr>
      <vt:lpstr>Story 1: A Story of a Husband in a Farming Household</vt:lpstr>
      <vt:lpstr>Story 2: A Story of a Wife in a Farming Household</vt:lpstr>
      <vt:lpstr>Gender Awareness Training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170</cp:revision>
  <dcterms:created xsi:type="dcterms:W3CDTF">2019-05-01T16:27:56Z</dcterms:created>
  <dcterms:modified xsi:type="dcterms:W3CDTF">2020-11-12T07:15:50Z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132285300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