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2" r:id="rId2"/>
    <p:sldId id="258" r:id="rId3"/>
    <p:sldId id="285" r:id="rId4"/>
    <p:sldId id="257" r:id="rId5"/>
    <p:sldId id="259" r:id="rId6"/>
    <p:sldId id="261" r:id="rId7"/>
    <p:sldId id="283" r:id="rId8"/>
    <p:sldId id="286" r:id="rId9"/>
    <p:sldId id="262" r:id="rId10"/>
    <p:sldId id="266" r:id="rId11"/>
    <p:sldId id="284" r:id="rId12"/>
    <p:sldId id="263" r:id="rId13"/>
    <p:sldId id="281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7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A8D2-7DF4-4F1E-B445-B207A48F9AC7}" type="datetimeFigureOut">
              <a:rPr kumimoji="1" lang="en-US" smtClean="0"/>
              <a:t>8/10/2020</a:t>
            </a:fld>
            <a:endParaRPr kumimoji="1"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smtClean="0"/>
              <a:t>Click to edit Master text styles</a:t>
            </a:r>
          </a:p>
          <a:p>
            <a:pPr lvl="1"/>
            <a:r>
              <a:rPr kumimoji="1" lang="en-US" smtClean="0"/>
              <a:t>Second level</a:t>
            </a:r>
          </a:p>
          <a:p>
            <a:pPr lvl="2"/>
            <a:r>
              <a:rPr kumimoji="1" lang="en-US" smtClean="0"/>
              <a:t>Third level</a:t>
            </a:r>
          </a:p>
          <a:p>
            <a:pPr lvl="3"/>
            <a:r>
              <a:rPr kumimoji="1" lang="en-US" smtClean="0"/>
              <a:t>Fourth level</a:t>
            </a:r>
          </a:p>
          <a:p>
            <a:pPr lvl="4"/>
            <a:r>
              <a:rPr kumimoji="1" lang="en-US" smtClean="0"/>
              <a:t>Fifth level</a:t>
            </a:r>
            <a:endParaRPr kumimoji="1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6995E-F1F1-4633-A39C-03F77480B3D8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2984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6995E-F1F1-4633-A39C-03F77480B3D8}" type="slidenum">
              <a:rPr kumimoji="1" lang="en-US" smtClean="0"/>
              <a:t>4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863334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smtClean="0"/>
              <a:t>Click to edit Master title style</a:t>
            </a:r>
            <a:endParaRPr kumimoji="1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smtClean="0"/>
              <a:t>Click to edit Master subtitle style</a:t>
            </a:r>
            <a:endParaRPr kumimoji="1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40645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515600" cy="1325563"/>
          </a:xfrm>
        </p:spPr>
        <p:txBody>
          <a:bodyPr/>
          <a:lstStyle/>
          <a:p>
            <a:r>
              <a:rPr kumimoji="1" lang="en-US" smtClean="0"/>
              <a:t>Click to edit Master title style</a:t>
            </a:r>
            <a:endParaRPr kumimoji="1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515600" cy="472799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en-US" dirty="0" smtClean="0"/>
              <a:t>Click to edit Master text styles</a:t>
            </a:r>
          </a:p>
          <a:p>
            <a:pPr lvl="1"/>
            <a:r>
              <a:rPr kumimoji="1" lang="en-US" dirty="0" smtClean="0"/>
              <a:t>Second level</a:t>
            </a:r>
          </a:p>
          <a:p>
            <a:pPr lvl="2"/>
            <a:r>
              <a:rPr kumimoji="1" lang="en-US" dirty="0" smtClean="0"/>
              <a:t>Third level</a:t>
            </a:r>
          </a:p>
          <a:p>
            <a:pPr lvl="3"/>
            <a:r>
              <a:rPr kumimoji="1" lang="en-US" dirty="0" smtClean="0"/>
              <a:t>Fourth level</a:t>
            </a:r>
          </a:p>
          <a:p>
            <a:pPr lvl="4"/>
            <a:r>
              <a:rPr kumimoji="1" lang="en-US" dirty="0" smtClean="0"/>
              <a:t>Fifth level</a:t>
            </a:r>
            <a:endParaRPr kumimoji="1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917" y="6376503"/>
            <a:ext cx="2743200" cy="365125"/>
          </a:xfrm>
        </p:spPr>
        <p:txBody>
          <a:bodyPr/>
          <a:lstStyle/>
          <a:p>
            <a:fld id="{5D3A281A-EDD1-4EE7-A1B5-4028A6F808F1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2718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smtClean="0"/>
              <a:t>Click to edit Master title style</a:t>
            </a:r>
            <a:endParaRPr kumimoji="1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smtClean="0"/>
              <a:t>Click to edit Master text styles</a:t>
            </a:r>
          </a:p>
          <a:p>
            <a:pPr lvl="1"/>
            <a:r>
              <a:rPr kumimoji="1" lang="en-US" smtClean="0"/>
              <a:t>Second level</a:t>
            </a:r>
          </a:p>
          <a:p>
            <a:pPr lvl="2"/>
            <a:r>
              <a:rPr kumimoji="1" lang="en-US" smtClean="0"/>
              <a:t>Third level</a:t>
            </a:r>
          </a:p>
          <a:p>
            <a:pPr lvl="3"/>
            <a:r>
              <a:rPr kumimoji="1" lang="en-US" smtClean="0"/>
              <a:t>Fourth level</a:t>
            </a:r>
          </a:p>
          <a:p>
            <a:pPr lvl="4"/>
            <a:r>
              <a:rPr kumimoji="1" lang="en-US" smtClean="0"/>
              <a:t>Fifth level</a:t>
            </a:r>
            <a:endParaRPr kumimoji="1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5D3A281A-EDD1-4EE7-A1B5-4028A6F808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6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3863" y="1106139"/>
            <a:ext cx="11325982" cy="2624138"/>
          </a:xfrm>
          <a:solidFill>
            <a:srgbClr val="FFFF00"/>
          </a:solidFill>
        </p:spPr>
        <p:txBody>
          <a:bodyPr anchor="ctr" anchorCtr="0">
            <a:noAutofit/>
          </a:bodyPr>
          <a:lstStyle/>
          <a:p>
            <a:r>
              <a:rPr lang="en-US" altLang="ja-JP" sz="7200" dirty="0" smtClean="0">
                <a:solidFill>
                  <a:schemeClr val="tx1"/>
                </a:solidFill>
              </a:rPr>
              <a:t>Sensitization</a:t>
            </a:r>
            <a:r>
              <a:rPr lang="ja-JP" altLang="en-US" sz="7200" dirty="0" smtClean="0">
                <a:solidFill>
                  <a:schemeClr val="tx1"/>
                </a:solidFill>
              </a:rPr>
              <a:t> </a:t>
            </a:r>
            <a:r>
              <a:rPr lang="en-US" altLang="ja-JP" sz="7200" dirty="0" smtClean="0">
                <a:solidFill>
                  <a:schemeClr val="tx1"/>
                </a:solidFill>
              </a:rPr>
              <a:t>Workshop</a:t>
            </a:r>
            <a:r>
              <a:rPr kumimoji="1" lang="en-US" altLang="ja-JP" sz="8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800" dirty="0" smtClean="0">
                <a:solidFill>
                  <a:schemeClr val="tx1"/>
                </a:solidFill>
              </a:rPr>
            </a:br>
            <a:r>
              <a:rPr kumimoji="1" lang="en-US" altLang="ja-JP" sz="5400" dirty="0" smtClean="0">
                <a:solidFill>
                  <a:schemeClr val="tx1"/>
                </a:solidFill>
              </a:rPr>
              <a:t>Methods of Implementation</a:t>
            </a:r>
            <a:endParaRPr kumimoji="1"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660" y="3995737"/>
            <a:ext cx="5914265" cy="2543175"/>
          </a:xfrm>
        </p:spPr>
        <p:txBody>
          <a:bodyPr>
            <a:normAutofit/>
          </a:bodyPr>
          <a:lstStyle/>
          <a:p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Type the name of </a:t>
            </a:r>
            <a:r>
              <a:rPr lang="en-US" altLang="ja-JP" b="1" dirty="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your </a:t>
            </a:r>
            <a:r>
              <a:rPr lang="en-US" altLang="ja-JP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organization here.</a:t>
            </a:r>
            <a:endParaRPr lang="ja-JP" altLang="en-US" b="1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</a:t>
            </a:fld>
            <a:endParaRPr kumimoji="1"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694" y="153117"/>
            <a:ext cx="2234306" cy="8715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925" y="3894757"/>
            <a:ext cx="5072950" cy="23288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056921"/>
              </p:ext>
            </p:extLst>
          </p:nvPr>
        </p:nvGraphicFramePr>
        <p:xfrm>
          <a:off x="122010" y="0"/>
          <a:ext cx="1292453" cy="1106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ビットマップ イメージ" r:id="rId5" imgW="5819048" imgH="4982270" progId="Paint.Picture">
                  <p:embed/>
                </p:oleObj>
              </mc:Choice>
              <mc:Fallback>
                <p:oleObj name="ビットマップ イメージ" r:id="rId5" imgW="5819048" imgH="498227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" y="0"/>
                        <a:ext cx="1292453" cy="11061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27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STEP: </a:t>
            </a:r>
            <a:r>
              <a:rPr kumimoji="1" lang="en-US" dirty="0" smtClean="0"/>
              <a:t>Implementation Procedures</a:t>
            </a:r>
            <a:r>
              <a:rPr lang="ja-JP" altLang="en-US" dirty="0"/>
              <a:t> </a:t>
            </a:r>
            <a:r>
              <a:rPr lang="en-US" altLang="ja-JP" dirty="0" smtClean="0"/>
              <a:t>(Agenda of Sensitization Workshop)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637" y="1257301"/>
            <a:ext cx="11387137" cy="17716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Write detailed SHEP activities, timeframe, roles &amp; responsibilities of both the implementers and farmers, etc.  Use the 4 Steps table below where necessary when you explain the flow of SHEP activities.</a:t>
            </a:r>
            <a:endParaRPr kumimoji="1"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10</a:t>
            </a:fld>
            <a:endParaRPr kumimoji="1" 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742003"/>
              </p:ext>
            </p:extLst>
          </p:nvPr>
        </p:nvGraphicFramePr>
        <p:xfrm>
          <a:off x="271461" y="3028951"/>
          <a:ext cx="11644313" cy="337810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34307"/>
                <a:gridCol w="3702367"/>
                <a:gridCol w="2947376"/>
                <a:gridCol w="2860263"/>
              </a:tblGrid>
              <a:tr h="360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b="0" dirty="0" smtClean="0">
                          <a:effectLst/>
                        </a:rPr>
                        <a:t>4 Steps</a:t>
                      </a: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b="0" dirty="0" smtClean="0">
                          <a:effectLst/>
                        </a:rPr>
                        <a:t>Activities</a:t>
                      </a: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  <a:r>
                        <a:rPr lang="en-US" altLang="ja-JP" sz="2000" b="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(tentative)</a:t>
                      </a:r>
                      <a:endParaRPr lang="ja-JP" altLang="ja-JP" sz="2000" b="0" dirty="0" smtClean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Venue &amp; other info.</a:t>
                      </a:r>
                      <a:endParaRPr kumimoji="1" lang="ja-JP" altLang="ja-JP" sz="2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563" marR="58563" marT="0" marB="0"/>
                </a:tc>
              </a:tr>
              <a:tr h="425233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1" lang="en-US" altLang="ja-JP" sz="2000" b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1. Share goal with farmers.</a:t>
                      </a:r>
                      <a:endParaRPr kumimoji="1" lang="ja-JP" sz="2000" b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20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Sensitization </a:t>
                      </a:r>
                      <a:r>
                        <a:rPr kumimoji="1"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Workshop</a:t>
                      </a:r>
                      <a:endParaRPr kumimoji="1" lang="en-US" altLang="ja-JP" sz="2000" b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2000" b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2000" b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7195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2.  </a:t>
                      </a:r>
                      <a:r>
                        <a:rPr lang="en-US" sz="2000" b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Farmers’ awareness is raised.</a:t>
                      </a: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2000" b="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Participatory Baseline Survey</a:t>
                      </a:r>
                      <a:endParaRPr kumimoji="1" lang="ja-JP" sz="2000" b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000" b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(optional) Stakeholder</a:t>
                      </a:r>
                      <a:r>
                        <a:rPr lang="en-US" sz="2000" b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2000" b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Forum</a:t>
                      </a: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Market Survey</a:t>
                      </a: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5014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3 . 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 make decisions.</a:t>
                      </a:r>
                      <a:endParaRPr lang="ja-JP" sz="20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000" b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Target </a:t>
                      </a:r>
                      <a:r>
                        <a:rPr lang="en-US" sz="2000" b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Crop </a:t>
                      </a:r>
                      <a:r>
                        <a:rPr lang="en-US" sz="2000" b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Selection</a:t>
                      </a: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Crop Calendar </a:t>
                      </a:r>
                      <a:r>
                        <a:rPr lang="en-US" sz="2000" b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Making</a:t>
                      </a: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51785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4.  </a:t>
                      </a:r>
                      <a:r>
                        <a:rPr lang="en-US" sz="2000" b="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 acquire skills.</a:t>
                      </a:r>
                      <a:endParaRPr lang="ja-JP" sz="2000" b="0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In-field </a:t>
                      </a:r>
                      <a:r>
                        <a:rPr lang="en-US" sz="2000" b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trainings</a:t>
                      </a: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b="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28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STEP: </a:t>
            </a:r>
            <a:r>
              <a:rPr kumimoji="1" lang="en-US" dirty="0" smtClean="0"/>
              <a:t>Implementation Procedures</a:t>
            </a:r>
            <a:r>
              <a:rPr lang="ja-JP" altLang="en-US" dirty="0"/>
              <a:t> </a:t>
            </a:r>
            <a:r>
              <a:rPr lang="en-US" altLang="ja-JP" dirty="0" smtClean="0"/>
              <a:t>(Agenda of Sensitization Workshop)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11</a:t>
            </a:fld>
            <a:endParaRPr kumimoji="1"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695012"/>
              </p:ext>
            </p:extLst>
          </p:nvPr>
        </p:nvGraphicFramePr>
        <p:xfrm>
          <a:off x="342899" y="2100261"/>
          <a:ext cx="11700220" cy="475773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28789"/>
                <a:gridCol w="9971431"/>
              </a:tblGrid>
              <a:tr h="414339">
                <a:tc>
                  <a:txBody>
                    <a:bodyPr/>
                    <a:lstStyle/>
                    <a:p>
                      <a:endParaRPr lang="en-US" sz="2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b="0" dirty="0" smtClean="0">
                          <a:solidFill>
                            <a:schemeClr val="tx1"/>
                          </a:solidFill>
                        </a:rPr>
                        <a:t>Roles</a:t>
                      </a:r>
                      <a:r>
                        <a:rPr lang="en-US" sz="2100" b="0" baseline="0" dirty="0" smtClean="0">
                          <a:solidFill>
                            <a:schemeClr val="tx1"/>
                          </a:solidFill>
                        </a:rPr>
                        <a:t> and Responsibilities</a:t>
                      </a:r>
                      <a:endParaRPr lang="en-US" sz="2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33450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Implementers</a:t>
                      </a:r>
                      <a:endParaRPr lang="en-US" sz="2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ja-JP" sz="2100" dirty="0" smtClean="0"/>
                        <a:t>The</a:t>
                      </a:r>
                      <a:r>
                        <a:rPr lang="en-US" altLang="ja-JP" sz="2100" baseline="0" dirty="0" smtClean="0"/>
                        <a:t> implementers will o</a:t>
                      </a:r>
                      <a:r>
                        <a:rPr lang="en-US" altLang="ja-JP" sz="2100" dirty="0" smtClean="0"/>
                        <a:t>rganize</a:t>
                      </a:r>
                      <a:r>
                        <a:rPr lang="en-US" altLang="ja-JP" sz="2100" baseline="0" dirty="0" smtClean="0"/>
                        <a:t> and coordinate the SHEP activities for the farmers.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dirty="0" smtClean="0"/>
                        <a:t>The implementers will give trainings</a:t>
                      </a:r>
                      <a:r>
                        <a:rPr lang="en-US" sz="2100" baseline="0" dirty="0" smtClean="0"/>
                        <a:t> to farmers to raise their marketing &amp; cultivation skills.</a:t>
                      </a:r>
                      <a:endParaRPr lang="en-US" sz="2100" dirty="0" smtClean="0"/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dirty="0" smtClean="0"/>
                        <a:t>Assigned extension</a:t>
                      </a:r>
                      <a:r>
                        <a:rPr lang="en-US" sz="2100" baseline="0" dirty="0" smtClean="0"/>
                        <a:t> staff will guide the farmer groups throughout the process of the SHEP training course.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baseline="0" dirty="0" smtClean="0"/>
                        <a:t>The extension staff and/or other government staff will make themselves available for the farmers to answer any questions regarding SHEP implementation.</a:t>
                      </a:r>
                      <a:endParaRPr lang="en-US" sz="2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33450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Farmers</a:t>
                      </a:r>
                      <a:endParaRPr lang="en-US" sz="2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dirty="0" smtClean="0"/>
                        <a:t>The farmers</a:t>
                      </a:r>
                      <a:r>
                        <a:rPr lang="en-US" sz="2100" baseline="0" dirty="0" smtClean="0"/>
                        <a:t> will attend all the SHEP activities to raise their marketing and cultivation skills.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baseline="0" dirty="0" smtClean="0"/>
                        <a:t>The farmer representatives will share their knowledge with other group members in a timely manner.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100" baseline="0" dirty="0" smtClean="0"/>
                        <a:t>The farmers will utilize the knowledge and skills they have gained through their participation in SHEP in their everyday farming activities.</a:t>
                      </a:r>
                      <a:endParaRPr lang="en-US" sz="2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42899" y="1205707"/>
            <a:ext cx="11387137" cy="10572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Below is just an example. Modify it to suit the situation of your organization.</a:t>
            </a:r>
            <a:endParaRPr kumimoji="1" lang="en-US" dirty="0" smtClean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56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2" y="100081"/>
            <a:ext cx="11358563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CHECKLIST: </a:t>
            </a:r>
            <a:r>
              <a:rPr kumimoji="1" lang="en-US" dirty="0" smtClean="0"/>
              <a:t>Points to be Confirmed after Sensitization Workshop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425644"/>
            <a:ext cx="11920537" cy="5557837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target farmers </a:t>
            </a:r>
            <a:r>
              <a:rPr lang="en-US" dirty="0">
                <a:solidFill>
                  <a:srgbClr val="FF0000"/>
                </a:solidFill>
              </a:rPr>
              <a:t>understand </a:t>
            </a:r>
            <a:r>
              <a:rPr lang="en-US" dirty="0" smtClean="0">
                <a:solidFill>
                  <a:srgbClr val="FF0000"/>
                </a:solidFill>
              </a:rPr>
              <a:t>and agree to the time schedule of upcoming trainings.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target farmers </a:t>
            </a:r>
            <a:r>
              <a:rPr lang="en-US" dirty="0">
                <a:solidFill>
                  <a:srgbClr val="FF0000"/>
                </a:solidFill>
              </a:rPr>
              <a:t>understand and explain what roles, responsibilities and rights they </a:t>
            </a:r>
            <a:r>
              <a:rPr lang="en-US" dirty="0" smtClean="0">
                <a:solidFill>
                  <a:srgbClr val="FF0000"/>
                </a:solidFill>
              </a:rPr>
              <a:t>have </a:t>
            </a:r>
            <a:r>
              <a:rPr lang="en-US" dirty="0"/>
              <a:t>as the participants of SHEP.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 </a:t>
            </a:r>
            <a:r>
              <a:rPr lang="en-US" dirty="0"/>
              <a:t>target  farmers  can  </a:t>
            </a:r>
            <a:r>
              <a:rPr lang="en-US" dirty="0">
                <a:solidFill>
                  <a:srgbClr val="FF0000"/>
                </a:solidFill>
              </a:rPr>
              <a:t>envision  and  explain  their  </a:t>
            </a:r>
            <a:r>
              <a:rPr lang="en-US" dirty="0" smtClean="0">
                <a:solidFill>
                  <a:srgbClr val="FF0000"/>
                </a:solidFill>
              </a:rPr>
              <a:t>goal</a:t>
            </a:r>
            <a:r>
              <a:rPr lang="en-US" dirty="0" smtClean="0"/>
              <a:t> </a:t>
            </a:r>
            <a:r>
              <a:rPr lang="en-US" dirty="0"/>
              <a:t>they  will  achieve  at  the </a:t>
            </a:r>
            <a:r>
              <a:rPr lang="en-US" dirty="0" smtClean="0"/>
              <a:t>completion </a:t>
            </a:r>
            <a:r>
              <a:rPr lang="en-US" dirty="0"/>
              <a:t>of SHEP training sessions.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>
                <a:solidFill>
                  <a:srgbClr val="FF0000"/>
                </a:solidFill>
              </a:rPr>
              <a:t>male-female ratio </a:t>
            </a:r>
            <a:r>
              <a:rPr lang="en-US" dirty="0"/>
              <a:t>of the participants is balanced.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Discussion </a:t>
            </a:r>
            <a:r>
              <a:rPr lang="en-US" dirty="0">
                <a:solidFill>
                  <a:srgbClr val="FF0000"/>
                </a:solidFill>
              </a:rPr>
              <a:t>on gender equality and women’s empowerment was conducted </a:t>
            </a:r>
            <a:r>
              <a:rPr lang="en-US" dirty="0"/>
              <a:t>and the </a:t>
            </a:r>
            <a:r>
              <a:rPr lang="en-US" dirty="0" smtClean="0"/>
              <a:t>participation </a:t>
            </a:r>
            <a:r>
              <a:rPr lang="en-US" dirty="0"/>
              <a:t>of (1) both male and female members and (2) the members and their </a:t>
            </a:r>
            <a:r>
              <a:rPr lang="en-US" dirty="0" smtClean="0"/>
              <a:t>spouses </a:t>
            </a:r>
            <a:r>
              <a:rPr lang="en-US" dirty="0"/>
              <a:t>was </a:t>
            </a:r>
            <a:r>
              <a:rPr lang="en-US" dirty="0" smtClean="0"/>
              <a:t>encouraged.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12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7168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446" y="-5148"/>
            <a:ext cx="2693825" cy="1319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1515"/>
            <a:ext cx="1099185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856" y="1151673"/>
            <a:ext cx="11669261" cy="577777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What if farmers expect “handouts”?</a:t>
            </a:r>
            <a:r>
              <a:rPr lang="en-US" dirty="0" smtClean="0">
                <a:sym typeface="Wingdings" panose="05000000000000000000" pitchFamily="2" charset="2"/>
              </a:rPr>
              <a:t> It is important for the target farmers to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understand and agree, at the very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beginning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, that they will only receive technical assistance, not material assistance. </a:t>
            </a:r>
            <a:r>
              <a:rPr lang="en-US" dirty="0" smtClean="0">
                <a:sym typeface="Wingdings" panose="05000000000000000000" pitchFamily="2" charset="2"/>
              </a:rPr>
              <a:t>Only those </a:t>
            </a:r>
            <a:r>
              <a:rPr lang="en-US" dirty="0">
                <a:sym typeface="Wingdings" panose="05000000000000000000" pitchFamily="2" charset="2"/>
              </a:rPr>
              <a:t>farmers who are willing to participate in </a:t>
            </a:r>
            <a:r>
              <a:rPr lang="en-US" dirty="0" smtClean="0">
                <a:sym typeface="Wingdings" panose="05000000000000000000" pitchFamily="2" charset="2"/>
              </a:rPr>
              <a:t>SHEP training without </a:t>
            </a:r>
            <a:r>
              <a:rPr lang="en-US" dirty="0">
                <a:sym typeface="Wingdings" panose="05000000000000000000" pitchFamily="2" charset="2"/>
              </a:rPr>
              <a:t>receiving any material inputs </a:t>
            </a:r>
            <a:r>
              <a:rPr lang="en-US" dirty="0" smtClean="0">
                <a:sym typeface="Wingdings" panose="05000000000000000000" pitchFamily="2" charset="2"/>
              </a:rPr>
              <a:t>should be selected as the target beneficiaries.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Why do we need to talk about gender at this initial stage of the training course? </a:t>
            </a:r>
            <a:r>
              <a:rPr lang="en-US" altLang="ja-JP" dirty="0">
                <a:sym typeface="Wingdings" panose="05000000000000000000" pitchFamily="2" charset="2"/>
              </a:rPr>
              <a:t>  SHEP’s goal can only be achieved if </a:t>
            </a:r>
            <a:r>
              <a:rPr lang="en-US" altLang="ja-JP" dirty="0">
                <a:solidFill>
                  <a:srgbClr val="FF0000"/>
                </a:solidFill>
                <a:sym typeface="Wingdings" panose="05000000000000000000" pitchFamily="2" charset="2"/>
              </a:rPr>
              <a:t>gender-balanced participation </a:t>
            </a:r>
            <a:r>
              <a:rPr lang="en-US" altLang="ja-JP" dirty="0" smtClean="0">
                <a:solidFill>
                  <a:srgbClr val="FF0000"/>
                </a:solidFill>
                <a:sym typeface="Wingdings" panose="05000000000000000000" pitchFamily="2" charset="2"/>
              </a:rPr>
              <a:t>and </a:t>
            </a:r>
            <a:r>
              <a:rPr lang="en-US" altLang="ja-JP" dirty="0">
                <a:solidFill>
                  <a:srgbClr val="FF0000"/>
                </a:solidFill>
                <a:sym typeface="Wingdings" panose="05000000000000000000" pitchFamily="2" charset="2"/>
              </a:rPr>
              <a:t>decision-making </a:t>
            </a:r>
            <a:r>
              <a:rPr lang="en-US" altLang="ja-JP" dirty="0">
                <a:sym typeface="Wingdings" panose="05000000000000000000" pitchFamily="2" charset="2"/>
              </a:rPr>
              <a:t>are in place throughout SHEP implementation. </a:t>
            </a:r>
            <a:r>
              <a:rPr lang="en-US" altLang="ja-JP" dirty="0" smtClean="0">
                <a:sym typeface="Wingdings" panose="05000000000000000000" pitchFamily="2" charset="2"/>
              </a:rPr>
              <a:t>The target </a:t>
            </a:r>
            <a:r>
              <a:rPr lang="en-US" altLang="ja-JP" dirty="0">
                <a:sym typeface="Wingdings" panose="05000000000000000000" pitchFamily="2" charset="2"/>
              </a:rPr>
              <a:t>farmers should be aware of this issue at the very beginning of the SHEP training </a:t>
            </a:r>
            <a:r>
              <a:rPr lang="en-US" altLang="ja-JP" dirty="0" smtClean="0">
                <a:sym typeface="Wingdings" panose="05000000000000000000" pitchFamily="2" charset="2"/>
              </a:rPr>
              <a:t>course.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13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8831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8" y="83407"/>
            <a:ext cx="11787187" cy="1325563"/>
          </a:xfrm>
        </p:spPr>
        <p:txBody>
          <a:bodyPr/>
          <a:lstStyle/>
          <a:p>
            <a:pPr algn="ctr"/>
            <a:r>
              <a:rPr kumimoji="1" lang="en-US" dirty="0" smtClean="0">
                <a:solidFill>
                  <a:srgbClr val="FF0000"/>
                </a:solidFill>
              </a:rPr>
              <a:t>WHERE ARE WE?: </a:t>
            </a:r>
            <a:r>
              <a:rPr kumimoji="1" lang="en-US" altLang="ja-JP" dirty="0" smtClean="0"/>
              <a:t>Sensitization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Workshop</a:t>
            </a:r>
            <a:r>
              <a:rPr kumimoji="1" lang="ja-JP" altLang="en-US" dirty="0" smtClean="0"/>
              <a:t> </a:t>
            </a:r>
            <a:r>
              <a:rPr kumimoji="1" lang="en-US" dirty="0" smtClean="0"/>
              <a:t>in SHEP’s 4 Steps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2</a:t>
            </a:fld>
            <a:endParaRPr kumimoji="1" 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472485"/>
              </p:ext>
            </p:extLst>
          </p:nvPr>
        </p:nvGraphicFramePr>
        <p:xfrm>
          <a:off x="271461" y="1481658"/>
          <a:ext cx="11387139" cy="489484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86450"/>
                <a:gridCol w="5500689"/>
              </a:tblGrid>
              <a:tr h="3685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dirty="0" smtClean="0">
                          <a:effectLst/>
                        </a:rPr>
                        <a:t>4 Steps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dirty="0" smtClean="0">
                          <a:effectLst/>
                        </a:rPr>
                        <a:t>Activities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</a:tr>
              <a:tr h="1085870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ja-JP" sz="2800" b="1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1.</a:t>
                      </a:r>
                      <a:r>
                        <a:rPr lang="en-US" altLang="ja-JP" sz="2800" b="1" baseline="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Share goal with farmers.</a:t>
                      </a:r>
                      <a:endParaRPr lang="ja-JP" sz="2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2800" b="1" kern="12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Sensitization </a:t>
                      </a:r>
                      <a:r>
                        <a:rPr kumimoji="1" lang="en-US" sz="2800" b="1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Workshop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en-US" altLang="ja-JP" sz="2800" b="1" kern="1200" dirty="0" smtClean="0">
                        <a:solidFill>
                          <a:srgbClr val="FF0000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kumimoji="1" lang="ja-JP" sz="2800" b="1" kern="1200" dirty="0">
                        <a:solidFill>
                          <a:srgbClr val="FF0000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/>
                </a:tc>
              </a:tr>
              <a:tr h="7749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2.  </a:t>
                      </a:r>
                      <a:r>
                        <a:rPr lang="en-US" sz="2800" b="1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Farmers’ awareness is raised.</a:t>
                      </a:r>
                      <a:endParaRPr lang="ja-JP" sz="2800" b="1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1" lang="en-US" sz="20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Participatory Baseline Survey</a:t>
                      </a:r>
                      <a:endParaRPr kumimoji="1" lang="ja-JP" sz="20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(optional) Stakeholder</a:t>
                      </a:r>
                      <a:r>
                        <a:rPr lang="en-US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Forum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Market Survey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65261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3 . 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 make decisions.</a:t>
                      </a:r>
                      <a:endParaRPr lang="ja-JP" sz="2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Target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Crop </a:t>
                      </a: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Selection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Crop Calendar </a:t>
                      </a: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Making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7239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4.  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Farmers acquire skills.</a:t>
                      </a:r>
                      <a:endParaRPr lang="ja-JP" sz="2800" b="1" dirty="0">
                        <a:solidFill>
                          <a:schemeClr val="bg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In-field </a:t>
                      </a:r>
                      <a:r>
                        <a:rPr lang="en-US" sz="2000" dirty="0" smtClean="0"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trainings</a:t>
                      </a: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  <a:tr h="723912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28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Follow-up</a:t>
                      </a:r>
                      <a:r>
                        <a:rPr lang="en-US" altLang="ja-JP" sz="2800" b="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ＭＳ ゴシック"/>
                          <a:cs typeface="Times New Roman"/>
                        </a:rPr>
                        <a:t> and monitoring (including Participatory Endline Survey)</a:t>
                      </a:r>
                      <a:endParaRPr lang="ja-JP" altLang="ja-JP" sz="28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7615698" y="2462950"/>
            <a:ext cx="3798769" cy="671512"/>
          </a:xfrm>
          <a:prstGeom prst="wedgeRoundRectCallout">
            <a:avLst>
              <a:gd name="adj1" fmla="val -43542"/>
              <a:gd name="adj2" fmla="val -68409"/>
              <a:gd name="adj3" fmla="val 16667"/>
            </a:avLst>
          </a:prstGeom>
          <a:solidFill>
            <a:srgbClr val="FCF7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sz="2000" dirty="0" smtClean="0">
                <a:solidFill>
                  <a:schemeClr val="tx1"/>
                </a:solidFill>
              </a:rPr>
              <a:t>Sensitization Workshop as a way to share the goal with farmers.</a:t>
            </a:r>
            <a:endParaRPr kumimoji="1"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2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kumimoji="1" lang="en-US" dirty="0" smtClean="0">
                <a:solidFill>
                  <a:schemeClr val="tx1"/>
                </a:solidFill>
              </a:rPr>
              <a:t>PART 1: CONCEPT</a:t>
            </a:r>
            <a:endParaRPr kumimoji="1"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3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75567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3" y="174625"/>
            <a:ext cx="11249025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WHY?:</a:t>
            </a:r>
            <a:r>
              <a:rPr kumimoji="1" lang="en-US" dirty="0" smtClean="0"/>
              <a:t> Objectives of Sensitization Workshop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6" y="1500188"/>
            <a:ext cx="8148641" cy="5411787"/>
          </a:xfrm>
        </p:spPr>
        <p:txBody>
          <a:bodyPr>
            <a:normAutofit/>
          </a:bodyPr>
          <a:lstStyle/>
          <a:p>
            <a:r>
              <a:rPr kumimoji="1" lang="en-US" dirty="0" smtClean="0"/>
              <a:t>Sensitization Workshop for the target farmers aim at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Sharing the SHEP vision and goal with the farmers.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SHEP’s vision and goal are:</a:t>
            </a:r>
          </a:p>
          <a:p>
            <a:pPr lvl="2"/>
            <a:r>
              <a:rPr lang="en-US" altLang="ja-JP" dirty="0"/>
              <a:t>The SHEP training is </a:t>
            </a:r>
            <a:r>
              <a:rPr lang="en-US" altLang="ja-JP" dirty="0" smtClean="0"/>
              <a:t>about </a:t>
            </a:r>
            <a:r>
              <a:rPr lang="en-US" altLang="ja-JP" dirty="0" smtClean="0">
                <a:solidFill>
                  <a:srgbClr val="FF0000"/>
                </a:solidFill>
              </a:rPr>
              <a:t>building the farmers</a:t>
            </a:r>
            <a:r>
              <a:rPr lang="en-US" altLang="ja-JP" dirty="0">
                <a:solidFill>
                  <a:srgbClr val="FF0000"/>
                </a:solidFill>
              </a:rPr>
              <a:t>’ </a:t>
            </a:r>
            <a:r>
              <a:rPr lang="en-US" altLang="ja-JP" dirty="0" smtClean="0">
                <a:solidFill>
                  <a:srgbClr val="FF0000"/>
                </a:solidFill>
              </a:rPr>
              <a:t>capacity</a:t>
            </a:r>
            <a:r>
              <a:rPr lang="en-US" altLang="ja-JP" dirty="0" smtClean="0"/>
              <a:t>, not about giving them financial and/or material assistance. </a:t>
            </a:r>
            <a:endParaRPr lang="en-US" altLang="ja-JP" dirty="0"/>
          </a:p>
          <a:p>
            <a:pPr lvl="2"/>
            <a:r>
              <a:rPr lang="en-US" dirty="0" smtClean="0"/>
              <a:t>Through SHEP, the farmers will become </a:t>
            </a:r>
            <a:r>
              <a:rPr lang="en-US" dirty="0" smtClean="0">
                <a:solidFill>
                  <a:srgbClr val="FF0000"/>
                </a:solidFill>
              </a:rPr>
              <a:t>self-reliant with entrepreneurial aspirations.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4</a:t>
            </a:fld>
            <a:endParaRPr kumimoji="1"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4357" y="2643997"/>
            <a:ext cx="3808760" cy="279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0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7" y="136525"/>
            <a:ext cx="10906125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WHAT?: </a:t>
            </a:r>
            <a:r>
              <a:rPr kumimoji="1" lang="en-US" dirty="0" smtClean="0"/>
              <a:t>Outline of Sensitization Workshop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Ask all the members of the target farmer group to gather for holding a Sensitization Workshop in their community.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Explain the details of the SHEP training course.</a:t>
            </a:r>
          </a:p>
          <a:p>
            <a:pPr lvl="1"/>
            <a:r>
              <a:rPr lang="en-US" dirty="0" smtClean="0"/>
              <a:t>Clarify the timeframe of the training.</a:t>
            </a:r>
          </a:p>
          <a:p>
            <a:pPr lvl="1"/>
            <a:r>
              <a:rPr lang="en-US" dirty="0" smtClean="0"/>
              <a:t>Share the vision and goal with the farmers.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5</a:t>
            </a:fld>
            <a:endParaRPr kumimoji="1"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01" y="2911156"/>
            <a:ext cx="984416" cy="188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15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HOW?: </a:t>
            </a:r>
            <a:r>
              <a:rPr kumimoji="1" lang="en-US" dirty="0" smtClean="0"/>
              <a:t>Ke</a:t>
            </a:r>
            <a:r>
              <a:rPr lang="en-US" dirty="0" smtClean="0"/>
              <a:t>y </a:t>
            </a:r>
            <a:r>
              <a:rPr lang="en-US" altLang="ja-JP" dirty="0" smtClean="0"/>
              <a:t>I</a:t>
            </a:r>
            <a:r>
              <a:rPr lang="en-US" dirty="0" smtClean="0"/>
              <a:t>mplementation Tips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1" y="1213382"/>
            <a:ext cx="10515600" cy="5113838"/>
          </a:xfrm>
        </p:spPr>
        <p:txBody>
          <a:bodyPr>
            <a:normAutofit/>
          </a:bodyPr>
          <a:lstStyle/>
          <a:p>
            <a:r>
              <a:rPr lang="en-US" dirty="0" smtClean="0"/>
              <a:t>Sensitization Workshop is an important initial event where the implementers and farmers </a:t>
            </a:r>
            <a:r>
              <a:rPr lang="en-US" dirty="0" smtClean="0">
                <a:solidFill>
                  <a:srgbClr val="FF0000"/>
                </a:solidFill>
              </a:rPr>
              <a:t>share SHEP’s vision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farmers understand and agree that the vision will be realized </a:t>
            </a:r>
            <a:r>
              <a:rPr lang="en-US" dirty="0" smtClean="0">
                <a:solidFill>
                  <a:srgbClr val="FF0000"/>
                </a:solidFill>
              </a:rPr>
              <a:t>only through the farmers’ own initiatives </a:t>
            </a:r>
            <a:r>
              <a:rPr lang="en-US" dirty="0" smtClean="0"/>
              <a:t>to push toward market-oriented agriculture.</a:t>
            </a:r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6</a:t>
            </a:fld>
            <a:endParaRPr kumimoji="1"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5394" y="4670442"/>
            <a:ext cx="8638560" cy="1500842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3518873" y="4472780"/>
            <a:ext cx="1926047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b="1" dirty="0" smtClean="0">
                <a:solidFill>
                  <a:schemeClr val="tx1"/>
                </a:solidFill>
              </a:rPr>
              <a:t>Raising Motivation</a:t>
            </a:r>
            <a:endParaRPr kumimoji="1"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0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HOW?: </a:t>
            </a:r>
            <a:r>
              <a:rPr kumimoji="1" lang="en-US" dirty="0" smtClean="0"/>
              <a:t>Ke</a:t>
            </a:r>
            <a:r>
              <a:rPr lang="en-US" dirty="0" smtClean="0"/>
              <a:t>y </a:t>
            </a:r>
            <a:r>
              <a:rPr lang="en-US" altLang="ja-JP" dirty="0" smtClean="0"/>
              <a:t>I</a:t>
            </a:r>
            <a:r>
              <a:rPr lang="en-US" dirty="0" smtClean="0"/>
              <a:t>mplementation Tips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1" y="1213382"/>
            <a:ext cx="11270712" cy="5113838"/>
          </a:xfrm>
        </p:spPr>
        <p:txBody>
          <a:bodyPr>
            <a:normAutofit/>
          </a:bodyPr>
          <a:lstStyle/>
          <a:p>
            <a:r>
              <a:rPr lang="en-US" dirty="0" smtClean="0"/>
              <a:t>The farmers understand SHEP is </a:t>
            </a:r>
            <a:r>
              <a:rPr lang="en-US" dirty="0" smtClean="0">
                <a:solidFill>
                  <a:srgbClr val="FF0000"/>
                </a:solidFill>
              </a:rPr>
              <a:t>purely technical assistance without provision of any financial and material support </a:t>
            </a:r>
            <a:r>
              <a:rPr lang="en-US" dirty="0" smtClean="0"/>
              <a:t>from the government.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7</a:t>
            </a:fld>
            <a:endParaRPr kumimoji="1"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8629" y="2947999"/>
            <a:ext cx="8423093" cy="13811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17" y="4824550"/>
            <a:ext cx="8324692" cy="1527312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4946702" y="2898716"/>
            <a:ext cx="1926047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b="1" dirty="0" smtClean="0">
                <a:solidFill>
                  <a:schemeClr val="tx1"/>
                </a:solidFill>
              </a:rPr>
              <a:t>Raising Motivation</a:t>
            </a:r>
            <a:endParaRPr kumimoji="1" lang="en-US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144508" y="4676171"/>
            <a:ext cx="1926047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b="1" dirty="0" smtClean="0">
                <a:solidFill>
                  <a:schemeClr val="tx1"/>
                </a:solidFill>
              </a:rPr>
              <a:t>Raising Motivation</a:t>
            </a:r>
            <a:endParaRPr kumimoji="1"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34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kumimoji="1" lang="en-US" dirty="0" smtClean="0">
                <a:solidFill>
                  <a:schemeClr val="tx1"/>
                </a:solidFill>
              </a:rPr>
              <a:t>PART 2</a:t>
            </a:r>
            <a:r>
              <a:rPr kumimoji="1" lang="en-US" smtClean="0">
                <a:solidFill>
                  <a:schemeClr val="tx1"/>
                </a:solidFill>
              </a:rPr>
              <a:t>: PRACTICE</a:t>
            </a:r>
            <a:endParaRPr kumimoji="1"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8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352326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236606"/>
            <a:ext cx="11272837" cy="1325563"/>
          </a:xfrm>
        </p:spPr>
        <p:txBody>
          <a:bodyPr/>
          <a:lstStyle/>
          <a:p>
            <a:r>
              <a:rPr kumimoji="1" lang="en-US" dirty="0" smtClean="0">
                <a:solidFill>
                  <a:srgbClr val="FF0000"/>
                </a:solidFill>
              </a:rPr>
              <a:t>STEP: </a:t>
            </a:r>
            <a:r>
              <a:rPr kumimoji="1" lang="en-US" dirty="0" smtClean="0"/>
              <a:t>Implementation Procedures</a:t>
            </a:r>
            <a:endParaRPr kumimoji="1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2" y="1726475"/>
            <a:ext cx="11771655" cy="496721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Convene a meeting in the community of the target farmer group.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Explain the essence of the SHEP Approach in order to share the vision.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Explain the details and timeframe of the SHEP activities, farmers’ roles and responsibilities.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 smtClean="0"/>
              <a:t>Emphasize the importance of equal participation from both men and women in receiving training and making decisions.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n-US" smtClean="0"/>
              <a:t>9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295762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F11E3B5A638248B8360CDC73F5175A" ma:contentTypeVersion="16" ma:contentTypeDescription="新しいドキュメントを作成します。" ma:contentTypeScope="" ma:versionID="ebfe80232c898dbef27a1fbbc7cca82b">
  <xsd:schema xmlns:xsd="http://www.w3.org/2001/XMLSchema" xmlns:xs="http://www.w3.org/2001/XMLSchema" xmlns:p="http://schemas.microsoft.com/office/2006/metadata/properties" xmlns:ns2="b5df9216-17ea-4c10-abb6-43a658e75ede" xmlns:ns3="b94aba0d-0b37-450f-acf1-6ab612cafb6d" targetNamespace="http://schemas.microsoft.com/office/2006/metadata/properties" ma:root="true" ma:fieldsID="db8272c95ff05eede5056ccb1aba1cc7" ns2:_="" ns3:_="">
    <xsd:import namespace="b5df9216-17ea-4c10-abb6-43a658e75ede"/>
    <xsd:import namespace="b94aba0d-0b37-450f-acf1-6ab612cafb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f9216-17ea-4c10-abb6-43a658e75e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7e32e000-d71a-4941-98f3-c6f5b59317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aba0d-0b37-450f-acf1-6ab612cafb6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0e04c1-ccbc-4a27-94ac-d2f26473e50f}" ma:internalName="TaxCatchAll" ma:showField="CatchAllData" ma:web="b94aba0d-0b37-450f-acf1-6ab612cafb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5df9216-17ea-4c10-abb6-43a658e75ede">
      <Terms xmlns="http://schemas.microsoft.com/office/infopath/2007/PartnerControls"/>
    </lcf76f155ced4ddcb4097134ff3c332f>
    <TaxCatchAll xmlns="b94aba0d-0b37-450f-acf1-6ab612cafb6d" xsi:nil="true"/>
    <SharedWithUsers xmlns="b94aba0d-0b37-450f-acf1-6ab612cafb6d">
      <UserInfo>
        <DisplayName/>
        <AccountId xsi:nil="true"/>
        <AccountType/>
      </UserInfo>
    </SharedWithUsers>
    <MediaLengthInSeconds xmlns="b5df9216-17ea-4c10-abb6-43a658e75ede" xsi:nil="true"/>
  </documentManagement>
</p:properties>
</file>

<file path=customXml/itemProps1.xml><?xml version="1.0" encoding="utf-8"?>
<ds:datastoreItem xmlns:ds="http://schemas.openxmlformats.org/officeDocument/2006/customXml" ds:itemID="{3A0B1E0C-DA42-4445-972C-DB18EDD556F3}"/>
</file>

<file path=customXml/itemProps2.xml><?xml version="1.0" encoding="utf-8"?>
<ds:datastoreItem xmlns:ds="http://schemas.openxmlformats.org/officeDocument/2006/customXml" ds:itemID="{306DBC88-758A-4FAB-87D0-60E922A05ED8}"/>
</file>

<file path=customXml/itemProps3.xml><?xml version="1.0" encoding="utf-8"?>
<ds:datastoreItem xmlns:ds="http://schemas.openxmlformats.org/officeDocument/2006/customXml" ds:itemID="{62E6E69B-FD34-4EA7-94DE-7FD4CE00CCDE}"/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815</Words>
  <Application>Microsoft Office PowerPoint</Application>
  <PresentationFormat>Widescreen</PresentationFormat>
  <Paragraphs>99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ＭＳ Ｐゴシック</vt:lpstr>
      <vt:lpstr>ＭＳ ゴシック</vt:lpstr>
      <vt:lpstr>Arial</vt:lpstr>
      <vt:lpstr>Calibri</vt:lpstr>
      <vt:lpstr>Calibri Light</vt:lpstr>
      <vt:lpstr>Century Gothic</vt:lpstr>
      <vt:lpstr>Times New Roman</vt:lpstr>
      <vt:lpstr>Wingdings</vt:lpstr>
      <vt:lpstr>Office Theme</vt:lpstr>
      <vt:lpstr>ビットマップ イメージ</vt:lpstr>
      <vt:lpstr>Sensitization Workshop Methods of Implementation</vt:lpstr>
      <vt:lpstr>WHERE ARE WE?: Sensitization Workshop in SHEP’s 4 Steps</vt:lpstr>
      <vt:lpstr>PART 1: CONCEPT</vt:lpstr>
      <vt:lpstr>WHY?: Objectives of Sensitization Workshop</vt:lpstr>
      <vt:lpstr>WHAT?: Outline of Sensitization Workshop</vt:lpstr>
      <vt:lpstr>HOW?: Key Implementation Tips</vt:lpstr>
      <vt:lpstr>HOW?: Key Implementation Tips</vt:lpstr>
      <vt:lpstr>PART 2: PRACTICE</vt:lpstr>
      <vt:lpstr>STEP: Implementation Procedures</vt:lpstr>
      <vt:lpstr>STEP: Implementation Procedures (Agenda of Sensitization Workshop)</vt:lpstr>
      <vt:lpstr>STEP: Implementation Procedures (Agenda of Sensitization Workshop)</vt:lpstr>
      <vt:lpstr>CHECKLIST: Points to be Confirmed after Sensitization Workshop</vt:lpstr>
      <vt:lpstr>TROUBLESHOOTING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Shuto Kumiko</dc:creator>
  <cp:lastModifiedBy>Shuto Kumiko</cp:lastModifiedBy>
  <cp:revision>85</cp:revision>
  <dcterms:created xsi:type="dcterms:W3CDTF">2019-05-01T16:27:56Z</dcterms:created>
  <dcterms:modified xsi:type="dcterms:W3CDTF">2020-08-10T04:24:44Z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0x010100D3F11E3B5A638248B8360CDC73F5175A</vt:lpwstr>
  </property>
  <property fmtid="{D5CDD505-2E9C-101B-9397-08002B2CF9AE}" pid="3" name="Order">
    <vt:r8>132284800</vt:r8>
  </property>
  <property fmtid="{D5CDD505-2E9C-101B-9397-08002B2CF9AE}" pid="4" name="TriggerFlowInfo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  <property fmtid="{D5CDD505-2E9C-101B-9397-08002B2CF9AE}" pid="9" name="MediaServiceImageTags">
    <vt:lpwstr/>
  </property>
</Properties>
</file>