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58" r:id="rId3"/>
    <p:sldId id="285" r:id="rId4"/>
    <p:sldId id="257" r:id="rId5"/>
    <p:sldId id="259" r:id="rId6"/>
    <p:sldId id="261" r:id="rId7"/>
    <p:sldId id="283" r:id="rId8"/>
    <p:sldId id="286" r:id="rId9"/>
    <p:sldId id="262" r:id="rId10"/>
    <p:sldId id="266" r:id="rId11"/>
    <p:sldId id="284" r:id="rId12"/>
    <p:sldId id="263" r:id="rId13"/>
    <p:sldId id="281" r:id="rId14"/>
  </p:sldIdLst>
  <p:sldSz cx="12192000" cy="6858000"/>
  <p:notesSz cx="7315200" cy="9601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5D52"/>
    <a:srgbClr val="EFD1CF"/>
    <a:srgbClr val="FCF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3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E79A8D2-7DF4-4F1E-B445-B207A48F9AC7}" type="datetimeFigureOut">
              <a:rPr kumimoji="1" lang="en-US" smtClean="0"/>
              <a:t>12/23/2021</a:t>
            </a:fld>
            <a:endParaRPr kumimoji="1"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106995E-F1F1-4633-A39C-03F77480B3D8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B106995E-F1F1-4633-A39C-03F77480B3D8}" type="slidenum">
              <a:rPr kumimoji="1"/>
              <a:t>4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/>
              <a:t>Click to edit Master text styles</a:t>
            </a:r>
          </a:p>
          <a:p>
            <a:pPr lvl="1"/>
            <a:r>
              <a:rPr kumimoji="1" lang="en-US" dirty="0"/>
              <a:t>Second level</a:t>
            </a:r>
          </a:p>
          <a:p>
            <a:pPr lvl="2"/>
            <a:r>
              <a:rPr kumimoji="1" lang="en-US" dirty="0"/>
              <a:t>Third level</a:t>
            </a:r>
          </a:p>
          <a:p>
            <a:pPr lvl="3"/>
            <a:r>
              <a:rPr kumimoji="1" lang="en-US" dirty="0"/>
              <a:t>Fourth level</a:t>
            </a:r>
          </a:p>
          <a:p>
            <a:pPr lvl="4"/>
            <a:r>
              <a:rPr kumimoji="1"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63" y="1106139"/>
            <a:ext cx="11325982" cy="2624138"/>
          </a:xfrm>
          <a:solidFill>
            <a:srgbClr val="FFFF00"/>
          </a:solidFill>
        </p:spPr>
        <p:txBody>
          <a:bodyPr anchor="ctr" anchorCtr="0">
            <a:noAutofit/>
          </a:bodyPr>
          <a:lstStyle/>
          <a:p>
            <a:pPr rtl="0"/>
            <a:r>
              <a:rPr lang="x-none" sz="7200" b="1" i="0" u="none" baseline="0">
                <a:solidFill>
                  <a:schemeClr val="tx1"/>
                </a:solidFill>
                <a:latin typeface="+mn-lt"/>
              </a:rPr>
              <a:t>Taller de sensibilización</a:t>
            </a:r>
            <a:br>
              <a:rPr kumimoji="1" lang="x-none" sz="8800">
                <a:solidFill>
                  <a:schemeClr val="tx1"/>
                </a:solidFill>
                <a:latin typeface="+mn-lt"/>
              </a:rPr>
            </a:br>
            <a:r>
              <a:rPr kumimoji="1" lang="x-none" sz="5400" b="1" i="0" u="none" baseline="0">
                <a:solidFill>
                  <a:schemeClr val="tx1"/>
                </a:solidFill>
                <a:latin typeface="+mn-lt"/>
              </a:rPr>
              <a:t>Métodos de implementación</a:t>
            </a:r>
            <a:endParaRPr kumimoji="1" lang="x-none" sz="5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660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x-none" b="1" i="0" u="none" baseline="0">
                <a:solidFill>
                  <a:schemeClr val="bg1">
                    <a:lumMod val="65000"/>
                  </a:schemeClr>
                </a:solidFill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x-none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</a:t>
            </a:fld>
            <a:endParaRPr kumimoji="1" lang="x-none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153117"/>
            <a:ext cx="2234306" cy="8715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25" y="3894757"/>
            <a:ext cx="5072950" cy="2328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6921"/>
              </p:ext>
            </p:extLst>
          </p:nvPr>
        </p:nvGraphicFramePr>
        <p:xfrm>
          <a:off x="122010" y="0"/>
          <a:ext cx="1292453" cy="1106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ビットマップ イメージ" r:id="rId5" imgW="5819048" imgH="4982270" progId="Paint.Picture">
                  <p:embed/>
                </p:oleObj>
              </mc:Choice>
              <mc:Fallback>
                <p:oleObj name="ビットマップ イメージ" r:id="rId5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0"/>
                        <a:ext cx="1292453" cy="1106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PASO: </a:t>
            </a:r>
            <a:r>
              <a:rPr kumimoji="1" lang="x-none" b="1" i="0" u="none" baseline="0"/>
              <a:t> Procedimientos de implantación </a:t>
            </a:r>
            <a:r>
              <a:rPr lang="x-none" b="1" i="0" u="none" baseline="0"/>
              <a:t> (Agenda del taller de sensibilización)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7" y="1257301"/>
            <a:ext cx="11387137" cy="1771650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x-none" b="0" i="0" u="none" baseline="0">
                <a:solidFill>
                  <a:schemeClr val="bg1">
                    <a:lumMod val="65000"/>
                  </a:schemeClr>
                </a:solidFill>
              </a:rPr>
              <a:t>Escriba en detalle las actividades, el calendario, las funciones, responsabilidades, etc. que tanto Implementadores como agricultores tienen en el SHEP.  Use la siguiente tabla de los 4 pasos cuando sea necesario al explicar el flujo de las actividades del SHEP.</a:t>
            </a:r>
            <a:endParaRPr kumimoji="1" lang="x-non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10</a:t>
            </a:fld>
            <a:endParaRPr kumimoji="1" lang="x-none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121351"/>
              </p:ext>
            </p:extLst>
          </p:nvPr>
        </p:nvGraphicFramePr>
        <p:xfrm>
          <a:off x="271461" y="3028951"/>
          <a:ext cx="11644313" cy="28294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2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0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58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</a:rPr>
                        <a:t>Actividades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+mn-ea"/>
                          <a:cs typeface="+mn-cs"/>
                        </a:rPr>
                        <a:t>Fecha (tentativa)</a:t>
                      </a:r>
                      <a:endParaRPr lang="x-none" altLang="ja-JP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x-none" sz="1600" b="0" i="0" u="none" kern="1200" baseline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Lugar y otra info.</a:t>
                      </a: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233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kumimoji="1" lang="x-none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537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  <a:endParaRPr kumimoji="1" lang="x-none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495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x-none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857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x-none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x-none" sz="4000" b="1" i="0" u="none" baseline="0" dirty="0"/>
              <a:t> Procedimientos de impl</a:t>
            </a:r>
            <a:r>
              <a:rPr kumimoji="1" lang="es-CL" sz="4000" b="1" i="0" u="none" baseline="0" dirty="0"/>
              <a:t>eme</a:t>
            </a:r>
            <a:r>
              <a:rPr kumimoji="1" lang="x-none" sz="4000" b="1" i="0" u="none" baseline="0" dirty="0"/>
              <a:t>ntación </a:t>
            </a:r>
            <a:r>
              <a:rPr lang="x-none" sz="4000" b="1" i="0" u="none" baseline="0" dirty="0"/>
              <a:t> (Agenda del taller de sensibilización)</a:t>
            </a:r>
            <a:endParaRPr kumimoji="1" lang="x-none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11</a:t>
            </a:fld>
            <a:endParaRPr kumimoji="1" lang="x-none" sz="14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05535"/>
              </p:ext>
            </p:extLst>
          </p:nvPr>
        </p:nvGraphicFramePr>
        <p:xfrm>
          <a:off x="342899" y="2100261"/>
          <a:ext cx="11700220" cy="38890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8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1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339">
                <a:tc>
                  <a:txBody>
                    <a:bodyPr/>
                    <a:lstStyle/>
                    <a:p>
                      <a:endParaRPr lang="x-none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>
                          <a:solidFill>
                            <a:schemeClr val="tx1"/>
                          </a:solidFill>
                        </a:rPr>
                        <a:t>Funciones y responsabilidades</a:t>
                      </a:r>
                      <a:endParaRPr lang="x-none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 dirty="0"/>
                        <a:t>Implementadores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x-none" sz="1800" b="0" i="0" u="none" baseline="0" dirty="0"/>
                        <a:t>Los implementadores organizarán y coordinarán las actividades del SHEP para los agricultores.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implementadores capacitarán a los agricultores para mejorar sus habilidades de marketing y de cultivo.</a:t>
                      </a:r>
                      <a:endParaRPr lang="x-none" sz="1800" dirty="0"/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extensionistas asignados guiarán a los grupos de agricultores a lo largo del proceso del curso de capacitación del SHEP.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extensionistas u otro personal gubernamental estarán disponibles para responder a los agricultores cualquier pregunta relativa a la implementación del SHEP.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/>
                        <a:t>Agricultores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agricultores asistirán a todas las actividades del SHEP para mejorar sus habilidades de marketing y cultivo.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representantes de los agricultores compartirán oportunamente su conocimiento con otros miembros del grupo.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agricultores usarán en sus actividades agrícolas diarias el conocimiento y las habilidades adquiridas mediante su participación en el SHEP.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42899" y="1205707"/>
            <a:ext cx="11387137" cy="105727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x-none" sz="3200" b="0" i="0" u="none" baseline="0" dirty="0">
                <a:solidFill>
                  <a:schemeClr val="bg1">
                    <a:lumMod val="65000"/>
                  </a:schemeClr>
                </a:solidFill>
              </a:rPr>
              <a:t>El siguiente es solo un ejemplo. Modifíquelo según la situación de su organización.</a:t>
            </a:r>
            <a:endParaRPr kumimoji="1" lang="x-none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63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2" y="100081"/>
            <a:ext cx="11358563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LISTA DE CHEQUEO: </a:t>
            </a:r>
            <a:r>
              <a:rPr kumimoji="1" lang="x-none" b="1" i="0" u="none" baseline="0"/>
              <a:t>Puntos que confirmar tras el taller de 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entienden y aceptan el cronograma de las capacitaciones siguientes.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entienden y explican qué funciones, responsabilidades y derechos tienen</a:t>
            </a:r>
            <a:r>
              <a:rPr lang="x-none" sz="3000" b="0" i="0" u="none" baseline="0" dirty="0"/>
              <a:t> como participantes del SHEP.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pueden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concebir y explicar la meta</a:t>
            </a:r>
            <a:r>
              <a:rPr lang="x-none" sz="3000" b="0" i="0" u="none" baseline="0" dirty="0"/>
              <a:t> que lograrán al terminar las sesiones de capacitación del SHEP.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La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proporción masculino-femenina </a:t>
            </a:r>
            <a:r>
              <a:rPr lang="x-none" sz="3000" b="0" i="0" u="none" baseline="0" dirty="0"/>
              <a:t>de los participantes está equilibrada.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Se llevó a cabo la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discusión sobre la igualdad de género y el empoderamiento se las mujeres</a:t>
            </a:r>
            <a:r>
              <a:rPr lang="x-none" sz="3000" b="0" i="0" u="none" baseline="0" dirty="0"/>
              <a:t>, incentivando la participación de (1) miembros masculinos y femeninos; además de (2) los miembros y sus esposas.</a:t>
            </a:r>
            <a:endParaRPr lang="x-none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12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x-none" b="1" i="0" u="none" baseline="0"/>
              <a:t>SOLUCIÓN DE PROBLEMAS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856" y="1453741"/>
            <a:ext cx="11669261" cy="54757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x-none" sz="3200" b="0" i="0" u="none" baseline="0" dirty="0"/>
              <a:t>¿Qué pasa si los agricultores esperan «donaciones»?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Es importante que los agricultores objetivo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 entiendan y consientan, </a:t>
            </a:r>
            <a:r>
              <a:rPr lang="es-MX" sz="3200" dirty="0">
                <a:solidFill>
                  <a:srgbClr val="FF0000"/>
                </a:solidFill>
                <a:sym typeface="Wingdings" panose="05000000000000000000" pitchFamily="2" charset="2"/>
              </a:rPr>
              <a:t>desde el comienzo mismo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, que solo recibirán asistencia técnica y no material. 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Solo debe seleccionarse como agricultores objetivo a aquellos que estén dispuestos a participar en la capacitación del SHEP sin recibir ningún insumo material.</a:t>
            </a:r>
            <a:endParaRPr lang="x-none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200" b="0" i="0" u="none" baseline="0" dirty="0"/>
              <a:t>¿Por qué necesitamos hablar de género en esta etapa inicial del curso de capacitación? 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Solo se puede lograr el objetivo del SHEP si durante su implementación existe una 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participación y toma de decisiones con equilibrio de género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. Los agricultores objetivo deben ser conscientes de este asunto desde el comienzo mismo del curso de capacitación en el SHEP.</a:t>
            </a:r>
            <a:endParaRPr lang="x-non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13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83407"/>
            <a:ext cx="11787187" cy="1325563"/>
          </a:xfrm>
        </p:spPr>
        <p:txBody>
          <a:bodyPr/>
          <a:lstStyle/>
          <a:p>
            <a:pPr algn="ctr" rtl="0"/>
            <a:r>
              <a:rPr kumimoji="1" lang="x-none" sz="3600" b="1" i="0" u="none" baseline="0">
                <a:solidFill>
                  <a:srgbClr val="FF0000"/>
                </a:solidFill>
              </a:rPr>
              <a:t>¿DÓNDE ESTAMOS?: </a:t>
            </a:r>
            <a:r>
              <a:rPr kumimoji="1" lang="x-none" sz="3600" b="1" i="0" u="none" baseline="0"/>
              <a:t>Taller de sensibilización en los 4 pasos del SHEP</a:t>
            </a:r>
            <a:endParaRPr kumimoji="1" lang="x-non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200"/>
              <a:t>2</a:t>
            </a:fld>
            <a:endParaRPr kumimoji="1" lang="x-none" sz="120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646992"/>
              </p:ext>
            </p:extLst>
          </p:nvPr>
        </p:nvGraphicFramePr>
        <p:xfrm>
          <a:off x="271461" y="1481658"/>
          <a:ext cx="11387139" cy="45721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54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20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x-none" sz="20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2000" b="0" i="0" u="none" baseline="0">
                          <a:effectLst/>
                          <a:latin typeface="+mj-lt"/>
                        </a:rPr>
                        <a:t>Actividades</a:t>
                      </a:r>
                      <a:endParaRPr lang="x-none" sz="20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870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x-none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x-none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2400" b="1" i="0" u="none" kern="1200" baseline="0">
                          <a:solidFill>
                            <a:srgbClr val="FF0000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Aumenta la conciencia de los agricultores.</a:t>
                      </a:r>
                      <a:endParaRPr lang="x-none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800" b="0" i="0" u="none" kern="1200" baseline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  <a:endParaRPr kumimoji="1" lang="x-none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x-none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Los agricultores adquieren habilidades.</a:t>
                      </a:r>
                      <a:endParaRPr lang="x-none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Seguimiento y monitoreo (incluyendo el estudio de línea final</a:t>
                      </a: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kumimoji="1" lang="x-none" sz="24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participativo</a:t>
                      </a:r>
                      <a:r>
                        <a:rPr lang="x-none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)</a:t>
                      </a:r>
                      <a:endParaRPr lang="x-none" altLang="ja-JP" sz="2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615698" y="2462950"/>
            <a:ext cx="3798769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rgbClr val="FCF7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kumimoji="1" lang="x-none" sz="1600" b="0" i="0" u="none" baseline="0">
                <a:solidFill>
                  <a:schemeClr val="tx1"/>
                </a:solidFill>
              </a:rPr>
              <a:t>El taller de sensibilización como forma de compartir el objetivo con los agricultores.</a:t>
            </a:r>
            <a:endParaRPr kumimoji="1" lang="x-non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 rtl="0"/>
            <a:r>
              <a:rPr kumimoji="1" lang="x-none" b="1" i="0" u="none" baseline="0" dirty="0">
                <a:solidFill>
                  <a:schemeClr val="tx1"/>
                </a:solidFill>
              </a:rPr>
              <a:t>PARTE 1: CONCEPTO</a:t>
            </a:r>
            <a:endParaRPr kumimoji="1" lang="x-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3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75567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614494" cy="1325563"/>
          </a:xfrm>
        </p:spPr>
        <p:txBody>
          <a:bodyPr/>
          <a:lstStyle/>
          <a:p>
            <a:pPr algn="l" rtl="0"/>
            <a:r>
              <a:rPr kumimoji="1" lang="x-none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x-none" b="1" i="0" u="none" baseline="0" dirty="0"/>
              <a:t> Objetivos del taller de</a:t>
            </a:r>
            <a:r>
              <a:rPr kumimoji="1" lang="es-MX" b="1" i="0" u="none" baseline="0" dirty="0"/>
              <a:t> </a:t>
            </a:r>
            <a:r>
              <a:rPr kumimoji="1" lang="x-none" b="1" i="0" u="none" baseline="0" dirty="0"/>
              <a:t>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500188"/>
            <a:ext cx="7814314" cy="5411787"/>
          </a:xfrm>
        </p:spPr>
        <p:txBody>
          <a:bodyPr>
            <a:normAutofit/>
          </a:bodyPr>
          <a:lstStyle/>
          <a:p>
            <a:pPr algn="l" rtl="0"/>
            <a:r>
              <a:rPr kumimoji="1" lang="x-none" b="0" i="0" u="none" baseline="0" dirty="0"/>
              <a:t>El taller de sensibilización para los agricultores objetivo apunta a </a:t>
            </a:r>
            <a:endParaRPr lang="x-none" dirty="0"/>
          </a:p>
          <a:p>
            <a:pPr marL="971550" lvl="1" indent="-514350" algn="l" rtl="0">
              <a:buFont typeface="+mj-lt"/>
              <a:buAutoNum type="arabicPeriod"/>
            </a:pPr>
            <a:r>
              <a:rPr lang="x-none" b="0" i="0" u="none" baseline="0" dirty="0"/>
              <a:t>compartir con ellos la visión y la meta del SHEP.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x-none" b="0" i="0" u="none" baseline="0" dirty="0"/>
              <a:t>La visión y la meta del SHEP son:</a:t>
            </a:r>
          </a:p>
          <a:p>
            <a:pPr lvl="2" algn="l" rtl="0"/>
            <a:r>
              <a:rPr lang="x-none" b="0" i="0" u="none" baseline="0" dirty="0"/>
              <a:t>La capacitación del SHEP consiste en </a:t>
            </a:r>
            <a:r>
              <a:rPr lang="x-none" b="0" i="0" u="none" baseline="0" dirty="0">
                <a:solidFill>
                  <a:srgbClr val="FF0000"/>
                </a:solidFill>
              </a:rPr>
              <a:t> desarrollar la capacidad de los agricultores</a:t>
            </a:r>
            <a:r>
              <a:rPr lang="x-none" b="0" i="0" u="none" baseline="0" dirty="0"/>
              <a:t>, no en darles asistencia financiera ni material. </a:t>
            </a:r>
            <a:endParaRPr lang="x-none" altLang="ja-JP" dirty="0"/>
          </a:p>
          <a:p>
            <a:pPr lvl="2" algn="l" rtl="0"/>
            <a:r>
              <a:rPr lang="x-none" b="0" i="0" u="none" baseline="0" dirty="0"/>
              <a:t>Mediante el SHEP, los agricultores serán </a:t>
            </a:r>
            <a:r>
              <a:rPr lang="x-none" b="0" i="0" u="none" baseline="0" dirty="0">
                <a:solidFill>
                  <a:srgbClr val="FF0000"/>
                </a:solidFill>
              </a:rPr>
              <a:t>autosuficientes y tendrán aspiraciones de emprendimiento.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4</a:t>
            </a:fld>
            <a:endParaRPr kumimoji="1" lang="x-non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4357" y="2643997"/>
            <a:ext cx="3808760" cy="279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¿QUÉ?: </a:t>
            </a:r>
            <a:r>
              <a:rPr kumimoji="1" lang="x-none" b="1" i="0" u="none" baseline="0"/>
              <a:t>Resumen del taller de 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kumimoji="1" lang="x-none" b="0" i="0" u="none" baseline="0"/>
              <a:t>Pida a todos los miembros del grupo de agricultores que se reúnan para celebrar un taller de sensibilización en su comunidad.</a:t>
            </a:r>
            <a:endParaRPr kumimoji="1" lang="x-none" altLang="ja-JP" dirty="0">
              <a:solidFill>
                <a:srgbClr val="FF0000"/>
              </a:solidFill>
            </a:endParaRPr>
          </a:p>
          <a:p>
            <a:pPr lvl="1" algn="l" rtl="0"/>
            <a:r>
              <a:rPr lang="x-none" b="0" i="0" u="none" baseline="0"/>
              <a:t>Explique los detalles del curso de capacitación del SHEP.</a:t>
            </a:r>
          </a:p>
          <a:p>
            <a:pPr lvl="1" algn="l" rtl="0"/>
            <a:r>
              <a:rPr lang="x-none" b="0" i="0" u="none" baseline="0"/>
              <a:t>Aclare el calendario de la capacitación.</a:t>
            </a:r>
          </a:p>
          <a:p>
            <a:pPr lvl="1" algn="l" rtl="0"/>
            <a:r>
              <a:rPr lang="x-none" b="0" i="0" u="none" baseline="0"/>
              <a:t>Comparta con los agricultores la visión y la meta.</a:t>
            </a:r>
          </a:p>
          <a:p>
            <a:endParaRPr lang="x-none" dirty="0"/>
          </a:p>
          <a:p>
            <a:endParaRPr lang="x-none" dirty="0"/>
          </a:p>
          <a:p>
            <a:endParaRPr lang="x-none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5</a:t>
            </a:fld>
            <a:endParaRPr kumimoji="1" 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9309" y="2808286"/>
            <a:ext cx="984416" cy="188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112181"/>
            <a:ext cx="11204917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¿CÓMO?: </a:t>
            </a:r>
            <a:r>
              <a:rPr lang="x-none" sz="4000" dirty="0"/>
              <a:t>Consejos 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0515600" cy="5113838"/>
          </a:xfrm>
        </p:spPr>
        <p:txBody>
          <a:bodyPr>
            <a:normAutofit/>
          </a:bodyPr>
          <a:lstStyle/>
          <a:p>
            <a:pPr algn="l" rtl="0"/>
            <a:r>
              <a:rPr lang="x-none" sz="3200" b="0" i="0" u="none" baseline="0" dirty="0"/>
              <a:t>El taller de sensibilización es un evento inicial importante donde los implementadores y los agricultores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comparten la visión del SHEP</a:t>
            </a:r>
            <a:r>
              <a:rPr lang="x-none" sz="3200" b="0" i="0" u="none" baseline="0" dirty="0"/>
              <a:t>.</a:t>
            </a:r>
          </a:p>
          <a:p>
            <a:pPr algn="l" rtl="0"/>
            <a:r>
              <a:rPr lang="x-none" sz="3200" b="0" i="0" u="none" baseline="0" dirty="0"/>
              <a:t>Los agricultores entienden y están de acuerdo en que la visión se hará realidad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únicamente a través de las propias iniciativas</a:t>
            </a:r>
            <a:r>
              <a:rPr lang="x-none" sz="3200" b="0" i="0" u="none" baseline="0" dirty="0"/>
              <a:t> de los agricultores para avanzar hacia una agricultura orientada al mercado.</a:t>
            </a:r>
            <a:endParaRPr kumimoji="1" lang="x-non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6</a:t>
            </a:fld>
            <a:endParaRPr kumimoji="1" lang="x-none" sz="1400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F51034D6-EF09-4EA6-B84E-02B650AC5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394" y="4670442"/>
            <a:ext cx="8638560" cy="150084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18873" y="4472780"/>
            <a:ext cx="210468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41531B-8D64-4F19-94B8-8410EE59C07F}"/>
              </a:ext>
            </a:extLst>
          </p:cNvPr>
          <p:cNvSpPr txBox="1"/>
          <p:nvPr/>
        </p:nvSpPr>
        <p:spPr>
          <a:xfrm>
            <a:off x="3982322" y="4841892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Somos “dueños" de nuestras acciones para avanzar en nuestro negocio hortícola.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E720A78-E06F-4784-99D6-AD8F43BE3EBB}"/>
              </a:ext>
            </a:extLst>
          </p:cNvPr>
          <p:cNvSpPr/>
          <p:nvPr/>
        </p:nvSpPr>
        <p:spPr>
          <a:xfrm>
            <a:off x="8702566" y="4777514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autonomía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1270712" cy="5113838"/>
          </a:xfrm>
        </p:spPr>
        <p:txBody>
          <a:bodyPr>
            <a:normAutofit/>
          </a:bodyPr>
          <a:lstStyle/>
          <a:p>
            <a:pPr algn="l" rtl="0"/>
            <a:r>
              <a:rPr lang="x-none" sz="3200" b="0" i="0" u="none" baseline="0" dirty="0"/>
              <a:t>Los agricultores entienden que el SHEP es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únicamente asistencia técnica sin la entrega de ningún apoyo material ni financiero</a:t>
            </a:r>
            <a:r>
              <a:rPr lang="x-none" sz="3200" b="0" i="0" u="none" baseline="0" dirty="0"/>
              <a:t> de parte del gobierno. </a:t>
            </a:r>
          </a:p>
          <a:p>
            <a:endParaRPr lang="x-none" sz="3200" dirty="0"/>
          </a:p>
          <a:p>
            <a:endParaRPr lang="x-none" sz="3200" dirty="0"/>
          </a:p>
          <a:p>
            <a:endParaRPr lang="x-none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¿CÓMO</a:t>
            </a:r>
            <a:r>
              <a:rPr kumimoji="1" lang="x-none" b="1" i="0" u="none" baseline="0" dirty="0">
                <a:solidFill>
                  <a:srgbClr val="FF0000"/>
                </a:solidFill>
              </a:rPr>
              <a:t>?: </a:t>
            </a:r>
            <a:r>
              <a:rPr lang="x-none" sz="4000" dirty="0"/>
              <a:t>Consejos clave para la implementación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7</a:t>
            </a:fld>
            <a:endParaRPr kumimoji="1" lang="x-none" sz="1400" dirty="0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707774BC-A737-490E-B6D7-5B45CC4B2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629" y="2947999"/>
            <a:ext cx="8423093" cy="1381114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CB3A7426-724B-41CC-8A00-9B2ED50F2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17" y="4824550"/>
            <a:ext cx="8324692" cy="152731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923842" y="2804371"/>
            <a:ext cx="2379928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4508" y="4676170"/>
            <a:ext cx="2656092" cy="3187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C31DA00-9EBC-489C-ABF6-A2D62B2C86DF}"/>
              </a:ext>
            </a:extLst>
          </p:cNvPr>
          <p:cNvSpPr txBox="1"/>
          <p:nvPr/>
        </p:nvSpPr>
        <p:spPr>
          <a:xfrm>
            <a:off x="5301011" y="3121471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Estamos emocionados por aprender cosas nuevas.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DA042745-1026-4A2B-9F3D-3C0646614C4B}"/>
              </a:ext>
            </a:extLst>
          </p:cNvPr>
          <p:cNvSpPr/>
          <p:nvPr/>
        </p:nvSpPr>
        <p:spPr>
          <a:xfrm>
            <a:off x="7004698" y="4934638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conexión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B29EBEE-37A0-4030-8313-A5714BB0CC2C}"/>
              </a:ext>
            </a:extLst>
          </p:cNvPr>
          <p:cNvSpPr txBox="1"/>
          <p:nvPr/>
        </p:nvSpPr>
        <p:spPr>
          <a:xfrm>
            <a:off x="2483811" y="5011834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Estamos contentos porque nuestro extensionista entiende nuestros desafíos y nos ayuda a mejorar.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9ACA171-7E8F-4346-8EEA-33ADC9830F65}"/>
              </a:ext>
            </a:extLst>
          </p:cNvPr>
          <p:cNvSpPr/>
          <p:nvPr/>
        </p:nvSpPr>
        <p:spPr>
          <a:xfrm>
            <a:off x="9890469" y="3121471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competencia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4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 rtl="0"/>
            <a:r>
              <a:rPr kumimoji="1" lang="x-none" b="1" i="0" u="none" baseline="0">
                <a:solidFill>
                  <a:schemeClr val="tx1"/>
                </a:solidFill>
              </a:rPr>
              <a:t>PARTE 2: PRÁCTICA</a:t>
            </a:r>
            <a:endParaRPr kumimoji="1" lang="x-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8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352326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236606"/>
            <a:ext cx="11272837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PASO: </a:t>
            </a:r>
            <a:r>
              <a:rPr kumimoji="1" lang="x-none" b="1" i="0" u="none" baseline="0"/>
              <a:t> Procedimientos de implementación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2" y="1726475"/>
            <a:ext cx="11771655" cy="4967219"/>
          </a:xfrm>
        </p:spPr>
        <p:txBody>
          <a:bodyPr>
            <a:normAutofit/>
          </a:bodyPr>
          <a:lstStyle/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Convoque a una reunión en la comunidad del grupo de agricultores objetivo.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Explique la esencia del enfoque SHEP con el fin de compartir su visión.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Explique los detalles y el calendario de las actividades del SHEP, además de las funciones y responsabilidades de los agricultores.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Enfatice la importancia de la participación equitativa tanto de hombres como mujeres para recibir capacitación y para tomar decisiones.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9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764251F6-FA27-41C5-8A71-BFB0EA4BDF06}"/>
</file>

<file path=customXml/itemProps2.xml><?xml version="1.0" encoding="utf-8"?>
<ds:datastoreItem xmlns:ds="http://schemas.openxmlformats.org/officeDocument/2006/customXml" ds:itemID="{3DC07252-0AB4-4E36-BB1C-CA08A4CB8139}"/>
</file>

<file path=customXml/itemProps3.xml><?xml version="1.0" encoding="utf-8"?>
<ds:datastoreItem xmlns:ds="http://schemas.openxmlformats.org/officeDocument/2006/customXml" ds:itemID="{313D40F6-A8F3-4BC4-A950-2285F5DF947B}"/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1024</Words>
  <Application>Microsoft Office PowerPoint</Application>
  <PresentationFormat>ワイド画面</PresentationFormat>
  <Paragraphs>105</Paragraphs>
  <Slides>13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Calibri</vt:lpstr>
      <vt:lpstr>Wingdings</vt:lpstr>
      <vt:lpstr>Office Theme</vt:lpstr>
      <vt:lpstr>ビットマップ イメージ</vt:lpstr>
      <vt:lpstr>Taller de sensibilización Métodos de implementación</vt:lpstr>
      <vt:lpstr>¿DÓNDE ESTAMOS?: Taller de sensibilización en los 4 pasos del SHEP</vt:lpstr>
      <vt:lpstr>PARTE 1: CONCEPTO</vt:lpstr>
      <vt:lpstr>¿POR QUÉ?: Objetivos del taller de sensibilización</vt:lpstr>
      <vt:lpstr>¿QUÉ?: Resumen del taller de sensibilización</vt:lpstr>
      <vt:lpstr>¿CÓMO?: Consejos clave para la implementación</vt:lpstr>
      <vt:lpstr>¿CÓMO?: Consejos clave para la implementación</vt:lpstr>
      <vt:lpstr>PARTE 2: PRÁCTICA</vt:lpstr>
      <vt:lpstr>PASO:  Procedimientos de implementación</vt:lpstr>
      <vt:lpstr>PASO:  Procedimientos de implantación  (Agenda del taller de sensibilización)</vt:lpstr>
      <vt:lpstr>PASO:  Procedimientos de implementación  (Agenda del taller de sensibilización)</vt:lpstr>
      <vt:lpstr>LISTA DE CHEQUEO: Puntos que confirmar tras el taller de sensibilización</vt:lpstr>
      <vt:lpstr>SOLUCIÓN DE PROBLEMAS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Shuto Kumiko</dc:creator>
  <cp:lastModifiedBy>Nipros</cp:lastModifiedBy>
  <cp:revision>95</cp:revision>
  <cp:lastPrinted>2021-12-23T11:57:29Z</cp:lastPrinted>
  <dcterms:created xsi:type="dcterms:W3CDTF">2019-05-01T16:27:56Z</dcterms:created>
  <dcterms:modified xsi:type="dcterms:W3CDTF">2021-12-23T12:45:58Z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151976200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