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58" r:id="rId3"/>
    <p:sldId id="289" r:id="rId4"/>
    <p:sldId id="257" r:id="rId5"/>
    <p:sldId id="291" r:id="rId6"/>
    <p:sldId id="261" r:id="rId7"/>
    <p:sldId id="284" r:id="rId8"/>
    <p:sldId id="285" r:id="rId9"/>
    <p:sldId id="290" r:id="rId10"/>
    <p:sldId id="262" r:id="rId11"/>
    <p:sldId id="266" r:id="rId12"/>
    <p:sldId id="263" r:id="rId13"/>
    <p:sldId id="286" r:id="rId14"/>
    <p:sldId id="281" r:id="rId15"/>
    <p:sldId id="288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8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t>8/11/2020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t>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smtClean="0"/>
              <a:t>Click to edit Master subtitle style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 smtClean="0"/>
              <a:t>Click to edit Master text styles</a:t>
            </a:r>
          </a:p>
          <a:p>
            <a:pPr lvl="1"/>
            <a:r>
              <a:rPr kumimoji="1" lang="en-US" dirty="0" smtClean="0"/>
              <a:t>Second level</a:t>
            </a:r>
          </a:p>
          <a:p>
            <a:pPr lvl="2"/>
            <a:r>
              <a:rPr kumimoji="1" lang="en-US" dirty="0" smtClean="0"/>
              <a:t>Third level</a:t>
            </a:r>
          </a:p>
          <a:p>
            <a:pPr lvl="3"/>
            <a:r>
              <a:rPr kumimoji="1" lang="en-US" dirty="0" smtClean="0"/>
              <a:t>Fourth level</a:t>
            </a:r>
          </a:p>
          <a:p>
            <a:pPr lvl="4"/>
            <a:r>
              <a:rPr kumimoji="1" lang="en-US" dirty="0" smtClean="0"/>
              <a:t>Fifth level</a:t>
            </a:r>
            <a:endParaRPr kumimoji="1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US" altLang="ja-JP" sz="7200" dirty="0" smtClean="0">
                <a:solidFill>
                  <a:schemeClr val="tx1"/>
                </a:solidFill>
              </a:rPr>
              <a:t>Stakeholder</a:t>
            </a:r>
            <a:r>
              <a:rPr lang="ja-JP" altLang="en-US" sz="7200" dirty="0">
                <a:solidFill>
                  <a:schemeClr val="tx1"/>
                </a:solidFill>
              </a:rPr>
              <a:t> </a:t>
            </a:r>
            <a:r>
              <a:rPr lang="en-US" altLang="ja-JP" sz="7200" dirty="0" smtClean="0">
                <a:solidFill>
                  <a:schemeClr val="tx1"/>
                </a:solidFill>
              </a:rPr>
              <a:t>Forum</a:t>
            </a:r>
            <a:r>
              <a:rPr kumimoji="1" lang="en-US" altLang="ja-JP" sz="8800" dirty="0" smtClean="0">
                <a:solidFill>
                  <a:schemeClr val="tx1"/>
                </a:solidFill>
              </a:rPr>
              <a:t/>
            </a:r>
            <a:br>
              <a:rPr kumimoji="1" lang="en-US" altLang="ja-JP" sz="8800" dirty="0" smtClean="0">
                <a:solidFill>
                  <a:schemeClr val="tx1"/>
                </a:solidFill>
              </a:rPr>
            </a:br>
            <a:r>
              <a:rPr kumimoji="1" lang="en-US" altLang="ja-JP" sz="5400" dirty="0" smtClean="0">
                <a:solidFill>
                  <a:schemeClr val="tx1"/>
                </a:solidFill>
              </a:rPr>
              <a:t>Methods of Implementation</a:t>
            </a:r>
            <a:endParaRPr kumimoji="1"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Type the name of </a:t>
            </a:r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your 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organization here</a:t>
            </a:r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endParaRPr lang="en-US" altLang="ja-JP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altLang="ja-JP" b="1" dirty="0" smtClean="0">
                <a:solidFill>
                  <a:srgbClr val="D08A7C"/>
                </a:solidFill>
                <a:latin typeface="Century Gothic" panose="020B0502020202020204" pitchFamily="34" charset="0"/>
              </a:rPr>
              <a:t>Please</a:t>
            </a:r>
            <a:r>
              <a:rPr lang="ja-JP" altLang="en-US" b="1" dirty="0">
                <a:solidFill>
                  <a:srgbClr val="D08A7C"/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smtClean="0">
                <a:solidFill>
                  <a:srgbClr val="D08A7C"/>
                </a:solidFill>
                <a:latin typeface="Century Gothic" panose="020B0502020202020204" pitchFamily="34" charset="0"/>
              </a:rPr>
              <a:t>note</a:t>
            </a:r>
            <a:r>
              <a:rPr lang="ja-JP" altLang="en-US" b="1" dirty="0">
                <a:solidFill>
                  <a:srgbClr val="D08A7C"/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smtClean="0">
                <a:solidFill>
                  <a:srgbClr val="D08A7C"/>
                </a:solidFill>
                <a:latin typeface="Century Gothic" panose="020B0502020202020204" pitchFamily="34" charset="0"/>
              </a:rPr>
              <a:t>that</a:t>
            </a:r>
            <a:r>
              <a:rPr lang="en-US" altLang="ja-JP" b="1" dirty="0">
                <a:solidFill>
                  <a:srgbClr val="D08A7C"/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smtClean="0">
                <a:solidFill>
                  <a:srgbClr val="D08A7C"/>
                </a:solidFill>
                <a:latin typeface="Century Gothic" panose="020B0502020202020204" pitchFamily="34" charset="0"/>
              </a:rPr>
              <a:t>holding a Stakeholder</a:t>
            </a:r>
            <a:r>
              <a:rPr lang="ja-JP" altLang="en-US" b="1" dirty="0" smtClean="0">
                <a:solidFill>
                  <a:srgbClr val="D08A7C"/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smtClean="0">
                <a:solidFill>
                  <a:srgbClr val="D08A7C"/>
                </a:solidFill>
                <a:latin typeface="Century Gothic" panose="020B0502020202020204" pitchFamily="34" charset="0"/>
              </a:rPr>
              <a:t>Forum is not mandatory. Please implement it If your organization has enough human and financial resources.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</a:t>
            </a:fld>
            <a:endParaRPr kumimoji="1"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ビットマップ イメージ" r:id="rId4" imgW="5819048" imgH="4982270" progId="Paint.Picture">
                  <p:embed/>
                </p:oleObj>
              </mc:Choice>
              <mc:Fallback>
                <p:oleObj name="ビットマップ イメージ" r:id="rId4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3083"/>
          <p:cNvPicPr/>
          <p:nvPr/>
        </p:nvPicPr>
        <p:blipFill>
          <a:blip r:embed="rId6"/>
          <a:stretch>
            <a:fillRect/>
          </a:stretch>
        </p:blipFill>
        <p:spPr>
          <a:xfrm>
            <a:off x="6886576" y="3750446"/>
            <a:ext cx="4057650" cy="290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0"/>
            <a:ext cx="11771654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STEP: </a:t>
            </a:r>
            <a:r>
              <a:rPr kumimoji="1" lang="en-US" dirty="0" smtClean="0"/>
              <a:t>Implementation Procedures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325563"/>
            <a:ext cx="11487150" cy="5416065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(Preparation) Reserve a conference room for holding the Stakeholder Forum</a:t>
            </a:r>
            <a:r>
              <a:rPr lang="en-US" dirty="0" smtClean="0"/>
              <a:t>.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[Tip!] Use a government facility as a venue for the forum to reduce costs.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(Preparation) Identify and invite local market stakeholders to the Forum</a:t>
            </a:r>
            <a:r>
              <a:rPr lang="en-US" dirty="0" smtClean="0"/>
              <a:t>. </a:t>
            </a:r>
            <a:r>
              <a:rPr lang="en-US" altLang="ja-JP" dirty="0">
                <a:solidFill>
                  <a:srgbClr val="FF0000"/>
                </a:solidFill>
              </a:rPr>
              <a:t>[Tip!] </a:t>
            </a:r>
            <a:r>
              <a:rPr lang="en-US" altLang="ja-JP" dirty="0" smtClean="0">
                <a:solidFill>
                  <a:srgbClr val="FF0000"/>
                </a:solidFill>
              </a:rPr>
              <a:t>Invite only those stakeholders who are interested in trading with smallholder farmers.</a:t>
            </a:r>
            <a:endParaRPr lang="en-US" altLang="ja-JP" dirty="0"/>
          </a:p>
          <a:p>
            <a:pPr marL="742950" indent="-742950">
              <a:buFont typeface="+mj-lt"/>
              <a:buAutoNum type="arabicPeriod"/>
            </a:pPr>
            <a:r>
              <a:rPr kumimoji="1" lang="en-US" dirty="0" smtClean="0"/>
              <a:t>(Preparation)Ask farmer groups to choose four</a:t>
            </a:r>
            <a:r>
              <a:rPr kumimoji="1" lang="en-US" dirty="0" smtClean="0">
                <a:solidFill>
                  <a:schemeClr val="bg1">
                    <a:lumMod val="50000"/>
                  </a:schemeClr>
                </a:solidFill>
              </a:rPr>
              <a:t> [modify the number as needed] </a:t>
            </a:r>
            <a:r>
              <a:rPr kumimoji="1" lang="en-US" dirty="0" smtClean="0"/>
              <a:t>representatives (both male and female) to attend the forum.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(Preparation) Exchange profiles of the participants before the Forum day. Ask farmer </a:t>
            </a:r>
            <a:r>
              <a:rPr lang="en-US" dirty="0" smtClean="0"/>
              <a:t>groups  </a:t>
            </a:r>
            <a:r>
              <a:rPr lang="en-US" dirty="0"/>
              <a:t>to  bring  samples  of  their  produce  </a:t>
            </a:r>
            <a:r>
              <a:rPr lang="en-US" dirty="0" smtClean="0"/>
              <a:t>to be displayed to  </a:t>
            </a:r>
            <a:r>
              <a:rPr lang="en-US" dirty="0"/>
              <a:t>the  Forum</a:t>
            </a:r>
            <a:r>
              <a:rPr lang="en-US" dirty="0" smtClean="0"/>
              <a:t>.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10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9576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49" y="0"/>
            <a:ext cx="1084897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STEP: </a:t>
            </a:r>
            <a:r>
              <a:rPr kumimoji="1" lang="en-US" dirty="0" smtClean="0"/>
              <a:t>Implementation Procedures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028700"/>
            <a:ext cx="11628779" cy="58293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dirty="0" smtClean="0"/>
              <a:t>(</a:t>
            </a:r>
            <a:r>
              <a:rPr lang="en-US" dirty="0"/>
              <a:t>Preparation) At the forum </a:t>
            </a:r>
            <a:r>
              <a:rPr lang="en-US" dirty="0" smtClean="0"/>
              <a:t>venue, </a:t>
            </a:r>
            <a:r>
              <a:rPr lang="en-US" dirty="0"/>
              <a:t>prepare </a:t>
            </a:r>
            <a:r>
              <a:rPr lang="en-US" dirty="0" smtClean="0"/>
              <a:t>booths </a:t>
            </a:r>
            <a:r>
              <a:rPr lang="en-US" dirty="0"/>
              <a:t>with enough tables and chairs for all the participants. </a:t>
            </a:r>
            <a:r>
              <a:rPr lang="en-US" altLang="ja-JP" dirty="0">
                <a:solidFill>
                  <a:srgbClr val="FF0000"/>
                </a:solidFill>
              </a:rPr>
              <a:t>[Tip!] </a:t>
            </a:r>
            <a:r>
              <a:rPr lang="en-US" altLang="ja-JP" dirty="0" smtClean="0">
                <a:solidFill>
                  <a:srgbClr val="FF0000"/>
                </a:solidFill>
              </a:rPr>
              <a:t>Prepare </a:t>
            </a:r>
            <a:r>
              <a:rPr lang="en-US" dirty="0" smtClean="0">
                <a:solidFill>
                  <a:srgbClr val="FF0000"/>
                </a:solidFill>
              </a:rPr>
              <a:t>enough </a:t>
            </a:r>
            <a:r>
              <a:rPr lang="en-US" dirty="0">
                <a:solidFill>
                  <a:srgbClr val="FF0000"/>
                </a:solidFill>
              </a:rPr>
              <a:t>seats </a:t>
            </a:r>
            <a:r>
              <a:rPr lang="en-US" dirty="0" smtClean="0">
                <a:solidFill>
                  <a:srgbClr val="FF0000"/>
                </a:solidFill>
              </a:rPr>
              <a:t>so </a:t>
            </a:r>
            <a:r>
              <a:rPr lang="en-US" dirty="0">
                <a:solidFill>
                  <a:srgbClr val="FF0000"/>
                </a:solidFill>
              </a:rPr>
              <a:t>that </a:t>
            </a:r>
            <a:r>
              <a:rPr lang="en-US" dirty="0" smtClean="0">
                <a:solidFill>
                  <a:srgbClr val="FF0000"/>
                </a:solidFill>
              </a:rPr>
              <a:t>the participants </a:t>
            </a:r>
            <a:r>
              <a:rPr lang="en-US" dirty="0">
                <a:solidFill>
                  <a:srgbClr val="FF0000"/>
                </a:solidFill>
              </a:rPr>
              <a:t>can focus on their </a:t>
            </a:r>
            <a:r>
              <a:rPr lang="en-US" dirty="0" smtClean="0">
                <a:solidFill>
                  <a:srgbClr val="FF0000"/>
                </a:solidFill>
              </a:rPr>
              <a:t>discussions.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 startAt="5"/>
            </a:pPr>
            <a:r>
              <a:rPr lang="en-US" dirty="0" smtClean="0"/>
              <a:t>During </a:t>
            </a:r>
            <a:r>
              <a:rPr lang="en-US" dirty="0"/>
              <a:t>the Forum, the farmer representatives, accompanied by the extension staff, visit </a:t>
            </a:r>
            <a:r>
              <a:rPr lang="en-US" dirty="0" smtClean="0"/>
              <a:t>booths </a:t>
            </a:r>
            <a:r>
              <a:rPr lang="en-US" dirty="0"/>
              <a:t>of the market stakeholders to exchange information and have business talks.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dirty="0" smtClean="0"/>
              <a:t>After </a:t>
            </a:r>
            <a:r>
              <a:rPr lang="en-US" dirty="0"/>
              <a:t>the Forum, the group representatives organize a feedback meeting at their group </a:t>
            </a:r>
            <a:r>
              <a:rPr lang="en-US" dirty="0" smtClean="0"/>
              <a:t>to </a:t>
            </a:r>
            <a:r>
              <a:rPr lang="en-US" dirty="0"/>
              <a:t>share what they have learned during the </a:t>
            </a:r>
            <a:r>
              <a:rPr lang="en-US" dirty="0" smtClean="0"/>
              <a:t>Forum.</a:t>
            </a:r>
            <a:endParaRPr kumimoji="1" lang="en-US" dirty="0" smtClean="0"/>
          </a:p>
          <a:p>
            <a:pPr marL="742950" indent="-742950">
              <a:buFont typeface="+mj-lt"/>
              <a:buAutoNum type="arabicPeriod" startAt="5"/>
            </a:pP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11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4602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0"/>
            <a:ext cx="12044362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CHECKLIST: </a:t>
            </a:r>
            <a:r>
              <a:rPr kumimoji="1" lang="en-US" dirty="0" smtClean="0"/>
              <a:t>Points to be Confirmed after Stakeholder Forum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151074"/>
            <a:ext cx="11920537" cy="570692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The group members are informed of the findings and results </a:t>
            </a:r>
            <a:r>
              <a:rPr lang="en-US" dirty="0"/>
              <a:t>of the forum by their </a:t>
            </a:r>
            <a:r>
              <a:rPr lang="en-US" dirty="0" smtClean="0"/>
              <a:t>farmer representatives.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 target  farmers  </a:t>
            </a:r>
            <a:r>
              <a:rPr lang="en-US" dirty="0">
                <a:solidFill>
                  <a:srgbClr val="FF0000"/>
                </a:solidFill>
              </a:rPr>
              <a:t>understand  various  business  opportunities  </a:t>
            </a:r>
            <a:r>
              <a:rPr lang="en-US" dirty="0"/>
              <a:t>of  horticultural </a:t>
            </a:r>
            <a:r>
              <a:rPr lang="en-US" dirty="0" smtClean="0"/>
              <a:t>agriculture.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target farmers </a:t>
            </a:r>
            <a:r>
              <a:rPr lang="en-US" dirty="0">
                <a:solidFill>
                  <a:srgbClr val="FF0000"/>
                </a:solidFill>
              </a:rPr>
              <a:t>widen their business networks </a:t>
            </a:r>
            <a:r>
              <a:rPr lang="en-US" dirty="0"/>
              <a:t>with market stakeholders invited to the forum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The target farmers </a:t>
            </a:r>
            <a:r>
              <a:rPr lang="en-US" dirty="0">
                <a:solidFill>
                  <a:srgbClr val="FF0000"/>
                </a:solidFill>
              </a:rPr>
              <a:t>maintain contacts with the market </a:t>
            </a:r>
            <a:r>
              <a:rPr lang="en-US" dirty="0" smtClean="0">
                <a:solidFill>
                  <a:srgbClr val="FF0000"/>
                </a:solidFill>
              </a:rPr>
              <a:t>stakeholders </a:t>
            </a:r>
            <a:r>
              <a:rPr lang="en-US" dirty="0"/>
              <a:t>invited to the </a:t>
            </a:r>
            <a:r>
              <a:rPr lang="en-US" dirty="0" smtClean="0"/>
              <a:t>forum.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The male-female </a:t>
            </a:r>
            <a:r>
              <a:rPr lang="en-US" dirty="0">
                <a:solidFill>
                  <a:srgbClr val="FF0000"/>
                </a:solidFill>
              </a:rPr>
              <a:t>ratio of market stakeholders</a:t>
            </a:r>
            <a:r>
              <a:rPr lang="en-US" dirty="0"/>
              <a:t> is balanced.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male-female ratio of the </a:t>
            </a:r>
            <a:r>
              <a:rPr lang="en-US" dirty="0" smtClean="0">
                <a:solidFill>
                  <a:srgbClr val="FF0000"/>
                </a:solidFill>
              </a:rPr>
              <a:t>farmer representatives </a:t>
            </a:r>
            <a:r>
              <a:rPr lang="en-US" dirty="0"/>
              <a:t>is balanced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The male-female </a:t>
            </a:r>
            <a:r>
              <a:rPr lang="en-US" dirty="0">
                <a:solidFill>
                  <a:srgbClr val="FF0000"/>
                </a:solidFill>
              </a:rPr>
              <a:t>ratio of the participants </a:t>
            </a:r>
            <a:r>
              <a:rPr lang="en-US" dirty="0"/>
              <a:t>in the feedback meeting </a:t>
            </a:r>
            <a:r>
              <a:rPr lang="en-US" dirty="0" smtClean="0"/>
              <a:t>is </a:t>
            </a:r>
            <a:r>
              <a:rPr lang="en-US" dirty="0"/>
              <a:t>balanced.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12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16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13</a:t>
            </a:fld>
            <a:endParaRPr kumimoji="1"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Stakeholder Forum in Action</a:t>
            </a:r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63" y="1511370"/>
            <a:ext cx="11363925" cy="413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2" y="-11101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200150"/>
            <a:ext cx="11843092" cy="597781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if the market stakeholders are not willing to participate in the Forum? </a:t>
            </a:r>
            <a:r>
              <a:rPr lang="en-US" dirty="0" smtClean="0">
                <a:sym typeface="Wingdings" panose="05000000000000000000" pitchFamily="2" charset="2"/>
              </a:rPr>
              <a:t> If the Forum is not attractive enough for the business people, they will not </a:t>
            </a:r>
            <a:r>
              <a:rPr lang="en-US" dirty="0" smtClean="0">
                <a:sym typeface="Wingdings" panose="05000000000000000000" pitchFamily="2" charset="2"/>
              </a:rPr>
              <a:t>take part. </a:t>
            </a:r>
            <a:r>
              <a:rPr lang="en-US" dirty="0" smtClean="0">
                <a:sym typeface="Wingdings" panose="05000000000000000000" pitchFamily="2" charset="2"/>
              </a:rPr>
              <a:t>Try to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make the Forum worth attending for business people</a:t>
            </a:r>
            <a:r>
              <a:rPr lang="en-US" dirty="0" smtClean="0">
                <a:sym typeface="Wingdings" panose="05000000000000000000" pitchFamily="2" charset="2"/>
              </a:rPr>
              <a:t>. For example, increasing the number of farmer groups attending the Forum can be a solution if the limited number of groups is the main reason for unattractiveness.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Discussions are not so active.</a:t>
            </a:r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Extension staff need to assist farmers</a:t>
            </a:r>
            <a:r>
              <a:rPr lang="en-US" altLang="ja-JP" dirty="0" smtClean="0">
                <a:sym typeface="Wingdings" panose="05000000000000000000" pitchFamily="2" charset="2"/>
              </a:rPr>
              <a:t> proactively to facilitate active discussions.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dirty="0" smtClean="0">
                <a:sym typeface="Wingdings" panose="05000000000000000000" pitchFamily="2" charset="2"/>
              </a:rPr>
              <a:t> Discussions are not constructive. The participants complain to each other.</a:t>
            </a:r>
            <a:r>
              <a:rPr lang="en-US" altLang="ja-JP" dirty="0">
                <a:sym typeface="Wingdings" panose="05000000000000000000" pitchFamily="2" charset="2"/>
              </a:rPr>
              <a:t>  </a:t>
            </a:r>
            <a:r>
              <a:rPr lang="en-US" altLang="ja-JP" dirty="0" smtClean="0">
                <a:sym typeface="Wingdings" panose="05000000000000000000" pitchFamily="2" charset="2"/>
              </a:rPr>
              <a:t>It should be made clear right from the beginning that the participants should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focus on solutions to the problems in order to create a win-win situation</a:t>
            </a:r>
            <a:r>
              <a:rPr lang="en-US" altLang="ja-JP" dirty="0" smtClean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831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648513"/>
            <a:ext cx="10515600" cy="4727990"/>
          </a:xfrm>
        </p:spPr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15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Way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Forward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kumimoji="1" lang="en-US" dirty="0" smtClean="0"/>
              <a:t>Implementation Schedule, Reporting, </a:t>
            </a:r>
            <a:r>
              <a:rPr kumimoji="1" lang="en-US" dirty="0" smtClean="0">
                <a:solidFill>
                  <a:schemeClr val="bg1">
                    <a:lumMod val="75000"/>
                  </a:schemeClr>
                </a:solidFill>
              </a:rPr>
              <a:t>add any other necessary info. here</a:t>
            </a:r>
            <a:endParaRPr kumimoji="1"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717" y="0"/>
            <a:ext cx="12271717" cy="1325563"/>
          </a:xfrm>
        </p:spPr>
        <p:txBody>
          <a:bodyPr/>
          <a:lstStyle/>
          <a:p>
            <a:pPr algn="ctr"/>
            <a:r>
              <a:rPr kumimoji="1" lang="en-US" dirty="0" smtClean="0">
                <a:solidFill>
                  <a:srgbClr val="FF0000"/>
                </a:solidFill>
              </a:rPr>
              <a:t>WHERE ARE WE?: </a:t>
            </a:r>
            <a:r>
              <a:rPr kumimoji="1" lang="en-US" altLang="ja-JP" dirty="0" smtClean="0"/>
              <a:t>Stakeholder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Forum </a:t>
            </a:r>
            <a:r>
              <a:rPr kumimoji="1" lang="en-US" dirty="0" smtClean="0"/>
              <a:t>in SHEP’s 4 Steps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</a:t>
            </a:fld>
            <a:endParaRPr kumimoji="1"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620669"/>
              </p:ext>
            </p:extLst>
          </p:nvPr>
        </p:nvGraphicFramePr>
        <p:xfrm>
          <a:off x="255930" y="1171169"/>
          <a:ext cx="11387139" cy="55704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/>
                <a:gridCol w="5500689"/>
              </a:tblGrid>
              <a:tr h="479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4 Steps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Activities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</a:tr>
              <a:tr h="1032419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2800" b="1" baseline="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Share goal with farmers.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</a:t>
                      </a: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nsitizat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ion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Workshop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1922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</a:t>
                      </a:r>
                      <a:r>
                        <a:rPr lang="en-US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Farmers’ awareness is raised.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Participatory Baseline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Survey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2800" b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(optional) Stakeholder</a:t>
                      </a:r>
                      <a:r>
                        <a:rPr kumimoji="1"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Forum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altLang="ja-JP" sz="2800" b="1" kern="1200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Market Survey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803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make decisions.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Target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Selection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Calendar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Making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882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acquire skills.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In-field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trainings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8827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Follow-up</a:t>
                      </a:r>
                      <a:r>
                        <a:rPr lang="en-US" altLang="ja-JP" sz="2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and monitoring (including Participatory Endline Survey)</a:t>
                      </a:r>
                      <a:endParaRPr lang="ja-JP" altLang="ja-JP" sz="2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altLang="ja-JP" sz="2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7996239" y="3697839"/>
            <a:ext cx="3448050" cy="671512"/>
          </a:xfrm>
          <a:prstGeom prst="wedgeRoundRectCallout">
            <a:avLst>
              <a:gd name="adj1" fmla="val -43542"/>
              <a:gd name="adj2" fmla="val -684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Stakeholder Forum as a way to raise farmers’ awareness. 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kumimoji="1" lang="en-US" dirty="0" smtClean="0"/>
              <a:t>PART 1: CONCEPT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9954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3" y="174625"/>
            <a:ext cx="112490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WHY?:</a:t>
            </a:r>
            <a:r>
              <a:rPr kumimoji="1" lang="en-US" dirty="0" smtClean="0"/>
              <a:t> Objectives of </a:t>
            </a:r>
            <a:r>
              <a:rPr lang="en-US" dirty="0" smtClean="0"/>
              <a:t>Stakeholder Forum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913" y="1478000"/>
            <a:ext cx="11106150" cy="3264417"/>
          </a:xfrm>
        </p:spPr>
        <p:txBody>
          <a:bodyPr>
            <a:normAutofit/>
          </a:bodyPr>
          <a:lstStyle/>
          <a:p>
            <a:r>
              <a:rPr lang="en-US" dirty="0" smtClean="0"/>
              <a:t>Stakeholder Forum </a:t>
            </a:r>
            <a:r>
              <a:rPr kumimoji="1" lang="en-US" dirty="0" smtClean="0"/>
              <a:t>has </a:t>
            </a:r>
            <a:r>
              <a:rPr kumimoji="1" lang="en-US" dirty="0" smtClean="0">
                <a:solidFill>
                  <a:srgbClr val="FF0000"/>
                </a:solidFill>
              </a:rPr>
              <a:t>two purposes</a:t>
            </a:r>
            <a:r>
              <a:rPr kumimoji="1" lang="en-US" dirty="0" smtClean="0"/>
              <a:t>.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It </a:t>
            </a:r>
            <a:r>
              <a:rPr lang="en-US" dirty="0" smtClean="0">
                <a:solidFill>
                  <a:srgbClr val="FF0000"/>
                </a:solidFill>
              </a:rPr>
              <a:t>shows farmers a business opportunity</a:t>
            </a:r>
            <a:r>
              <a:rPr lang="en-US" dirty="0" smtClean="0"/>
              <a:t> which horticultural farming can bring to them.</a:t>
            </a:r>
            <a:endParaRPr kumimoji="1" lang="en-US" dirty="0" smtClean="0">
              <a:solidFill>
                <a:srgbClr val="FF0000"/>
              </a:solidFill>
            </a:endParaRPr>
          </a:p>
          <a:p>
            <a:pPr lvl="2"/>
            <a:endParaRPr kumimoji="1"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It helps farmers to </a:t>
            </a:r>
            <a:r>
              <a:rPr lang="en-US" dirty="0" smtClean="0">
                <a:solidFill>
                  <a:srgbClr val="FF0000"/>
                </a:solidFill>
              </a:rPr>
              <a:t>establish business linkages with a variety of market actors</a:t>
            </a:r>
            <a:r>
              <a:rPr lang="en-US" dirty="0" smtClean="0"/>
              <a:t> involved in horticulture business.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4</a:t>
            </a:fld>
            <a:endParaRPr kumimoji="1" lang="en-US" dirty="0"/>
          </a:p>
        </p:txBody>
      </p:sp>
      <p:grpSp>
        <p:nvGrpSpPr>
          <p:cNvPr id="6" name="グループ化 23"/>
          <p:cNvGrpSpPr/>
          <p:nvPr/>
        </p:nvGrpSpPr>
        <p:grpSpPr>
          <a:xfrm>
            <a:off x="2399270" y="4742417"/>
            <a:ext cx="6900647" cy="1904515"/>
            <a:chOff x="7326" y="4691711"/>
            <a:chExt cx="9031295" cy="2160629"/>
          </a:xfrm>
        </p:grpSpPr>
        <p:pic>
          <p:nvPicPr>
            <p:cNvPr id="8" name="図 5" descr="Fukyuin_0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514" y="4848604"/>
              <a:ext cx="871107" cy="1964262"/>
            </a:xfrm>
            <a:prstGeom prst="rect">
              <a:avLst/>
            </a:prstGeom>
          </p:spPr>
        </p:pic>
        <p:pic>
          <p:nvPicPr>
            <p:cNvPr id="9" name="図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6" y="4715600"/>
              <a:ext cx="964119" cy="2121062"/>
            </a:xfrm>
            <a:prstGeom prst="rect">
              <a:avLst/>
            </a:prstGeom>
          </p:spPr>
        </p:pic>
        <p:pic>
          <p:nvPicPr>
            <p:cNvPr id="10" name="図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1386" y="4758910"/>
              <a:ext cx="1005662" cy="2048296"/>
            </a:xfrm>
            <a:prstGeom prst="rect">
              <a:avLst/>
            </a:prstGeom>
          </p:spPr>
        </p:pic>
        <p:pic>
          <p:nvPicPr>
            <p:cNvPr id="11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9096" y="4691711"/>
              <a:ext cx="762066" cy="2115495"/>
            </a:xfrm>
            <a:prstGeom prst="rect">
              <a:avLst/>
            </a:prstGeom>
          </p:spPr>
        </p:pic>
        <p:pic>
          <p:nvPicPr>
            <p:cNvPr id="12" name="図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8588" y="4691711"/>
              <a:ext cx="752011" cy="2160629"/>
            </a:xfrm>
            <a:prstGeom prst="rect">
              <a:avLst/>
            </a:prstGeom>
          </p:spPr>
        </p:pic>
        <p:pic>
          <p:nvPicPr>
            <p:cNvPr id="13" name="図 14" descr="M_child0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3651" y="5013298"/>
              <a:ext cx="575879" cy="1793908"/>
            </a:xfrm>
            <a:prstGeom prst="rect">
              <a:avLst/>
            </a:prstGeom>
          </p:spPr>
        </p:pic>
        <p:pic>
          <p:nvPicPr>
            <p:cNvPr id="14" name="図 15" descr="M_child0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42386" y="5037093"/>
              <a:ext cx="598779" cy="1793909"/>
            </a:xfrm>
            <a:prstGeom prst="rect">
              <a:avLst/>
            </a:prstGeom>
          </p:spPr>
        </p:pic>
        <p:pic>
          <p:nvPicPr>
            <p:cNvPr id="15" name="図 16" descr="M_child03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92627" y="5606878"/>
              <a:ext cx="469694" cy="1200328"/>
            </a:xfrm>
            <a:prstGeom prst="rect">
              <a:avLst/>
            </a:prstGeom>
          </p:spPr>
        </p:pic>
        <p:pic>
          <p:nvPicPr>
            <p:cNvPr id="16" name="図 17" descr="W_child01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9496" y="5325312"/>
              <a:ext cx="628286" cy="1491008"/>
            </a:xfrm>
            <a:prstGeom prst="rect">
              <a:avLst/>
            </a:prstGeom>
          </p:spPr>
        </p:pic>
        <p:pic>
          <p:nvPicPr>
            <p:cNvPr id="17" name="図 18" descr="W_child02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6432" y="5305509"/>
              <a:ext cx="477701" cy="1491007"/>
            </a:xfrm>
            <a:prstGeom prst="rect">
              <a:avLst/>
            </a:prstGeom>
          </p:spPr>
        </p:pic>
        <p:pic>
          <p:nvPicPr>
            <p:cNvPr id="18" name="図 19" descr="W_child03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91472" y="5316198"/>
              <a:ext cx="866713" cy="1491008"/>
            </a:xfrm>
            <a:prstGeom prst="rect">
              <a:avLst/>
            </a:prstGeom>
          </p:spPr>
        </p:pic>
        <p:pic>
          <p:nvPicPr>
            <p:cNvPr id="19" name="図 20" descr="Y_husband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9564" y="4772264"/>
              <a:ext cx="952636" cy="2057174"/>
            </a:xfrm>
            <a:prstGeom prst="rect">
              <a:avLst/>
            </a:prstGeom>
          </p:spPr>
        </p:pic>
        <p:pic>
          <p:nvPicPr>
            <p:cNvPr id="20" name="図 21" descr="Y_wif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07138" y="4767825"/>
              <a:ext cx="682859" cy="2057174"/>
            </a:xfrm>
            <a:prstGeom prst="rect">
              <a:avLst/>
            </a:prstGeom>
          </p:spPr>
        </p:pic>
        <p:pic>
          <p:nvPicPr>
            <p:cNvPr id="21" name="図 22" descr="W_wife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51" y="4846384"/>
              <a:ext cx="929479" cy="1962492"/>
            </a:xfrm>
            <a:prstGeom prst="rect">
              <a:avLst/>
            </a:prstGeom>
          </p:spPr>
        </p:pic>
        <p:pic>
          <p:nvPicPr>
            <p:cNvPr id="22" name="図 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66611" y="4697807"/>
              <a:ext cx="1054699" cy="2109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4317" y="4491097"/>
            <a:ext cx="139065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8342" y="5359696"/>
            <a:ext cx="139065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6940" y="4549061"/>
            <a:ext cx="139065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0690" y="5265319"/>
            <a:ext cx="1390650" cy="1371600"/>
          </a:xfrm>
          <a:prstGeom prst="rect">
            <a:avLst/>
          </a:prstGeom>
        </p:spPr>
      </p:pic>
      <p:sp>
        <p:nvSpPr>
          <p:cNvPr id="10" name="Circular Arrow 9"/>
          <p:cNvSpPr/>
          <p:nvPr/>
        </p:nvSpPr>
        <p:spPr>
          <a:xfrm rot="19481434">
            <a:off x="3086972" y="5200937"/>
            <a:ext cx="781056" cy="6815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4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 rot="1993814">
            <a:off x="5524635" y="5022887"/>
            <a:ext cx="781056" cy="6815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4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18964920">
            <a:off x="7524743" y="4960972"/>
            <a:ext cx="781056" cy="6815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4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239713"/>
            <a:ext cx="109061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WHAT?: </a:t>
            </a:r>
            <a:r>
              <a:rPr kumimoji="1" lang="en-US" dirty="0" smtClean="0"/>
              <a:t>Outline of </a:t>
            </a:r>
            <a:r>
              <a:rPr kumimoji="1" lang="en-US" altLang="ja-JP" dirty="0" smtClean="0"/>
              <a:t>Stakeholder Forum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313658"/>
            <a:ext cx="11657354" cy="3921203"/>
          </a:xfrm>
        </p:spPr>
        <p:txBody>
          <a:bodyPr>
            <a:normAutofit/>
          </a:bodyPr>
          <a:lstStyle/>
          <a:p>
            <a:r>
              <a:rPr lang="en-US" dirty="0" smtClean="0"/>
              <a:t>The half-day Stakeholder Forum invites both farmer representatives and market stakeholders (agricultural input suppliers, buyers, food processing companies, crop exporters, transporters, financial institutions, NGOs, etc.).</a:t>
            </a:r>
          </a:p>
          <a:p>
            <a:r>
              <a:rPr lang="en-US" dirty="0" smtClean="0"/>
              <a:t>The farmer representatives visit the booths of the market stakeholders and exchange information through business talks.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7668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</a:t>
            </a:r>
            <a:r>
              <a:rPr lang="en-US" altLang="ja-JP" dirty="0" smtClean="0"/>
              <a:t>I</a:t>
            </a:r>
            <a:r>
              <a:rPr lang="en-US" dirty="0" smtClean="0"/>
              <a:t>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8" y="1391994"/>
            <a:ext cx="10515600" cy="3211329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forum should </a:t>
            </a:r>
            <a:r>
              <a:rPr lang="en-US" dirty="0">
                <a:solidFill>
                  <a:srgbClr val="FF0000"/>
                </a:solidFill>
              </a:rPr>
              <a:t>restrict the number of participants </a:t>
            </a:r>
            <a:r>
              <a:rPr lang="en-US" dirty="0" smtClean="0"/>
              <a:t>for </a:t>
            </a:r>
            <a:r>
              <a:rPr lang="en-US" dirty="0"/>
              <a:t>facilitating easier communication between </a:t>
            </a:r>
            <a:r>
              <a:rPr lang="en-US" dirty="0" smtClean="0"/>
              <a:t>selected </a:t>
            </a:r>
            <a:r>
              <a:rPr lang="en-US" dirty="0"/>
              <a:t>participants. </a:t>
            </a:r>
            <a:endParaRPr lang="en-US" dirty="0" smtClean="0"/>
          </a:p>
          <a:p>
            <a:r>
              <a:rPr lang="en-US" dirty="0"/>
              <a:t>Only  those  market  stakeholders,  such  </a:t>
            </a:r>
            <a:r>
              <a:rPr lang="en-US" dirty="0" smtClean="0"/>
              <a:t>as those </a:t>
            </a:r>
            <a:r>
              <a:rPr lang="en-US" dirty="0"/>
              <a:t>local traders, </a:t>
            </a:r>
            <a:r>
              <a:rPr lang="en-US" dirty="0">
                <a:solidFill>
                  <a:srgbClr val="FF0000"/>
                </a:solidFill>
              </a:rPr>
              <a:t>who would become future </a:t>
            </a:r>
            <a:r>
              <a:rPr lang="en-US" dirty="0" smtClean="0">
                <a:solidFill>
                  <a:srgbClr val="FF0000"/>
                </a:solidFill>
              </a:rPr>
              <a:t>business </a:t>
            </a:r>
            <a:r>
              <a:rPr lang="en-US" dirty="0">
                <a:solidFill>
                  <a:srgbClr val="FF0000"/>
                </a:solidFill>
              </a:rPr>
              <a:t>partners </a:t>
            </a:r>
            <a:r>
              <a:rPr lang="en-US" dirty="0"/>
              <a:t>of the SHEP farmer groups </a:t>
            </a:r>
            <a:r>
              <a:rPr lang="en-US" dirty="0" smtClean="0"/>
              <a:t>should </a:t>
            </a:r>
            <a:r>
              <a:rPr lang="en-US" dirty="0"/>
              <a:t>be invited</a:t>
            </a:r>
            <a:r>
              <a:rPr lang="en-US" dirty="0" smtClean="0"/>
              <a:t>.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6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708" y="4603323"/>
            <a:ext cx="7327195" cy="14902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01820" y="4596395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</a:t>
            </a:r>
            <a:r>
              <a:rPr lang="en-US" altLang="ja-JP" dirty="0" smtClean="0"/>
              <a:t>I</a:t>
            </a:r>
            <a:r>
              <a:rPr lang="en-US" dirty="0" smtClean="0"/>
              <a:t>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98" y="1035909"/>
            <a:ext cx="11343029" cy="5194544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extension staff should help farmers have </a:t>
            </a:r>
            <a:r>
              <a:rPr lang="en-US" dirty="0" smtClean="0"/>
              <a:t>active </a:t>
            </a:r>
            <a:r>
              <a:rPr lang="en-US" dirty="0"/>
              <a:t>business talks with market stakeholders</a:t>
            </a:r>
            <a:r>
              <a:rPr lang="en-US" dirty="0" smtClean="0"/>
              <a:t>.</a:t>
            </a:r>
          </a:p>
          <a:p>
            <a:endParaRPr kumimoji="1" lang="en-US" dirty="0" smtClean="0"/>
          </a:p>
          <a:p>
            <a:endParaRPr lang="en-US" dirty="0"/>
          </a:p>
          <a:p>
            <a:r>
              <a:rPr lang="en-US" dirty="0" smtClean="0"/>
              <a:t>Profiles </a:t>
            </a:r>
            <a:r>
              <a:rPr lang="en-US" dirty="0"/>
              <a:t>of the participants should </a:t>
            </a:r>
            <a:r>
              <a:rPr lang="en-US" dirty="0" smtClean="0"/>
              <a:t>be exchanged </a:t>
            </a:r>
            <a:r>
              <a:rPr lang="en-US" dirty="0"/>
              <a:t>beforehand so that the participants </a:t>
            </a:r>
            <a:r>
              <a:rPr lang="en-US" dirty="0" smtClean="0"/>
              <a:t>can </a:t>
            </a:r>
            <a:r>
              <a:rPr lang="en-US" dirty="0"/>
              <a:t>start business talks right away without </a:t>
            </a:r>
            <a:r>
              <a:rPr lang="en-US" dirty="0" smtClean="0"/>
              <a:t>wasting </a:t>
            </a:r>
            <a:r>
              <a:rPr lang="en-US" dirty="0"/>
              <a:t>too much time at the Forum.</a:t>
            </a:r>
            <a:endParaRPr kumimoji="1" lang="en-US" dirty="0"/>
          </a:p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7</a:t>
            </a:fld>
            <a:endParaRPr kumimoji="1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88" y="2139890"/>
            <a:ext cx="7643125" cy="1374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710" y="5049693"/>
            <a:ext cx="7968803" cy="18336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44508" y="2012897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01995" y="4901314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1" y="2567317"/>
            <a:ext cx="11731980" cy="39917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8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9582" y="58388"/>
            <a:ext cx="10848975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Mitigating Asymmetric Information</a:t>
            </a:r>
            <a:endParaRPr kumimoji="1"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3560" y="1404413"/>
            <a:ext cx="10481017" cy="10895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en-US" dirty="0" smtClean="0"/>
              <a:t>Stakeholder Forum tries to mitigate information gaps between farmers and market stakeholders.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9604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kumimoji="1" lang="en-US" dirty="0" smtClean="0"/>
              <a:t>PART 2: PRACTICE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9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9843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6" ma:contentTypeDescription="新しいドキュメントを作成します。" ma:contentTypeScope="" ma:versionID="ebfe80232c898dbef27a1fbbc7cca82b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db8272c95ff05eede5056ccb1aba1cc7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C241F6CE-9F61-4408-8BC7-71CA646CBB74}"/>
</file>

<file path=customXml/itemProps2.xml><?xml version="1.0" encoding="utf-8"?>
<ds:datastoreItem xmlns:ds="http://schemas.openxmlformats.org/officeDocument/2006/customXml" ds:itemID="{3934B1B7-77E1-4ABF-8813-7C0792C3BE0F}"/>
</file>

<file path=customXml/itemProps3.xml><?xml version="1.0" encoding="utf-8"?>
<ds:datastoreItem xmlns:ds="http://schemas.openxmlformats.org/officeDocument/2006/customXml" ds:itemID="{784D1E88-E49B-4B87-A1D8-0B038E710A0A}"/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802</Words>
  <Application>Microsoft Office PowerPoint</Application>
  <PresentationFormat>Widescreen</PresentationFormat>
  <Paragraphs>84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ＭＳ ゴシック</vt:lpstr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ビットマップ イメージ</vt:lpstr>
      <vt:lpstr>Stakeholder Forum Methods of Implementation</vt:lpstr>
      <vt:lpstr>WHERE ARE WE?: Stakeholder Forum in SHEP’s 4 Steps</vt:lpstr>
      <vt:lpstr>PART 1: CONCEPT</vt:lpstr>
      <vt:lpstr>WHY?: Objectives of Stakeholder Forum</vt:lpstr>
      <vt:lpstr>WHAT?: Outline of Stakeholder Forum</vt:lpstr>
      <vt:lpstr>HOW?: Key Implementation Tips</vt:lpstr>
      <vt:lpstr>HOW?: Key Implementation Tips</vt:lpstr>
      <vt:lpstr>Mitigating Asymmetric Information</vt:lpstr>
      <vt:lpstr>PART 2: PRACTICE</vt:lpstr>
      <vt:lpstr>STEP: Implementation Procedures</vt:lpstr>
      <vt:lpstr>STEP: Implementation Procedures</vt:lpstr>
      <vt:lpstr>CHECKLIST: Points to be Confirmed after Stakeholder Forum</vt:lpstr>
      <vt:lpstr>Stakeholder Forum in Action</vt:lpstr>
      <vt:lpstr>TROUBLESHOOTING</vt:lpstr>
      <vt:lpstr>Way Forward: Implementation Schedule, Reporting, add any other necessary info. 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Shuto Kumiko</dc:creator>
  <cp:lastModifiedBy>Shuto Kumiko</cp:lastModifiedBy>
  <cp:revision>99</cp:revision>
  <dcterms:created xsi:type="dcterms:W3CDTF">2019-05-01T16:27:56Z</dcterms:created>
  <dcterms:modified xsi:type="dcterms:W3CDTF">2020-08-10T21:54:32Z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132286100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