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8" r:id="rId3"/>
    <p:sldId id="269" r:id="rId4"/>
    <p:sldId id="257" r:id="rId5"/>
    <p:sldId id="259" r:id="rId6"/>
    <p:sldId id="264" r:id="rId7"/>
    <p:sldId id="261" r:id="rId8"/>
    <p:sldId id="286" r:id="rId9"/>
    <p:sldId id="287" r:id="rId10"/>
    <p:sldId id="288" r:id="rId11"/>
    <p:sldId id="289" r:id="rId12"/>
    <p:sldId id="290" r:id="rId13"/>
    <p:sldId id="291" r:id="rId14"/>
    <p:sldId id="285" r:id="rId15"/>
    <p:sldId id="270" r:id="rId16"/>
    <p:sldId id="294" r:id="rId17"/>
    <p:sldId id="295" r:id="rId18"/>
    <p:sldId id="267" r:id="rId19"/>
    <p:sldId id="263" r:id="rId20"/>
    <p:sldId id="284" r:id="rId21"/>
    <p:sldId id="281" r:id="rId22"/>
    <p:sldId id="293" r:id="rId23"/>
    <p:sldId id="292"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t>8/11/2020</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smtClean="0"/>
              <a:t>Click to edit Master text styles</a:t>
            </a:r>
          </a:p>
          <a:p>
            <a:pPr lvl="1"/>
            <a:r>
              <a:rPr kumimoji="1" lang="en-US" smtClean="0"/>
              <a:t>Second level</a:t>
            </a:r>
          </a:p>
          <a:p>
            <a:pPr lvl="2"/>
            <a:r>
              <a:rPr kumimoji="1" lang="en-US" smtClean="0"/>
              <a:t>Third level</a:t>
            </a:r>
          </a:p>
          <a:p>
            <a:pPr lvl="3"/>
            <a:r>
              <a:rPr kumimoji="1" lang="en-US" smtClean="0"/>
              <a:t>Fourth level</a:t>
            </a:r>
          </a:p>
          <a:p>
            <a:pPr lvl="4"/>
            <a:r>
              <a:rPr kumimoji="1" lang="en-US" smtClean="0"/>
              <a:t>Fifth level</a:t>
            </a:r>
            <a:endParaRPr kumimoji="1"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smtClean="0"/>
              <a:t>Click to edit Master title style</a:t>
            </a:r>
            <a:endParaRPr kumimoji="1"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smtClean="0"/>
              <a:t>Click to edit Master subtitle style</a:t>
            </a:r>
            <a:endParaRPr kumimoji="1" lang="en-US"/>
          </a:p>
        </p:txBody>
      </p:sp>
      <p:sp>
        <p:nvSpPr>
          <p:cNvPr id="6" name="Slide Number Placeholder 5"/>
          <p:cNvSpPr>
            <a:spLocks noGrp="1"/>
          </p:cNvSpPr>
          <p:nvPr>
            <p:ph type="sldNum" sz="quarter" idx="12"/>
          </p:nvPr>
        </p:nvSpPr>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smtClean="0"/>
              <a:t>Click to edit Master title style</a:t>
            </a:r>
            <a:endParaRPr kumimoji="1" lang="en-US"/>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smtClean="0"/>
              <a:t>Click to edit Master text styles</a:t>
            </a:r>
          </a:p>
          <a:p>
            <a:pPr lvl="1"/>
            <a:r>
              <a:rPr kumimoji="1" lang="en-US" dirty="0" smtClean="0"/>
              <a:t>Second level</a:t>
            </a:r>
          </a:p>
          <a:p>
            <a:pPr lvl="2"/>
            <a:r>
              <a:rPr kumimoji="1" lang="en-US" dirty="0" smtClean="0"/>
              <a:t>Third level</a:t>
            </a:r>
          </a:p>
          <a:p>
            <a:pPr lvl="3"/>
            <a:r>
              <a:rPr kumimoji="1" lang="en-US" dirty="0" smtClean="0"/>
              <a:t>Fourth level</a:t>
            </a:r>
          </a:p>
          <a:p>
            <a:pPr lvl="4"/>
            <a:r>
              <a:rPr kumimoji="1" lang="en-US" dirty="0" smtClean="0"/>
              <a:t>Fifth level</a:t>
            </a:r>
            <a:endParaRPr kumimoji="1" lang="en-US" dirty="0"/>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smtClean="0"/>
              <a:t>Click to edit Master title style</a:t>
            </a:r>
            <a:endParaRPr kumimoji="1"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smtClean="0"/>
              <a:t>Click to edit Master text styles</a:t>
            </a:r>
          </a:p>
          <a:p>
            <a:pPr lvl="1"/>
            <a:r>
              <a:rPr kumimoji="1" lang="en-US" smtClean="0"/>
              <a:t>Second level</a:t>
            </a:r>
          </a:p>
          <a:p>
            <a:pPr lvl="2"/>
            <a:r>
              <a:rPr kumimoji="1" lang="en-US" smtClean="0"/>
              <a:t>Third level</a:t>
            </a:r>
          </a:p>
          <a:p>
            <a:pPr lvl="3"/>
            <a:r>
              <a:rPr kumimoji="1" lang="en-US" smtClean="0"/>
              <a:t>Fourth level</a:t>
            </a:r>
          </a:p>
          <a:p>
            <a:pPr lvl="4"/>
            <a:r>
              <a:rPr kumimoji="1" lang="en-US" smtClean="0"/>
              <a:t>Fifth level</a:t>
            </a:r>
            <a:endParaRPr kumimoji="1"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accent6">
              <a:lumMod val="60000"/>
              <a:lumOff val="40000"/>
            </a:schemeClr>
          </a:solidFill>
        </p:spPr>
        <p:txBody>
          <a:bodyPr anchor="ctr" anchorCtr="0">
            <a:noAutofit/>
          </a:bodyPr>
          <a:lstStyle/>
          <a:p>
            <a:r>
              <a:rPr lang="en-US" altLang="ja-JP" sz="7200" dirty="0" smtClean="0">
                <a:solidFill>
                  <a:schemeClr val="tx1"/>
                </a:solidFill>
              </a:rPr>
              <a:t>Market </a:t>
            </a:r>
            <a:r>
              <a:rPr kumimoji="1" lang="en-US" altLang="ja-JP" sz="7200" dirty="0" smtClean="0">
                <a:solidFill>
                  <a:schemeClr val="tx1"/>
                </a:solidFill>
              </a:rPr>
              <a:t>Survey</a:t>
            </a:r>
            <a:r>
              <a:rPr kumimoji="1" lang="en-US" altLang="ja-JP" sz="8800" dirty="0" smtClean="0">
                <a:solidFill>
                  <a:schemeClr val="tx1"/>
                </a:solidFill>
              </a:rPr>
              <a:t/>
            </a:r>
            <a:br>
              <a:rPr kumimoji="1" lang="en-US" altLang="ja-JP" sz="8800" dirty="0" smtClean="0">
                <a:solidFill>
                  <a:schemeClr val="tx1"/>
                </a:solidFill>
              </a:rPr>
            </a:br>
            <a:r>
              <a:rPr kumimoji="1" lang="en-US" altLang="ja-JP" sz="5400" dirty="0" smtClean="0">
                <a:solidFill>
                  <a:schemeClr val="tx1"/>
                </a:solidFill>
              </a:rPr>
              <a:t>Methods of Implementation</a:t>
            </a:r>
            <a:endParaRPr kumimoji="1" lang="en-US"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r>
              <a:rPr lang="en-US" altLang="ja-JP" b="1" dirty="0">
                <a:solidFill>
                  <a:schemeClr val="bg1">
                    <a:lumMod val="65000"/>
                  </a:schemeClr>
                </a:solidFill>
                <a:latin typeface="Century Gothic" panose="020B0502020202020204" pitchFamily="34" charset="0"/>
              </a:rPr>
              <a:t>Type the name of </a:t>
            </a:r>
            <a:r>
              <a:rPr lang="en-US" altLang="ja-JP" b="1" dirty="0" smtClean="0">
                <a:solidFill>
                  <a:schemeClr val="bg1">
                    <a:lumMod val="65000"/>
                  </a:schemeClr>
                </a:solidFill>
                <a:latin typeface="Century Gothic" panose="020B0502020202020204" pitchFamily="34" charset="0"/>
              </a:rPr>
              <a:t>your </a:t>
            </a:r>
            <a:r>
              <a:rPr lang="en-US" altLang="ja-JP" b="1" dirty="0">
                <a:solidFill>
                  <a:schemeClr val="bg1">
                    <a:lumMod val="65000"/>
                  </a:schemeClr>
                </a:solidFill>
                <a:latin typeface="Century Gothic" panose="020B0502020202020204" pitchFamily="34" charset="0"/>
              </a:rPr>
              <a:t>organization here.</a:t>
            </a:r>
            <a:endParaRPr lang="ja-JP" altLang="en-US" b="1" dirty="0">
              <a:solidFill>
                <a:schemeClr val="bg1">
                  <a:lumMod val="65000"/>
                </a:schemeClr>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5D3A281A-EDD1-4EE7-A1B5-4028A6F808F1}" type="slidenum">
              <a:rPr kumimoji="1" lang="en-US" smtClean="0"/>
              <a:t>1</a:t>
            </a:fld>
            <a:endParaRPr kumimoji="1"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66"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a:extLst/>
                    </p:spPr>
                  </p:pic>
                </p:oleObj>
              </mc:Fallback>
            </mc:AlternateContent>
          </a:graphicData>
        </a:graphic>
      </p:graphicFrame>
      <p:pic>
        <p:nvPicPr>
          <p:cNvPr id="9" name="Picture 8"/>
          <p:cNvPicPr>
            <a:picLocks noChangeAspect="1"/>
          </p:cNvPicPr>
          <p:nvPr/>
        </p:nvPicPr>
        <p:blipFill>
          <a:blip r:embed="rId6"/>
          <a:stretch>
            <a:fillRect/>
          </a:stretch>
        </p:blipFill>
        <p:spPr>
          <a:xfrm>
            <a:off x="6872288" y="3750446"/>
            <a:ext cx="4234713" cy="2846095"/>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9824" y="1075240"/>
            <a:ext cx="9516189" cy="5782759"/>
          </a:xfrm>
          <a:prstGeom prst="rect">
            <a:avLst/>
          </a:prstGeom>
        </p:spPr>
      </p:pic>
      <p:sp>
        <p:nvSpPr>
          <p:cNvPr id="2" name="Title 1"/>
          <p:cNvSpPr>
            <a:spLocks noGrp="1"/>
          </p:cNvSpPr>
          <p:nvPr>
            <p:ph type="title"/>
          </p:nvPr>
        </p:nvSpPr>
        <p:spPr>
          <a:xfrm>
            <a:off x="681036" y="0"/>
            <a:ext cx="10848975" cy="1325563"/>
          </a:xfrm>
        </p:spPr>
        <p:txBody>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kumimoji="1" lang="en-US" dirty="0" smtClean="0"/>
              <a:t>Three Principles of the SHEP Market Survey</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10</a:t>
            </a:fld>
            <a:endParaRPr kumimoji="1" lang="en-US"/>
          </a:p>
        </p:txBody>
      </p:sp>
    </p:spTree>
    <p:extLst>
      <p:ext uri="{BB962C8B-B14F-4D97-AF65-F5344CB8AC3E}">
        <p14:creationId xmlns:p14="http://schemas.microsoft.com/office/powerpoint/2010/main" val="144480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11</a:t>
            </a:fld>
            <a:endParaRPr kumimoji="1" lang="en-US"/>
          </a:p>
        </p:txBody>
      </p:sp>
      <p:graphicFrame>
        <p:nvGraphicFramePr>
          <p:cNvPr id="6" name="表 3"/>
          <p:cNvGraphicFramePr>
            <a:graphicFrameLocks noGrp="1"/>
          </p:cNvGraphicFramePr>
          <p:nvPr>
            <p:extLst>
              <p:ext uri="{D42A27DB-BD31-4B8C-83A1-F6EECF244321}">
                <p14:modId xmlns:p14="http://schemas.microsoft.com/office/powerpoint/2010/main" val="3508577442"/>
              </p:ext>
            </p:extLst>
          </p:nvPr>
        </p:nvGraphicFramePr>
        <p:xfrm>
          <a:off x="284755" y="1530183"/>
          <a:ext cx="11230969" cy="4846320"/>
        </p:xfrm>
        <a:graphic>
          <a:graphicData uri="http://schemas.openxmlformats.org/drawingml/2006/table">
            <a:tbl>
              <a:tblPr firstRow="1" bandRow="1">
                <a:tableStyleId>{5DA37D80-6434-44D0-A028-1B22A696006F}</a:tableStyleId>
              </a:tblPr>
              <a:tblGrid>
                <a:gridCol w="404060"/>
                <a:gridCol w="10826909"/>
              </a:tblGrid>
              <a:tr h="303808">
                <a:tc>
                  <a:txBody>
                    <a:bodyPr/>
                    <a:lstStyle/>
                    <a:p>
                      <a:r>
                        <a:rPr kumimoji="1" lang="en-US" altLang="ja-JP" sz="2400" b="0" dirty="0" smtClean="0"/>
                        <a:t>1</a:t>
                      </a:r>
                      <a:endParaRPr kumimoji="1" lang="ja-JP" altLang="en-US" sz="2400" b="0" dirty="0"/>
                    </a:p>
                  </a:txBody>
                  <a:tcPr/>
                </a:tc>
                <a:tc>
                  <a:txBody>
                    <a:bodyPr/>
                    <a:lstStyle/>
                    <a:p>
                      <a:r>
                        <a:rPr kumimoji="1" lang="en-US" altLang="ja-JP" sz="2400" b="0" dirty="0" smtClean="0"/>
                        <a:t>We realized we should harvest</a:t>
                      </a:r>
                      <a:r>
                        <a:rPr kumimoji="1" lang="en-US" altLang="ja-JP" sz="2400" b="0" baseline="0" dirty="0" smtClean="0"/>
                        <a:t> </a:t>
                      </a:r>
                      <a:r>
                        <a:rPr kumimoji="1" lang="en-US" altLang="ja-JP" sz="2400" b="0" dirty="0" smtClean="0"/>
                        <a:t>carrots earlier than we usually do.</a:t>
                      </a:r>
                      <a:r>
                        <a:rPr kumimoji="1" lang="en-US" altLang="ja-JP" sz="2400" b="0" baseline="0" dirty="0" smtClean="0"/>
                        <a:t> A little smaller carrots taste better and sell at a higher price than bigger carrots.</a:t>
                      </a:r>
                      <a:endParaRPr kumimoji="1" lang="ja-JP" altLang="en-US" sz="2400" b="0" dirty="0" smtClean="0"/>
                    </a:p>
                  </a:txBody>
                  <a:tcPr/>
                </a:tc>
              </a:tr>
              <a:tr h="303808">
                <a:tc>
                  <a:txBody>
                    <a:bodyPr/>
                    <a:lstStyle/>
                    <a:p>
                      <a:r>
                        <a:rPr kumimoji="1" lang="en-US" altLang="ja-JP" sz="2400" b="0" dirty="0" smtClean="0"/>
                        <a:t>2</a:t>
                      </a:r>
                      <a:endParaRPr kumimoji="1" lang="ja-JP" altLang="en-US" sz="2400" b="0" dirty="0"/>
                    </a:p>
                  </a:txBody>
                  <a:tcPr/>
                </a:tc>
                <a:tc>
                  <a:txBody>
                    <a:bodyPr/>
                    <a:lstStyle/>
                    <a:p>
                      <a:r>
                        <a:rPr kumimoji="1" lang="en-US" altLang="ja-JP" sz="2400" b="0" dirty="0" smtClean="0"/>
                        <a:t>We’ve found that</a:t>
                      </a:r>
                      <a:r>
                        <a:rPr kumimoji="1" lang="en-US" altLang="ja-JP" sz="2400" b="0" baseline="0" dirty="0" smtClean="0"/>
                        <a:t> we should harvest carrots very early in the morning when it’s still dark outside. The carrots last longer when harvested that way. The buyers  are willing to buy such carrots and give us a better price.</a:t>
                      </a:r>
                      <a:endParaRPr kumimoji="1" lang="ja-JP" altLang="en-US" sz="2400" b="0" dirty="0" smtClean="0"/>
                    </a:p>
                  </a:txBody>
                  <a:tcPr/>
                </a:tc>
              </a:tr>
              <a:tr h="303808">
                <a:tc>
                  <a:txBody>
                    <a:bodyPr/>
                    <a:lstStyle/>
                    <a:p>
                      <a:r>
                        <a:rPr kumimoji="1" lang="en-US" altLang="ja-JP" sz="2400" b="0" dirty="0" smtClean="0"/>
                        <a:t>3</a:t>
                      </a:r>
                      <a:endParaRPr kumimoji="1" lang="ja-JP" altLang="en-US" sz="2400" b="0" dirty="0"/>
                    </a:p>
                  </a:txBody>
                  <a:tcPr/>
                </a:tc>
                <a:tc>
                  <a:txBody>
                    <a:bodyPr/>
                    <a:lstStyle/>
                    <a:p>
                      <a:r>
                        <a:rPr kumimoji="1" lang="en-US" altLang="ja-JP" sz="2400" b="0" dirty="0" smtClean="0"/>
                        <a:t>We’ve realized that it is less risky to supply produce</a:t>
                      </a:r>
                      <a:r>
                        <a:rPr kumimoji="1" lang="en-US" altLang="ja-JP" sz="2400" b="0" baseline="0" dirty="0" smtClean="0"/>
                        <a:t> to the market constantly throughout the season than to supply them in a large quantity at one time.</a:t>
                      </a:r>
                      <a:endParaRPr kumimoji="1" lang="ja-JP" altLang="en-US" sz="2400" b="0" dirty="0"/>
                    </a:p>
                  </a:txBody>
                  <a:tcPr/>
                </a:tc>
              </a:tr>
              <a:tr h="383808">
                <a:tc>
                  <a:txBody>
                    <a:bodyPr/>
                    <a:lstStyle/>
                    <a:p>
                      <a:r>
                        <a:rPr kumimoji="1" lang="en-US" altLang="ja-JP" sz="2400" b="0" dirty="0" smtClean="0"/>
                        <a:t>4</a:t>
                      </a:r>
                      <a:endParaRPr kumimoji="1" lang="ja-JP" altLang="en-US" sz="2400" b="0" dirty="0"/>
                    </a:p>
                  </a:txBody>
                  <a:tcPr/>
                </a:tc>
                <a:tc>
                  <a:txBody>
                    <a:bodyPr/>
                    <a:lstStyle/>
                    <a:p>
                      <a:r>
                        <a:rPr kumimoji="1" lang="en-US" altLang="ja-JP" sz="2400" b="0" dirty="0" smtClean="0"/>
                        <a:t>W</a:t>
                      </a:r>
                      <a:r>
                        <a:rPr kumimoji="1" lang="en-US" altLang="ja-JP" sz="2400" b="0" baseline="0" dirty="0" smtClean="0"/>
                        <a:t>e are convinced that certified seed and hybrid seed can produce better quality vegetables, which means we can sell them at a higher price.</a:t>
                      </a:r>
                      <a:endParaRPr kumimoji="1" lang="ja-JP" altLang="en-US" sz="2400" b="0" dirty="0"/>
                    </a:p>
                  </a:txBody>
                  <a:tcPr/>
                </a:tc>
              </a:tr>
              <a:tr h="202312">
                <a:tc>
                  <a:txBody>
                    <a:bodyPr/>
                    <a:lstStyle/>
                    <a:p>
                      <a:r>
                        <a:rPr kumimoji="1" lang="en-US" altLang="ja-JP" sz="2400" b="0" dirty="0" smtClean="0"/>
                        <a:t>5</a:t>
                      </a:r>
                      <a:endParaRPr kumimoji="1" lang="ja-JP" altLang="en-US" sz="2400" b="0" dirty="0"/>
                    </a:p>
                  </a:txBody>
                  <a:tcPr/>
                </a:tc>
                <a:tc>
                  <a:txBody>
                    <a:bodyPr/>
                    <a:lstStyle/>
                    <a:p>
                      <a:r>
                        <a:rPr kumimoji="1" lang="en-US" altLang="ja-JP" sz="2400" b="0" dirty="0" smtClean="0"/>
                        <a:t>We understand that timing</a:t>
                      </a:r>
                      <a:r>
                        <a:rPr kumimoji="1" lang="en-US" altLang="ja-JP" sz="2400" b="0" baseline="0" dirty="0" smtClean="0"/>
                        <a:t> of planting is important. We should plant seeds at the right timing, or should use seed of quick maturing varieties so that we can harvest in the peak-demand months. </a:t>
                      </a:r>
                      <a:endParaRPr kumimoji="1" lang="ja-JP" altLang="en-US" sz="2400" b="0" dirty="0"/>
                    </a:p>
                  </a:txBody>
                  <a:tcPr/>
                </a:tc>
              </a:tr>
            </a:tbl>
          </a:graphicData>
        </a:graphic>
      </p:graphicFrame>
      <p:pic>
        <p:nvPicPr>
          <p:cNvPr id="8" name="Picture 3" descr="C:\Users\Kumiko Shuto\AppData\Local\Microsoft\Windows\Temporary Internet Files\Content.IE5\AL2JQ5D3\carrot[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9620" y="3484432"/>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umiko Shuto\AppData\Local\Microsoft\Windows\Temporary Internet Files\Content.IE5\AL2JQ5D3\carrot[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7672" y="3017239"/>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157163" y="123874"/>
            <a:ext cx="12192000" cy="1325563"/>
          </a:xfrm>
        </p:spPr>
        <p:txBody>
          <a:bodyPr>
            <a:normAutofit fontScale="90000"/>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lang="en-US" dirty="0"/>
              <a:t>Examples of Information </a:t>
            </a:r>
            <a:r>
              <a:rPr kumimoji="1" lang="en-US" dirty="0" smtClean="0"/>
              <a:t>collected by fulfilling Three Principles of the SHEP Market Survey</a:t>
            </a:r>
            <a:endParaRPr kumimoji="1" lang="en-US" dirty="0"/>
          </a:p>
        </p:txBody>
      </p:sp>
    </p:spTree>
    <p:extLst>
      <p:ext uri="{BB962C8B-B14F-4D97-AF65-F5344CB8AC3E}">
        <p14:creationId xmlns:p14="http://schemas.microsoft.com/office/powerpoint/2010/main" val="33242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12</a:t>
            </a:fld>
            <a:endParaRPr kumimoji="1" lang="en-US"/>
          </a:p>
        </p:txBody>
      </p:sp>
      <p:sp>
        <p:nvSpPr>
          <p:cNvPr id="10" name="Title 1"/>
          <p:cNvSpPr>
            <a:spLocks noGrp="1"/>
          </p:cNvSpPr>
          <p:nvPr>
            <p:ph type="title"/>
          </p:nvPr>
        </p:nvSpPr>
        <p:spPr>
          <a:xfrm>
            <a:off x="185737" y="230684"/>
            <a:ext cx="12192000" cy="1325563"/>
          </a:xfrm>
        </p:spPr>
        <p:txBody>
          <a:bodyPr>
            <a:normAutofit fontScale="90000"/>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lang="en-US" dirty="0"/>
              <a:t>Examples of Information </a:t>
            </a:r>
            <a:r>
              <a:rPr kumimoji="1" lang="en-US" dirty="0" smtClean="0"/>
              <a:t>collected by fulfilling Three Principles of the SHEP Market Survey</a:t>
            </a:r>
            <a:endParaRPr kumimoji="1" lang="en-US" dirty="0"/>
          </a:p>
        </p:txBody>
      </p:sp>
      <p:graphicFrame>
        <p:nvGraphicFramePr>
          <p:cNvPr id="12" name="表 3"/>
          <p:cNvGraphicFramePr>
            <a:graphicFrameLocks noGrp="1"/>
          </p:cNvGraphicFramePr>
          <p:nvPr>
            <p:extLst>
              <p:ext uri="{D42A27DB-BD31-4B8C-83A1-F6EECF244321}">
                <p14:modId xmlns:p14="http://schemas.microsoft.com/office/powerpoint/2010/main" val="4075669048"/>
              </p:ext>
            </p:extLst>
          </p:nvPr>
        </p:nvGraphicFramePr>
        <p:xfrm>
          <a:off x="363599" y="1746281"/>
          <a:ext cx="11464802" cy="4630222"/>
        </p:xfrm>
        <a:graphic>
          <a:graphicData uri="http://schemas.openxmlformats.org/drawingml/2006/table">
            <a:tbl>
              <a:tblPr firstRow="1" bandRow="1">
                <a:tableStyleId>{5DA37D80-6434-44D0-A028-1B22A696006F}</a:tableStyleId>
              </a:tblPr>
              <a:tblGrid>
                <a:gridCol w="412472"/>
                <a:gridCol w="11052330"/>
              </a:tblGrid>
              <a:tr h="1420126">
                <a:tc>
                  <a:txBody>
                    <a:bodyPr/>
                    <a:lstStyle/>
                    <a:p>
                      <a:r>
                        <a:rPr kumimoji="1" lang="en-US" altLang="ja-JP" sz="2400" b="0" dirty="0" smtClean="0"/>
                        <a:t>6</a:t>
                      </a:r>
                      <a:endParaRPr kumimoji="1" lang="ja-JP" altLang="en-US" sz="2400" b="0" dirty="0"/>
                    </a:p>
                  </a:txBody>
                  <a:tcPr/>
                </a:tc>
                <a:tc>
                  <a:txBody>
                    <a:bodyPr/>
                    <a:lstStyle/>
                    <a:p>
                      <a:r>
                        <a:rPr kumimoji="1" lang="en-US" altLang="ja-JP" sz="2400" b="0" dirty="0" smtClean="0"/>
                        <a:t>We discovered that at the wholesale market</a:t>
                      </a:r>
                      <a:r>
                        <a:rPr kumimoji="1" lang="en-US" altLang="ja-JP" sz="2400" b="0" baseline="0" dirty="0" smtClean="0"/>
                        <a:t>, a variety of cabbage with a long shelf-life is preferred. In contrast,  a variety of cabbage which is sweet and succulent, suitable for salad is preferred at the retail market even if it has a shorter shelf-life.</a:t>
                      </a:r>
                      <a:endParaRPr kumimoji="1" lang="ja-JP" altLang="en-US" sz="2400" b="0" dirty="0"/>
                    </a:p>
                  </a:txBody>
                  <a:tcPr/>
                </a:tc>
              </a:tr>
              <a:tr h="1479380">
                <a:tc>
                  <a:txBody>
                    <a:bodyPr/>
                    <a:lstStyle/>
                    <a:p>
                      <a:r>
                        <a:rPr kumimoji="1" lang="en-US" altLang="ja-JP" sz="2400" b="0" dirty="0" smtClean="0"/>
                        <a:t>7</a:t>
                      </a:r>
                      <a:endParaRPr kumimoji="1" lang="ja-JP" altLang="en-US" sz="2400" b="0" dirty="0"/>
                    </a:p>
                  </a:txBody>
                  <a:tcPr/>
                </a:tc>
                <a:tc>
                  <a:txBody>
                    <a:bodyPr/>
                    <a:lstStyle/>
                    <a:p>
                      <a:r>
                        <a:rPr kumimoji="1" lang="en-US" altLang="ja-JP" sz="2400" b="0" dirty="0" smtClean="0"/>
                        <a:t>We met a middleman during</a:t>
                      </a:r>
                      <a:r>
                        <a:rPr kumimoji="1" lang="en-US" altLang="ja-JP" sz="2400" b="0" baseline="0" dirty="0" smtClean="0"/>
                        <a:t> </a:t>
                      </a:r>
                      <a:r>
                        <a:rPr kumimoji="1" lang="en-US" altLang="ja-JP" sz="2400" b="0" dirty="0" smtClean="0"/>
                        <a:t>the market survey. We obtained information</a:t>
                      </a:r>
                      <a:r>
                        <a:rPr kumimoji="1" lang="en-US" altLang="ja-JP" sz="2400" b="0" baseline="0" dirty="0" smtClean="0"/>
                        <a:t> on preferred sizes (grade) of potatoes. After that, the middleman started to come to our farms regularly to buy our potatoes at a high price.</a:t>
                      </a:r>
                      <a:endParaRPr kumimoji="1" lang="en-US" altLang="ja-JP" sz="2400" b="0" dirty="0" smtClean="0"/>
                    </a:p>
                  </a:txBody>
                  <a:tcPr/>
                </a:tc>
              </a:tr>
              <a:tr h="1730716">
                <a:tc>
                  <a:txBody>
                    <a:bodyPr/>
                    <a:lstStyle/>
                    <a:p>
                      <a:r>
                        <a:rPr kumimoji="1" lang="en-US" altLang="ja-JP" sz="2400" b="0" dirty="0" smtClean="0"/>
                        <a:t>8</a:t>
                      </a:r>
                      <a:endParaRPr kumimoji="1" lang="ja-JP" altLang="en-US" sz="2400" b="0" dirty="0"/>
                    </a:p>
                  </a:txBody>
                  <a:tcPr/>
                </a:tc>
                <a:tc>
                  <a:txBody>
                    <a:bodyPr/>
                    <a:lstStyle/>
                    <a:p>
                      <a:r>
                        <a:rPr kumimoji="1" lang="en-US" altLang="ja-JP" sz="2400" b="0" dirty="0" smtClean="0"/>
                        <a:t>During the market survey, we realized among various</a:t>
                      </a:r>
                      <a:r>
                        <a:rPr kumimoji="1" lang="en-US" altLang="ja-JP" sz="2400" b="0" baseline="0" dirty="0" smtClean="0"/>
                        <a:t> banana products, banana biscuits are most popular in this locality. After that, we developed a small package of banana biscuits, which the existing market did not have. The package became the best seller at our group’s store and many local children love this package of biscuits.</a:t>
                      </a:r>
                      <a:endParaRPr kumimoji="1" lang="ja-JP" altLang="en-US" sz="2400" b="0" dirty="0"/>
                    </a:p>
                  </a:txBody>
                  <a:tcPr/>
                </a:tc>
              </a:tr>
            </a:tbl>
          </a:graphicData>
        </a:graphic>
      </p:graphicFrame>
      <p:pic>
        <p:nvPicPr>
          <p:cNvPr id="13" name="Picture 2" descr="C:\Users\Kumiko Shuto\AppData\Local\Microsoft\Windows\Temporary Internet Files\Content.IE5\MY0IG6IU\cabbage-patch-th[1].png"/>
          <p:cNvPicPr>
            <a:picLocks noChangeAspect="1" noChangeArrowheads="1"/>
          </p:cNvPicPr>
          <p:nvPr/>
        </p:nvPicPr>
        <p:blipFill>
          <a:blip r:embed="rId2">
            <a:clrChange>
              <a:clrFrom>
                <a:srgbClr val="D4F1B8"/>
              </a:clrFrom>
              <a:clrTo>
                <a:srgbClr val="D4F1B8">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533271" y="3734768"/>
            <a:ext cx="1509846" cy="93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65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13</a:t>
            </a:fld>
            <a:endParaRPr kumimoji="1" lang="en-US"/>
          </a:p>
        </p:txBody>
      </p:sp>
      <p:sp>
        <p:nvSpPr>
          <p:cNvPr id="10" name="Title 1"/>
          <p:cNvSpPr>
            <a:spLocks noGrp="1"/>
          </p:cNvSpPr>
          <p:nvPr>
            <p:ph type="title"/>
          </p:nvPr>
        </p:nvSpPr>
        <p:spPr>
          <a:xfrm>
            <a:off x="500922" y="70874"/>
            <a:ext cx="12192000" cy="1325563"/>
          </a:xfrm>
        </p:spPr>
        <p:txBody>
          <a:bodyPr>
            <a:normAutofit/>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lang="en-US" dirty="0" smtClean="0"/>
              <a:t>Path to Success</a:t>
            </a:r>
            <a:endParaRPr kumimoji="1" lang="en-US" dirty="0"/>
          </a:p>
        </p:txBody>
      </p:sp>
      <p:sp>
        <p:nvSpPr>
          <p:cNvPr id="6" name="テキスト ボックス 1"/>
          <p:cNvSpPr txBox="1"/>
          <p:nvPr/>
        </p:nvSpPr>
        <p:spPr>
          <a:xfrm>
            <a:off x="528638" y="1276394"/>
            <a:ext cx="11244262" cy="1384995"/>
          </a:xfrm>
          <a:prstGeom prst="rect">
            <a:avLst/>
          </a:prstGeom>
          <a:noFill/>
        </p:spPr>
        <p:txBody>
          <a:bodyPr wrap="square" rtlCol="0">
            <a:spAutoFit/>
          </a:bodyPr>
          <a:lstStyle/>
          <a:p>
            <a:r>
              <a:rPr kumimoji="1" lang="en-US" altLang="ja-JP" sz="2800" dirty="0" smtClean="0"/>
              <a:t>The information collected by fulfilling the three principles can be utilized by farmers </a:t>
            </a:r>
            <a:r>
              <a:rPr kumimoji="1" lang="en-US" altLang="ja-JP" sz="2800" dirty="0" smtClean="0">
                <a:solidFill>
                  <a:srgbClr val="FF0000"/>
                </a:solidFill>
              </a:rPr>
              <a:t>(1) </a:t>
            </a:r>
            <a:r>
              <a:rPr lang="en-US" altLang="ja-JP" sz="2800" dirty="0" smtClean="0">
                <a:solidFill>
                  <a:srgbClr val="FF0000"/>
                </a:solidFill>
              </a:rPr>
              <a:t>right </a:t>
            </a:r>
            <a:r>
              <a:rPr lang="en-US" altLang="ja-JP" sz="2800" dirty="0">
                <a:solidFill>
                  <a:srgbClr val="FF0000"/>
                </a:solidFill>
              </a:rPr>
              <a:t>away </a:t>
            </a:r>
            <a:r>
              <a:rPr lang="en-US" altLang="ja-JP" sz="2800" dirty="0" smtClean="0"/>
              <a:t>and </a:t>
            </a:r>
            <a:r>
              <a:rPr lang="en-US" altLang="ja-JP" sz="2800" dirty="0" smtClean="0">
                <a:solidFill>
                  <a:srgbClr val="FF0000"/>
                </a:solidFill>
              </a:rPr>
              <a:t>(2) </a:t>
            </a:r>
            <a:r>
              <a:rPr kumimoji="1" lang="en-US" altLang="ja-JP" sz="2800" dirty="0" smtClean="0">
                <a:solidFill>
                  <a:srgbClr val="FF0000"/>
                </a:solidFill>
              </a:rPr>
              <a:t>with minimal additiona</a:t>
            </a:r>
            <a:r>
              <a:rPr lang="en-US" altLang="ja-JP" sz="2800" dirty="0" smtClean="0">
                <a:solidFill>
                  <a:srgbClr val="FF0000"/>
                </a:solidFill>
              </a:rPr>
              <a:t>l resources</a:t>
            </a:r>
            <a:r>
              <a:rPr lang="en-US" altLang="ja-JP" sz="2800" dirty="0" smtClean="0"/>
              <a:t>. </a:t>
            </a:r>
            <a:r>
              <a:rPr lang="en-US" altLang="ja-JP" sz="2800" dirty="0" smtClean="0">
                <a:sym typeface="Wingdings" panose="05000000000000000000" pitchFamily="2" charset="2"/>
              </a:rPr>
              <a:t> easily leads to a small success</a:t>
            </a:r>
            <a:endParaRPr kumimoji="1" lang="ja-JP" altLang="en-US" sz="2800" dirty="0"/>
          </a:p>
        </p:txBody>
      </p:sp>
      <p:sp>
        <p:nvSpPr>
          <p:cNvPr id="7" name="円/楕円 6"/>
          <p:cNvSpPr/>
          <p:nvPr/>
        </p:nvSpPr>
        <p:spPr>
          <a:xfrm>
            <a:off x="1823716" y="6021546"/>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pic>
        <p:nvPicPr>
          <p:cNvPr id="8"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3310948" y="5934535"/>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9" name="円/楕円 8"/>
          <p:cNvSpPr/>
          <p:nvPr/>
        </p:nvSpPr>
        <p:spPr>
          <a:xfrm>
            <a:off x="3559153" y="5181301"/>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sp>
        <p:nvSpPr>
          <p:cNvPr id="11" name="円/楕円 9"/>
          <p:cNvSpPr/>
          <p:nvPr/>
        </p:nvSpPr>
        <p:spPr>
          <a:xfrm>
            <a:off x="6596922" y="3746866"/>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sp>
        <p:nvSpPr>
          <p:cNvPr id="14" name="円/楕円 10"/>
          <p:cNvSpPr/>
          <p:nvPr/>
        </p:nvSpPr>
        <p:spPr>
          <a:xfrm>
            <a:off x="5072550" y="4356184"/>
            <a:ext cx="1273215"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smtClean="0"/>
              <a:t>small success</a:t>
            </a:r>
            <a:endParaRPr kumimoji="1" lang="ja-JP" altLang="en-US" b="1" dirty="0"/>
          </a:p>
        </p:txBody>
      </p:sp>
      <p:pic>
        <p:nvPicPr>
          <p:cNvPr id="15"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6532609" y="4561520"/>
            <a:ext cx="496411" cy="759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5008237" y="5214453"/>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17" name="星 32 15"/>
          <p:cNvSpPr/>
          <p:nvPr/>
        </p:nvSpPr>
        <p:spPr>
          <a:xfrm>
            <a:off x="8160420" y="2632878"/>
            <a:ext cx="2404079" cy="1440164"/>
          </a:xfrm>
          <a:prstGeom prst="star32">
            <a:avLst>
              <a:gd name="adj" fmla="val 43644"/>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2800"/>
              </a:lnSpc>
            </a:pPr>
            <a:r>
              <a:rPr kumimoji="1" lang="en-US" altLang="ja-JP" sz="3600" b="1" dirty="0" smtClean="0">
                <a:solidFill>
                  <a:srgbClr val="FF0000"/>
                </a:solidFill>
              </a:rPr>
              <a:t>big success</a:t>
            </a:r>
            <a:endParaRPr kumimoji="1" lang="ja-JP" altLang="en-US" sz="3600" b="1" dirty="0">
              <a:solidFill>
                <a:srgbClr val="FF0000"/>
              </a:solidFill>
            </a:endParaRPr>
          </a:p>
        </p:txBody>
      </p:sp>
      <p:pic>
        <p:nvPicPr>
          <p:cNvPr id="18"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8068806" y="3909133"/>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3"/>
          <p:cNvSpPr txBox="1"/>
          <p:nvPr/>
        </p:nvSpPr>
        <p:spPr>
          <a:xfrm>
            <a:off x="2236731" y="3611641"/>
            <a:ext cx="3104818" cy="1327736"/>
          </a:xfrm>
          <a:prstGeom prst="rect">
            <a:avLst/>
          </a:prstGeom>
          <a:noFill/>
        </p:spPr>
        <p:txBody>
          <a:bodyPr wrap="square" rtlCol="0">
            <a:spAutoFit/>
          </a:bodyPr>
          <a:lstStyle/>
          <a:p>
            <a:pPr>
              <a:lnSpc>
                <a:spcPts val="2400"/>
              </a:lnSpc>
            </a:pPr>
            <a:r>
              <a:rPr kumimoji="1" lang="en-US" altLang="ja-JP" sz="2400" dirty="0" smtClean="0"/>
              <a:t>Accumulation of small successes of the farmers can lead to a big success.</a:t>
            </a:r>
            <a:endParaRPr kumimoji="1" lang="ja-JP" altLang="en-US" sz="2400" dirty="0"/>
          </a:p>
        </p:txBody>
      </p:sp>
    </p:spTree>
    <p:extLst>
      <p:ext uri="{BB962C8B-B14F-4D97-AF65-F5344CB8AC3E}">
        <p14:creationId xmlns:p14="http://schemas.microsoft.com/office/powerpoint/2010/main" val="32162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093" y="2385117"/>
            <a:ext cx="11971024" cy="4073082"/>
          </a:xfrm>
          <a:prstGeom prst="rect">
            <a:avLst/>
          </a:prstGeom>
        </p:spPr>
      </p:pic>
      <p:sp>
        <p:nvSpPr>
          <p:cNvPr id="4" name="Slide Number Placeholder 3"/>
          <p:cNvSpPr>
            <a:spLocks noGrp="1"/>
          </p:cNvSpPr>
          <p:nvPr>
            <p:ph type="sldNum" sz="quarter" idx="12"/>
          </p:nvPr>
        </p:nvSpPr>
        <p:spPr/>
        <p:txBody>
          <a:bodyPr/>
          <a:lstStyle/>
          <a:p>
            <a:fld id="{5D3A281A-EDD1-4EE7-A1B5-4028A6F808F1}" type="slidenum">
              <a:rPr kumimoji="1" lang="en-US" smtClean="0"/>
              <a:t>14</a:t>
            </a:fld>
            <a:endParaRPr kumimoji="1" lang="en-US"/>
          </a:p>
        </p:txBody>
      </p:sp>
      <p:sp>
        <p:nvSpPr>
          <p:cNvPr id="6" name="Title 1"/>
          <p:cNvSpPr>
            <a:spLocks noGrp="1"/>
          </p:cNvSpPr>
          <p:nvPr>
            <p:ph type="title"/>
          </p:nvPr>
        </p:nvSpPr>
        <p:spPr>
          <a:xfrm>
            <a:off x="639582" y="58388"/>
            <a:ext cx="10848975" cy="1325563"/>
          </a:xfrm>
        </p:spPr>
        <p:txBody>
          <a:bodyPr/>
          <a:lstStyle/>
          <a:p>
            <a:pPr algn="ctr"/>
            <a:r>
              <a:rPr lang="en-US" dirty="0" smtClean="0">
                <a:solidFill>
                  <a:srgbClr val="FF0000"/>
                </a:solidFill>
              </a:rPr>
              <a:t>Mitigating Asymmetric Information</a:t>
            </a:r>
            <a:endParaRPr kumimoji="1" lang="en-US" dirty="0"/>
          </a:p>
        </p:txBody>
      </p:sp>
      <p:sp>
        <p:nvSpPr>
          <p:cNvPr id="7" name="Content Placeholder 2"/>
          <p:cNvSpPr>
            <a:spLocks noGrp="1"/>
          </p:cNvSpPr>
          <p:nvPr>
            <p:ph idx="1"/>
          </p:nvPr>
        </p:nvSpPr>
        <p:spPr>
          <a:xfrm>
            <a:off x="823560" y="1270733"/>
            <a:ext cx="10481017" cy="1089529"/>
          </a:xfrm>
        </p:spPr>
        <p:txBody>
          <a:bodyPr wrap="square">
            <a:spAutoFit/>
          </a:bodyPr>
          <a:lstStyle/>
          <a:p>
            <a:pPr marL="0" indent="0">
              <a:buNone/>
            </a:pPr>
            <a:r>
              <a:rPr kumimoji="1" lang="en-US" dirty="0" smtClean="0"/>
              <a:t>Market Survey tries to mitigate information gaps between farmers and market stakeholders.</a:t>
            </a:r>
            <a:endParaRPr kumimoji="1" lang="en-US" dirty="0"/>
          </a:p>
        </p:txBody>
      </p:sp>
    </p:spTree>
    <p:extLst>
      <p:ext uri="{BB962C8B-B14F-4D97-AF65-F5344CB8AC3E}">
        <p14:creationId xmlns:p14="http://schemas.microsoft.com/office/powerpoint/2010/main" val="1965285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smtClean="0"/>
              <a:t>PART 2: PRACTICE</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15</a:t>
            </a:fld>
            <a:endParaRPr kumimoji="1" lang="en-US"/>
          </a:p>
        </p:txBody>
      </p:sp>
    </p:spTree>
    <p:extLst>
      <p:ext uri="{BB962C8B-B14F-4D97-AF65-F5344CB8AC3E}">
        <p14:creationId xmlns:p14="http://schemas.microsoft.com/office/powerpoint/2010/main" val="1537079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28" y="0"/>
            <a:ext cx="11771654" cy="1325563"/>
          </a:xfrm>
        </p:spPr>
        <p:txBody>
          <a:bodyPr/>
          <a:lstStyle/>
          <a:p>
            <a:r>
              <a:rPr kumimoji="1" lang="en-US" dirty="0" smtClean="0">
                <a:solidFill>
                  <a:srgbClr val="FF0000"/>
                </a:solidFill>
              </a:rPr>
              <a:t>STEP: </a:t>
            </a:r>
            <a:r>
              <a:rPr kumimoji="1" lang="en-US" dirty="0" smtClean="0"/>
              <a:t>Implementation Procedures</a:t>
            </a:r>
            <a:endParaRPr kumimoji="1" lang="en-US" dirty="0"/>
          </a:p>
        </p:txBody>
      </p:sp>
      <p:sp>
        <p:nvSpPr>
          <p:cNvPr id="3" name="Content Placeholder 2"/>
          <p:cNvSpPr>
            <a:spLocks noGrp="1"/>
          </p:cNvSpPr>
          <p:nvPr>
            <p:ph idx="1"/>
          </p:nvPr>
        </p:nvSpPr>
        <p:spPr>
          <a:xfrm>
            <a:off x="201811" y="1144964"/>
            <a:ext cx="11794872" cy="5713036"/>
          </a:xfrm>
        </p:spPr>
        <p:txBody>
          <a:bodyPr>
            <a:normAutofit lnSpcReduction="10000"/>
          </a:bodyPr>
          <a:lstStyle/>
          <a:p>
            <a:pPr marL="742950" indent="-742950">
              <a:buFont typeface="+mj-lt"/>
              <a:buAutoNum type="arabicPeriod"/>
            </a:pPr>
            <a:r>
              <a:rPr lang="en-US" dirty="0"/>
              <a:t>(Preparation) Ask the farmer group select their representatives (an interviewer, </a:t>
            </a:r>
            <a:r>
              <a:rPr lang="en-US" dirty="0" smtClean="0"/>
              <a:t>note-taker </a:t>
            </a:r>
            <a:r>
              <a:rPr lang="en-US" dirty="0"/>
              <a:t>and time-keeper, a total of three farmers) who will participate in the market survey </a:t>
            </a:r>
            <a:r>
              <a:rPr lang="en-US" dirty="0" smtClean="0"/>
              <a:t>training. </a:t>
            </a:r>
            <a:r>
              <a:rPr lang="en-US" altLang="ja-JP" dirty="0">
                <a:solidFill>
                  <a:srgbClr val="FF0000"/>
                </a:solidFill>
              </a:rPr>
              <a:t>[Tip!] </a:t>
            </a:r>
            <a:r>
              <a:rPr lang="en-US" altLang="ja-JP" dirty="0" smtClean="0">
                <a:solidFill>
                  <a:srgbClr val="FF0000"/>
                </a:solidFill>
              </a:rPr>
              <a:t>Make sure to have both male and female representatives.</a:t>
            </a:r>
            <a:endParaRPr lang="en-US" dirty="0" smtClean="0"/>
          </a:p>
          <a:p>
            <a:pPr marL="742950" indent="-742950">
              <a:buFont typeface="+mj-lt"/>
              <a:buAutoNum type="arabicPeriod"/>
            </a:pPr>
            <a:r>
              <a:rPr lang="en-US" dirty="0"/>
              <a:t>(Preparation) </a:t>
            </a:r>
            <a:endParaRPr lang="en-US" dirty="0" smtClean="0"/>
          </a:p>
          <a:p>
            <a:pPr lvl="2"/>
            <a:r>
              <a:rPr lang="en-US" sz="3000" dirty="0" smtClean="0"/>
              <a:t>Obtain </a:t>
            </a:r>
            <a:r>
              <a:rPr lang="en-US" sz="3000" dirty="0"/>
              <a:t>permission for conducting a market survey exercise from the </a:t>
            </a:r>
            <a:r>
              <a:rPr lang="en-US" sz="3000" dirty="0" smtClean="0"/>
              <a:t>manager(s</a:t>
            </a:r>
            <a:r>
              <a:rPr lang="en-US" sz="3000" dirty="0"/>
              <a:t>) of the </a:t>
            </a:r>
            <a:r>
              <a:rPr lang="en-US" sz="3000" dirty="0" smtClean="0"/>
              <a:t>market. </a:t>
            </a:r>
          </a:p>
          <a:p>
            <a:pPr lvl="2"/>
            <a:r>
              <a:rPr lang="en-US" sz="3000" dirty="0" smtClean="0"/>
              <a:t>Conduct preliminary </a:t>
            </a:r>
            <a:r>
              <a:rPr lang="en-US" sz="3000" dirty="0"/>
              <a:t>market surveys among the implementers before taking farmers to the </a:t>
            </a:r>
            <a:r>
              <a:rPr lang="en-US" sz="3000" dirty="0" smtClean="0"/>
              <a:t>market.</a:t>
            </a:r>
          </a:p>
          <a:p>
            <a:pPr lvl="2"/>
            <a:r>
              <a:rPr lang="en-US" sz="3000" dirty="0" smtClean="0"/>
              <a:t>Investigate </a:t>
            </a:r>
            <a:r>
              <a:rPr lang="en-US" sz="3000" dirty="0"/>
              <a:t>and choose most appropriate day(s) of the week or time of the </a:t>
            </a:r>
            <a:r>
              <a:rPr lang="en-US" sz="3000" dirty="0" smtClean="0"/>
              <a:t>day for visiting the market.</a:t>
            </a:r>
            <a:endParaRPr kumimoji="1" lang="en-US" sz="3000"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16</a:t>
            </a:fld>
            <a:endParaRPr kumimoji="1" lang="en-US" dirty="0"/>
          </a:p>
        </p:txBody>
      </p:sp>
    </p:spTree>
    <p:extLst>
      <p:ext uri="{BB962C8B-B14F-4D97-AF65-F5344CB8AC3E}">
        <p14:creationId xmlns:p14="http://schemas.microsoft.com/office/powerpoint/2010/main" val="1136359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 y="0"/>
            <a:ext cx="10848975" cy="1325563"/>
          </a:xfrm>
        </p:spPr>
        <p:txBody>
          <a:bodyPr/>
          <a:lstStyle/>
          <a:p>
            <a:r>
              <a:rPr kumimoji="1" lang="en-US" dirty="0" smtClean="0">
                <a:solidFill>
                  <a:srgbClr val="FF0000"/>
                </a:solidFill>
              </a:rPr>
              <a:t>STEP: </a:t>
            </a:r>
            <a:r>
              <a:rPr kumimoji="1" lang="en-US" dirty="0" smtClean="0"/>
              <a:t>Implementation Procedures</a:t>
            </a:r>
            <a:endParaRPr kumimoji="1" lang="en-US" dirty="0"/>
          </a:p>
        </p:txBody>
      </p:sp>
      <p:sp>
        <p:nvSpPr>
          <p:cNvPr id="3" name="Content Placeholder 2"/>
          <p:cNvSpPr>
            <a:spLocks noGrp="1"/>
          </p:cNvSpPr>
          <p:nvPr>
            <p:ph idx="1"/>
          </p:nvPr>
        </p:nvSpPr>
        <p:spPr>
          <a:xfrm>
            <a:off x="528639" y="1257300"/>
            <a:ext cx="10958512" cy="5484327"/>
          </a:xfrm>
        </p:spPr>
        <p:txBody>
          <a:bodyPr>
            <a:normAutofit lnSpcReduction="10000"/>
          </a:bodyPr>
          <a:lstStyle/>
          <a:p>
            <a:pPr marL="742950" indent="-742950">
              <a:buFont typeface="+mj-lt"/>
              <a:buAutoNum type="arabicPeriod" startAt="3"/>
            </a:pPr>
            <a:r>
              <a:rPr lang="en-US" dirty="0" smtClean="0"/>
              <a:t>Organize </a:t>
            </a:r>
            <a:r>
              <a:rPr lang="en-US" dirty="0"/>
              <a:t>a training to teach how to conduct the </a:t>
            </a:r>
            <a:r>
              <a:rPr lang="en-US" dirty="0" smtClean="0"/>
              <a:t>market </a:t>
            </a:r>
            <a:r>
              <a:rPr lang="en-US" dirty="0"/>
              <a:t>survey, first; lectures and next, a practical </a:t>
            </a:r>
            <a:r>
              <a:rPr lang="en-US" dirty="0" smtClean="0"/>
              <a:t>market </a:t>
            </a:r>
            <a:r>
              <a:rPr lang="en-US" dirty="0"/>
              <a:t>survey exercise at a nearby marketplace</a:t>
            </a:r>
            <a:r>
              <a:rPr lang="en-US" dirty="0" smtClean="0"/>
              <a:t>.</a:t>
            </a:r>
          </a:p>
          <a:p>
            <a:pPr marL="742950" indent="-742950">
              <a:buFont typeface="+mj-lt"/>
              <a:buAutoNum type="arabicPeriod" startAt="3"/>
            </a:pPr>
            <a:r>
              <a:rPr lang="en-US" dirty="0"/>
              <a:t>Recap  the  information  the  farmers  have </a:t>
            </a:r>
            <a:r>
              <a:rPr lang="en-US" dirty="0" smtClean="0"/>
              <a:t>collected </a:t>
            </a:r>
            <a:r>
              <a:rPr lang="en-US" dirty="0"/>
              <a:t>at the market. Ask them to share the </a:t>
            </a:r>
            <a:r>
              <a:rPr lang="en-US" dirty="0" smtClean="0"/>
              <a:t>information  </a:t>
            </a:r>
            <a:r>
              <a:rPr lang="en-US" dirty="0"/>
              <a:t>with  other  group  members  within </a:t>
            </a:r>
            <a:r>
              <a:rPr lang="en-US" dirty="0" smtClean="0"/>
              <a:t>a  </a:t>
            </a:r>
            <a:r>
              <a:rPr lang="en-US" dirty="0"/>
              <a:t>certain  period  of  time  (e.g.  within  a  week </a:t>
            </a:r>
            <a:r>
              <a:rPr lang="en-US" dirty="0" smtClean="0"/>
              <a:t>after </a:t>
            </a:r>
            <a:r>
              <a:rPr lang="en-US" dirty="0"/>
              <a:t>the market survey</a:t>
            </a:r>
            <a:r>
              <a:rPr lang="en-US" dirty="0" smtClean="0"/>
              <a:t>) </a:t>
            </a:r>
            <a:r>
              <a:rPr lang="en-US" altLang="ja-JP" dirty="0"/>
              <a:t>. </a:t>
            </a:r>
            <a:r>
              <a:rPr lang="en-US" altLang="ja-JP" dirty="0">
                <a:solidFill>
                  <a:srgbClr val="FF0000"/>
                </a:solidFill>
              </a:rPr>
              <a:t>[Tip!] Make sure to set </a:t>
            </a:r>
            <a:r>
              <a:rPr lang="en-US" altLang="ja-JP" dirty="0" smtClean="0">
                <a:solidFill>
                  <a:srgbClr val="FF0000"/>
                </a:solidFill>
              </a:rPr>
              <a:t>a </a:t>
            </a:r>
            <a:r>
              <a:rPr lang="en-US" altLang="ja-JP" dirty="0">
                <a:solidFill>
                  <a:srgbClr val="FF0000"/>
                </a:solidFill>
              </a:rPr>
              <a:t>clear timeframe for sharing the information with </a:t>
            </a:r>
            <a:r>
              <a:rPr lang="en-US" altLang="ja-JP" dirty="0" smtClean="0">
                <a:solidFill>
                  <a:srgbClr val="FF0000"/>
                </a:solidFill>
              </a:rPr>
              <a:t>other </a:t>
            </a:r>
            <a:r>
              <a:rPr lang="en-US" altLang="ja-JP" dirty="0">
                <a:solidFill>
                  <a:srgbClr val="FF0000"/>
                </a:solidFill>
              </a:rPr>
              <a:t>farmers. The extension staff should help the </a:t>
            </a:r>
            <a:r>
              <a:rPr lang="en-US" altLang="ja-JP" dirty="0" smtClean="0">
                <a:solidFill>
                  <a:srgbClr val="FF0000"/>
                </a:solidFill>
              </a:rPr>
              <a:t>representatives </a:t>
            </a:r>
            <a:r>
              <a:rPr lang="en-US" altLang="ja-JP" dirty="0">
                <a:solidFill>
                  <a:srgbClr val="FF0000"/>
                </a:solidFill>
              </a:rPr>
              <a:t>to organize the </a:t>
            </a:r>
            <a:r>
              <a:rPr lang="en-US" altLang="ja-JP" dirty="0" smtClean="0">
                <a:solidFill>
                  <a:srgbClr val="FF0000"/>
                </a:solidFill>
              </a:rPr>
              <a:t>meeting in their community.</a:t>
            </a:r>
            <a:endParaRPr lang="en-US" altLang="ja-JP"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17</a:t>
            </a:fld>
            <a:endParaRPr kumimoji="1" lang="en-US"/>
          </a:p>
        </p:txBody>
      </p:sp>
    </p:spTree>
    <p:extLst>
      <p:ext uri="{BB962C8B-B14F-4D97-AF65-F5344CB8AC3E}">
        <p14:creationId xmlns:p14="http://schemas.microsoft.com/office/powerpoint/2010/main" val="124852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6200000">
            <a:off x="2819589" y="-1862871"/>
            <a:ext cx="6032426" cy="11272491"/>
          </a:xfrm>
          <a:prstGeom prst="rect">
            <a:avLst/>
          </a:prstGeom>
        </p:spPr>
      </p:pic>
      <p:sp>
        <p:nvSpPr>
          <p:cNvPr id="2" name="Title 1"/>
          <p:cNvSpPr>
            <a:spLocks noGrp="1"/>
          </p:cNvSpPr>
          <p:nvPr>
            <p:ph type="title"/>
          </p:nvPr>
        </p:nvSpPr>
        <p:spPr>
          <a:xfrm>
            <a:off x="1400174" y="-223691"/>
            <a:ext cx="10071873" cy="1325563"/>
          </a:xfrm>
        </p:spPr>
        <p:txBody>
          <a:bodyPr/>
          <a:lstStyle/>
          <a:p>
            <a:r>
              <a:rPr lang="en-US" dirty="0" smtClean="0"/>
              <a:t>Filling out Market Survey Questionnaire</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18</a:t>
            </a:fld>
            <a:endParaRPr kumimoji="1" lang="en-US" dirty="0"/>
          </a:p>
        </p:txBody>
      </p:sp>
      <p:sp>
        <p:nvSpPr>
          <p:cNvPr id="11" name="Right Brace 10"/>
          <p:cNvSpPr/>
          <p:nvPr/>
        </p:nvSpPr>
        <p:spPr>
          <a:xfrm>
            <a:off x="5970693" y="1176078"/>
            <a:ext cx="355942" cy="728662"/>
          </a:xfrm>
          <a:prstGeom prst="rightBrace">
            <a:avLst>
              <a:gd name="adj1" fmla="val 8333"/>
              <a:gd name="adj2" fmla="val 27735"/>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en-US">
              <a:solidFill>
                <a:srgbClr val="FF0000"/>
              </a:solidFill>
            </a:endParaRPr>
          </a:p>
        </p:txBody>
      </p:sp>
      <p:sp>
        <p:nvSpPr>
          <p:cNvPr id="12" name="TextBox 11"/>
          <p:cNvSpPr txBox="1"/>
          <p:nvPr/>
        </p:nvSpPr>
        <p:spPr>
          <a:xfrm>
            <a:off x="6446365" y="1063245"/>
            <a:ext cx="5491162" cy="461665"/>
          </a:xfrm>
          <a:prstGeom prst="rect">
            <a:avLst/>
          </a:prstGeom>
          <a:noFill/>
        </p:spPr>
        <p:txBody>
          <a:bodyPr wrap="square" rtlCol="0">
            <a:spAutoFit/>
          </a:bodyPr>
          <a:lstStyle/>
          <a:p>
            <a:r>
              <a:rPr kumimoji="1" lang="en-US" sz="2400" b="1" dirty="0" smtClean="0">
                <a:solidFill>
                  <a:srgbClr val="FF0000"/>
                </a:solidFill>
              </a:rPr>
              <a:t>Basic information of the farmer group</a:t>
            </a:r>
            <a:endParaRPr kumimoji="1" lang="en-US" sz="2400" b="1" dirty="0">
              <a:solidFill>
                <a:srgbClr val="FF0000"/>
              </a:solidFill>
            </a:endParaRPr>
          </a:p>
        </p:txBody>
      </p:sp>
      <p:sp>
        <p:nvSpPr>
          <p:cNvPr id="17" name="TextBox 16"/>
          <p:cNvSpPr txBox="1"/>
          <p:nvPr/>
        </p:nvSpPr>
        <p:spPr>
          <a:xfrm>
            <a:off x="92801" y="5851179"/>
            <a:ext cx="3650524" cy="707886"/>
          </a:xfrm>
          <a:prstGeom prst="rect">
            <a:avLst/>
          </a:prstGeom>
          <a:noFill/>
        </p:spPr>
        <p:txBody>
          <a:bodyPr wrap="square" rtlCol="0">
            <a:spAutoFit/>
          </a:bodyPr>
          <a:lstStyle/>
          <a:p>
            <a:r>
              <a:rPr kumimoji="1" lang="en-US" sz="2000" b="1" dirty="0" smtClean="0">
                <a:solidFill>
                  <a:srgbClr val="FF0000"/>
                </a:solidFill>
              </a:rPr>
              <a:t>Make sure to write down buyers’ mobile phone numbers.</a:t>
            </a:r>
            <a:endParaRPr kumimoji="1" lang="en-US" sz="2000" b="1" dirty="0">
              <a:solidFill>
                <a:srgbClr val="FF0000"/>
              </a:solidFill>
            </a:endParaRPr>
          </a:p>
        </p:txBody>
      </p:sp>
      <p:cxnSp>
        <p:nvCxnSpPr>
          <p:cNvPr id="6" name="Straight Arrow Connector 5"/>
          <p:cNvCxnSpPr/>
          <p:nvPr/>
        </p:nvCxnSpPr>
        <p:spPr>
          <a:xfrm flipV="1">
            <a:off x="708798" y="5436841"/>
            <a:ext cx="0" cy="414338"/>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127842" y="5974600"/>
            <a:ext cx="8299792" cy="707886"/>
          </a:xfrm>
          <a:prstGeom prst="rect">
            <a:avLst/>
          </a:prstGeom>
          <a:noFill/>
        </p:spPr>
        <p:txBody>
          <a:bodyPr wrap="square" rtlCol="0">
            <a:spAutoFit/>
          </a:bodyPr>
          <a:lstStyle/>
          <a:p>
            <a:r>
              <a:rPr kumimoji="1" lang="en-US" sz="2000" b="1" dirty="0" smtClean="0">
                <a:solidFill>
                  <a:srgbClr val="FF0000"/>
                </a:solidFill>
              </a:rPr>
              <a:t>Write any other information in the blank </a:t>
            </a:r>
            <a:r>
              <a:rPr lang="en-US" sz="2000" b="1" dirty="0">
                <a:solidFill>
                  <a:srgbClr val="FF0000"/>
                </a:solidFill>
              </a:rPr>
              <a:t>space. </a:t>
            </a:r>
            <a:r>
              <a:rPr lang="en-US" sz="2000" b="1" dirty="0" smtClean="0">
                <a:solidFill>
                  <a:srgbClr val="FF0000"/>
                </a:solidFill>
              </a:rPr>
              <a:t>Farmers </a:t>
            </a:r>
            <a:r>
              <a:rPr lang="en-US" sz="2000" b="1" dirty="0">
                <a:solidFill>
                  <a:srgbClr val="FF0000"/>
                </a:solidFill>
              </a:rPr>
              <a:t>are encouraged to gather any other relevant information they think is </a:t>
            </a:r>
            <a:r>
              <a:rPr lang="en-US" sz="2000" b="1" dirty="0" smtClean="0">
                <a:solidFill>
                  <a:srgbClr val="FF0000"/>
                </a:solidFill>
              </a:rPr>
              <a:t>important </a:t>
            </a:r>
            <a:r>
              <a:rPr lang="en-US" sz="2000" b="1" dirty="0">
                <a:solidFill>
                  <a:srgbClr val="FF0000"/>
                </a:solidFill>
              </a:rPr>
              <a:t>to them. </a:t>
            </a:r>
            <a:endParaRPr kumimoji="1" lang="en-US" sz="2000" b="1" dirty="0">
              <a:solidFill>
                <a:srgbClr val="FF0000"/>
              </a:solidFill>
            </a:endParaRPr>
          </a:p>
        </p:txBody>
      </p:sp>
      <p:cxnSp>
        <p:nvCxnSpPr>
          <p:cNvPr id="10" name="Straight Arrow Connector 9"/>
          <p:cNvCxnSpPr/>
          <p:nvPr/>
        </p:nvCxnSpPr>
        <p:spPr>
          <a:xfrm flipV="1">
            <a:off x="11749811" y="3751801"/>
            <a:ext cx="9258" cy="2099378"/>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Oval 12"/>
          <p:cNvSpPr/>
          <p:nvPr/>
        </p:nvSpPr>
        <p:spPr>
          <a:xfrm>
            <a:off x="1" y="2179826"/>
            <a:ext cx="11749810" cy="9126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TextBox 14"/>
          <p:cNvSpPr txBox="1"/>
          <p:nvPr/>
        </p:nvSpPr>
        <p:spPr>
          <a:xfrm>
            <a:off x="7057507" y="1506126"/>
            <a:ext cx="4985610" cy="707886"/>
          </a:xfrm>
          <a:prstGeom prst="rect">
            <a:avLst/>
          </a:prstGeom>
          <a:noFill/>
        </p:spPr>
        <p:txBody>
          <a:bodyPr wrap="square" rtlCol="0">
            <a:spAutoFit/>
          </a:bodyPr>
          <a:lstStyle/>
          <a:p>
            <a:r>
              <a:rPr kumimoji="1" lang="en-US" altLang="ja-JP" sz="2000" b="1" dirty="0" smtClean="0">
                <a:solidFill>
                  <a:srgbClr val="FF0000"/>
                </a:solidFill>
              </a:rPr>
              <a:t>These are the main items of information to be collected from each buyer. </a:t>
            </a:r>
            <a:endParaRPr kumimoji="1" lang="en-US" sz="2000" b="1" dirty="0">
              <a:solidFill>
                <a:srgbClr val="FF0000"/>
              </a:solidFill>
            </a:endParaRPr>
          </a:p>
        </p:txBody>
      </p:sp>
      <p:cxnSp>
        <p:nvCxnSpPr>
          <p:cNvPr id="16" name="Straight Arrow Connector 15"/>
          <p:cNvCxnSpPr/>
          <p:nvPr/>
        </p:nvCxnSpPr>
        <p:spPr>
          <a:xfrm flipH="1">
            <a:off x="6215244" y="1830994"/>
            <a:ext cx="842263" cy="355112"/>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247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991850" cy="1325563"/>
          </a:xfrm>
        </p:spPr>
        <p:txBody>
          <a:bodyPr/>
          <a:lstStyle/>
          <a:p>
            <a:r>
              <a:rPr kumimoji="1" lang="en-US" dirty="0" smtClean="0">
                <a:solidFill>
                  <a:srgbClr val="FF0000"/>
                </a:solidFill>
              </a:rPr>
              <a:t>CHECKLIST: </a:t>
            </a:r>
            <a:r>
              <a:rPr kumimoji="1" lang="en-US" dirty="0" smtClean="0"/>
              <a:t>Points to be Confirmed after </a:t>
            </a:r>
            <a:r>
              <a:rPr kumimoji="1" lang="en-US" altLang="ja-JP" dirty="0" smtClean="0"/>
              <a:t>Market</a:t>
            </a:r>
            <a:r>
              <a:rPr kumimoji="1" lang="ja-JP" altLang="en-US" dirty="0" smtClean="0"/>
              <a:t> </a:t>
            </a:r>
            <a:r>
              <a:rPr kumimoji="1" lang="en-US" dirty="0" smtClean="0"/>
              <a:t>Survey</a:t>
            </a:r>
            <a:endParaRPr kumimoji="1" lang="en-US" dirty="0"/>
          </a:p>
        </p:txBody>
      </p:sp>
      <p:sp>
        <p:nvSpPr>
          <p:cNvPr id="3" name="Content Placeholder 2"/>
          <p:cNvSpPr>
            <a:spLocks noGrp="1"/>
          </p:cNvSpPr>
          <p:nvPr>
            <p:ph idx="1"/>
          </p:nvPr>
        </p:nvSpPr>
        <p:spPr>
          <a:xfrm>
            <a:off x="271463" y="1425644"/>
            <a:ext cx="11920537" cy="5557837"/>
          </a:xfrm>
        </p:spPr>
        <p:txBody>
          <a:bodyPr>
            <a:normAutofit fontScale="92500" lnSpcReduction="10000"/>
          </a:bodyPr>
          <a:lstStyle/>
          <a:p>
            <a:pPr>
              <a:buFont typeface="Wingdings" panose="05000000000000000000" pitchFamily="2" charset="2"/>
              <a:buChar char="ü"/>
            </a:pPr>
            <a:r>
              <a:rPr lang="en-US" dirty="0" smtClean="0"/>
              <a:t>The group members </a:t>
            </a:r>
            <a:r>
              <a:rPr lang="en-US" dirty="0" smtClean="0">
                <a:solidFill>
                  <a:srgbClr val="FF0000"/>
                </a:solidFill>
              </a:rPr>
              <a:t>are</a:t>
            </a:r>
            <a:r>
              <a:rPr lang="en-US" dirty="0" smtClean="0"/>
              <a:t> </a:t>
            </a:r>
            <a:r>
              <a:rPr lang="en-US" dirty="0" smtClean="0">
                <a:solidFill>
                  <a:srgbClr val="FF0000"/>
                </a:solidFill>
              </a:rPr>
              <a:t>informed of  the findings and results of the market survey exercise </a:t>
            </a:r>
            <a:r>
              <a:rPr lang="en-US" dirty="0" smtClean="0"/>
              <a:t>by the farmer representatives.</a:t>
            </a:r>
            <a:endParaRPr lang="en-US" dirty="0"/>
          </a:p>
          <a:p>
            <a:pPr>
              <a:buFont typeface="Wingdings" panose="05000000000000000000" pitchFamily="2" charset="2"/>
              <a:buChar char="ü"/>
            </a:pPr>
            <a:r>
              <a:rPr lang="en-US" dirty="0" smtClean="0"/>
              <a:t>The </a:t>
            </a:r>
            <a:r>
              <a:rPr lang="en-US" dirty="0"/>
              <a:t>target farmers understand </a:t>
            </a:r>
            <a:r>
              <a:rPr lang="en-US" dirty="0" smtClean="0"/>
              <a:t>the market survey conducted this time is </a:t>
            </a:r>
            <a:r>
              <a:rPr lang="en-US" dirty="0" smtClean="0">
                <a:solidFill>
                  <a:srgbClr val="FF0000"/>
                </a:solidFill>
              </a:rPr>
              <a:t>a “practice” and “real” market surveys should be conducted on their own on a regular basis </a:t>
            </a:r>
            <a:r>
              <a:rPr lang="en-US" dirty="0" smtClean="0"/>
              <a:t>without help from the government.</a:t>
            </a:r>
            <a:endParaRPr lang="en-US" dirty="0"/>
          </a:p>
          <a:p>
            <a:pPr>
              <a:buFont typeface="Wingdings" panose="05000000000000000000" pitchFamily="2" charset="2"/>
              <a:buChar char="ü"/>
            </a:pPr>
            <a:r>
              <a:rPr lang="en-US" dirty="0" smtClean="0"/>
              <a:t>The </a:t>
            </a:r>
            <a:r>
              <a:rPr lang="en-US" dirty="0"/>
              <a:t>target farmers </a:t>
            </a:r>
            <a:r>
              <a:rPr lang="en-US" dirty="0" smtClean="0">
                <a:solidFill>
                  <a:srgbClr val="FF0000"/>
                </a:solidFill>
              </a:rPr>
              <a:t>maintain contact with the market stakeholders </a:t>
            </a:r>
            <a:r>
              <a:rPr lang="en-US" dirty="0" smtClean="0"/>
              <a:t>they visited during the market survey.</a:t>
            </a:r>
          </a:p>
          <a:p>
            <a:pPr>
              <a:buFont typeface="Wingdings" panose="05000000000000000000" pitchFamily="2" charset="2"/>
              <a:buChar char="ü"/>
            </a:pPr>
            <a:r>
              <a:rPr lang="en-US" dirty="0"/>
              <a:t>T</a:t>
            </a:r>
            <a:r>
              <a:rPr lang="en-US" dirty="0" smtClean="0"/>
              <a:t>he </a:t>
            </a:r>
            <a:r>
              <a:rPr lang="en-US" dirty="0">
                <a:solidFill>
                  <a:srgbClr val="FF0000"/>
                </a:solidFill>
              </a:rPr>
              <a:t>male-female ratio </a:t>
            </a:r>
            <a:r>
              <a:rPr lang="en-US" dirty="0"/>
              <a:t>of the </a:t>
            </a:r>
            <a:r>
              <a:rPr lang="en-US" dirty="0" smtClean="0"/>
              <a:t>representatives from the group is </a:t>
            </a:r>
            <a:r>
              <a:rPr lang="en-US" dirty="0"/>
              <a:t>balanced</a:t>
            </a:r>
            <a:r>
              <a:rPr lang="en-US" dirty="0" smtClean="0"/>
              <a:t>.</a:t>
            </a:r>
          </a:p>
          <a:p>
            <a:pPr>
              <a:buFont typeface="Wingdings" panose="05000000000000000000" pitchFamily="2" charset="2"/>
              <a:buChar char="ü"/>
            </a:pPr>
            <a:r>
              <a:rPr lang="en-US" dirty="0" smtClean="0"/>
              <a:t> </a:t>
            </a:r>
            <a:r>
              <a:rPr lang="en-US" altLang="ja-JP" dirty="0"/>
              <a:t>The </a:t>
            </a:r>
            <a:r>
              <a:rPr lang="en-US" altLang="ja-JP" dirty="0">
                <a:solidFill>
                  <a:srgbClr val="FF0000"/>
                </a:solidFill>
              </a:rPr>
              <a:t>male-female ratio </a:t>
            </a:r>
            <a:r>
              <a:rPr lang="en-US" altLang="ja-JP" dirty="0"/>
              <a:t>of </a:t>
            </a:r>
            <a:r>
              <a:rPr lang="en-US" altLang="ja-JP" dirty="0" smtClean="0"/>
              <a:t>the participants in the feedback meeting organized at the farmer group is balanced.</a:t>
            </a: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19</a:t>
            </a:fld>
            <a:endParaRPr kumimoji="1" lang="en-US"/>
          </a:p>
        </p:txBody>
      </p:sp>
    </p:spTree>
    <p:extLst>
      <p:ext uri="{BB962C8B-B14F-4D97-AF65-F5344CB8AC3E}">
        <p14:creationId xmlns:p14="http://schemas.microsoft.com/office/powerpoint/2010/main" val="7168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55"/>
            <a:ext cx="11787187" cy="1325563"/>
          </a:xfrm>
        </p:spPr>
        <p:txBody>
          <a:bodyPr/>
          <a:lstStyle/>
          <a:p>
            <a:pPr algn="ctr"/>
            <a:r>
              <a:rPr kumimoji="1" lang="en-US" dirty="0" smtClean="0">
                <a:solidFill>
                  <a:srgbClr val="FF0000"/>
                </a:solidFill>
              </a:rPr>
              <a:t>WHERE ARE WE?: </a:t>
            </a:r>
            <a:r>
              <a:rPr kumimoji="1" lang="en-US" dirty="0" smtClean="0"/>
              <a:t>Market Survey in SHEP’s 4 Steps</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a:t>
            </a:fld>
            <a:endParaRPr kumimoji="1" lang="en-US"/>
          </a:p>
        </p:txBody>
      </p:sp>
      <p:graphicFrame>
        <p:nvGraphicFramePr>
          <p:cNvPr id="5" name="表 4"/>
          <p:cNvGraphicFramePr>
            <a:graphicFrameLocks noGrp="1"/>
          </p:cNvGraphicFramePr>
          <p:nvPr>
            <p:extLst>
              <p:ext uri="{D42A27DB-BD31-4B8C-83A1-F6EECF244321}">
                <p14:modId xmlns:p14="http://schemas.microsoft.com/office/powerpoint/2010/main" val="4218392746"/>
              </p:ext>
            </p:extLst>
          </p:nvPr>
        </p:nvGraphicFramePr>
        <p:xfrm>
          <a:off x="400048" y="953211"/>
          <a:ext cx="11387139" cy="5491428"/>
        </p:xfrm>
        <a:graphic>
          <a:graphicData uri="http://schemas.openxmlformats.org/drawingml/2006/table">
            <a:tbl>
              <a:tblPr firstRow="1" firstCol="1" bandRow="1">
                <a:tableStyleId>{5940675A-B579-460E-94D1-54222C63F5DA}</a:tableStyleId>
              </a:tblPr>
              <a:tblGrid>
                <a:gridCol w="5886450"/>
                <a:gridCol w="5500689"/>
              </a:tblGrid>
              <a:tr h="504056">
                <a:tc>
                  <a:txBody>
                    <a:bodyPr/>
                    <a:lstStyle/>
                    <a:p>
                      <a:pPr algn="ctr">
                        <a:spcAft>
                          <a:spcPts val="0"/>
                        </a:spcAft>
                      </a:pPr>
                      <a:r>
                        <a:rPr lang="en-US" altLang="ja-JP" sz="2000" dirty="0" smtClean="0">
                          <a:effectLst/>
                        </a:rPr>
                        <a:t>4 Steps</a:t>
                      </a:r>
                      <a:endParaRPr lang="ja-JP" sz="2000" dirty="0">
                        <a:effectLst/>
                        <a:latin typeface="Arial"/>
                        <a:ea typeface="ＭＳ ゴシック"/>
                        <a:cs typeface="Times New Roman"/>
                      </a:endParaRPr>
                    </a:p>
                  </a:txBody>
                  <a:tcPr marL="58563" marR="58563" marT="0" marB="0"/>
                </a:tc>
                <a:tc>
                  <a:txBody>
                    <a:bodyPr/>
                    <a:lstStyle/>
                    <a:p>
                      <a:pPr algn="ctr">
                        <a:spcAft>
                          <a:spcPts val="0"/>
                        </a:spcAft>
                      </a:pPr>
                      <a:r>
                        <a:rPr lang="en-US" altLang="ja-JP" sz="2000" dirty="0" smtClean="0">
                          <a:effectLst/>
                        </a:rPr>
                        <a:t>Activities</a:t>
                      </a:r>
                      <a:endParaRPr lang="ja-JP" sz="2000" dirty="0">
                        <a:effectLst/>
                        <a:latin typeface="Arial"/>
                        <a:ea typeface="ＭＳ ゴシック"/>
                        <a:cs typeface="Times New Roman"/>
                      </a:endParaRPr>
                    </a:p>
                  </a:txBody>
                  <a:tcPr marL="58563" marR="58563" marT="0" marB="0"/>
                </a:tc>
              </a:tr>
              <a:tr h="857308">
                <a:tc>
                  <a:txBody>
                    <a:bodyPr/>
                    <a:lstStyle/>
                    <a:p>
                      <a:pPr marL="0" lvl="0" indent="0" algn="l">
                        <a:spcAft>
                          <a:spcPts val="0"/>
                        </a:spcAft>
                        <a:buFont typeface="+mj-lt"/>
                        <a:buNone/>
                      </a:pPr>
                      <a:r>
                        <a:rPr lang="en-US" altLang="ja-JP" sz="2800" b="1" dirty="0" smtClean="0">
                          <a:effectLst/>
                          <a:latin typeface="Arial"/>
                          <a:ea typeface="ＭＳ ゴシック"/>
                          <a:cs typeface="Times New Roman"/>
                        </a:rPr>
                        <a:t>1.</a:t>
                      </a:r>
                      <a:r>
                        <a:rPr lang="en-US" altLang="ja-JP" sz="2800" b="1" baseline="0" dirty="0" smtClean="0">
                          <a:effectLst/>
                          <a:latin typeface="Arial"/>
                          <a:ea typeface="ＭＳ ゴシック"/>
                          <a:cs typeface="Times New Roman"/>
                        </a:rPr>
                        <a:t> Share goal with farmers.</a:t>
                      </a:r>
                      <a:endParaRPr lang="ja-JP" sz="2800" b="1" dirty="0">
                        <a:effectLst/>
                        <a:latin typeface="Arial"/>
                        <a:ea typeface="ＭＳ ゴシック"/>
                        <a:cs typeface="Times New Roman"/>
                      </a:endParaRPr>
                    </a:p>
                  </a:txBody>
                  <a:tcPr marL="58563" marR="58563" marT="0" marB="0" anchor="ctr">
                    <a:solidFill>
                      <a:srgbClr val="FFFF00"/>
                    </a:solidFill>
                  </a:tcPr>
                </a:tc>
                <a:tc>
                  <a:txBody>
                    <a:bodyPr/>
                    <a:lstStyle/>
                    <a:p>
                      <a:pPr algn="l">
                        <a:spcAft>
                          <a:spcPts val="0"/>
                        </a:spcAft>
                      </a:pPr>
                      <a:r>
                        <a:rPr lang="en-US" sz="2000" dirty="0">
                          <a:effectLst/>
                          <a:latin typeface="Arial"/>
                          <a:ea typeface="ＭＳ ゴシック"/>
                          <a:cs typeface="Times New Roman"/>
                        </a:rPr>
                        <a:t>Sensitization </a:t>
                      </a:r>
                      <a:r>
                        <a:rPr lang="en-US" sz="2000" dirty="0" smtClean="0">
                          <a:effectLst/>
                          <a:latin typeface="Arial"/>
                          <a:ea typeface="ＭＳ ゴシック"/>
                          <a:cs typeface="Times New Roman"/>
                        </a:rPr>
                        <a:t>Workshop</a:t>
                      </a:r>
                      <a:endParaRPr lang="ja-JP" sz="2000" dirty="0">
                        <a:effectLst/>
                        <a:latin typeface="Arial"/>
                        <a:ea typeface="ＭＳ ゴシック"/>
                        <a:cs typeface="Times New Roman"/>
                      </a:endParaRPr>
                    </a:p>
                  </a:txBody>
                  <a:tcPr anchor="ctr"/>
                </a:tc>
              </a:tr>
              <a:tr h="774928">
                <a:tc>
                  <a:txBody>
                    <a:bodyPr/>
                    <a:lstStyle/>
                    <a:p>
                      <a:pPr algn="l">
                        <a:spcAft>
                          <a:spcPts val="0"/>
                        </a:spcAft>
                      </a:pPr>
                      <a:r>
                        <a:rPr lang="en-US" sz="2800" b="1" dirty="0">
                          <a:effectLst/>
                          <a:latin typeface="Arial"/>
                          <a:ea typeface="ＭＳ ゴシック"/>
                          <a:cs typeface="Times New Roman"/>
                        </a:rPr>
                        <a:t>2.  </a:t>
                      </a:r>
                      <a:r>
                        <a:rPr lang="en-US" sz="2800" b="1" dirty="0" smtClean="0">
                          <a:effectLst/>
                          <a:latin typeface="Arial"/>
                          <a:ea typeface="ＭＳ ゴシック"/>
                          <a:cs typeface="Times New Roman"/>
                        </a:rPr>
                        <a:t>Farmers’ awareness is raised.</a:t>
                      </a:r>
                      <a:endParaRPr lang="ja-JP" sz="2800" b="1" dirty="0">
                        <a:effectLst/>
                        <a:latin typeface="Arial"/>
                        <a:ea typeface="ＭＳ ゴシック"/>
                        <a:cs typeface="Times New Roman"/>
                      </a:endParaRPr>
                    </a:p>
                  </a:txBody>
                  <a:tcPr anchor="ctr">
                    <a:solidFill>
                      <a:srgbClr val="92D050"/>
                    </a:solidFill>
                  </a:tcPr>
                </a:tc>
                <a:tc>
                  <a:txBody>
                    <a:bodyPr/>
                    <a:lstStyle/>
                    <a:p>
                      <a:pPr algn="l">
                        <a:spcAft>
                          <a:spcPts val="0"/>
                        </a:spcAft>
                      </a:pPr>
                      <a:r>
                        <a:rPr kumimoji="1" lang="en-US" sz="2000" kern="1200" dirty="0">
                          <a:solidFill>
                            <a:schemeClr val="tx1"/>
                          </a:solidFill>
                          <a:effectLst/>
                          <a:latin typeface="Arial"/>
                          <a:ea typeface="ＭＳ ゴシック"/>
                          <a:cs typeface="Times New Roman"/>
                        </a:rPr>
                        <a:t>Participatory Baseline </a:t>
                      </a:r>
                      <a:r>
                        <a:rPr kumimoji="1" lang="en-US" sz="2000" kern="1200" dirty="0" smtClean="0">
                          <a:solidFill>
                            <a:schemeClr val="tx1"/>
                          </a:solidFill>
                          <a:effectLst/>
                          <a:latin typeface="Arial"/>
                          <a:ea typeface="ＭＳ ゴシック"/>
                          <a:cs typeface="Times New Roman"/>
                        </a:rPr>
                        <a:t>Survey</a:t>
                      </a:r>
                    </a:p>
                    <a:p>
                      <a:pPr algn="l">
                        <a:spcAft>
                          <a:spcPts val="0"/>
                        </a:spcAft>
                      </a:pPr>
                      <a:r>
                        <a:rPr lang="en-US" altLang="ja-JP" sz="2000" dirty="0" smtClean="0">
                          <a:effectLst/>
                          <a:latin typeface="Arial"/>
                          <a:ea typeface="ＭＳ ゴシック"/>
                          <a:cs typeface="Times New Roman"/>
                        </a:rPr>
                        <a:t>(optional) Stakeholder</a:t>
                      </a:r>
                      <a:r>
                        <a:rPr lang="en-US" sz="2000" dirty="0" smtClean="0">
                          <a:effectLst/>
                          <a:latin typeface="Arial"/>
                          <a:ea typeface="ＭＳ ゴシック"/>
                          <a:cs typeface="Times New Roman"/>
                        </a:rPr>
                        <a:t> </a:t>
                      </a:r>
                      <a:r>
                        <a:rPr lang="en-US" sz="2000" dirty="0">
                          <a:effectLst/>
                          <a:latin typeface="Arial"/>
                          <a:ea typeface="ＭＳ ゴシック"/>
                          <a:cs typeface="Times New Roman"/>
                        </a:rPr>
                        <a:t>Forum</a:t>
                      </a:r>
                      <a:endParaRPr lang="ja-JP" sz="2000" dirty="0">
                        <a:effectLst/>
                        <a:latin typeface="Arial"/>
                        <a:ea typeface="ＭＳ ゴシック"/>
                        <a:cs typeface="Times New Roman"/>
                      </a:endParaRPr>
                    </a:p>
                    <a:p>
                      <a:pPr marL="0" algn="l" defTabSz="914400" rtl="0" eaLnBrk="1" latinLnBrk="0" hangingPunct="1">
                        <a:spcAft>
                          <a:spcPts val="0"/>
                        </a:spcAft>
                      </a:pPr>
                      <a:r>
                        <a:rPr kumimoji="1" lang="en-US" sz="2800" b="1" kern="1200" dirty="0">
                          <a:solidFill>
                            <a:srgbClr val="FF0000"/>
                          </a:solidFill>
                          <a:effectLst/>
                          <a:latin typeface="Arial"/>
                          <a:ea typeface="ＭＳ ゴシック"/>
                          <a:cs typeface="Times New Roman"/>
                        </a:rPr>
                        <a:t>Market </a:t>
                      </a:r>
                      <a:r>
                        <a:rPr kumimoji="1" lang="en-US" sz="2800" b="1" kern="1200" dirty="0" smtClean="0">
                          <a:solidFill>
                            <a:srgbClr val="FF0000"/>
                          </a:solidFill>
                          <a:effectLst/>
                          <a:latin typeface="Arial"/>
                          <a:ea typeface="ＭＳ ゴシック"/>
                          <a:cs typeface="Times New Roman"/>
                        </a:rPr>
                        <a:t>Survey</a:t>
                      </a:r>
                    </a:p>
                    <a:p>
                      <a:pPr marL="0" algn="l" defTabSz="914400" rtl="0" eaLnBrk="1" latinLnBrk="0" hangingPunct="1">
                        <a:spcAft>
                          <a:spcPts val="0"/>
                        </a:spcAft>
                      </a:pPr>
                      <a:endParaRPr kumimoji="1" lang="en-US" altLang="ja-JP" sz="2800" b="1" kern="1200" dirty="0" smtClean="0">
                        <a:solidFill>
                          <a:srgbClr val="FF0000"/>
                        </a:solidFill>
                        <a:effectLst/>
                        <a:latin typeface="Arial"/>
                        <a:ea typeface="ＭＳ ゴシック"/>
                        <a:cs typeface="Times New Roman"/>
                      </a:endParaRPr>
                    </a:p>
                    <a:p>
                      <a:pPr marL="0" algn="l" defTabSz="914400" rtl="0" eaLnBrk="1" latinLnBrk="0" hangingPunct="1">
                        <a:spcAft>
                          <a:spcPts val="0"/>
                        </a:spcAft>
                      </a:pPr>
                      <a:endParaRPr kumimoji="1" lang="ja-JP" sz="2800" b="1" kern="1200" dirty="0">
                        <a:solidFill>
                          <a:srgbClr val="FF0000"/>
                        </a:solidFill>
                        <a:effectLst/>
                        <a:latin typeface="Arial"/>
                        <a:ea typeface="ＭＳ ゴシック"/>
                        <a:cs typeface="Times New Roman"/>
                      </a:endParaRPr>
                    </a:p>
                  </a:txBody>
                  <a:tcPr anchor="ctr"/>
                </a:tc>
              </a:tr>
              <a:tr h="652616">
                <a:tc>
                  <a:txBody>
                    <a:bodyPr/>
                    <a:lstStyle/>
                    <a:p>
                      <a:pPr algn="l">
                        <a:spcAft>
                          <a:spcPts val="0"/>
                        </a:spcAft>
                      </a:pPr>
                      <a:r>
                        <a:rPr lang="en-US" sz="2800" b="1" dirty="0">
                          <a:solidFill>
                            <a:schemeClr val="bg1"/>
                          </a:solidFill>
                          <a:effectLst/>
                          <a:latin typeface="Arial"/>
                          <a:ea typeface="ＭＳ ゴシック"/>
                          <a:cs typeface="Times New Roman"/>
                        </a:rPr>
                        <a:t>3 . </a:t>
                      </a:r>
                      <a:r>
                        <a:rPr lang="en-US" sz="2800" b="1" dirty="0" smtClean="0">
                          <a:solidFill>
                            <a:schemeClr val="bg1"/>
                          </a:solidFill>
                          <a:effectLst/>
                          <a:latin typeface="Arial"/>
                          <a:ea typeface="ＭＳ ゴシック"/>
                          <a:cs typeface="Times New Roman"/>
                        </a:rPr>
                        <a:t>Farmers make decisions.</a:t>
                      </a:r>
                      <a:endParaRPr lang="ja-JP" sz="2800" b="1" dirty="0">
                        <a:solidFill>
                          <a:schemeClr val="bg1"/>
                        </a:solidFill>
                        <a:effectLst/>
                        <a:latin typeface="Arial"/>
                        <a:ea typeface="ＭＳ ゴシック"/>
                        <a:cs typeface="Times New Roman"/>
                      </a:endParaRPr>
                    </a:p>
                  </a:txBody>
                  <a:tcPr anchor="ctr">
                    <a:solidFill>
                      <a:srgbClr val="0070C0"/>
                    </a:solidFill>
                  </a:tcPr>
                </a:tc>
                <a:tc>
                  <a:txBody>
                    <a:bodyPr/>
                    <a:lstStyle/>
                    <a:p>
                      <a:pPr algn="l">
                        <a:spcAft>
                          <a:spcPts val="0"/>
                        </a:spcAft>
                      </a:pPr>
                      <a:r>
                        <a:rPr lang="en-US" altLang="ja-JP" sz="2000" dirty="0" smtClean="0">
                          <a:effectLst/>
                          <a:latin typeface="Arial"/>
                          <a:ea typeface="ＭＳ ゴシック"/>
                          <a:cs typeface="Times New Roman"/>
                        </a:rPr>
                        <a:t>Target </a:t>
                      </a:r>
                      <a:r>
                        <a:rPr lang="en-US" sz="2000" dirty="0" smtClean="0">
                          <a:effectLst/>
                          <a:latin typeface="Arial"/>
                          <a:ea typeface="ＭＳ ゴシック"/>
                          <a:cs typeface="Times New Roman"/>
                        </a:rPr>
                        <a:t>Crop </a:t>
                      </a:r>
                      <a:r>
                        <a:rPr lang="en-US" sz="2000" dirty="0">
                          <a:effectLst/>
                          <a:latin typeface="Arial"/>
                          <a:ea typeface="ＭＳ ゴシック"/>
                          <a:cs typeface="Times New Roman"/>
                        </a:rPr>
                        <a:t>Selection</a:t>
                      </a:r>
                      <a:endParaRPr lang="ja-JP" sz="2000" dirty="0">
                        <a:effectLst/>
                        <a:latin typeface="Arial"/>
                        <a:ea typeface="ＭＳ ゴシック"/>
                        <a:cs typeface="Times New Roman"/>
                      </a:endParaRPr>
                    </a:p>
                    <a:p>
                      <a:pPr algn="l">
                        <a:spcAft>
                          <a:spcPts val="0"/>
                        </a:spcAft>
                      </a:pPr>
                      <a:r>
                        <a:rPr lang="en-US" sz="2000" dirty="0" smtClean="0">
                          <a:effectLst/>
                          <a:latin typeface="Arial"/>
                          <a:ea typeface="ＭＳ ゴシック"/>
                          <a:cs typeface="Times New Roman"/>
                        </a:rPr>
                        <a:t>Crop Calendar </a:t>
                      </a:r>
                      <a:r>
                        <a:rPr lang="en-US" sz="2000" dirty="0">
                          <a:effectLst/>
                          <a:latin typeface="Arial"/>
                          <a:ea typeface="ＭＳ ゴシック"/>
                          <a:cs typeface="Times New Roman"/>
                        </a:rPr>
                        <a:t>Making</a:t>
                      </a:r>
                      <a:endParaRPr lang="ja-JP" sz="2000" dirty="0">
                        <a:effectLst/>
                        <a:latin typeface="Arial"/>
                        <a:ea typeface="ＭＳ ゴシック"/>
                        <a:cs typeface="Times New Roman"/>
                      </a:endParaRPr>
                    </a:p>
                  </a:txBody>
                  <a:tcPr anchor="ctr"/>
                </a:tc>
              </a:tr>
              <a:tr h="723912">
                <a:tc>
                  <a:txBody>
                    <a:bodyPr/>
                    <a:lstStyle/>
                    <a:p>
                      <a:pPr algn="l">
                        <a:spcAft>
                          <a:spcPts val="0"/>
                        </a:spcAft>
                      </a:pPr>
                      <a:r>
                        <a:rPr lang="en-US" sz="2800" b="1" dirty="0">
                          <a:solidFill>
                            <a:schemeClr val="bg1"/>
                          </a:solidFill>
                          <a:effectLst/>
                          <a:latin typeface="Arial"/>
                          <a:ea typeface="ＭＳ ゴシック"/>
                          <a:cs typeface="Times New Roman"/>
                        </a:rPr>
                        <a:t>4.  </a:t>
                      </a:r>
                      <a:r>
                        <a:rPr lang="en-US" sz="2800" b="1" dirty="0" smtClean="0">
                          <a:solidFill>
                            <a:schemeClr val="bg1"/>
                          </a:solidFill>
                          <a:effectLst/>
                          <a:latin typeface="Arial"/>
                          <a:ea typeface="ＭＳ ゴシック"/>
                          <a:cs typeface="Times New Roman"/>
                        </a:rPr>
                        <a:t>Farmers acquire skills.</a:t>
                      </a:r>
                      <a:endParaRPr lang="ja-JP" sz="2800" b="1" dirty="0">
                        <a:solidFill>
                          <a:schemeClr val="bg1"/>
                        </a:solidFill>
                        <a:effectLst/>
                        <a:latin typeface="Arial"/>
                        <a:ea typeface="ＭＳ ゴシック"/>
                        <a:cs typeface="Times New Roman"/>
                      </a:endParaRPr>
                    </a:p>
                  </a:txBody>
                  <a:tcPr anchor="ctr">
                    <a:solidFill>
                      <a:srgbClr val="FF0000"/>
                    </a:solidFill>
                  </a:tcPr>
                </a:tc>
                <a:tc>
                  <a:txBody>
                    <a:bodyPr/>
                    <a:lstStyle/>
                    <a:p>
                      <a:pPr algn="l">
                        <a:spcAft>
                          <a:spcPts val="0"/>
                        </a:spcAft>
                      </a:pPr>
                      <a:r>
                        <a:rPr lang="en-US" sz="2000" dirty="0">
                          <a:effectLst/>
                          <a:latin typeface="Arial"/>
                          <a:ea typeface="ＭＳ ゴシック"/>
                          <a:cs typeface="Times New Roman"/>
                        </a:rPr>
                        <a:t>In-field </a:t>
                      </a:r>
                      <a:r>
                        <a:rPr lang="en-US" sz="2000" dirty="0" smtClean="0">
                          <a:effectLst/>
                          <a:latin typeface="Arial"/>
                          <a:ea typeface="ＭＳ ゴシック"/>
                          <a:cs typeface="Times New Roman"/>
                        </a:rPr>
                        <a:t>trainings</a:t>
                      </a:r>
                      <a:endParaRPr lang="ja-JP" sz="2000" dirty="0">
                        <a:effectLst/>
                        <a:latin typeface="Arial"/>
                        <a:ea typeface="ＭＳ ゴシック"/>
                        <a:cs typeface="Times New Roman"/>
                      </a:endParaRPr>
                    </a:p>
                  </a:txBody>
                  <a:tcPr anchor="ctr"/>
                </a:tc>
              </a:tr>
              <a:tr h="723912">
                <a:tc gridSpan="2">
                  <a:txBody>
                    <a:bodyPr/>
                    <a:lstStyle/>
                    <a:p>
                      <a:pPr algn="l">
                        <a:spcAft>
                          <a:spcPts val="0"/>
                        </a:spcAft>
                      </a:pPr>
                      <a:r>
                        <a:rPr lang="en-US" altLang="ja-JP" sz="2800" b="0" dirty="0" smtClean="0">
                          <a:solidFill>
                            <a:schemeClr val="tx1"/>
                          </a:solidFill>
                          <a:effectLst/>
                          <a:latin typeface="Arial"/>
                          <a:ea typeface="ＭＳ ゴシック"/>
                          <a:cs typeface="Times New Roman"/>
                        </a:rPr>
                        <a:t>Follow-up</a:t>
                      </a:r>
                      <a:r>
                        <a:rPr lang="en-US" altLang="ja-JP" sz="2800" b="0" baseline="0" dirty="0" smtClean="0">
                          <a:solidFill>
                            <a:schemeClr val="tx1"/>
                          </a:solidFill>
                          <a:effectLst/>
                          <a:latin typeface="Arial"/>
                          <a:ea typeface="ＭＳ ゴシック"/>
                          <a:cs typeface="Times New Roman"/>
                        </a:rPr>
                        <a:t> and monitoring (including Participatory Endline Survey)</a:t>
                      </a:r>
                      <a:endParaRPr lang="ja-JP" sz="2800" b="0" dirty="0">
                        <a:solidFill>
                          <a:schemeClr val="tx1"/>
                        </a:solidFill>
                        <a:effectLst/>
                        <a:latin typeface="Arial"/>
                        <a:ea typeface="ＭＳ ゴシック"/>
                        <a:cs typeface="Times New Roman"/>
                      </a:endParaRPr>
                    </a:p>
                  </a:txBody>
                  <a:tcPr anchor="ctr">
                    <a:noFill/>
                  </a:tcPr>
                </a:tc>
                <a:tc hMerge="1">
                  <a:txBody>
                    <a:bodyPr/>
                    <a:lstStyle/>
                    <a:p>
                      <a:pPr algn="l">
                        <a:spcAft>
                          <a:spcPts val="0"/>
                        </a:spcAft>
                      </a:pPr>
                      <a:endParaRPr lang="ja-JP" sz="2000" dirty="0">
                        <a:effectLst/>
                        <a:latin typeface="Arial"/>
                        <a:ea typeface="ＭＳ ゴシック"/>
                        <a:cs typeface="Times New Roman"/>
                      </a:endParaRPr>
                    </a:p>
                  </a:txBody>
                  <a:tcPr anchor="ctr"/>
                </a:tc>
              </a:tr>
            </a:tbl>
          </a:graphicData>
        </a:graphic>
      </p:graphicFrame>
      <p:sp>
        <p:nvSpPr>
          <p:cNvPr id="6" name="Rounded Rectangular Callout 5"/>
          <p:cNvSpPr/>
          <p:nvPr/>
        </p:nvSpPr>
        <p:spPr>
          <a:xfrm>
            <a:off x="7958137" y="3511517"/>
            <a:ext cx="3448050" cy="671512"/>
          </a:xfrm>
          <a:prstGeom prst="wedgeRoundRectCallout">
            <a:avLst>
              <a:gd name="adj1" fmla="val -43542"/>
              <a:gd name="adj2" fmla="val -6840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000" dirty="0" smtClean="0">
                <a:solidFill>
                  <a:schemeClr val="tx1"/>
                </a:solidFill>
              </a:rPr>
              <a:t>Market </a:t>
            </a:r>
            <a:r>
              <a:rPr lang="en-US" sz="2000" dirty="0" smtClean="0">
                <a:solidFill>
                  <a:schemeClr val="tx1"/>
                </a:solidFill>
              </a:rPr>
              <a:t>S</a:t>
            </a:r>
            <a:r>
              <a:rPr kumimoji="1" lang="en-US" sz="2000" dirty="0" smtClean="0">
                <a:solidFill>
                  <a:schemeClr val="tx1"/>
                </a:solidFill>
              </a:rPr>
              <a:t>urvey as a way to raise farmers’ awareness. </a:t>
            </a:r>
            <a:endParaRPr kumimoji="1" lang="en-US" sz="2000" dirty="0">
              <a:solidFill>
                <a:schemeClr val="tx1"/>
              </a:solidFill>
            </a:endParaRPr>
          </a:p>
        </p:txBody>
      </p:sp>
    </p:spTree>
    <p:extLst>
      <p:ext uri="{BB962C8B-B14F-4D97-AF65-F5344CB8AC3E}">
        <p14:creationId xmlns:p14="http://schemas.microsoft.com/office/powerpoint/2010/main" val="3592124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t>20</a:t>
            </a:fld>
            <a:endParaRPr kumimoji="1" lang="en-US"/>
          </a:p>
        </p:txBody>
      </p:sp>
      <p:sp>
        <p:nvSpPr>
          <p:cNvPr id="6" name="Title 1"/>
          <p:cNvSpPr>
            <a:spLocks noGrp="1"/>
          </p:cNvSpPr>
          <p:nvPr>
            <p:ph type="title"/>
          </p:nvPr>
        </p:nvSpPr>
        <p:spPr>
          <a:xfrm>
            <a:off x="695638" y="457269"/>
            <a:ext cx="10991850" cy="1325563"/>
          </a:xfrm>
        </p:spPr>
        <p:txBody>
          <a:bodyPr/>
          <a:lstStyle/>
          <a:p>
            <a:pPr algn="ctr"/>
            <a:r>
              <a:rPr lang="en-US" dirty="0" smtClean="0">
                <a:solidFill>
                  <a:srgbClr val="FF0000"/>
                </a:solidFill>
              </a:rPr>
              <a:t>Market Survey in Action</a:t>
            </a:r>
            <a:endParaRPr kumimoji="1" lang="en-US" dirty="0"/>
          </a:p>
        </p:txBody>
      </p:sp>
      <p:pic>
        <p:nvPicPr>
          <p:cNvPr id="2" name="Picture 1"/>
          <p:cNvPicPr>
            <a:picLocks noChangeAspect="1"/>
          </p:cNvPicPr>
          <p:nvPr/>
        </p:nvPicPr>
        <p:blipFill>
          <a:blip r:embed="rId2"/>
          <a:stretch>
            <a:fillRect/>
          </a:stretch>
        </p:blipFill>
        <p:spPr>
          <a:xfrm>
            <a:off x="167224" y="1600200"/>
            <a:ext cx="11875893" cy="4776303"/>
          </a:xfrm>
          <a:prstGeom prst="rect">
            <a:avLst/>
          </a:prstGeom>
        </p:spPr>
      </p:pic>
    </p:spTree>
    <p:extLst>
      <p:ext uri="{BB962C8B-B14F-4D97-AF65-F5344CB8AC3E}">
        <p14:creationId xmlns:p14="http://schemas.microsoft.com/office/powerpoint/2010/main" val="1641285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r>
              <a:rPr lang="en-US" dirty="0" smtClean="0"/>
              <a:t>TROUBLESHOOTING</a:t>
            </a:r>
            <a:endParaRPr lang="en-US" dirty="0"/>
          </a:p>
        </p:txBody>
      </p:sp>
      <p:sp>
        <p:nvSpPr>
          <p:cNvPr id="3" name="Content Placeholder 2"/>
          <p:cNvSpPr>
            <a:spLocks noGrp="1"/>
          </p:cNvSpPr>
          <p:nvPr>
            <p:ph idx="1"/>
          </p:nvPr>
        </p:nvSpPr>
        <p:spPr>
          <a:xfrm>
            <a:off x="160788" y="1453741"/>
            <a:ext cx="11669261" cy="5427166"/>
          </a:xfrm>
        </p:spPr>
        <p:txBody>
          <a:bodyPr>
            <a:normAutofit lnSpcReduction="10000"/>
          </a:bodyPr>
          <a:lstStyle/>
          <a:p>
            <a:pPr>
              <a:buFont typeface="Wingdings" panose="05000000000000000000" pitchFamily="2" charset="2"/>
              <a:buChar char="ü"/>
            </a:pPr>
            <a:r>
              <a:rPr lang="en-US" dirty="0" smtClean="0"/>
              <a:t>What if the local market is too small? </a:t>
            </a:r>
            <a:r>
              <a:rPr lang="en-US" dirty="0" smtClean="0">
                <a:sym typeface="Wingdings" panose="05000000000000000000" pitchFamily="2" charset="2"/>
              </a:rPr>
              <a:t> </a:t>
            </a:r>
            <a:r>
              <a:rPr lang="en-US" altLang="ja-JP" dirty="0" smtClean="0">
                <a:sym typeface="Wingdings" panose="05000000000000000000" pitchFamily="2" charset="2"/>
              </a:rPr>
              <a:t>It </a:t>
            </a:r>
            <a:r>
              <a:rPr lang="en-US" dirty="0" smtClean="0">
                <a:sym typeface="Wingdings" panose="05000000000000000000" pitchFamily="2" charset="2"/>
              </a:rPr>
              <a:t>is </a:t>
            </a:r>
            <a:r>
              <a:rPr lang="en-US" dirty="0">
                <a:sym typeface="Wingdings" panose="05000000000000000000" pitchFamily="2" charset="2"/>
              </a:rPr>
              <a:t>usually </a:t>
            </a:r>
            <a:r>
              <a:rPr lang="en-US" dirty="0">
                <a:solidFill>
                  <a:srgbClr val="FF0000"/>
                </a:solidFill>
                <a:sym typeface="Wingdings" panose="05000000000000000000" pitchFamily="2" charset="2"/>
              </a:rPr>
              <a:t>a good starting point </a:t>
            </a:r>
            <a:r>
              <a:rPr lang="en-US" dirty="0" smtClean="0">
                <a:solidFill>
                  <a:srgbClr val="FF0000"/>
                </a:solidFill>
                <a:sym typeface="Wingdings" panose="05000000000000000000" pitchFamily="2" charset="2"/>
              </a:rPr>
              <a:t>to </a:t>
            </a:r>
            <a:r>
              <a:rPr lang="en-US" dirty="0">
                <a:solidFill>
                  <a:srgbClr val="FF0000"/>
                </a:solidFill>
                <a:sym typeface="Wingdings" panose="05000000000000000000" pitchFamily="2" charset="2"/>
              </a:rPr>
              <a:t>visit the nearest local market </a:t>
            </a:r>
            <a:r>
              <a:rPr lang="en-US" dirty="0">
                <a:sym typeface="Wingdings" panose="05000000000000000000" pitchFamily="2" charset="2"/>
              </a:rPr>
              <a:t>for a market survey exercise purpose. However, if </a:t>
            </a:r>
            <a:r>
              <a:rPr lang="en-US" dirty="0" smtClean="0">
                <a:sym typeface="Wingdings" panose="05000000000000000000" pitchFamily="2" charset="2"/>
              </a:rPr>
              <a:t>you </a:t>
            </a:r>
            <a:r>
              <a:rPr lang="en-US" dirty="0">
                <a:sym typeface="Wingdings" panose="05000000000000000000" pitchFamily="2" charset="2"/>
              </a:rPr>
              <a:t>and the farmers feel that it would be more beneficial to visit different markets, for </a:t>
            </a:r>
            <a:r>
              <a:rPr lang="en-US" dirty="0" smtClean="0">
                <a:sym typeface="Wingdings" panose="05000000000000000000" pitchFamily="2" charset="2"/>
              </a:rPr>
              <a:t>example</a:t>
            </a:r>
            <a:r>
              <a:rPr lang="en-US" dirty="0">
                <a:sym typeface="Wingdings" panose="05000000000000000000" pitchFamily="2" charset="2"/>
              </a:rPr>
              <a:t>, ones near big cities, you are welcome to do so.</a:t>
            </a:r>
            <a:endParaRPr lang="en-US" dirty="0" smtClean="0">
              <a:sym typeface="Wingdings" panose="05000000000000000000" pitchFamily="2" charset="2"/>
            </a:endParaRPr>
          </a:p>
          <a:p>
            <a:pPr>
              <a:buFont typeface="Wingdings" panose="05000000000000000000" pitchFamily="2" charset="2"/>
              <a:buChar char="ü"/>
            </a:pPr>
            <a:r>
              <a:rPr lang="en-US" dirty="0" smtClean="0"/>
              <a:t>It is difficult to get accurate information on prices.</a:t>
            </a:r>
            <a:r>
              <a:rPr lang="en-US" altLang="ja-JP" dirty="0" smtClean="0">
                <a:sym typeface="Wingdings" panose="05000000000000000000" pitchFamily="2" charset="2"/>
              </a:rPr>
              <a:t> </a:t>
            </a:r>
            <a:r>
              <a:rPr lang="en-US" altLang="ja-JP" dirty="0">
                <a:sym typeface="Wingdings" panose="05000000000000000000" pitchFamily="2" charset="2"/>
              </a:rPr>
              <a:t> Rather </a:t>
            </a:r>
            <a:r>
              <a:rPr lang="en-US" altLang="ja-JP" dirty="0" smtClean="0">
                <a:sym typeface="Wingdings" panose="05000000000000000000" pitchFamily="2" charset="2"/>
              </a:rPr>
              <a:t>than </a:t>
            </a:r>
            <a:r>
              <a:rPr lang="en-US" altLang="ja-JP" dirty="0">
                <a:sym typeface="Wingdings" panose="05000000000000000000" pitchFamily="2" charset="2"/>
              </a:rPr>
              <a:t>focusing your questions on how </a:t>
            </a:r>
            <a:r>
              <a:rPr lang="en-US" altLang="ja-JP" dirty="0" smtClean="0">
                <a:sym typeface="Wingdings" panose="05000000000000000000" pitchFamily="2" charset="2"/>
              </a:rPr>
              <a:t>much money the traders </a:t>
            </a:r>
            <a:r>
              <a:rPr lang="en-US" altLang="ja-JP" dirty="0">
                <a:sym typeface="Wingdings" panose="05000000000000000000" pitchFamily="2" charset="2"/>
              </a:rPr>
              <a:t>make, you may want to </a:t>
            </a:r>
            <a:r>
              <a:rPr lang="en-US" altLang="ja-JP" dirty="0">
                <a:solidFill>
                  <a:srgbClr val="FF0000"/>
                </a:solidFill>
                <a:sym typeface="Wingdings" panose="05000000000000000000" pitchFamily="2" charset="2"/>
              </a:rPr>
              <a:t>tactfully ask </a:t>
            </a:r>
            <a:r>
              <a:rPr lang="en-US" altLang="ja-JP" dirty="0" smtClean="0">
                <a:solidFill>
                  <a:srgbClr val="FF0000"/>
                </a:solidFill>
                <a:sym typeface="Wingdings" panose="05000000000000000000" pitchFamily="2" charset="2"/>
              </a:rPr>
              <a:t>general </a:t>
            </a:r>
            <a:r>
              <a:rPr lang="en-US" altLang="ja-JP" dirty="0">
                <a:solidFill>
                  <a:srgbClr val="FF0000"/>
                </a:solidFill>
                <a:sym typeface="Wingdings" panose="05000000000000000000" pitchFamily="2" charset="2"/>
              </a:rPr>
              <a:t>questions</a:t>
            </a:r>
            <a:r>
              <a:rPr lang="en-US" altLang="ja-JP" dirty="0">
                <a:sym typeface="Wingdings" panose="05000000000000000000" pitchFamily="2" charset="2"/>
              </a:rPr>
              <a:t> such as annual price fluctuations on particular produce</a:t>
            </a:r>
            <a:r>
              <a:rPr lang="en-US" altLang="ja-JP" dirty="0" smtClean="0">
                <a:sym typeface="Wingdings" panose="05000000000000000000" pitchFamily="2" charset="2"/>
              </a:rPr>
              <a:t>.</a:t>
            </a: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21</a:t>
            </a:fld>
            <a:endParaRPr kumimoji="1" lang="en-US"/>
          </a:p>
        </p:txBody>
      </p:sp>
    </p:spTree>
    <p:extLst>
      <p:ext uri="{BB962C8B-B14F-4D97-AF65-F5344CB8AC3E}">
        <p14:creationId xmlns:p14="http://schemas.microsoft.com/office/powerpoint/2010/main" val="2883168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r>
              <a:rPr lang="en-US" dirty="0" smtClean="0"/>
              <a:t>TROUBLESHOOTING</a:t>
            </a:r>
            <a:endParaRPr lang="en-US" dirty="0"/>
          </a:p>
        </p:txBody>
      </p:sp>
      <p:sp>
        <p:nvSpPr>
          <p:cNvPr id="3" name="Content Placeholder 2"/>
          <p:cNvSpPr>
            <a:spLocks noGrp="1"/>
          </p:cNvSpPr>
          <p:nvPr>
            <p:ph idx="1"/>
          </p:nvPr>
        </p:nvSpPr>
        <p:spPr>
          <a:xfrm>
            <a:off x="160788" y="1578684"/>
            <a:ext cx="11669261" cy="4606213"/>
          </a:xfrm>
        </p:spPr>
        <p:txBody>
          <a:bodyPr>
            <a:normAutofit/>
          </a:bodyPr>
          <a:lstStyle/>
          <a:p>
            <a:pPr>
              <a:buFont typeface="Wingdings" panose="05000000000000000000" pitchFamily="2" charset="2"/>
              <a:buChar char="ü"/>
            </a:pPr>
            <a:r>
              <a:rPr lang="en-US" dirty="0" smtClean="0">
                <a:sym typeface="Wingdings" panose="05000000000000000000" pitchFamily="2" charset="2"/>
              </a:rPr>
              <a:t>Levels of motivation among group members vary greatly.</a:t>
            </a:r>
            <a:r>
              <a:rPr lang="en-US" altLang="ja-JP" dirty="0" smtClean="0">
                <a:sym typeface="Wingdings" panose="05000000000000000000" pitchFamily="2" charset="2"/>
              </a:rPr>
              <a:t>  Please make sure </a:t>
            </a:r>
            <a:r>
              <a:rPr lang="en-US" altLang="ja-JP" dirty="0" smtClean="0">
                <a:solidFill>
                  <a:srgbClr val="FF0000"/>
                </a:solidFill>
                <a:sym typeface="Wingdings" panose="05000000000000000000" pitchFamily="2" charset="2"/>
              </a:rPr>
              <a:t>the information on the market is shared widely and equally among the </a:t>
            </a:r>
            <a:r>
              <a:rPr lang="en-US" altLang="ja-JP" dirty="0">
                <a:solidFill>
                  <a:srgbClr val="FF0000"/>
                </a:solidFill>
                <a:sym typeface="Wingdings" panose="05000000000000000000" pitchFamily="2" charset="2"/>
              </a:rPr>
              <a:t>group members</a:t>
            </a:r>
            <a:r>
              <a:rPr lang="en-US" altLang="ja-JP" dirty="0">
                <a:sym typeface="Wingdings" panose="05000000000000000000" pitchFamily="2" charset="2"/>
              </a:rPr>
              <a:t>. Please consider setting a rule, for example, that the </a:t>
            </a:r>
            <a:r>
              <a:rPr lang="en-US" altLang="ja-JP" dirty="0" smtClean="0">
                <a:sym typeface="Wingdings" panose="05000000000000000000" pitchFamily="2" charset="2"/>
              </a:rPr>
              <a:t>representatives </a:t>
            </a:r>
            <a:r>
              <a:rPr lang="en-US" altLang="ja-JP" dirty="0">
                <a:sym typeface="Wingdings" panose="05000000000000000000" pitchFamily="2" charset="2"/>
              </a:rPr>
              <a:t>should hold a group meeting with a week after the market survey to </a:t>
            </a:r>
            <a:r>
              <a:rPr lang="en-US" altLang="ja-JP" dirty="0" smtClean="0">
                <a:sym typeface="Wingdings" panose="05000000000000000000" pitchFamily="2" charset="2"/>
              </a:rPr>
              <a:t>share the information.</a:t>
            </a: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22</a:t>
            </a:fld>
            <a:endParaRPr kumimoji="1" lang="en-US"/>
          </a:p>
        </p:txBody>
      </p:sp>
    </p:spTree>
    <p:extLst>
      <p:ext uri="{BB962C8B-B14F-4D97-AF65-F5344CB8AC3E}">
        <p14:creationId xmlns:p14="http://schemas.microsoft.com/office/powerpoint/2010/main" val="1383376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12" y="1648513"/>
            <a:ext cx="10515600" cy="4727990"/>
          </a:xfrm>
        </p:spPr>
        <p:txBody>
          <a:bodyPr/>
          <a:lstStyle/>
          <a:p>
            <a:endParaRPr kumimoji="1" lang="en-US"/>
          </a:p>
        </p:txBody>
      </p:sp>
      <p:sp>
        <p:nvSpPr>
          <p:cNvPr id="4" name="Slide Number Placeholder 3"/>
          <p:cNvSpPr>
            <a:spLocks noGrp="1"/>
          </p:cNvSpPr>
          <p:nvPr>
            <p:ph type="sldNum" sz="quarter" idx="12"/>
          </p:nvPr>
        </p:nvSpPr>
        <p:spPr/>
        <p:txBody>
          <a:bodyPr/>
          <a:lstStyle/>
          <a:p>
            <a:fld id="{5D3A281A-EDD1-4EE7-A1B5-4028A6F808F1}" type="slidenum">
              <a:rPr kumimoji="1" lang="en-US" smtClean="0"/>
              <a:t>23</a:t>
            </a:fld>
            <a:endParaRPr kumimoji="1" lang="en-US"/>
          </a:p>
        </p:txBody>
      </p:sp>
      <p:sp>
        <p:nvSpPr>
          <p:cNvPr id="6" name="Title 1"/>
          <p:cNvSpPr>
            <a:spLocks noGrp="1"/>
          </p:cNvSpPr>
          <p:nvPr>
            <p:ph type="title"/>
          </p:nvPr>
        </p:nvSpPr>
        <p:spPr>
          <a:xfrm>
            <a:off x="838200" y="100081"/>
            <a:ext cx="10991850" cy="1325563"/>
          </a:xfrm>
        </p:spPr>
        <p:txBody>
          <a:bodyPr/>
          <a:lstStyle/>
          <a:p>
            <a:r>
              <a:rPr kumimoji="1" lang="en-US" altLang="ja-JP" dirty="0" smtClean="0">
                <a:solidFill>
                  <a:srgbClr val="FF0000"/>
                </a:solidFill>
              </a:rPr>
              <a:t>Way</a:t>
            </a:r>
            <a:r>
              <a:rPr kumimoji="1" lang="ja-JP" altLang="en-US" dirty="0" smtClean="0">
                <a:solidFill>
                  <a:srgbClr val="FF0000"/>
                </a:solidFill>
              </a:rPr>
              <a:t> </a:t>
            </a:r>
            <a:r>
              <a:rPr kumimoji="1" lang="en-US" altLang="ja-JP" dirty="0" smtClean="0">
                <a:solidFill>
                  <a:srgbClr val="FF0000"/>
                </a:solidFill>
              </a:rPr>
              <a:t>Forward</a:t>
            </a:r>
            <a:r>
              <a:rPr kumimoji="1" lang="en-US" dirty="0" smtClean="0">
                <a:solidFill>
                  <a:srgbClr val="FF0000"/>
                </a:solidFill>
              </a:rPr>
              <a:t>: </a:t>
            </a:r>
            <a:r>
              <a:rPr kumimoji="1" lang="en-US" dirty="0" smtClean="0"/>
              <a:t>Implementation Schedule, Reporting, </a:t>
            </a:r>
            <a:r>
              <a:rPr kumimoji="1" lang="en-US" dirty="0" smtClean="0">
                <a:solidFill>
                  <a:schemeClr val="bg1">
                    <a:lumMod val="75000"/>
                  </a:schemeClr>
                </a:solidFill>
              </a:rPr>
              <a:t>add any other necessary info. here</a:t>
            </a:r>
            <a:endParaRPr kumimoji="1" lang="en-US" dirty="0">
              <a:solidFill>
                <a:schemeClr val="bg1">
                  <a:lumMod val="75000"/>
                </a:schemeClr>
              </a:solidFill>
            </a:endParaRPr>
          </a:p>
        </p:txBody>
      </p:sp>
    </p:spTree>
    <p:extLst>
      <p:ext uri="{BB962C8B-B14F-4D97-AF65-F5344CB8AC3E}">
        <p14:creationId xmlns:p14="http://schemas.microsoft.com/office/powerpoint/2010/main" val="60168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smtClean="0"/>
              <a:t>PART 1: CONCEPT</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3</a:t>
            </a:fld>
            <a:endParaRPr kumimoji="1" lang="en-US"/>
          </a:p>
        </p:txBody>
      </p:sp>
    </p:spTree>
    <p:extLst>
      <p:ext uri="{BB962C8B-B14F-4D97-AF65-F5344CB8AC3E}">
        <p14:creationId xmlns:p14="http://schemas.microsoft.com/office/powerpoint/2010/main" val="74464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3" y="174625"/>
            <a:ext cx="11249025" cy="1325563"/>
          </a:xfrm>
        </p:spPr>
        <p:txBody>
          <a:bodyPr/>
          <a:lstStyle/>
          <a:p>
            <a:r>
              <a:rPr kumimoji="1" lang="en-US" dirty="0" smtClean="0">
                <a:solidFill>
                  <a:srgbClr val="FF0000"/>
                </a:solidFill>
              </a:rPr>
              <a:t>WHY?:</a:t>
            </a:r>
            <a:r>
              <a:rPr kumimoji="1" lang="en-US" dirty="0" smtClean="0"/>
              <a:t> Objectives of Market Survey</a:t>
            </a:r>
            <a:endParaRPr kumimoji="1" lang="en-US" dirty="0"/>
          </a:p>
        </p:txBody>
      </p:sp>
      <p:sp>
        <p:nvSpPr>
          <p:cNvPr id="3" name="Content Placeholder 2"/>
          <p:cNvSpPr>
            <a:spLocks noGrp="1"/>
          </p:cNvSpPr>
          <p:nvPr>
            <p:ph idx="1"/>
          </p:nvPr>
        </p:nvSpPr>
        <p:spPr>
          <a:xfrm>
            <a:off x="428623" y="1500188"/>
            <a:ext cx="8662991" cy="5530298"/>
          </a:xfrm>
        </p:spPr>
        <p:txBody>
          <a:bodyPr>
            <a:normAutofit/>
          </a:bodyPr>
          <a:lstStyle/>
          <a:p>
            <a:r>
              <a:rPr kumimoji="1" lang="en-US" dirty="0" smtClean="0"/>
              <a:t>SHEP’s Farmer-initiated Market Survey has following aims.</a:t>
            </a:r>
            <a:endParaRPr lang="en-US" dirty="0" smtClean="0"/>
          </a:p>
          <a:p>
            <a:pPr marL="971550" lvl="1" indent="-514350">
              <a:buFont typeface="+mj-lt"/>
              <a:buAutoNum type="arabicPeriod"/>
            </a:pPr>
            <a:r>
              <a:rPr lang="en-US" dirty="0" smtClean="0"/>
              <a:t>The farmers will </a:t>
            </a:r>
            <a:r>
              <a:rPr lang="en-US" dirty="0" smtClean="0">
                <a:solidFill>
                  <a:srgbClr val="FF0000"/>
                </a:solidFill>
              </a:rPr>
              <a:t>have </a:t>
            </a:r>
            <a:r>
              <a:rPr lang="en-US" dirty="0">
                <a:solidFill>
                  <a:srgbClr val="FF0000"/>
                </a:solidFill>
              </a:rPr>
              <a:t>hands-on experiences of understanding </a:t>
            </a:r>
            <a:r>
              <a:rPr lang="en-US" dirty="0"/>
              <a:t>how </a:t>
            </a:r>
            <a:r>
              <a:rPr lang="en-US" dirty="0" smtClean="0"/>
              <a:t>markets operate </a:t>
            </a:r>
            <a:r>
              <a:rPr lang="en-US" dirty="0"/>
              <a:t>and what markets want from the </a:t>
            </a:r>
            <a:r>
              <a:rPr lang="en-US" dirty="0" smtClean="0"/>
              <a:t>producers.</a:t>
            </a:r>
          </a:p>
          <a:p>
            <a:pPr marL="971550" lvl="1" indent="-514350">
              <a:buFont typeface="+mj-lt"/>
              <a:buAutoNum type="arabicPeriod"/>
            </a:pPr>
            <a:r>
              <a:rPr lang="en-US" dirty="0" smtClean="0"/>
              <a:t>The farmers </a:t>
            </a:r>
            <a:r>
              <a:rPr lang="en-US" dirty="0"/>
              <a:t>will be able to </a:t>
            </a:r>
            <a:r>
              <a:rPr lang="en-US" dirty="0">
                <a:solidFill>
                  <a:srgbClr val="FF0000"/>
                </a:solidFill>
              </a:rPr>
              <a:t>build a rapport with various market </a:t>
            </a:r>
            <a:r>
              <a:rPr lang="en-US" dirty="0" smtClean="0">
                <a:solidFill>
                  <a:srgbClr val="FF0000"/>
                </a:solidFill>
              </a:rPr>
              <a:t>players </a:t>
            </a:r>
            <a:r>
              <a:rPr lang="en-US" dirty="0" smtClean="0"/>
              <a:t>(wholesalers</a:t>
            </a:r>
            <a:r>
              <a:rPr lang="en-US" dirty="0"/>
              <a:t>, retailers, middlemen, etc</a:t>
            </a:r>
            <a:r>
              <a:rPr lang="en-US" dirty="0" smtClean="0"/>
              <a:t>.).</a:t>
            </a:r>
          </a:p>
          <a:p>
            <a:pPr marL="971550" lvl="1" indent="-514350">
              <a:buFont typeface="+mj-lt"/>
              <a:buAutoNum type="arabicPeriod"/>
            </a:pPr>
            <a:r>
              <a:rPr lang="en-US" dirty="0" smtClean="0"/>
              <a:t>The farmers can </a:t>
            </a:r>
            <a:r>
              <a:rPr lang="en-US" dirty="0" smtClean="0">
                <a:solidFill>
                  <a:srgbClr val="FF0000"/>
                </a:solidFill>
              </a:rPr>
              <a:t>create a </a:t>
            </a:r>
            <a:r>
              <a:rPr lang="en-US" dirty="0">
                <a:solidFill>
                  <a:srgbClr val="FF0000"/>
                </a:solidFill>
              </a:rPr>
              <a:t>win-win situation </a:t>
            </a:r>
            <a:r>
              <a:rPr lang="en-US" dirty="0"/>
              <a:t>with the market stakeholders.</a:t>
            </a:r>
            <a:endParaRPr lang="en-US" dirty="0" smtClean="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4</a:t>
            </a:fld>
            <a:endParaRPr kumimoji="1" lang="en-US" dirty="0"/>
          </a:p>
        </p:txBody>
      </p:sp>
      <p:pic>
        <p:nvPicPr>
          <p:cNvPr id="7" name="Picture 6"/>
          <p:cNvPicPr>
            <a:picLocks noChangeAspect="1"/>
          </p:cNvPicPr>
          <p:nvPr/>
        </p:nvPicPr>
        <p:blipFill>
          <a:blip r:embed="rId3"/>
          <a:stretch>
            <a:fillRect/>
          </a:stretch>
        </p:blipFill>
        <p:spPr>
          <a:xfrm>
            <a:off x="8829675" y="2825751"/>
            <a:ext cx="3213442" cy="2823312"/>
          </a:xfrm>
          <a:prstGeom prst="rect">
            <a:avLst/>
          </a:prstGeom>
        </p:spPr>
      </p:pic>
    </p:spTree>
    <p:extLst>
      <p:ext uri="{BB962C8B-B14F-4D97-AF65-F5344CB8AC3E}">
        <p14:creationId xmlns:p14="http://schemas.microsoft.com/office/powerpoint/2010/main" val="3137209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136525"/>
            <a:ext cx="10906125" cy="1325563"/>
          </a:xfrm>
        </p:spPr>
        <p:txBody>
          <a:bodyPr/>
          <a:lstStyle/>
          <a:p>
            <a:r>
              <a:rPr kumimoji="1" lang="en-US" dirty="0" smtClean="0">
                <a:solidFill>
                  <a:srgbClr val="FF0000"/>
                </a:solidFill>
              </a:rPr>
              <a:t>WHAT?: </a:t>
            </a:r>
            <a:r>
              <a:rPr kumimoji="1" lang="en-US" dirty="0" smtClean="0"/>
              <a:t>Outline </a:t>
            </a:r>
            <a:r>
              <a:rPr kumimoji="1" lang="en-US" smtClean="0"/>
              <a:t>of Market Survey</a:t>
            </a:r>
            <a:endParaRPr kumimoji="1" lang="en-US" dirty="0"/>
          </a:p>
        </p:txBody>
      </p:sp>
      <p:sp>
        <p:nvSpPr>
          <p:cNvPr id="3" name="Content Placeholder 2"/>
          <p:cNvSpPr>
            <a:spLocks noGrp="1"/>
          </p:cNvSpPr>
          <p:nvPr>
            <p:ph idx="1"/>
          </p:nvPr>
        </p:nvSpPr>
        <p:spPr/>
        <p:txBody>
          <a:bodyPr>
            <a:normAutofit lnSpcReduction="10000"/>
          </a:bodyPr>
          <a:lstStyle/>
          <a:p>
            <a:r>
              <a:rPr kumimoji="1" lang="en-US" altLang="ja-JP" dirty="0" smtClean="0"/>
              <a:t>Farmer representatives chosen by the farmer groups attend a training on market surveys.</a:t>
            </a:r>
            <a:endParaRPr lang="en-US" altLang="ja-JP" dirty="0" smtClean="0"/>
          </a:p>
          <a:p>
            <a:r>
              <a:rPr lang="en-US" dirty="0" smtClean="0"/>
              <a:t>During the training, the farmer representatives (1) </a:t>
            </a:r>
            <a:r>
              <a:rPr lang="en-US" dirty="0" smtClean="0">
                <a:solidFill>
                  <a:srgbClr val="FF0000"/>
                </a:solidFill>
              </a:rPr>
              <a:t>learn how to conduct a market survey </a:t>
            </a:r>
            <a:r>
              <a:rPr lang="en-US" dirty="0" smtClean="0"/>
              <a:t>and (2) </a:t>
            </a:r>
            <a:r>
              <a:rPr lang="en-US" dirty="0" smtClean="0">
                <a:solidFill>
                  <a:srgbClr val="FF0000"/>
                </a:solidFill>
              </a:rPr>
              <a:t>actually conduct a market survey at a local market </a:t>
            </a:r>
            <a:r>
              <a:rPr lang="en-US" dirty="0" smtClean="0"/>
              <a:t>as a practice.</a:t>
            </a:r>
          </a:p>
          <a:p>
            <a:r>
              <a:rPr lang="en-US" dirty="0" smtClean="0"/>
              <a:t>After the training</a:t>
            </a:r>
            <a:r>
              <a:rPr lang="en-US" dirty="0"/>
              <a:t>, </a:t>
            </a:r>
            <a:r>
              <a:rPr lang="en-US" dirty="0" smtClean="0"/>
              <a:t>the farmer representatives teach </a:t>
            </a:r>
            <a:r>
              <a:rPr lang="en-US" dirty="0"/>
              <a:t>other group members </a:t>
            </a:r>
            <a:r>
              <a:rPr lang="en-US" dirty="0" smtClean="0"/>
              <a:t>the </a:t>
            </a:r>
            <a:r>
              <a:rPr lang="en-US" dirty="0"/>
              <a:t>result of the market survey as well as the </a:t>
            </a:r>
            <a:r>
              <a:rPr lang="en-US" dirty="0" smtClean="0"/>
              <a:t>method of conducting </a:t>
            </a:r>
            <a:r>
              <a:rPr lang="en-US" dirty="0"/>
              <a:t>market </a:t>
            </a:r>
            <a:r>
              <a:rPr lang="en-US" dirty="0" smtClean="0"/>
              <a:t>surveys.</a:t>
            </a:r>
          </a:p>
          <a:p>
            <a:endParaRPr lang="en-US" dirty="0" smtClean="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5</a:t>
            </a:fld>
            <a:endParaRPr kumimoji="1" lang="en-US"/>
          </a:p>
        </p:txBody>
      </p:sp>
    </p:spTree>
    <p:extLst>
      <p:ext uri="{BB962C8B-B14F-4D97-AF65-F5344CB8AC3E}">
        <p14:creationId xmlns:p14="http://schemas.microsoft.com/office/powerpoint/2010/main" val="3319150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smtClean="0">
                <a:solidFill>
                  <a:srgbClr val="FF0000"/>
                </a:solidFill>
              </a:rPr>
              <a:t>FORMAT: </a:t>
            </a:r>
            <a:r>
              <a:rPr kumimoji="1" lang="en-US" dirty="0" smtClean="0"/>
              <a:t>Market Survey Questionnaire</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6</a:t>
            </a:fld>
            <a:endParaRPr kumimoji="1" lang="en-US"/>
          </a:p>
        </p:txBody>
      </p:sp>
      <p:pic>
        <p:nvPicPr>
          <p:cNvPr id="6" name="Picture 5"/>
          <p:cNvPicPr>
            <a:picLocks noChangeAspect="1"/>
          </p:cNvPicPr>
          <p:nvPr/>
        </p:nvPicPr>
        <p:blipFill>
          <a:blip r:embed="rId2"/>
          <a:stretch>
            <a:fillRect/>
          </a:stretch>
        </p:blipFill>
        <p:spPr>
          <a:xfrm>
            <a:off x="129399" y="3204686"/>
            <a:ext cx="12062601" cy="2538880"/>
          </a:xfrm>
          <a:prstGeom prst="rect">
            <a:avLst/>
          </a:prstGeom>
        </p:spPr>
      </p:pic>
      <p:sp>
        <p:nvSpPr>
          <p:cNvPr id="5" name="Content Placeholder 2"/>
          <p:cNvSpPr>
            <a:spLocks noGrp="1"/>
          </p:cNvSpPr>
          <p:nvPr>
            <p:ph idx="1"/>
          </p:nvPr>
        </p:nvSpPr>
        <p:spPr>
          <a:xfrm>
            <a:off x="838200" y="1802691"/>
            <a:ext cx="10177463" cy="1401995"/>
          </a:xfrm>
        </p:spPr>
        <p:txBody>
          <a:bodyPr/>
          <a:lstStyle/>
          <a:p>
            <a:r>
              <a:rPr lang="en-US" altLang="ja-JP" dirty="0" smtClean="0"/>
              <a:t>Information is filled out by the </a:t>
            </a:r>
            <a:r>
              <a:rPr lang="en-US" altLang="ja-JP" dirty="0" smtClean="0"/>
              <a:t>farmers</a:t>
            </a:r>
            <a:r>
              <a:rPr lang="ja-JP" altLang="en-US" dirty="0"/>
              <a:t> </a:t>
            </a:r>
            <a:r>
              <a:rPr lang="en-US" altLang="ja-JP" dirty="0" smtClean="0"/>
              <a:t>when they visit markets.</a:t>
            </a:r>
            <a:endParaRPr lang="en-US" dirty="0" smtClean="0"/>
          </a:p>
        </p:txBody>
      </p:sp>
    </p:spTree>
    <p:extLst>
      <p:ext uri="{BB962C8B-B14F-4D97-AF65-F5344CB8AC3E}">
        <p14:creationId xmlns:p14="http://schemas.microsoft.com/office/powerpoint/2010/main" val="3699229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81"/>
            <a:ext cx="10515600" cy="1325563"/>
          </a:xfrm>
        </p:spPr>
        <p:txBody>
          <a:bodyPr/>
          <a:lstStyle/>
          <a:p>
            <a:r>
              <a:rPr kumimoji="1" lang="en-US" dirty="0" smtClean="0">
                <a:solidFill>
                  <a:srgbClr val="FF0000"/>
                </a:solidFill>
              </a:rPr>
              <a:t>HOW?: </a:t>
            </a:r>
            <a:r>
              <a:rPr kumimoji="1" lang="en-US" dirty="0" smtClean="0"/>
              <a:t>Ke</a:t>
            </a:r>
            <a:r>
              <a:rPr lang="en-US" dirty="0" smtClean="0"/>
              <a:t>y </a:t>
            </a:r>
            <a:r>
              <a:rPr lang="en-US" altLang="ja-JP" dirty="0" smtClean="0"/>
              <a:t>I</a:t>
            </a:r>
            <a:r>
              <a:rPr lang="en-US" dirty="0" smtClean="0"/>
              <a:t>mplementation Tips</a:t>
            </a:r>
            <a:endParaRPr kumimoji="1" lang="en-US" dirty="0"/>
          </a:p>
        </p:txBody>
      </p:sp>
      <p:sp>
        <p:nvSpPr>
          <p:cNvPr id="3" name="Content Placeholder 2"/>
          <p:cNvSpPr>
            <a:spLocks noGrp="1"/>
          </p:cNvSpPr>
          <p:nvPr>
            <p:ph idx="1"/>
          </p:nvPr>
        </p:nvSpPr>
        <p:spPr>
          <a:xfrm>
            <a:off x="485773" y="1146293"/>
            <a:ext cx="11557344" cy="5883157"/>
          </a:xfrm>
        </p:spPr>
        <p:txBody>
          <a:bodyPr>
            <a:normAutofit lnSpcReduction="10000"/>
          </a:bodyPr>
          <a:lstStyle/>
          <a:p>
            <a:r>
              <a:rPr lang="en-US" dirty="0"/>
              <a:t>The market surveys should be </a:t>
            </a:r>
            <a:r>
              <a:rPr lang="en-US" dirty="0">
                <a:solidFill>
                  <a:srgbClr val="FF0000"/>
                </a:solidFill>
              </a:rPr>
              <a:t>conducted </a:t>
            </a:r>
            <a:r>
              <a:rPr lang="en-US" dirty="0" smtClean="0">
                <a:solidFill>
                  <a:srgbClr val="FF0000"/>
                </a:solidFill>
              </a:rPr>
              <a:t>by </a:t>
            </a:r>
            <a:r>
              <a:rPr lang="en-US" dirty="0">
                <a:solidFill>
                  <a:srgbClr val="FF0000"/>
                </a:solidFill>
              </a:rPr>
              <a:t>farmers</a:t>
            </a:r>
            <a:r>
              <a:rPr lang="en-US" dirty="0"/>
              <a:t>, not by government staff, with a </a:t>
            </a:r>
            <a:r>
              <a:rPr lang="en-US" dirty="0" smtClean="0"/>
              <a:t>questionnaire </a:t>
            </a:r>
            <a:r>
              <a:rPr lang="en-US" dirty="0"/>
              <a:t>form in </a:t>
            </a:r>
            <a:r>
              <a:rPr lang="en-US" dirty="0" smtClean="0"/>
              <a:t>hand.</a:t>
            </a:r>
          </a:p>
          <a:p>
            <a:endParaRPr lang="en-US" dirty="0"/>
          </a:p>
          <a:p>
            <a:endParaRPr lang="en-US" dirty="0" smtClean="0"/>
          </a:p>
          <a:p>
            <a:endParaRPr lang="en-US" dirty="0" smtClean="0"/>
          </a:p>
          <a:p>
            <a:endParaRPr lang="en-US" dirty="0"/>
          </a:p>
          <a:p>
            <a:endParaRPr lang="en-US" dirty="0" smtClean="0"/>
          </a:p>
          <a:p>
            <a:r>
              <a:rPr lang="en-US" dirty="0" smtClean="0"/>
              <a:t>The  </a:t>
            </a:r>
            <a:r>
              <a:rPr lang="en-US" dirty="0"/>
              <a:t>market  surveys  aim  at  collecting </a:t>
            </a:r>
            <a:r>
              <a:rPr lang="en-US" dirty="0" smtClean="0">
                <a:solidFill>
                  <a:srgbClr val="FF0000"/>
                </a:solidFill>
              </a:rPr>
              <a:t>information </a:t>
            </a:r>
            <a:r>
              <a:rPr lang="en-US" dirty="0">
                <a:solidFill>
                  <a:srgbClr val="FF0000"/>
                </a:solidFill>
              </a:rPr>
              <a:t>on not only market prices </a:t>
            </a:r>
            <a:r>
              <a:rPr lang="en-US" dirty="0"/>
              <a:t>but </a:t>
            </a:r>
            <a:r>
              <a:rPr lang="en-US" dirty="0" smtClean="0"/>
              <a:t>also </a:t>
            </a:r>
            <a:r>
              <a:rPr lang="en-US" dirty="0"/>
              <a:t>required quality and quantity of produce, </a:t>
            </a:r>
            <a:r>
              <a:rPr lang="en-US" dirty="0" smtClean="0"/>
              <a:t>seasonal </a:t>
            </a:r>
            <a:r>
              <a:rPr lang="en-US" dirty="0"/>
              <a:t>fluctuations of prices and traded </a:t>
            </a:r>
            <a:r>
              <a:rPr lang="en-US" dirty="0" smtClean="0"/>
              <a:t>quantity</a:t>
            </a:r>
            <a:r>
              <a:rPr lang="en-US" dirty="0"/>
              <a:t>, mode of payments, etc.</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7</a:t>
            </a:fld>
            <a:endParaRPr kumimoji="1" lang="en-US"/>
          </a:p>
        </p:txBody>
      </p:sp>
      <p:pic>
        <p:nvPicPr>
          <p:cNvPr id="5" name="Picture 4"/>
          <p:cNvPicPr>
            <a:picLocks noChangeAspect="1"/>
          </p:cNvPicPr>
          <p:nvPr/>
        </p:nvPicPr>
        <p:blipFill>
          <a:blip r:embed="rId2"/>
          <a:stretch>
            <a:fillRect/>
          </a:stretch>
        </p:blipFill>
        <p:spPr>
          <a:xfrm>
            <a:off x="2310080" y="2498489"/>
            <a:ext cx="7908730" cy="2214444"/>
          </a:xfrm>
          <a:prstGeom prst="rect">
            <a:avLst/>
          </a:prstGeom>
        </p:spPr>
      </p:pic>
      <p:sp>
        <p:nvSpPr>
          <p:cNvPr id="9" name="Rounded Rectangle 8"/>
          <p:cNvSpPr/>
          <p:nvPr/>
        </p:nvSpPr>
        <p:spPr>
          <a:xfrm>
            <a:off x="3786970" y="2323477"/>
            <a:ext cx="1926047"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smtClean="0">
                <a:solidFill>
                  <a:schemeClr val="tx1"/>
                </a:solidFill>
              </a:rPr>
              <a:t>Raising Motivation</a:t>
            </a:r>
            <a:endParaRPr kumimoji="1" lang="en-US" b="1" dirty="0">
              <a:solidFill>
                <a:schemeClr val="tx1"/>
              </a:solidFill>
            </a:endParaRPr>
          </a:p>
        </p:txBody>
      </p:sp>
    </p:spTree>
    <p:extLst>
      <p:ext uri="{BB962C8B-B14F-4D97-AF65-F5344CB8AC3E}">
        <p14:creationId xmlns:p14="http://schemas.microsoft.com/office/powerpoint/2010/main" val="190110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36084" y="5291528"/>
            <a:ext cx="6807033" cy="1566473"/>
          </a:xfrm>
          <a:prstGeom prst="rect">
            <a:avLst/>
          </a:prstGeom>
        </p:spPr>
      </p:pic>
      <p:pic>
        <p:nvPicPr>
          <p:cNvPr id="6" name="Picture 5"/>
          <p:cNvPicPr>
            <a:picLocks noChangeAspect="1"/>
          </p:cNvPicPr>
          <p:nvPr/>
        </p:nvPicPr>
        <p:blipFill>
          <a:blip r:embed="rId3"/>
          <a:stretch>
            <a:fillRect/>
          </a:stretch>
        </p:blipFill>
        <p:spPr>
          <a:xfrm>
            <a:off x="2692421" y="2335224"/>
            <a:ext cx="6807157" cy="1550999"/>
          </a:xfrm>
          <a:prstGeom prst="rect">
            <a:avLst/>
          </a:prstGeom>
        </p:spPr>
      </p:pic>
      <p:sp>
        <p:nvSpPr>
          <p:cNvPr id="2" name="Title 1"/>
          <p:cNvSpPr>
            <a:spLocks noGrp="1"/>
          </p:cNvSpPr>
          <p:nvPr>
            <p:ph type="title"/>
          </p:nvPr>
        </p:nvSpPr>
        <p:spPr>
          <a:xfrm>
            <a:off x="838200" y="-112181"/>
            <a:ext cx="10515600" cy="1325563"/>
          </a:xfrm>
        </p:spPr>
        <p:txBody>
          <a:bodyPr/>
          <a:lstStyle/>
          <a:p>
            <a:r>
              <a:rPr kumimoji="1" lang="en-US" dirty="0" smtClean="0">
                <a:solidFill>
                  <a:srgbClr val="FF0000"/>
                </a:solidFill>
              </a:rPr>
              <a:t>HOW?: </a:t>
            </a:r>
            <a:r>
              <a:rPr kumimoji="1" lang="en-US" dirty="0" smtClean="0"/>
              <a:t>Ke</a:t>
            </a:r>
            <a:r>
              <a:rPr lang="en-US" dirty="0" smtClean="0"/>
              <a:t>y </a:t>
            </a:r>
            <a:r>
              <a:rPr lang="en-US" altLang="ja-JP" dirty="0" smtClean="0"/>
              <a:t>I</a:t>
            </a:r>
            <a:r>
              <a:rPr lang="en-US" dirty="0" smtClean="0"/>
              <a:t>mplementation Tips</a:t>
            </a:r>
            <a:endParaRPr kumimoji="1" lang="en-US" dirty="0"/>
          </a:p>
        </p:txBody>
      </p:sp>
      <p:sp>
        <p:nvSpPr>
          <p:cNvPr id="3" name="Content Placeholder 2"/>
          <p:cNvSpPr>
            <a:spLocks noGrp="1"/>
          </p:cNvSpPr>
          <p:nvPr>
            <p:ph idx="1"/>
          </p:nvPr>
        </p:nvSpPr>
        <p:spPr>
          <a:xfrm>
            <a:off x="160165" y="963730"/>
            <a:ext cx="11871667" cy="5595335"/>
          </a:xfrm>
        </p:spPr>
        <p:txBody>
          <a:bodyPr>
            <a:normAutofit/>
          </a:bodyPr>
          <a:lstStyle/>
          <a:p>
            <a:r>
              <a:rPr lang="en-US" dirty="0"/>
              <a:t>During  the  market  surveys,  the  farmers </a:t>
            </a:r>
            <a:r>
              <a:rPr lang="en-US" dirty="0" smtClean="0"/>
              <a:t>are  </a:t>
            </a:r>
            <a:r>
              <a:rPr lang="en-US" dirty="0"/>
              <a:t>encouraged  to  </a:t>
            </a:r>
            <a:r>
              <a:rPr lang="en-US" dirty="0">
                <a:solidFill>
                  <a:srgbClr val="FF0000"/>
                </a:solidFill>
              </a:rPr>
              <a:t>establish  business </a:t>
            </a:r>
            <a:r>
              <a:rPr lang="en-US" dirty="0" smtClean="0">
                <a:solidFill>
                  <a:srgbClr val="FF0000"/>
                </a:solidFill>
              </a:rPr>
              <a:t>relationships </a:t>
            </a:r>
            <a:r>
              <a:rPr lang="en-US" dirty="0"/>
              <a:t>with the market players they </a:t>
            </a:r>
            <a:r>
              <a:rPr lang="en-US" dirty="0" smtClean="0"/>
              <a:t>meet </a:t>
            </a:r>
            <a:r>
              <a:rPr lang="en-US" dirty="0"/>
              <a:t>at the market</a:t>
            </a:r>
            <a:r>
              <a:rPr lang="en-US" dirty="0" smtClean="0"/>
              <a:t>.</a:t>
            </a:r>
          </a:p>
          <a:p>
            <a:endParaRPr lang="en-US" dirty="0"/>
          </a:p>
          <a:p>
            <a:endParaRPr lang="en-US" dirty="0" smtClean="0"/>
          </a:p>
          <a:p>
            <a:r>
              <a:rPr lang="en-US" dirty="0"/>
              <a:t>Farmers  should  understand  that  market </a:t>
            </a:r>
            <a:r>
              <a:rPr lang="en-US" dirty="0" smtClean="0"/>
              <a:t>surveys </a:t>
            </a:r>
            <a:r>
              <a:rPr lang="en-US" dirty="0">
                <a:solidFill>
                  <a:srgbClr val="FF0000"/>
                </a:solidFill>
              </a:rPr>
              <a:t>need to be carried out continuously </a:t>
            </a:r>
            <a:r>
              <a:rPr lang="en-US" dirty="0" smtClean="0">
                <a:solidFill>
                  <a:srgbClr val="FF0000"/>
                </a:solidFill>
              </a:rPr>
              <a:t>by </a:t>
            </a:r>
            <a:r>
              <a:rPr lang="en-US" dirty="0">
                <a:solidFill>
                  <a:srgbClr val="FF0000"/>
                </a:solidFill>
              </a:rPr>
              <a:t>themselves on a regular basis</a:t>
            </a:r>
            <a:r>
              <a:rPr lang="en-US" dirty="0"/>
              <a:t> without the </a:t>
            </a:r>
            <a:r>
              <a:rPr lang="en-US" dirty="0" smtClean="0"/>
              <a:t>help </a:t>
            </a:r>
            <a:r>
              <a:rPr lang="en-US" dirty="0"/>
              <a:t>of the government.</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8</a:t>
            </a:fld>
            <a:endParaRPr kumimoji="1" lang="en-US"/>
          </a:p>
        </p:txBody>
      </p:sp>
      <p:sp>
        <p:nvSpPr>
          <p:cNvPr id="9" name="Rounded Rectangle 8"/>
          <p:cNvSpPr/>
          <p:nvPr/>
        </p:nvSpPr>
        <p:spPr>
          <a:xfrm>
            <a:off x="4266351" y="2140914"/>
            <a:ext cx="1926047"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smtClean="0">
                <a:solidFill>
                  <a:schemeClr val="tx1"/>
                </a:solidFill>
              </a:rPr>
              <a:t>Raising Motivation</a:t>
            </a:r>
            <a:endParaRPr kumimoji="1" lang="en-US" b="1" dirty="0">
              <a:solidFill>
                <a:schemeClr val="tx1"/>
              </a:solidFill>
            </a:endParaRPr>
          </a:p>
        </p:txBody>
      </p:sp>
      <p:sp>
        <p:nvSpPr>
          <p:cNvPr id="10" name="Rounded Rectangle 9"/>
          <p:cNvSpPr/>
          <p:nvPr/>
        </p:nvSpPr>
        <p:spPr>
          <a:xfrm>
            <a:off x="7373870" y="5137029"/>
            <a:ext cx="1926047"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smtClean="0">
                <a:solidFill>
                  <a:schemeClr val="tx1"/>
                </a:solidFill>
              </a:rPr>
              <a:t>Raising Motivation</a:t>
            </a:r>
            <a:endParaRPr kumimoji="1" lang="en-US" b="1" dirty="0">
              <a:solidFill>
                <a:schemeClr val="tx1"/>
              </a:solidFill>
            </a:endParaRPr>
          </a:p>
        </p:txBody>
      </p:sp>
    </p:spTree>
    <p:extLst>
      <p:ext uri="{BB962C8B-B14F-4D97-AF65-F5344CB8AC3E}">
        <p14:creationId xmlns:p14="http://schemas.microsoft.com/office/powerpoint/2010/main" val="110693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171450"/>
            <a:ext cx="10848975" cy="1325563"/>
          </a:xfrm>
        </p:spPr>
        <p:txBody>
          <a:bodyPr/>
          <a:lstStyle/>
          <a:p>
            <a:r>
              <a:rPr kumimoji="1" lang="en-US" dirty="0" smtClean="0">
                <a:solidFill>
                  <a:srgbClr val="FF0000"/>
                </a:solidFill>
              </a:rPr>
              <a:t>Market Survey </a:t>
            </a:r>
            <a:r>
              <a:rPr lang="en-US" dirty="0" smtClean="0">
                <a:solidFill>
                  <a:srgbClr val="FF0000"/>
                </a:solidFill>
              </a:rPr>
              <a:t>In Depth</a:t>
            </a:r>
            <a:r>
              <a:rPr kumimoji="1" lang="en-US" dirty="0" smtClean="0">
                <a:solidFill>
                  <a:srgbClr val="FF0000"/>
                </a:solidFill>
              </a:rPr>
              <a:t>: </a:t>
            </a:r>
            <a:r>
              <a:rPr kumimoji="1" lang="en-US" dirty="0" smtClean="0"/>
              <a:t>Three Principles of the SHEP Market Survey</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t>9</a:t>
            </a:fld>
            <a:endParaRPr kumimoji="1" lang="en-US"/>
          </a:p>
        </p:txBody>
      </p:sp>
      <p:sp>
        <p:nvSpPr>
          <p:cNvPr id="7" name="Content Placeholder 2"/>
          <p:cNvSpPr>
            <a:spLocks noGrp="1"/>
          </p:cNvSpPr>
          <p:nvPr>
            <p:ph idx="1"/>
          </p:nvPr>
        </p:nvSpPr>
        <p:spPr>
          <a:xfrm>
            <a:off x="241128" y="1754188"/>
            <a:ext cx="11757366" cy="5484813"/>
          </a:xfrm>
        </p:spPr>
        <p:txBody>
          <a:bodyPr>
            <a:normAutofit/>
          </a:bodyPr>
          <a:lstStyle/>
          <a:p>
            <a:pPr marL="0" indent="0">
              <a:buNone/>
            </a:pPr>
            <a:r>
              <a:rPr lang="en-US" dirty="0" smtClean="0"/>
              <a:t>SHEP’s Market </a:t>
            </a:r>
            <a:r>
              <a:rPr lang="en-US" dirty="0"/>
              <a:t>Survey places an </a:t>
            </a:r>
            <a:r>
              <a:rPr lang="en-US" dirty="0">
                <a:solidFill>
                  <a:srgbClr val="FF0000"/>
                </a:solidFill>
              </a:rPr>
              <a:t>emphasis on supporting farmers’ </a:t>
            </a:r>
            <a:r>
              <a:rPr lang="en-US" dirty="0" smtClean="0">
                <a:solidFill>
                  <a:srgbClr val="FF0000"/>
                </a:solidFill>
              </a:rPr>
              <a:t>psychological </a:t>
            </a:r>
            <a:r>
              <a:rPr lang="en-US" dirty="0">
                <a:solidFill>
                  <a:srgbClr val="FF0000"/>
                </a:solidFill>
              </a:rPr>
              <a:t>need for autonomy and competence</a:t>
            </a:r>
            <a:r>
              <a:rPr lang="en-US" dirty="0" smtClean="0">
                <a:solidFill>
                  <a:srgbClr val="FF0000"/>
                </a:solidFill>
              </a:rPr>
              <a:t>.</a:t>
            </a:r>
          </a:p>
          <a:p>
            <a:pPr marL="0" indent="0">
              <a:spcBef>
                <a:spcPts val="2400"/>
              </a:spcBef>
              <a:buNone/>
            </a:pPr>
            <a:r>
              <a:rPr lang="en-US" dirty="0" smtClean="0"/>
              <a:t>The Market Survey aims at collecting information;</a:t>
            </a:r>
          </a:p>
          <a:p>
            <a:pPr>
              <a:buFont typeface="Wingdings" panose="05000000000000000000" pitchFamily="2" charset="2"/>
              <a:buChar char="ü"/>
            </a:pPr>
            <a:r>
              <a:rPr lang="en-US" altLang="ja-JP" b="1" dirty="0" smtClean="0"/>
              <a:t>that </a:t>
            </a:r>
            <a:r>
              <a:rPr lang="en-US" altLang="ja-JP" b="1" dirty="0"/>
              <a:t>suits the situations </a:t>
            </a:r>
            <a:r>
              <a:rPr lang="en-US" altLang="ja-JP" b="1" dirty="0" smtClean="0"/>
              <a:t>of </a:t>
            </a:r>
            <a:r>
              <a:rPr lang="en-US" altLang="ja-JP" b="1" dirty="0"/>
              <a:t>the farmers</a:t>
            </a:r>
            <a:r>
              <a:rPr lang="en-US" altLang="ja-JP" b="1" dirty="0" smtClean="0"/>
              <a:t>,</a:t>
            </a:r>
          </a:p>
          <a:p>
            <a:pPr>
              <a:buFont typeface="Wingdings" panose="05000000000000000000" pitchFamily="2" charset="2"/>
              <a:buChar char="ü"/>
            </a:pPr>
            <a:r>
              <a:rPr lang="en-US" altLang="ja-JP" b="1" dirty="0" smtClean="0"/>
              <a:t>from </a:t>
            </a:r>
            <a:r>
              <a:rPr lang="en-US" altLang="ja-JP" b="1" dirty="0"/>
              <a:t>a view point of the farmers, </a:t>
            </a:r>
            <a:r>
              <a:rPr lang="en-US" altLang="ja-JP" b="1" dirty="0" smtClean="0"/>
              <a:t>and;</a:t>
            </a:r>
          </a:p>
          <a:p>
            <a:pPr>
              <a:buFont typeface="Wingdings" panose="05000000000000000000" pitchFamily="2" charset="2"/>
              <a:buChar char="ü"/>
            </a:pPr>
            <a:r>
              <a:rPr lang="en-US" altLang="ja-JP" b="1" dirty="0" smtClean="0"/>
              <a:t>by </a:t>
            </a:r>
            <a:r>
              <a:rPr lang="en-US" altLang="ja-JP" b="1" dirty="0"/>
              <a:t>the </a:t>
            </a:r>
            <a:r>
              <a:rPr lang="en-US" altLang="ja-JP" b="1" dirty="0" smtClean="0"/>
              <a:t>farmers </a:t>
            </a:r>
            <a:r>
              <a:rPr lang="en-US" altLang="ja-JP" b="1" dirty="0"/>
              <a:t>in order for the farmers to explore business possibilities </a:t>
            </a:r>
            <a:r>
              <a:rPr lang="en-US" altLang="ja-JP" b="1" dirty="0" smtClean="0"/>
              <a:t>and </a:t>
            </a:r>
            <a:r>
              <a:rPr lang="en-US" altLang="ja-JP" b="1" dirty="0"/>
              <a:t>options. </a:t>
            </a:r>
            <a:endParaRPr lang="en-US" altLang="ja-JP" dirty="0" smtClean="0"/>
          </a:p>
          <a:p>
            <a:pPr marL="0" indent="0">
              <a:buNone/>
            </a:pPr>
            <a:r>
              <a:rPr lang="en-US" altLang="ja-JP" dirty="0" smtClean="0"/>
              <a:t>These are the “three principles of the SHEP Market Survey.</a:t>
            </a:r>
            <a:endParaRPr lang="en-US" altLang="ja-JP" dirty="0"/>
          </a:p>
        </p:txBody>
      </p:sp>
    </p:spTree>
    <p:extLst>
      <p:ext uri="{BB962C8B-B14F-4D97-AF65-F5344CB8AC3E}">
        <p14:creationId xmlns:p14="http://schemas.microsoft.com/office/powerpoint/2010/main" val="4031726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F5806971-D9F3-4248-BFBD-5E0E45DFD11D}"/>
</file>

<file path=customXml/itemProps2.xml><?xml version="1.0" encoding="utf-8"?>
<ds:datastoreItem xmlns:ds="http://schemas.openxmlformats.org/officeDocument/2006/customXml" ds:itemID="{28B57E9B-2C94-4564-A102-5626B6A13A7C}"/>
</file>

<file path=customXml/itemProps3.xml><?xml version="1.0" encoding="utf-8"?>
<ds:datastoreItem xmlns:ds="http://schemas.openxmlformats.org/officeDocument/2006/customXml" ds:itemID="{09E69D9F-06E6-40FE-A7EC-56E72E15CF9D}"/>
</file>

<file path=docProps/app.xml><?xml version="1.0" encoding="utf-8"?>
<Properties xmlns="http://schemas.openxmlformats.org/officeDocument/2006/extended-properties" xmlns:vt="http://schemas.openxmlformats.org/officeDocument/2006/docPropsVTypes">
  <TotalTime>1320</TotalTime>
  <Words>1489</Words>
  <Application>Microsoft Office PowerPoint</Application>
  <PresentationFormat>Widescreen</PresentationFormat>
  <Paragraphs>134</Paragraphs>
  <Slides>23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ＭＳ Ｐゴシック</vt:lpstr>
      <vt:lpstr>ＭＳ ゴシック</vt:lpstr>
      <vt:lpstr>Arial</vt:lpstr>
      <vt:lpstr>Calibri</vt:lpstr>
      <vt:lpstr>Calibri Light</vt:lpstr>
      <vt:lpstr>Century Gothic</vt:lpstr>
      <vt:lpstr>Times New Roman</vt:lpstr>
      <vt:lpstr>Wingdings</vt:lpstr>
      <vt:lpstr>Office Theme</vt:lpstr>
      <vt:lpstr>ビットマップ イメージ</vt:lpstr>
      <vt:lpstr>Market Survey Methods of Implementation</vt:lpstr>
      <vt:lpstr>WHERE ARE WE?: Market Survey in SHEP’s 4 Steps</vt:lpstr>
      <vt:lpstr>PART 1: CONCEPT</vt:lpstr>
      <vt:lpstr>WHY?: Objectives of Market Survey</vt:lpstr>
      <vt:lpstr>WHAT?: Outline of Market Survey</vt:lpstr>
      <vt:lpstr>FORMAT: Market Survey Questionnaire</vt:lpstr>
      <vt:lpstr>HOW?: Key Implementation Tips</vt:lpstr>
      <vt:lpstr>HOW?: Key Implementation Tips</vt:lpstr>
      <vt:lpstr>Market Survey In Depth: Three Principles of the SHEP Market Survey</vt:lpstr>
      <vt:lpstr>Market Survey In Depth: Three Principles of the SHEP Market Survey</vt:lpstr>
      <vt:lpstr>Market Survey In Depth: Examples of Information collected by fulfilling Three Principles of the SHEP Market Survey</vt:lpstr>
      <vt:lpstr>Market Survey In Depth: Examples of Information collected by fulfilling Three Principles of the SHEP Market Survey</vt:lpstr>
      <vt:lpstr>Market Survey In Depth: Path to Success</vt:lpstr>
      <vt:lpstr>Mitigating Asymmetric Information</vt:lpstr>
      <vt:lpstr>PART 2: PRACTICE</vt:lpstr>
      <vt:lpstr>STEP: Implementation Procedures</vt:lpstr>
      <vt:lpstr>STEP: Implementation Procedures</vt:lpstr>
      <vt:lpstr>Filling out Market Survey Questionnaire</vt:lpstr>
      <vt:lpstr>CHECKLIST: Points to be Confirmed after Market Survey</vt:lpstr>
      <vt:lpstr>Market Survey in Action</vt:lpstr>
      <vt:lpstr>TROUBLESHOOTING</vt:lpstr>
      <vt:lpstr>TROUBLESHOOTING</vt:lpstr>
      <vt:lpstr>Way Forward: Implementation Schedule, Reporting, add any other necessary info. 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Shuto Kumiko</dc:creator>
  <cp:lastModifiedBy>Shuto Kumiko</cp:lastModifiedBy>
  <cp:revision>100</cp:revision>
  <dcterms:created xsi:type="dcterms:W3CDTF">2019-05-01T16:27:56Z</dcterms:created>
  <dcterms:modified xsi:type="dcterms:W3CDTF">2020-08-10T22:48:55Z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132284100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