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2" r:id="rId2"/>
    <p:sldId id="258" r:id="rId3"/>
    <p:sldId id="269" r:id="rId4"/>
    <p:sldId id="257" r:id="rId5"/>
    <p:sldId id="259" r:id="rId6"/>
    <p:sldId id="264" r:id="rId7"/>
    <p:sldId id="286" r:id="rId8"/>
    <p:sldId id="261" r:id="rId9"/>
    <p:sldId id="270" r:id="rId10"/>
    <p:sldId id="262" r:id="rId11"/>
    <p:sldId id="266" r:id="rId12"/>
    <p:sldId id="267" r:id="rId13"/>
    <p:sldId id="263" r:id="rId14"/>
    <p:sldId id="284" r:id="rId15"/>
    <p:sldId id="281" r:id="rId16"/>
    <p:sldId id="285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1CF"/>
    <a:srgbClr val="FFFFFF"/>
    <a:srgbClr val="D85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s-MX" smtClean="0"/>
              <a:t>11/01/2022</a:t>
            </a:fld>
            <a:endParaRPr kumimoji="1" lang="es-MX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s-MX" smtClean="0"/>
              <a:t>4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subtitle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1057229"/>
            <a:ext cx="11325982" cy="2600372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pPr rtl="0"/>
            <a:r>
              <a:rPr lang="es-MX" sz="7200" b="1" i="0" u="none" baseline="0" dirty="0" err="1">
                <a:solidFill>
                  <a:schemeClr val="tx1"/>
                </a:solidFill>
              </a:rPr>
              <a:t>Seleción</a:t>
            </a:r>
            <a:r>
              <a:rPr lang="es-MX" sz="7200" b="1" i="0" u="none" baseline="0" dirty="0">
                <a:solidFill>
                  <a:schemeClr val="tx1"/>
                </a:solidFill>
              </a:rPr>
              <a:t> de cultivos objetivo</a:t>
            </a:r>
            <a:r>
              <a:rPr kumimoji="1" lang="es-MX" altLang="ja-JP" sz="8800" dirty="0">
                <a:solidFill>
                  <a:schemeClr val="tx1"/>
                </a:solidFill>
              </a:rPr>
              <a:t/>
            </a:r>
            <a:br>
              <a:rPr kumimoji="1" lang="es-MX" altLang="ja-JP" sz="8800" dirty="0">
                <a:solidFill>
                  <a:schemeClr val="tx1"/>
                </a:solidFill>
              </a:rPr>
            </a:br>
            <a:r>
              <a:rPr kumimoji="1" lang="es-MX" sz="5400" b="1" i="0" u="none" baseline="0" dirty="0">
                <a:solidFill>
                  <a:schemeClr val="tx1"/>
                </a:solidFill>
              </a:rPr>
              <a:t>Métodos de implementación</a:t>
            </a:r>
            <a:endParaRPr kumimoji="1" lang="es-MX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9" y="3995737"/>
            <a:ext cx="5914265" cy="2543175"/>
          </a:xfrm>
        </p:spPr>
        <p:txBody>
          <a:bodyPr>
            <a:normAutofit/>
          </a:bodyPr>
          <a:lstStyle/>
          <a:p>
            <a:pPr rtl="0"/>
            <a:r>
              <a:rPr lang="es-MX" b="1" i="0" u="none" baseline="0" dirty="0">
                <a:solidFill>
                  <a:schemeClr val="bg1">
                    <a:lumMod val="65000"/>
                  </a:schemeClr>
                </a:solidFill>
                <a:latin typeface="+mj-lt"/>
                <a:ea typeface="Century Gothic" panose="020B0502020202020204" pitchFamily="34" charset="0"/>
                <a:cs typeface="Century Gothic" panose="020B0502020202020204" pitchFamily="34" charset="0"/>
              </a:rPr>
              <a:t>Escriba aquí el nombre de su organización.</a:t>
            </a:r>
            <a:endParaRPr lang="es-MX" altLang="en-US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</a:t>
            </a:fld>
            <a:endParaRPr kumimoji="1"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92846"/>
            <a:ext cx="2234306" cy="8715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48838"/>
              </p:ext>
            </p:extLst>
          </p:nvPr>
        </p:nvGraphicFramePr>
        <p:xfrm>
          <a:off x="122010" y="1"/>
          <a:ext cx="1235303" cy="10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ビットマップ イメージ" r:id="rId4" imgW="5819048" imgH="4982270" progId="Paint.Picture">
                  <p:embed/>
                </p:oleObj>
              </mc:Choice>
              <mc:Fallback>
                <p:oleObj name="ビットマップ イメージ" r:id="rId4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1"/>
                        <a:ext cx="1235303" cy="1057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図 113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43"/>
          <a:stretch/>
        </p:blipFill>
        <p:spPr>
          <a:xfrm>
            <a:off x="6858000" y="3750446"/>
            <a:ext cx="4329112" cy="2788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-205269"/>
            <a:ext cx="1107757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es-MX" b="1" i="0" u="none" baseline="0" dirty="0"/>
              <a:t> procedimientos de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28" y="1045922"/>
            <a:ext cx="11818089" cy="5812078"/>
          </a:xfrm>
        </p:spPr>
        <p:txBody>
          <a:bodyPr>
            <a:normAutofit lnSpcReduction="10000"/>
          </a:bodyPr>
          <a:lstStyle/>
          <a:p>
            <a:pPr marL="742950" indent="-742950" algn="l" rtl="0">
              <a:buFont typeface="+mj-lt"/>
              <a:buAutoNum type="arabicPeriod"/>
            </a:pPr>
            <a:r>
              <a:rPr lang="es-MX" b="0" i="0" u="none" baseline="0" dirty="0"/>
              <a:t>Organizar una reunión en la comunidad e invitar a los miembros del grupo y a sus cónyuges.</a:t>
            </a:r>
            <a:r>
              <a:rPr lang="es-MX" b="0" i="0" u="none" baseline="0" dirty="0">
                <a:solidFill>
                  <a:srgbClr val="FF0000"/>
                </a:solidFill>
              </a:rPr>
              <a:t>[¡Ojo!] Invitar a los cónyuges facilita una toma de decisiones efectiva.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s-MX" b="0" i="0" u="none" baseline="0" dirty="0"/>
              <a:t>Pedir al grupo de agricultores que debata los hallazgos del estudio de mercado y que llene la información en la hoja para seleccionar cultivos objetivo.</a:t>
            </a:r>
            <a:r>
              <a:rPr lang="es-MX" b="0" i="0" u="none" baseline="0" dirty="0">
                <a:solidFill>
                  <a:srgbClr val="FF0000"/>
                </a:solidFill>
              </a:rPr>
              <a:t>[¡Ojo!] Hacer referencia al estudio de mercado y al cuestionario del estudio de línea base.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s-MX" b="0" i="0" u="none" baseline="0" dirty="0"/>
              <a:t>Ventajas y desventajas de los posibles cultivos objetivo. ¿Son fáciles de cultivar, asequibles y adecuados para las condiciones locales de cultivo? </a:t>
            </a:r>
            <a:r>
              <a:rPr lang="es-MX" b="0" i="0" u="none" baseline="0" dirty="0">
                <a:solidFill>
                  <a:srgbClr val="FF0000"/>
                </a:solidFill>
              </a:rPr>
              <a:t>[¡Ojo!] Los extensionistas deben aconsejar acerca de la pertinencia productiva y asuntos técnicos. No elijamos las cosechas únicamente según la rentabilidad.</a:t>
            </a:r>
            <a:endParaRPr lang="es-MX" altLang="ja-JP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10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es-MX" b="1" i="0" u="none" baseline="0" dirty="0"/>
              <a:t> procedimientos de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257300"/>
            <a:ext cx="11901487" cy="5600699"/>
          </a:xfrm>
        </p:spPr>
        <p:txBody>
          <a:bodyPr>
            <a:normAutofit/>
          </a:bodyPr>
          <a:lstStyle/>
          <a:p>
            <a:pPr marL="742950" indent="-742950" algn="l" rtl="0">
              <a:buFont typeface="+mj-lt"/>
              <a:buAutoNum type="arabicPeriod" startAt="4"/>
            </a:pPr>
            <a:r>
              <a:rPr lang="es-MX" b="0" i="0" u="none" baseline="0" dirty="0"/>
              <a:t>Cada miembro del grupo vota por su cultivo preferido (votación anónima)</a:t>
            </a:r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Que escriban el nombre de su 1.</a:t>
            </a:r>
            <a:r>
              <a:rPr lang="es-MX" sz="3000" b="0" i="0" u="none" baseline="30000" dirty="0"/>
              <a:t>a</a:t>
            </a:r>
            <a:r>
              <a:rPr lang="es-MX" sz="3000" b="0" i="0" u="none" baseline="0" dirty="0"/>
              <a:t> y 2.</a:t>
            </a:r>
            <a:r>
              <a:rPr lang="es-MX" sz="3000" b="0" i="0" u="none" baseline="30000" dirty="0"/>
              <a:t>a</a:t>
            </a:r>
            <a:r>
              <a:rPr lang="es-MX" sz="3000" b="0" i="0" u="none" baseline="0" dirty="0"/>
              <a:t> preferencia de cultivo en el papel de votación.</a:t>
            </a:r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En este proceso debe participar la mayor parte de los miembros del grupo, de preferencia más del 70 %, para alcanzar un consenso. </a:t>
            </a:r>
            <a:endParaRPr lang="es-MX" sz="3000" dirty="0"/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Para el 2.</a:t>
            </a:r>
            <a:r>
              <a:rPr lang="es-MX" sz="3000" b="0" i="0" u="none" baseline="30000" dirty="0"/>
              <a:t>o</a:t>
            </a:r>
            <a:r>
              <a:rPr lang="es-MX" sz="3000" b="0" i="0" u="none" baseline="0" dirty="0"/>
              <a:t> cultivo, repetir el proceso anterior.</a:t>
            </a:r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Ordenar los cultivos según la cantidad de votos y elegir dos o tres. </a:t>
            </a:r>
            <a:endParaRPr lang="es-MX" sz="3000" dirty="0"/>
          </a:p>
          <a:p>
            <a:pPr marL="914400" lvl="2" indent="0" algn="l" rtl="0">
              <a:buNone/>
            </a:pPr>
            <a:r>
              <a:rPr lang="es-MX" sz="3500" b="0" i="0" u="none" baseline="0" dirty="0">
                <a:solidFill>
                  <a:srgbClr val="FF0000"/>
                </a:solidFill>
              </a:rPr>
              <a:t>[¡Ojo!] Asegurarse que los miembros poderosos del grupo (líderes, ancianos o miembros con mayor educación) no influyan en la decisión grupal.</a:t>
            </a:r>
            <a:endParaRPr kumimoji="1" lang="es-MX" sz="3500" dirty="0">
              <a:solidFill>
                <a:srgbClr val="FF0000"/>
              </a:solidFill>
            </a:endParaRPr>
          </a:p>
          <a:p>
            <a:pPr marL="742950" indent="-742950" algn="l" rtl="0">
              <a:buFont typeface="+mj-lt"/>
              <a:buAutoNum type="arabicPeriod" startAt="4"/>
            </a:pPr>
            <a:endParaRPr kumimoji="1"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11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" y="647699"/>
            <a:ext cx="10712767" cy="62375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80" y="-278028"/>
            <a:ext cx="10763250" cy="1325563"/>
          </a:xfrm>
        </p:spPr>
        <p:txBody>
          <a:bodyPr/>
          <a:lstStyle/>
          <a:p>
            <a:pPr algn="l" rtl="0"/>
            <a:r>
              <a:rPr lang="es-MX" b="1" i="0" u="none" baseline="0" dirty="0"/>
              <a:t>Hoja para seleccionar cultivos objetivo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12</a:t>
            </a:fld>
            <a:endParaRPr kumimoji="1" lang="es-MX" dirty="0"/>
          </a:p>
        </p:txBody>
      </p:sp>
      <p:sp>
        <p:nvSpPr>
          <p:cNvPr id="11" name="Right Brace 10"/>
          <p:cNvSpPr/>
          <p:nvPr/>
        </p:nvSpPr>
        <p:spPr>
          <a:xfrm>
            <a:off x="6005205" y="601188"/>
            <a:ext cx="409410" cy="629049"/>
          </a:xfrm>
          <a:prstGeom prst="rightBrace">
            <a:avLst>
              <a:gd name="adj1" fmla="val 22292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9752" y="667245"/>
            <a:ext cx="646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kumimoji="1" lang="es-MX" sz="2400" b="1" i="0" u="none" baseline="0" dirty="0">
                <a:solidFill>
                  <a:srgbClr val="FF0000"/>
                </a:solidFill>
              </a:rPr>
              <a:t>Información básica del grupo de agricultores</a:t>
            </a:r>
            <a:endParaRPr kumimoji="1" lang="es-MX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28486" y="2260033"/>
            <a:ext cx="4629340" cy="92333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 rtl="0"/>
            <a:r>
              <a:rPr kumimoji="1" lang="es-MX" sz="2000" b="0" i="0" u="none" baseline="0" dirty="0">
                <a:solidFill>
                  <a:srgbClr val="FF0000"/>
                </a:solidFill>
              </a:rPr>
              <a:t>I</a:t>
            </a:r>
            <a:r>
              <a:rPr kumimoji="1" lang="es-MX" sz="2000" b="1" i="0" u="none" baseline="0" dirty="0">
                <a:solidFill>
                  <a:srgbClr val="FF0000"/>
                </a:solidFill>
              </a:rPr>
              <a:t>nfo. recopilada durante el estudio de mercado</a:t>
            </a:r>
          </a:p>
          <a:p>
            <a:pPr algn="l" rtl="0"/>
            <a:r>
              <a:rPr lang="es-MX" sz="2000" b="1" i="0" u="none" baseline="0" dirty="0">
                <a:solidFill>
                  <a:srgbClr val="FF0000"/>
                </a:solidFill>
              </a:rPr>
              <a:t>                                   e</a:t>
            </a:r>
          </a:p>
          <a:p>
            <a:pPr algn="l" rtl="0"/>
            <a:r>
              <a:rPr kumimoji="1" lang="es-MX" sz="2000" b="1" i="0" u="none" baseline="0" dirty="0">
                <a:solidFill>
                  <a:srgbClr val="FF0000"/>
                </a:solidFill>
              </a:rPr>
              <a:t>Info. basada en el estudio de línea base</a:t>
            </a:r>
            <a:endParaRPr kumimoji="1" lang="es-MX" sz="2000" b="1" dirty="0">
              <a:solidFill>
                <a:srgbClr val="FF0000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 rot="5400000">
            <a:off x="3013038" y="1275863"/>
            <a:ext cx="347670" cy="1543050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55303" y="3671331"/>
            <a:ext cx="15366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000" b="1" i="0" u="none" baseline="0" dirty="0">
                <a:solidFill>
                  <a:srgbClr val="FF0000"/>
                </a:solidFill>
              </a:rPr>
              <a:t>Clasificación: resultado de la votación</a:t>
            </a:r>
            <a:endParaRPr kumimoji="1" lang="es-MX" sz="2000" b="1" dirty="0">
              <a:solidFill>
                <a:srgbClr val="FF000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10371513" y="2196523"/>
            <a:ext cx="365741" cy="4098605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6863517" y="-739630"/>
            <a:ext cx="299951" cy="5526318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69405" y="2302595"/>
            <a:ext cx="2552237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es-MX" sz="2000" b="1" i="0" u="none" baseline="0" dirty="0">
                <a:solidFill>
                  <a:srgbClr val="FF0000"/>
                </a:solidFill>
              </a:rPr>
              <a:t>La asesoría de los extensionistas es crucial</a:t>
            </a:r>
            <a:endParaRPr kumimoji="1" lang="es-MX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2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LISTA DE CHEQUEO: </a:t>
            </a:r>
            <a:r>
              <a:rPr kumimoji="1" lang="es-MX" sz="4000" b="1" i="0" u="none" baseline="0" dirty="0"/>
              <a:t>puntos que confirmar tras la selección de cultivos</a:t>
            </a:r>
            <a:endParaRPr kumimoji="1"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299914"/>
            <a:ext cx="11920537" cy="5557837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agricultores objetivo </a:t>
            </a:r>
            <a:r>
              <a:rPr lang="es-MX" sz="3200" dirty="0">
                <a:solidFill>
                  <a:srgbClr val="FF0000"/>
                </a:solidFill>
              </a:rPr>
              <a:t>entiendan los métodos </a:t>
            </a:r>
            <a:r>
              <a:rPr lang="es-MX" sz="3200" b="0" i="0" u="none" baseline="0" dirty="0"/>
              <a:t>de la selección de cultivos objetivo.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al elegir los cultivos objetivo se tenga en consideración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no solo la rentabilidad, sino también las condiciones agroecológicas y las capacidades técnicas y financieras de los agricultores</a:t>
            </a:r>
            <a:r>
              <a:rPr lang="es-MX" sz="3200" b="0" i="0" u="none" baseline="0" dirty="0"/>
              <a:t>.</a:t>
            </a:r>
            <a:endParaRPr lang="es-MX" sz="32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grupos objetivo acuerden seleccionar los cultivos objetivo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de forma periódica ellos mismos en el futuro.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 la proporción masculino-femenina </a:t>
            </a:r>
            <a:r>
              <a:rPr lang="es-MX" sz="3200" b="0" i="0" u="none" baseline="0" dirty="0"/>
              <a:t>de los participantes esté equilibrada.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dirty="0"/>
              <a:t>Que se asegure la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calidad de la participación </a:t>
            </a:r>
            <a:r>
              <a:rPr lang="es-MX" sz="3200" dirty="0"/>
              <a:t>masculina y femenina en la toma de decisiones.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se involucre 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los cónyuges de los miembros </a:t>
            </a:r>
            <a:r>
              <a:rPr lang="es-MX" sz="3200" b="0" i="0" u="none" baseline="0" dirty="0"/>
              <a:t>(opcional).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13</a:t>
            </a:fld>
            <a:endParaRPr kumimoji="1" lang="es-MX" sz="1400" dirty="0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14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5638" y="457269"/>
            <a:ext cx="10991850" cy="1325563"/>
          </a:xfrm>
        </p:spPr>
        <p:txBody>
          <a:bodyPr/>
          <a:lstStyle/>
          <a:p>
            <a:pPr algn="ctr" rtl="0"/>
            <a:r>
              <a:rPr lang="es-MX" b="1" i="0" u="none" baseline="0" dirty="0">
                <a:solidFill>
                  <a:srgbClr val="FF0000"/>
                </a:solidFill>
              </a:rPr>
              <a:t>La selección de cultivos objetivo en acción</a:t>
            </a:r>
            <a:endParaRPr kumimoji="1" lang="es-MX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9" y="1639957"/>
            <a:ext cx="12072315" cy="459367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2418" y="1612156"/>
            <a:ext cx="3607081" cy="2031325"/>
          </a:xfrm>
          <a:prstGeom prst="wedgeEllipseCallout">
            <a:avLst>
              <a:gd name="adj1" fmla="val 35149"/>
              <a:gd name="adj2" fmla="val 559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sz="2000" dirty="0"/>
              <a:t>¿Por qué no elegimos estos dos cultivos que son los más rentables?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37510" y="5890638"/>
            <a:ext cx="25946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Foto: Malaui</a:t>
            </a:r>
          </a:p>
        </p:txBody>
      </p:sp>
      <p:sp>
        <p:nvSpPr>
          <p:cNvPr id="9" name="CuadroTexto 2">
            <a:extLst>
              <a:ext uri="{FF2B5EF4-FFF2-40B4-BE49-F238E27FC236}">
                <a16:creationId xmlns:a16="http://schemas.microsoft.com/office/drawing/2014/main" id="{180C6F0E-F9EF-46F0-866D-B9C7BD93821A}"/>
              </a:ext>
            </a:extLst>
          </p:cNvPr>
          <p:cNvSpPr txBox="1"/>
          <p:nvPr/>
        </p:nvSpPr>
        <p:spPr>
          <a:xfrm>
            <a:off x="7600950" y="3009900"/>
            <a:ext cx="4457700" cy="3067049"/>
          </a:xfrm>
          <a:prstGeom prst="wedgeEllipseCallout">
            <a:avLst>
              <a:gd name="adj1" fmla="val -38844"/>
              <a:gd name="adj2" fmla="val -5506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ES" sz="2000" dirty="0"/>
              <a:t>¡Espere! ¿Sabía que ese cultivo</a:t>
            </a:r>
            <a:br>
              <a:rPr lang="es-ES" sz="2000" dirty="0"/>
            </a:br>
            <a:r>
              <a:rPr lang="es-ES" sz="2000" dirty="0"/>
              <a:t>no crece bien en climas cálidos? También, he visto que los agricultores de esta zona sufren de infestación de plagas con este cultivo. Es muy arriesgado elegir estos dos. </a:t>
            </a:r>
          </a:p>
        </p:txBody>
      </p:sp>
    </p:spTree>
    <p:extLst>
      <p:ext uri="{BB962C8B-B14F-4D97-AF65-F5344CB8AC3E}">
        <p14:creationId xmlns:p14="http://schemas.microsoft.com/office/powerpoint/2010/main" val="164128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pPr algn="l" rtl="0"/>
            <a:r>
              <a:rPr lang="es-MX" sz="3600" b="1" i="0" u="none" baseline="0" dirty="0"/>
              <a:t>SOLUCIÓN DE PROBLEMAS</a:t>
            </a:r>
            <a:endParaRPr lang="es-MX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381125"/>
            <a:ext cx="11900242" cy="5748338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sz="2800" b="0" i="0" u="none" baseline="0" dirty="0"/>
              <a:t>¿Qué pasa en caso de empate en la votación?</a:t>
            </a:r>
            <a:r>
              <a:rPr lang="es-MX" sz="2800" b="0" i="0" u="none" baseline="0" dirty="0">
                <a:sym typeface="Wingdings" panose="05000000000000000000" pitchFamily="2" charset="2"/>
              </a:rPr>
              <a:t> Pedir a los agricultores que </a:t>
            </a:r>
            <a:r>
              <a:rPr lang="es-MX" sz="28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voten de nuevo</a:t>
            </a:r>
            <a:r>
              <a:rPr lang="es-MX" sz="2800" b="0" i="0" u="none" baseline="0" dirty="0">
                <a:sym typeface="Wingdings" panose="05000000000000000000" pitchFamily="2" charset="2"/>
              </a:rPr>
              <a:t>. En esta oportunidad, votarán solo por los cultivos que obtuvieron la misma cantidad de votos.</a:t>
            </a:r>
            <a:endParaRPr lang="es-MX" sz="2800" dirty="0">
              <a:sym typeface="Wingdings" panose="05000000000000000000" pitchFamily="2" charset="2"/>
            </a:endParaRP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2800" b="0" i="0" u="none" baseline="0" dirty="0"/>
              <a:t>¿No hay un riesgo de sobreoferta? </a:t>
            </a:r>
            <a:r>
              <a:rPr lang="es-MX" sz="2800" b="0" i="0" u="none" baseline="0" dirty="0">
                <a:sym typeface="Wingdings" panose="05000000000000000000" pitchFamily="2" charset="2"/>
              </a:rPr>
              <a:t>Seleccionar unos pocos cultivos objetivo no necesariamente va a saturar el mercado local, </a:t>
            </a:r>
            <a:r>
              <a:rPr lang="es-MX" sz="28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siempre y cuando los agricultores sepan cuándo y qué cantidad deben suministrar al mercado</a:t>
            </a:r>
            <a:r>
              <a:rPr lang="es-MX" sz="2800" b="0" i="0" u="none" baseline="0" dirty="0">
                <a:sym typeface="Wingdings" panose="05000000000000000000" pitchFamily="2" charset="2"/>
              </a:rPr>
              <a:t>.</a:t>
            </a:r>
            <a:endParaRPr lang="es-MX" sz="28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2800" b="0" i="0" u="none" baseline="0" dirty="0"/>
              <a:t>¿Qué pasa con los cultivos que no son seleccionados? </a:t>
            </a:r>
            <a:r>
              <a:rPr lang="es-MX" sz="2800" b="0" i="0" u="none" baseline="0" dirty="0">
                <a:sym typeface="Wingdings" panose="05000000000000000000" pitchFamily="2" charset="2"/>
              </a:rPr>
              <a:t>Los beneficios de seleccionar los cultivos objetivo son:</a:t>
            </a:r>
          </a:p>
          <a:p>
            <a:pPr lvl="1" algn="l" rtl="0">
              <a:buFontTx/>
              <a:buChar char="-"/>
            </a:pPr>
            <a:r>
              <a:rPr lang="es-MX" sz="2400" b="0" i="0" u="none" baseline="0" dirty="0">
                <a:sym typeface="Wingdings" panose="05000000000000000000" pitchFamily="2" charset="2"/>
              </a:rPr>
              <a:t>Los extensionistas pueden ofrecer a los agricultores </a:t>
            </a:r>
            <a:r>
              <a:rPr lang="es-MX" sz="24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capacitaciones intensivas sobre producción</a:t>
            </a:r>
            <a:r>
              <a:rPr lang="es-MX" sz="2400" b="0" i="0" u="none" baseline="0" dirty="0">
                <a:sym typeface="Wingdings" panose="05000000000000000000" pitchFamily="2" charset="2"/>
              </a:rPr>
              <a:t> en tales cultivos durante la capacitación en campo.</a:t>
            </a:r>
          </a:p>
          <a:p>
            <a:pPr lvl="1" algn="l" rtl="0">
              <a:buFontTx/>
              <a:buChar char="-"/>
            </a:pPr>
            <a:r>
              <a:rPr lang="es-MX" sz="2400" b="0" i="0" u="none" baseline="0" dirty="0">
                <a:sym typeface="Wingdings" panose="05000000000000000000" pitchFamily="2" charset="2"/>
              </a:rPr>
              <a:t>Los grupos de agricultores pueden </a:t>
            </a:r>
            <a:r>
              <a:rPr lang="es-MX" sz="24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planificar un marketing colectivo</a:t>
            </a:r>
            <a:r>
              <a:rPr lang="es-MX" sz="2400" b="0" i="0" u="none" baseline="0" dirty="0">
                <a:sym typeface="Wingdings" panose="05000000000000000000" pitchFamily="2" charset="2"/>
              </a:rPr>
              <a:t> para tales cultivos seleccionados.</a:t>
            </a:r>
          </a:p>
          <a:p>
            <a:pPr marL="457200" lvl="1" indent="0" algn="l" rtl="0">
              <a:buNone/>
            </a:pPr>
            <a:r>
              <a:rPr lang="es-MX" sz="2400" b="0" i="0" u="none" baseline="0" dirty="0">
                <a:sym typeface="Wingdings" panose="05000000000000000000" pitchFamily="2" charset="2"/>
              </a:rPr>
              <a:t>Los agricultores son libres de cultivar cualquier otro producto que deseen.</a:t>
            </a:r>
            <a:endParaRPr lang="es-MX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200" smtClean="0"/>
              <a:t>15</a:t>
            </a:fld>
            <a:endParaRPr kumimoji="1" lang="es-MX" sz="1200" dirty="0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365" y="2126976"/>
            <a:ext cx="10387012" cy="4432089"/>
          </a:xfrm>
        </p:spPr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16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844332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kumimoji="1" lang="es-MX" dirty="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kumimoji="1" lang="es-MX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x-none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Camino a seguir: </a:t>
            </a:r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Calendario de implementación, reporte;</a:t>
            </a:r>
            <a:r>
              <a:rPr lang="x-none" altLang="ja-JP" dirty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 agregue aquí cualquier otra información necesaria</a:t>
            </a:r>
            <a:r>
              <a:rPr lang="x-none" altLang="ja-JP" dirty="0" smtClean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.</a:t>
            </a:r>
            <a:r>
              <a:rPr lang="es-MX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s-MX" dirty="0">
                <a:solidFill>
                  <a:schemeClr val="bg1">
                    <a:lumMod val="75000"/>
                  </a:schemeClr>
                </a:solidFill>
              </a:rPr>
            </a:br>
            <a:endParaRPr kumimoji="1" lang="es-MX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44350" cy="1325563"/>
          </a:xfrm>
        </p:spPr>
        <p:txBody>
          <a:bodyPr/>
          <a:lstStyle/>
          <a:p>
            <a:pPr algn="ctr" rtl="0"/>
            <a:r>
              <a:rPr kumimoji="1" lang="es-MX" sz="4000" b="1" i="0" u="none" baseline="0" dirty="0">
                <a:solidFill>
                  <a:srgbClr val="FF0000"/>
                </a:solidFill>
              </a:rPr>
              <a:t>¿DÓNDE ESTAMOS?: </a:t>
            </a:r>
            <a:r>
              <a:rPr kumimoji="1" lang="es-MX" sz="4000" b="1" i="0" u="none" baseline="0" dirty="0"/>
              <a:t>selección de cultivos objetivo en los 4 pasos del SHEP</a:t>
            </a:r>
            <a:endParaRPr kumimoji="1" lang="es-MX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2</a:t>
            </a:fld>
            <a:endParaRPr kumimoji="1" lang="es-MX" sz="14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92030"/>
              </p:ext>
            </p:extLst>
          </p:nvPr>
        </p:nvGraphicFramePr>
        <p:xfrm>
          <a:off x="278605" y="1254070"/>
          <a:ext cx="11387139" cy="52905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89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</a:rPr>
                        <a:t>4 pasos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</a:rPr>
                        <a:t>Actividades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25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b="1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lang="es-MX" sz="2400" b="1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Taller de sensibilización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2.  Aumenta la conciencia de los agricultores.</a:t>
                      </a:r>
                      <a:endParaRPr lang="es-MX" sz="2400" b="1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20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2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es-MX" altLang="ja-JP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es-MX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4.  Los agricultores adquieren habilidades.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0" i="0" u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Seguimiento y monitoreo (incluyendo el estudio participativo de línea final)</a:t>
                      </a:r>
                      <a:endParaRPr lang="es-MX" altLang="ja-JP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117976" y="4042113"/>
            <a:ext cx="4310779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b="0" i="0" u="none" baseline="0" dirty="0">
                <a:solidFill>
                  <a:schemeClr val="tx1"/>
                </a:solidFill>
              </a:rPr>
              <a:t>La </a:t>
            </a:r>
            <a:r>
              <a:rPr kumimoji="1" lang="es-MX" b="0" i="0" u="none" baseline="0" dirty="0">
                <a:solidFill>
                  <a:schemeClr val="tx1"/>
                </a:solidFill>
              </a:rPr>
              <a:t>selección de cultivos objetivo es la instancia en que los agricultores toman</a:t>
            </a:r>
            <a:r>
              <a:rPr lang="es-MX" b="0" i="0" u="none" baseline="0" dirty="0">
                <a:solidFill>
                  <a:schemeClr val="tx1"/>
                </a:solidFill>
              </a:rPr>
              <a:t> decisiones.</a:t>
            </a:r>
            <a:endParaRPr kumimoji="1"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1: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CONCEPTO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3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74464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318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7988" y="2328069"/>
            <a:ext cx="1400175" cy="169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¿POR QUÉ?:</a:t>
            </a:r>
            <a:r>
              <a:rPr kumimoji="1" lang="es-MX" b="1" i="0" u="none" baseline="0" dirty="0"/>
              <a:t> objetivos de la selección de cultivos objetivo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690689"/>
            <a:ext cx="10019100" cy="4685814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identifican en conjunto los tipos específicos de cultivos que demanda el mercado. </a:t>
            </a:r>
            <a:endParaRPr lang="es-MX" dirty="0"/>
          </a:p>
          <a:p>
            <a:pPr algn="l" rtl="0"/>
            <a:r>
              <a:rPr lang="es-MX" b="0" i="0" u="none" baseline="0" dirty="0"/>
              <a:t>Los agricultores acuerdan producir y comercializar en grupo los cultivos identificados.</a:t>
            </a:r>
          </a:p>
          <a:p>
            <a:pPr marL="457200" lvl="1" indent="0" algn="l" rtl="0">
              <a:buNone/>
            </a:pPr>
            <a:endParaRPr kumimoji="1" lang="es-MX" dirty="0"/>
          </a:p>
          <a:p>
            <a:pPr marL="457200" lvl="1" indent="0" algn="l" rtl="0">
              <a:buNone/>
            </a:pPr>
            <a:r>
              <a:rPr kumimoji="1" lang="es-MX" b="0" i="0" u="none" baseline="0" dirty="0"/>
              <a:t>Nota:</a:t>
            </a:r>
          </a:p>
          <a:p>
            <a:pPr lvl="1" algn="l" rtl="0"/>
            <a:r>
              <a:rPr lang="es-MX" b="0" i="0" u="none" baseline="0" dirty="0"/>
              <a:t>Durante la capacitación en campo del «Paso 4», los agricultores aprenderán a producir los cultivos que elijan durante esta actividad.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4</a:t>
            </a:fld>
            <a:endParaRPr kumimoji="1" lang="es-MX" dirty="0"/>
          </a:p>
        </p:txBody>
      </p:sp>
      <p:pic>
        <p:nvPicPr>
          <p:cNvPr id="6" name="図 487" descr="Fukyuin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1" y="4758689"/>
            <a:ext cx="728665" cy="15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¿QUÉ?: </a:t>
            </a:r>
            <a:r>
              <a:rPr kumimoji="1" lang="es-MX" b="1" i="0" u="none" baseline="0" dirty="0"/>
              <a:t> resumen de la selección de cultivos objetivo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420350" cy="4272378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eligen los cultivos hortícolas objetivo a partir de sus hallazgos del estudio de mercado </a:t>
            </a:r>
            <a:r>
              <a:rPr lang="es-MX" b="0" i="0" u="none" baseline="0" dirty="0">
                <a:solidFill>
                  <a:schemeClr val="bg1">
                    <a:lumMod val="65000"/>
                  </a:schemeClr>
                </a:solidFill>
              </a:rPr>
              <a:t>(y el foro entre actores, si se realizó)</a:t>
            </a:r>
            <a:r>
              <a:rPr lang="es-MX" b="0" i="0" u="none" baseline="0" dirty="0"/>
              <a:t>.</a:t>
            </a:r>
          </a:p>
          <a:p>
            <a:pPr algn="l" rtl="0"/>
            <a:r>
              <a:rPr lang="es-MX" b="0" i="0" u="none" baseline="0" dirty="0"/>
              <a:t>Los grupos debaten los cultivos preferidos y llegan a un consenso acerca de qué cultivarán como grupo. </a:t>
            </a:r>
            <a:endParaRPr lang="es-MX" altLang="ja-JP" dirty="0"/>
          </a:p>
          <a:p>
            <a:pPr algn="l" rtl="0"/>
            <a:r>
              <a:rPr lang="es-MX" b="0" i="0" u="none" baseline="0" dirty="0"/>
              <a:t>Los extensionistas aconsejan al grupo durante el proceso de selección de cultivos.</a:t>
            </a:r>
            <a:endParaRPr lang="es-MX" dirty="0"/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5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97" y="245439"/>
            <a:ext cx="10515600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FORMULARIO: </a:t>
            </a:r>
            <a:r>
              <a:rPr kumimoji="1" lang="es-MX" b="1" i="0" u="none" baseline="0" dirty="0"/>
              <a:t>hoja para seleccionar cultivos objetivo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6</a:t>
            </a:fld>
            <a:endParaRPr kumimoji="1" lang="es-MX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134600" cy="1700628"/>
          </a:xfrm>
        </p:spPr>
        <p:txBody>
          <a:bodyPr/>
          <a:lstStyle/>
          <a:p>
            <a:pPr algn="l" rtl="0"/>
            <a:r>
              <a:rPr lang="es-MX" b="0" i="0" u="none" baseline="0" dirty="0"/>
              <a:t>Los agricultores completan la información.</a:t>
            </a:r>
          </a:p>
          <a:p>
            <a:pPr algn="l" rtl="0"/>
            <a:r>
              <a:rPr lang="es-MX" b="0" i="0" u="none" baseline="0" dirty="0"/>
              <a:t>Los agricultores deciden el </a:t>
            </a:r>
            <a:r>
              <a:rPr lang="es-MX" b="0" i="1" u="none" baseline="0" dirty="0"/>
              <a:t>ranking</a:t>
            </a:r>
            <a:r>
              <a:rPr lang="es-MX" b="0" i="0" u="none" baseline="0" dirty="0"/>
              <a:t> de cada cultivo.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171EAB0C-8BE0-4CCB-BC3A-2F556BCF3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581383"/>
              </p:ext>
            </p:extLst>
          </p:nvPr>
        </p:nvGraphicFramePr>
        <p:xfrm>
          <a:off x="490898" y="3102581"/>
          <a:ext cx="11324586" cy="2741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8456">
                  <a:extLst>
                    <a:ext uri="{9D8B030D-6E8A-4147-A177-3AD203B41FA5}">
                      <a16:colId xmlns:a16="http://schemas.microsoft.com/office/drawing/2014/main" val="3050210652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767247607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4169365652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256153593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2518285736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54146216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2178604847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3901407663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487507073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1186661765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057920815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303827909"/>
                    </a:ext>
                  </a:extLst>
                </a:gridCol>
                <a:gridCol w="848026">
                  <a:extLst>
                    <a:ext uri="{9D8B030D-6E8A-4147-A177-3AD203B41FA5}">
                      <a16:colId xmlns:a16="http://schemas.microsoft.com/office/drawing/2014/main" val="4134941988"/>
                    </a:ext>
                  </a:extLst>
                </a:gridCol>
                <a:gridCol w="770438">
                  <a:extLst>
                    <a:ext uri="{9D8B030D-6E8A-4147-A177-3AD203B41FA5}">
                      <a16:colId xmlns:a16="http://schemas.microsoft.com/office/drawing/2014/main" val="2286998750"/>
                    </a:ext>
                  </a:extLst>
                </a:gridCol>
              </a:tblGrid>
              <a:tr h="680525"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Cultivo / Variedad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Consumido o no por los locales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Experiencia con el cultivo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>
                          <a:solidFill>
                            <a:schemeClr val="tx1"/>
                          </a:solidFill>
                          <a:effectLst/>
                        </a:rPr>
                        <a:t>Mes de siembra / período de maduración</a:t>
                      </a:r>
                      <a:endParaRPr lang="ja-JP" sz="10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Principales desafíos de producción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Rendimiento comercializable promedio por ha (kg)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Precio unitario promedio (USD/kg)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Renta total por ha (USD)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Costo de producción por ha (USD)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Renta neta estimada por ha (USD)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Mercado(s) principal(es)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Condiciones de marketing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Observaciones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Clasificación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667939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790729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292946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851038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874460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07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22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801" y="3918022"/>
            <a:ext cx="8325100" cy="20113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pPr algn="l" rtl="0"/>
            <a:r>
              <a:rPr kumimoji="1" lang="es-MX" sz="3600" b="1" i="0" u="none" baseline="0" dirty="0">
                <a:solidFill>
                  <a:srgbClr val="FF0000"/>
                </a:solidFill>
              </a:rPr>
              <a:t>¿CÓMO?: </a:t>
            </a:r>
            <a:r>
              <a:rPr lang="es-MX" sz="3600" dirty="0"/>
              <a:t>consejos </a:t>
            </a:r>
            <a:r>
              <a:rPr lang="es-MX" sz="4000" dirty="0"/>
              <a:t>clave para la implementación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51" y="1445228"/>
            <a:ext cx="11519865" cy="2240948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debaten sobre sus oportunidades agrícolas futuras. Toman decisiones acerca de los cultivos objetivo a partir de sus actividades previas en el SHEP, específicamente el estudio de mercado.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7</a:t>
            </a:fld>
            <a:endParaRPr kumimoji="1" lang="es-MX" dirty="0"/>
          </a:p>
        </p:txBody>
      </p:sp>
      <p:sp>
        <p:nvSpPr>
          <p:cNvPr id="7" name="Rounded Rectangle 6"/>
          <p:cNvSpPr/>
          <p:nvPr/>
        </p:nvSpPr>
        <p:spPr>
          <a:xfrm>
            <a:off x="3652838" y="3860457"/>
            <a:ext cx="2530792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844931" y="4210461"/>
            <a:ext cx="4546034" cy="1477328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lang="es-MX" sz="2400" dirty="0"/>
              <a:t>Obtuvimos información útil</a:t>
            </a:r>
            <a:r>
              <a:rPr lang="ja-JP" altLang="en-US" sz="2400" dirty="0"/>
              <a:t> </a:t>
            </a:r>
            <a:r>
              <a:rPr lang="es-MX" sz="2400" dirty="0"/>
              <a:t>durante el estudio de mercado. Nos entusiasma elegir los mejores cultivos para producir.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73035" y="4172578"/>
            <a:ext cx="1900518" cy="1080740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altLang="ja-JP" dirty="0">
                <a:solidFill>
                  <a:schemeClr val="bg1"/>
                </a:solidFill>
              </a:rPr>
              <a:t>Apoyo a la autonomía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458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857" y="3777828"/>
            <a:ext cx="8594920" cy="2781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s-MX" sz="3600" b="1" i="0" u="none" baseline="0" dirty="0">
                <a:solidFill>
                  <a:srgbClr val="FF0000"/>
                </a:solidFill>
              </a:rPr>
              <a:t>¿CÓMO?: </a:t>
            </a:r>
            <a:r>
              <a:rPr lang="es-MX" dirty="0"/>
              <a:t>consejos clave para la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5237"/>
            <a:ext cx="10663238" cy="2615230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extensionistas dan consejos y sugerencias útiles, particularmente en el área de la pertinencia agroecológica de cultivos específicos. En consecuencia, los agricultores pueden tomar una decisión fundamentada para elegir los cultivos objetivo.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8</a:t>
            </a:fld>
            <a:endParaRPr kumimoji="1" lang="es-MX" dirty="0"/>
          </a:p>
        </p:txBody>
      </p:sp>
      <p:sp>
        <p:nvSpPr>
          <p:cNvPr id="9" name="Rounded Rectangle 8"/>
          <p:cNvSpPr/>
          <p:nvPr/>
        </p:nvSpPr>
        <p:spPr>
          <a:xfrm>
            <a:off x="3044620" y="3698916"/>
            <a:ext cx="2487500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504233" y="4027277"/>
            <a:ext cx="4526284" cy="2481099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lang="es-MX" sz="2400" dirty="0"/>
              <a:t>Podemos elegir los cultivos objetivo más apropiados porque nuestros extensionistas nos dieron información científica que desconocíamos. Estamos contentos de recibir tales consejos. </a:t>
            </a:r>
          </a:p>
        </p:txBody>
      </p:sp>
      <p:sp>
        <p:nvSpPr>
          <p:cNvPr id="12" name="CuadroTexto 7">
            <a:extLst>
              <a:ext uri="{FF2B5EF4-FFF2-40B4-BE49-F238E27FC236}">
                <a16:creationId xmlns:a16="http://schemas.microsoft.com/office/drawing/2014/main" id="{2409571C-D97F-4032-9659-286503A487F6}"/>
              </a:ext>
            </a:extLst>
          </p:cNvPr>
          <p:cNvSpPr txBox="1"/>
          <p:nvPr/>
        </p:nvSpPr>
        <p:spPr>
          <a:xfrm>
            <a:off x="8050306" y="3931330"/>
            <a:ext cx="2026023" cy="1608858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ES" altLang="ja-JP" dirty="0">
                <a:solidFill>
                  <a:schemeClr val="bg1"/>
                </a:solidFill>
              </a:rPr>
              <a:t>Apoyo a la competencia y la conexión</a:t>
            </a: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2: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PRÁCTICA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9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153707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051B9766-FBD0-42DB-9E5C-19F1F10E6FED}"/>
</file>

<file path=customXml/itemProps2.xml><?xml version="1.0" encoding="utf-8"?>
<ds:datastoreItem xmlns:ds="http://schemas.openxmlformats.org/officeDocument/2006/customXml" ds:itemID="{36B71E71-BF03-498A-BEE9-E287BD8317D1}"/>
</file>

<file path=customXml/itemProps3.xml><?xml version="1.0" encoding="utf-8"?>
<ds:datastoreItem xmlns:ds="http://schemas.openxmlformats.org/officeDocument/2006/customXml" ds:itemID="{6F5920B4-CA98-4387-A6F7-DB409B52E8C4}"/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1221</Words>
  <Application>Microsoft Office PowerPoint</Application>
  <PresentationFormat>ワイド画面</PresentationFormat>
  <Paragraphs>183</Paragraphs>
  <Slides>16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8" baseType="lpstr">
      <vt:lpstr>HGｺﾞｼｯｸE</vt:lpstr>
      <vt:lpstr>ＭＳ Ｐゴシック</vt:lpstr>
      <vt:lpstr>ＭＳ ゴシック</vt:lpstr>
      <vt:lpstr>ＭＳ 明朝</vt:lpstr>
      <vt:lpstr>Arial</vt:lpstr>
      <vt:lpstr>Arial Narrow</vt:lpstr>
      <vt:lpstr>Calibri</vt:lpstr>
      <vt:lpstr>Century Gothic</vt:lpstr>
      <vt:lpstr>Times New Roman</vt:lpstr>
      <vt:lpstr>Wingdings</vt:lpstr>
      <vt:lpstr>Office Theme</vt:lpstr>
      <vt:lpstr>ビットマップ イメージ</vt:lpstr>
      <vt:lpstr>Seleción de cultivos objetivo Métodos de implementación</vt:lpstr>
      <vt:lpstr>¿DÓNDE ESTAMOS?: selección de cultivos objetivo en los 4 pasos del SHEP</vt:lpstr>
      <vt:lpstr>PARTE 1: CONCEPTO</vt:lpstr>
      <vt:lpstr>¿POR QUÉ?: objetivos de la selección de cultivos objetivo</vt:lpstr>
      <vt:lpstr>¿QUÉ?:  resumen de la selección de cultivos objetivo</vt:lpstr>
      <vt:lpstr>FORMULARIO: hoja para seleccionar cultivos objetivo</vt:lpstr>
      <vt:lpstr>¿CÓMO?: consejos clave para la implementación</vt:lpstr>
      <vt:lpstr>¿CÓMO?: consejos clave para la implementación</vt:lpstr>
      <vt:lpstr>PARTE 2: PRÁCTICA</vt:lpstr>
      <vt:lpstr>PASO:  procedimientos de implementación</vt:lpstr>
      <vt:lpstr>PASO:  procedimientos de implementación</vt:lpstr>
      <vt:lpstr>Hoja para seleccionar cultivos objetivo</vt:lpstr>
      <vt:lpstr>LISTA DE CHEQUEO: puntos que confirmar tras la selección de cultivos</vt:lpstr>
      <vt:lpstr>La selección de cultivos objetivo en acción</vt:lpstr>
      <vt:lpstr>SOLUCIÓN DE PROBLEMAS</vt:lpstr>
      <vt:lpstr> Camino a seguir: Calendario de implementación, reporte; agregue aquí cualquier otra información necesaria.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Shuto Kumiko</dc:creator>
  <cp:lastModifiedBy>Mitsuya, Sayuri[三津谷 沙友里]</cp:lastModifiedBy>
  <cp:revision>103</cp:revision>
  <dcterms:created xsi:type="dcterms:W3CDTF">2019-05-01T16:27:56Z</dcterms:created>
  <dcterms:modified xsi:type="dcterms:W3CDTF">2022-01-11T03:24:51Z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151977000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