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8" r:id="rId3"/>
    <p:sldId id="269" r:id="rId4"/>
    <p:sldId id="257" r:id="rId5"/>
    <p:sldId id="259" r:id="rId6"/>
    <p:sldId id="286" r:id="rId7"/>
    <p:sldId id="290" r:id="rId8"/>
    <p:sldId id="289" r:id="rId9"/>
    <p:sldId id="287" r:id="rId10"/>
    <p:sldId id="270" r:id="rId11"/>
    <p:sldId id="262" r:id="rId12"/>
    <p:sldId id="267" r:id="rId13"/>
    <p:sldId id="288" r:id="rId14"/>
    <p:sldId id="263" r:id="rId15"/>
    <p:sldId id="284" r:id="rId16"/>
    <p:sldId id="281" r:id="rId17"/>
    <p:sldId id="285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FF0000"/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800" dirty="0" smtClean="0">
                <a:solidFill>
                  <a:schemeClr val="bg1"/>
                </a:solidFill>
              </a:rPr>
              <a:t>In-field Trainings</a:t>
            </a:r>
            <a:br>
              <a:rPr kumimoji="1" lang="en-US" altLang="ja-JP" sz="8800" dirty="0" smtClean="0">
                <a:solidFill>
                  <a:schemeClr val="bg1"/>
                </a:solidFill>
              </a:rPr>
            </a:br>
            <a:r>
              <a:rPr kumimoji="1" lang="en-US" altLang="ja-JP" sz="5400" dirty="0" smtClean="0">
                <a:solidFill>
                  <a:schemeClr val="bg1"/>
                </a:solidFill>
              </a:rPr>
              <a:t>Methods of Implementation</a:t>
            </a:r>
            <a:endParaRPr kumimoji="1"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769" y="3873953"/>
            <a:ext cx="3602631" cy="266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bg1"/>
                </a:solidFill>
              </a:rPr>
              <a:t>PART 2</a:t>
            </a:r>
            <a:r>
              <a:rPr kumimoji="1" lang="en-US" smtClean="0">
                <a:solidFill>
                  <a:schemeClr val="bg1"/>
                </a:solidFill>
              </a:rPr>
              <a:t>: PRACTICE</a:t>
            </a:r>
            <a:endParaRPr kumimoji="1"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-205269"/>
            <a:ext cx="110775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71525"/>
            <a:ext cx="11871667" cy="6086475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(</a:t>
            </a:r>
            <a:r>
              <a:rPr lang="en-US" sz="2800" dirty="0"/>
              <a:t>Preparation) The extension staff should </a:t>
            </a:r>
            <a:r>
              <a:rPr lang="en-US" sz="2800" dirty="0" smtClean="0"/>
              <a:t>learn knowledge </a:t>
            </a:r>
            <a:r>
              <a:rPr lang="en-US" sz="2800" dirty="0"/>
              <a:t>and skills </a:t>
            </a:r>
            <a:r>
              <a:rPr lang="en-US" sz="2800" dirty="0" smtClean="0"/>
              <a:t>necessary </a:t>
            </a:r>
            <a:r>
              <a:rPr lang="en-US" sz="2800" dirty="0"/>
              <a:t>for teaching farmers. If they need more training, </a:t>
            </a:r>
            <a:r>
              <a:rPr lang="en-US" sz="2800" dirty="0" smtClean="0"/>
              <a:t>Training </a:t>
            </a:r>
            <a:r>
              <a:rPr lang="en-US" sz="2800" dirty="0"/>
              <a:t>of Trainers (TOT) for extension staff before training for farmers </a:t>
            </a:r>
            <a:r>
              <a:rPr lang="en-US" sz="2800" dirty="0" smtClean="0"/>
              <a:t>should be conducted.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extension staff organizes training sessions composed of lectures, exercises </a:t>
            </a:r>
            <a:r>
              <a:rPr lang="en-US" sz="2800" dirty="0" smtClean="0"/>
              <a:t>and </a:t>
            </a:r>
            <a:r>
              <a:rPr lang="en-US" sz="2800" dirty="0"/>
              <a:t>demonstrations for each topic using effective teaching materials. </a:t>
            </a:r>
            <a:r>
              <a:rPr lang="en-US" sz="2800" dirty="0" smtClean="0">
                <a:solidFill>
                  <a:srgbClr val="FF0000"/>
                </a:solidFill>
              </a:rPr>
              <a:t>[Tip!] </a:t>
            </a:r>
            <a:r>
              <a:rPr lang="en-US" sz="2800" dirty="0">
                <a:solidFill>
                  <a:srgbClr val="FF0000"/>
                </a:solidFill>
              </a:rPr>
              <a:t>Invite </a:t>
            </a:r>
            <a:r>
              <a:rPr lang="en-US" sz="2800" dirty="0" smtClean="0">
                <a:solidFill>
                  <a:srgbClr val="FF0000"/>
                </a:solidFill>
              </a:rPr>
              <a:t>the members</a:t>
            </a:r>
            <a:r>
              <a:rPr lang="en-US" sz="2800" dirty="0">
                <a:solidFill>
                  <a:srgbClr val="FF0000"/>
                </a:solidFill>
              </a:rPr>
              <a:t>’  spouses to the training if they are engaged in horticulture production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/>
              <a:t> The topics of the training should exactly match the needs of the target crop production </a:t>
            </a:r>
            <a:r>
              <a:rPr lang="en-US" altLang="ja-JP" sz="2800" dirty="0" smtClean="0"/>
              <a:t>and </a:t>
            </a:r>
            <a:r>
              <a:rPr lang="en-US" altLang="ja-JP" sz="2800" dirty="0"/>
              <a:t>farmers’ capacity development </a:t>
            </a:r>
            <a:r>
              <a:rPr lang="en-US" altLang="ja-JP" sz="2800" dirty="0" smtClean="0"/>
              <a:t>needs</a:t>
            </a:r>
            <a:r>
              <a:rPr lang="en-US" altLang="ja-JP" sz="2800" dirty="0"/>
              <a:t>.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training </a:t>
            </a:r>
            <a:r>
              <a:rPr lang="en-US" altLang="ja-JP" sz="2800" dirty="0" smtClean="0"/>
              <a:t>topics can </a:t>
            </a:r>
            <a:r>
              <a:rPr lang="en-US" altLang="ja-JP" sz="2800" dirty="0"/>
              <a:t>be categorized into three areas: </a:t>
            </a:r>
            <a:endParaRPr lang="en-US" altLang="ja-JP" sz="2800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/>
              <a:t>1) general horticultural crops production and </a:t>
            </a:r>
            <a:r>
              <a:rPr lang="en-US" altLang="ja-JP" sz="2400" dirty="0" smtClean="0"/>
              <a:t>post-harvest </a:t>
            </a:r>
            <a:r>
              <a:rPr lang="en-US" altLang="ja-JP" sz="2400" dirty="0"/>
              <a:t>handling </a:t>
            </a:r>
            <a:r>
              <a:rPr lang="en-US" altLang="ja-JP" sz="2400" dirty="0" smtClean="0"/>
              <a:t>techniques</a:t>
            </a:r>
            <a:endParaRPr lang="en-US" altLang="ja-JP" sz="2400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 smtClean="0"/>
              <a:t>(2</a:t>
            </a:r>
            <a:r>
              <a:rPr lang="en-US" altLang="ja-JP" sz="2400" dirty="0"/>
              <a:t>) crop-specific production </a:t>
            </a:r>
            <a:r>
              <a:rPr lang="en-US" altLang="ja-JP" sz="2400" dirty="0" smtClean="0"/>
              <a:t>techniques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/>
              <a:t>3) </a:t>
            </a:r>
            <a:r>
              <a:rPr lang="en-US" altLang="ja-JP" sz="2400" dirty="0" smtClean="0"/>
              <a:t>managerial </a:t>
            </a:r>
            <a:r>
              <a:rPr lang="en-US" altLang="ja-JP" sz="2400" dirty="0"/>
              <a:t>skills such as bookkeeping, crop budgeting, and farm record keeping.</a:t>
            </a:r>
            <a:endParaRPr lang="en-US" altLang="ja-JP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" y="1987115"/>
            <a:ext cx="10932110" cy="3401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0" y="51638"/>
            <a:ext cx="10763250" cy="1325563"/>
          </a:xfrm>
        </p:spPr>
        <p:txBody>
          <a:bodyPr/>
          <a:lstStyle/>
          <a:p>
            <a:pPr algn="ctr"/>
            <a:r>
              <a:rPr lang="en-US" dirty="0" smtClean="0"/>
              <a:t>In-field Training Module (Example)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7690611" y="2022445"/>
            <a:ext cx="409410" cy="629049"/>
          </a:xfrm>
          <a:prstGeom prst="rightBrace">
            <a:avLst>
              <a:gd name="adj1" fmla="val 22292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648" y="1987115"/>
            <a:ext cx="414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Specific to the target crops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6340" y="3744695"/>
            <a:ext cx="1106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General horticultural skills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10715747" y="2651494"/>
            <a:ext cx="521186" cy="2370336"/>
          </a:xfrm>
          <a:prstGeom prst="rightBrace">
            <a:avLst>
              <a:gd name="adj1" fmla="val 35678"/>
              <a:gd name="adj2" fmla="val 47654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215403" y="5043718"/>
            <a:ext cx="204705" cy="344499"/>
          </a:xfrm>
          <a:prstGeom prst="rightBrace">
            <a:avLst>
              <a:gd name="adj1" fmla="val 22292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9847" y="4950261"/>
            <a:ext cx="266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Managerial skills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6" y="1043659"/>
            <a:ext cx="11598161" cy="4597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0" y="51638"/>
            <a:ext cx="10763250" cy="1325563"/>
          </a:xfrm>
        </p:spPr>
        <p:txBody>
          <a:bodyPr/>
          <a:lstStyle/>
          <a:p>
            <a:pPr algn="ctr"/>
            <a:r>
              <a:rPr lang="en-US" dirty="0" smtClean="0"/>
              <a:t>In-field Training Material (Example)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8364" y="5910631"/>
            <a:ext cx="538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Extension staff read the information on the back page.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2145" y="6028281"/>
            <a:ext cx="407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Farmers look at the front page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3058139" y="3071601"/>
            <a:ext cx="299951" cy="5526318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8936061" y="3008371"/>
            <a:ext cx="299951" cy="5526318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In-field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The target farmers understand and acquire technical knowledge and skills taught in the trainings.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The target farmers do not face any technical, financial or social difficulties applying techniques taught in the trainings. (If they do, identify the problems, consult them and give </a:t>
            </a:r>
            <a:r>
              <a:rPr lang="en-US" sz="2800" dirty="0" smtClean="0"/>
              <a:t>appropriate </a:t>
            </a:r>
            <a:r>
              <a:rPr lang="en-US" sz="2800" dirty="0"/>
              <a:t>guidance to them</a:t>
            </a:r>
            <a:r>
              <a:rPr lang="en-US" sz="2800" dirty="0" smtClean="0"/>
              <a:t>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Male-female </a:t>
            </a:r>
            <a:r>
              <a:rPr lang="en-US" sz="2800" dirty="0">
                <a:solidFill>
                  <a:srgbClr val="FF0000"/>
                </a:solidFill>
              </a:rPr>
              <a:t>ratio </a:t>
            </a:r>
            <a:r>
              <a:rPr lang="en-US" sz="2800" dirty="0"/>
              <a:t>of the participants is balanced.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Participation of the </a:t>
            </a:r>
            <a:r>
              <a:rPr lang="en-US" sz="2800" dirty="0">
                <a:solidFill>
                  <a:srgbClr val="FF0000"/>
                </a:solidFill>
              </a:rPr>
              <a:t>members’ spouses </a:t>
            </a:r>
            <a:r>
              <a:rPr lang="en-US" sz="2800" dirty="0"/>
              <a:t>is encouraged.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Gender stereotype and gender-insensitive training methods and materials are </a:t>
            </a:r>
            <a:r>
              <a:rPr lang="en-US" sz="2800" dirty="0">
                <a:solidFill>
                  <a:srgbClr val="FF0000"/>
                </a:solidFill>
              </a:rPr>
              <a:t>avoided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Sufficient </a:t>
            </a:r>
            <a:r>
              <a:rPr lang="en-US" sz="2800" dirty="0">
                <a:solidFill>
                  <a:srgbClr val="FF0000"/>
                </a:solidFill>
              </a:rPr>
              <a:t>consideration is given to illiterate </a:t>
            </a:r>
            <a:r>
              <a:rPr lang="en-US" sz="2800" dirty="0" smtClean="0">
                <a:solidFill>
                  <a:srgbClr val="FF0000"/>
                </a:solidFill>
              </a:rPr>
              <a:t>farmers</a:t>
            </a:r>
            <a:r>
              <a:rPr lang="en-US" sz="2800" dirty="0" smtClean="0"/>
              <a:t> </a:t>
            </a:r>
            <a:r>
              <a:rPr lang="en-US" sz="2800" dirty="0"/>
              <a:t>in designing training methods.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Labor-saving techniques or tools/ equipment, especially for women’s benefit, are introduced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66"/>
            <a:ext cx="11896625" cy="52182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In-field Training 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53741"/>
            <a:ext cx="11900242" cy="5287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farmers have difficulties in understanding?</a:t>
            </a:r>
            <a:r>
              <a:rPr lang="en-US" dirty="0">
                <a:sym typeface="Wingdings" panose="05000000000000000000" pitchFamily="2" charset="2"/>
              </a:rPr>
              <a:t> Try to make the training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as practical as possible</a:t>
            </a:r>
            <a:r>
              <a:rPr lang="en-US" dirty="0">
                <a:sym typeface="Wingdings" panose="05000000000000000000" pitchFamily="2" charset="2"/>
              </a:rPr>
              <a:t>. For example, use a language easy </a:t>
            </a:r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dirty="0">
                <a:sym typeface="Wingdings" panose="05000000000000000000" pitchFamily="2" charset="2"/>
              </a:rPr>
              <a:t>them to understand, choose user-friendly training materials, show techniques by </a:t>
            </a:r>
            <a:r>
              <a:rPr lang="en-US" dirty="0" smtClean="0">
                <a:sym typeface="Wingdings" panose="05000000000000000000" pitchFamily="2" charset="2"/>
              </a:rPr>
              <a:t>conducting </a:t>
            </a:r>
            <a:r>
              <a:rPr lang="en-US" dirty="0" smtClean="0">
                <a:sym typeface="Wingdings" panose="05000000000000000000" pitchFamily="2" charset="2"/>
              </a:rPr>
              <a:t>plenty </a:t>
            </a:r>
            <a:r>
              <a:rPr lang="en-US" dirty="0">
                <a:sym typeface="Wingdings" panose="05000000000000000000" pitchFamily="2" charset="2"/>
              </a:rPr>
              <a:t>of </a:t>
            </a:r>
            <a:r>
              <a:rPr lang="en-US" dirty="0" smtClean="0">
                <a:sym typeface="Wingdings" panose="05000000000000000000" pitchFamily="2" charset="2"/>
              </a:rPr>
              <a:t>demonstrations.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farmers are too busy to attend the trainings?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ym typeface="Wingdings" panose="05000000000000000000" pitchFamily="2" charset="2"/>
              </a:rPr>
              <a:t>Ideally, the In-field Trainings should be </a:t>
            </a:r>
            <a:r>
              <a:rPr lang="en-US" altLang="ja-JP" dirty="0">
                <a:sym typeface="Wingdings" panose="05000000000000000000" pitchFamily="2" charset="2"/>
              </a:rPr>
              <a:t>conducted </a:t>
            </a:r>
            <a:r>
              <a:rPr lang="en-US" altLang="ja-JP" dirty="0" smtClean="0">
                <a:sym typeface="Wingdings" panose="05000000000000000000" pitchFamily="2" charset="2"/>
              </a:rPr>
              <a:t>before </a:t>
            </a:r>
            <a:r>
              <a:rPr lang="en-US" altLang="ja-JP" dirty="0">
                <a:sym typeface="Wingdings" panose="05000000000000000000" pitchFamily="2" charset="2"/>
              </a:rPr>
              <a:t>the </a:t>
            </a:r>
            <a:r>
              <a:rPr lang="en-US" altLang="ja-JP" dirty="0" smtClean="0">
                <a:sym typeface="Wingdings" panose="05000000000000000000" pitchFamily="2" charset="2"/>
              </a:rPr>
              <a:t>farmers become busy planting crops. However, when </a:t>
            </a:r>
            <a:r>
              <a:rPr lang="en-US" altLang="ja-JP" dirty="0">
                <a:sym typeface="Wingdings" panose="05000000000000000000" pitchFamily="2" charset="2"/>
              </a:rPr>
              <a:t>such </a:t>
            </a:r>
            <a:r>
              <a:rPr lang="en-US" altLang="ja-JP" dirty="0" smtClean="0">
                <a:sym typeface="Wingdings" panose="05000000000000000000" pitchFamily="2" charset="2"/>
              </a:rPr>
              <a:t>an </a:t>
            </a:r>
            <a:r>
              <a:rPr lang="en-US" altLang="ja-JP" dirty="0">
                <a:sym typeface="Wingdings" panose="05000000000000000000" pitchFamily="2" charset="2"/>
              </a:rPr>
              <a:t>arrangement is not possible, try organizing trainings when farmers’ availability is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In-field Trainings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16758"/>
              </p:ext>
            </p:extLst>
          </p:nvPr>
        </p:nvGraphicFramePr>
        <p:xfrm>
          <a:off x="278605" y="1254070"/>
          <a:ext cx="11387139" cy="49629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8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858000" y="4743157"/>
            <a:ext cx="4655233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In-field Trainings are where the farmers acquire new skills and knowledge.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bg1"/>
                </a:solidFill>
              </a:rPr>
              <a:t>PART 1: CONCEPT</a:t>
            </a:r>
            <a:endParaRPr kumimoji="1"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In-field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354" y="2669919"/>
            <a:ext cx="9615488" cy="2350450"/>
          </a:xfrm>
        </p:spPr>
        <p:txBody>
          <a:bodyPr>
            <a:normAutofit/>
          </a:bodyPr>
          <a:lstStyle/>
          <a:p>
            <a:r>
              <a:rPr lang="en-US" dirty="0"/>
              <a:t>In-field Trainings are designed to </a:t>
            </a:r>
            <a:r>
              <a:rPr lang="en-US" dirty="0" smtClean="0"/>
              <a:t>teach practical </a:t>
            </a:r>
            <a:r>
              <a:rPr lang="en-US" dirty="0"/>
              <a:t>skills and knowledge </a:t>
            </a:r>
            <a:r>
              <a:rPr lang="en-US" dirty="0" smtClean="0"/>
              <a:t>for producing the target </a:t>
            </a:r>
            <a:r>
              <a:rPr lang="en-US" dirty="0"/>
              <a:t>crops </a:t>
            </a:r>
            <a:r>
              <a:rPr lang="en-US" dirty="0" smtClean="0"/>
              <a:t>the </a:t>
            </a:r>
            <a:r>
              <a:rPr lang="en-US" dirty="0"/>
              <a:t>farmers have chosen.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demand-driven 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 smtClean="0"/>
              <a:t>.</a:t>
            </a:r>
            <a:endParaRPr kumimoji="1"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4" y="1541854"/>
            <a:ext cx="728665" cy="159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792" y="3845144"/>
            <a:ext cx="1639688" cy="1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In-field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628360"/>
            <a:ext cx="10906125" cy="4272378"/>
          </a:xfrm>
        </p:spPr>
        <p:txBody>
          <a:bodyPr>
            <a:normAutofit/>
          </a:bodyPr>
          <a:lstStyle/>
          <a:p>
            <a:r>
              <a:rPr lang="en-US" altLang="ja-JP" dirty="0"/>
              <a:t>The  extension staff organizes training sessions where the target farmers learn skills, </a:t>
            </a:r>
            <a:r>
              <a:rPr lang="en-US" altLang="ja-JP" dirty="0" smtClean="0"/>
              <a:t>techniques </a:t>
            </a:r>
            <a:r>
              <a:rPr lang="en-US" altLang="ja-JP" dirty="0"/>
              <a:t>and knowledge necessary for the production of the target crops. </a:t>
            </a:r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training </a:t>
            </a:r>
            <a:r>
              <a:rPr lang="en-US" altLang="ja-JP" dirty="0" smtClean="0"/>
              <a:t>should </a:t>
            </a:r>
            <a:r>
              <a:rPr lang="en-US" altLang="ja-JP" dirty="0"/>
              <a:t>be </a:t>
            </a:r>
            <a:r>
              <a:rPr lang="en-US" altLang="ja-JP" dirty="0">
                <a:solidFill>
                  <a:srgbClr val="FF0000"/>
                </a:solidFill>
              </a:rPr>
              <a:t>practical</a:t>
            </a:r>
            <a:r>
              <a:rPr lang="en-US" altLang="ja-JP" dirty="0"/>
              <a:t> and conducted at the farmers’ fields or in their vicinity with ample </a:t>
            </a:r>
            <a:r>
              <a:rPr lang="en-US" altLang="ja-JP" dirty="0" smtClean="0">
                <a:solidFill>
                  <a:srgbClr val="FF0000"/>
                </a:solidFill>
              </a:rPr>
              <a:t>demonstrations </a:t>
            </a:r>
            <a:r>
              <a:rPr lang="en-US" altLang="ja-JP" dirty="0">
                <a:solidFill>
                  <a:srgbClr val="FF0000"/>
                </a:solidFill>
              </a:rPr>
              <a:t>and exercises</a:t>
            </a:r>
            <a:r>
              <a:rPr lang="en-US" altLang="ja-JP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91" y="4040735"/>
            <a:ext cx="8750617" cy="207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01" y="1308202"/>
            <a:ext cx="11486216" cy="224094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training should </a:t>
            </a:r>
            <a:r>
              <a:rPr lang="en-US" dirty="0">
                <a:solidFill>
                  <a:srgbClr val="FF0000"/>
                </a:solidFill>
              </a:rPr>
              <a:t>address the needs of the </a:t>
            </a:r>
            <a:r>
              <a:rPr lang="en-US" dirty="0" smtClean="0">
                <a:solidFill>
                  <a:srgbClr val="FF0000"/>
                </a:solidFill>
              </a:rPr>
              <a:t>farmers</a:t>
            </a:r>
            <a:r>
              <a:rPr lang="en-US" dirty="0"/>
              <a:t>. Spend more time where farmers </a:t>
            </a:r>
            <a:r>
              <a:rPr lang="en-US" dirty="0" smtClean="0"/>
              <a:t>need </a:t>
            </a:r>
            <a:r>
              <a:rPr lang="en-US" dirty="0"/>
              <a:t>more training and spend less time if </a:t>
            </a:r>
            <a:r>
              <a:rPr lang="en-US" dirty="0" smtClean="0"/>
              <a:t>the  </a:t>
            </a:r>
            <a:r>
              <a:rPr lang="en-US" dirty="0"/>
              <a:t>farmers  are  already  familiar  with  the </a:t>
            </a:r>
            <a:r>
              <a:rPr lang="en-US" dirty="0" smtClean="0"/>
              <a:t>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sp>
        <p:nvSpPr>
          <p:cNvPr id="7" name="Rounded Rectangle 6"/>
          <p:cNvSpPr/>
          <p:nvPr/>
        </p:nvSpPr>
        <p:spPr>
          <a:xfrm>
            <a:off x="3605895" y="4040735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15" y="3732495"/>
            <a:ext cx="11453189" cy="1034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 </a:t>
            </a:r>
            <a:r>
              <a:rPr lang="en-US" dirty="0" smtClean="0"/>
              <a:t>training should be conducted  </a:t>
            </a:r>
            <a:r>
              <a:rPr lang="en-US" dirty="0"/>
              <a:t>truly  by  </a:t>
            </a:r>
            <a:r>
              <a:rPr lang="en-US" dirty="0" smtClean="0"/>
              <a:t>a demand-driven 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01" y="2051153"/>
            <a:ext cx="7630113" cy="17326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88811" y="1853338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2216" y="966769"/>
            <a:ext cx="11453189" cy="1034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 training  should  be  conducted  using easy-to-understand training materials.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7" y="4892824"/>
            <a:ext cx="8579887" cy="18488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15252" y="4719933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1" y="1756730"/>
            <a:ext cx="11704438" cy="5101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353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Advantage of Demand-driven Training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629" y="915324"/>
            <a:ext cx="11516590" cy="983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 </a:t>
            </a:r>
            <a:r>
              <a:rPr lang="en-US" dirty="0"/>
              <a:t>farmers’ </a:t>
            </a:r>
            <a:r>
              <a:rPr lang="en-US" dirty="0" smtClean="0"/>
              <a:t>adoption </a:t>
            </a:r>
            <a:r>
              <a:rPr lang="en-US" dirty="0"/>
              <a:t>rate of the new techniques </a:t>
            </a:r>
            <a:r>
              <a:rPr lang="en-US" dirty="0" smtClean="0"/>
              <a:t>would be </a:t>
            </a:r>
            <a:r>
              <a:rPr lang="en-US" dirty="0"/>
              <a:t>significantly </a:t>
            </a:r>
            <a:r>
              <a:rPr lang="en-US" dirty="0" smtClean="0"/>
              <a:t>higher than supply-driven trainings.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229225" y="1756730"/>
            <a:ext cx="6906842" cy="49848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5114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462"/>
            <a:ext cx="12094345" cy="29528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Mitigating Asymmetric Information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239" y="1229169"/>
            <a:ext cx="11656878" cy="15881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dirty="0" smtClean="0"/>
              <a:t>Providing In-field Training, which is a demand-driven training, mitigates information gaps between farmers and market stakeholders.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7423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69BD361C-383B-401D-93A1-C1DBE94CE231}"/>
</file>

<file path=customXml/itemProps2.xml><?xml version="1.0" encoding="utf-8"?>
<ds:datastoreItem xmlns:ds="http://schemas.openxmlformats.org/officeDocument/2006/customXml" ds:itemID="{A683FEA2-9E96-41B4-A71E-DC316BE0E389}"/>
</file>

<file path=customXml/itemProps3.xml><?xml version="1.0" encoding="utf-8"?>
<ds:datastoreItem xmlns:ds="http://schemas.openxmlformats.org/officeDocument/2006/customXml" ds:itemID="{DB6778B2-0A9F-4C88-B9AA-30672FC97B81}"/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718</Words>
  <Application>Microsoft Office PowerPoint</Application>
  <PresentationFormat>Widescreen</PresentationFormat>
  <Paragraphs>83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In-field Trainings Methods of Implementation</vt:lpstr>
      <vt:lpstr>WHERE ARE WE?: In-field Trainings in SHEP’s 4 Steps</vt:lpstr>
      <vt:lpstr>PART 1: CONCEPT</vt:lpstr>
      <vt:lpstr>WHY?: Objectives of In-field Training</vt:lpstr>
      <vt:lpstr>WHAT?: Outline of In-field Training</vt:lpstr>
      <vt:lpstr>HOW?: Key Implementation Tips</vt:lpstr>
      <vt:lpstr>HOW?: Key Implementation Tips</vt:lpstr>
      <vt:lpstr>Advantage of Demand-driven Training</vt:lpstr>
      <vt:lpstr>Mitigating Asymmetric Information</vt:lpstr>
      <vt:lpstr>PART 2: PRACTICE</vt:lpstr>
      <vt:lpstr>STEP: Implementation Procedures</vt:lpstr>
      <vt:lpstr>In-field Training Module (Example)</vt:lpstr>
      <vt:lpstr>In-field Training Material (Example)</vt:lpstr>
      <vt:lpstr>CHECKLIST: Points to be Confirmed after In-field Training</vt:lpstr>
      <vt:lpstr>In-field Training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Shuto Kumiko</cp:lastModifiedBy>
  <cp:revision>110</cp:revision>
  <dcterms:created xsi:type="dcterms:W3CDTF">2019-05-01T16:27:56Z</dcterms:created>
  <dcterms:modified xsi:type="dcterms:W3CDTF">2020-08-11T00:06:25Z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132283700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