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58" r:id="rId3"/>
    <p:sldId id="269" r:id="rId4"/>
    <p:sldId id="257" r:id="rId5"/>
    <p:sldId id="287" r:id="rId6"/>
    <p:sldId id="288" r:id="rId7"/>
    <p:sldId id="289" r:id="rId8"/>
    <p:sldId id="292" r:id="rId9"/>
    <p:sldId id="270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10" r:id="rId20"/>
    <p:sldId id="304" r:id="rId21"/>
    <p:sldId id="305" r:id="rId22"/>
    <p:sldId id="311" r:id="rId23"/>
    <p:sldId id="306" r:id="rId24"/>
    <p:sldId id="307" r:id="rId25"/>
    <p:sldId id="308" r:id="rId26"/>
    <p:sldId id="312" r:id="rId27"/>
    <p:sldId id="309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896" autoAdjust="0"/>
  </p:normalViewPr>
  <p:slideViewPr>
    <p:cSldViewPr snapToGrid="0">
      <p:cViewPr varScale="1">
        <p:scale>
          <a:sx n="66" d="100"/>
          <a:sy n="66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8/11/2020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/>
          <a:p>
            <a:r>
              <a:rPr kumimoji="1" lang="en-US" altLang="ja-JP" sz="8000" dirty="0" smtClean="0">
                <a:solidFill>
                  <a:schemeClr val="tx1"/>
                </a:solidFill>
              </a:rPr>
              <a:t>Follow-up and Monitoring</a:t>
            </a:r>
            <a:r>
              <a:rPr kumimoji="1" lang="en-US" altLang="ja-JP" sz="88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8800" dirty="0" smtClean="0">
                <a:solidFill>
                  <a:schemeClr val="tx1"/>
                </a:solidFill>
              </a:rPr>
            </a:br>
            <a:r>
              <a:rPr kumimoji="1" lang="en-US" altLang="ja-JP" sz="5400" dirty="0" smtClean="0">
                <a:solidFill>
                  <a:schemeClr val="tx1"/>
                </a:solidFill>
              </a:rPr>
              <a:t>Methods of Implementation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354" y="3848216"/>
            <a:ext cx="4128557" cy="250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36606"/>
            <a:ext cx="11255973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28" y="1543912"/>
            <a:ext cx="11966972" cy="483259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Visit </a:t>
            </a:r>
            <a:r>
              <a:rPr lang="en-US" dirty="0"/>
              <a:t>the farmer groups periodically </a:t>
            </a:r>
            <a:r>
              <a:rPr lang="en-US" dirty="0" smtClean="0"/>
              <a:t>to give </a:t>
            </a:r>
            <a:r>
              <a:rPr lang="en-US" dirty="0"/>
              <a:t>advice and monitor the progress of activity implementation</a:t>
            </a:r>
            <a:r>
              <a:rPr lang="en-US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Refer to the results of “Baseline Survey Part 2- Agricultural Techniques” and judge how </a:t>
            </a:r>
            <a:r>
              <a:rPr lang="en-US" dirty="0" smtClean="0"/>
              <a:t>much </a:t>
            </a:r>
            <a:r>
              <a:rPr lang="en-US" dirty="0"/>
              <a:t>improvement the farmers have been making in terms of adoption of techniques. </a:t>
            </a:r>
            <a:r>
              <a:rPr lang="en-US" dirty="0" smtClean="0"/>
              <a:t>Provide </a:t>
            </a:r>
            <a:r>
              <a:rPr lang="en-US" dirty="0"/>
              <a:t>support </a:t>
            </a:r>
            <a:r>
              <a:rPr lang="en-US" dirty="0" smtClean="0"/>
              <a:t>as needed.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Refer </a:t>
            </a:r>
            <a:r>
              <a:rPr lang="en-US" dirty="0"/>
              <a:t>to the Crop Calendars </a:t>
            </a:r>
            <a:r>
              <a:rPr lang="en-US" dirty="0" smtClean="0"/>
              <a:t>and </a:t>
            </a:r>
            <a:r>
              <a:rPr lang="en-US" dirty="0"/>
              <a:t>monitor the progress of </a:t>
            </a:r>
            <a:r>
              <a:rPr lang="en-US" dirty="0" smtClean="0"/>
              <a:t>activity </a:t>
            </a:r>
            <a:r>
              <a:rPr lang="en-US" dirty="0"/>
              <a:t>implementation. Provide consultation where </a:t>
            </a:r>
            <a:r>
              <a:rPr lang="en-US" dirty="0" smtClean="0"/>
              <a:t>necessary.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605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257300"/>
            <a:ext cx="11530012" cy="5600699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Collect </a:t>
            </a:r>
            <a:r>
              <a:rPr lang="en-US" dirty="0"/>
              <a:t>qualitative information on gender, i.e. success stories, to see how gender </a:t>
            </a:r>
            <a:r>
              <a:rPr lang="en-US" dirty="0" smtClean="0"/>
              <a:t>equality </a:t>
            </a:r>
            <a:r>
              <a:rPr lang="en-US" dirty="0"/>
              <a:t>and women’s empowerment have contributed to attaining the groups’ goal</a:t>
            </a:r>
            <a:r>
              <a:rPr lang="en-US" dirty="0" smtClean="0"/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Undertake the Participatory Endline Survey using two types of formats.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en-US" dirty="0"/>
              <a:t>Submit the completed forms to the designated office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(Change this to an appropriate section -e.g. Project Unit, central ministry office, etc. where analysis will be made) </a:t>
            </a:r>
            <a:r>
              <a:rPr lang="en-US" dirty="0" smtClean="0"/>
              <a:t>Give feedback to the farmers when analyzed data is sent back to the extension staff.</a:t>
            </a:r>
          </a:p>
          <a:p>
            <a:pPr marL="742950" indent="-742950">
              <a:buFont typeface="+mj-lt"/>
              <a:buAutoNum type="arabicPeriod" startAt="4"/>
            </a:pPr>
            <a:endParaRPr kumimoji="1" lang="en-US" dirty="0" smtClean="0"/>
          </a:p>
          <a:p>
            <a:pPr marL="742950" indent="-742950">
              <a:buFont typeface="+mj-lt"/>
              <a:buAutoNum type="arabicPeriod" startAt="4"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4650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0" y="864705"/>
            <a:ext cx="10521368" cy="554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-102678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8456902" y="1222885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4695" y="1063942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Basic information of the farmer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10584703" y="3098719"/>
            <a:ext cx="291961" cy="2074004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18461" y="3491592"/>
            <a:ext cx="14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Production, income &amp; cost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10262776" y="5375156"/>
            <a:ext cx="232554" cy="510121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71517" y="5276273"/>
            <a:ext cx="146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Unit conversion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8534977" y="6066860"/>
            <a:ext cx="232554" cy="510121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34695" y="6158955"/>
            <a:ext cx="259907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kumimoji="1" lang="en-US" sz="2000" b="1" dirty="0" smtClean="0">
                <a:solidFill>
                  <a:srgbClr val="FF0000"/>
                </a:solidFill>
              </a:rPr>
              <a:t>hanges” after SHEP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49943" y="3686628"/>
            <a:ext cx="11593174" cy="317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1 Crop Name and Variety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kumimoji="1" lang="en-US" dirty="0" smtClean="0"/>
              <a:t>Indicate name of the horticultural crop and variety grown in the last cropping season.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 (2a. &amp; 2b.) Area under the Crop in meter X meter (m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or ha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Pacing can be used to estimate area under the crop</a:t>
            </a:r>
            <a:endParaRPr kumimoji="1" lang="en-US" dirty="0" smtClean="0"/>
          </a:p>
          <a:p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101599" y="1306286"/>
            <a:ext cx="1001487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161141" y="1253701"/>
            <a:ext cx="172720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9208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3829" y="3686628"/>
            <a:ext cx="11709288" cy="31713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3 Production sold at market in various unit (e.g. bags, crates, bundles, bushels, etc.)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Total quantity sold at markets.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 smtClean="0">
                <a:solidFill>
                  <a:srgbClr val="002060"/>
                </a:solidFill>
              </a:rPr>
              <a:t>[Automatic calculation- no need to write in this column </a:t>
            </a:r>
            <a:r>
              <a:rPr lang="en-US" u="sng" dirty="0" smtClean="0">
                <a:solidFill>
                  <a:srgbClr val="002060"/>
                </a:solidFill>
              </a:rPr>
              <a:t>as long as conversion is indicated</a:t>
            </a:r>
            <a:r>
              <a:rPr lang="en-US" dirty="0" smtClean="0">
                <a:solidFill>
                  <a:srgbClr val="002060"/>
                </a:solidFill>
              </a:rPr>
              <a:t>] </a:t>
            </a:r>
            <a:r>
              <a:rPr lang="en-US" dirty="0" smtClean="0">
                <a:solidFill>
                  <a:srgbClr val="FF0000"/>
                </a:solidFill>
              </a:rPr>
              <a:t>Production sold at market in kg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Farmers can write in kg in this column instead of writing in column 3.</a:t>
            </a:r>
            <a:endParaRPr kumimoji="1" lang="en-US" dirty="0" smtClean="0"/>
          </a:p>
          <a:p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2946397" y="1251620"/>
            <a:ext cx="104503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4103913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91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06400" y="3686628"/>
            <a:ext cx="11636717" cy="31713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 (4/2b</a:t>
            </a:r>
            <a:r>
              <a:rPr kumimoji="1" lang="en-US" dirty="0" smtClean="0">
                <a:solidFill>
                  <a:srgbClr val="FF0000"/>
                </a:solidFill>
              </a:rPr>
              <a:t>.)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in </a:t>
            </a:r>
            <a:r>
              <a:rPr lang="en-US" altLang="ja-JP" dirty="0" smtClean="0">
                <a:solidFill>
                  <a:srgbClr val="002060"/>
                </a:solidFill>
              </a:rPr>
              <a:t>this column] </a:t>
            </a:r>
            <a:r>
              <a:rPr kumimoji="1" lang="en-US" dirty="0" smtClean="0">
                <a:solidFill>
                  <a:srgbClr val="FF0000"/>
                </a:solidFill>
              </a:rPr>
              <a:t>Production sold at market in kg per ha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Analyzing p</a:t>
            </a:r>
            <a:r>
              <a:rPr lang="en-US" dirty="0" smtClean="0">
                <a:sym typeface="Wingdings" panose="05000000000000000000" pitchFamily="2" charset="2"/>
              </a:rPr>
              <a:t>roductivity. Farmers do not need to write in this column.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 Average Price per various unit (local currency per unit)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Marketed price per unit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5225143" y="115547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6484256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332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16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1144326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7371" y="3686628"/>
            <a:ext cx="11665746" cy="31713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(6/unit conversion in box</a:t>
            </a:r>
            <a:r>
              <a:rPr kumimoji="1" lang="en-US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Average Price per kg in local currency</a:t>
            </a:r>
            <a:endParaRPr kumimoji="1"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Farmers do not need to write in this column if they do not know the price per kg.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(3X6) or (4X7)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Total Income in local currency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This is the total income from the crop.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7759592" y="122480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8951684" y="1224801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9209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17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1144326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8686" y="3686628"/>
            <a:ext cx="11854431" cy="31713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9 Total Cost of Production in local currency</a:t>
            </a:r>
            <a:endParaRPr kumimoji="1"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Cost of seed, planting materials, fertilizers/manures, pesticides, posts/stakes, labor costs, transportation &amp; marketing </a:t>
            </a:r>
            <a:r>
              <a:rPr kumimoji="1" lang="en-US" dirty="0" err="1" smtClean="0">
                <a:sym typeface="Wingdings" panose="05000000000000000000" pitchFamily="2" charset="2"/>
              </a:rPr>
              <a:t>costs,etc</a:t>
            </a:r>
            <a:r>
              <a:rPr kumimoji="1" lang="en-US" dirty="0" smtClean="0">
                <a:sym typeface="Wingdings" panose="05000000000000000000" pitchFamily="2" charset="2"/>
              </a:rPr>
              <a:t>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10 (8-9) </a:t>
            </a:r>
            <a:r>
              <a:rPr lang="en-US" altLang="ja-JP" dirty="0" smtClean="0">
                <a:solidFill>
                  <a:srgbClr val="002060"/>
                </a:solidFill>
              </a:rPr>
              <a:t>[Automatic </a:t>
            </a:r>
            <a:r>
              <a:rPr lang="en-US" altLang="ja-JP" dirty="0">
                <a:solidFill>
                  <a:srgbClr val="002060"/>
                </a:solidFill>
              </a:rPr>
              <a:t>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Net income (profit) in local currency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This is the total profit from the crop.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10087428" y="1224801"/>
            <a:ext cx="1065893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1234057" y="1166615"/>
            <a:ext cx="877208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5813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18</a:t>
            </a:fld>
            <a:endParaRPr kumimoji="1"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1" y="1240290"/>
            <a:ext cx="12084379" cy="192382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7" y="3044489"/>
            <a:ext cx="2960914" cy="35546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2514" y="1653450"/>
            <a:ext cx="11078935" cy="13910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7621" y="3457649"/>
            <a:ext cx="6931808" cy="317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In the box, indicate unit conversions </a:t>
            </a:r>
          </a:p>
          <a:p>
            <a:pPr marL="457200" lvl="1" indent="0">
              <a:buNone/>
            </a:pPr>
            <a:r>
              <a:rPr lang="en-US" dirty="0" smtClean="0"/>
              <a:t>&lt;example&gt;</a:t>
            </a:r>
          </a:p>
          <a:p>
            <a:pPr marL="457200" lvl="1" indent="0">
              <a:buNone/>
            </a:pPr>
            <a:r>
              <a:rPr lang="en-US" dirty="0" smtClean="0"/>
              <a:t>1 bag of Irish Potato  110kg</a:t>
            </a:r>
          </a:p>
          <a:p>
            <a:pPr marL="457200" lvl="1" indent="0">
              <a:buNone/>
            </a:pPr>
            <a:r>
              <a:rPr kumimoji="1" lang="en-US" dirty="0" smtClean="0"/>
              <a:t>1 head of cabbage = 2kg</a:t>
            </a:r>
          </a:p>
          <a:p>
            <a:pPr marL="457200" lvl="1" indent="0">
              <a:buNone/>
            </a:pPr>
            <a:r>
              <a:rPr lang="en-US" dirty="0" smtClean="0"/>
              <a:t>1 crate of tomatoes = 20kg</a:t>
            </a:r>
            <a:endParaRPr kumimoji="1"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01714" y="4636934"/>
            <a:ext cx="3004457" cy="1139751"/>
          </a:xfrm>
          <a:prstGeom prst="wedgeRoundRectCallout">
            <a:avLst>
              <a:gd name="adj1" fmla="val 44856"/>
              <a:gd name="adj2" fmla="val -662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</a:rPr>
              <a:t>A conversion table like this will be useful. 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8" y="1295995"/>
            <a:ext cx="12025312" cy="1085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19</a:t>
            </a:fld>
            <a:endParaRPr kumimoji="1" lang="en-US" dirty="0"/>
          </a:p>
        </p:txBody>
      </p:sp>
      <p:sp>
        <p:nvSpPr>
          <p:cNvPr id="10" name="Oval 9"/>
          <p:cNvSpPr/>
          <p:nvPr/>
        </p:nvSpPr>
        <p:spPr>
          <a:xfrm>
            <a:off x="522515" y="1085851"/>
            <a:ext cx="11078935" cy="14158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17864" y="2621558"/>
            <a:ext cx="11395594" cy="4120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In the box, list various “changes” the farmers have made afte</a:t>
            </a:r>
            <a:r>
              <a:rPr lang="en-US" dirty="0" smtClean="0">
                <a:solidFill>
                  <a:srgbClr val="FF0000"/>
                </a:solidFill>
              </a:rPr>
              <a:t>r SHEP.</a:t>
            </a:r>
          </a:p>
          <a:p>
            <a:pPr marL="0" indent="0">
              <a:buNone/>
            </a:pPr>
            <a:endParaRPr kumimoji="1"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&lt;Example&gt;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“I started producing a variety of tomatoes, Cal J, which the market prefers.”</a:t>
            </a:r>
          </a:p>
          <a:p>
            <a:pPr marL="457200" lvl="1" indent="0">
              <a:buNone/>
            </a:pPr>
            <a:r>
              <a:rPr lang="en-US" dirty="0" smtClean="0"/>
              <a:t>“I started to arrange transportation with my group members to reduce the transportation cost.”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7104513" y="3239306"/>
            <a:ext cx="4938603" cy="1139751"/>
          </a:xfrm>
          <a:prstGeom prst="wedgeRoundRectCallout">
            <a:avLst>
              <a:gd name="adj1" fmla="val -46702"/>
              <a:gd name="adj2" fmla="val 8186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Collect information on their changes in production, marketing and collective work as a group.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714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altLang="ja-JP" dirty="0" smtClean="0"/>
              <a:t>Follow-up and Monitoring </a:t>
            </a:r>
            <a:r>
              <a:rPr kumimoji="1" lang="en-US" dirty="0" smtClean="0"/>
              <a:t>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05368"/>
              </p:ext>
            </p:extLst>
          </p:nvPr>
        </p:nvGraphicFramePr>
        <p:xfrm>
          <a:off x="278605" y="1543277"/>
          <a:ext cx="11387139" cy="49629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/>
                <a:gridCol w="5500689"/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8386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Selection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Making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2800" b="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2800" b="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243636" y="5704991"/>
            <a:ext cx="5257802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Follow-up and Monitoring are when the farmers review what they have learned and achieved.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2" y="1114191"/>
            <a:ext cx="9861307" cy="5262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/>
          <a:lstStyle/>
          <a:p>
            <a:r>
              <a:rPr lang="en-US" dirty="0" smtClean="0"/>
              <a:t>Completing Agricultural Techniques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20</a:t>
            </a:fld>
            <a:endParaRPr kumimoji="1" lang="en-US"/>
          </a:p>
        </p:txBody>
      </p:sp>
      <p:sp>
        <p:nvSpPr>
          <p:cNvPr id="6" name="Right Brace 5"/>
          <p:cNvSpPr/>
          <p:nvPr/>
        </p:nvSpPr>
        <p:spPr>
          <a:xfrm>
            <a:off x="8484508" y="1892310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8084" y="1742762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Basic information of the farmer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9860498" y="2787710"/>
            <a:ext cx="436081" cy="3765816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8539" y="3918696"/>
            <a:ext cx="245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Questions to assess farmer’s agricultural techniques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Agricultural Techniques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21</a:t>
            </a:fld>
            <a:endParaRPr kumimoji="1"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3813" y="1342235"/>
            <a:ext cx="11033445" cy="5399393"/>
          </a:xfrm>
        </p:spPr>
        <p:txBody>
          <a:bodyPr>
            <a:normAutofit lnSpcReduction="10000"/>
          </a:bodyPr>
          <a:lstStyle/>
          <a:p>
            <a:r>
              <a:rPr kumimoji="1" lang="en-US" dirty="0" smtClean="0"/>
              <a:t>If the answer is “Yes”, simply check (</a:t>
            </a:r>
            <a:r>
              <a:rPr kumimoji="1" 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✓</a:t>
            </a:r>
            <a:r>
              <a:rPr kumimoji="1" lang="en-US" dirty="0" smtClean="0"/>
              <a:t>) the left box marked “Yes”.</a:t>
            </a:r>
          </a:p>
          <a:p>
            <a:r>
              <a:rPr lang="en-US" altLang="ja-JP" dirty="0"/>
              <a:t>If the answer is </a:t>
            </a:r>
            <a:r>
              <a:rPr lang="en-US" altLang="ja-JP" dirty="0" smtClean="0"/>
              <a:t>“No”, </a:t>
            </a:r>
            <a:r>
              <a:rPr lang="en-US" altLang="ja-JP" dirty="0"/>
              <a:t>simply check (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✓</a:t>
            </a:r>
            <a:r>
              <a:rPr lang="en-US" altLang="ja-JP" dirty="0"/>
              <a:t>) the left box marked </a:t>
            </a:r>
            <a:r>
              <a:rPr lang="en-US" altLang="ja-JP" dirty="0" smtClean="0"/>
              <a:t>“No”.</a:t>
            </a:r>
          </a:p>
          <a:p>
            <a:endParaRPr lang="en-US" altLang="ja-JP" dirty="0"/>
          </a:p>
          <a:p>
            <a:r>
              <a:rPr lang="en-US" altLang="ja-JP" dirty="0" smtClean="0">
                <a:solidFill>
                  <a:srgbClr val="002060"/>
                </a:solidFill>
              </a:rPr>
              <a:t>We expect that the number of “Yes” is more than that of the Baseline Survey result.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Discuss the techniques which had many “No” answers with the farmers to see if they have any difficulties adopting such techniques.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0869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37" y="999618"/>
            <a:ext cx="10687547" cy="2967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/>
          <a:lstStyle/>
          <a:p>
            <a:r>
              <a:rPr lang="en-US" dirty="0" smtClean="0"/>
              <a:t>Completing Agricultural Techniques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22</a:t>
            </a:fld>
            <a:endParaRPr kumimoji="1" lang="en-US"/>
          </a:p>
        </p:txBody>
      </p:sp>
      <p:sp>
        <p:nvSpPr>
          <p:cNvPr id="10" name="Oval 9"/>
          <p:cNvSpPr/>
          <p:nvPr/>
        </p:nvSpPr>
        <p:spPr>
          <a:xfrm>
            <a:off x="432737" y="2608118"/>
            <a:ext cx="11078935" cy="14158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9371977" y="3206829"/>
            <a:ext cx="259907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kumimoji="1" lang="en-US" sz="2000" b="1" dirty="0" smtClean="0">
                <a:solidFill>
                  <a:srgbClr val="FF0000"/>
                </a:solidFill>
              </a:rPr>
              <a:t>hanges” after SHEP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864" y="4198442"/>
            <a:ext cx="11395594" cy="25431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In the box, list various “changes” the farmers have made afte</a:t>
            </a:r>
            <a:r>
              <a:rPr lang="en-US" dirty="0" smtClean="0">
                <a:solidFill>
                  <a:srgbClr val="FF0000"/>
                </a:solidFill>
              </a:rPr>
              <a:t>r SHEP.</a:t>
            </a:r>
          </a:p>
          <a:p>
            <a:pPr marL="457200" lvl="1" indent="0">
              <a:buNone/>
            </a:pPr>
            <a:r>
              <a:rPr lang="en-US" dirty="0" smtClean="0"/>
              <a:t>&lt;example&gt;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“I started making compost.”</a:t>
            </a:r>
          </a:p>
          <a:p>
            <a:pPr marL="457200" lvl="1" indent="0">
              <a:buNone/>
            </a:pPr>
            <a:r>
              <a:rPr lang="en-US" dirty="0" smtClean="0"/>
              <a:t>“I changed from broadcasting to row planting.”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495902" y="4900159"/>
            <a:ext cx="4015770" cy="1139751"/>
          </a:xfrm>
          <a:prstGeom prst="wedgeRoundRectCallout">
            <a:avLst>
              <a:gd name="adj1" fmla="val -58843"/>
              <a:gd name="adj2" fmla="val 3715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Collect information on their changes in techniques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CHECKLIST: </a:t>
            </a:r>
            <a:r>
              <a:rPr kumimoji="1" lang="en-US" dirty="0" smtClean="0"/>
              <a:t>Points to be Confirmed after Monitoring and Follow-up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244216"/>
            <a:ext cx="11771654" cy="566057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>
                <a:solidFill>
                  <a:srgbClr val="FF0000"/>
                </a:solidFill>
              </a:rPr>
              <a:t>understand their </a:t>
            </a:r>
            <a:r>
              <a:rPr lang="en-US" dirty="0" smtClean="0">
                <a:solidFill>
                  <a:srgbClr val="FF0000"/>
                </a:solidFill>
              </a:rPr>
              <a:t>strengths and weaknesses </a:t>
            </a:r>
            <a:r>
              <a:rPr lang="en-US" dirty="0" smtClean="0"/>
              <a:t>and are given specific guidance and advice to further improvement.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 smtClean="0">
                <a:solidFill>
                  <a:srgbClr val="FF0000"/>
                </a:solidFill>
              </a:rPr>
              <a:t>understand when and how they can “graduate</a:t>
            </a:r>
            <a:r>
              <a:rPr lang="en-US" dirty="0" smtClean="0"/>
              <a:t>” from SHEP.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 smtClean="0"/>
              <a:t>are committed to </a:t>
            </a:r>
            <a:r>
              <a:rPr lang="en-US" dirty="0" smtClean="0">
                <a:solidFill>
                  <a:srgbClr val="FF0000"/>
                </a:solidFill>
              </a:rPr>
              <a:t>continue adopting the production and marketing techniques in the future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male-female ratio </a:t>
            </a:r>
            <a:r>
              <a:rPr lang="en-US" dirty="0"/>
              <a:t>of the participants is balanced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Quality of participation </a:t>
            </a:r>
            <a:r>
              <a:rPr lang="en-US" dirty="0" smtClean="0"/>
              <a:t>of male and female members is reviewed.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Gender-disaggregated data </a:t>
            </a:r>
            <a:r>
              <a:rPr lang="en-US" dirty="0"/>
              <a:t>is collected and analyzed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Changes in </a:t>
            </a:r>
            <a:r>
              <a:rPr lang="en-US" dirty="0" smtClean="0">
                <a:solidFill>
                  <a:srgbClr val="FF0000"/>
                </a:solidFill>
              </a:rPr>
              <a:t>gender roles </a:t>
            </a:r>
            <a:r>
              <a:rPr lang="en-US" dirty="0" smtClean="0"/>
              <a:t>between husband wife are reviewed.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Changes in </a:t>
            </a:r>
            <a:r>
              <a:rPr lang="en-US" dirty="0" smtClean="0">
                <a:solidFill>
                  <a:srgbClr val="FF0000"/>
                </a:solidFill>
              </a:rPr>
              <a:t>decision-making</a:t>
            </a:r>
            <a:r>
              <a:rPr lang="en-US" dirty="0" smtClean="0"/>
              <a:t> between husband and wife are reviewed.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5515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24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Monitoring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and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Follow-up </a:t>
            </a:r>
            <a:r>
              <a:rPr lang="en-US" dirty="0" smtClean="0">
                <a:solidFill>
                  <a:srgbClr val="FF0000"/>
                </a:solidFill>
              </a:rPr>
              <a:t>in Action</a:t>
            </a:r>
            <a:endParaRPr kumimoji="1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832"/>
            <a:ext cx="12092427" cy="46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088400"/>
            <a:ext cx="11669261" cy="57777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farmers become </a:t>
            </a:r>
            <a:r>
              <a:rPr lang="en-US" dirty="0" smtClean="0"/>
              <a:t>demotivated </a:t>
            </a:r>
            <a:r>
              <a:rPr lang="en-US" dirty="0"/>
              <a:t>due to a crop failure? </a:t>
            </a:r>
            <a:r>
              <a:rPr lang="en-US" dirty="0" smtClean="0">
                <a:sym typeface="Wingdings" panose="05000000000000000000" pitchFamily="2" charset="2"/>
              </a:rPr>
              <a:t> SHEP supports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farmers’ psychological needs for autonomy. </a:t>
            </a:r>
            <a:r>
              <a:rPr lang="en-US" dirty="0" smtClean="0"/>
              <a:t>Through </a:t>
            </a:r>
            <a:r>
              <a:rPr lang="en-US" dirty="0"/>
              <a:t>their SHEP experience, </a:t>
            </a:r>
            <a:r>
              <a:rPr lang="en-US" dirty="0" smtClean="0"/>
              <a:t>the farmers </a:t>
            </a:r>
            <a:r>
              <a:rPr lang="en-US" dirty="0"/>
              <a:t>feel they “own” the whole process of planning, decision-making, </a:t>
            </a:r>
            <a:r>
              <a:rPr lang="en-US" dirty="0" smtClean="0"/>
              <a:t>and risk-taking</a:t>
            </a:r>
            <a:r>
              <a:rPr lang="en-US" dirty="0" smtClean="0"/>
              <a:t>. </a:t>
            </a:r>
            <a:r>
              <a:rPr lang="en-US" dirty="0"/>
              <a:t>Therefore, they do not easily become </a:t>
            </a:r>
            <a:r>
              <a:rPr lang="en-US" dirty="0" smtClean="0"/>
              <a:t>demotivated.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the farmers do not adopt production techniques sufficiently? </a:t>
            </a:r>
            <a:r>
              <a:rPr lang="en-US" altLang="ja-JP" dirty="0">
                <a:sym typeface="Wingdings" panose="05000000000000000000" pitchFamily="2" charset="2"/>
              </a:rPr>
              <a:t>  Process and required time for individual farmers to adopt new techniques </a:t>
            </a:r>
            <a:r>
              <a:rPr lang="en-US" altLang="ja-JP" dirty="0" smtClean="0">
                <a:sym typeface="Wingdings" panose="05000000000000000000" pitchFamily="2" charset="2"/>
              </a:rPr>
              <a:t>vary.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Sharing success stories and best practices</a:t>
            </a:r>
            <a:r>
              <a:rPr lang="en-US" altLang="ja-JP" dirty="0" smtClean="0">
                <a:sym typeface="Wingdings" panose="05000000000000000000" pitchFamily="2" charset="2"/>
              </a:rPr>
              <a:t> with the farmers can be effective to encourage them to adopt new skills.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3828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90" y="1789305"/>
            <a:ext cx="11430905" cy="3682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The farmer groups became disintegrated. What should we </a:t>
            </a:r>
            <a:r>
              <a:rPr lang="en-US" dirty="0">
                <a:sym typeface="Wingdings" panose="05000000000000000000" pitchFamily="2" charset="2"/>
              </a:rPr>
              <a:t>do about it? Try to probe what went wrong at what point. </a:t>
            </a:r>
            <a:r>
              <a:rPr lang="en-US" dirty="0" smtClean="0">
                <a:sym typeface="Wingdings" panose="05000000000000000000" pitchFamily="2" charset="2"/>
              </a:rPr>
              <a:t>It </a:t>
            </a:r>
            <a:r>
              <a:rPr lang="en-US" dirty="0">
                <a:sym typeface="Wingdings" panose="05000000000000000000" pitchFamily="2" charset="2"/>
              </a:rPr>
              <a:t>is important for the farmers to </a:t>
            </a:r>
            <a:r>
              <a:rPr lang="en-US" dirty="0" smtClean="0">
                <a:sym typeface="Wingdings" panose="05000000000000000000" pitchFamily="2" charset="2"/>
              </a:rPr>
              <a:t>understand </a:t>
            </a:r>
            <a:r>
              <a:rPr lang="en-US" dirty="0">
                <a:sym typeface="Wingdings" panose="05000000000000000000" pitchFamily="2" charset="2"/>
              </a:rPr>
              <a:t>that securing a volume of produce is an essential factor for small-scale </a:t>
            </a:r>
            <a:r>
              <a:rPr lang="en-US" dirty="0" smtClean="0">
                <a:sym typeface="Wingdings" panose="05000000000000000000" pitchFamily="2" charset="2"/>
              </a:rPr>
              <a:t>farmers </a:t>
            </a:r>
            <a:r>
              <a:rPr lang="en-US" dirty="0">
                <a:sym typeface="Wingdings" panose="05000000000000000000" pitchFamily="2" charset="2"/>
              </a:rPr>
              <a:t>to increase profitability of farming business. Reconsider the group membership </a:t>
            </a:r>
            <a:r>
              <a:rPr lang="en-US" dirty="0" smtClean="0">
                <a:sym typeface="Wingdings" panose="05000000000000000000" pitchFamily="2" charset="2"/>
              </a:rPr>
              <a:t>if </a:t>
            </a:r>
            <a:r>
              <a:rPr lang="en-US" dirty="0">
                <a:sym typeface="Wingdings" panose="05000000000000000000" pitchFamily="2" charset="2"/>
              </a:rPr>
              <a:t>it feels absolutely necessary to reorganize the </a:t>
            </a:r>
            <a:r>
              <a:rPr lang="en-US" dirty="0" smtClean="0">
                <a:sym typeface="Wingdings" panose="05000000000000000000" pitchFamily="2" charset="2"/>
              </a:rPr>
              <a:t>group.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686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27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5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tx1"/>
                </a:solidFill>
              </a:rPr>
              <a:t>PART 1: CONCEPT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7" y="3281412"/>
            <a:ext cx="11432349" cy="3696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WHY?:</a:t>
            </a:r>
            <a:r>
              <a:rPr kumimoji="1" lang="en-US" dirty="0" smtClean="0"/>
              <a:t> Objectives of </a:t>
            </a:r>
            <a:r>
              <a:rPr kumimoji="1" lang="en-US" altLang="ja-JP" dirty="0" smtClean="0"/>
              <a:t>Monitoring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and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Follow-up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515" y="1389164"/>
            <a:ext cx="9946484" cy="3220144"/>
          </a:xfrm>
        </p:spPr>
        <p:txBody>
          <a:bodyPr>
            <a:normAutofit/>
          </a:bodyPr>
          <a:lstStyle/>
          <a:p>
            <a:r>
              <a:rPr lang="en-US" dirty="0" smtClean="0"/>
              <a:t>Aims at </a:t>
            </a:r>
            <a:r>
              <a:rPr lang="en-US" dirty="0"/>
              <a:t>ensuring farmers’ </a:t>
            </a:r>
            <a:r>
              <a:rPr lang="en-US" dirty="0" smtClean="0"/>
              <a:t>actual</a:t>
            </a:r>
            <a:r>
              <a:rPr lang="ja-JP" altLang="en-US" dirty="0"/>
              <a:t> </a:t>
            </a:r>
            <a:r>
              <a:rPr lang="en-US" dirty="0" smtClean="0"/>
              <a:t>application </a:t>
            </a:r>
            <a:r>
              <a:rPr lang="en-US" dirty="0"/>
              <a:t>of taught techniques and knowledge. </a:t>
            </a:r>
          </a:p>
          <a:p>
            <a:r>
              <a:rPr lang="en-US" dirty="0" smtClean="0"/>
              <a:t>Not </a:t>
            </a:r>
            <a:r>
              <a:rPr lang="en-US" dirty="0"/>
              <a:t>only look at farmers’ </a:t>
            </a:r>
            <a:r>
              <a:rPr lang="en-US" dirty="0" smtClean="0"/>
              <a:t>production </a:t>
            </a:r>
            <a:r>
              <a:rPr lang="en-US" dirty="0"/>
              <a:t>practices but </a:t>
            </a:r>
            <a:r>
              <a:rPr lang="en-US" dirty="0">
                <a:solidFill>
                  <a:srgbClr val="FF0000"/>
                </a:solidFill>
              </a:rPr>
              <a:t>also assess their progress of marketing and other collective work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a group</a:t>
            </a:r>
            <a:r>
              <a:rPr lang="en-US" dirty="0" smtClean="0"/>
              <a:t>.</a:t>
            </a:r>
            <a:endParaRPr kumimoji="1"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7" y="1901638"/>
            <a:ext cx="728665" cy="159766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3429" y="4380034"/>
            <a:ext cx="6526587" cy="7122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Follow-up and Monitoring ensures that the farmers’ learning during the SHEP trainings truly </a:t>
            </a:r>
            <a:r>
              <a:rPr lang="en-US" sz="2000" b="1" dirty="0">
                <a:solidFill>
                  <a:schemeClr val="tx1"/>
                </a:solidFill>
              </a:rPr>
              <a:t>sticks in their minds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kumimoji="1"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161935" y="5092311"/>
            <a:ext cx="309717" cy="10986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44" y="4214737"/>
            <a:ext cx="2526891" cy="2526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Monitoring and Follow-up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54" y="1294304"/>
            <a:ext cx="10988608" cy="366190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Periodically visit farmers </a:t>
            </a:r>
            <a:r>
              <a:rPr lang="en-US" altLang="ja-JP" dirty="0"/>
              <a:t>to ensure they </a:t>
            </a:r>
            <a:r>
              <a:rPr lang="en-US" altLang="ja-JP" dirty="0" smtClean="0"/>
              <a:t>are </a:t>
            </a:r>
            <a:r>
              <a:rPr lang="en-US" altLang="ja-JP" dirty="0"/>
              <a:t>applying the knowledge they have </a:t>
            </a:r>
            <a:r>
              <a:rPr lang="en-US" altLang="ja-JP" dirty="0" smtClean="0"/>
              <a:t>learned.</a:t>
            </a:r>
          </a:p>
          <a:p>
            <a:r>
              <a:rPr lang="en-US" altLang="ja-JP" dirty="0" smtClean="0"/>
              <a:t>Monitor </a:t>
            </a:r>
            <a:r>
              <a:rPr lang="en-US" altLang="ja-JP" dirty="0"/>
              <a:t>the progress of activities described in the groups’ </a:t>
            </a:r>
            <a:r>
              <a:rPr lang="en-US" altLang="ja-JP" dirty="0">
                <a:solidFill>
                  <a:srgbClr val="FF0000"/>
                </a:solidFill>
              </a:rPr>
              <a:t>Crop </a:t>
            </a:r>
            <a:r>
              <a:rPr lang="en-US" altLang="ja-JP" dirty="0" smtClean="0">
                <a:solidFill>
                  <a:srgbClr val="FF0000"/>
                </a:solidFill>
              </a:rPr>
              <a:t>Calendars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r>
              <a:rPr lang="en-US" dirty="0"/>
              <a:t>Participatory Endline Survey is conducted </a:t>
            </a:r>
            <a:r>
              <a:rPr lang="en-US" dirty="0">
                <a:solidFill>
                  <a:srgbClr val="FF0000"/>
                </a:solidFill>
              </a:rPr>
              <a:t>using almost the same survey formats</a:t>
            </a:r>
            <a:r>
              <a:rPr lang="en-US" dirty="0"/>
              <a:t> as the Participatory Baseline </a:t>
            </a:r>
            <a:r>
              <a:rPr lang="en-US" dirty="0" smtClean="0"/>
              <a:t>Survey.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0454" y="4688817"/>
            <a:ext cx="8600590" cy="1578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Endline S</a:t>
            </a:r>
            <a:r>
              <a:rPr lang="en-US" dirty="0" smtClean="0"/>
              <a:t>urvey data is analyzed for the purpose of </a:t>
            </a:r>
            <a:r>
              <a:rPr lang="en-US" dirty="0" smtClean="0">
                <a:solidFill>
                  <a:srgbClr val="FF0000"/>
                </a:solidFill>
              </a:rPr>
              <a:t>comparison with the results of the Baseline Survey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14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lang="en-US" dirty="0" smtClean="0"/>
              <a:t>Endline</a:t>
            </a:r>
            <a:r>
              <a:rPr kumimoji="1" lang="en-US" dirty="0" smtClean="0"/>
              <a:t> Survey Questionnaire Forms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r>
              <a:rPr lang="en-US" altLang="ja-JP" dirty="0" smtClean="0"/>
              <a:t>Endline </a:t>
            </a:r>
            <a:r>
              <a:rPr lang="en-US" altLang="ja-JP" dirty="0"/>
              <a:t>Survey Part 1- </a:t>
            </a:r>
            <a:r>
              <a:rPr lang="en-US" altLang="ja-JP" dirty="0">
                <a:solidFill>
                  <a:srgbClr val="FF0000"/>
                </a:solidFill>
              </a:rPr>
              <a:t>Production, Income and Cost</a:t>
            </a:r>
          </a:p>
          <a:p>
            <a:pPr marL="0" indent="0">
              <a:buNone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79" y="1885950"/>
            <a:ext cx="9736885" cy="48355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96459" y="5021705"/>
            <a:ext cx="6400800" cy="1244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The same form as Baseline </a:t>
            </a:r>
            <a:r>
              <a:rPr lang="en-US" sz="2000" dirty="0" smtClean="0">
                <a:solidFill>
                  <a:schemeClr val="tx1"/>
                </a:solidFill>
              </a:rPr>
              <a:t>Survey Form </a:t>
            </a:r>
            <a:r>
              <a:rPr lang="en-US" sz="2000" b="1" dirty="0">
                <a:solidFill>
                  <a:srgbClr val="FF0000"/>
                </a:solidFill>
              </a:rPr>
              <a:t>except for the columns where the farmers are asked to write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information on what changes </a:t>
            </a:r>
            <a:r>
              <a:rPr lang="en-US" sz="2000" dirty="0">
                <a:solidFill>
                  <a:schemeClr val="tx1"/>
                </a:solidFill>
              </a:rPr>
              <a:t>they have made after SHEP 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kumimoji="1" lang="en-US" dirty="0" smtClean="0"/>
              <a:t>Endline Survey Questionnaire Forms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r>
              <a:rPr lang="en-US" altLang="ja-JP" dirty="0" smtClean="0"/>
              <a:t>Endline </a:t>
            </a:r>
            <a:r>
              <a:rPr lang="en-US" altLang="ja-JP" dirty="0"/>
              <a:t>Survey Part 2- </a:t>
            </a:r>
            <a:r>
              <a:rPr lang="en-US" altLang="ja-JP" dirty="0">
                <a:solidFill>
                  <a:srgbClr val="FF0000"/>
                </a:solidFill>
              </a:rPr>
              <a:t>Agricultural Techniques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5984"/>
            <a:ext cx="10684249" cy="40235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96459" y="5021705"/>
            <a:ext cx="6400800" cy="1244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The same form as Baseline </a:t>
            </a:r>
            <a:r>
              <a:rPr lang="en-US" sz="2000" dirty="0" smtClean="0">
                <a:solidFill>
                  <a:schemeClr val="tx1"/>
                </a:solidFill>
              </a:rPr>
              <a:t>Survey Form </a:t>
            </a:r>
            <a:r>
              <a:rPr lang="en-US" sz="2000" b="1" dirty="0">
                <a:solidFill>
                  <a:srgbClr val="FF0000"/>
                </a:solidFill>
              </a:rPr>
              <a:t>except for the columns where the farmers are asked to write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information on what changes </a:t>
            </a:r>
            <a:r>
              <a:rPr lang="en-US" sz="2000" dirty="0">
                <a:solidFill>
                  <a:schemeClr val="tx1"/>
                </a:solidFill>
              </a:rPr>
              <a:t>they have made after SHEP 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29" y="2515752"/>
            <a:ext cx="6108231" cy="140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41" y="929033"/>
            <a:ext cx="11549576" cy="5206296"/>
          </a:xfrm>
        </p:spPr>
        <p:txBody>
          <a:bodyPr>
            <a:normAutofit/>
          </a:bodyPr>
          <a:lstStyle/>
          <a:p>
            <a:r>
              <a:rPr lang="en-US" dirty="0" smtClean="0"/>
              <a:t>Follow-up and Monitoring visits should help </a:t>
            </a:r>
            <a:r>
              <a:rPr lang="en-US" dirty="0" smtClean="0"/>
              <a:t>the </a:t>
            </a:r>
            <a:r>
              <a:rPr lang="en-US" dirty="0" smtClean="0"/>
              <a:t>farmer </a:t>
            </a:r>
            <a:r>
              <a:rPr lang="en-US" dirty="0"/>
              <a:t>group “take off” to become </a:t>
            </a:r>
            <a:r>
              <a:rPr lang="en-US" dirty="0" smtClean="0"/>
              <a:t>self-reliant </a:t>
            </a:r>
            <a:r>
              <a:rPr lang="en-US" dirty="0"/>
              <a:t>farmers who can practice </a:t>
            </a:r>
            <a:r>
              <a:rPr lang="en-US" dirty="0" smtClean="0"/>
              <a:t>market-orient </a:t>
            </a:r>
            <a:r>
              <a:rPr lang="en-US" dirty="0"/>
              <a:t>agriculture on their own initiatives.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 </a:t>
            </a:r>
            <a:r>
              <a:rPr lang="en-US" dirty="0"/>
              <a:t>Participatory  Endline  Survey  should </a:t>
            </a:r>
            <a:r>
              <a:rPr lang="en-US" dirty="0" smtClean="0"/>
              <a:t>give </a:t>
            </a:r>
            <a:r>
              <a:rPr lang="en-US" dirty="0"/>
              <a:t>the farmers opportunities to confirm </a:t>
            </a:r>
            <a:r>
              <a:rPr lang="en-US" dirty="0" smtClean="0"/>
              <a:t>how </a:t>
            </a:r>
            <a:r>
              <a:rPr lang="en-US" dirty="0"/>
              <a:t>much they have improved through their </a:t>
            </a:r>
            <a:r>
              <a:rPr lang="en-US" dirty="0" smtClean="0"/>
              <a:t>experience </a:t>
            </a:r>
            <a:r>
              <a:rPr lang="en-US" dirty="0"/>
              <a:t>in participating in SHEP</a:t>
            </a:r>
            <a:r>
              <a:rPr lang="en-US" dirty="0" smtClean="0"/>
              <a:t>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0" y="5439287"/>
            <a:ext cx="5628682" cy="15115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1998" y="2431420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7314" y="5290908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tx1"/>
                </a:solidFill>
              </a:rPr>
              <a:t>PART 2</a:t>
            </a:r>
            <a:r>
              <a:rPr kumimoji="1" lang="en-US" smtClean="0">
                <a:solidFill>
                  <a:schemeClr val="tx1"/>
                </a:solidFill>
              </a:rPr>
              <a:t>: PRACTICE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7B22D679-7A7D-4D60-AA74-2652DB4F5F63}"/>
</file>

<file path=customXml/itemProps2.xml><?xml version="1.0" encoding="utf-8"?>
<ds:datastoreItem xmlns:ds="http://schemas.openxmlformats.org/officeDocument/2006/customXml" ds:itemID="{3D9141D8-BA0F-4043-8B30-2774FD453A3D}"/>
</file>

<file path=customXml/itemProps3.xml><?xml version="1.0" encoding="utf-8"?>
<ds:datastoreItem xmlns:ds="http://schemas.openxmlformats.org/officeDocument/2006/customXml" ds:itemID="{23978D98-7163-4A29-814B-68A147920702}"/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1494</Words>
  <Application>Microsoft Office PowerPoint</Application>
  <PresentationFormat>Widescreen</PresentationFormat>
  <Paragraphs>156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ＭＳ Ｐゴシック</vt:lpstr>
      <vt:lpstr>ＭＳ ゴシック</vt:lpstr>
      <vt:lpstr>ＭＳ 明朝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Follow-up and Monitoring Methods of Implementation</vt:lpstr>
      <vt:lpstr>WHERE ARE WE?: Follow-up and Monitoring in SHEP’s 4 Steps</vt:lpstr>
      <vt:lpstr>PART 1: CONCEPT</vt:lpstr>
      <vt:lpstr>WHY?: Objectives of Monitoring and Follow-up</vt:lpstr>
      <vt:lpstr>WHAT?: Outline of Monitoring and Follow-up</vt:lpstr>
      <vt:lpstr>FORMAT: Endline Survey Questionnaire Forms</vt:lpstr>
      <vt:lpstr>FORMAT: Endline Survey Questionnaire Forms</vt:lpstr>
      <vt:lpstr>HOW?: Key Implementation Tips</vt:lpstr>
      <vt:lpstr>PART 2: PRACTICE</vt:lpstr>
      <vt:lpstr>STEP: Implementation Procedures</vt:lpstr>
      <vt:lpstr>STEP: Implementation Procedures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Agricultural Techniques Sheet</vt:lpstr>
      <vt:lpstr>Completing Agricultural Techniques Sheet</vt:lpstr>
      <vt:lpstr>Completing Agricultural Techniques Sheet</vt:lpstr>
      <vt:lpstr>CHECKLIST: Points to be Confirmed after Monitoring and Follow-up</vt:lpstr>
      <vt:lpstr>Monitoring and Follow-up in Action</vt:lpstr>
      <vt:lpstr>TROUBLESHOOTING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Shuto Kumiko</dc:creator>
  <cp:lastModifiedBy>Shuto Kumiko</cp:lastModifiedBy>
  <cp:revision>130</cp:revision>
  <dcterms:created xsi:type="dcterms:W3CDTF">2019-05-01T16:27:56Z</dcterms:created>
  <dcterms:modified xsi:type="dcterms:W3CDTF">2020-08-11T00:14:53Z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132284900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