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2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2" r:id="rId2"/>
    <p:sldId id="258" r:id="rId3"/>
    <p:sldId id="269" r:id="rId4"/>
    <p:sldId id="257" r:id="rId5"/>
    <p:sldId id="287" r:id="rId6"/>
    <p:sldId id="288" r:id="rId7"/>
    <p:sldId id="289" r:id="rId8"/>
    <p:sldId id="292" r:id="rId9"/>
    <p:sldId id="270" r:id="rId10"/>
    <p:sldId id="293" r:id="rId11"/>
    <p:sldId id="294" r:id="rId12"/>
    <p:sldId id="295" r:id="rId13"/>
    <p:sldId id="296" r:id="rId14"/>
    <p:sldId id="297" r:id="rId15"/>
    <p:sldId id="298" r:id="rId16"/>
    <p:sldId id="299" r:id="rId17"/>
    <p:sldId id="300" r:id="rId18"/>
    <p:sldId id="301" r:id="rId19"/>
    <p:sldId id="310" r:id="rId20"/>
    <p:sldId id="304" r:id="rId21"/>
    <p:sldId id="305" r:id="rId22"/>
    <p:sldId id="311" r:id="rId23"/>
    <p:sldId id="306" r:id="rId24"/>
    <p:sldId id="307" r:id="rId25"/>
    <p:sldId id="308" r:id="rId26"/>
    <p:sldId id="312" r:id="rId27"/>
    <p:sldId id="309" r:id="rId2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1CF"/>
    <a:srgbClr val="D85D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63" autoAdjust="0"/>
    <p:restoredTop sz="93896" autoAdjust="0"/>
  </p:normalViewPr>
  <p:slideViewPr>
    <p:cSldViewPr snapToGrid="0">
      <p:cViewPr varScale="1">
        <p:scale>
          <a:sx n="43" d="100"/>
          <a:sy n="43" d="100"/>
        </p:scale>
        <p:origin x="78" y="1098"/>
      </p:cViewPr>
      <p:guideLst/>
    </p:cSldViewPr>
  </p:slideViewPr>
  <p:notesTextViewPr>
    <p:cViewPr>
      <p:scale>
        <a:sx n="1" d="1"/>
        <a:sy n="1" d="1"/>
      </p:scale>
      <p:origin x="0" y="0"/>
    </p:cViewPr>
  </p:notesTextViewPr>
  <p:sorterViewPr>
    <p:cViewPr varScale="1">
      <p:scale>
        <a:sx n="100" d="100"/>
        <a:sy n="100" d="100"/>
      </p:scale>
      <p:origin x="0" y="-93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9A8D2-7DF4-4F1E-B445-B207A48F9AC7}" type="datetimeFigureOut">
              <a:rPr kumimoji="1" lang="en-US" smtClean="0"/>
              <a:t>1/24/2022</a:t>
            </a:fld>
            <a:endParaRPr kumimoji="1"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n-US"/>
              <a:t>Click to edit Master text styles</a:t>
            </a:r>
          </a:p>
          <a:p>
            <a:pPr lvl="1"/>
            <a:r>
              <a:rPr kumimoji="1" lang="en-US"/>
              <a:t>Second level</a:t>
            </a:r>
          </a:p>
          <a:p>
            <a:pPr lvl="2"/>
            <a:r>
              <a:rPr kumimoji="1" lang="en-US"/>
              <a:t>Third level</a:t>
            </a:r>
          </a:p>
          <a:p>
            <a:pPr lvl="3"/>
            <a:r>
              <a:rPr kumimoji="1" lang="en-US"/>
              <a:t>Fourth level</a:t>
            </a:r>
          </a:p>
          <a:p>
            <a:pPr lvl="4"/>
            <a:r>
              <a:rPr kumimoji="1"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6995E-F1F1-4633-A39C-03F77480B3D8}" type="slidenum">
              <a:rPr kumimoji="1" lang="en-US" smtClean="0"/>
              <a:t>‹#›</a:t>
            </a:fld>
            <a:endParaRPr kumimoji="1" lang="en-US"/>
          </a:p>
        </p:txBody>
      </p:sp>
    </p:spTree>
    <p:extLst>
      <p:ext uri="{BB962C8B-B14F-4D97-AF65-F5344CB8AC3E}">
        <p14:creationId xmlns:p14="http://schemas.microsoft.com/office/powerpoint/2010/main" val="32984272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p>
        </p:txBody>
      </p:sp>
      <p:sp>
        <p:nvSpPr>
          <p:cNvPr id="4" name="Slide Number Placeholder 3"/>
          <p:cNvSpPr>
            <a:spLocks noGrp="1"/>
          </p:cNvSpPr>
          <p:nvPr>
            <p:ph type="sldNum" sz="quarter" idx="10"/>
          </p:nvPr>
        </p:nvSpPr>
        <p:spPr/>
        <p:txBody>
          <a:bodyPr/>
          <a:lstStyle/>
          <a:p>
            <a:fld id="{B106995E-F1F1-4633-A39C-03F77480B3D8}" type="slidenum">
              <a:rPr kumimoji="1" lang="en-US" smtClean="0"/>
              <a:t>4</a:t>
            </a:fld>
            <a:endParaRPr kumimoji="1" lang="en-US"/>
          </a:p>
        </p:txBody>
      </p:sp>
    </p:spTree>
    <p:extLst>
      <p:ext uri="{BB962C8B-B14F-4D97-AF65-F5344CB8AC3E}">
        <p14:creationId xmlns:p14="http://schemas.microsoft.com/office/powerpoint/2010/main" val="286333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kumimoji="1" lang="en-US"/>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t>Click to edit Master subtitle style</a:t>
            </a:r>
          </a:p>
        </p:txBody>
      </p:sp>
      <p:sp>
        <p:nvSpPr>
          <p:cNvPr id="6" name="Slide Number Placeholder 5"/>
          <p:cNvSpPr>
            <a:spLocks noGrp="1"/>
          </p:cNvSpPr>
          <p:nvPr>
            <p:ph type="sldNum" sz="quarter" idx="12"/>
          </p:nvPr>
        </p:nvSpPr>
        <p:spPr/>
        <p:txBody>
          <a:bodyPr/>
          <a:lstStyle/>
          <a:p>
            <a:fld id="{5D3A281A-EDD1-4EE7-A1B5-4028A6F808F1}" type="slidenum">
              <a:rPr kumimoji="1" lang="en-US" smtClean="0"/>
              <a:t>‹#›</a:t>
            </a:fld>
            <a:endParaRPr kumimoji="1" lang="en-US"/>
          </a:p>
        </p:txBody>
      </p:sp>
    </p:spTree>
    <p:extLst>
      <p:ext uri="{BB962C8B-B14F-4D97-AF65-F5344CB8AC3E}">
        <p14:creationId xmlns:p14="http://schemas.microsoft.com/office/powerpoint/2010/main" val="406458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1"/>
            <a:ext cx="10515600" cy="1325563"/>
          </a:xfrm>
        </p:spPr>
        <p:txBody>
          <a:bodyPr/>
          <a:lstStyle/>
          <a:p>
            <a:r>
              <a:rPr kumimoji="1" lang="en-US"/>
              <a:t>Click to edit Master title style</a:t>
            </a:r>
          </a:p>
        </p:txBody>
      </p:sp>
      <p:sp>
        <p:nvSpPr>
          <p:cNvPr id="3" name="Content Placeholder 2"/>
          <p:cNvSpPr>
            <a:spLocks noGrp="1"/>
          </p:cNvSpPr>
          <p:nvPr>
            <p:ph idx="1"/>
          </p:nvPr>
        </p:nvSpPr>
        <p:spPr>
          <a:xfrm>
            <a:off x="838200" y="1628360"/>
            <a:ext cx="10515600" cy="4727990"/>
          </a:xfrm>
        </p:spPr>
        <p:txBody>
          <a:bodyPr>
            <a:normAutofit/>
          </a:bodyPr>
          <a:lstStyle>
            <a:lvl1pPr>
              <a:defRPr sz="3600"/>
            </a:lvl1pPr>
            <a:lvl2pPr>
              <a:defRPr sz="3200"/>
            </a:lvl2pPr>
            <a:lvl3pPr>
              <a:defRPr sz="2800"/>
            </a:lvl3pPr>
            <a:lvl4pPr>
              <a:defRPr sz="2400"/>
            </a:lvl4pPr>
            <a:lvl5pPr>
              <a:defRPr sz="2400"/>
            </a:lvl5pPr>
          </a:lstStyle>
          <a:p>
            <a:pPr lvl="0"/>
            <a:r>
              <a:rPr kumimoji="1" lang="en-US" dirty="0"/>
              <a:t>Click to edit Master text styles</a:t>
            </a:r>
          </a:p>
          <a:p>
            <a:pPr lvl="1"/>
            <a:r>
              <a:rPr kumimoji="1" lang="en-US" dirty="0"/>
              <a:t>Second level</a:t>
            </a:r>
          </a:p>
          <a:p>
            <a:pPr lvl="2"/>
            <a:r>
              <a:rPr kumimoji="1" lang="en-US" dirty="0"/>
              <a:t>Third level</a:t>
            </a:r>
          </a:p>
          <a:p>
            <a:pPr lvl="3"/>
            <a:r>
              <a:rPr kumimoji="1" lang="en-US" dirty="0"/>
              <a:t>Fourth level</a:t>
            </a:r>
          </a:p>
          <a:p>
            <a:pPr lvl="4"/>
            <a:r>
              <a:rPr kumimoji="1" lang="en-US" dirty="0"/>
              <a:t>Fifth level</a:t>
            </a:r>
          </a:p>
        </p:txBody>
      </p:sp>
      <p:sp>
        <p:nvSpPr>
          <p:cNvPr id="6" name="Slide Number Placeholder 5"/>
          <p:cNvSpPr>
            <a:spLocks noGrp="1"/>
          </p:cNvSpPr>
          <p:nvPr>
            <p:ph type="sldNum" sz="quarter" idx="12"/>
          </p:nvPr>
        </p:nvSpPr>
        <p:spPr>
          <a:xfrm>
            <a:off x="9299917" y="6376503"/>
            <a:ext cx="2743200" cy="365125"/>
          </a:xfrm>
        </p:spPr>
        <p:txBody>
          <a:bodyPr/>
          <a:lstStyle/>
          <a:p>
            <a:fld id="{5D3A281A-EDD1-4EE7-A1B5-4028A6F808F1}" type="slidenum">
              <a:rPr kumimoji="1" lang="en-US" smtClean="0"/>
              <a:t>‹#›</a:t>
            </a:fld>
            <a:endParaRPr kumimoji="1" lang="en-US"/>
          </a:p>
        </p:txBody>
      </p:sp>
    </p:spTree>
    <p:extLst>
      <p:ext uri="{BB962C8B-B14F-4D97-AF65-F5344CB8AC3E}">
        <p14:creationId xmlns:p14="http://schemas.microsoft.com/office/powerpoint/2010/main" val="32718714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t>Click to edit Master text styles</a:t>
            </a:r>
          </a:p>
          <a:p>
            <a:pPr lvl="1"/>
            <a:r>
              <a:rPr kumimoji="1" lang="en-US"/>
              <a:t>Second level</a:t>
            </a:r>
          </a:p>
          <a:p>
            <a:pPr lvl="2"/>
            <a:r>
              <a:rPr kumimoji="1" lang="en-US"/>
              <a:t>Third level</a:t>
            </a:r>
          </a:p>
          <a:p>
            <a:pPr lvl="3"/>
            <a:r>
              <a:rPr kumimoji="1" lang="en-US"/>
              <a:t>Fourth level</a:t>
            </a:r>
          </a:p>
          <a:p>
            <a:pPr lvl="4"/>
            <a:r>
              <a:rPr kumimoji="1"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solidFill>
              </a:defRPr>
            </a:lvl1pPr>
          </a:lstStyle>
          <a:p>
            <a:fld id="{5D3A281A-EDD1-4EE7-A1B5-4028A6F808F1}" type="slidenum">
              <a:rPr lang="en-US" smtClean="0"/>
              <a:pPr/>
              <a:t>‹#›</a:t>
            </a:fld>
            <a:endParaRPr lang="en-US"/>
          </a:p>
        </p:txBody>
      </p:sp>
    </p:spTree>
    <p:extLst>
      <p:ext uri="{BB962C8B-B14F-4D97-AF65-F5344CB8AC3E}">
        <p14:creationId xmlns:p14="http://schemas.microsoft.com/office/powerpoint/2010/main" val="128846392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kumimoji="1" sz="4400" b="1" kern="1200">
          <a:solidFill>
            <a:srgbClr val="002060"/>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575" y="1057229"/>
            <a:ext cx="11325982" cy="2600372"/>
          </a:xfrm>
          <a:solidFill>
            <a:schemeClr val="bg1">
              <a:lumMod val="75000"/>
            </a:schemeClr>
          </a:solidFill>
        </p:spPr>
        <p:txBody>
          <a:bodyPr anchor="ctr" anchorCtr="0">
            <a:noAutofit/>
          </a:bodyPr>
          <a:lstStyle/>
          <a:p>
            <a:pPr rtl="0"/>
            <a:r>
              <a:rPr kumimoji="1" lang="x-none" sz="8000" b="1" i="0" u="none" baseline="0">
                <a:solidFill>
                  <a:schemeClr val="tx1"/>
                </a:solidFill>
              </a:rPr>
              <a:t>Seguimiento y monitoreo</a:t>
            </a:r>
            <a:r>
              <a:rPr kumimoji="1" lang="x-none" altLang="ja-JP" sz="8800" dirty="0">
                <a:solidFill>
                  <a:schemeClr val="tx1"/>
                </a:solidFill>
              </a:rPr>
              <a:t/>
            </a:r>
            <a:br>
              <a:rPr kumimoji="1" lang="x-none" altLang="ja-JP" sz="8800" dirty="0">
                <a:solidFill>
                  <a:schemeClr val="tx1"/>
                </a:solidFill>
              </a:rPr>
            </a:br>
            <a:r>
              <a:rPr kumimoji="1" lang="x-none" sz="5400" b="1" i="0" u="none" baseline="0">
                <a:solidFill>
                  <a:schemeClr val="tx1"/>
                </a:solidFill>
              </a:rPr>
              <a:t>Métodos de implementación</a:t>
            </a:r>
            <a:endParaRPr kumimoji="1" lang="x-none" sz="5400" dirty="0">
              <a:solidFill>
                <a:schemeClr val="tx1"/>
              </a:solidFill>
            </a:endParaRPr>
          </a:p>
        </p:txBody>
      </p:sp>
      <p:sp>
        <p:nvSpPr>
          <p:cNvPr id="3" name="Subtitle 2"/>
          <p:cNvSpPr>
            <a:spLocks noGrp="1"/>
          </p:cNvSpPr>
          <p:nvPr>
            <p:ph type="subTitle" idx="1"/>
          </p:nvPr>
        </p:nvSpPr>
        <p:spPr>
          <a:xfrm>
            <a:off x="700089" y="3995737"/>
            <a:ext cx="5914265" cy="2543175"/>
          </a:xfrm>
        </p:spPr>
        <p:txBody>
          <a:bodyPr>
            <a:normAutofit/>
          </a:bodyPr>
          <a:lstStyle/>
          <a:p>
            <a:pPr rtl="0"/>
            <a:r>
              <a:rPr lang="x-none" sz="3600" b="1" i="0" u="none" baseline="0" dirty="0">
                <a:solidFill>
                  <a:schemeClr val="bg1">
                    <a:lumMod val="65000"/>
                  </a:schemeClr>
                </a:solidFill>
                <a:ea typeface="Century Gothic" panose="020B0502020202020204" pitchFamily="34" charset="0"/>
                <a:cs typeface="Century Gothic" panose="020B0502020202020204" pitchFamily="34" charset="0"/>
              </a:rPr>
              <a:t>Escriba aquí el nombre de su organización.</a:t>
            </a:r>
            <a:endParaRPr lang="x-none" altLang="en-US" sz="3600" b="1" dirty="0">
              <a:solidFill>
                <a:schemeClr val="bg1">
                  <a:lumMod val="65000"/>
                </a:schemeClr>
              </a:solidFill>
            </a:endParaRPr>
          </a:p>
        </p:txBody>
      </p:sp>
      <p:sp>
        <p:nvSpPr>
          <p:cNvPr id="5" name="Slide Number Placeholder 4"/>
          <p:cNvSpPr>
            <a:spLocks noGrp="1"/>
          </p:cNvSpPr>
          <p:nvPr>
            <p:ph type="sldNum" sz="quarter" idx="12"/>
          </p:nvPr>
        </p:nvSpPr>
        <p:spPr/>
        <p:txBody>
          <a:bodyPr/>
          <a:lstStyle/>
          <a:p>
            <a:pPr algn="r" rtl="0"/>
            <a:fld id="{5D3A281A-EDD1-4EE7-A1B5-4028A6F808F1}" type="slidenum">
              <a:rPr kumimoji="1"/>
              <a:t>1</a:t>
            </a:fld>
            <a:endParaRPr kumimoji="1" lang="x-none"/>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7694" y="92846"/>
            <a:ext cx="2234306" cy="871538"/>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509248838"/>
              </p:ext>
            </p:extLst>
          </p:nvPr>
        </p:nvGraphicFramePr>
        <p:xfrm>
          <a:off x="122010" y="1"/>
          <a:ext cx="1235303" cy="1057228"/>
        </p:xfrm>
        <a:graphic>
          <a:graphicData uri="http://schemas.openxmlformats.org/presentationml/2006/ole">
            <mc:AlternateContent xmlns:mc="http://schemas.openxmlformats.org/markup-compatibility/2006">
              <mc:Choice xmlns:v="urn:schemas-microsoft-com:vml" Requires="v">
                <p:oleObj spid="_x0000_s1098" name="ビットマップ イメージ" r:id="rId4" imgW="5819048" imgH="4982270" progId="Paint.Picture">
                  <p:embed/>
                </p:oleObj>
              </mc:Choice>
              <mc:Fallback>
                <p:oleObj name="ビットマップ イメージ" r:id="rId4" imgW="5819048" imgH="498227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10" y="1"/>
                        <a:ext cx="1235303" cy="1057228"/>
                      </a:xfrm>
                      <a:prstGeom prst="rect">
                        <a:avLst/>
                      </a:prstGeom>
                      <a:noFill/>
                      <a:ln>
                        <a:noFill/>
                      </a:ln>
                      <a:effectLst/>
                    </p:spPr>
                  </p:pic>
                </p:oleObj>
              </mc:Fallback>
            </mc:AlternateContent>
          </a:graphicData>
        </a:graphic>
      </p:graphicFrame>
      <p:pic>
        <p:nvPicPr>
          <p:cNvPr id="6" name="Picture 5"/>
          <p:cNvPicPr>
            <a:picLocks noChangeAspect="1"/>
          </p:cNvPicPr>
          <p:nvPr/>
        </p:nvPicPr>
        <p:blipFill>
          <a:blip r:embed="rId6"/>
          <a:stretch>
            <a:fillRect/>
          </a:stretch>
        </p:blipFill>
        <p:spPr>
          <a:xfrm>
            <a:off x="6614354" y="3848216"/>
            <a:ext cx="4128557" cy="2508134"/>
          </a:xfrm>
          <a:prstGeom prst="rect">
            <a:avLst/>
          </a:prstGeom>
          <a:ln>
            <a:noFill/>
          </a:ln>
          <a:effectLst>
            <a:softEdge rad="112500"/>
          </a:effectLst>
        </p:spPr>
      </p:pic>
    </p:spTree>
    <p:extLst>
      <p:ext uri="{BB962C8B-B14F-4D97-AF65-F5344CB8AC3E}">
        <p14:creationId xmlns:p14="http://schemas.microsoft.com/office/powerpoint/2010/main" val="672739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236606"/>
            <a:ext cx="11255973" cy="1325563"/>
          </a:xfrm>
        </p:spPr>
        <p:txBody>
          <a:bodyPr/>
          <a:lstStyle/>
          <a:p>
            <a:pPr algn="l" rtl="0"/>
            <a:r>
              <a:rPr kumimoji="1" lang="x-none" b="1" i="0" u="none" baseline="0" dirty="0">
                <a:solidFill>
                  <a:srgbClr val="FF0000"/>
                </a:solidFill>
              </a:rPr>
              <a:t>PASO: </a:t>
            </a:r>
            <a:r>
              <a:rPr kumimoji="1" lang="es-MX" b="1" i="0" u="none" baseline="0" dirty="0"/>
              <a:t>p</a:t>
            </a:r>
            <a:r>
              <a:rPr kumimoji="1" lang="x-none" b="1" i="0" u="none" baseline="0" dirty="0"/>
              <a:t>rocedimientos de implementación</a:t>
            </a:r>
            <a:endParaRPr kumimoji="1" lang="x-none" dirty="0"/>
          </a:p>
        </p:txBody>
      </p:sp>
      <p:sp>
        <p:nvSpPr>
          <p:cNvPr id="3" name="Content Placeholder 2"/>
          <p:cNvSpPr>
            <a:spLocks noGrp="1"/>
          </p:cNvSpPr>
          <p:nvPr>
            <p:ph idx="1"/>
          </p:nvPr>
        </p:nvSpPr>
        <p:spPr>
          <a:xfrm>
            <a:off x="225028" y="1543912"/>
            <a:ext cx="11966972" cy="4832591"/>
          </a:xfrm>
        </p:spPr>
        <p:txBody>
          <a:bodyPr>
            <a:normAutofit/>
          </a:bodyPr>
          <a:lstStyle/>
          <a:p>
            <a:pPr marL="742950" indent="-742950" algn="l" rtl="0">
              <a:buFont typeface="+mj-lt"/>
              <a:buAutoNum type="arabicPeriod"/>
            </a:pPr>
            <a:r>
              <a:rPr lang="x-none" b="0" i="0" u="none" baseline="0" dirty="0"/>
              <a:t>Visitar periódicamente a los grupos de agricultores para asesorarlos y monitorear el avance en la implementación de la actividad.</a:t>
            </a:r>
          </a:p>
          <a:p>
            <a:pPr marL="742950" indent="-742950" algn="l" rtl="0">
              <a:buFont typeface="+mj-lt"/>
              <a:buAutoNum type="arabicPeriod"/>
            </a:pPr>
            <a:r>
              <a:rPr lang="x-none" b="0" i="0" u="none" baseline="0" dirty="0"/>
              <a:t>Consultar los resultados del «Estudio de línea base Parte 2: técnicas agrícolas» y determinar cuánto han mejorado los agricultores con respecto a la adopción de las técnicas. Entregar apoyo según sea necesario.</a:t>
            </a:r>
            <a:endParaRPr lang="x-none" dirty="0"/>
          </a:p>
          <a:p>
            <a:pPr marL="742950" indent="-742950" algn="l" rtl="0">
              <a:buFont typeface="+mj-lt"/>
              <a:buAutoNum type="arabicPeriod"/>
            </a:pPr>
            <a:r>
              <a:rPr lang="x-none" b="0" i="0" u="none" baseline="0" dirty="0"/>
              <a:t>Consultar los calendarios de cultivo y monitorear el avance en la implementación de la actividad. Asesorar cuando sea necesario.</a:t>
            </a: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10</a:t>
            </a:fld>
            <a:endParaRPr kumimoji="1" lang="x-none"/>
          </a:p>
        </p:txBody>
      </p:sp>
    </p:spTree>
    <p:extLst>
      <p:ext uri="{BB962C8B-B14F-4D97-AF65-F5344CB8AC3E}">
        <p14:creationId xmlns:p14="http://schemas.microsoft.com/office/powerpoint/2010/main" val="460529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49" y="0"/>
            <a:ext cx="10848975" cy="1325563"/>
          </a:xfrm>
        </p:spPr>
        <p:txBody>
          <a:bodyPr/>
          <a:lstStyle/>
          <a:p>
            <a:pPr algn="l" rtl="0"/>
            <a:r>
              <a:rPr kumimoji="1" lang="x-none" b="1" i="0" u="none" baseline="0" dirty="0">
                <a:solidFill>
                  <a:srgbClr val="FF0000"/>
                </a:solidFill>
              </a:rPr>
              <a:t>PASO: </a:t>
            </a:r>
            <a:r>
              <a:rPr kumimoji="1" lang="es-MX" b="1" i="0" u="none" baseline="0" dirty="0"/>
              <a:t>p</a:t>
            </a:r>
            <a:r>
              <a:rPr kumimoji="1" lang="x-none" b="1" i="0" u="none" baseline="0" dirty="0"/>
              <a:t>rocedimientos de implementación</a:t>
            </a:r>
            <a:endParaRPr kumimoji="1" lang="x-none" dirty="0"/>
          </a:p>
        </p:txBody>
      </p:sp>
      <p:sp>
        <p:nvSpPr>
          <p:cNvPr id="3" name="Content Placeholder 2"/>
          <p:cNvSpPr>
            <a:spLocks noGrp="1"/>
          </p:cNvSpPr>
          <p:nvPr>
            <p:ph idx="1"/>
          </p:nvPr>
        </p:nvSpPr>
        <p:spPr>
          <a:xfrm>
            <a:off x="528638" y="1257300"/>
            <a:ext cx="11530012" cy="5600699"/>
          </a:xfrm>
        </p:spPr>
        <p:txBody>
          <a:bodyPr>
            <a:normAutofit lnSpcReduction="10000"/>
          </a:bodyPr>
          <a:lstStyle/>
          <a:p>
            <a:pPr marL="742950" indent="-742950" algn="l" rtl="0">
              <a:buFont typeface="+mj-lt"/>
              <a:buAutoNum type="arabicPeriod" startAt="4"/>
            </a:pPr>
            <a:r>
              <a:rPr lang="x-none" b="0" i="0" u="none" baseline="0" dirty="0"/>
              <a:t>Recopilar información cualitativa sobre el género, como historias de éxito, para ver cómo la igualdad de género y el empoderamiento femenino han contribuido con el logro del objetivo del grupo.</a:t>
            </a:r>
          </a:p>
          <a:p>
            <a:pPr marL="742950" indent="-742950" algn="l" rtl="0">
              <a:buFont typeface="+mj-lt"/>
              <a:buAutoNum type="arabicPeriod" startAt="4"/>
            </a:pPr>
            <a:r>
              <a:rPr lang="x-none" b="0" i="0" u="none" baseline="0" dirty="0"/>
              <a:t>Implementar el estudio de línea final participativo con dos tipos de formulario.</a:t>
            </a:r>
            <a:endParaRPr lang="x-none" sz="3200" dirty="0">
              <a:solidFill>
                <a:srgbClr val="FF0000"/>
              </a:solidFill>
            </a:endParaRPr>
          </a:p>
          <a:p>
            <a:pPr marL="742950" indent="-742950" algn="l" rtl="0">
              <a:buFont typeface="+mj-lt"/>
              <a:buAutoNum type="arabicPeriod" startAt="4"/>
            </a:pPr>
            <a:r>
              <a:rPr lang="x-none" b="0" i="0" u="none" baseline="0" dirty="0"/>
              <a:t>Mandar los formularios completos a la oficina designada </a:t>
            </a:r>
            <a:r>
              <a:rPr lang="x-none" sz="3200" b="0" i="0" u="none" baseline="0" dirty="0">
                <a:solidFill>
                  <a:schemeClr val="bg1">
                    <a:lumMod val="65000"/>
                  </a:schemeClr>
                </a:solidFill>
              </a:rPr>
              <a:t>(Cambiar esto por la sección adecuada en que se analizarán. ej. La unidad del proyecto, la oficina central del ministerio, etc.)</a:t>
            </a:r>
            <a:r>
              <a:rPr lang="es-MX" sz="3200" b="0" i="0" u="none" baseline="0" dirty="0">
                <a:solidFill>
                  <a:schemeClr val="bg1">
                    <a:lumMod val="65000"/>
                  </a:schemeClr>
                </a:solidFill>
              </a:rPr>
              <a:t> </a:t>
            </a:r>
            <a:r>
              <a:rPr lang="x-none" b="0" i="0" u="none" baseline="0" dirty="0"/>
              <a:t>Dar </a:t>
            </a:r>
            <a:r>
              <a:rPr lang="es-MX" b="0" i="0" u="none" baseline="0" dirty="0"/>
              <a:t>a </a:t>
            </a:r>
            <a:r>
              <a:rPr lang="x-none" b="0" i="0" u="none" baseline="0" dirty="0"/>
              <a:t>los agricultores retroalimentación cuando los datos analizados sean devueltos a los extensionistas.</a:t>
            </a:r>
          </a:p>
          <a:p>
            <a:pPr marL="742950" indent="-742950" algn="l" rtl="0">
              <a:buFont typeface="+mj-lt"/>
              <a:buAutoNum type="arabicPeriod" startAt="4"/>
            </a:pPr>
            <a:endParaRPr kumimoji="1" lang="x-none" dirty="0"/>
          </a:p>
          <a:p>
            <a:pPr marL="742950" indent="-742950" algn="l" rtl="0">
              <a:buFont typeface="+mj-lt"/>
              <a:buAutoNum type="arabicPeriod" startAt="4"/>
            </a:pP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11</a:t>
            </a:fld>
            <a:endParaRPr kumimoji="1" lang="x-none"/>
          </a:p>
        </p:txBody>
      </p:sp>
    </p:spTree>
    <p:extLst>
      <p:ext uri="{BB962C8B-B14F-4D97-AF65-F5344CB8AC3E}">
        <p14:creationId xmlns:p14="http://schemas.microsoft.com/office/powerpoint/2010/main" val="1465071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76308" y="690078"/>
            <a:ext cx="10166494" cy="5886903"/>
          </a:xfrm>
          <a:prstGeom prst="rect">
            <a:avLst/>
          </a:prstGeom>
        </p:spPr>
      </p:pic>
      <p:sp>
        <p:nvSpPr>
          <p:cNvPr id="2" name="Title 1"/>
          <p:cNvSpPr>
            <a:spLocks noGrp="1"/>
          </p:cNvSpPr>
          <p:nvPr>
            <p:ph type="title"/>
          </p:nvPr>
        </p:nvSpPr>
        <p:spPr>
          <a:xfrm>
            <a:off x="823912" y="-102678"/>
            <a:ext cx="10763250" cy="1325563"/>
          </a:xfrm>
        </p:spPr>
        <p:txBody>
          <a:bodyPr>
            <a:normAutofit/>
          </a:bodyPr>
          <a:lstStyle/>
          <a:p>
            <a:pPr algn="l" rtl="0"/>
            <a:r>
              <a:rPr lang="x-none" sz="4000" b="1" i="0" u="none" baseline="0" dirty="0"/>
              <a:t>Llenado de la hoja de producción, ingresos y costos</a:t>
            </a:r>
            <a:endParaRPr kumimoji="1" lang="x-none" sz="40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12</a:t>
            </a:fld>
            <a:endParaRPr kumimoji="1" lang="x-none" dirty="0"/>
          </a:p>
        </p:txBody>
      </p:sp>
      <p:sp>
        <p:nvSpPr>
          <p:cNvPr id="11" name="Right Brace 10"/>
          <p:cNvSpPr/>
          <p:nvPr/>
        </p:nvSpPr>
        <p:spPr>
          <a:xfrm>
            <a:off x="8456902" y="1222885"/>
            <a:ext cx="355942" cy="728662"/>
          </a:xfrm>
          <a:prstGeom prst="rightBrace">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rtl="0"/>
            <a:endParaRPr kumimoji="1" lang="x-none">
              <a:solidFill>
                <a:srgbClr val="FF0000"/>
              </a:solidFill>
            </a:endParaRPr>
          </a:p>
        </p:txBody>
      </p:sp>
      <p:sp>
        <p:nvSpPr>
          <p:cNvPr id="12" name="TextBox 11"/>
          <p:cNvSpPr txBox="1"/>
          <p:nvPr/>
        </p:nvSpPr>
        <p:spPr>
          <a:xfrm>
            <a:off x="9034695" y="1063942"/>
            <a:ext cx="2599079" cy="830997"/>
          </a:xfrm>
          <a:prstGeom prst="rect">
            <a:avLst/>
          </a:prstGeom>
          <a:noFill/>
        </p:spPr>
        <p:txBody>
          <a:bodyPr wrap="square" rtlCol="0">
            <a:spAutoFit/>
          </a:bodyPr>
          <a:lstStyle/>
          <a:p>
            <a:pPr algn="l" rtl="0"/>
            <a:r>
              <a:rPr kumimoji="1" lang="x-none" sz="2400" b="1" i="0" u="none" baseline="0">
                <a:solidFill>
                  <a:srgbClr val="FF0000"/>
                </a:solidFill>
              </a:rPr>
              <a:t>Información básica del agricultor</a:t>
            </a:r>
            <a:endParaRPr kumimoji="1" lang="x-none" sz="2400" b="1" dirty="0">
              <a:solidFill>
                <a:srgbClr val="FF0000"/>
              </a:solidFill>
            </a:endParaRPr>
          </a:p>
        </p:txBody>
      </p:sp>
      <p:sp>
        <p:nvSpPr>
          <p:cNvPr id="14" name="Right Brace 13"/>
          <p:cNvSpPr/>
          <p:nvPr/>
        </p:nvSpPr>
        <p:spPr>
          <a:xfrm>
            <a:off x="10584703" y="3098719"/>
            <a:ext cx="291961" cy="2074004"/>
          </a:xfrm>
          <a:prstGeom prst="rightBrace">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rtl="0"/>
            <a:endParaRPr kumimoji="1" lang="x-none">
              <a:solidFill>
                <a:srgbClr val="FF0000"/>
              </a:solidFill>
            </a:endParaRPr>
          </a:p>
        </p:txBody>
      </p:sp>
      <p:sp>
        <p:nvSpPr>
          <p:cNvPr id="15" name="TextBox 14"/>
          <p:cNvSpPr txBox="1"/>
          <p:nvPr/>
        </p:nvSpPr>
        <p:spPr>
          <a:xfrm>
            <a:off x="10918461" y="3491592"/>
            <a:ext cx="1430626" cy="1015663"/>
          </a:xfrm>
          <a:prstGeom prst="rect">
            <a:avLst/>
          </a:prstGeom>
          <a:noFill/>
        </p:spPr>
        <p:txBody>
          <a:bodyPr wrap="square" rtlCol="0">
            <a:spAutoFit/>
          </a:bodyPr>
          <a:lstStyle/>
          <a:p>
            <a:pPr algn="l" rtl="0"/>
            <a:r>
              <a:rPr kumimoji="1" lang="x-none" sz="2000" b="1" i="0" u="none" baseline="0">
                <a:solidFill>
                  <a:srgbClr val="FF0000"/>
                </a:solidFill>
              </a:rPr>
              <a:t>Producción, ingresos y costos</a:t>
            </a:r>
            <a:endParaRPr kumimoji="1" lang="x-none" sz="2000" b="1" dirty="0">
              <a:solidFill>
                <a:srgbClr val="FF0000"/>
              </a:solidFill>
            </a:endParaRPr>
          </a:p>
        </p:txBody>
      </p:sp>
      <p:sp>
        <p:nvSpPr>
          <p:cNvPr id="16" name="Right Brace 15"/>
          <p:cNvSpPr/>
          <p:nvPr/>
        </p:nvSpPr>
        <p:spPr>
          <a:xfrm>
            <a:off x="10262776" y="5375156"/>
            <a:ext cx="232554" cy="510121"/>
          </a:xfrm>
          <a:prstGeom prst="rightBrace">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rtl="0"/>
            <a:endParaRPr kumimoji="1" lang="x-none">
              <a:solidFill>
                <a:srgbClr val="FF0000"/>
              </a:solidFill>
            </a:endParaRPr>
          </a:p>
        </p:txBody>
      </p:sp>
      <p:sp>
        <p:nvSpPr>
          <p:cNvPr id="17" name="TextBox 16"/>
          <p:cNvSpPr txBox="1"/>
          <p:nvPr/>
        </p:nvSpPr>
        <p:spPr>
          <a:xfrm>
            <a:off x="10671517" y="5276273"/>
            <a:ext cx="1461277" cy="707886"/>
          </a:xfrm>
          <a:prstGeom prst="rect">
            <a:avLst/>
          </a:prstGeom>
          <a:noFill/>
        </p:spPr>
        <p:txBody>
          <a:bodyPr wrap="square" rtlCol="0">
            <a:spAutoFit/>
          </a:bodyPr>
          <a:lstStyle/>
          <a:p>
            <a:pPr algn="l" rtl="0"/>
            <a:r>
              <a:rPr kumimoji="1" lang="x-none" sz="2000" b="1" i="0" u="none" baseline="0">
                <a:solidFill>
                  <a:srgbClr val="FF0000"/>
                </a:solidFill>
              </a:rPr>
              <a:t>Conversión de unidades</a:t>
            </a:r>
            <a:endParaRPr kumimoji="1" lang="x-none" sz="2000" b="1" dirty="0">
              <a:solidFill>
                <a:srgbClr val="FF0000"/>
              </a:solidFill>
            </a:endParaRPr>
          </a:p>
        </p:txBody>
      </p:sp>
      <p:sp>
        <p:nvSpPr>
          <p:cNvPr id="18" name="Right Brace 17"/>
          <p:cNvSpPr/>
          <p:nvPr/>
        </p:nvSpPr>
        <p:spPr>
          <a:xfrm>
            <a:off x="8854925" y="6149183"/>
            <a:ext cx="232554" cy="510121"/>
          </a:xfrm>
          <a:prstGeom prst="rightBrace">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rtl="0"/>
            <a:endParaRPr kumimoji="1" lang="x-none">
              <a:solidFill>
                <a:srgbClr val="FF0000"/>
              </a:solidFill>
            </a:endParaRPr>
          </a:p>
        </p:txBody>
      </p:sp>
      <p:sp>
        <p:nvSpPr>
          <p:cNvPr id="19" name="TextBox 18"/>
          <p:cNvSpPr txBox="1"/>
          <p:nvPr/>
        </p:nvSpPr>
        <p:spPr>
          <a:xfrm>
            <a:off x="9034695" y="6158954"/>
            <a:ext cx="2599079" cy="597445"/>
          </a:xfrm>
          <a:prstGeom prst="rect">
            <a:avLst/>
          </a:prstGeom>
          <a:solidFill>
            <a:srgbClr val="FFFF00"/>
          </a:solidFill>
        </p:spPr>
        <p:txBody>
          <a:bodyPr wrap="square" rtlCol="0">
            <a:noAutofit/>
          </a:bodyPr>
          <a:lstStyle/>
          <a:p>
            <a:pPr algn="l" rtl="0"/>
            <a:r>
              <a:rPr kumimoji="1" lang="x-none" sz="2000" b="1" i="0" u="none" baseline="0" dirty="0">
                <a:solidFill>
                  <a:srgbClr val="FF0000"/>
                </a:solidFill>
              </a:rPr>
              <a:t>«</a:t>
            </a:r>
            <a:r>
              <a:rPr lang="x-none" sz="2000" b="1" i="0" u="none" baseline="0" dirty="0">
                <a:solidFill>
                  <a:srgbClr val="FF0000"/>
                </a:solidFill>
              </a:rPr>
              <a:t>C</a:t>
            </a:r>
            <a:r>
              <a:rPr kumimoji="1" lang="x-none" sz="2000" b="1" i="0" u="none" baseline="0" dirty="0">
                <a:solidFill>
                  <a:srgbClr val="FF0000"/>
                </a:solidFill>
              </a:rPr>
              <a:t>ambios» después del SHEP</a:t>
            </a:r>
            <a:endParaRPr kumimoji="1" lang="x-none" sz="2000" b="1" dirty="0">
              <a:solidFill>
                <a:srgbClr val="FF0000"/>
              </a:solidFill>
            </a:endParaRPr>
          </a:p>
        </p:txBody>
      </p:sp>
    </p:spTree>
    <p:extLst>
      <p:ext uri="{BB962C8B-B14F-4D97-AF65-F5344CB8AC3E}">
        <p14:creationId xmlns:p14="http://schemas.microsoft.com/office/powerpoint/2010/main" val="1307159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14703" y="1189914"/>
            <a:ext cx="11716153" cy="2257859"/>
          </a:xfrm>
          <a:prstGeom prst="rect">
            <a:avLst/>
          </a:prstGeom>
        </p:spPr>
      </p:pic>
      <p:sp>
        <p:nvSpPr>
          <p:cNvPr id="2" name="Title 1"/>
          <p:cNvSpPr>
            <a:spLocks noGrp="1"/>
          </p:cNvSpPr>
          <p:nvPr>
            <p:ph type="title"/>
          </p:nvPr>
        </p:nvSpPr>
        <p:spPr>
          <a:xfrm>
            <a:off x="101599" y="100081"/>
            <a:ext cx="12090401" cy="1325563"/>
          </a:xfrm>
        </p:spPr>
        <p:txBody>
          <a:bodyPr/>
          <a:lstStyle/>
          <a:p>
            <a:pPr algn="l" rtl="0"/>
            <a:r>
              <a:rPr lang="x-none" b="1" i="0" u="none" baseline="0" dirty="0"/>
              <a:t>Llenado de la hoja de producción, ingresos y costos</a:t>
            </a: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13</a:t>
            </a:fld>
            <a:endParaRPr kumimoji="1" lang="x-none" dirty="0"/>
          </a:p>
        </p:txBody>
      </p:sp>
      <p:sp>
        <p:nvSpPr>
          <p:cNvPr id="16" name="Content Placeholder 2"/>
          <p:cNvSpPr>
            <a:spLocks noGrp="1"/>
          </p:cNvSpPr>
          <p:nvPr>
            <p:ph idx="1"/>
          </p:nvPr>
        </p:nvSpPr>
        <p:spPr>
          <a:xfrm>
            <a:off x="449943" y="3686628"/>
            <a:ext cx="11593174" cy="3171372"/>
          </a:xfrm>
        </p:spPr>
        <p:txBody>
          <a:bodyPr>
            <a:normAutofit fontScale="92500" lnSpcReduction="10000"/>
          </a:bodyPr>
          <a:lstStyle/>
          <a:p>
            <a:pPr marL="0" indent="0" algn="l" rtl="0">
              <a:buNone/>
            </a:pPr>
            <a:r>
              <a:rPr kumimoji="1" lang="x-none" b="0" i="0" u="none" baseline="0">
                <a:solidFill>
                  <a:srgbClr val="FF0000"/>
                </a:solidFill>
              </a:rPr>
              <a:t>1. Nombre y variedad del cultivo</a:t>
            </a:r>
          </a:p>
          <a:p>
            <a:pPr marL="0" indent="0" algn="l" rtl="0">
              <a:buNone/>
            </a:pPr>
            <a:r>
              <a:rPr kumimoji="1" lang="x-none" b="0" i="0" u="none" baseline="0">
                <a:sym typeface="Wingdings" panose="05000000000000000000" pitchFamily="2" charset="2"/>
              </a:rPr>
              <a:t></a:t>
            </a:r>
            <a:r>
              <a:rPr kumimoji="1" lang="x-none" b="0" i="0" u="none" baseline="0"/>
              <a:t>Indicar nombre y variedad del cultivo hortícola de la última temporada de cosecha.</a:t>
            </a:r>
          </a:p>
          <a:p>
            <a:pPr marL="0" indent="0" algn="l" rtl="0">
              <a:buNone/>
            </a:pPr>
            <a:r>
              <a:rPr lang="x-none" b="0" i="0" u="none" baseline="0">
                <a:solidFill>
                  <a:srgbClr val="FF0000"/>
                </a:solidFill>
              </a:rPr>
              <a:t>2 (2a. y 2b.) Área bajo cultivo en metros × metros (m</a:t>
            </a:r>
            <a:r>
              <a:rPr lang="x-none" b="0" i="0" u="none" baseline="30000">
                <a:solidFill>
                  <a:srgbClr val="FF0000"/>
                </a:solidFill>
              </a:rPr>
              <a:t>2</a:t>
            </a:r>
            <a:r>
              <a:rPr lang="x-none" b="0" i="0" u="none" baseline="0">
                <a:solidFill>
                  <a:srgbClr val="FF0000"/>
                </a:solidFill>
              </a:rPr>
              <a:t>) o en ha</a:t>
            </a:r>
          </a:p>
          <a:p>
            <a:pPr marL="0" indent="0" algn="l" rtl="0">
              <a:buNone/>
            </a:pPr>
            <a:r>
              <a:rPr kumimoji="1" lang="x-none" b="0" i="0" u="none" baseline="0">
                <a:sym typeface="Wingdings" panose="05000000000000000000" pitchFamily="2" charset="2"/>
              </a:rPr>
              <a:t>Para calcular el área estimada de cultivo se puede usar el conteo de pasos</a:t>
            </a:r>
            <a:endParaRPr kumimoji="1" lang="x-none" dirty="0"/>
          </a:p>
          <a:p>
            <a:endParaRPr kumimoji="1" lang="x-none" dirty="0"/>
          </a:p>
        </p:txBody>
      </p:sp>
      <p:sp>
        <p:nvSpPr>
          <p:cNvPr id="18" name="Oval 17"/>
          <p:cNvSpPr/>
          <p:nvPr/>
        </p:nvSpPr>
        <p:spPr>
          <a:xfrm>
            <a:off x="101599" y="1306286"/>
            <a:ext cx="1001487"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
        <p:nvSpPr>
          <p:cNvPr id="19" name="Oval 18"/>
          <p:cNvSpPr/>
          <p:nvPr/>
        </p:nvSpPr>
        <p:spPr>
          <a:xfrm>
            <a:off x="1161141" y="1253701"/>
            <a:ext cx="1727202"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Tree>
    <p:extLst>
      <p:ext uri="{BB962C8B-B14F-4D97-AF65-F5344CB8AC3E}">
        <p14:creationId xmlns:p14="http://schemas.microsoft.com/office/powerpoint/2010/main" val="920842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37060" y="1135247"/>
            <a:ext cx="11342381" cy="2185828"/>
          </a:xfrm>
          <a:prstGeom prst="rect">
            <a:avLst/>
          </a:prstGeom>
        </p:spPr>
      </p:pic>
      <p:sp>
        <p:nvSpPr>
          <p:cNvPr id="2" name="Title 1"/>
          <p:cNvSpPr>
            <a:spLocks noGrp="1"/>
          </p:cNvSpPr>
          <p:nvPr>
            <p:ph type="title"/>
          </p:nvPr>
        </p:nvSpPr>
        <p:spPr>
          <a:xfrm>
            <a:off x="838200" y="100081"/>
            <a:ext cx="10763250" cy="1325563"/>
          </a:xfrm>
        </p:spPr>
        <p:txBody>
          <a:bodyPr>
            <a:normAutofit/>
          </a:bodyPr>
          <a:lstStyle/>
          <a:p>
            <a:pPr algn="l" rtl="0"/>
            <a:r>
              <a:rPr lang="x-none" sz="4000" b="1" i="0" u="none" baseline="0" dirty="0"/>
              <a:t>Llenado de la hoja de producción, ingresos y costos</a:t>
            </a:r>
            <a:endParaRPr kumimoji="1" lang="x-none" sz="40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14</a:t>
            </a:fld>
            <a:endParaRPr kumimoji="1" lang="x-none" dirty="0"/>
          </a:p>
        </p:txBody>
      </p:sp>
      <p:sp>
        <p:nvSpPr>
          <p:cNvPr id="16" name="Content Placeholder 2"/>
          <p:cNvSpPr>
            <a:spLocks noGrp="1"/>
          </p:cNvSpPr>
          <p:nvPr>
            <p:ph idx="1"/>
          </p:nvPr>
        </p:nvSpPr>
        <p:spPr>
          <a:xfrm>
            <a:off x="333829" y="3686628"/>
            <a:ext cx="11709288" cy="3171372"/>
          </a:xfrm>
        </p:spPr>
        <p:txBody>
          <a:bodyPr>
            <a:normAutofit fontScale="92500" lnSpcReduction="20000"/>
          </a:bodyPr>
          <a:lstStyle/>
          <a:p>
            <a:pPr marL="0" indent="0" algn="l" rtl="0">
              <a:buNone/>
            </a:pPr>
            <a:r>
              <a:rPr kumimoji="1" lang="x-none" b="0" i="0" u="none" baseline="0">
                <a:solidFill>
                  <a:srgbClr val="FF0000"/>
                </a:solidFill>
              </a:rPr>
              <a:t>3 Producción vendida en el mercado en varias unidades (ej. bolsas, cajas, paquetes, fanegas, etc.)</a:t>
            </a:r>
          </a:p>
          <a:p>
            <a:pPr marL="0" indent="0" algn="l" rtl="0">
              <a:buNone/>
            </a:pPr>
            <a:r>
              <a:rPr kumimoji="1" lang="x-none" b="0" i="0" u="none" baseline="0">
                <a:sym typeface="Wingdings" panose="05000000000000000000" pitchFamily="2" charset="2"/>
              </a:rPr>
              <a:t></a:t>
            </a:r>
            <a:r>
              <a:rPr lang="x-none" b="0" i="0" u="none" baseline="0">
                <a:sym typeface="Wingdings" panose="05000000000000000000" pitchFamily="2" charset="2"/>
              </a:rPr>
              <a:t>Cantidad total vendida en los mercados.</a:t>
            </a:r>
            <a:endParaRPr kumimoji="1" lang="x-none" dirty="0"/>
          </a:p>
          <a:p>
            <a:pPr marL="0" indent="0" algn="l" rtl="0">
              <a:buNone/>
            </a:pPr>
            <a:r>
              <a:rPr lang="x-none" b="0" i="0" u="none" baseline="0">
                <a:solidFill>
                  <a:srgbClr val="FF0000"/>
                </a:solidFill>
              </a:rPr>
              <a:t>4 </a:t>
            </a:r>
            <a:r>
              <a:rPr lang="x-none" b="0" i="0" u="none" baseline="0">
                <a:solidFill>
                  <a:srgbClr val="002060"/>
                </a:solidFill>
              </a:rPr>
              <a:t>[Cálculo automático: no es necesario escribir en esta columna </a:t>
            </a:r>
            <a:r>
              <a:rPr lang="x-none" b="0" i="0" u="sng" baseline="0">
                <a:solidFill>
                  <a:srgbClr val="002060"/>
                </a:solidFill>
              </a:rPr>
              <a:t>siempre y cuando se indique la conversión</a:t>
            </a:r>
            <a:r>
              <a:rPr lang="x-none" b="0" i="0" u="none" baseline="0">
                <a:solidFill>
                  <a:srgbClr val="002060"/>
                </a:solidFill>
              </a:rPr>
              <a:t>] </a:t>
            </a:r>
            <a:r>
              <a:rPr lang="x-none" b="0" i="0" u="none" baseline="0">
                <a:solidFill>
                  <a:srgbClr val="FF0000"/>
                </a:solidFill>
              </a:rPr>
              <a:t>Producción en kg vendida en el mercado</a:t>
            </a:r>
          </a:p>
          <a:p>
            <a:pPr marL="0" indent="0" algn="l" rtl="0">
              <a:buNone/>
            </a:pPr>
            <a:r>
              <a:rPr kumimoji="1" lang="x-none" b="0" i="0" u="none" baseline="0">
                <a:sym typeface="Wingdings" panose="05000000000000000000" pitchFamily="2" charset="2"/>
              </a:rPr>
              <a:t>Los agricultores pueden escribir en kg en esta columna en lugar de hacerlo en la columna 3.</a:t>
            </a:r>
            <a:endParaRPr kumimoji="1" lang="x-none" dirty="0"/>
          </a:p>
          <a:p>
            <a:endParaRPr kumimoji="1" lang="x-none" dirty="0"/>
          </a:p>
        </p:txBody>
      </p:sp>
      <p:sp>
        <p:nvSpPr>
          <p:cNvPr id="18" name="Oval 17"/>
          <p:cNvSpPr/>
          <p:nvPr/>
        </p:nvSpPr>
        <p:spPr>
          <a:xfrm>
            <a:off x="2946397" y="1251620"/>
            <a:ext cx="1045032"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
        <p:nvSpPr>
          <p:cNvPr id="19" name="Oval 18"/>
          <p:cNvSpPr/>
          <p:nvPr/>
        </p:nvSpPr>
        <p:spPr>
          <a:xfrm>
            <a:off x="4103913" y="1251619"/>
            <a:ext cx="1164774"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Tree>
    <p:extLst>
      <p:ext uri="{BB962C8B-B14F-4D97-AF65-F5344CB8AC3E}">
        <p14:creationId xmlns:p14="http://schemas.microsoft.com/office/powerpoint/2010/main" val="1539137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44696" y="1184154"/>
            <a:ext cx="11150258" cy="2148803"/>
          </a:xfrm>
          <a:prstGeom prst="rect">
            <a:avLst/>
          </a:prstGeom>
        </p:spPr>
      </p:pic>
      <p:sp>
        <p:nvSpPr>
          <p:cNvPr id="2" name="Title 1"/>
          <p:cNvSpPr>
            <a:spLocks noGrp="1"/>
          </p:cNvSpPr>
          <p:nvPr>
            <p:ph type="title"/>
          </p:nvPr>
        </p:nvSpPr>
        <p:spPr>
          <a:xfrm>
            <a:off x="838200" y="100081"/>
            <a:ext cx="10763250" cy="1325563"/>
          </a:xfrm>
        </p:spPr>
        <p:txBody>
          <a:bodyPr>
            <a:normAutofit/>
          </a:bodyPr>
          <a:lstStyle/>
          <a:p>
            <a:pPr algn="l" rtl="0"/>
            <a:r>
              <a:rPr lang="x-none" sz="4000" b="1" i="0" u="none" baseline="0" dirty="0"/>
              <a:t>Llenado de la hoja de producción, ingresos y costos</a:t>
            </a:r>
            <a:endParaRPr kumimoji="1" lang="x-none" sz="40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15</a:t>
            </a:fld>
            <a:endParaRPr kumimoji="1" lang="x-none" dirty="0"/>
          </a:p>
        </p:txBody>
      </p:sp>
      <p:sp>
        <p:nvSpPr>
          <p:cNvPr id="16" name="Content Placeholder 2"/>
          <p:cNvSpPr>
            <a:spLocks noGrp="1"/>
          </p:cNvSpPr>
          <p:nvPr>
            <p:ph idx="1"/>
          </p:nvPr>
        </p:nvSpPr>
        <p:spPr>
          <a:xfrm>
            <a:off x="406400" y="3686628"/>
            <a:ext cx="11636717" cy="3171372"/>
          </a:xfrm>
        </p:spPr>
        <p:txBody>
          <a:bodyPr>
            <a:normAutofit fontScale="92500" lnSpcReduction="10000"/>
          </a:bodyPr>
          <a:lstStyle/>
          <a:p>
            <a:pPr marL="0" indent="0" algn="l" rtl="0">
              <a:buNone/>
            </a:pPr>
            <a:r>
              <a:rPr lang="x-none" b="0" i="0" u="none" baseline="0">
                <a:solidFill>
                  <a:srgbClr val="FF0000"/>
                </a:solidFill>
              </a:rPr>
              <a:t>5 (4/2b</a:t>
            </a:r>
            <a:r>
              <a:rPr kumimoji="1" lang="x-none" b="0" i="0" u="none" baseline="0">
                <a:solidFill>
                  <a:srgbClr val="FF0000"/>
                </a:solidFill>
              </a:rPr>
              <a:t>.)</a:t>
            </a:r>
            <a:r>
              <a:rPr lang="x-none" b="0" i="0" u="none" baseline="0">
                <a:solidFill>
                  <a:srgbClr val="FF0000"/>
                </a:solidFill>
              </a:rPr>
              <a:t> </a:t>
            </a:r>
            <a:r>
              <a:rPr lang="x-none" b="0" i="0" u="none" baseline="0">
                <a:solidFill>
                  <a:srgbClr val="002060"/>
                </a:solidFill>
              </a:rPr>
              <a:t>[Cálculo automático: no es necesario escribir en esta columna] </a:t>
            </a:r>
            <a:r>
              <a:rPr kumimoji="1" lang="x-none" b="0" i="0" u="none" baseline="0">
                <a:solidFill>
                  <a:srgbClr val="FF0000"/>
                </a:solidFill>
              </a:rPr>
              <a:t>Producción en kg por ha vendida en el mercado</a:t>
            </a:r>
          </a:p>
          <a:p>
            <a:pPr marL="0" indent="0" algn="l" rtl="0">
              <a:buNone/>
            </a:pPr>
            <a:r>
              <a:rPr kumimoji="1" lang="x-none" b="0" i="0" u="none" baseline="0">
                <a:sym typeface="Wingdings" panose="05000000000000000000" pitchFamily="2" charset="2"/>
              </a:rPr>
              <a:t>Análisis de la productividad.</a:t>
            </a:r>
            <a:r>
              <a:rPr lang="x-none" b="0" i="0" u="none" baseline="0">
                <a:sym typeface="Wingdings" panose="05000000000000000000" pitchFamily="2" charset="2"/>
              </a:rPr>
              <a:t> Los agricultores no necesitan escribir nada en esta columna.</a:t>
            </a:r>
            <a:endParaRPr kumimoji="1" lang="x-none" dirty="0"/>
          </a:p>
          <a:p>
            <a:pPr marL="0" indent="0" algn="l" rtl="0">
              <a:buNone/>
            </a:pPr>
            <a:r>
              <a:rPr lang="x-none" b="0" i="0" u="none" baseline="0">
                <a:solidFill>
                  <a:srgbClr val="FF0000"/>
                </a:solidFill>
              </a:rPr>
              <a:t>6 Precio promedio por varias unidades (moneda local por unidad)</a:t>
            </a:r>
          </a:p>
          <a:p>
            <a:pPr marL="0" indent="0" algn="l" rtl="0">
              <a:buNone/>
            </a:pPr>
            <a:r>
              <a:rPr kumimoji="1" lang="x-none" b="0" i="0" u="none" baseline="0">
                <a:sym typeface="Wingdings" panose="05000000000000000000" pitchFamily="2" charset="2"/>
              </a:rPr>
              <a:t>Precio unitario de mercado</a:t>
            </a:r>
            <a:endParaRPr kumimoji="1" lang="x-none" dirty="0"/>
          </a:p>
        </p:txBody>
      </p:sp>
      <p:sp>
        <p:nvSpPr>
          <p:cNvPr id="18" name="Oval 17"/>
          <p:cNvSpPr/>
          <p:nvPr/>
        </p:nvSpPr>
        <p:spPr>
          <a:xfrm>
            <a:off x="5225143" y="1155471"/>
            <a:ext cx="1192092"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
        <p:nvSpPr>
          <p:cNvPr id="19" name="Oval 18"/>
          <p:cNvSpPr/>
          <p:nvPr/>
        </p:nvSpPr>
        <p:spPr>
          <a:xfrm>
            <a:off x="6484256" y="1251619"/>
            <a:ext cx="1164774"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Tree>
    <p:extLst>
      <p:ext uri="{BB962C8B-B14F-4D97-AF65-F5344CB8AC3E}">
        <p14:creationId xmlns:p14="http://schemas.microsoft.com/office/powerpoint/2010/main" val="3333270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768750" y="1224801"/>
            <a:ext cx="11150258" cy="2148803"/>
          </a:xfrm>
          <a:prstGeom prst="rect">
            <a:avLst/>
          </a:prstGeom>
        </p:spPr>
      </p:pic>
      <p:sp>
        <p:nvSpPr>
          <p:cNvPr id="2" name="Title 1"/>
          <p:cNvSpPr>
            <a:spLocks noGrp="1"/>
          </p:cNvSpPr>
          <p:nvPr>
            <p:ph type="title"/>
          </p:nvPr>
        </p:nvSpPr>
        <p:spPr>
          <a:xfrm>
            <a:off x="838200" y="100081"/>
            <a:ext cx="10763250" cy="1325563"/>
          </a:xfrm>
        </p:spPr>
        <p:txBody>
          <a:bodyPr>
            <a:normAutofit/>
          </a:bodyPr>
          <a:lstStyle/>
          <a:p>
            <a:pPr algn="l" rtl="0"/>
            <a:r>
              <a:rPr lang="x-none" sz="4000" b="1" i="0" u="none" baseline="0" dirty="0"/>
              <a:t>Llenado de la hoja de producción, ingresos y costos</a:t>
            </a:r>
            <a:endParaRPr kumimoji="1" lang="x-none" sz="40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16</a:t>
            </a:fld>
            <a:endParaRPr kumimoji="1" lang="x-none" dirty="0"/>
          </a:p>
        </p:txBody>
      </p:sp>
      <p:sp>
        <p:nvSpPr>
          <p:cNvPr id="16" name="Content Placeholder 2"/>
          <p:cNvSpPr>
            <a:spLocks noGrp="1"/>
          </p:cNvSpPr>
          <p:nvPr>
            <p:ph idx="1"/>
          </p:nvPr>
        </p:nvSpPr>
        <p:spPr>
          <a:xfrm>
            <a:off x="377371" y="3686628"/>
            <a:ext cx="11665746" cy="3171372"/>
          </a:xfrm>
        </p:spPr>
        <p:txBody>
          <a:bodyPr>
            <a:normAutofit fontScale="92500" lnSpcReduction="20000"/>
          </a:bodyPr>
          <a:lstStyle/>
          <a:p>
            <a:pPr marL="0" indent="0" algn="l" rtl="0">
              <a:buNone/>
            </a:pPr>
            <a:r>
              <a:rPr lang="x-none" b="0" i="0" u="none" baseline="0">
                <a:solidFill>
                  <a:srgbClr val="FF0000"/>
                </a:solidFill>
              </a:rPr>
              <a:t>7 (6/unidad de conversión en caja</a:t>
            </a:r>
            <a:r>
              <a:rPr kumimoji="1" lang="x-none" b="0" i="0" u="none" baseline="0">
                <a:solidFill>
                  <a:srgbClr val="FF0000"/>
                </a:solidFill>
              </a:rPr>
              <a:t>)</a:t>
            </a:r>
            <a:r>
              <a:rPr lang="x-none" b="0" i="0" u="none" baseline="0">
                <a:solidFill>
                  <a:srgbClr val="FF0000"/>
                </a:solidFill>
              </a:rPr>
              <a:t> </a:t>
            </a:r>
            <a:r>
              <a:rPr lang="x-none" b="0" i="0" u="none" baseline="0">
                <a:solidFill>
                  <a:srgbClr val="002060"/>
                </a:solidFill>
              </a:rPr>
              <a:t>[Cálculo automático: no es necesario escribir en esta columna] </a:t>
            </a:r>
            <a:r>
              <a:rPr lang="x-none" b="0" i="0" u="none" baseline="0">
                <a:solidFill>
                  <a:srgbClr val="FF0000"/>
                </a:solidFill>
              </a:rPr>
              <a:t>Precio promedio por kg en moneda local</a:t>
            </a:r>
            <a:endParaRPr kumimoji="1" lang="x-none" dirty="0">
              <a:solidFill>
                <a:srgbClr val="FF0000"/>
              </a:solidFill>
            </a:endParaRPr>
          </a:p>
          <a:p>
            <a:pPr marL="0" indent="0" algn="l" rtl="0">
              <a:buNone/>
            </a:pPr>
            <a:r>
              <a:rPr kumimoji="1" lang="x-none" b="0" i="0" u="none" baseline="0">
                <a:sym typeface="Wingdings" panose="05000000000000000000" pitchFamily="2" charset="2"/>
              </a:rPr>
              <a:t></a:t>
            </a:r>
            <a:r>
              <a:rPr lang="x-none" b="0" i="0" u="none" baseline="0">
                <a:sym typeface="Wingdings" panose="05000000000000000000" pitchFamily="2" charset="2"/>
              </a:rPr>
              <a:t>Los agricultores no necesitan escribir nada en esta columna si no conocen el precio por kg.</a:t>
            </a:r>
            <a:endParaRPr kumimoji="1" lang="x-none" dirty="0"/>
          </a:p>
          <a:p>
            <a:pPr marL="0" indent="0" algn="l" rtl="0">
              <a:buNone/>
            </a:pPr>
            <a:r>
              <a:rPr lang="x-none" b="0" i="0" u="none" baseline="0">
                <a:solidFill>
                  <a:srgbClr val="FF0000"/>
                </a:solidFill>
              </a:rPr>
              <a:t>8 (3×6) o (4×7) </a:t>
            </a:r>
            <a:r>
              <a:rPr lang="x-none" b="0" i="0" u="none" baseline="0">
                <a:solidFill>
                  <a:srgbClr val="002060"/>
                </a:solidFill>
              </a:rPr>
              <a:t>[Cálculo automático: no es necesario escribir en esta columna] </a:t>
            </a:r>
            <a:r>
              <a:rPr lang="x-none" b="0" i="0" u="none" baseline="0">
                <a:solidFill>
                  <a:srgbClr val="FF0000"/>
                </a:solidFill>
              </a:rPr>
              <a:t>Ingreso total en moneda local</a:t>
            </a:r>
            <a:endParaRPr lang="x-none" dirty="0">
              <a:solidFill>
                <a:srgbClr val="FF0000"/>
              </a:solidFill>
            </a:endParaRPr>
          </a:p>
          <a:p>
            <a:pPr marL="0" indent="0" algn="l" rtl="0">
              <a:buNone/>
            </a:pPr>
            <a:r>
              <a:rPr kumimoji="1" lang="x-none" b="0" i="0" u="none" baseline="0">
                <a:sym typeface="Wingdings" panose="05000000000000000000" pitchFamily="2" charset="2"/>
              </a:rPr>
              <a:t>Este es el ingreso total a partir de la cosecha.</a:t>
            </a:r>
            <a:endParaRPr kumimoji="1" lang="x-none" dirty="0"/>
          </a:p>
        </p:txBody>
      </p:sp>
      <p:sp>
        <p:nvSpPr>
          <p:cNvPr id="18" name="Oval 17"/>
          <p:cNvSpPr/>
          <p:nvPr/>
        </p:nvSpPr>
        <p:spPr>
          <a:xfrm>
            <a:off x="7759592" y="1224801"/>
            <a:ext cx="1192092"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
        <p:nvSpPr>
          <p:cNvPr id="19" name="Oval 18"/>
          <p:cNvSpPr/>
          <p:nvPr/>
        </p:nvSpPr>
        <p:spPr>
          <a:xfrm>
            <a:off x="8951684" y="1224801"/>
            <a:ext cx="1164774"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Tree>
    <p:extLst>
      <p:ext uri="{BB962C8B-B14F-4D97-AF65-F5344CB8AC3E}">
        <p14:creationId xmlns:p14="http://schemas.microsoft.com/office/powerpoint/2010/main" val="1920998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1041742" y="1224801"/>
            <a:ext cx="11150258" cy="2148803"/>
          </a:xfrm>
          <a:prstGeom prst="rect">
            <a:avLst/>
          </a:prstGeom>
        </p:spPr>
      </p:pic>
      <p:sp>
        <p:nvSpPr>
          <p:cNvPr id="2" name="Title 1"/>
          <p:cNvSpPr>
            <a:spLocks noGrp="1"/>
          </p:cNvSpPr>
          <p:nvPr>
            <p:ph type="title"/>
          </p:nvPr>
        </p:nvSpPr>
        <p:spPr>
          <a:xfrm>
            <a:off x="838200" y="100081"/>
            <a:ext cx="10763250" cy="1325563"/>
          </a:xfrm>
        </p:spPr>
        <p:txBody>
          <a:bodyPr>
            <a:normAutofit/>
          </a:bodyPr>
          <a:lstStyle/>
          <a:p>
            <a:pPr algn="l" rtl="0"/>
            <a:r>
              <a:rPr lang="x-none" sz="4000" b="1" i="0" u="none" baseline="0" dirty="0"/>
              <a:t>Llenado de la hoja de producción, ingresos y costos</a:t>
            </a:r>
            <a:endParaRPr kumimoji="1" lang="x-none" sz="40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17</a:t>
            </a:fld>
            <a:endParaRPr kumimoji="1" lang="x-none" dirty="0"/>
          </a:p>
        </p:txBody>
      </p:sp>
      <p:sp>
        <p:nvSpPr>
          <p:cNvPr id="16" name="Content Placeholder 2"/>
          <p:cNvSpPr>
            <a:spLocks noGrp="1"/>
          </p:cNvSpPr>
          <p:nvPr>
            <p:ph idx="1"/>
          </p:nvPr>
        </p:nvSpPr>
        <p:spPr>
          <a:xfrm>
            <a:off x="188686" y="3686628"/>
            <a:ext cx="11854431" cy="3171372"/>
          </a:xfrm>
        </p:spPr>
        <p:txBody>
          <a:bodyPr>
            <a:normAutofit fontScale="92500" lnSpcReduction="20000"/>
          </a:bodyPr>
          <a:lstStyle/>
          <a:p>
            <a:pPr marL="0" indent="0" algn="l" rtl="0">
              <a:buNone/>
            </a:pPr>
            <a:r>
              <a:rPr lang="x-none" b="0" i="0" u="none" baseline="0" dirty="0">
                <a:solidFill>
                  <a:srgbClr val="FF0000"/>
                </a:solidFill>
              </a:rPr>
              <a:t>9 Costo total de producción en moneda local</a:t>
            </a:r>
            <a:endParaRPr kumimoji="1" lang="x-none" dirty="0">
              <a:solidFill>
                <a:srgbClr val="FF0000"/>
              </a:solidFill>
            </a:endParaRPr>
          </a:p>
          <a:p>
            <a:pPr marL="0" indent="0" algn="l" rtl="0">
              <a:buNone/>
            </a:pPr>
            <a:r>
              <a:rPr kumimoji="1" lang="x-none" b="0" i="0" u="none" baseline="0" dirty="0">
                <a:sym typeface="Wingdings" panose="05000000000000000000" pitchFamily="2" charset="2"/>
              </a:rPr>
              <a:t>Costo de las semillas, materiales de siembra, fertilizantes y abonos, pesticidas, postes o estacas, mano de obra, costo de marketing y transporte, etc.</a:t>
            </a:r>
            <a:endParaRPr kumimoji="1" lang="x-none" dirty="0"/>
          </a:p>
          <a:p>
            <a:pPr marL="0" indent="0" algn="l" rtl="0">
              <a:buNone/>
            </a:pPr>
            <a:r>
              <a:rPr lang="x-none" b="0" i="0" u="none" baseline="0" dirty="0">
                <a:solidFill>
                  <a:srgbClr val="FF0000"/>
                </a:solidFill>
              </a:rPr>
              <a:t>10 (8-9) </a:t>
            </a:r>
            <a:r>
              <a:rPr lang="x-none" b="0" i="0" u="none" baseline="0" dirty="0">
                <a:solidFill>
                  <a:srgbClr val="002060"/>
                </a:solidFill>
              </a:rPr>
              <a:t>[Cálculo automático: no es necesario escribir en esta columna] </a:t>
            </a:r>
            <a:r>
              <a:rPr lang="x-none" b="0" i="0" u="none" baseline="0" dirty="0">
                <a:solidFill>
                  <a:srgbClr val="FF0000"/>
                </a:solidFill>
              </a:rPr>
              <a:t>Ingreso neto (ganancias) en moneda local</a:t>
            </a:r>
            <a:endParaRPr lang="x-none" dirty="0">
              <a:solidFill>
                <a:srgbClr val="FF0000"/>
              </a:solidFill>
            </a:endParaRPr>
          </a:p>
          <a:p>
            <a:pPr marL="0" indent="0" algn="l" rtl="0">
              <a:buNone/>
            </a:pPr>
            <a:r>
              <a:rPr kumimoji="1" lang="x-none" b="0" i="0" u="none" baseline="0" dirty="0">
                <a:sym typeface="Wingdings" panose="05000000000000000000" pitchFamily="2" charset="2"/>
              </a:rPr>
              <a:t>Esta es la ganancia total a partir de la cosecha.</a:t>
            </a:r>
            <a:endParaRPr kumimoji="1" lang="x-none" dirty="0"/>
          </a:p>
        </p:txBody>
      </p:sp>
      <p:sp>
        <p:nvSpPr>
          <p:cNvPr id="18" name="Oval 17"/>
          <p:cNvSpPr/>
          <p:nvPr/>
        </p:nvSpPr>
        <p:spPr>
          <a:xfrm>
            <a:off x="10087428" y="1224801"/>
            <a:ext cx="1065893"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
        <p:nvSpPr>
          <p:cNvPr id="19" name="Oval 18"/>
          <p:cNvSpPr/>
          <p:nvPr/>
        </p:nvSpPr>
        <p:spPr>
          <a:xfrm>
            <a:off x="11234057" y="1166615"/>
            <a:ext cx="877208"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Tree>
    <p:extLst>
      <p:ext uri="{BB962C8B-B14F-4D97-AF65-F5344CB8AC3E}">
        <p14:creationId xmlns:p14="http://schemas.microsoft.com/office/powerpoint/2010/main" val="2581381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522514" y="1695501"/>
            <a:ext cx="10827658" cy="1250140"/>
          </a:xfrm>
          <a:prstGeom prst="rect">
            <a:avLst/>
          </a:prstGeom>
        </p:spPr>
      </p:pic>
      <p:sp>
        <p:nvSpPr>
          <p:cNvPr id="2" name="Title 1"/>
          <p:cNvSpPr>
            <a:spLocks noGrp="1"/>
          </p:cNvSpPr>
          <p:nvPr>
            <p:ph type="title"/>
          </p:nvPr>
        </p:nvSpPr>
        <p:spPr>
          <a:xfrm>
            <a:off x="838200" y="100081"/>
            <a:ext cx="10763250" cy="1325563"/>
          </a:xfrm>
        </p:spPr>
        <p:txBody>
          <a:bodyPr>
            <a:normAutofit/>
          </a:bodyPr>
          <a:lstStyle/>
          <a:p>
            <a:pPr algn="l" rtl="0"/>
            <a:r>
              <a:rPr lang="x-none" sz="4000" b="1" i="0" u="none" baseline="0" dirty="0"/>
              <a:t>Llenado de la hoja de producción, ingresos y costos</a:t>
            </a:r>
            <a:endParaRPr kumimoji="1" lang="x-none" sz="40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18</a:t>
            </a:fld>
            <a:endParaRPr kumimoji="1" lang="x-none" dirty="0"/>
          </a:p>
        </p:txBody>
      </p:sp>
      <p:sp>
        <p:nvSpPr>
          <p:cNvPr id="10" name="Oval 9"/>
          <p:cNvSpPr/>
          <p:nvPr/>
        </p:nvSpPr>
        <p:spPr>
          <a:xfrm>
            <a:off x="522514" y="1653450"/>
            <a:ext cx="11078935" cy="139103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
        <p:nvSpPr>
          <p:cNvPr id="17" name="Content Placeholder 2"/>
          <p:cNvSpPr>
            <a:spLocks noGrp="1"/>
          </p:cNvSpPr>
          <p:nvPr>
            <p:ph idx="1"/>
          </p:nvPr>
        </p:nvSpPr>
        <p:spPr>
          <a:xfrm>
            <a:off x="107621" y="3457649"/>
            <a:ext cx="6931808" cy="3171372"/>
          </a:xfrm>
        </p:spPr>
        <p:txBody>
          <a:bodyPr>
            <a:normAutofit/>
          </a:bodyPr>
          <a:lstStyle/>
          <a:p>
            <a:pPr marL="0" indent="0" algn="l" rtl="0">
              <a:buNone/>
            </a:pPr>
            <a:r>
              <a:rPr kumimoji="1" lang="x-none" b="0" i="0" u="none" baseline="0">
                <a:solidFill>
                  <a:srgbClr val="FF0000"/>
                </a:solidFill>
              </a:rPr>
              <a:t>Indique las unidades de conversión en la caja </a:t>
            </a:r>
          </a:p>
          <a:p>
            <a:pPr marL="457200" lvl="1" indent="0" algn="l" rtl="0">
              <a:buNone/>
            </a:pPr>
            <a:r>
              <a:rPr lang="x-none" b="0" i="0" u="none" baseline="0"/>
              <a:t>[Ejemplo]</a:t>
            </a:r>
          </a:p>
          <a:p>
            <a:pPr marL="457200" lvl="1" indent="0" algn="l" rtl="0">
              <a:buNone/>
            </a:pPr>
            <a:r>
              <a:rPr lang="x-none" b="0" i="0" u="none" baseline="0"/>
              <a:t>1 bolsa de papa irlandesa = 110 kg</a:t>
            </a:r>
          </a:p>
          <a:p>
            <a:pPr marL="457200" lvl="1" indent="0" algn="l" rtl="0">
              <a:buNone/>
            </a:pPr>
            <a:r>
              <a:rPr kumimoji="1" lang="x-none" b="0" i="0" u="none" baseline="0"/>
              <a:t>1 repollo entero = 2 kg</a:t>
            </a:r>
          </a:p>
          <a:p>
            <a:pPr marL="457200" lvl="1" indent="0" algn="l" rtl="0">
              <a:buNone/>
            </a:pPr>
            <a:r>
              <a:rPr lang="x-none" b="0" i="0" u="none" baseline="0"/>
              <a:t>1 caja de tomates = 20 kg</a:t>
            </a:r>
            <a:endParaRPr kumimoji="1" lang="x-none" dirty="0"/>
          </a:p>
        </p:txBody>
      </p:sp>
      <p:sp>
        <p:nvSpPr>
          <p:cNvPr id="18" name="Rounded Rectangular Callout 17"/>
          <p:cNvSpPr/>
          <p:nvPr/>
        </p:nvSpPr>
        <p:spPr>
          <a:xfrm>
            <a:off x="5384800" y="4000328"/>
            <a:ext cx="2753179" cy="999936"/>
          </a:xfrm>
          <a:prstGeom prst="wedgeRoundRectCallout">
            <a:avLst>
              <a:gd name="adj1" fmla="val 44856"/>
              <a:gd name="adj2" fmla="val -66248"/>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kumimoji="1" lang="x-none" sz="2400" b="0" i="0" u="none" baseline="0" dirty="0">
                <a:solidFill>
                  <a:schemeClr val="tx1"/>
                </a:solidFill>
              </a:rPr>
              <a:t>Una tabla de conversión como esta resultará útil. </a:t>
            </a:r>
            <a:endParaRPr kumimoji="1" lang="x-none" sz="2400" dirty="0">
              <a:solidFill>
                <a:schemeClr val="tx1"/>
              </a:solidFill>
            </a:endParaRPr>
          </a:p>
        </p:txBody>
      </p:sp>
      <p:pic>
        <p:nvPicPr>
          <p:cNvPr id="9" name="図 8">
            <a:extLst>
              <a:ext uri="{FF2B5EF4-FFF2-40B4-BE49-F238E27FC236}">
                <a16:creationId xmlns:a16="http://schemas.microsoft.com/office/drawing/2014/main" id="{63684469-D1D9-44C1-BE9A-8AA2E2BDBA5A}"/>
              </a:ext>
            </a:extLst>
          </p:cNvPr>
          <p:cNvPicPr>
            <a:picLocks noChangeAspect="1"/>
          </p:cNvPicPr>
          <p:nvPr/>
        </p:nvPicPr>
        <p:blipFill>
          <a:blip r:embed="rId3"/>
          <a:stretch>
            <a:fillRect/>
          </a:stretch>
        </p:blipFill>
        <p:spPr>
          <a:xfrm>
            <a:off x="8221106" y="3044489"/>
            <a:ext cx="2883123" cy="3772229"/>
          </a:xfrm>
          <a:prstGeom prst="rect">
            <a:avLst/>
          </a:prstGeom>
        </p:spPr>
      </p:pic>
    </p:spTree>
    <p:extLst>
      <p:ext uri="{BB962C8B-B14F-4D97-AF65-F5344CB8AC3E}">
        <p14:creationId xmlns:p14="http://schemas.microsoft.com/office/powerpoint/2010/main" val="777190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4018" y="1085851"/>
            <a:ext cx="12192000" cy="1471448"/>
          </a:xfrm>
          <a:prstGeom prst="rect">
            <a:avLst/>
          </a:prstGeom>
        </p:spPr>
      </p:pic>
      <p:sp>
        <p:nvSpPr>
          <p:cNvPr id="2" name="Title 1"/>
          <p:cNvSpPr>
            <a:spLocks noGrp="1"/>
          </p:cNvSpPr>
          <p:nvPr>
            <p:ph type="title"/>
          </p:nvPr>
        </p:nvSpPr>
        <p:spPr>
          <a:xfrm>
            <a:off x="838200" y="100081"/>
            <a:ext cx="10763250" cy="1325563"/>
          </a:xfrm>
        </p:spPr>
        <p:txBody>
          <a:bodyPr>
            <a:normAutofit/>
          </a:bodyPr>
          <a:lstStyle/>
          <a:p>
            <a:pPr algn="l" rtl="0"/>
            <a:r>
              <a:rPr lang="x-none" sz="4000" b="1" i="0" u="none" baseline="0" dirty="0"/>
              <a:t>Llenado de la hoja de producción, ingresos y costos</a:t>
            </a:r>
            <a:endParaRPr kumimoji="1" lang="x-none" sz="40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19</a:t>
            </a:fld>
            <a:endParaRPr kumimoji="1" lang="x-none" dirty="0"/>
          </a:p>
        </p:txBody>
      </p:sp>
      <p:sp>
        <p:nvSpPr>
          <p:cNvPr id="10" name="Oval 9"/>
          <p:cNvSpPr/>
          <p:nvPr/>
        </p:nvSpPr>
        <p:spPr>
          <a:xfrm>
            <a:off x="522515" y="1085851"/>
            <a:ext cx="11078935" cy="14158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
        <p:nvSpPr>
          <p:cNvPr id="17" name="Content Placeholder 2"/>
          <p:cNvSpPr>
            <a:spLocks noGrp="1"/>
          </p:cNvSpPr>
          <p:nvPr>
            <p:ph idx="1"/>
          </p:nvPr>
        </p:nvSpPr>
        <p:spPr>
          <a:xfrm>
            <a:off x="417864" y="2621558"/>
            <a:ext cx="11395594" cy="4120070"/>
          </a:xfrm>
        </p:spPr>
        <p:txBody>
          <a:bodyPr>
            <a:normAutofit/>
          </a:bodyPr>
          <a:lstStyle/>
          <a:p>
            <a:pPr marL="0" indent="0" algn="l" rtl="0">
              <a:buNone/>
            </a:pPr>
            <a:r>
              <a:rPr kumimoji="1" lang="x-none" b="0" i="0" u="none" baseline="0" dirty="0">
                <a:solidFill>
                  <a:srgbClr val="FF0000"/>
                </a:solidFill>
              </a:rPr>
              <a:t>En el recuadro, indicar los distintos «cambios» que han hecho los agricultores tras el</a:t>
            </a:r>
            <a:r>
              <a:rPr lang="x-none" b="0" i="0" u="none" baseline="0" dirty="0">
                <a:solidFill>
                  <a:srgbClr val="FF0000"/>
                </a:solidFill>
              </a:rPr>
              <a:t> SHEP</a:t>
            </a:r>
          </a:p>
          <a:p>
            <a:pPr marL="0" indent="0" algn="l" rtl="0">
              <a:buNone/>
            </a:pPr>
            <a:endParaRPr kumimoji="1" lang="x-none" dirty="0">
              <a:solidFill>
                <a:srgbClr val="FF0000"/>
              </a:solidFill>
            </a:endParaRPr>
          </a:p>
          <a:p>
            <a:pPr marL="457200" lvl="1" indent="0" algn="l" rtl="0">
              <a:buNone/>
            </a:pPr>
            <a:r>
              <a:rPr lang="x-none" b="0" i="0" u="none" baseline="0" dirty="0"/>
              <a:t>[Ejemplo]</a:t>
            </a:r>
            <a:endParaRPr lang="x-none" dirty="0"/>
          </a:p>
          <a:p>
            <a:pPr marL="457200" lvl="1" indent="0" algn="l" rtl="0">
              <a:buNone/>
            </a:pPr>
            <a:r>
              <a:rPr lang="x-none" b="0" i="0" u="none" baseline="0" dirty="0"/>
              <a:t>«Comencé a producir Cal J, una variedad de tomates que el mercado prefiere».</a:t>
            </a:r>
          </a:p>
          <a:p>
            <a:pPr marL="457200" lvl="1" indent="0" algn="l" rtl="0">
              <a:buNone/>
            </a:pPr>
            <a:r>
              <a:rPr lang="x-none" b="0" i="0" u="none" baseline="0" dirty="0"/>
              <a:t>«Comencé a disponer de transporte con los miembros de mi grupo para reducir los costos del transporte».</a:t>
            </a:r>
            <a:endParaRPr lang="x-none" dirty="0"/>
          </a:p>
        </p:txBody>
      </p:sp>
      <p:sp>
        <p:nvSpPr>
          <p:cNvPr id="18" name="Rounded Rectangular Callout 17"/>
          <p:cNvSpPr/>
          <p:nvPr/>
        </p:nvSpPr>
        <p:spPr>
          <a:xfrm>
            <a:off x="7104513" y="3239306"/>
            <a:ext cx="4938603" cy="1139751"/>
          </a:xfrm>
          <a:prstGeom prst="wedgeRoundRectCallout">
            <a:avLst>
              <a:gd name="adj1" fmla="val -46702"/>
              <a:gd name="adj2" fmla="val 81868"/>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x-none" sz="2400" b="0" i="0" u="none" baseline="0">
                <a:solidFill>
                  <a:schemeClr val="tx1"/>
                </a:solidFill>
              </a:rPr>
              <a:t>Recopilar información sobre sus cambios en producción, marketing y trabajo colectivo como grupo.</a:t>
            </a:r>
            <a:endParaRPr kumimoji="1" lang="x-none" sz="2400" dirty="0">
              <a:solidFill>
                <a:schemeClr val="tx1"/>
              </a:solidFill>
            </a:endParaRPr>
          </a:p>
        </p:txBody>
      </p:sp>
    </p:spTree>
    <p:extLst>
      <p:ext uri="{BB962C8B-B14F-4D97-AF65-F5344CB8AC3E}">
        <p14:creationId xmlns:p14="http://schemas.microsoft.com/office/powerpoint/2010/main" val="1221214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7714"/>
            <a:ext cx="11944350" cy="1325563"/>
          </a:xfrm>
        </p:spPr>
        <p:txBody>
          <a:bodyPr/>
          <a:lstStyle/>
          <a:p>
            <a:pPr algn="ctr" rtl="0"/>
            <a:r>
              <a:rPr kumimoji="1" lang="x-none" b="1" i="0" u="none" baseline="0">
                <a:solidFill>
                  <a:srgbClr val="FF0000"/>
                </a:solidFill>
              </a:rPr>
              <a:t>¿DÓNDE ESTAMOS?: </a:t>
            </a:r>
            <a:r>
              <a:rPr kumimoji="1" lang="x-none" b="1" i="0" u="none" baseline="0"/>
              <a:t>seguimiento y monitoreo en los 4 pasos del SHEP</a:t>
            </a: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2</a:t>
            </a:fld>
            <a:endParaRPr kumimoji="1" lang="x-none"/>
          </a:p>
        </p:txBody>
      </p:sp>
      <p:graphicFrame>
        <p:nvGraphicFramePr>
          <p:cNvPr id="5" name="表 4"/>
          <p:cNvGraphicFramePr>
            <a:graphicFrameLocks noGrp="1"/>
          </p:cNvGraphicFramePr>
          <p:nvPr>
            <p:extLst>
              <p:ext uri="{D42A27DB-BD31-4B8C-83A1-F6EECF244321}">
                <p14:modId xmlns:p14="http://schemas.microsoft.com/office/powerpoint/2010/main" val="1895735378"/>
              </p:ext>
            </p:extLst>
          </p:nvPr>
        </p:nvGraphicFramePr>
        <p:xfrm>
          <a:off x="278605" y="1543277"/>
          <a:ext cx="11387139" cy="5198693"/>
        </p:xfrm>
        <a:graphic>
          <a:graphicData uri="http://schemas.openxmlformats.org/drawingml/2006/table">
            <a:tbl>
              <a:tblPr firstRow="1" firstCol="1" bandRow="1">
                <a:tableStyleId>{5940675A-B579-460E-94D1-54222C63F5DA}</a:tableStyleId>
              </a:tblPr>
              <a:tblGrid>
                <a:gridCol w="5886450">
                  <a:extLst>
                    <a:ext uri="{9D8B030D-6E8A-4147-A177-3AD203B41FA5}">
                      <a16:colId xmlns:a16="http://schemas.microsoft.com/office/drawing/2014/main" val="20000"/>
                    </a:ext>
                  </a:extLst>
                </a:gridCol>
                <a:gridCol w="5500689">
                  <a:extLst>
                    <a:ext uri="{9D8B030D-6E8A-4147-A177-3AD203B41FA5}">
                      <a16:colId xmlns:a16="http://schemas.microsoft.com/office/drawing/2014/main" val="20001"/>
                    </a:ext>
                  </a:extLst>
                </a:gridCol>
              </a:tblGrid>
              <a:tr h="321893">
                <a:tc>
                  <a:txBody>
                    <a:bodyPr/>
                    <a:lstStyle/>
                    <a:p>
                      <a:pPr algn="ctr" rtl="0">
                        <a:spcAft>
                          <a:spcPts val="0"/>
                        </a:spcAft>
                      </a:pPr>
                      <a:r>
                        <a:rPr lang="x-none" sz="2000" b="0" i="0" u="none" baseline="0">
                          <a:effectLst/>
                          <a:latin typeface="+mn-lt"/>
                        </a:rPr>
                        <a:t>4 pasos</a:t>
                      </a:r>
                      <a:endParaRPr lang="x-none" sz="2000" dirty="0">
                        <a:effectLst/>
                        <a:latin typeface="+mn-lt"/>
                        <a:ea typeface="ＭＳ ゴシック"/>
                        <a:cs typeface="Times New Roman"/>
                      </a:endParaRPr>
                    </a:p>
                  </a:txBody>
                  <a:tcPr marL="58563" marR="58563" marT="0" marB="0"/>
                </a:tc>
                <a:tc>
                  <a:txBody>
                    <a:bodyPr/>
                    <a:lstStyle/>
                    <a:p>
                      <a:pPr algn="ctr" rtl="0">
                        <a:spcAft>
                          <a:spcPts val="0"/>
                        </a:spcAft>
                      </a:pPr>
                      <a:r>
                        <a:rPr lang="x-none" sz="2000" b="0" i="0" u="none" baseline="0">
                          <a:effectLst/>
                          <a:latin typeface="+mn-lt"/>
                        </a:rPr>
                        <a:t>Actividades</a:t>
                      </a:r>
                      <a:endParaRPr lang="x-none" sz="2000" dirty="0">
                        <a:effectLst/>
                        <a:latin typeface="+mn-lt"/>
                        <a:ea typeface="ＭＳ ゴシック"/>
                        <a:cs typeface="Times New Roman"/>
                      </a:endParaRPr>
                    </a:p>
                  </a:txBody>
                  <a:tcPr marL="58563" marR="58563" marT="0" marB="0"/>
                </a:tc>
                <a:extLst>
                  <a:ext uri="{0D108BD9-81ED-4DB2-BD59-A6C34878D82A}">
                    <a16:rowId xmlns:a16="http://schemas.microsoft.com/office/drawing/2014/main" val="10000"/>
                  </a:ext>
                </a:extLst>
              </a:tr>
              <a:tr h="838625">
                <a:tc>
                  <a:txBody>
                    <a:bodyPr/>
                    <a:lstStyle/>
                    <a:p>
                      <a:pPr marL="0" lvl="0" indent="0" algn="l" rtl="0">
                        <a:spcAft>
                          <a:spcPts val="0"/>
                        </a:spcAft>
                        <a:buFont typeface="+mj-lt"/>
                        <a:buNone/>
                      </a:pPr>
                      <a:r>
                        <a:rPr lang="x-none" sz="2800" b="1" i="0" u="none" baseline="0" dirty="0">
                          <a:effectLst/>
                          <a:latin typeface="+mn-lt"/>
                          <a:ea typeface="ＭＳ ゴシック"/>
                          <a:cs typeface="Times New Roman"/>
                        </a:rPr>
                        <a:t>1. Compartir las metas con los agricultores.</a:t>
                      </a:r>
                      <a:endParaRPr lang="x-none" sz="2800" b="1" dirty="0">
                        <a:effectLst/>
                        <a:latin typeface="+mn-lt"/>
                        <a:ea typeface="ＭＳ ゴシック"/>
                        <a:cs typeface="Times New Roman"/>
                      </a:endParaRPr>
                    </a:p>
                  </a:txBody>
                  <a:tcPr marL="58563" marR="58563" marT="0" marB="0" anchor="ctr">
                    <a:solidFill>
                      <a:srgbClr val="FFFF00"/>
                    </a:solidFill>
                  </a:tcPr>
                </a:tc>
                <a:tc>
                  <a:txBody>
                    <a:bodyPr/>
                    <a:lstStyle/>
                    <a:p>
                      <a:pPr algn="l" rtl="0">
                        <a:spcAft>
                          <a:spcPts val="0"/>
                        </a:spcAft>
                      </a:pPr>
                      <a:r>
                        <a:rPr lang="x-none" sz="2000" b="0" i="0" u="none" baseline="0">
                          <a:effectLst/>
                          <a:latin typeface="+mn-lt"/>
                          <a:ea typeface="ＭＳ ゴシック"/>
                          <a:cs typeface="Times New Roman"/>
                        </a:rPr>
                        <a:t>Taller de sensibilización</a:t>
                      </a:r>
                      <a:endParaRPr lang="x-none" sz="2000" dirty="0">
                        <a:effectLst/>
                        <a:latin typeface="+mn-lt"/>
                        <a:ea typeface="ＭＳ ゴシック"/>
                        <a:cs typeface="Times New Roman"/>
                      </a:endParaRPr>
                    </a:p>
                  </a:txBody>
                  <a:tcPr anchor="ctr"/>
                </a:tc>
                <a:extLst>
                  <a:ext uri="{0D108BD9-81ED-4DB2-BD59-A6C34878D82A}">
                    <a16:rowId xmlns:a16="http://schemas.microsoft.com/office/drawing/2014/main" val="10001"/>
                  </a:ext>
                </a:extLst>
              </a:tr>
              <a:tr h="774928">
                <a:tc>
                  <a:txBody>
                    <a:bodyPr/>
                    <a:lstStyle/>
                    <a:p>
                      <a:pPr algn="l" rtl="0">
                        <a:spcAft>
                          <a:spcPts val="0"/>
                        </a:spcAft>
                      </a:pPr>
                      <a:r>
                        <a:rPr lang="x-none" sz="2800" b="1" i="0" u="none" baseline="0">
                          <a:effectLst/>
                          <a:latin typeface="+mn-lt"/>
                          <a:ea typeface="ＭＳ ゴシック"/>
                          <a:cs typeface="Times New Roman"/>
                        </a:rPr>
                        <a:t>2.  Aumenta la conciencia de los agricultores.</a:t>
                      </a:r>
                      <a:endParaRPr lang="x-none" sz="2800" b="1" dirty="0">
                        <a:effectLst/>
                        <a:latin typeface="+mn-lt"/>
                        <a:ea typeface="ＭＳ ゴシック"/>
                        <a:cs typeface="Times New Roman"/>
                      </a:endParaRPr>
                    </a:p>
                  </a:txBody>
                  <a:tcPr anchor="ctr">
                    <a:solidFill>
                      <a:srgbClr val="92D050"/>
                    </a:solidFill>
                  </a:tcPr>
                </a:tc>
                <a:tc>
                  <a:txBody>
                    <a:bodyPr/>
                    <a:lstStyle/>
                    <a:p>
                      <a:pPr algn="l" rtl="0">
                        <a:spcAft>
                          <a:spcPts val="0"/>
                        </a:spcAft>
                      </a:pPr>
                      <a:r>
                        <a:rPr kumimoji="1" lang="x-none" sz="2000" b="0" i="0" u="none" kern="1200" baseline="0">
                          <a:solidFill>
                            <a:schemeClr val="tx1"/>
                          </a:solidFill>
                          <a:effectLst/>
                          <a:latin typeface="+mn-lt"/>
                          <a:ea typeface="ＭＳ ゴシック"/>
                          <a:cs typeface="Times New Roman"/>
                        </a:rPr>
                        <a:t>Estudio de línea base participativo</a:t>
                      </a:r>
                    </a:p>
                    <a:p>
                      <a:pPr algn="l" rtl="0">
                        <a:spcAft>
                          <a:spcPts val="0"/>
                        </a:spcAft>
                      </a:pPr>
                      <a:r>
                        <a:rPr lang="x-none" sz="2000" b="0" i="0" u="none" baseline="0">
                          <a:effectLst/>
                          <a:latin typeface="+mn-lt"/>
                          <a:ea typeface="ＭＳ ゴシック"/>
                          <a:cs typeface="Times New Roman"/>
                        </a:rPr>
                        <a:t>Foro entre actores (opcional)</a:t>
                      </a:r>
                      <a:endParaRPr lang="x-none" sz="2000" dirty="0">
                        <a:effectLst/>
                        <a:latin typeface="+mn-lt"/>
                        <a:ea typeface="ＭＳ ゴシック"/>
                        <a:cs typeface="Times New Roman"/>
                      </a:endParaRPr>
                    </a:p>
                    <a:p>
                      <a:pPr algn="l" rtl="0">
                        <a:spcAft>
                          <a:spcPts val="0"/>
                        </a:spcAft>
                      </a:pPr>
                      <a:r>
                        <a:rPr lang="x-none" sz="2000" b="0" i="0" u="none" baseline="0">
                          <a:effectLst/>
                          <a:latin typeface="+mn-lt"/>
                          <a:ea typeface="ＭＳ ゴシック"/>
                          <a:cs typeface="Times New Roman"/>
                        </a:rPr>
                        <a:t>Estudio del mercado</a:t>
                      </a:r>
                      <a:endParaRPr lang="x-none" sz="2000" dirty="0">
                        <a:effectLst/>
                        <a:latin typeface="+mn-lt"/>
                        <a:ea typeface="ＭＳ ゴシック"/>
                        <a:cs typeface="Times New Roman"/>
                      </a:endParaRPr>
                    </a:p>
                  </a:txBody>
                  <a:tcPr anchor="ctr"/>
                </a:tc>
                <a:extLst>
                  <a:ext uri="{0D108BD9-81ED-4DB2-BD59-A6C34878D82A}">
                    <a16:rowId xmlns:a16="http://schemas.microsoft.com/office/drawing/2014/main" val="10002"/>
                  </a:ext>
                </a:extLst>
              </a:tr>
              <a:tr h="652616">
                <a:tc>
                  <a:txBody>
                    <a:bodyPr/>
                    <a:lstStyle/>
                    <a:p>
                      <a:pPr algn="l" rtl="0">
                        <a:spcAft>
                          <a:spcPts val="0"/>
                        </a:spcAft>
                      </a:pPr>
                      <a:r>
                        <a:rPr lang="x-none" sz="2800" b="1" i="0" u="none" baseline="0">
                          <a:solidFill>
                            <a:schemeClr val="bg1"/>
                          </a:solidFill>
                          <a:effectLst/>
                          <a:latin typeface="+mn-lt"/>
                          <a:ea typeface="ＭＳ ゴシック"/>
                          <a:cs typeface="Times New Roman"/>
                        </a:rPr>
                        <a:t>3. Los agricultores toman decisiones.</a:t>
                      </a:r>
                      <a:endParaRPr lang="x-none" sz="2800" b="1" dirty="0">
                        <a:solidFill>
                          <a:schemeClr val="bg1"/>
                        </a:solidFill>
                        <a:effectLst/>
                        <a:latin typeface="+mn-lt"/>
                        <a:ea typeface="ＭＳ ゴシック"/>
                        <a:cs typeface="Times New Roman"/>
                      </a:endParaRPr>
                    </a:p>
                  </a:txBody>
                  <a:tcPr anchor="ctr">
                    <a:solidFill>
                      <a:srgbClr val="0070C0"/>
                    </a:solidFill>
                  </a:tcPr>
                </a:tc>
                <a:tc>
                  <a:txBody>
                    <a:bodyPr/>
                    <a:lstStyle/>
                    <a:p>
                      <a:pPr marL="0" algn="l" defTabSz="914400" rtl="0" eaLnBrk="1" latinLnBrk="0" hangingPunct="1">
                        <a:spcAft>
                          <a:spcPts val="0"/>
                        </a:spcAft>
                      </a:pPr>
                      <a:r>
                        <a:rPr kumimoji="1" lang="x-none" sz="2000" b="0" i="0" u="none" kern="1200" baseline="0">
                          <a:solidFill>
                            <a:schemeClr val="tx1"/>
                          </a:solidFill>
                          <a:effectLst/>
                          <a:latin typeface="+mn-lt"/>
                          <a:ea typeface="ＭＳ ゴシック"/>
                          <a:cs typeface="Times New Roman"/>
                        </a:rPr>
                        <a:t>Selección de cultivos objetivo</a:t>
                      </a:r>
                    </a:p>
                    <a:p>
                      <a:pPr algn="l" rtl="0">
                        <a:spcAft>
                          <a:spcPts val="0"/>
                        </a:spcAft>
                      </a:pPr>
                      <a:r>
                        <a:rPr kumimoji="1" lang="x-none" sz="2000" b="0" i="0" u="none" kern="1200" baseline="0">
                          <a:solidFill>
                            <a:schemeClr val="tx1"/>
                          </a:solidFill>
                          <a:effectLst/>
                          <a:latin typeface="+mn-lt"/>
                          <a:ea typeface="ＭＳ ゴシック"/>
                          <a:cs typeface="Times New Roman"/>
                        </a:rPr>
                        <a:t>Elaboración del calendario de cultivos</a:t>
                      </a:r>
                      <a:endParaRPr kumimoji="1" lang="x-none" sz="2800" b="1" kern="1200" dirty="0">
                        <a:solidFill>
                          <a:srgbClr val="FF0000"/>
                        </a:solidFill>
                        <a:effectLst/>
                        <a:latin typeface="+mn-lt"/>
                        <a:ea typeface="ＭＳ ゴシック"/>
                        <a:cs typeface="Times New Roman"/>
                      </a:endParaRPr>
                    </a:p>
                  </a:txBody>
                  <a:tcPr anchor="ctr"/>
                </a:tc>
                <a:extLst>
                  <a:ext uri="{0D108BD9-81ED-4DB2-BD59-A6C34878D82A}">
                    <a16:rowId xmlns:a16="http://schemas.microsoft.com/office/drawing/2014/main" val="10003"/>
                  </a:ext>
                </a:extLst>
              </a:tr>
              <a:tr h="723912">
                <a:tc>
                  <a:txBody>
                    <a:bodyPr/>
                    <a:lstStyle/>
                    <a:p>
                      <a:pPr algn="l" rtl="0">
                        <a:spcAft>
                          <a:spcPts val="0"/>
                        </a:spcAft>
                      </a:pPr>
                      <a:r>
                        <a:rPr lang="x-none" sz="2800" b="1" i="0" u="none" baseline="0">
                          <a:solidFill>
                            <a:schemeClr val="bg1"/>
                          </a:solidFill>
                          <a:effectLst/>
                          <a:latin typeface="+mn-lt"/>
                          <a:ea typeface="ＭＳ ゴシック"/>
                          <a:cs typeface="Times New Roman"/>
                        </a:rPr>
                        <a:t>4.  Los agricultores adquieren habilidades.</a:t>
                      </a:r>
                      <a:endParaRPr lang="x-none" sz="2800" b="1" dirty="0">
                        <a:solidFill>
                          <a:schemeClr val="bg1"/>
                        </a:solidFill>
                        <a:effectLst/>
                        <a:latin typeface="+mn-lt"/>
                        <a:ea typeface="ＭＳ ゴシック"/>
                        <a:cs typeface="Times New Roman"/>
                      </a:endParaRPr>
                    </a:p>
                  </a:txBody>
                  <a:tcPr anchor="ctr">
                    <a:solidFill>
                      <a:srgbClr val="FF0000"/>
                    </a:solidFill>
                  </a:tcPr>
                </a:tc>
                <a:tc>
                  <a:txBody>
                    <a:bodyPr/>
                    <a:lstStyle/>
                    <a:p>
                      <a:pPr marL="0" algn="l" defTabSz="914400" rtl="0" eaLnBrk="1" latinLnBrk="0" hangingPunct="1">
                        <a:spcAft>
                          <a:spcPts val="0"/>
                        </a:spcAft>
                      </a:pPr>
                      <a:r>
                        <a:rPr kumimoji="1" lang="x-none" sz="2000" b="0" i="0" u="none" kern="1200" baseline="0">
                          <a:solidFill>
                            <a:schemeClr val="tx1"/>
                          </a:solidFill>
                          <a:effectLst/>
                          <a:latin typeface="+mn-lt"/>
                          <a:ea typeface="ＭＳ ゴシック"/>
                          <a:cs typeface="Times New Roman"/>
                        </a:rPr>
                        <a:t>Capacitaciones en campo</a:t>
                      </a:r>
                      <a:endParaRPr kumimoji="1" lang="x-none" sz="2800" b="1" kern="1200" dirty="0">
                        <a:solidFill>
                          <a:srgbClr val="FF0000"/>
                        </a:solidFill>
                        <a:effectLst/>
                        <a:latin typeface="+mn-lt"/>
                        <a:ea typeface="ＭＳ ゴシック"/>
                        <a:cs typeface="Times New Roman"/>
                      </a:endParaRPr>
                    </a:p>
                  </a:txBody>
                  <a:tcPr anchor="ctr"/>
                </a:tc>
                <a:extLst>
                  <a:ext uri="{0D108BD9-81ED-4DB2-BD59-A6C34878D82A}">
                    <a16:rowId xmlns:a16="http://schemas.microsoft.com/office/drawing/2014/main" val="10004"/>
                  </a:ext>
                </a:extLst>
              </a:tr>
              <a:tr h="723912">
                <a:tc gridSpan="2">
                  <a:txBody>
                    <a:bodyPr/>
                    <a:lstStyle/>
                    <a:p>
                      <a:pPr algn="l" rtl="0">
                        <a:spcAft>
                          <a:spcPts val="0"/>
                        </a:spcAft>
                      </a:pPr>
                      <a:r>
                        <a:rPr lang="x-none" sz="2800" b="0" i="0" u="none" baseline="0" dirty="0">
                          <a:solidFill>
                            <a:schemeClr val="tx1"/>
                          </a:solidFill>
                          <a:effectLst/>
                          <a:latin typeface="+mn-lt"/>
                          <a:ea typeface="ＭＳ ゴシック"/>
                          <a:cs typeface="Times New Roman"/>
                        </a:rPr>
                        <a:t>Seguimiento y monitoreo (incluyendo el estudio participativo de línea final)</a:t>
                      </a:r>
                    </a:p>
                    <a:p>
                      <a:pPr algn="l" rtl="0">
                        <a:spcAft>
                          <a:spcPts val="0"/>
                        </a:spcAft>
                      </a:pPr>
                      <a:endParaRPr lang="x-none" altLang="ja-JP" sz="2800" b="0" baseline="0" dirty="0">
                        <a:solidFill>
                          <a:schemeClr val="tx1"/>
                        </a:solidFill>
                        <a:effectLst/>
                        <a:latin typeface="+mn-lt"/>
                        <a:ea typeface="ＭＳ ゴシック"/>
                        <a:cs typeface="Times New Roman"/>
                      </a:endParaRPr>
                    </a:p>
                    <a:p>
                      <a:pPr algn="l" rtl="0">
                        <a:spcAft>
                          <a:spcPts val="0"/>
                        </a:spcAft>
                      </a:pPr>
                      <a:endParaRPr lang="x-none" altLang="ja-JP" sz="2800" b="0" baseline="0" dirty="0">
                        <a:solidFill>
                          <a:schemeClr val="tx1"/>
                        </a:solidFill>
                        <a:effectLst/>
                        <a:latin typeface="+mn-lt"/>
                        <a:ea typeface="ＭＳ ゴシック"/>
                        <a:cs typeface="Times New Roman"/>
                      </a:endParaRPr>
                    </a:p>
                  </a:txBody>
                  <a:tcPr anchor="ctr">
                    <a:noFill/>
                  </a:tcPr>
                </a:tc>
                <a:tc hMerge="1">
                  <a:txBody>
                    <a:bodyPr/>
                    <a:lstStyle/>
                    <a:p>
                      <a:pPr algn="l" rtl="0">
                        <a:spcAft>
                          <a:spcPts val="0"/>
                        </a:spcAft>
                      </a:pPr>
                      <a:endParaRPr lang="x-none" sz="2000" dirty="0">
                        <a:effectLst/>
                        <a:latin typeface="Arial"/>
                        <a:ea typeface="ＭＳ ゴシック"/>
                        <a:cs typeface="Times New Roman"/>
                      </a:endParaRPr>
                    </a:p>
                  </a:txBody>
                  <a:tcPr anchor="ctr"/>
                </a:tc>
                <a:extLst>
                  <a:ext uri="{0D108BD9-81ED-4DB2-BD59-A6C34878D82A}">
                    <a16:rowId xmlns:a16="http://schemas.microsoft.com/office/drawing/2014/main" val="10005"/>
                  </a:ext>
                </a:extLst>
              </a:tr>
            </a:tbl>
          </a:graphicData>
        </a:graphic>
      </p:graphicFrame>
      <p:sp>
        <p:nvSpPr>
          <p:cNvPr id="6" name="Rounded Rectangular Callout 5"/>
          <p:cNvSpPr/>
          <p:nvPr/>
        </p:nvSpPr>
        <p:spPr>
          <a:xfrm>
            <a:off x="6096000" y="5968774"/>
            <a:ext cx="5257802" cy="671512"/>
          </a:xfrm>
          <a:prstGeom prst="wedgeRoundRectCallout">
            <a:avLst>
              <a:gd name="adj1" fmla="val -43542"/>
              <a:gd name="adj2" fmla="val -68409"/>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kumimoji="1" lang="x-none" sz="2000" b="0" i="0" u="none" baseline="0">
                <a:solidFill>
                  <a:schemeClr val="tx1"/>
                </a:solidFill>
              </a:rPr>
              <a:t>El seguimiento y monitoreo se da cuando los agricultores revisan lo que han aprendido y logrado.</a:t>
            </a:r>
            <a:endParaRPr kumimoji="1" lang="x-none" sz="2000" dirty="0">
              <a:solidFill>
                <a:schemeClr val="tx1"/>
              </a:solidFill>
            </a:endParaRPr>
          </a:p>
        </p:txBody>
      </p:sp>
    </p:spTree>
    <p:extLst>
      <p:ext uri="{BB962C8B-B14F-4D97-AF65-F5344CB8AC3E}">
        <p14:creationId xmlns:p14="http://schemas.microsoft.com/office/powerpoint/2010/main" val="3592124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13" y="-96740"/>
            <a:ext cx="10763250" cy="1325563"/>
          </a:xfrm>
        </p:spPr>
        <p:txBody>
          <a:bodyPr/>
          <a:lstStyle/>
          <a:p>
            <a:pPr algn="l" rtl="0"/>
            <a:r>
              <a:rPr lang="x-none" b="1" i="0" u="none" baseline="0"/>
              <a:t>Llenado de la hoja de técnicas agrícolas</a:t>
            </a: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20</a:t>
            </a:fld>
            <a:endParaRPr kumimoji="1" lang="x-none"/>
          </a:p>
        </p:txBody>
      </p:sp>
      <p:sp>
        <p:nvSpPr>
          <p:cNvPr id="6" name="Right Brace 5"/>
          <p:cNvSpPr/>
          <p:nvPr/>
        </p:nvSpPr>
        <p:spPr>
          <a:xfrm>
            <a:off x="7341558" y="1527978"/>
            <a:ext cx="355942" cy="728662"/>
          </a:xfrm>
          <a:prstGeom prst="rightBrace">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rtl="0"/>
            <a:endParaRPr kumimoji="1" lang="x-none">
              <a:solidFill>
                <a:srgbClr val="FF0000"/>
              </a:solidFill>
            </a:endParaRPr>
          </a:p>
        </p:txBody>
      </p:sp>
      <p:sp>
        <p:nvSpPr>
          <p:cNvPr id="7" name="TextBox 6"/>
          <p:cNvSpPr txBox="1"/>
          <p:nvPr/>
        </p:nvSpPr>
        <p:spPr>
          <a:xfrm>
            <a:off x="7697500" y="1476811"/>
            <a:ext cx="2599079" cy="830997"/>
          </a:xfrm>
          <a:prstGeom prst="rect">
            <a:avLst/>
          </a:prstGeom>
          <a:noFill/>
        </p:spPr>
        <p:txBody>
          <a:bodyPr wrap="square" rtlCol="0">
            <a:spAutoFit/>
          </a:bodyPr>
          <a:lstStyle/>
          <a:p>
            <a:pPr algn="l" rtl="0"/>
            <a:r>
              <a:rPr kumimoji="1" lang="x-none" sz="2400" b="1" i="0" u="none" baseline="0" dirty="0">
                <a:solidFill>
                  <a:srgbClr val="FF0000"/>
                </a:solidFill>
              </a:rPr>
              <a:t>Información básica del agricultor</a:t>
            </a:r>
            <a:endParaRPr kumimoji="1" lang="x-none" sz="2400" b="1" dirty="0">
              <a:solidFill>
                <a:srgbClr val="FF0000"/>
              </a:solidFill>
            </a:endParaRPr>
          </a:p>
        </p:txBody>
      </p:sp>
      <p:sp>
        <p:nvSpPr>
          <p:cNvPr id="8" name="Right Brace 7"/>
          <p:cNvSpPr/>
          <p:nvPr/>
        </p:nvSpPr>
        <p:spPr>
          <a:xfrm>
            <a:off x="7440090" y="2531267"/>
            <a:ext cx="436081" cy="3765816"/>
          </a:xfrm>
          <a:prstGeom prst="rightBrace">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rtl="0"/>
            <a:endParaRPr kumimoji="1" lang="x-none">
              <a:solidFill>
                <a:srgbClr val="FF0000"/>
              </a:solidFill>
            </a:endParaRPr>
          </a:p>
        </p:txBody>
      </p:sp>
      <p:sp>
        <p:nvSpPr>
          <p:cNvPr id="9" name="TextBox 8"/>
          <p:cNvSpPr txBox="1"/>
          <p:nvPr/>
        </p:nvSpPr>
        <p:spPr>
          <a:xfrm>
            <a:off x="8074716" y="3247956"/>
            <a:ext cx="2450401" cy="1569660"/>
          </a:xfrm>
          <a:prstGeom prst="rect">
            <a:avLst/>
          </a:prstGeom>
          <a:noFill/>
        </p:spPr>
        <p:txBody>
          <a:bodyPr wrap="square" rtlCol="0">
            <a:spAutoFit/>
          </a:bodyPr>
          <a:lstStyle/>
          <a:p>
            <a:pPr algn="l" rtl="0"/>
            <a:r>
              <a:rPr kumimoji="1" lang="x-none" sz="2400" b="1" i="0" u="none" baseline="0">
                <a:solidFill>
                  <a:srgbClr val="FF0000"/>
                </a:solidFill>
              </a:rPr>
              <a:t>Preguntas para evaluar las técnicas agrícolas de los agricultores</a:t>
            </a:r>
            <a:endParaRPr kumimoji="1" lang="x-none" sz="2400" b="1" dirty="0">
              <a:solidFill>
                <a:srgbClr val="FF0000"/>
              </a:solidFill>
            </a:endParaRPr>
          </a:p>
        </p:txBody>
      </p:sp>
      <p:pic>
        <p:nvPicPr>
          <p:cNvPr id="5" name="Imagen 4"/>
          <p:cNvPicPr>
            <a:picLocks noChangeAspect="1"/>
          </p:cNvPicPr>
          <p:nvPr/>
        </p:nvPicPr>
        <p:blipFill>
          <a:blip r:embed="rId2"/>
          <a:stretch>
            <a:fillRect/>
          </a:stretch>
        </p:blipFill>
        <p:spPr>
          <a:xfrm>
            <a:off x="625494" y="1228823"/>
            <a:ext cx="6616052" cy="5068260"/>
          </a:xfrm>
          <a:prstGeom prst="rect">
            <a:avLst/>
          </a:prstGeom>
        </p:spPr>
      </p:pic>
    </p:spTree>
    <p:extLst>
      <p:ext uri="{BB962C8B-B14F-4D97-AF65-F5344CB8AC3E}">
        <p14:creationId xmlns:p14="http://schemas.microsoft.com/office/powerpoint/2010/main" val="1372443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1"/>
            <a:ext cx="10763250" cy="1325563"/>
          </a:xfrm>
        </p:spPr>
        <p:txBody>
          <a:bodyPr/>
          <a:lstStyle/>
          <a:p>
            <a:pPr algn="l" rtl="0"/>
            <a:r>
              <a:rPr lang="x-none" b="1" i="0" u="none" baseline="0"/>
              <a:t>Llenado de la hoja de técnicas agrícolas</a:t>
            </a: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21</a:t>
            </a:fld>
            <a:endParaRPr kumimoji="1" lang="x-none"/>
          </a:p>
        </p:txBody>
      </p:sp>
      <p:sp>
        <p:nvSpPr>
          <p:cNvPr id="10" name="Content Placeholder 2"/>
          <p:cNvSpPr>
            <a:spLocks noGrp="1"/>
          </p:cNvSpPr>
          <p:nvPr>
            <p:ph idx="1"/>
          </p:nvPr>
        </p:nvSpPr>
        <p:spPr>
          <a:xfrm>
            <a:off x="763813" y="1342235"/>
            <a:ext cx="11033445" cy="5399393"/>
          </a:xfrm>
        </p:spPr>
        <p:txBody>
          <a:bodyPr>
            <a:normAutofit lnSpcReduction="10000"/>
          </a:bodyPr>
          <a:lstStyle/>
          <a:p>
            <a:pPr algn="l" rtl="0"/>
            <a:r>
              <a:rPr kumimoji="1" lang="x-none" b="0" i="0" u="none" baseline="0"/>
              <a:t>Si la respuesta es «Sí», marque simplemente con (</a:t>
            </a:r>
            <a:r>
              <a:rPr kumimoji="1" lang="x-none" b="0" i="0" u="none" baseline="0">
                <a:latin typeface="ＭＳ 明朝" panose="02020609040205080304" pitchFamily="17" charset="-128"/>
                <a:ea typeface="ＭＳ 明朝" panose="02020609040205080304" pitchFamily="17" charset="-128"/>
                <a:cs typeface="ＭＳ 明朝" panose="02020609040205080304" pitchFamily="17" charset="-128"/>
              </a:rPr>
              <a:t>✓</a:t>
            </a:r>
            <a:r>
              <a:rPr kumimoji="1" lang="x-none" b="0" i="0" u="none" baseline="0"/>
              <a:t>) la caja correspondiente de la izquierda.</a:t>
            </a:r>
          </a:p>
          <a:p>
            <a:pPr algn="l" rtl="0"/>
            <a:r>
              <a:rPr lang="x-none" b="0" i="0" u="none" baseline="0"/>
              <a:t>Si la respuesta es «No», marque simplemente con (</a:t>
            </a:r>
            <a:r>
              <a:rPr lang="x-none" b="0" i="0" u="none" baseline="0">
                <a:latin typeface="ＭＳ 明朝" panose="02020609040205080304" pitchFamily="17" charset="-128"/>
                <a:ea typeface="ＭＳ 明朝" panose="02020609040205080304" pitchFamily="17" charset="-128"/>
                <a:cs typeface="ＭＳ 明朝" panose="02020609040205080304" pitchFamily="17" charset="-128"/>
              </a:rPr>
              <a:t>✓</a:t>
            </a:r>
            <a:r>
              <a:rPr lang="x-none" b="0" i="0" u="none" baseline="0"/>
              <a:t>) la caja correspondiente de la derecha.</a:t>
            </a:r>
          </a:p>
          <a:p>
            <a:endParaRPr lang="x-none" altLang="ja-JP" dirty="0"/>
          </a:p>
          <a:p>
            <a:pPr algn="l" rtl="0"/>
            <a:r>
              <a:rPr lang="x-none" b="0" i="0" u="none" baseline="0">
                <a:solidFill>
                  <a:srgbClr val="002060"/>
                </a:solidFill>
              </a:rPr>
              <a:t>Se espera que la cantidad de respuestas afirmativas sea mayor que en el resultado del estudio de línea base.</a:t>
            </a:r>
          </a:p>
          <a:p>
            <a:pPr algn="l" rtl="0"/>
            <a:r>
              <a:rPr lang="x-none" b="0" i="0" u="none" baseline="0">
                <a:solidFill>
                  <a:srgbClr val="002060"/>
                </a:solidFill>
              </a:rPr>
              <a:t>Debatir con los agricultores aquellas técnicas que hayan tenido muchas respuestas negativas, para ver si tuvieron dificultad para adoptar tales técnicas.</a:t>
            </a:r>
            <a:endParaRPr kumimoji="1" lang="x-none" dirty="0"/>
          </a:p>
        </p:txBody>
      </p:sp>
    </p:spTree>
    <p:extLst>
      <p:ext uri="{BB962C8B-B14F-4D97-AF65-F5344CB8AC3E}">
        <p14:creationId xmlns:p14="http://schemas.microsoft.com/office/powerpoint/2010/main" val="1086984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729023" y="941475"/>
            <a:ext cx="10266926" cy="3399031"/>
          </a:xfrm>
          <a:prstGeom prst="rect">
            <a:avLst/>
          </a:prstGeom>
        </p:spPr>
      </p:pic>
      <p:sp>
        <p:nvSpPr>
          <p:cNvPr id="2" name="Title 1"/>
          <p:cNvSpPr>
            <a:spLocks noGrp="1"/>
          </p:cNvSpPr>
          <p:nvPr>
            <p:ph type="title"/>
          </p:nvPr>
        </p:nvSpPr>
        <p:spPr>
          <a:xfrm>
            <a:off x="823913" y="-96740"/>
            <a:ext cx="10763250" cy="1325563"/>
          </a:xfrm>
        </p:spPr>
        <p:txBody>
          <a:bodyPr/>
          <a:lstStyle/>
          <a:p>
            <a:pPr algn="l" rtl="0"/>
            <a:r>
              <a:rPr lang="x-none" b="1" i="0" u="none" baseline="0"/>
              <a:t>Llenado de la hoja de técnicas agrícolas</a:t>
            </a: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22</a:t>
            </a:fld>
            <a:endParaRPr kumimoji="1" lang="x-none"/>
          </a:p>
        </p:txBody>
      </p:sp>
      <p:sp>
        <p:nvSpPr>
          <p:cNvPr id="10" name="Oval 9"/>
          <p:cNvSpPr/>
          <p:nvPr/>
        </p:nvSpPr>
        <p:spPr>
          <a:xfrm>
            <a:off x="432737" y="2608118"/>
            <a:ext cx="11078935" cy="14158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
        <p:nvSpPr>
          <p:cNvPr id="7" name="TextBox 6"/>
          <p:cNvSpPr txBox="1"/>
          <p:nvPr/>
        </p:nvSpPr>
        <p:spPr>
          <a:xfrm>
            <a:off x="8403221" y="3206829"/>
            <a:ext cx="2789498" cy="400110"/>
          </a:xfrm>
          <a:prstGeom prst="rect">
            <a:avLst/>
          </a:prstGeom>
          <a:solidFill>
            <a:srgbClr val="FFFF00"/>
          </a:solidFill>
        </p:spPr>
        <p:txBody>
          <a:bodyPr wrap="square" rtlCol="0">
            <a:spAutoFit/>
          </a:bodyPr>
          <a:lstStyle/>
          <a:p>
            <a:pPr algn="l" rtl="0"/>
            <a:r>
              <a:rPr kumimoji="1" lang="x-none" sz="2000" b="1" i="0" u="none" baseline="0" dirty="0">
                <a:solidFill>
                  <a:srgbClr val="FF0000"/>
                </a:solidFill>
              </a:rPr>
              <a:t>«</a:t>
            </a:r>
            <a:r>
              <a:rPr lang="x-none" sz="2000" b="1" i="0" u="none" baseline="0" dirty="0">
                <a:solidFill>
                  <a:srgbClr val="FF0000"/>
                </a:solidFill>
              </a:rPr>
              <a:t>C</a:t>
            </a:r>
            <a:r>
              <a:rPr kumimoji="1" lang="x-none" sz="2000" b="1" i="0" u="none" baseline="0" dirty="0">
                <a:solidFill>
                  <a:srgbClr val="FF0000"/>
                </a:solidFill>
              </a:rPr>
              <a:t>ambios» </a:t>
            </a:r>
            <a:r>
              <a:rPr kumimoji="1" lang="es-MX" sz="2000" b="1" i="0" u="none" baseline="0" dirty="0">
                <a:solidFill>
                  <a:srgbClr val="FF0000"/>
                </a:solidFill>
              </a:rPr>
              <a:t>tras </a:t>
            </a:r>
            <a:r>
              <a:rPr kumimoji="1" lang="x-none" sz="2000" b="1" i="0" u="none" baseline="0" dirty="0">
                <a:solidFill>
                  <a:srgbClr val="FF0000"/>
                </a:solidFill>
              </a:rPr>
              <a:t>el SHEP</a:t>
            </a:r>
            <a:endParaRPr kumimoji="1" lang="x-none" sz="2000" b="1" dirty="0">
              <a:solidFill>
                <a:srgbClr val="FF0000"/>
              </a:solidFill>
            </a:endParaRPr>
          </a:p>
        </p:txBody>
      </p:sp>
      <p:sp>
        <p:nvSpPr>
          <p:cNvPr id="8" name="Content Placeholder 2"/>
          <p:cNvSpPr>
            <a:spLocks noGrp="1"/>
          </p:cNvSpPr>
          <p:nvPr>
            <p:ph idx="1"/>
          </p:nvPr>
        </p:nvSpPr>
        <p:spPr>
          <a:xfrm>
            <a:off x="417864" y="4198442"/>
            <a:ext cx="11395594" cy="2543186"/>
          </a:xfrm>
        </p:spPr>
        <p:txBody>
          <a:bodyPr>
            <a:normAutofit lnSpcReduction="10000"/>
          </a:bodyPr>
          <a:lstStyle/>
          <a:p>
            <a:pPr marL="0" indent="0" algn="l" rtl="0">
              <a:buNone/>
            </a:pPr>
            <a:r>
              <a:rPr kumimoji="1" lang="x-none" b="0" i="0" u="none" baseline="0">
                <a:solidFill>
                  <a:srgbClr val="FF0000"/>
                </a:solidFill>
              </a:rPr>
              <a:t>En el recuadro, indicar los distintos «cambios» que han hecho los agricultores tras el</a:t>
            </a:r>
            <a:r>
              <a:rPr lang="x-none" b="0" i="0" u="none" baseline="0">
                <a:solidFill>
                  <a:srgbClr val="FF0000"/>
                </a:solidFill>
              </a:rPr>
              <a:t> SHEP</a:t>
            </a:r>
          </a:p>
          <a:p>
            <a:pPr marL="457200" lvl="1" indent="0" algn="l" rtl="0">
              <a:buNone/>
            </a:pPr>
            <a:r>
              <a:rPr lang="x-none" b="0" i="0" u="none" baseline="0"/>
              <a:t>[Ejemplo]</a:t>
            </a:r>
            <a:endParaRPr lang="x-none" dirty="0"/>
          </a:p>
          <a:p>
            <a:pPr marL="457200" lvl="1" indent="0" algn="l" rtl="0">
              <a:buNone/>
            </a:pPr>
            <a:r>
              <a:rPr lang="x-none" b="0" i="0" u="none" baseline="0"/>
              <a:t>«Empecé a hacer compost».</a:t>
            </a:r>
          </a:p>
          <a:p>
            <a:pPr marL="457200" lvl="1" indent="0" algn="l" rtl="0">
              <a:buNone/>
            </a:pPr>
            <a:r>
              <a:rPr lang="x-none" b="0" i="0" u="none" baseline="0"/>
              <a:t>«Pasé de la siembra al voleo a plantar en hileras».</a:t>
            </a:r>
            <a:endParaRPr lang="x-none" dirty="0"/>
          </a:p>
        </p:txBody>
      </p:sp>
      <p:sp>
        <p:nvSpPr>
          <p:cNvPr id="11" name="Rounded Rectangular Callout 10"/>
          <p:cNvSpPr/>
          <p:nvPr/>
        </p:nvSpPr>
        <p:spPr>
          <a:xfrm>
            <a:off x="7495902" y="4900159"/>
            <a:ext cx="4015770" cy="1139751"/>
          </a:xfrm>
          <a:prstGeom prst="wedgeRoundRectCallout">
            <a:avLst>
              <a:gd name="adj1" fmla="val -58843"/>
              <a:gd name="adj2" fmla="val 37151"/>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x-none" sz="2400" b="0" i="0" u="none" baseline="0">
                <a:solidFill>
                  <a:schemeClr val="tx1"/>
                </a:solidFill>
              </a:rPr>
              <a:t>Recopilar información sobre sus cambios en las técnicas.</a:t>
            </a:r>
            <a:endParaRPr kumimoji="1" lang="x-none" sz="2400" dirty="0">
              <a:solidFill>
                <a:schemeClr val="tx1"/>
              </a:solidFill>
            </a:endParaRPr>
          </a:p>
        </p:txBody>
      </p:sp>
    </p:spTree>
    <p:extLst>
      <p:ext uri="{BB962C8B-B14F-4D97-AF65-F5344CB8AC3E}">
        <p14:creationId xmlns:p14="http://schemas.microsoft.com/office/powerpoint/2010/main" val="3618279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365" y="0"/>
            <a:ext cx="10991850" cy="1325563"/>
          </a:xfrm>
        </p:spPr>
        <p:txBody>
          <a:bodyPr>
            <a:normAutofit/>
          </a:bodyPr>
          <a:lstStyle/>
          <a:p>
            <a:pPr algn="l" rtl="0"/>
            <a:r>
              <a:rPr kumimoji="1" lang="x-none" sz="4300" b="1" i="0" u="none" baseline="0" dirty="0">
                <a:solidFill>
                  <a:srgbClr val="FF0000"/>
                </a:solidFill>
              </a:rPr>
              <a:t>LISTA DE CHEQUEO: </a:t>
            </a:r>
            <a:r>
              <a:rPr kumimoji="1" lang="es-MX" sz="4300" b="1" i="0" u="none" baseline="0" dirty="0"/>
              <a:t>p</a:t>
            </a:r>
            <a:r>
              <a:rPr kumimoji="1" lang="x-none" sz="4300" b="1" i="0" u="none" baseline="0" dirty="0"/>
              <a:t>untos que confirmar tras el seguimiento y monitoreo</a:t>
            </a:r>
            <a:endParaRPr kumimoji="1" lang="x-none" sz="4300" dirty="0"/>
          </a:p>
        </p:txBody>
      </p:sp>
      <p:sp>
        <p:nvSpPr>
          <p:cNvPr id="3" name="Content Placeholder 2"/>
          <p:cNvSpPr>
            <a:spLocks noGrp="1"/>
          </p:cNvSpPr>
          <p:nvPr>
            <p:ph idx="1"/>
          </p:nvPr>
        </p:nvSpPr>
        <p:spPr>
          <a:xfrm>
            <a:off x="271463" y="1244216"/>
            <a:ext cx="11771654" cy="5660571"/>
          </a:xfrm>
        </p:spPr>
        <p:txBody>
          <a:bodyPr>
            <a:normAutofit fontScale="92500" lnSpcReduction="20000"/>
          </a:bodyPr>
          <a:lstStyle/>
          <a:p>
            <a:pPr algn="l" rtl="0">
              <a:buFont typeface="Wingdings" panose="05000000000000000000" pitchFamily="2" charset="2"/>
              <a:buChar char="ü"/>
            </a:pPr>
            <a:r>
              <a:rPr lang="x-none" b="0" i="0" u="none" baseline="0"/>
              <a:t>Que los agricultores objetivo </a:t>
            </a:r>
            <a:r>
              <a:rPr lang="x-none" b="0" i="0" u="none" baseline="0">
                <a:solidFill>
                  <a:srgbClr val="FF0000"/>
                </a:solidFill>
              </a:rPr>
              <a:t>entiendan sus fortalezas y debilidades</a:t>
            </a:r>
            <a:r>
              <a:rPr lang="x-none" b="0" i="0" u="none" baseline="0"/>
              <a:t> y que reciban orientación y asesoría específicas para mejorar aún más. </a:t>
            </a:r>
            <a:endParaRPr lang="x-none" dirty="0"/>
          </a:p>
          <a:p>
            <a:pPr algn="l" rtl="0">
              <a:buFont typeface="Wingdings" panose="05000000000000000000" pitchFamily="2" charset="2"/>
              <a:buChar char="ü"/>
            </a:pPr>
            <a:r>
              <a:rPr lang="x-none" b="0" i="0" u="none" baseline="0"/>
              <a:t>Que los agricultores objetivo </a:t>
            </a:r>
            <a:r>
              <a:rPr lang="x-none" b="0" i="0" u="none" baseline="0">
                <a:solidFill>
                  <a:srgbClr val="FF0000"/>
                </a:solidFill>
              </a:rPr>
              <a:t>entiendan cuándo y cómo pueden «graduarse»</a:t>
            </a:r>
            <a:r>
              <a:rPr lang="x-none" b="0" i="0" u="none" baseline="0"/>
              <a:t> del SHEP.</a:t>
            </a:r>
            <a:endParaRPr lang="x-none" dirty="0"/>
          </a:p>
          <a:p>
            <a:pPr algn="l" rtl="0">
              <a:buFont typeface="Wingdings" panose="05000000000000000000" pitchFamily="2" charset="2"/>
              <a:buChar char="ü"/>
            </a:pPr>
            <a:r>
              <a:rPr lang="x-none" b="0" i="0" u="none" baseline="0"/>
              <a:t>Que los agricultores objetivo se comprometan </a:t>
            </a:r>
            <a:r>
              <a:rPr lang="x-none" b="0" i="0" u="none" baseline="0">
                <a:solidFill>
                  <a:srgbClr val="FF0000"/>
                </a:solidFill>
              </a:rPr>
              <a:t>a seguir adoptando las técnicas de producción y marketing en el futuro</a:t>
            </a:r>
            <a:r>
              <a:rPr lang="x-none" b="0" i="0" u="none" baseline="0"/>
              <a:t>.</a:t>
            </a:r>
            <a:endParaRPr lang="x-none" dirty="0"/>
          </a:p>
          <a:p>
            <a:pPr algn="l" rtl="0">
              <a:buFont typeface="Wingdings" panose="05000000000000000000" pitchFamily="2" charset="2"/>
              <a:buChar char="ü"/>
            </a:pPr>
            <a:r>
              <a:rPr lang="x-none" b="0" i="0" u="none" baseline="0"/>
              <a:t>Que la </a:t>
            </a:r>
            <a:r>
              <a:rPr lang="x-none" b="0" i="0" u="none" baseline="0">
                <a:solidFill>
                  <a:srgbClr val="FF0000"/>
                </a:solidFill>
              </a:rPr>
              <a:t>proporción masculino-femenina </a:t>
            </a:r>
            <a:r>
              <a:rPr lang="x-none" b="0" i="0" u="none" baseline="0"/>
              <a:t>de los participantes esté equilibrada.</a:t>
            </a:r>
          </a:p>
          <a:p>
            <a:pPr algn="l" rtl="0">
              <a:buFont typeface="Wingdings" panose="05000000000000000000" pitchFamily="2" charset="2"/>
              <a:buChar char="ü"/>
            </a:pPr>
            <a:r>
              <a:rPr lang="x-none" b="0" i="0" u="none" baseline="0"/>
              <a:t>Que se revise la </a:t>
            </a:r>
            <a:r>
              <a:rPr lang="x-none" b="0" i="0" u="none" baseline="0">
                <a:solidFill>
                  <a:srgbClr val="FF0000"/>
                </a:solidFill>
              </a:rPr>
              <a:t>calidad de la participación</a:t>
            </a:r>
            <a:r>
              <a:rPr lang="x-none" b="0" i="0" u="none" baseline="0"/>
              <a:t> masculina y femenina.</a:t>
            </a:r>
            <a:endParaRPr lang="x-none" dirty="0"/>
          </a:p>
          <a:p>
            <a:pPr algn="l" rtl="0">
              <a:buFont typeface="Wingdings" panose="05000000000000000000" pitchFamily="2" charset="2"/>
              <a:buChar char="ü"/>
            </a:pPr>
            <a:r>
              <a:rPr lang="x-none" b="0" i="0" u="none" baseline="0"/>
              <a:t>Que se recopilen y analicen los </a:t>
            </a:r>
            <a:r>
              <a:rPr lang="x-none" b="0" i="0" u="none" baseline="0">
                <a:solidFill>
                  <a:srgbClr val="FF0000"/>
                </a:solidFill>
              </a:rPr>
              <a:t>datos desglosados por género.</a:t>
            </a:r>
            <a:endParaRPr lang="x-none" dirty="0"/>
          </a:p>
          <a:p>
            <a:pPr algn="l" rtl="0">
              <a:buFont typeface="Wingdings" panose="05000000000000000000" pitchFamily="2" charset="2"/>
              <a:buChar char="ü"/>
            </a:pPr>
            <a:r>
              <a:rPr lang="x-none" b="0" i="0" u="none" baseline="0"/>
              <a:t>Que se revisen los cambios en </a:t>
            </a:r>
            <a:r>
              <a:rPr lang="x-none" b="0" i="0" u="none" baseline="0">
                <a:solidFill>
                  <a:srgbClr val="FF0000"/>
                </a:solidFill>
              </a:rPr>
              <a:t>los roles de género</a:t>
            </a:r>
            <a:r>
              <a:rPr lang="x-none" b="0" i="0" u="none" baseline="0"/>
              <a:t> entre marido y mujer.</a:t>
            </a:r>
          </a:p>
          <a:p>
            <a:pPr algn="l" rtl="0">
              <a:buFont typeface="Wingdings" panose="05000000000000000000" pitchFamily="2" charset="2"/>
              <a:buChar char="ü"/>
            </a:pPr>
            <a:r>
              <a:rPr lang="x-none" b="0" i="0" u="none" baseline="0"/>
              <a:t>Que se revisen los cambios en </a:t>
            </a:r>
            <a:r>
              <a:rPr lang="x-none" b="0" i="0" u="none" baseline="0">
                <a:solidFill>
                  <a:srgbClr val="FF0000"/>
                </a:solidFill>
              </a:rPr>
              <a:t>la toma de decisiones</a:t>
            </a:r>
            <a:r>
              <a:rPr lang="x-none" b="0" i="0" u="none" baseline="0"/>
              <a:t> entre marido y mujer. </a:t>
            </a:r>
            <a:endParaRPr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23</a:t>
            </a:fld>
            <a:endParaRPr kumimoji="1" lang="x-none"/>
          </a:p>
        </p:txBody>
      </p:sp>
    </p:spTree>
    <p:extLst>
      <p:ext uri="{BB962C8B-B14F-4D97-AF65-F5344CB8AC3E}">
        <p14:creationId xmlns:p14="http://schemas.microsoft.com/office/powerpoint/2010/main" val="551510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rtl="0"/>
            <a:fld id="{5D3A281A-EDD1-4EE7-A1B5-4028A6F808F1}" type="slidenum">
              <a:rPr kumimoji="1"/>
              <a:t>24</a:t>
            </a:fld>
            <a:endParaRPr kumimoji="1" lang="x-none"/>
          </a:p>
        </p:txBody>
      </p:sp>
      <p:sp>
        <p:nvSpPr>
          <p:cNvPr id="6" name="Title 1"/>
          <p:cNvSpPr>
            <a:spLocks noGrp="1"/>
          </p:cNvSpPr>
          <p:nvPr>
            <p:ph type="title"/>
          </p:nvPr>
        </p:nvSpPr>
        <p:spPr>
          <a:xfrm>
            <a:off x="695638" y="457269"/>
            <a:ext cx="10991850" cy="1325563"/>
          </a:xfrm>
        </p:spPr>
        <p:txBody>
          <a:bodyPr/>
          <a:lstStyle/>
          <a:p>
            <a:pPr algn="ctr" rtl="0"/>
            <a:r>
              <a:rPr lang="x-none" b="1" i="0" u="none" baseline="0">
                <a:solidFill>
                  <a:srgbClr val="FF0000"/>
                </a:solidFill>
              </a:rPr>
              <a:t>El seguimiento y monitoreo en acción</a:t>
            </a:r>
            <a:endParaRPr kumimoji="1" lang="x-none" dirty="0"/>
          </a:p>
        </p:txBody>
      </p:sp>
      <p:pic>
        <p:nvPicPr>
          <p:cNvPr id="2" name="Picture 1"/>
          <p:cNvPicPr>
            <a:picLocks noChangeAspect="1"/>
          </p:cNvPicPr>
          <p:nvPr/>
        </p:nvPicPr>
        <p:blipFill>
          <a:blip r:embed="rId2"/>
          <a:stretch>
            <a:fillRect/>
          </a:stretch>
        </p:blipFill>
        <p:spPr>
          <a:xfrm>
            <a:off x="0" y="1782832"/>
            <a:ext cx="12092427" cy="4650934"/>
          </a:xfrm>
          <a:prstGeom prst="rect">
            <a:avLst/>
          </a:prstGeom>
        </p:spPr>
      </p:pic>
      <p:sp>
        <p:nvSpPr>
          <p:cNvPr id="3" name="CuadroTexto 2"/>
          <p:cNvSpPr txBox="1"/>
          <p:nvPr/>
        </p:nvSpPr>
        <p:spPr>
          <a:xfrm>
            <a:off x="0" y="1850219"/>
            <a:ext cx="3677158" cy="1881883"/>
          </a:xfrm>
          <a:prstGeom prst="wedgeEllipseCallout">
            <a:avLst>
              <a:gd name="adj1" fmla="val 38333"/>
              <a:gd name="adj2" fmla="val 57473"/>
            </a:avLst>
          </a:prstGeom>
          <a:solidFill>
            <a:schemeClr val="bg1"/>
          </a:solidFill>
          <a:ln>
            <a:solidFill>
              <a:schemeClr val="tx1"/>
            </a:solidFill>
          </a:ln>
        </p:spPr>
        <p:txBody>
          <a:bodyPr wrap="square" lIns="0" tIns="0" rIns="0" bIns="0" rtlCol="0" anchor="ctr" anchorCtr="0">
            <a:noAutofit/>
          </a:bodyPr>
          <a:lstStyle/>
          <a:p>
            <a:r>
              <a:rPr lang="es-CL" dirty="0"/>
              <a:t>¿Estás haciendo compost? Te</a:t>
            </a:r>
            <a:br>
              <a:rPr lang="es-CL" dirty="0"/>
            </a:br>
            <a:r>
              <a:rPr lang="es-CL" dirty="0"/>
              <a:t>acuerdas que lo aprendiste durante la capacitación? </a:t>
            </a:r>
            <a:endParaRPr lang="es-MX" dirty="0"/>
          </a:p>
        </p:txBody>
      </p:sp>
      <p:sp>
        <p:nvSpPr>
          <p:cNvPr id="7" name="CuadroTexto 6"/>
          <p:cNvSpPr txBox="1"/>
          <p:nvPr/>
        </p:nvSpPr>
        <p:spPr>
          <a:xfrm>
            <a:off x="1166648" y="3799490"/>
            <a:ext cx="2790497" cy="1608082"/>
          </a:xfrm>
          <a:prstGeom prst="wedgeEllipseCallout">
            <a:avLst>
              <a:gd name="adj1" fmla="val 39619"/>
              <a:gd name="adj2" fmla="val 59559"/>
            </a:avLst>
          </a:prstGeom>
          <a:solidFill>
            <a:schemeClr val="bg1"/>
          </a:solidFill>
          <a:ln>
            <a:solidFill>
              <a:schemeClr val="tx1"/>
            </a:solidFill>
          </a:ln>
        </p:spPr>
        <p:txBody>
          <a:bodyPr wrap="square" lIns="0" tIns="0" rIns="0" bIns="0" rtlCol="0" anchor="ctr" anchorCtr="0">
            <a:noAutofit/>
          </a:bodyPr>
          <a:lstStyle/>
          <a:p>
            <a:r>
              <a:rPr lang="es-CL" dirty="0"/>
              <a:t>A ver… ¡claro que</a:t>
            </a:r>
            <a:br>
              <a:rPr lang="es-CL" dirty="0"/>
            </a:br>
            <a:r>
              <a:rPr lang="es-CL" dirty="0"/>
              <a:t>puedes! Te mostraré</a:t>
            </a:r>
            <a:br>
              <a:rPr lang="es-CL" dirty="0"/>
            </a:br>
            <a:r>
              <a:rPr lang="es-CL" dirty="0"/>
              <a:t>cómo. </a:t>
            </a:r>
            <a:endParaRPr lang="es-MX" dirty="0"/>
          </a:p>
        </p:txBody>
      </p:sp>
      <p:sp>
        <p:nvSpPr>
          <p:cNvPr id="8" name="CuadroTexto 7"/>
          <p:cNvSpPr txBox="1"/>
          <p:nvPr/>
        </p:nvSpPr>
        <p:spPr>
          <a:xfrm>
            <a:off x="7882759" y="1735623"/>
            <a:ext cx="4209393" cy="2426473"/>
          </a:xfrm>
          <a:prstGeom prst="wedgeEllipseCallout">
            <a:avLst>
              <a:gd name="adj1" fmla="val -34691"/>
              <a:gd name="adj2" fmla="val 59251"/>
            </a:avLst>
          </a:prstGeom>
          <a:solidFill>
            <a:schemeClr val="bg1"/>
          </a:solidFill>
          <a:ln>
            <a:solidFill>
              <a:schemeClr val="tx1"/>
            </a:solidFill>
          </a:ln>
        </p:spPr>
        <p:txBody>
          <a:bodyPr wrap="square" lIns="0" tIns="0" rIns="0" bIns="0" rtlCol="0" anchor="ctr" anchorCtr="0">
            <a:noAutofit/>
          </a:bodyPr>
          <a:lstStyle/>
          <a:p>
            <a:r>
              <a:rPr lang="es-CL" dirty="0"/>
              <a:t>Este…quería compostar pero no pude encontrar los materiales necesarios. ¿Crees que puedo utilizar esta materia orgánica en su lugar? </a:t>
            </a:r>
            <a:endParaRPr lang="es-MX" dirty="0"/>
          </a:p>
        </p:txBody>
      </p:sp>
      <p:sp>
        <p:nvSpPr>
          <p:cNvPr id="9" name="CuadroTexto 8"/>
          <p:cNvSpPr txBox="1"/>
          <p:nvPr/>
        </p:nvSpPr>
        <p:spPr>
          <a:xfrm>
            <a:off x="2782152" y="6007171"/>
            <a:ext cx="3264061" cy="369332"/>
          </a:xfrm>
          <a:prstGeom prst="rect">
            <a:avLst/>
          </a:prstGeom>
          <a:solidFill>
            <a:schemeClr val="bg1"/>
          </a:solidFill>
        </p:spPr>
        <p:txBody>
          <a:bodyPr wrap="square" rtlCol="0">
            <a:spAutoFit/>
          </a:bodyPr>
          <a:lstStyle/>
          <a:p>
            <a:r>
              <a:rPr lang="es-CL" dirty="0"/>
              <a:t>Foto: Zimbabue</a:t>
            </a:r>
            <a:endParaRPr lang="es-MX" dirty="0"/>
          </a:p>
        </p:txBody>
      </p:sp>
    </p:spTree>
    <p:extLst>
      <p:ext uri="{BB962C8B-B14F-4D97-AF65-F5344CB8AC3E}">
        <p14:creationId xmlns:p14="http://schemas.microsoft.com/office/powerpoint/2010/main" val="3972420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627446" y="-5148"/>
            <a:ext cx="2693825" cy="1319610"/>
          </a:xfrm>
          <a:prstGeom prst="rect">
            <a:avLst/>
          </a:prstGeom>
        </p:spPr>
      </p:pic>
      <p:sp>
        <p:nvSpPr>
          <p:cNvPr id="2" name="Title 1"/>
          <p:cNvSpPr>
            <a:spLocks noGrp="1"/>
          </p:cNvSpPr>
          <p:nvPr>
            <p:ph type="title"/>
          </p:nvPr>
        </p:nvSpPr>
        <p:spPr>
          <a:xfrm>
            <a:off x="838199" y="61515"/>
            <a:ext cx="10991850" cy="1325563"/>
          </a:xfrm>
        </p:spPr>
        <p:txBody>
          <a:bodyPr>
            <a:normAutofit/>
          </a:bodyPr>
          <a:lstStyle/>
          <a:p>
            <a:pPr algn="l" rtl="0"/>
            <a:r>
              <a:rPr lang="x-none" b="1" i="0" u="none" baseline="0"/>
              <a:t>SOLUCIÓN DE PROBLEMAS</a:t>
            </a:r>
            <a:endParaRPr lang="x-none" dirty="0"/>
          </a:p>
        </p:txBody>
      </p:sp>
      <p:sp>
        <p:nvSpPr>
          <p:cNvPr id="3" name="Content Placeholder 2"/>
          <p:cNvSpPr>
            <a:spLocks noGrp="1"/>
          </p:cNvSpPr>
          <p:nvPr>
            <p:ph idx="1"/>
          </p:nvPr>
        </p:nvSpPr>
        <p:spPr>
          <a:xfrm>
            <a:off x="373856" y="1088400"/>
            <a:ext cx="11669261" cy="5777776"/>
          </a:xfrm>
        </p:spPr>
        <p:txBody>
          <a:bodyPr>
            <a:normAutofit lnSpcReduction="10000"/>
          </a:bodyPr>
          <a:lstStyle/>
          <a:p>
            <a:pPr algn="l" rtl="0">
              <a:buFont typeface="Wingdings" panose="05000000000000000000" pitchFamily="2" charset="2"/>
              <a:buChar char="ü"/>
            </a:pPr>
            <a:r>
              <a:rPr lang="x-none" b="0" i="0" u="none" baseline="0"/>
              <a:t>¿Qué pasa si los agricultores se desmotivan por algún fracaso en las cosechas? </a:t>
            </a:r>
            <a:r>
              <a:rPr lang="x-none" b="0" i="0" u="none" baseline="0">
                <a:sym typeface="Wingdings" panose="05000000000000000000" pitchFamily="2" charset="2"/>
              </a:rPr>
              <a:t>El SHEP apoya las </a:t>
            </a:r>
            <a:r>
              <a:rPr lang="x-none" b="0" i="0" u="none" baseline="0">
                <a:solidFill>
                  <a:srgbClr val="FF0000"/>
                </a:solidFill>
                <a:sym typeface="Wingdings" panose="05000000000000000000" pitchFamily="2" charset="2"/>
              </a:rPr>
              <a:t>necesidades psicológicas de autonomía que tienen los agricultores. </a:t>
            </a:r>
            <a:r>
              <a:rPr lang="x-none" b="0" i="0" u="none" baseline="0"/>
              <a:t> A través de su experiencia con el SHEP, los agricultores se sienten «dueños» de todo el proceso de planificación, toma de decisiones y de riesgos. Por lo tanto, no se desmotivan tan fácilmente.</a:t>
            </a:r>
          </a:p>
          <a:p>
            <a:pPr algn="l" rtl="0">
              <a:buFont typeface="Wingdings" panose="05000000000000000000" pitchFamily="2" charset="2"/>
              <a:buChar char="ü"/>
            </a:pPr>
            <a:r>
              <a:rPr lang="x-none" b="0" i="0" u="none" baseline="0"/>
              <a:t>¿Qué pasa si los agricultores no adoptan lo suficiente las técnicas de producción? </a:t>
            </a:r>
            <a:r>
              <a:rPr lang="x-none" b="0" i="0" u="none" baseline="0">
                <a:sym typeface="Wingdings" panose="05000000000000000000" pitchFamily="2" charset="2"/>
              </a:rPr>
              <a:t>Los procesos y el tiempo requerido para que los agricultores individuales adopten las nuevas técnicas son variables. </a:t>
            </a:r>
            <a:r>
              <a:rPr lang="x-none" b="0" i="0" u="none" baseline="0">
                <a:solidFill>
                  <a:srgbClr val="FF0000"/>
                </a:solidFill>
                <a:sym typeface="Wingdings" panose="05000000000000000000" pitchFamily="2" charset="2"/>
              </a:rPr>
              <a:t>Compartir con los agricultores las historias de éxito y las mejores prácticas</a:t>
            </a:r>
            <a:r>
              <a:rPr lang="x-none" b="0" i="0" u="none" baseline="0">
                <a:sym typeface="Wingdings" panose="05000000000000000000" pitchFamily="2" charset="2"/>
              </a:rPr>
              <a:t> puede servir para incentivarlos a adquirir las nuevas habilidades.</a:t>
            </a:r>
            <a:endParaRPr lang="x-none" dirty="0"/>
          </a:p>
          <a:p>
            <a:pPr algn="l" rtl="0">
              <a:buFont typeface="Wingdings" panose="05000000000000000000" pitchFamily="2" charset="2"/>
              <a:buChar char="ü"/>
            </a:pPr>
            <a:endParaRPr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25</a:t>
            </a:fld>
            <a:endParaRPr kumimoji="1" lang="x-none"/>
          </a:p>
        </p:txBody>
      </p:sp>
    </p:spTree>
    <p:extLst>
      <p:ext uri="{BB962C8B-B14F-4D97-AF65-F5344CB8AC3E}">
        <p14:creationId xmlns:p14="http://schemas.microsoft.com/office/powerpoint/2010/main" val="2382805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627446" y="-5148"/>
            <a:ext cx="2693825" cy="1319610"/>
          </a:xfrm>
          <a:prstGeom prst="rect">
            <a:avLst/>
          </a:prstGeom>
        </p:spPr>
      </p:pic>
      <p:sp>
        <p:nvSpPr>
          <p:cNvPr id="2" name="Title 1"/>
          <p:cNvSpPr>
            <a:spLocks noGrp="1"/>
          </p:cNvSpPr>
          <p:nvPr>
            <p:ph type="title"/>
          </p:nvPr>
        </p:nvSpPr>
        <p:spPr>
          <a:xfrm>
            <a:off x="838199" y="61515"/>
            <a:ext cx="10991850" cy="1325563"/>
          </a:xfrm>
        </p:spPr>
        <p:txBody>
          <a:bodyPr>
            <a:normAutofit/>
          </a:bodyPr>
          <a:lstStyle/>
          <a:p>
            <a:pPr algn="l" rtl="0"/>
            <a:r>
              <a:rPr lang="x-none" b="1" i="0" u="none" baseline="0"/>
              <a:t>SOLUCIÓN DE PROBLEMAS</a:t>
            </a:r>
            <a:endParaRPr lang="x-none" dirty="0"/>
          </a:p>
        </p:txBody>
      </p:sp>
      <p:sp>
        <p:nvSpPr>
          <p:cNvPr id="3" name="Content Placeholder 2"/>
          <p:cNvSpPr>
            <a:spLocks noGrp="1"/>
          </p:cNvSpPr>
          <p:nvPr>
            <p:ph idx="1"/>
          </p:nvPr>
        </p:nvSpPr>
        <p:spPr>
          <a:xfrm>
            <a:off x="380890" y="1789305"/>
            <a:ext cx="11430905" cy="3682581"/>
          </a:xfrm>
        </p:spPr>
        <p:txBody>
          <a:bodyPr>
            <a:normAutofit/>
          </a:bodyPr>
          <a:lstStyle/>
          <a:p>
            <a:pPr algn="l" rtl="0">
              <a:buFont typeface="Wingdings" panose="05000000000000000000" pitchFamily="2" charset="2"/>
              <a:buChar char="ü"/>
            </a:pPr>
            <a:r>
              <a:rPr lang="x-none" b="0" i="0" u="none" baseline="0" dirty="0">
                <a:sym typeface="Wingdings" panose="05000000000000000000" pitchFamily="2" charset="2"/>
              </a:rPr>
              <a:t>Los grupos de agricultores se desintegran. ¿Qué debemos hacer al respecto? Tratar de sondear qué salió mal y en qué momento. Es importante que los agricultores entiendan que asegurar un gran volumen de productos en un factor esencial para que los pequeños agricultores aumenten la rentabilidad de su negocio agrícola. Si se considera </a:t>
            </a:r>
            <a:r>
              <a:rPr lang="es-MX" b="0" i="0" u="none" baseline="0" dirty="0">
                <a:sym typeface="Wingdings" panose="05000000000000000000" pitchFamily="2" charset="2"/>
              </a:rPr>
              <a:t>absolutamente </a:t>
            </a:r>
            <a:r>
              <a:rPr lang="x-none" b="0" i="0" u="none" baseline="0" dirty="0">
                <a:sym typeface="Wingdings" panose="05000000000000000000" pitchFamily="2" charset="2"/>
              </a:rPr>
              <a:t>necesario reorganizar el grupo, </a:t>
            </a:r>
            <a:r>
              <a:rPr lang="es-MX" b="0" i="0" u="none" baseline="0" dirty="0">
                <a:sym typeface="Wingdings" panose="05000000000000000000" pitchFamily="2" charset="2"/>
              </a:rPr>
              <a:t>re</a:t>
            </a:r>
            <a:r>
              <a:rPr lang="x-none" b="0" i="0" u="none" baseline="0" dirty="0">
                <a:sym typeface="Wingdings" panose="05000000000000000000" pitchFamily="2" charset="2"/>
              </a:rPr>
              <a:t>considerar los miembros.</a:t>
            </a:r>
            <a:endParaRPr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26</a:t>
            </a:fld>
            <a:endParaRPr kumimoji="1" lang="x-none"/>
          </a:p>
        </p:txBody>
      </p:sp>
    </p:spTree>
    <p:extLst>
      <p:ext uri="{BB962C8B-B14F-4D97-AF65-F5344CB8AC3E}">
        <p14:creationId xmlns:p14="http://schemas.microsoft.com/office/powerpoint/2010/main" val="1686044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4317" y="2074127"/>
            <a:ext cx="10246112" cy="4014312"/>
          </a:xfrm>
        </p:spPr>
        <p:txBody>
          <a:bodyPr/>
          <a:lstStyle/>
          <a:p>
            <a:pPr lvl="1"/>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27</a:t>
            </a:fld>
            <a:endParaRPr kumimoji="1" lang="en-US"/>
          </a:p>
        </p:txBody>
      </p:sp>
      <p:sp>
        <p:nvSpPr>
          <p:cNvPr id="6" name="Title 1"/>
          <p:cNvSpPr>
            <a:spLocks noGrp="1"/>
          </p:cNvSpPr>
          <p:nvPr>
            <p:ph type="title"/>
          </p:nvPr>
        </p:nvSpPr>
        <p:spPr>
          <a:xfrm>
            <a:off x="806605" y="278501"/>
            <a:ext cx="11204917" cy="1795626"/>
          </a:xfrm>
        </p:spPr>
        <p:txBody>
          <a:bodyPr>
            <a:normAutofit fontScale="90000"/>
          </a:bodyPr>
          <a:lstStyle/>
          <a:p>
            <a:pPr algn="just">
              <a:spcAft>
                <a:spcPts val="0"/>
              </a:spcAft>
            </a:pPr>
            <a:r>
              <a:rPr lang="x-none" altLang="ja-JP" dirty="0" smtClean="0">
                <a:solidFill>
                  <a:srgbClr val="FF0000"/>
                </a:solidFill>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Camino </a:t>
            </a:r>
            <a:r>
              <a:rPr lang="x-none" altLang="ja-JP" dirty="0">
                <a:solidFill>
                  <a:srgbClr val="FF0000"/>
                </a:solidFill>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a seguir: </a:t>
            </a:r>
            <a:r>
              <a:rPr lang="x-none" altLang="ja-JP" dirty="0">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Calendario de implementación, reporte;</a:t>
            </a:r>
            <a:r>
              <a:rPr lang="x-none" altLang="ja-JP" dirty="0">
                <a:solidFill>
                  <a:srgbClr val="BFBFBF"/>
                </a:solidFill>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 agregue aquí cualquier otra información necesaria</a:t>
            </a:r>
            <a:r>
              <a:rPr lang="x-none" altLang="ja-JP" dirty="0" smtClean="0">
                <a:solidFill>
                  <a:srgbClr val="BFBFBF"/>
                </a:solidFill>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a:t>
            </a:r>
            <a:endParaRPr kumimoji="1" lang="en-US" dirty="0">
              <a:solidFill>
                <a:schemeClr val="bg1">
                  <a:lumMod val="75000"/>
                </a:schemeClr>
              </a:solidFill>
            </a:endParaRPr>
          </a:p>
        </p:txBody>
      </p:sp>
    </p:spTree>
    <p:extLst>
      <p:ext uri="{BB962C8B-B14F-4D97-AF65-F5344CB8AC3E}">
        <p14:creationId xmlns:p14="http://schemas.microsoft.com/office/powerpoint/2010/main" val="2563650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68"/>
            <a:ext cx="10515600" cy="1325563"/>
          </a:xfrm>
          <a:solidFill>
            <a:schemeClr val="bg1">
              <a:lumMod val="65000"/>
            </a:schemeClr>
          </a:solidFill>
        </p:spPr>
        <p:txBody>
          <a:bodyPr/>
          <a:lstStyle/>
          <a:p>
            <a:pPr algn="ctr"/>
            <a:r>
              <a:rPr lang="x-none" altLang="ja-JP" dirty="0" smtClean="0">
                <a:solidFill>
                  <a:schemeClr val="tx1"/>
                </a:solidFill>
                <a:effectLst>
                  <a:outerShdw blurRad="38100" dist="38100" dir="2700000" algn="tl">
                    <a:srgbClr val="000000">
                      <a:alpha val="43000"/>
                    </a:srgbClr>
                  </a:outerShdw>
                </a:effectLst>
              </a:rPr>
              <a:t>PARTE </a:t>
            </a:r>
            <a:r>
              <a:rPr lang="x-none" altLang="ja-JP" dirty="0">
                <a:solidFill>
                  <a:schemeClr val="tx1"/>
                </a:solidFill>
                <a:effectLst>
                  <a:outerShdw blurRad="38100" dist="38100" dir="2700000" algn="tl">
                    <a:srgbClr val="000000">
                      <a:alpha val="43000"/>
                    </a:srgbClr>
                  </a:outerShdw>
                </a:effectLst>
              </a:rPr>
              <a:t>1: </a:t>
            </a:r>
            <a:r>
              <a:rPr lang="x-none" altLang="ja-JP" dirty="0" smtClean="0">
                <a:solidFill>
                  <a:schemeClr val="tx1"/>
                </a:solidFill>
                <a:effectLst>
                  <a:outerShdw blurRad="38100" dist="38100" dir="2700000" algn="tl">
                    <a:srgbClr val="000000">
                      <a:alpha val="43000"/>
                    </a:srgbClr>
                  </a:outerShdw>
                </a:effectLst>
              </a:rPr>
              <a:t>CONCEPTO</a:t>
            </a:r>
            <a:endParaRPr kumimoji="1" lang="en-US" dirty="0">
              <a:solidFill>
                <a:schemeClr val="tx1"/>
              </a:solidFill>
            </a:endParaRPr>
          </a:p>
        </p:txBody>
      </p:sp>
      <p:sp>
        <p:nvSpPr>
          <p:cNvPr id="4" name="Slide Number Placeholder 3"/>
          <p:cNvSpPr>
            <a:spLocks noGrp="1"/>
          </p:cNvSpPr>
          <p:nvPr>
            <p:ph type="sldNum" sz="quarter" idx="12"/>
          </p:nvPr>
        </p:nvSpPr>
        <p:spPr/>
        <p:txBody>
          <a:bodyPr/>
          <a:lstStyle/>
          <a:p>
            <a:fld id="{5D3A281A-EDD1-4EE7-A1B5-4028A6F808F1}" type="slidenum">
              <a:rPr kumimoji="1" lang="en-US" smtClean="0"/>
              <a:t>3</a:t>
            </a:fld>
            <a:endParaRPr kumimoji="1" lang="en-US"/>
          </a:p>
        </p:txBody>
      </p:sp>
    </p:spTree>
    <p:extLst>
      <p:ext uri="{BB962C8B-B14F-4D97-AF65-F5344CB8AC3E}">
        <p14:creationId xmlns:p14="http://schemas.microsoft.com/office/powerpoint/2010/main" val="74464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69097" y="3281412"/>
            <a:ext cx="11432349" cy="3696001"/>
          </a:xfrm>
          <a:prstGeom prst="rect">
            <a:avLst/>
          </a:prstGeom>
        </p:spPr>
      </p:pic>
      <p:sp>
        <p:nvSpPr>
          <p:cNvPr id="2" name="Title 1"/>
          <p:cNvSpPr>
            <a:spLocks noGrp="1"/>
          </p:cNvSpPr>
          <p:nvPr>
            <p:ph type="title"/>
          </p:nvPr>
        </p:nvSpPr>
        <p:spPr>
          <a:xfrm>
            <a:off x="428623" y="174625"/>
            <a:ext cx="11249025" cy="1325563"/>
          </a:xfrm>
        </p:spPr>
        <p:txBody>
          <a:bodyPr/>
          <a:lstStyle/>
          <a:p>
            <a:pPr algn="l" rtl="0"/>
            <a:r>
              <a:rPr kumimoji="1" lang="x-none" b="1" i="0" u="none" baseline="0" dirty="0">
                <a:solidFill>
                  <a:srgbClr val="FF0000"/>
                </a:solidFill>
              </a:rPr>
              <a:t>¿POR QUÉ?:</a:t>
            </a:r>
            <a:r>
              <a:rPr kumimoji="1" lang="x-none" b="1" i="0" u="none" baseline="0" dirty="0"/>
              <a:t> </a:t>
            </a:r>
            <a:r>
              <a:rPr kumimoji="1" lang="es-MX" b="1" i="0" u="none" baseline="0" dirty="0"/>
              <a:t>o</a:t>
            </a:r>
            <a:r>
              <a:rPr kumimoji="1" lang="x-none" b="1" i="0" u="none" baseline="0" dirty="0"/>
              <a:t>bjetivos del seguimiento y monitoreo</a:t>
            </a:r>
            <a:endParaRPr kumimoji="1" lang="x-none" dirty="0"/>
          </a:p>
        </p:txBody>
      </p:sp>
      <p:sp>
        <p:nvSpPr>
          <p:cNvPr id="3" name="Content Placeholder 2"/>
          <p:cNvSpPr>
            <a:spLocks noGrp="1"/>
          </p:cNvSpPr>
          <p:nvPr>
            <p:ph idx="1"/>
          </p:nvPr>
        </p:nvSpPr>
        <p:spPr>
          <a:xfrm>
            <a:off x="1252515" y="1389164"/>
            <a:ext cx="9946484" cy="3220144"/>
          </a:xfrm>
        </p:spPr>
        <p:txBody>
          <a:bodyPr>
            <a:normAutofit/>
          </a:bodyPr>
          <a:lstStyle/>
          <a:p>
            <a:pPr algn="l" rtl="0"/>
            <a:r>
              <a:rPr lang="x-none" b="0" i="0" u="none" baseline="0"/>
              <a:t>Aspira a asegurarse que los agricultores apliquen de verdad las técnicas y conocimientos enseñados. </a:t>
            </a:r>
          </a:p>
          <a:p>
            <a:pPr algn="l" rtl="0"/>
            <a:r>
              <a:rPr lang="x-none" b="0" i="0" u="none" baseline="0"/>
              <a:t>No solo se fija en las prácticas productivas de los agricultores, sino que </a:t>
            </a:r>
            <a:r>
              <a:rPr lang="x-none" b="0" i="0" u="none" baseline="0">
                <a:solidFill>
                  <a:srgbClr val="FF0000"/>
                </a:solidFill>
              </a:rPr>
              <a:t>también evalúa su progreso en el marketing y demás trabajo colectivo</a:t>
            </a:r>
            <a:r>
              <a:rPr lang="x-none" b="0" i="0" u="none" baseline="0"/>
              <a:t> como grupo.</a:t>
            </a: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4</a:t>
            </a:fld>
            <a:endParaRPr kumimoji="1" lang="x-none" dirty="0"/>
          </a:p>
        </p:txBody>
      </p:sp>
      <p:pic>
        <p:nvPicPr>
          <p:cNvPr id="6" name="図 487" descr="Fukyuin_02.png"/>
          <p:cNvPicPr/>
          <p:nvPr/>
        </p:nvPicPr>
        <p:blipFill>
          <a:blip r:embed="rId4" cstate="print">
            <a:extLst>
              <a:ext uri="{28A0092B-C50C-407E-A947-70E740481C1C}">
                <a14:useLocalDpi xmlns:a14="http://schemas.microsoft.com/office/drawing/2010/main" val="0"/>
              </a:ext>
            </a:extLst>
          </a:blip>
          <a:stretch>
            <a:fillRect/>
          </a:stretch>
        </p:blipFill>
        <p:spPr>
          <a:xfrm>
            <a:off x="469097" y="1901638"/>
            <a:ext cx="728665" cy="1597661"/>
          </a:xfrm>
          <a:prstGeom prst="rect">
            <a:avLst/>
          </a:prstGeom>
        </p:spPr>
      </p:pic>
      <p:sp>
        <p:nvSpPr>
          <p:cNvPr id="10" name="Down Arrow 9"/>
          <p:cNvSpPr/>
          <p:nvPr/>
        </p:nvSpPr>
        <p:spPr>
          <a:xfrm>
            <a:off x="5161935" y="5092311"/>
            <a:ext cx="309717" cy="109862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
        <p:nvSpPr>
          <p:cNvPr id="5" name="CuadroTexto 4"/>
          <p:cNvSpPr txBox="1"/>
          <p:nvPr/>
        </p:nvSpPr>
        <p:spPr>
          <a:xfrm>
            <a:off x="867296" y="6504361"/>
            <a:ext cx="2257012" cy="369332"/>
          </a:xfrm>
          <a:prstGeom prst="rect">
            <a:avLst/>
          </a:prstGeom>
          <a:solidFill>
            <a:schemeClr val="bg1"/>
          </a:solidFill>
        </p:spPr>
        <p:txBody>
          <a:bodyPr wrap="square" lIns="0" tIns="0" rIns="0" bIns="0" rtlCol="0" anchor="ctr" anchorCtr="0">
            <a:noAutofit/>
          </a:bodyPr>
          <a:lstStyle/>
          <a:p>
            <a:r>
              <a:rPr lang="es-MX" dirty="0">
                <a:solidFill>
                  <a:srgbClr val="0070C0"/>
                </a:solidFill>
              </a:rPr>
              <a:t>Serie de capacitaciones</a:t>
            </a:r>
          </a:p>
        </p:txBody>
      </p:sp>
      <p:sp>
        <p:nvSpPr>
          <p:cNvPr id="11" name="CuadroTexto 10"/>
          <p:cNvSpPr txBox="1"/>
          <p:nvPr/>
        </p:nvSpPr>
        <p:spPr>
          <a:xfrm>
            <a:off x="3527759" y="6534834"/>
            <a:ext cx="2720642" cy="390899"/>
          </a:xfrm>
          <a:prstGeom prst="rect">
            <a:avLst/>
          </a:prstGeom>
          <a:solidFill>
            <a:schemeClr val="bg1"/>
          </a:solidFill>
        </p:spPr>
        <p:txBody>
          <a:bodyPr wrap="square" lIns="0" tIns="0" rIns="0" bIns="0" rtlCol="0" anchor="ctr" anchorCtr="0">
            <a:noAutofit/>
          </a:bodyPr>
          <a:lstStyle/>
          <a:p>
            <a:pPr algn="ctr"/>
            <a:r>
              <a:rPr lang="es-MX" dirty="0">
                <a:solidFill>
                  <a:schemeClr val="accent2"/>
                </a:solidFill>
              </a:rPr>
              <a:t>Seguimiento y monitoreo</a:t>
            </a:r>
          </a:p>
        </p:txBody>
      </p:sp>
      <p:sp>
        <p:nvSpPr>
          <p:cNvPr id="12" name="CuadroTexto 11"/>
          <p:cNvSpPr txBox="1"/>
          <p:nvPr/>
        </p:nvSpPr>
        <p:spPr>
          <a:xfrm>
            <a:off x="1163895" y="5340814"/>
            <a:ext cx="3964173" cy="369332"/>
          </a:xfrm>
          <a:prstGeom prst="rect">
            <a:avLst/>
          </a:prstGeom>
          <a:solidFill>
            <a:schemeClr val="bg1"/>
          </a:solidFill>
        </p:spPr>
        <p:txBody>
          <a:bodyPr wrap="square" lIns="0" tIns="0" rIns="0" bIns="0" rtlCol="0" anchor="ctr" anchorCtr="0">
            <a:noAutofit/>
          </a:bodyPr>
          <a:lstStyle/>
          <a:p>
            <a:pPr algn="ctr"/>
            <a:r>
              <a:rPr lang="es-MX" dirty="0"/>
              <a:t>Ruta establecida para el despegue</a:t>
            </a:r>
          </a:p>
        </p:txBody>
      </p:sp>
      <p:sp>
        <p:nvSpPr>
          <p:cNvPr id="13" name="CuadroTexto 12"/>
          <p:cNvSpPr txBox="1"/>
          <p:nvPr/>
        </p:nvSpPr>
        <p:spPr>
          <a:xfrm rot="20451399">
            <a:off x="6871470" y="5040208"/>
            <a:ext cx="1201875" cy="226180"/>
          </a:xfrm>
          <a:prstGeom prst="rect">
            <a:avLst/>
          </a:prstGeom>
          <a:solidFill>
            <a:schemeClr val="bg1"/>
          </a:solidFill>
        </p:spPr>
        <p:txBody>
          <a:bodyPr wrap="square" lIns="0" tIns="0" rIns="0" bIns="0" rtlCol="0" anchor="ctr" anchorCtr="0">
            <a:noAutofit/>
          </a:bodyPr>
          <a:lstStyle/>
          <a:p>
            <a:pPr algn="ctr"/>
            <a:r>
              <a:rPr lang="es-MX" i="1" dirty="0">
                <a:solidFill>
                  <a:schemeClr val="accent2"/>
                </a:solidFill>
              </a:rPr>
              <a:t>Despegue</a:t>
            </a:r>
          </a:p>
        </p:txBody>
      </p:sp>
      <p:sp>
        <p:nvSpPr>
          <p:cNvPr id="14" name="CuadroTexto 13"/>
          <p:cNvSpPr txBox="1"/>
          <p:nvPr/>
        </p:nvSpPr>
        <p:spPr>
          <a:xfrm>
            <a:off x="8671652" y="5774267"/>
            <a:ext cx="2257012" cy="450696"/>
          </a:xfrm>
          <a:prstGeom prst="rect">
            <a:avLst/>
          </a:prstGeom>
          <a:solidFill>
            <a:schemeClr val="bg1"/>
          </a:solidFill>
        </p:spPr>
        <p:txBody>
          <a:bodyPr wrap="square" lIns="0" tIns="0" rIns="0" bIns="0" rtlCol="0" anchor="ctr" anchorCtr="0">
            <a:noAutofit/>
          </a:bodyPr>
          <a:lstStyle/>
          <a:p>
            <a:pPr algn="ctr"/>
            <a:r>
              <a:rPr lang="es-MX" dirty="0"/>
              <a:t>¡Directo al mercado!</a:t>
            </a:r>
          </a:p>
        </p:txBody>
      </p:sp>
      <p:sp>
        <p:nvSpPr>
          <p:cNvPr id="7" name="Rounded Rectangle 6"/>
          <p:cNvSpPr/>
          <p:nvPr/>
        </p:nvSpPr>
        <p:spPr>
          <a:xfrm>
            <a:off x="833429" y="4380034"/>
            <a:ext cx="6526587" cy="71227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x-none" sz="1600" b="1" i="0" u="none" baseline="0" dirty="0">
                <a:solidFill>
                  <a:schemeClr val="tx1"/>
                </a:solidFill>
              </a:rPr>
              <a:t>El seguimiento y monitoreo aseguran que lo aprendido por los agricultores durante la capacitación en SHEP se arraigue de verdad en sus mentes.</a:t>
            </a:r>
            <a:endParaRPr kumimoji="1" lang="x-none" sz="1600" b="1" dirty="0">
              <a:solidFill>
                <a:schemeClr val="tx1"/>
              </a:solidFill>
            </a:endParaRPr>
          </a:p>
        </p:txBody>
      </p:sp>
    </p:spTree>
    <p:extLst>
      <p:ext uri="{BB962C8B-B14F-4D97-AF65-F5344CB8AC3E}">
        <p14:creationId xmlns:p14="http://schemas.microsoft.com/office/powerpoint/2010/main" val="3137209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1044" y="4214737"/>
            <a:ext cx="2526891" cy="2526891"/>
          </a:xfrm>
          <a:prstGeom prst="rect">
            <a:avLst/>
          </a:prstGeom>
        </p:spPr>
      </p:pic>
      <p:sp>
        <p:nvSpPr>
          <p:cNvPr id="2" name="Title 1"/>
          <p:cNvSpPr>
            <a:spLocks noGrp="1"/>
          </p:cNvSpPr>
          <p:nvPr>
            <p:ph type="title"/>
          </p:nvPr>
        </p:nvSpPr>
        <p:spPr>
          <a:xfrm>
            <a:off x="642937" y="136525"/>
            <a:ext cx="10906125" cy="1325563"/>
          </a:xfrm>
        </p:spPr>
        <p:txBody>
          <a:bodyPr/>
          <a:lstStyle/>
          <a:p>
            <a:pPr algn="l" rtl="0"/>
            <a:r>
              <a:rPr kumimoji="1" lang="x-none" b="1" i="0" u="none" baseline="0" dirty="0">
                <a:solidFill>
                  <a:srgbClr val="FF0000"/>
                </a:solidFill>
              </a:rPr>
              <a:t>¿QUÉ?: </a:t>
            </a:r>
            <a:r>
              <a:rPr kumimoji="1" lang="es-MX" b="1" i="0" u="none" baseline="0" dirty="0"/>
              <a:t>r</a:t>
            </a:r>
            <a:r>
              <a:rPr kumimoji="1" lang="x-none" b="1" i="0" u="none" baseline="0" dirty="0"/>
              <a:t>esumen del seguimiento y monitoreo</a:t>
            </a:r>
            <a:endParaRPr kumimoji="1" lang="x-none" dirty="0"/>
          </a:p>
        </p:txBody>
      </p:sp>
      <p:sp>
        <p:nvSpPr>
          <p:cNvPr id="3" name="Content Placeholder 2"/>
          <p:cNvSpPr>
            <a:spLocks noGrp="1"/>
          </p:cNvSpPr>
          <p:nvPr>
            <p:ph idx="1"/>
          </p:nvPr>
        </p:nvSpPr>
        <p:spPr>
          <a:xfrm>
            <a:off x="560454" y="1294304"/>
            <a:ext cx="10988608" cy="3661903"/>
          </a:xfrm>
        </p:spPr>
        <p:txBody>
          <a:bodyPr>
            <a:normAutofit lnSpcReduction="10000"/>
          </a:bodyPr>
          <a:lstStyle/>
          <a:p>
            <a:pPr algn="l" rtl="0"/>
            <a:r>
              <a:rPr kumimoji="1" lang="x-none" b="0" i="0" u="none" baseline="0"/>
              <a:t>Visitar periódicamente a los agricultores</a:t>
            </a:r>
            <a:r>
              <a:rPr lang="x-none" b="0" i="0" u="none" baseline="0"/>
              <a:t> para asegurarse de que estén aplicando el conocimiento aprendido.</a:t>
            </a:r>
          </a:p>
          <a:p>
            <a:pPr algn="l" rtl="0"/>
            <a:r>
              <a:rPr lang="x-none" b="0" i="0" u="none" baseline="0"/>
              <a:t>Monitorear el avance de las actividades descritas en los </a:t>
            </a:r>
            <a:r>
              <a:rPr lang="x-none" b="0" i="0" u="none" baseline="0">
                <a:solidFill>
                  <a:srgbClr val="FF0000"/>
                </a:solidFill>
              </a:rPr>
              <a:t>calendarios de cultivo</a:t>
            </a:r>
            <a:r>
              <a:rPr lang="x-none" b="0" i="0" u="none" baseline="0"/>
              <a:t> del grupo.</a:t>
            </a:r>
            <a:endParaRPr lang="x-none" altLang="ja-JP" dirty="0"/>
          </a:p>
          <a:p>
            <a:pPr algn="l" rtl="0"/>
            <a:r>
              <a:rPr lang="x-none" b="0" i="0" u="none" baseline="0"/>
              <a:t>El estudio de línea final participativo se realiza </a:t>
            </a:r>
            <a:r>
              <a:rPr lang="x-none" b="0" i="0" u="none" baseline="0">
                <a:solidFill>
                  <a:srgbClr val="FF0000"/>
                </a:solidFill>
              </a:rPr>
              <a:t>casi con los mismos formularios </a:t>
            </a:r>
            <a:r>
              <a:rPr lang="x-none" b="0" i="0" u="none" baseline="0"/>
              <a:t>usados en estudio de línea base participativo.</a:t>
            </a:r>
          </a:p>
        </p:txBody>
      </p:sp>
      <p:sp>
        <p:nvSpPr>
          <p:cNvPr id="4" name="Slide Number Placeholder 3"/>
          <p:cNvSpPr>
            <a:spLocks noGrp="1"/>
          </p:cNvSpPr>
          <p:nvPr>
            <p:ph type="sldNum" sz="quarter" idx="12"/>
          </p:nvPr>
        </p:nvSpPr>
        <p:spPr/>
        <p:txBody>
          <a:bodyPr/>
          <a:lstStyle/>
          <a:p>
            <a:pPr algn="r" rtl="0"/>
            <a:fld id="{5D3A281A-EDD1-4EE7-A1B5-4028A6F808F1}" type="slidenum">
              <a:rPr kumimoji="1"/>
              <a:t>5</a:t>
            </a:fld>
            <a:endParaRPr kumimoji="1" lang="x-none"/>
          </a:p>
        </p:txBody>
      </p:sp>
      <p:sp>
        <p:nvSpPr>
          <p:cNvPr id="6" name="Content Placeholder 2"/>
          <p:cNvSpPr txBox="1">
            <a:spLocks/>
          </p:cNvSpPr>
          <p:nvPr/>
        </p:nvSpPr>
        <p:spPr>
          <a:xfrm>
            <a:off x="560454" y="4688817"/>
            <a:ext cx="8600590" cy="15787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l" rtl="0"/>
            <a:r>
              <a:rPr lang="x-none" b="0" i="0" u="none" baseline="0"/>
              <a:t>El estudio de línea final se analiza para </a:t>
            </a:r>
            <a:r>
              <a:rPr lang="x-none" b="0" i="0" u="none" baseline="0">
                <a:solidFill>
                  <a:srgbClr val="FF0000"/>
                </a:solidFill>
              </a:rPr>
              <a:t>compararlo con los resultados del estudio de línea base</a:t>
            </a:r>
            <a:r>
              <a:rPr lang="x-none" b="0" i="0" u="none" baseline="0"/>
              <a:t>.</a:t>
            </a:r>
          </a:p>
          <a:p>
            <a:endParaRPr lang="x-none" dirty="0"/>
          </a:p>
          <a:p>
            <a:endParaRPr lang="x-none" dirty="0"/>
          </a:p>
        </p:txBody>
      </p:sp>
    </p:spTree>
    <p:extLst>
      <p:ext uri="{BB962C8B-B14F-4D97-AF65-F5344CB8AC3E}">
        <p14:creationId xmlns:p14="http://schemas.microsoft.com/office/powerpoint/2010/main" val="761433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68676" y="1756077"/>
            <a:ext cx="12146787" cy="4669141"/>
          </a:xfrm>
          <a:prstGeom prst="rect">
            <a:avLst/>
          </a:prstGeom>
        </p:spPr>
      </p:pic>
      <p:sp>
        <p:nvSpPr>
          <p:cNvPr id="2" name="Title 1"/>
          <p:cNvSpPr>
            <a:spLocks noGrp="1"/>
          </p:cNvSpPr>
          <p:nvPr>
            <p:ph type="title"/>
          </p:nvPr>
        </p:nvSpPr>
        <p:spPr/>
        <p:txBody>
          <a:bodyPr/>
          <a:lstStyle/>
          <a:p>
            <a:pPr algn="l" rtl="0"/>
            <a:r>
              <a:rPr kumimoji="1" lang="x-none" b="1" i="0" u="none" baseline="0" dirty="0">
                <a:solidFill>
                  <a:srgbClr val="FF0000"/>
                </a:solidFill>
              </a:rPr>
              <a:t>FORMULARIO: </a:t>
            </a:r>
            <a:r>
              <a:rPr lang="es-MX" b="1" i="0" u="none" baseline="0" dirty="0"/>
              <a:t>c</a:t>
            </a:r>
            <a:r>
              <a:rPr lang="x-none" b="1" i="0" u="none" baseline="0" dirty="0"/>
              <a:t>uestionarios </a:t>
            </a:r>
            <a:r>
              <a:rPr kumimoji="1" lang="x-none" b="1" i="0" u="none" baseline="0" dirty="0"/>
              <a:t>para el estudio de línea final</a:t>
            </a: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6</a:t>
            </a:fld>
            <a:endParaRPr kumimoji="1" lang="x-none"/>
          </a:p>
        </p:txBody>
      </p:sp>
      <p:sp>
        <p:nvSpPr>
          <p:cNvPr id="6" name="Rounded Rectangle 5"/>
          <p:cNvSpPr/>
          <p:nvPr/>
        </p:nvSpPr>
        <p:spPr>
          <a:xfrm>
            <a:off x="4978400" y="5021705"/>
            <a:ext cx="6818859" cy="12441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kumimoji="1" lang="x-none" sz="2000" b="0" i="0" u="none" baseline="0" dirty="0">
                <a:solidFill>
                  <a:schemeClr val="tx1"/>
                </a:solidFill>
              </a:rPr>
              <a:t>El mismo formulario que el </a:t>
            </a:r>
            <a:r>
              <a:rPr lang="x-none" sz="2000" b="0" i="0" u="none" baseline="0" dirty="0">
                <a:solidFill>
                  <a:schemeClr val="tx1"/>
                </a:solidFill>
              </a:rPr>
              <a:t>de línea base </a:t>
            </a:r>
            <a:r>
              <a:rPr lang="x-none" sz="2000" b="1" i="0" u="none" baseline="0" dirty="0">
                <a:solidFill>
                  <a:srgbClr val="FF0000"/>
                </a:solidFill>
              </a:rPr>
              <a:t>excepto en las columnas que deben llenar los agricultores</a:t>
            </a:r>
          </a:p>
          <a:p>
            <a:pPr algn="ctr" rtl="0"/>
            <a:r>
              <a:rPr lang="x-none" sz="2000" b="1" i="0" u="none" baseline="0" dirty="0">
                <a:solidFill>
                  <a:srgbClr val="FF0000"/>
                </a:solidFill>
              </a:rPr>
              <a:t>con información sobre los cambios </a:t>
            </a:r>
            <a:r>
              <a:rPr lang="x-none" sz="2000" b="0" i="0" u="none" baseline="0" dirty="0">
                <a:solidFill>
                  <a:schemeClr val="tx1"/>
                </a:solidFill>
              </a:rPr>
              <a:t>que han realizado tras el SHEP </a:t>
            </a:r>
            <a:endParaRPr kumimoji="1" lang="x-none" sz="2000" dirty="0">
              <a:solidFill>
                <a:schemeClr val="tx1"/>
              </a:solidFill>
            </a:endParaRPr>
          </a:p>
        </p:txBody>
      </p:sp>
      <p:cxnSp>
        <p:nvCxnSpPr>
          <p:cNvPr id="9" name="直線コネクタ 8">
            <a:extLst>
              <a:ext uri="{FF2B5EF4-FFF2-40B4-BE49-F238E27FC236}">
                <a16:creationId xmlns:a16="http://schemas.microsoft.com/office/drawing/2014/main" id="{80B17083-40C6-4E5C-A1CA-25BF407327E0}"/>
              </a:ext>
            </a:extLst>
          </p:cNvPr>
          <p:cNvCxnSpPr/>
          <p:nvPr/>
        </p:nvCxnSpPr>
        <p:spPr>
          <a:xfrm>
            <a:off x="609600" y="1756077"/>
            <a:ext cx="1118765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292320"/>
            <a:ext cx="10515600" cy="4727990"/>
          </a:xfrm>
        </p:spPr>
        <p:txBody>
          <a:bodyPr>
            <a:normAutofit/>
          </a:bodyPr>
          <a:lstStyle/>
          <a:p>
            <a:pPr algn="l" rtl="0"/>
            <a:r>
              <a:rPr lang="x-none" sz="3200" b="0" i="0" u="none" baseline="0" dirty="0"/>
              <a:t>Estudio de línea final Parte 1: </a:t>
            </a:r>
            <a:r>
              <a:rPr lang="x-none" sz="3200" b="0" i="0" u="none" baseline="0" dirty="0">
                <a:solidFill>
                  <a:srgbClr val="FF0000"/>
                </a:solidFill>
              </a:rPr>
              <a:t>producción, ingresos y costos</a:t>
            </a:r>
          </a:p>
          <a:p>
            <a:pPr marL="0" indent="0" algn="l" rtl="0">
              <a:buNone/>
            </a:pPr>
            <a:endParaRPr kumimoji="1" lang="x-none" sz="3200" dirty="0"/>
          </a:p>
        </p:txBody>
      </p:sp>
    </p:spTree>
    <p:extLst>
      <p:ext uri="{BB962C8B-B14F-4D97-AF65-F5344CB8AC3E}">
        <p14:creationId xmlns:p14="http://schemas.microsoft.com/office/powerpoint/2010/main" val="387047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37550" y="1960589"/>
            <a:ext cx="10208870" cy="4701585"/>
          </a:xfrm>
          <a:prstGeom prst="rect">
            <a:avLst/>
          </a:prstGeom>
        </p:spPr>
      </p:pic>
      <p:sp>
        <p:nvSpPr>
          <p:cNvPr id="2" name="Title 1"/>
          <p:cNvSpPr>
            <a:spLocks noGrp="1"/>
          </p:cNvSpPr>
          <p:nvPr>
            <p:ph type="title"/>
          </p:nvPr>
        </p:nvSpPr>
        <p:spPr/>
        <p:txBody>
          <a:bodyPr/>
          <a:lstStyle/>
          <a:p>
            <a:pPr algn="l" rtl="0"/>
            <a:r>
              <a:rPr kumimoji="1" lang="x-none" b="1" i="0" u="none" baseline="0" dirty="0">
                <a:solidFill>
                  <a:srgbClr val="FF0000"/>
                </a:solidFill>
              </a:rPr>
              <a:t>FORMULARIO: </a:t>
            </a:r>
            <a:r>
              <a:rPr kumimoji="1" lang="es-MX" b="1" i="0" u="none" baseline="0" dirty="0"/>
              <a:t>c</a:t>
            </a:r>
            <a:r>
              <a:rPr kumimoji="1" lang="x-none" b="1" i="0" u="none" baseline="0" dirty="0"/>
              <a:t>uestionario para el estudio de línea base</a:t>
            </a:r>
            <a:endParaRPr kumimoji="1" lang="x-none" dirty="0"/>
          </a:p>
        </p:txBody>
      </p:sp>
      <p:sp>
        <p:nvSpPr>
          <p:cNvPr id="3" name="Content Placeholder 2"/>
          <p:cNvSpPr>
            <a:spLocks noGrp="1"/>
          </p:cNvSpPr>
          <p:nvPr>
            <p:ph idx="1"/>
          </p:nvPr>
        </p:nvSpPr>
        <p:spPr>
          <a:xfrm>
            <a:off x="838200" y="1292320"/>
            <a:ext cx="10515600" cy="4727990"/>
          </a:xfrm>
        </p:spPr>
        <p:txBody>
          <a:bodyPr/>
          <a:lstStyle/>
          <a:p>
            <a:pPr algn="l" rtl="0"/>
            <a:r>
              <a:rPr lang="x-none" b="0" i="0" u="none" baseline="0"/>
              <a:t>Estudio de línea final Parte 2: </a:t>
            </a:r>
            <a:r>
              <a:rPr lang="x-none" b="0" i="0" u="none" baseline="0">
                <a:solidFill>
                  <a:srgbClr val="FF0000"/>
                </a:solidFill>
              </a:rPr>
              <a:t>técnicas agrícolas</a:t>
            </a: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7</a:t>
            </a:fld>
            <a:endParaRPr kumimoji="1" lang="x-none"/>
          </a:p>
        </p:txBody>
      </p:sp>
      <p:sp>
        <p:nvSpPr>
          <p:cNvPr id="6" name="Rounded Rectangle 5"/>
          <p:cNvSpPr/>
          <p:nvPr/>
        </p:nvSpPr>
        <p:spPr>
          <a:xfrm>
            <a:off x="5396459" y="5021705"/>
            <a:ext cx="6400800" cy="12441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kumimoji="1" lang="x-none" sz="2000" b="0" i="0" u="none" baseline="0">
                <a:solidFill>
                  <a:schemeClr val="tx1"/>
                </a:solidFill>
              </a:rPr>
              <a:t>El mismo formulario que el </a:t>
            </a:r>
            <a:r>
              <a:rPr lang="x-none" sz="2000" b="0" i="0" u="none" baseline="0">
                <a:solidFill>
                  <a:schemeClr val="tx1"/>
                </a:solidFill>
              </a:rPr>
              <a:t>de línea base </a:t>
            </a:r>
            <a:r>
              <a:rPr lang="x-none" sz="2000" b="1" i="0" u="none" baseline="0">
                <a:solidFill>
                  <a:srgbClr val="FF0000"/>
                </a:solidFill>
              </a:rPr>
              <a:t>excepto en las columnas que deben llenar los agricultores</a:t>
            </a:r>
          </a:p>
          <a:p>
            <a:pPr algn="ctr" rtl="0"/>
            <a:r>
              <a:rPr lang="x-none" sz="2000" b="1" i="0" u="none" baseline="0">
                <a:solidFill>
                  <a:srgbClr val="FF0000"/>
                </a:solidFill>
              </a:rPr>
              <a:t>con información sobre los cambios </a:t>
            </a:r>
            <a:r>
              <a:rPr lang="x-none" sz="2000" b="0" i="0" u="none" baseline="0">
                <a:solidFill>
                  <a:schemeClr val="tx1"/>
                </a:solidFill>
              </a:rPr>
              <a:t>que han realizado tras el SHEP </a:t>
            </a:r>
            <a:endParaRPr kumimoji="1" lang="x-none" sz="2000" dirty="0">
              <a:solidFill>
                <a:schemeClr val="tx1"/>
              </a:solidFill>
            </a:endParaRPr>
          </a:p>
        </p:txBody>
      </p:sp>
    </p:spTree>
    <p:extLst>
      <p:ext uri="{BB962C8B-B14F-4D97-AF65-F5344CB8AC3E}">
        <p14:creationId xmlns:p14="http://schemas.microsoft.com/office/powerpoint/2010/main" val="1743292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3929" y="2515752"/>
            <a:ext cx="6108231" cy="1403080"/>
          </a:xfrm>
          <a:prstGeom prst="rect">
            <a:avLst/>
          </a:prstGeom>
        </p:spPr>
      </p:pic>
      <p:sp>
        <p:nvSpPr>
          <p:cNvPr id="2" name="Title 1"/>
          <p:cNvSpPr>
            <a:spLocks noGrp="1"/>
          </p:cNvSpPr>
          <p:nvPr>
            <p:ph type="title"/>
          </p:nvPr>
        </p:nvSpPr>
        <p:spPr>
          <a:xfrm>
            <a:off x="838200" y="-112181"/>
            <a:ext cx="11049000" cy="1325563"/>
          </a:xfrm>
        </p:spPr>
        <p:txBody>
          <a:bodyPr/>
          <a:lstStyle/>
          <a:p>
            <a:pPr algn="l" rtl="0"/>
            <a:r>
              <a:rPr kumimoji="1" lang="x-none" b="1" i="0" u="none" baseline="0" dirty="0">
                <a:solidFill>
                  <a:srgbClr val="FF0000"/>
                </a:solidFill>
              </a:rPr>
              <a:t>¿CÓMO?: </a:t>
            </a:r>
            <a:r>
              <a:rPr lang="es-MX" dirty="0" err="1"/>
              <a:t>co</a:t>
            </a:r>
            <a:r>
              <a:rPr lang="x-none" dirty="0"/>
              <a:t>nsejos clave para la implementación</a:t>
            </a:r>
          </a:p>
        </p:txBody>
      </p:sp>
      <p:sp>
        <p:nvSpPr>
          <p:cNvPr id="3" name="Content Placeholder 2"/>
          <p:cNvSpPr>
            <a:spLocks noGrp="1"/>
          </p:cNvSpPr>
          <p:nvPr>
            <p:ph idx="1"/>
          </p:nvPr>
        </p:nvSpPr>
        <p:spPr>
          <a:xfrm>
            <a:off x="493541" y="929033"/>
            <a:ext cx="11549576" cy="5206296"/>
          </a:xfrm>
        </p:spPr>
        <p:txBody>
          <a:bodyPr>
            <a:normAutofit/>
          </a:bodyPr>
          <a:lstStyle/>
          <a:p>
            <a:pPr algn="l" rtl="0"/>
            <a:r>
              <a:rPr lang="x-none" sz="3200" b="0" i="0" u="none" baseline="0" dirty="0"/>
              <a:t>Las visitas de seguimiento y monitoreo deben ayudar al grupo de agricultores a «despegar» para convertirse en agricultores autosuficientes capaces de practicar por iniciativa propia un</a:t>
            </a:r>
            <a:r>
              <a:rPr lang="es-MX" sz="3200" b="0" i="0" u="none" baseline="0" dirty="0"/>
              <a:t>a</a:t>
            </a:r>
            <a:r>
              <a:rPr lang="x-none" sz="3200" b="0" i="0" u="none" baseline="0" dirty="0"/>
              <a:t> agricultura orientada al mercado.</a:t>
            </a:r>
            <a:endParaRPr lang="x-none" sz="3200" dirty="0"/>
          </a:p>
          <a:p>
            <a:endParaRPr lang="x-none" dirty="0"/>
          </a:p>
          <a:p>
            <a:endParaRPr lang="x-none" sz="2400" dirty="0"/>
          </a:p>
          <a:p>
            <a:pPr algn="l" rtl="0"/>
            <a:r>
              <a:rPr lang="x-none" sz="3200" b="0" i="0" u="none" baseline="0" dirty="0"/>
              <a:t>El estudio de línea final participativo debiera dar a los agricultores la oportunidad de confirmar cuánto han mejorado con la experiencia de haber participado en el SHEP.</a:t>
            </a:r>
            <a:endParaRPr kumimoji="1" lang="x-none" sz="32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8</a:t>
            </a:fld>
            <a:endParaRPr kumimoji="1" lang="x-none" dirty="0"/>
          </a:p>
        </p:txBody>
      </p:sp>
      <p:pic>
        <p:nvPicPr>
          <p:cNvPr id="6" name="Picture 5"/>
          <p:cNvPicPr>
            <a:picLocks noChangeAspect="1"/>
          </p:cNvPicPr>
          <p:nvPr/>
        </p:nvPicPr>
        <p:blipFill>
          <a:blip r:embed="rId3"/>
          <a:stretch>
            <a:fillRect/>
          </a:stretch>
        </p:blipFill>
        <p:spPr>
          <a:xfrm>
            <a:off x="329020" y="5439287"/>
            <a:ext cx="5628682" cy="1511509"/>
          </a:xfrm>
          <a:prstGeom prst="rect">
            <a:avLst/>
          </a:prstGeom>
        </p:spPr>
      </p:pic>
      <p:sp>
        <p:nvSpPr>
          <p:cNvPr id="9" name="Rounded Rectangle 8"/>
          <p:cNvSpPr/>
          <p:nvPr/>
        </p:nvSpPr>
        <p:spPr>
          <a:xfrm>
            <a:off x="1217314" y="5290908"/>
            <a:ext cx="2405562" cy="299664"/>
          </a:xfrm>
          <a:prstGeom prst="roundRect">
            <a:avLst/>
          </a:prstGeom>
          <a:solidFill>
            <a:schemeClr val="accent2">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kumimoji="1" lang="x-none" b="1" i="0" u="none" baseline="0" dirty="0">
                <a:solidFill>
                  <a:schemeClr val="tx1"/>
                </a:solidFill>
              </a:rPr>
              <a:t>Aumentar la motivación</a:t>
            </a:r>
            <a:endParaRPr kumimoji="1" lang="x-none" b="1" dirty="0">
              <a:solidFill>
                <a:schemeClr val="tx1"/>
              </a:solidFill>
            </a:endParaRPr>
          </a:p>
        </p:txBody>
      </p:sp>
      <p:sp>
        <p:nvSpPr>
          <p:cNvPr id="8" name="CuadroTexto 7"/>
          <p:cNvSpPr txBox="1"/>
          <p:nvPr/>
        </p:nvSpPr>
        <p:spPr>
          <a:xfrm>
            <a:off x="5208607" y="2692400"/>
            <a:ext cx="3258059" cy="1185333"/>
          </a:xfrm>
          <a:prstGeom prst="rect">
            <a:avLst/>
          </a:prstGeom>
          <a:solidFill>
            <a:srgbClr val="EFD1CF"/>
          </a:solidFill>
        </p:spPr>
        <p:txBody>
          <a:bodyPr wrap="square" lIns="0" tIns="0" rIns="0" bIns="0" rtlCol="0" anchor="ctr" anchorCtr="0">
            <a:noAutofit/>
          </a:bodyPr>
          <a:lstStyle/>
          <a:p>
            <a:r>
              <a:rPr lang="es-CL" dirty="0"/>
              <a:t>Durante las visitas de seguimiento se nos recuerda el objetivo de SHEP. Nos esforzaremos para lograr el</a:t>
            </a:r>
            <a:r>
              <a:rPr lang="ja-JP" altLang="en-US" dirty="0"/>
              <a:t> </a:t>
            </a:r>
            <a:r>
              <a:rPr lang="es-CL" dirty="0"/>
              <a:t>objetivo y convertirnos en agricultores exitosos. </a:t>
            </a:r>
            <a:endParaRPr lang="es-MX" dirty="0"/>
          </a:p>
        </p:txBody>
      </p:sp>
      <p:sp>
        <p:nvSpPr>
          <p:cNvPr id="10" name="CuadroTexto 9"/>
          <p:cNvSpPr txBox="1"/>
          <p:nvPr/>
        </p:nvSpPr>
        <p:spPr>
          <a:xfrm>
            <a:off x="1586137" y="5604934"/>
            <a:ext cx="3148314" cy="1117600"/>
          </a:xfrm>
          <a:prstGeom prst="rect">
            <a:avLst/>
          </a:prstGeom>
          <a:solidFill>
            <a:srgbClr val="EFD1CF"/>
          </a:solidFill>
        </p:spPr>
        <p:txBody>
          <a:bodyPr wrap="square" lIns="0" tIns="0" rIns="0" bIns="0" rtlCol="0" anchor="ctr" anchorCtr="0">
            <a:noAutofit/>
          </a:bodyPr>
          <a:lstStyle/>
          <a:p>
            <a:r>
              <a:rPr lang="es-CL" sz="1600" dirty="0"/>
              <a:t>Durante el estudio final, nos hemos dado cuenta de cuánto hemos mejorado en términos técnicos y de marketing. Estamos contentos de ver las mejorías. </a:t>
            </a:r>
            <a:endParaRPr lang="es-MX" sz="1600" dirty="0"/>
          </a:p>
        </p:txBody>
      </p:sp>
      <p:sp>
        <p:nvSpPr>
          <p:cNvPr id="12" name="CuadroTexto 11"/>
          <p:cNvSpPr txBox="1"/>
          <p:nvPr/>
        </p:nvSpPr>
        <p:spPr>
          <a:xfrm>
            <a:off x="8600710" y="2668867"/>
            <a:ext cx="1339158" cy="802465"/>
          </a:xfrm>
          <a:prstGeom prst="ellipse">
            <a:avLst/>
          </a:prstGeom>
          <a:solidFill>
            <a:srgbClr val="D85D52"/>
          </a:solidFill>
        </p:spPr>
        <p:txBody>
          <a:bodyPr wrap="square" lIns="0" tIns="0" rIns="0" bIns="0" rtlCol="0" anchor="ctr" anchorCtr="0">
            <a:noAutofit/>
          </a:bodyPr>
          <a:lstStyle/>
          <a:p>
            <a:r>
              <a:rPr lang="es-MX" dirty="0">
                <a:solidFill>
                  <a:schemeClr val="bg1"/>
                </a:solidFill>
              </a:rPr>
              <a:t>Apoyo a la autonomía</a:t>
            </a:r>
          </a:p>
        </p:txBody>
      </p:sp>
      <p:sp>
        <p:nvSpPr>
          <p:cNvPr id="13" name="CuadroTexto 12"/>
          <p:cNvSpPr txBox="1"/>
          <p:nvPr/>
        </p:nvSpPr>
        <p:spPr>
          <a:xfrm>
            <a:off x="4688604" y="5527669"/>
            <a:ext cx="1542863" cy="737664"/>
          </a:xfrm>
          <a:prstGeom prst="ellipse">
            <a:avLst/>
          </a:prstGeom>
          <a:solidFill>
            <a:srgbClr val="D85D52"/>
          </a:solidFill>
        </p:spPr>
        <p:txBody>
          <a:bodyPr wrap="square" lIns="0" tIns="0" rIns="0" bIns="0" rtlCol="0" anchor="ctr" anchorCtr="0">
            <a:noAutofit/>
          </a:bodyPr>
          <a:lstStyle/>
          <a:p>
            <a:r>
              <a:rPr lang="es-MX" dirty="0">
                <a:solidFill>
                  <a:schemeClr val="bg1"/>
                </a:solidFill>
              </a:rPr>
              <a:t>Apoyo a la competencia</a:t>
            </a:r>
          </a:p>
        </p:txBody>
      </p:sp>
      <p:sp>
        <p:nvSpPr>
          <p:cNvPr id="7" name="Rounded Rectangle 6"/>
          <p:cNvSpPr/>
          <p:nvPr/>
        </p:nvSpPr>
        <p:spPr>
          <a:xfrm>
            <a:off x="4948931" y="2329819"/>
            <a:ext cx="2660994" cy="392803"/>
          </a:xfrm>
          <a:prstGeom prst="roundRect">
            <a:avLst/>
          </a:prstGeom>
          <a:solidFill>
            <a:schemeClr val="accent2">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kumimoji="1" lang="x-none" b="1" i="0" u="none" baseline="0" dirty="0">
                <a:solidFill>
                  <a:schemeClr val="tx1"/>
                </a:solidFill>
              </a:rPr>
              <a:t>Aumentar la motivación</a:t>
            </a:r>
            <a:endParaRPr kumimoji="1" lang="x-none" b="1" dirty="0">
              <a:solidFill>
                <a:schemeClr val="tx1"/>
              </a:solidFill>
            </a:endParaRPr>
          </a:p>
        </p:txBody>
      </p:sp>
    </p:spTree>
    <p:extLst>
      <p:ext uri="{BB962C8B-B14F-4D97-AF65-F5344CB8AC3E}">
        <p14:creationId xmlns:p14="http://schemas.microsoft.com/office/powerpoint/2010/main" val="2274285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68"/>
            <a:ext cx="10515600" cy="1325563"/>
          </a:xfrm>
          <a:solidFill>
            <a:schemeClr val="bg1">
              <a:lumMod val="65000"/>
            </a:schemeClr>
          </a:solidFill>
        </p:spPr>
        <p:txBody>
          <a:bodyPr/>
          <a:lstStyle/>
          <a:p>
            <a:pPr algn="ctr"/>
            <a:r>
              <a:rPr lang="x-none" altLang="ja-JP" dirty="0" smtClean="0">
                <a:solidFill>
                  <a:schemeClr val="tx1"/>
                </a:solidFill>
                <a:effectLst>
                  <a:outerShdw blurRad="38100" dist="38100" dir="2700000" algn="tl">
                    <a:srgbClr val="000000">
                      <a:alpha val="43000"/>
                    </a:srgbClr>
                  </a:outerShdw>
                </a:effectLst>
              </a:rPr>
              <a:t>PARTE </a:t>
            </a:r>
            <a:r>
              <a:rPr lang="x-none" altLang="ja-JP" dirty="0">
                <a:solidFill>
                  <a:schemeClr val="tx1"/>
                </a:solidFill>
                <a:effectLst>
                  <a:outerShdw blurRad="38100" dist="38100" dir="2700000" algn="tl">
                    <a:srgbClr val="000000">
                      <a:alpha val="43000"/>
                    </a:srgbClr>
                  </a:outerShdw>
                </a:effectLst>
              </a:rPr>
              <a:t>2: </a:t>
            </a:r>
            <a:r>
              <a:rPr lang="x-none" altLang="ja-JP" dirty="0" smtClean="0">
                <a:solidFill>
                  <a:schemeClr val="tx1"/>
                </a:solidFill>
                <a:effectLst>
                  <a:outerShdw blurRad="38100" dist="38100" dir="2700000" algn="tl">
                    <a:srgbClr val="000000">
                      <a:alpha val="43000"/>
                    </a:srgbClr>
                  </a:outerShdw>
                </a:effectLst>
              </a:rPr>
              <a:t>PRÁCTICA</a:t>
            </a:r>
            <a:endParaRPr kumimoji="1" lang="en-US" dirty="0">
              <a:solidFill>
                <a:schemeClr val="tx1"/>
              </a:solidFill>
            </a:endParaRPr>
          </a:p>
        </p:txBody>
      </p:sp>
      <p:sp>
        <p:nvSpPr>
          <p:cNvPr id="4" name="Slide Number Placeholder 3"/>
          <p:cNvSpPr>
            <a:spLocks noGrp="1"/>
          </p:cNvSpPr>
          <p:nvPr>
            <p:ph type="sldNum" sz="quarter" idx="12"/>
          </p:nvPr>
        </p:nvSpPr>
        <p:spPr/>
        <p:txBody>
          <a:bodyPr/>
          <a:lstStyle/>
          <a:p>
            <a:fld id="{5D3A281A-EDD1-4EE7-A1B5-4028A6F808F1}" type="slidenum">
              <a:rPr kumimoji="1" lang="en-US" smtClean="0"/>
              <a:t>9</a:t>
            </a:fld>
            <a:endParaRPr kumimoji="1" lang="en-US"/>
          </a:p>
        </p:txBody>
      </p:sp>
    </p:spTree>
    <p:extLst>
      <p:ext uri="{BB962C8B-B14F-4D97-AF65-F5344CB8AC3E}">
        <p14:creationId xmlns:p14="http://schemas.microsoft.com/office/powerpoint/2010/main" val="1537079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3F11E3B5A638248B8360CDC73F5175A" ma:contentTypeVersion="16" ma:contentTypeDescription="新しいドキュメントを作成します。" ma:contentTypeScope="" ma:versionID="ebfe80232c898dbef27a1fbbc7cca82b">
  <xsd:schema xmlns:xsd="http://www.w3.org/2001/XMLSchema" xmlns:xs="http://www.w3.org/2001/XMLSchema" xmlns:p="http://schemas.microsoft.com/office/2006/metadata/properties" xmlns:ns2="b5df9216-17ea-4c10-abb6-43a658e75ede" xmlns:ns3="b94aba0d-0b37-450f-acf1-6ab612cafb6d" targetNamespace="http://schemas.microsoft.com/office/2006/metadata/properties" ma:root="true" ma:fieldsID="db8272c95ff05eede5056ccb1aba1cc7" ns2:_="" ns3:_="">
    <xsd:import namespace="b5df9216-17ea-4c10-abb6-43a658e75ede"/>
    <xsd:import namespace="b94aba0d-0b37-450f-acf1-6ab612cafb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f9216-17ea-4c10-abb6-43a658e75e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7e32e000-d71a-4941-98f3-c6f5b59317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94aba0d-0b37-450f-acf1-6ab612cafb6d"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030e04c1-ccbc-4a27-94ac-d2f26473e50f}" ma:internalName="TaxCatchAll" ma:showField="CatchAllData" ma:web="b94aba0d-0b37-450f-acf1-6ab612cafb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df9216-17ea-4c10-abb6-43a658e75ede">
      <Terms xmlns="http://schemas.microsoft.com/office/infopath/2007/PartnerControls"/>
    </lcf76f155ced4ddcb4097134ff3c332f>
    <TaxCatchAll xmlns="b94aba0d-0b37-450f-acf1-6ab612cafb6d" xsi:nil="true"/>
    <SharedWithUsers xmlns="b94aba0d-0b37-450f-acf1-6ab612cafb6d">
      <UserInfo>
        <DisplayName/>
        <AccountId xsi:nil="true"/>
        <AccountType/>
      </UserInfo>
    </SharedWithUsers>
    <MediaLengthInSeconds xmlns="b5df9216-17ea-4c10-abb6-43a658e75ede" xsi:nil="true"/>
  </documentManagement>
</p:properties>
</file>

<file path=customXml/itemProps1.xml><?xml version="1.0" encoding="utf-8"?>
<ds:datastoreItem xmlns:ds="http://schemas.openxmlformats.org/officeDocument/2006/customXml" ds:itemID="{6FFE25BB-972C-4450-AD10-005A5349891F}"/>
</file>

<file path=customXml/itemProps2.xml><?xml version="1.0" encoding="utf-8"?>
<ds:datastoreItem xmlns:ds="http://schemas.openxmlformats.org/officeDocument/2006/customXml" ds:itemID="{2024AC90-2846-47BC-B2BF-E43D8F417900}"/>
</file>

<file path=customXml/itemProps3.xml><?xml version="1.0" encoding="utf-8"?>
<ds:datastoreItem xmlns:ds="http://schemas.openxmlformats.org/officeDocument/2006/customXml" ds:itemID="{92C83146-B897-438D-AC90-6ECE4C66ECC7}"/>
</file>

<file path=docProps/app.xml><?xml version="1.0" encoding="utf-8"?>
<Properties xmlns="http://schemas.openxmlformats.org/officeDocument/2006/extended-properties" xmlns:vt="http://schemas.openxmlformats.org/officeDocument/2006/docPropsVTypes">
  <TotalTime>1200</TotalTime>
  <Words>1895</Words>
  <Application>Microsoft Office PowerPoint</Application>
  <PresentationFormat>ワイド画面</PresentationFormat>
  <Paragraphs>169</Paragraphs>
  <Slides>27</Slides>
  <Notes>1</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27</vt:i4>
      </vt:variant>
    </vt:vector>
  </HeadingPairs>
  <TitlesOfParts>
    <vt:vector size="39" baseType="lpstr">
      <vt:lpstr>HGｺﾞｼｯｸE</vt:lpstr>
      <vt:lpstr>ＭＳ Ｐゴシック</vt:lpstr>
      <vt:lpstr>ＭＳ ゴシック</vt:lpstr>
      <vt:lpstr>ＭＳ 明朝</vt:lpstr>
      <vt:lpstr>Arial</vt:lpstr>
      <vt:lpstr>Arial Narrow</vt:lpstr>
      <vt:lpstr>Calibri</vt:lpstr>
      <vt:lpstr>Century Gothic</vt:lpstr>
      <vt:lpstr>Times New Roman</vt:lpstr>
      <vt:lpstr>Wingdings</vt:lpstr>
      <vt:lpstr>Office Theme</vt:lpstr>
      <vt:lpstr>ビットマップ イメージ</vt:lpstr>
      <vt:lpstr>Seguimiento y monitoreo Métodos de implementación</vt:lpstr>
      <vt:lpstr>¿DÓNDE ESTAMOS?: seguimiento y monitoreo en los 4 pasos del SHEP</vt:lpstr>
      <vt:lpstr>PARTE 1: CONCEPTO</vt:lpstr>
      <vt:lpstr>¿POR QUÉ?: objetivos del seguimiento y monitoreo</vt:lpstr>
      <vt:lpstr>¿QUÉ?: resumen del seguimiento y monitoreo</vt:lpstr>
      <vt:lpstr>FORMULARIO: cuestionarios para el estudio de línea final</vt:lpstr>
      <vt:lpstr>FORMULARIO: cuestionario para el estudio de línea base</vt:lpstr>
      <vt:lpstr>¿CÓMO?: consejos clave para la implementación</vt:lpstr>
      <vt:lpstr>PARTE 2: PRÁCTICA</vt:lpstr>
      <vt:lpstr>PASO: procedimientos de implementación</vt:lpstr>
      <vt:lpstr>PASO: procedimientos de implementación</vt:lpstr>
      <vt:lpstr>Llenado de la hoja de producción, ingresos y costos</vt:lpstr>
      <vt:lpstr>Llenado de la hoja de producción, ingresos y costos</vt:lpstr>
      <vt:lpstr>Llenado de la hoja de producción, ingresos y costos</vt:lpstr>
      <vt:lpstr>Llenado de la hoja de producción, ingresos y costos</vt:lpstr>
      <vt:lpstr>Llenado de la hoja de producción, ingresos y costos</vt:lpstr>
      <vt:lpstr>Llenado de la hoja de producción, ingresos y costos</vt:lpstr>
      <vt:lpstr>Llenado de la hoja de producción, ingresos y costos</vt:lpstr>
      <vt:lpstr>Llenado de la hoja de producción, ingresos y costos</vt:lpstr>
      <vt:lpstr>Llenado de la hoja de técnicas agrícolas</vt:lpstr>
      <vt:lpstr>Llenado de la hoja de técnicas agrícolas</vt:lpstr>
      <vt:lpstr>Llenado de la hoja de técnicas agrícolas</vt:lpstr>
      <vt:lpstr>LISTA DE CHEQUEO: puntos que confirmar tras el seguimiento y monitoreo</vt:lpstr>
      <vt:lpstr>El seguimiento y monitoreo en acción</vt:lpstr>
      <vt:lpstr>SOLUCIÓN DE PROBLEMAS</vt:lpstr>
      <vt:lpstr>SOLUCIÓN DE PROBLEMAS</vt:lpstr>
      <vt:lpstr>Camino a seguir: Calendario de implementación, reporte; agregue aquí cualquier otra información necesaria.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Shuto Kumiko</dc:creator>
  <cp:lastModifiedBy>Mitsuya, Sayuri[三津谷 沙友里]</cp:lastModifiedBy>
  <cp:revision>142</cp:revision>
  <dcterms:created xsi:type="dcterms:W3CDTF">2019-05-01T16:27:56Z</dcterms:created>
  <dcterms:modified xsi:type="dcterms:W3CDTF">2022-01-24T04:31:23Z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0x010100D3F11E3B5A638248B8360CDC73F5175A</vt:lpwstr>
  </property>
  <property fmtid="{D5CDD505-2E9C-101B-9397-08002B2CF9AE}" pid="3" name="Order">
    <vt:r8>151979000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