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Override2.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2" r:id="rId1"/>
  </p:sldMasterIdLst>
  <p:notesMasterIdLst>
    <p:notesMasterId r:id="rId39"/>
  </p:notesMasterIdLst>
  <p:handoutMasterIdLst>
    <p:handoutMasterId r:id="rId40"/>
  </p:handoutMasterIdLst>
  <p:sldIdLst>
    <p:sldId id="620" r:id="rId2"/>
    <p:sldId id="377" r:id="rId3"/>
    <p:sldId id="459" r:id="rId4"/>
    <p:sldId id="457" r:id="rId5"/>
    <p:sldId id="262" r:id="rId6"/>
    <p:sldId id="435" r:id="rId7"/>
    <p:sldId id="597" r:id="rId8"/>
    <p:sldId id="623" r:id="rId9"/>
    <p:sldId id="624" r:id="rId10"/>
    <p:sldId id="629" r:id="rId11"/>
    <p:sldId id="622" r:id="rId12"/>
    <p:sldId id="613" r:id="rId13"/>
    <p:sldId id="614" r:id="rId14"/>
    <p:sldId id="615" r:id="rId15"/>
    <p:sldId id="616" r:id="rId16"/>
    <p:sldId id="617" r:id="rId17"/>
    <p:sldId id="625" r:id="rId18"/>
    <p:sldId id="626" r:id="rId19"/>
    <p:sldId id="627" r:id="rId20"/>
    <p:sldId id="628" r:id="rId21"/>
    <p:sldId id="604" r:id="rId22"/>
    <p:sldId id="605" r:id="rId23"/>
    <p:sldId id="606" r:id="rId24"/>
    <p:sldId id="607" r:id="rId25"/>
    <p:sldId id="608" r:id="rId26"/>
    <p:sldId id="609" r:id="rId27"/>
    <p:sldId id="610" r:id="rId28"/>
    <p:sldId id="611" r:id="rId29"/>
    <p:sldId id="612" r:id="rId30"/>
    <p:sldId id="519" r:id="rId31"/>
    <p:sldId id="589" r:id="rId32"/>
    <p:sldId id="590" r:id="rId33"/>
    <p:sldId id="551" r:id="rId34"/>
    <p:sldId id="595" r:id="rId35"/>
    <p:sldId id="596" r:id="rId36"/>
    <p:sldId id="460" r:id="rId37"/>
    <p:sldId id="451" r:id="rId38"/>
  </p:sldIdLst>
  <p:sldSz cx="9144000" cy="6858000" type="screen4x3"/>
  <p:notesSz cx="9928225" cy="679767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003300"/>
    <a:srgbClr val="BB6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6" d="100"/>
          <a:sy n="106" d="100"/>
        </p:scale>
        <p:origin x="1160" y="76"/>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07A3E7E1-1A6D-633B-B688-DE43AF83AFD1}"/>
              </a:ext>
            </a:extLst>
          </p:cNvPr>
          <p:cNvSpPr>
            <a:spLocks noGrp="1"/>
          </p:cNvSpPr>
          <p:nvPr>
            <p:ph type="hdr" sz="quarter"/>
          </p:nvPr>
        </p:nvSpPr>
        <p:spPr>
          <a:xfrm>
            <a:off x="0" y="0"/>
            <a:ext cx="4303713" cy="339725"/>
          </a:xfrm>
          <a:prstGeom prst="rect">
            <a:avLst/>
          </a:prstGeom>
        </p:spPr>
        <p:txBody>
          <a:bodyPr vert="horz" wrap="square" lIns="92117" tIns="46058" rIns="92117" bIns="46058" numCol="1" anchor="t" anchorCtr="0" compatLnSpc="1">
            <a:prstTxWarp prst="textNoShape">
              <a:avLst/>
            </a:prstTxWarp>
          </a:bodyPr>
          <a:lstStyle>
            <a:lvl1pPr eaLnBrk="1" hangingPunct="1">
              <a:defRPr sz="1200">
                <a:latin typeface="Arial" charset="0"/>
                <a:ea typeface="MS PGothic" charset="0"/>
                <a:cs typeface="MS PGothic" charset="0"/>
              </a:defRPr>
            </a:lvl1pPr>
          </a:lstStyle>
          <a:p>
            <a:pPr>
              <a:defRPr/>
            </a:pPr>
            <a:r>
              <a:rPr lang="en-US" altLang="ja-JP"/>
              <a:t>2. Enquete de base participative</a:t>
            </a:r>
            <a:endParaRPr lang="ja-JP" altLang="en-US"/>
          </a:p>
        </p:txBody>
      </p:sp>
      <p:sp>
        <p:nvSpPr>
          <p:cNvPr id="4" name="フッター プレースホルダ 3">
            <a:extLst>
              <a:ext uri="{FF2B5EF4-FFF2-40B4-BE49-F238E27FC236}">
                <a16:creationId xmlns:a16="http://schemas.microsoft.com/office/drawing/2014/main" id="{4BD39A33-EB4F-B405-F19E-B2792F827921}"/>
              </a:ext>
            </a:extLst>
          </p:cNvPr>
          <p:cNvSpPr>
            <a:spLocks noGrp="1"/>
          </p:cNvSpPr>
          <p:nvPr>
            <p:ph type="ftr" sz="quarter" idx="2"/>
          </p:nvPr>
        </p:nvSpPr>
        <p:spPr>
          <a:xfrm>
            <a:off x="0" y="6456363"/>
            <a:ext cx="4303713" cy="339725"/>
          </a:xfrm>
          <a:prstGeom prst="rect">
            <a:avLst/>
          </a:prstGeom>
        </p:spPr>
        <p:txBody>
          <a:bodyPr vert="horz" wrap="square" lIns="92117" tIns="46058" rIns="92117" bIns="46058" numCol="1" anchor="b" anchorCtr="0" compatLnSpc="1">
            <a:prstTxWarp prst="textNoShape">
              <a:avLst/>
            </a:prstTxWarp>
          </a:bodyPr>
          <a:lstStyle>
            <a:lvl1pPr eaLnBrk="1" hangingPunct="1">
              <a:defRPr sz="1200">
                <a:latin typeface="Arial" charset="0"/>
                <a:ea typeface="MS PGothic" charset="0"/>
                <a:cs typeface="MS PGothic" charset="0"/>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B14999C9-3781-7B7E-C40D-02FA7DCE0773}"/>
              </a:ext>
            </a:extLst>
          </p:cNvPr>
          <p:cNvSpPr>
            <a:spLocks noGrp="1"/>
          </p:cNvSpPr>
          <p:nvPr>
            <p:ph type="sldNum" sz="quarter" idx="3"/>
          </p:nvPr>
        </p:nvSpPr>
        <p:spPr>
          <a:xfrm>
            <a:off x="5622925" y="6456363"/>
            <a:ext cx="4303713" cy="339725"/>
          </a:xfrm>
          <a:prstGeom prst="rect">
            <a:avLst/>
          </a:prstGeom>
        </p:spPr>
        <p:txBody>
          <a:bodyPr vert="horz" wrap="square" lIns="92117" tIns="46058" rIns="92117" bIns="46058" numCol="1" anchor="b" anchorCtr="0" compatLnSpc="1">
            <a:prstTxWarp prst="textNoShape">
              <a:avLst/>
            </a:prstTxWarp>
          </a:bodyPr>
          <a:lstStyle>
            <a:lvl1pPr algn="r" eaLnBrk="1" hangingPunct="1">
              <a:defRPr sz="1200">
                <a:cs typeface="Arial" panose="020B0604020202020204" pitchFamily="34" charset="0"/>
              </a:defRPr>
            </a:lvl1pPr>
          </a:lstStyle>
          <a:p>
            <a:fld id="{658B8845-CD3C-4C2C-8955-2D399F8DBCC3}" type="slidenum">
              <a:rPr lang="ja-JP" altLang="en-US"/>
              <a:pPr/>
              <a:t>‹#›</a:t>
            </a:fld>
            <a:endParaRPr lang="ja-JP" alt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7C82B722-3349-E222-5A52-95BB916E428A}"/>
              </a:ext>
            </a:extLst>
          </p:cNvPr>
          <p:cNvSpPr>
            <a:spLocks noGrp="1"/>
          </p:cNvSpPr>
          <p:nvPr>
            <p:ph type="hdr" sz="quarter"/>
          </p:nvPr>
        </p:nvSpPr>
        <p:spPr>
          <a:xfrm>
            <a:off x="0" y="0"/>
            <a:ext cx="4303713" cy="339725"/>
          </a:xfrm>
          <a:prstGeom prst="rect">
            <a:avLst/>
          </a:prstGeom>
        </p:spPr>
        <p:txBody>
          <a:bodyPr vert="horz" wrap="square" lIns="92117" tIns="46058" rIns="92117" bIns="46058"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r>
              <a:rPr lang="en-US" altLang="ja-JP"/>
              <a:t>2. Enquete de base participative</a:t>
            </a:r>
            <a:endParaRPr lang="ja-JP" altLang="en-US"/>
          </a:p>
        </p:txBody>
      </p:sp>
      <p:sp>
        <p:nvSpPr>
          <p:cNvPr id="3" name="日付プレースホルダ 2">
            <a:extLst>
              <a:ext uri="{FF2B5EF4-FFF2-40B4-BE49-F238E27FC236}">
                <a16:creationId xmlns:a16="http://schemas.microsoft.com/office/drawing/2014/main" id="{E737A3C8-A319-0601-2176-7A4B1107F71B}"/>
              </a:ext>
            </a:extLst>
          </p:cNvPr>
          <p:cNvSpPr>
            <a:spLocks noGrp="1"/>
          </p:cNvSpPr>
          <p:nvPr>
            <p:ph type="dt" idx="1"/>
          </p:nvPr>
        </p:nvSpPr>
        <p:spPr>
          <a:xfrm>
            <a:off x="5622925" y="0"/>
            <a:ext cx="4303713" cy="339725"/>
          </a:xfrm>
          <a:prstGeom prst="rect">
            <a:avLst/>
          </a:prstGeom>
        </p:spPr>
        <p:txBody>
          <a:bodyPr vert="horz" wrap="square" lIns="92117" tIns="46058" rIns="92117" bIns="46058" numCol="1" anchor="t" anchorCtr="0" compatLnSpc="1">
            <a:prstTxWarp prst="textNoShape">
              <a:avLst/>
            </a:prstTxWarp>
          </a:bodyPr>
          <a:lstStyle>
            <a:lvl1pPr algn="r" eaLnBrk="1" hangingPunct="1">
              <a:defRPr sz="1200">
                <a:latin typeface="Calibri" charset="0"/>
                <a:ea typeface="MS PGothic" charset="0"/>
                <a:cs typeface="MS PGothic" charset="0"/>
              </a:defRPr>
            </a:lvl1pPr>
          </a:lstStyle>
          <a:p>
            <a:pPr>
              <a:defRPr/>
            </a:pPr>
            <a:r>
              <a:rPr lang="en-US" altLang="ja-JP"/>
              <a:t>le 24 sepmtebre 2018</a:t>
            </a:r>
            <a:endParaRPr lang="ja-JP" altLang="en-US"/>
          </a:p>
        </p:txBody>
      </p:sp>
      <p:sp>
        <p:nvSpPr>
          <p:cNvPr id="4" name="スライド イメージ プレースホルダ 3">
            <a:extLst>
              <a:ext uri="{FF2B5EF4-FFF2-40B4-BE49-F238E27FC236}">
                <a16:creationId xmlns:a16="http://schemas.microsoft.com/office/drawing/2014/main" id="{341822C9-5D27-4B3A-D606-B30BBE51406E}"/>
              </a:ext>
            </a:extLst>
          </p:cNvPr>
          <p:cNvSpPr>
            <a:spLocks noGrp="1" noRot="1" noChangeAspect="1"/>
          </p:cNvSpPr>
          <p:nvPr>
            <p:ph type="sldImg" idx="2"/>
          </p:nvPr>
        </p:nvSpPr>
        <p:spPr>
          <a:xfrm>
            <a:off x="3263900" y="509588"/>
            <a:ext cx="3400425" cy="2551112"/>
          </a:xfrm>
          <a:prstGeom prst="rect">
            <a:avLst/>
          </a:prstGeom>
          <a:noFill/>
          <a:ln w="12700">
            <a:solidFill>
              <a:prstClr val="black"/>
            </a:solidFill>
          </a:ln>
        </p:spPr>
        <p:txBody>
          <a:bodyPr vert="horz" lIns="92117" tIns="46058" rIns="92117" bIns="46058" rtlCol="0" anchor="ctr"/>
          <a:lstStyle/>
          <a:p>
            <a:pPr lvl="0"/>
            <a:endParaRPr lang="ja-JP" altLang="en-US" noProof="0"/>
          </a:p>
        </p:txBody>
      </p:sp>
      <p:sp>
        <p:nvSpPr>
          <p:cNvPr id="5" name="ノート プレースホルダ 4">
            <a:extLst>
              <a:ext uri="{FF2B5EF4-FFF2-40B4-BE49-F238E27FC236}">
                <a16:creationId xmlns:a16="http://schemas.microsoft.com/office/drawing/2014/main" id="{CD0F2C34-E653-A1C4-7C9B-FA2B7904A217}"/>
              </a:ext>
            </a:extLst>
          </p:cNvPr>
          <p:cNvSpPr>
            <a:spLocks noGrp="1"/>
          </p:cNvSpPr>
          <p:nvPr>
            <p:ph type="body" sz="quarter" idx="3"/>
          </p:nvPr>
        </p:nvSpPr>
        <p:spPr>
          <a:xfrm>
            <a:off x="992188" y="3228975"/>
            <a:ext cx="7943850" cy="3059113"/>
          </a:xfrm>
          <a:prstGeom prst="rect">
            <a:avLst/>
          </a:prstGeom>
        </p:spPr>
        <p:txBody>
          <a:bodyPr vert="horz" wrap="square" lIns="92117" tIns="46058" rIns="92117" bIns="46058"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a:extLst>
              <a:ext uri="{FF2B5EF4-FFF2-40B4-BE49-F238E27FC236}">
                <a16:creationId xmlns:a16="http://schemas.microsoft.com/office/drawing/2014/main" id="{6396E354-6F56-2B41-44BA-ACE918CECE0B}"/>
              </a:ext>
            </a:extLst>
          </p:cNvPr>
          <p:cNvSpPr>
            <a:spLocks noGrp="1"/>
          </p:cNvSpPr>
          <p:nvPr>
            <p:ph type="ftr" sz="quarter" idx="4"/>
          </p:nvPr>
        </p:nvSpPr>
        <p:spPr>
          <a:xfrm>
            <a:off x="0" y="6456363"/>
            <a:ext cx="4303713" cy="339725"/>
          </a:xfrm>
          <a:prstGeom prst="rect">
            <a:avLst/>
          </a:prstGeom>
        </p:spPr>
        <p:txBody>
          <a:bodyPr vert="horz" wrap="square" lIns="92117" tIns="46058" rIns="92117" bIns="46058"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BBF2DC62-85E9-6172-4F4E-1A44E8921C45}"/>
              </a:ext>
            </a:extLst>
          </p:cNvPr>
          <p:cNvSpPr>
            <a:spLocks noGrp="1"/>
          </p:cNvSpPr>
          <p:nvPr>
            <p:ph type="sldNum" sz="quarter" idx="5"/>
          </p:nvPr>
        </p:nvSpPr>
        <p:spPr>
          <a:xfrm>
            <a:off x="5622925" y="6456363"/>
            <a:ext cx="4303713" cy="339725"/>
          </a:xfrm>
          <a:prstGeom prst="rect">
            <a:avLst/>
          </a:prstGeom>
        </p:spPr>
        <p:txBody>
          <a:bodyPr vert="horz" wrap="square" lIns="92117" tIns="46058" rIns="92117" bIns="46058"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B01D3D37-A9B2-4C29-B7AA-0DB07A6039E0}" type="slidenum">
              <a:rPr lang="ja-JP" altLang="en-US"/>
              <a:pPr/>
              <a:t>‹#›</a:t>
            </a:fld>
            <a:endParaRPr lang="ja-JP"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mn-lt"/>
        <a:ea typeface="ＭＳ Ｐゴシック" charset="0"/>
        <a:cs typeface="ＭＳ Ｐゴシック" panose="020B0600070205080204" pitchFamily="50" charset="-128"/>
      </a:defRPr>
    </a:lvl1pPr>
    <a:lvl2pPr marL="457200" algn="l" rtl="0" eaLnBrk="0" fontAlgn="base" hangingPunct="0">
      <a:spcBef>
        <a:spcPct val="30000"/>
      </a:spcBef>
      <a:spcAft>
        <a:spcPct val="0"/>
      </a:spcAft>
      <a:defRPr kumimoji="1" sz="1200" kern="1200">
        <a:solidFill>
          <a:schemeClr val="tx1"/>
        </a:solidFill>
        <a:latin typeface="+mn-lt"/>
        <a:ea typeface="ＭＳ Ｐゴシック" panose="020B0600070205080204" pitchFamily="50" charset="-128"/>
        <a:cs typeface="ＭＳ Ｐゴシック" panose="020B0600070205080204" pitchFamily="50" charset="-128"/>
      </a:defRPr>
    </a:lvl2pPr>
    <a:lvl3pPr marL="914400" algn="l" rtl="0" eaLnBrk="0" fontAlgn="base" hangingPunct="0">
      <a:spcBef>
        <a:spcPct val="30000"/>
      </a:spcBef>
      <a:spcAft>
        <a:spcPct val="0"/>
      </a:spcAft>
      <a:defRPr kumimoji="1" sz="1200" kern="1200">
        <a:solidFill>
          <a:schemeClr val="tx1"/>
        </a:solidFill>
        <a:latin typeface="+mn-lt"/>
        <a:ea typeface="ＭＳ Ｐゴシック" panose="020B0600070205080204" pitchFamily="50" charset="-128"/>
        <a:cs typeface="ＭＳ Ｐゴシック" panose="020B0600070205080204" pitchFamily="50" charset="-128"/>
      </a:defRPr>
    </a:lvl3pPr>
    <a:lvl4pPr marL="1371600" algn="l" rtl="0" eaLnBrk="0" fontAlgn="base" hangingPunct="0">
      <a:spcBef>
        <a:spcPct val="30000"/>
      </a:spcBef>
      <a:spcAft>
        <a:spcPct val="0"/>
      </a:spcAft>
      <a:defRPr kumimoji="1" sz="1200" kern="1200">
        <a:solidFill>
          <a:schemeClr val="tx1"/>
        </a:solidFill>
        <a:latin typeface="+mn-lt"/>
        <a:ea typeface="ＭＳ Ｐゴシック" panose="020B0600070205080204" pitchFamily="50" charset="-128"/>
        <a:cs typeface="ＭＳ Ｐゴシック" panose="020B0600070205080204" pitchFamily="50" charset="-128"/>
      </a:defRPr>
    </a:lvl4pPr>
    <a:lvl5pPr marL="1828800" algn="l" rtl="0" eaLnBrk="0" fontAlgn="base" hangingPunct="0">
      <a:spcBef>
        <a:spcPct val="30000"/>
      </a:spcBef>
      <a:spcAft>
        <a:spcPct val="0"/>
      </a:spcAft>
      <a:defRPr kumimoji="1" sz="1200" kern="1200">
        <a:solidFill>
          <a:schemeClr val="tx1"/>
        </a:solidFill>
        <a:latin typeface="+mn-lt"/>
        <a:ea typeface="ＭＳ Ｐゴシック" panose="020B0600070205080204" pitchFamily="50" charset="-128"/>
        <a:cs typeface="ＭＳ Ｐゴシック" panose="020B0600070205080204"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a:extLst>
              <a:ext uri="{FF2B5EF4-FFF2-40B4-BE49-F238E27FC236}">
                <a16:creationId xmlns:a16="http://schemas.microsoft.com/office/drawing/2014/main" id="{651C2C05-B49F-0A55-5D8F-6F1770402D1B}"/>
              </a:ext>
            </a:extLst>
          </p:cNvPr>
          <p:cNvSpPr>
            <a:spLocks noGrp="1" noRot="1" noChangeAspect="1"/>
          </p:cNvSpPr>
          <p:nvPr>
            <p:ph type="sldImg"/>
          </p:nvPr>
        </p:nvSpPr>
        <p:spPr bwMode="auto">
          <a:xfrm>
            <a:off x="3654425" y="363538"/>
            <a:ext cx="2803525" cy="2103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スライド番号プレースホルダー 3">
            <a:extLst>
              <a:ext uri="{FF2B5EF4-FFF2-40B4-BE49-F238E27FC236}">
                <a16:creationId xmlns:a16="http://schemas.microsoft.com/office/drawing/2014/main" id="{4783C070-0462-9164-F50D-563355286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73BBC88-8BA3-499E-8FB9-5E388D936D60}" type="slidenum">
              <a:rPr lang="en-US" altLang="fr-FR" sz="1200">
                <a:latin typeface="Calibri" panose="020F0502020204030204" pitchFamily="34" charset="0"/>
              </a:rPr>
              <a:pPr/>
              <a:t>1</a:t>
            </a:fld>
            <a:endParaRPr lang="en-US" altLang="fr-FR" sz="1200">
              <a:latin typeface="Calibri" panose="020F0502020204030204" pitchFamily="34" charset="0"/>
            </a:endParaRPr>
          </a:p>
        </p:txBody>
      </p:sp>
      <p:sp>
        <p:nvSpPr>
          <p:cNvPr id="17411" name="ノート プレースホルダー 2">
            <a:extLst>
              <a:ext uri="{FF2B5EF4-FFF2-40B4-BE49-F238E27FC236}">
                <a16:creationId xmlns:a16="http://schemas.microsoft.com/office/drawing/2014/main" id="{C8ECAEA2-846E-EFCD-4BCC-69CAF2995D2E}"/>
              </a:ext>
            </a:extLst>
          </p:cNvPr>
          <p:cNvSpPr>
            <a:spLocks noGrp="1"/>
          </p:cNvSpPr>
          <p:nvPr>
            <p:ph type="body" idx="1"/>
          </p:nvPr>
        </p:nvSpPr>
        <p:spPr bwMode="auto">
          <a:xfrm>
            <a:off x="719138" y="2619375"/>
            <a:ext cx="8715375" cy="383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1400">
              <a:latin typeface="Arial" panose="020B0604020202020204" pitchFamily="34" charset="0"/>
              <a:ea typeface="ＭＳ Ｐゴシック" panose="020B0600070205080204" pitchFamily="50"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C65E58E-CA0F-378D-0D86-5D9D0F3E64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B0276820-09F2-4B79-853D-ACAF8A0B0AAB}" type="slidenum">
              <a:rPr lang="en-US" altLang="ja-JP" sz="1200"/>
              <a:pPr/>
              <a:t>16</a:t>
            </a:fld>
            <a:endParaRPr lang="en-US" altLang="ja-JP" sz="1200"/>
          </a:p>
        </p:txBody>
      </p:sp>
      <p:sp>
        <p:nvSpPr>
          <p:cNvPr id="41986" name="Rectangle 7">
            <a:extLst>
              <a:ext uri="{FF2B5EF4-FFF2-40B4-BE49-F238E27FC236}">
                <a16:creationId xmlns:a16="http://schemas.microsoft.com/office/drawing/2014/main" id="{7B1C13EC-6ACC-1663-B046-D385ED414902}"/>
              </a:ext>
            </a:extLst>
          </p:cNvPr>
          <p:cNvSpPr txBox="1">
            <a:spLocks noGrp="1" noChangeArrowheads="1"/>
          </p:cNvSpPr>
          <p:nvPr/>
        </p:nvSpPr>
        <p:spPr bwMode="auto">
          <a:xfrm>
            <a:off x="5591175"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428B289-9BF6-4892-85B1-DB720EF587A2}" type="slidenum">
              <a:rPr lang="en-US" altLang="ja-JP" sz="1200"/>
              <a:pPr algn="r" eaLnBrk="1" hangingPunct="1"/>
              <a:t>16</a:t>
            </a:fld>
            <a:endParaRPr lang="en-US" altLang="ja-JP" sz="1200"/>
          </a:p>
        </p:txBody>
      </p:sp>
      <p:sp>
        <p:nvSpPr>
          <p:cNvPr id="41987" name="Rectangle 2">
            <a:extLst>
              <a:ext uri="{FF2B5EF4-FFF2-40B4-BE49-F238E27FC236}">
                <a16:creationId xmlns:a16="http://schemas.microsoft.com/office/drawing/2014/main" id="{B85CB6F5-2384-B86B-0FB4-8E2F9593CFC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04828417-7080-A4C0-91B8-BFA3F60B5B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ja-JP" b="1">
                <a:ea typeface="ＭＳ Ｐゴシック" panose="020B0600070205080204" pitchFamily="50" charset="-128"/>
              </a:rPr>
              <a:t>4.2 GHCP&amp;PHHT 20 Cont’</a:t>
            </a:r>
          </a:p>
          <a:p>
            <a:pPr marL="228600" indent="-228600" eaLnBrk="1" hangingPunct="1">
              <a:buClr>
                <a:schemeClr val="tx1"/>
              </a:buClr>
            </a:pPr>
            <a:endParaRPr lang="en-US" altLang="ja-JP">
              <a:ea typeface="ＭＳ Ｐゴシック" panose="020B0600070205080204" pitchFamily="50" charset="-128"/>
            </a:endParaRPr>
          </a:p>
          <a:p>
            <a:pPr marL="685800" lvl="1" indent="-228600" eaLnBrk="1" hangingPunct="1"/>
            <a:r>
              <a:rPr lang="en-US" altLang="ja-JP" b="1"/>
              <a:t>7. Cost and Income Analysis</a:t>
            </a:r>
          </a:p>
          <a:p>
            <a:pPr marL="1143000" lvl="2" indent="-228600" eaLnBrk="1" hangingPunct="1"/>
            <a:r>
              <a:rPr lang="en-US" altLang="ja-JP" b="1"/>
              <a:t>Q20:</a:t>
            </a:r>
            <a:r>
              <a:rPr lang="en-US" altLang="ja-JP"/>
              <a:t> Does the farmer </a:t>
            </a:r>
            <a:r>
              <a:rPr lang="en-US" altLang="ja-JP" b="1"/>
              <a:t>keep records</a:t>
            </a:r>
            <a:r>
              <a:rPr lang="en-US" altLang="ja-JP"/>
              <a:t> on cost of production and sales and undertake </a:t>
            </a:r>
            <a:r>
              <a:rPr lang="en-US" altLang="ja-JP" b="1"/>
              <a:t>cost and income analysis</a:t>
            </a:r>
            <a:r>
              <a:rPr lang="en-US" altLang="ja-JP"/>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B41DA8CC-6750-671A-A18A-C784B59C4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D7CBAF-60B4-4199-A92A-C4607F5DF7E3}" type="slidenum">
              <a:rPr lang="en-US" altLang="ja-JP" sz="1200"/>
              <a:pPr/>
              <a:t>30</a:t>
            </a:fld>
            <a:endParaRPr lang="en-US" altLang="ja-JP" sz="1200"/>
          </a:p>
        </p:txBody>
      </p:sp>
      <p:sp>
        <p:nvSpPr>
          <p:cNvPr id="57346" name="Rectangle 2">
            <a:extLst>
              <a:ext uri="{FF2B5EF4-FFF2-40B4-BE49-F238E27FC236}">
                <a16:creationId xmlns:a16="http://schemas.microsoft.com/office/drawing/2014/main" id="{16E79FE9-C425-E2B0-02A9-517B7CB457F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AD6094D2-52EC-EA6C-36C1-1D0DA97BA8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n-US" altLang="ja-JP" b="1">
                <a:ea typeface="ＭＳ Ｐゴシック" panose="020B0600070205080204" pitchFamily="50" charset="-128"/>
              </a:rPr>
              <a:t>5. Procedure</a:t>
            </a:r>
          </a:p>
          <a:p>
            <a:pPr eaLnBrk="1" hangingPunct="1">
              <a:buFontTx/>
              <a:buChar char="•"/>
            </a:pPr>
            <a:r>
              <a:rPr lang="en-US" altLang="ja-JP">
                <a:ea typeface="ＭＳ Ｐゴシック" panose="020B0600070205080204" pitchFamily="50" charset="-128"/>
              </a:rPr>
              <a:t>Please explain the outline of the procedure of the Baseline Survey &amp; periodical Monitoring &amp; Evaluation.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05F186D3-D5EF-C75D-8FF4-284E1DC94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251832B-90DC-4569-93AB-FA2799B42194}" type="slidenum">
              <a:rPr lang="en-US" altLang="ja-JP" sz="1200"/>
              <a:pPr/>
              <a:t>31</a:t>
            </a:fld>
            <a:endParaRPr lang="en-US" altLang="ja-JP" sz="1200"/>
          </a:p>
        </p:txBody>
      </p:sp>
      <p:sp>
        <p:nvSpPr>
          <p:cNvPr id="59394" name="Rectangle 2">
            <a:extLst>
              <a:ext uri="{FF2B5EF4-FFF2-40B4-BE49-F238E27FC236}">
                <a16:creationId xmlns:a16="http://schemas.microsoft.com/office/drawing/2014/main" id="{88D1E47C-D84D-C6A7-7E1A-24A1FFD41274}"/>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546696CC-3783-716D-3A4A-F66CCEC015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b="1">
                <a:ea typeface="ＭＳ Ｐゴシック" panose="020B0600070205080204" pitchFamily="50" charset="-128"/>
              </a:rPr>
              <a:t>5. Process of Baseline Survey Cont’</a:t>
            </a:r>
          </a:p>
          <a:p>
            <a:pPr eaLnBrk="1" hangingPunct="1"/>
            <a:endParaRPr lang="en-US" altLang="ja-JP" b="1">
              <a:ea typeface="ＭＳ Ｐゴシック" panose="020B0600070205080204" pitchFamily="50" charset="-128"/>
            </a:endParaRPr>
          </a:p>
          <a:p>
            <a:pPr eaLnBrk="1" hangingPunct="1">
              <a:buFontTx/>
              <a:buChar char="•"/>
            </a:pPr>
            <a:r>
              <a:rPr lang="en-US" altLang="ja-JP" sz="500">
                <a:ea typeface="ＭＳ Ｐゴシック" panose="020B0600070205080204" pitchFamily="50" charset="-128"/>
              </a:rPr>
              <a:t>Inform the FEOs &amp; representatives of the Model Farmer’s Groups about the schedule of Baseline Survey</a:t>
            </a:r>
          </a:p>
          <a:p>
            <a:pPr eaLnBrk="1" hangingPunct="1">
              <a:buFontTx/>
              <a:buChar char="•"/>
            </a:pPr>
            <a:r>
              <a:rPr lang="en-US" altLang="ja-JP" sz="500">
                <a:ea typeface="ＭＳ Ｐゴシック" panose="020B0600070205080204" pitchFamily="50" charset="-128"/>
              </a:rPr>
              <a:t>Assemble the FEOs and hold </a:t>
            </a:r>
            <a:r>
              <a:rPr lang="en-US" altLang="ja-JP" sz="500" b="1">
                <a:ea typeface="ＭＳ Ｐゴシック" panose="020B0600070205080204" pitchFamily="50" charset="-128"/>
              </a:rPr>
              <a:t>1(one)-day Workshop</a:t>
            </a:r>
            <a:r>
              <a:rPr lang="en-US" altLang="ja-JP" sz="500">
                <a:ea typeface="ＭＳ Ｐゴシック" panose="020B0600070205080204" pitchFamily="50" charset="-128"/>
              </a:rPr>
              <a:t> for how to implement the Baseline Survey</a:t>
            </a:r>
          </a:p>
          <a:p>
            <a:pPr eaLnBrk="1" hangingPunct="1">
              <a:buFontTx/>
              <a:buChar char="•"/>
            </a:pPr>
            <a:r>
              <a:rPr lang="en-US" altLang="ja-JP" sz="500">
                <a:ea typeface="ＭＳ Ｐゴシック" panose="020B0600070205080204" pitchFamily="50" charset="-128"/>
              </a:rPr>
              <a:t>Carry out the </a:t>
            </a:r>
            <a:r>
              <a:rPr lang="en-US" altLang="ja-JP" sz="500" b="1">
                <a:ea typeface="ＭＳ Ｐゴシック" panose="020B0600070205080204" pitchFamily="50" charset="-128"/>
              </a:rPr>
              <a:t>Baseline Survey </a:t>
            </a:r>
            <a:r>
              <a:rPr lang="en-US" altLang="ja-JP" sz="500">
                <a:ea typeface="ＭＳ Ｐゴシック" panose="020B0600070205080204" pitchFamily="50" charset="-128"/>
              </a:rPr>
              <a:t>by </a:t>
            </a:r>
            <a:r>
              <a:rPr lang="en-US" altLang="ja-JP" sz="500" b="1">
                <a:ea typeface="ＭＳ Ｐゴシック" panose="020B0600070205080204" pitchFamily="50" charset="-128"/>
              </a:rPr>
              <a:t>trained EFOs</a:t>
            </a:r>
          </a:p>
          <a:p>
            <a:pPr eaLnBrk="1" hangingPunct="1">
              <a:buFontTx/>
              <a:buChar char="•"/>
            </a:pPr>
            <a:endParaRPr lang="en-US" altLang="ja-JP">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C3846582-87A7-D825-705E-9E72F9D194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1499876-4B75-40CA-91B3-1067712936F2}" type="slidenum">
              <a:rPr lang="en-US" altLang="ja-JP" sz="1200"/>
              <a:pPr/>
              <a:t>32</a:t>
            </a:fld>
            <a:endParaRPr lang="en-US" altLang="ja-JP" sz="1200"/>
          </a:p>
        </p:txBody>
      </p:sp>
      <p:sp>
        <p:nvSpPr>
          <p:cNvPr id="61442" name="Rectangle 2">
            <a:extLst>
              <a:ext uri="{FF2B5EF4-FFF2-40B4-BE49-F238E27FC236}">
                <a16:creationId xmlns:a16="http://schemas.microsoft.com/office/drawing/2014/main" id="{C98DE49C-14A2-18BB-D9DC-B1D4B763D6B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CFEA245A-11D3-553D-5927-EDCDD1D67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b="1">
                <a:ea typeface="ＭＳ Ｐゴシック" panose="020B0600070205080204" pitchFamily="50" charset="-128"/>
              </a:rPr>
              <a:t>5. Process of Baseline Survey Cont’</a:t>
            </a:r>
          </a:p>
          <a:p>
            <a:pPr eaLnBrk="1" hangingPunct="1"/>
            <a:endParaRPr lang="en-US" altLang="ja-JP" b="1">
              <a:ea typeface="ＭＳ Ｐゴシック" panose="020B0600070205080204" pitchFamily="50" charset="-128"/>
            </a:endParaRPr>
          </a:p>
          <a:p>
            <a:pPr eaLnBrk="1" hangingPunct="1">
              <a:buFontTx/>
              <a:buChar char="•"/>
            </a:pPr>
            <a:r>
              <a:rPr lang="en-US" altLang="ja-JP" sz="500">
                <a:ea typeface="ＭＳ Ｐゴシック" panose="020B0600070205080204" pitchFamily="50" charset="-128"/>
              </a:rPr>
              <a:t>Inform the FEOs &amp; representatives of the Model Farmer’s Groups about the schedule of Baseline Survey</a:t>
            </a:r>
          </a:p>
          <a:p>
            <a:pPr eaLnBrk="1" hangingPunct="1">
              <a:buFontTx/>
              <a:buChar char="•"/>
            </a:pPr>
            <a:r>
              <a:rPr lang="en-US" altLang="ja-JP" sz="500">
                <a:ea typeface="ＭＳ Ｐゴシック" panose="020B0600070205080204" pitchFamily="50" charset="-128"/>
              </a:rPr>
              <a:t>Assemble the FEOs and hold </a:t>
            </a:r>
            <a:r>
              <a:rPr lang="en-US" altLang="ja-JP" sz="500" b="1">
                <a:ea typeface="ＭＳ Ｐゴシック" panose="020B0600070205080204" pitchFamily="50" charset="-128"/>
              </a:rPr>
              <a:t>1(one)-day Workshop</a:t>
            </a:r>
            <a:r>
              <a:rPr lang="en-US" altLang="ja-JP" sz="500">
                <a:ea typeface="ＭＳ Ｐゴシック" panose="020B0600070205080204" pitchFamily="50" charset="-128"/>
              </a:rPr>
              <a:t> for how to implement the Baseline Survey</a:t>
            </a:r>
          </a:p>
          <a:p>
            <a:pPr eaLnBrk="1" hangingPunct="1">
              <a:buFontTx/>
              <a:buChar char="•"/>
            </a:pPr>
            <a:r>
              <a:rPr lang="en-US" altLang="ja-JP" sz="500">
                <a:ea typeface="ＭＳ Ｐゴシック" panose="020B0600070205080204" pitchFamily="50" charset="-128"/>
              </a:rPr>
              <a:t>Carry out the </a:t>
            </a:r>
            <a:r>
              <a:rPr lang="en-US" altLang="ja-JP" sz="500" b="1">
                <a:ea typeface="ＭＳ Ｐゴシック" panose="020B0600070205080204" pitchFamily="50" charset="-128"/>
              </a:rPr>
              <a:t>Baseline Survey </a:t>
            </a:r>
            <a:r>
              <a:rPr lang="en-US" altLang="ja-JP" sz="500">
                <a:ea typeface="ＭＳ Ｐゴシック" panose="020B0600070205080204" pitchFamily="50" charset="-128"/>
              </a:rPr>
              <a:t>by </a:t>
            </a:r>
            <a:r>
              <a:rPr lang="en-US" altLang="ja-JP" sz="500" b="1">
                <a:ea typeface="ＭＳ Ｐゴシック" panose="020B0600070205080204" pitchFamily="50" charset="-128"/>
              </a:rPr>
              <a:t>trained EFOs</a:t>
            </a:r>
          </a:p>
          <a:p>
            <a:pPr eaLnBrk="1" hangingPunct="1">
              <a:buFontTx/>
              <a:buChar char="•"/>
            </a:pPr>
            <a:endParaRPr lang="en-US" altLang="ja-JP">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9E4503F0-E7D5-662B-4C9B-0FECDEDE3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AE6758C-6E9A-4AE6-A18F-B647231401FE}" type="slidenum">
              <a:rPr lang="en-US" altLang="ja-JP" sz="1200"/>
              <a:pPr/>
              <a:t>33</a:t>
            </a:fld>
            <a:endParaRPr lang="en-US" altLang="ja-JP" sz="1200"/>
          </a:p>
        </p:txBody>
      </p:sp>
      <p:sp>
        <p:nvSpPr>
          <p:cNvPr id="63490" name="Rectangle 2">
            <a:extLst>
              <a:ext uri="{FF2B5EF4-FFF2-40B4-BE49-F238E27FC236}">
                <a16:creationId xmlns:a16="http://schemas.microsoft.com/office/drawing/2014/main" id="{90DAB3D9-C3B7-6AB3-698B-44DE7006967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CB6099C6-26A6-8ADD-7AC6-47DBC8E60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900" b="1">
                <a:ea typeface="ＭＳ Ｐゴシック" panose="020B0600070205080204" pitchFamily="50" charset="-128"/>
              </a:rPr>
              <a:t>8. Implementation</a:t>
            </a:r>
          </a:p>
          <a:p>
            <a:pPr eaLnBrk="1" hangingPunct="1"/>
            <a:endParaRPr lang="en-US" altLang="ja-JP" sz="900" b="1">
              <a:ea typeface="ＭＳ Ｐゴシック" panose="020B0600070205080204" pitchFamily="50" charset="-128"/>
            </a:endParaRPr>
          </a:p>
          <a:p>
            <a:pPr lvl="1" eaLnBrk="1" hangingPunct="1"/>
            <a:r>
              <a:rPr lang="en-US" altLang="ja-JP" sz="900" b="1"/>
              <a:t> Facilitator (Trained FEO) needs to:</a:t>
            </a:r>
          </a:p>
          <a:p>
            <a:pPr lvl="1" eaLnBrk="1" hangingPunct="1">
              <a:buFontTx/>
              <a:buChar char="•"/>
            </a:pPr>
            <a:r>
              <a:rPr lang="en-US" altLang="ja-JP" sz="500"/>
              <a:t>Assemble group members together in the venue</a:t>
            </a:r>
          </a:p>
          <a:p>
            <a:pPr lvl="1" eaLnBrk="1" hangingPunct="1">
              <a:buFontTx/>
              <a:buChar char="•"/>
            </a:pPr>
            <a:r>
              <a:rPr lang="en-US" altLang="ja-JP" sz="500"/>
              <a:t>Outline the day’s programme</a:t>
            </a:r>
          </a:p>
          <a:p>
            <a:pPr lvl="1" eaLnBrk="1" hangingPunct="1">
              <a:buFontTx/>
              <a:buChar char="•"/>
            </a:pPr>
            <a:r>
              <a:rPr lang="en-US" altLang="ja-JP" sz="500"/>
              <a:t>Agree with the farmers on the priority crops (at least two) for the group data collection</a:t>
            </a:r>
          </a:p>
          <a:p>
            <a:pPr lvl="1" eaLnBrk="1" hangingPunct="1">
              <a:buFontTx/>
              <a:buChar char="•"/>
            </a:pPr>
            <a:r>
              <a:rPr lang="en-US" altLang="ja-JP" sz="500"/>
              <a:t>Go through the field practices/calibration sheet with the farmers</a:t>
            </a:r>
          </a:p>
          <a:p>
            <a:pPr lvl="1" eaLnBrk="1" hangingPunct="1"/>
            <a:endParaRPr lang="en-US" altLang="ja-JP" sz="9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99728B92-9E5B-65ED-CF49-586239889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98A0D4F-46A2-4E4F-B597-BC090A651E3E}" type="slidenum">
              <a:rPr lang="en-US" altLang="ja-JP" sz="1200"/>
              <a:pPr/>
              <a:t>34</a:t>
            </a:fld>
            <a:endParaRPr lang="en-US" altLang="ja-JP" sz="1200"/>
          </a:p>
        </p:txBody>
      </p:sp>
      <p:sp>
        <p:nvSpPr>
          <p:cNvPr id="65538" name="Rectangle 7">
            <a:extLst>
              <a:ext uri="{FF2B5EF4-FFF2-40B4-BE49-F238E27FC236}">
                <a16:creationId xmlns:a16="http://schemas.microsoft.com/office/drawing/2014/main" id="{F56E227A-2EC1-E060-37E7-A1F5434B436E}"/>
              </a:ext>
            </a:extLst>
          </p:cNvPr>
          <p:cNvSpPr txBox="1">
            <a:spLocks noGrp="1" noChangeArrowheads="1"/>
          </p:cNvSpPr>
          <p:nvPr/>
        </p:nvSpPr>
        <p:spPr bwMode="auto">
          <a:xfrm>
            <a:off x="5591175"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193B255-2DED-4C71-986E-EFA47DF76513}" type="slidenum">
              <a:rPr lang="en-US" altLang="ja-JP" sz="1200"/>
              <a:pPr algn="r" eaLnBrk="1" hangingPunct="1"/>
              <a:t>34</a:t>
            </a:fld>
            <a:endParaRPr lang="en-US" altLang="ja-JP" sz="1200"/>
          </a:p>
        </p:txBody>
      </p:sp>
      <p:sp>
        <p:nvSpPr>
          <p:cNvPr id="65539" name="Rectangle 2">
            <a:extLst>
              <a:ext uri="{FF2B5EF4-FFF2-40B4-BE49-F238E27FC236}">
                <a16:creationId xmlns:a16="http://schemas.microsoft.com/office/drawing/2014/main" id="{A31568AB-E585-70B9-F6B9-4CF8E853738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BA7CF753-E290-ACE3-C3B7-ADE8746F4C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900" b="1">
                <a:ea typeface="ＭＳ Ｐゴシック" panose="020B0600070205080204" pitchFamily="50" charset="-128"/>
              </a:rPr>
              <a:t>8. Implementation</a:t>
            </a:r>
          </a:p>
          <a:p>
            <a:pPr eaLnBrk="1" hangingPunct="1"/>
            <a:endParaRPr lang="en-US" altLang="ja-JP" sz="900" b="1">
              <a:ea typeface="ＭＳ Ｐゴシック" panose="020B0600070205080204" pitchFamily="50" charset="-128"/>
            </a:endParaRPr>
          </a:p>
          <a:p>
            <a:pPr lvl="1" eaLnBrk="1" hangingPunct="1"/>
            <a:r>
              <a:rPr lang="en-US" altLang="ja-JP" sz="900" b="1"/>
              <a:t> Facilitator (Trained FEO) needs to:</a:t>
            </a:r>
          </a:p>
          <a:p>
            <a:pPr lvl="1" eaLnBrk="1" hangingPunct="1">
              <a:buFontTx/>
              <a:buChar char="•"/>
            </a:pPr>
            <a:r>
              <a:rPr lang="en-US" altLang="ja-JP" sz="500"/>
              <a:t>Distribute the sheet, a pencil, and an eraser</a:t>
            </a:r>
          </a:p>
          <a:p>
            <a:pPr lvl="1" eaLnBrk="1" hangingPunct="1">
              <a:buFontTx/>
              <a:buChar char="•"/>
            </a:pPr>
            <a:r>
              <a:rPr lang="en-US" altLang="ja-JP" sz="500"/>
              <a:t>Explain the sheet and discuss column by column in a language that is most familiar with the farmers</a:t>
            </a:r>
          </a:p>
          <a:p>
            <a:pPr lvl="1" eaLnBrk="1" hangingPunct="1">
              <a:buFontTx/>
              <a:buChar char="•"/>
            </a:pPr>
            <a:r>
              <a:rPr lang="en-US" altLang="ja-JP" sz="500"/>
              <a:t>Ensure that all farmers have answered a particular question before proceeding to the next one</a:t>
            </a:r>
          </a:p>
          <a:p>
            <a:pPr lvl="1" eaLnBrk="1" hangingPunct="1"/>
            <a:endParaRPr lang="en-US" altLang="ja-JP" sz="9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03C01F17-0099-9438-AF68-7CC7420A45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FAD57F1-6997-4C11-B29B-BE85E46F6D09}" type="slidenum">
              <a:rPr lang="en-US" altLang="ja-JP" sz="1200"/>
              <a:pPr/>
              <a:t>35</a:t>
            </a:fld>
            <a:endParaRPr lang="en-US" altLang="ja-JP" sz="1200"/>
          </a:p>
        </p:txBody>
      </p:sp>
      <p:sp>
        <p:nvSpPr>
          <p:cNvPr id="67586" name="Rectangle 2">
            <a:extLst>
              <a:ext uri="{FF2B5EF4-FFF2-40B4-BE49-F238E27FC236}">
                <a16:creationId xmlns:a16="http://schemas.microsoft.com/office/drawing/2014/main" id="{3EE2D7FD-04C3-AC6D-1D96-0518973056C5}"/>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34379BEB-7E12-4D44-2F52-4A2DB08CCE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900" b="1">
                <a:ea typeface="ＭＳ Ｐゴシック" panose="020B0600070205080204" pitchFamily="50" charset="-128"/>
              </a:rPr>
              <a:t>8. Implementation Cont’</a:t>
            </a:r>
          </a:p>
          <a:p>
            <a:pPr eaLnBrk="1" hangingPunct="1"/>
            <a:endParaRPr lang="en-US" altLang="ja-JP" sz="900" b="1">
              <a:ea typeface="ＭＳ Ｐゴシック" panose="020B0600070205080204" pitchFamily="50" charset="-128"/>
            </a:endParaRPr>
          </a:p>
          <a:p>
            <a:pPr lvl="1" eaLnBrk="1" hangingPunct="1"/>
            <a:r>
              <a:rPr lang="en-US" altLang="ja-JP" sz="900" b="1"/>
              <a:t> Facilitator (Trained FEO) needs to:</a:t>
            </a:r>
          </a:p>
          <a:p>
            <a:pPr lvl="1" eaLnBrk="1" hangingPunct="1">
              <a:buFontTx/>
              <a:buChar char="•"/>
            </a:pPr>
            <a:r>
              <a:rPr lang="en-US" altLang="ja-JP" sz="500"/>
              <a:t>Give time and guidance for the literate farmers to support the illiterate farmers</a:t>
            </a:r>
          </a:p>
          <a:p>
            <a:pPr lvl="1" eaLnBrk="1" hangingPunct="1">
              <a:buFontTx/>
              <a:buChar char="•"/>
            </a:pPr>
            <a:r>
              <a:rPr lang="en-US" altLang="ja-JP" sz="500"/>
              <a:t>Ensure answers are provided to all questions under un-shaded row section of a column before moving to the next crop</a:t>
            </a:r>
            <a:endParaRPr lang="en-US" altLang="ja-JP" sz="9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AC72911-482B-792A-CE61-E5D4CFD1F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81DB8C5B-2781-5939-DE89-FD8A7E6B6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20483" name="Slide Number Placeholder 3">
            <a:extLst>
              <a:ext uri="{FF2B5EF4-FFF2-40B4-BE49-F238E27FC236}">
                <a16:creationId xmlns:a16="http://schemas.microsoft.com/office/drawing/2014/main" id="{BB2A9972-9EB9-ED63-8157-585CD5694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03869B6-1DA9-4A60-AC67-EBB14C23EC01}" type="slidenum">
              <a:rPr lang="fr-FR" altLang="ko-KR" sz="1200"/>
              <a:pPr/>
              <a:t>3</a:t>
            </a:fld>
            <a:endParaRPr lang="fr-FR" altLang="ko-KR" sz="1200"/>
          </a:p>
        </p:txBody>
      </p:sp>
      <p:sp>
        <p:nvSpPr>
          <p:cNvPr id="20484" name="日付プレースホルダー 1">
            <a:extLst>
              <a:ext uri="{FF2B5EF4-FFF2-40B4-BE49-F238E27FC236}">
                <a16:creationId xmlns:a16="http://schemas.microsoft.com/office/drawing/2014/main" id="{2CBD3EAD-1C9A-2BFA-09FD-0113FD00B83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20485" name="ヘッダー プレースホルダー 2">
            <a:extLst>
              <a:ext uri="{FF2B5EF4-FFF2-40B4-BE49-F238E27FC236}">
                <a16:creationId xmlns:a16="http://schemas.microsoft.com/office/drawing/2014/main" id="{925E1CDB-F3AD-DC23-BDDD-3F1742EE6E05}"/>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DCD38EE2-E4BF-6AD9-6742-9FCB444343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31863">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31863">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31863">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31863">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1A0381C-D88F-491B-8BDC-C83919A4EF8B}" type="slidenum">
              <a:rPr lang="en-US" altLang="ja-JP" sz="1200"/>
              <a:pPr/>
              <a:t>5</a:t>
            </a:fld>
            <a:endParaRPr lang="en-US" altLang="ja-JP" sz="1200"/>
          </a:p>
        </p:txBody>
      </p:sp>
      <p:sp>
        <p:nvSpPr>
          <p:cNvPr id="23554" name="Rectangle 2">
            <a:extLst>
              <a:ext uri="{FF2B5EF4-FFF2-40B4-BE49-F238E27FC236}">
                <a16:creationId xmlns:a16="http://schemas.microsoft.com/office/drawing/2014/main" id="{7366CA9B-6259-EE6B-A1C0-0E58186D4208}"/>
              </a:ext>
            </a:extLst>
          </p:cNvPr>
          <p:cNvSpPr>
            <a:spLocks noGrp="1" noRot="1" noChangeAspect="1" noChangeArrowheads="1" noTextEdit="1"/>
          </p:cNvSpPr>
          <p:nvPr>
            <p:ph type="sldImg"/>
          </p:nvPr>
        </p:nvSpPr>
        <p:spPr bwMode="auto">
          <a:xfrm>
            <a:off x="3435350" y="849313"/>
            <a:ext cx="3057525"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F70BF381-CC0E-26E3-CF34-96C5CDDB7C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63500B20-4DDE-92C5-BA2D-3CD2F65D2B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39A4EF71-6D32-AE3C-31CA-2F92F511A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25603" name="Slide Number Placeholder 3">
            <a:extLst>
              <a:ext uri="{FF2B5EF4-FFF2-40B4-BE49-F238E27FC236}">
                <a16:creationId xmlns:a16="http://schemas.microsoft.com/office/drawing/2014/main" id="{F2FD5A59-E5EC-FCA7-8EF0-3201047194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994FAA0-6A97-4B0D-A1DB-7683A32190F6}" type="slidenum">
              <a:rPr lang="fr-FR" altLang="ko-KR" sz="1200"/>
              <a:pPr/>
              <a:t>6</a:t>
            </a:fld>
            <a:endParaRPr lang="fr-FR" altLang="ko-KR" sz="1200"/>
          </a:p>
        </p:txBody>
      </p:sp>
      <p:sp>
        <p:nvSpPr>
          <p:cNvPr id="25604" name="日付プレースホルダー 1">
            <a:extLst>
              <a:ext uri="{FF2B5EF4-FFF2-40B4-BE49-F238E27FC236}">
                <a16:creationId xmlns:a16="http://schemas.microsoft.com/office/drawing/2014/main" id="{CFE9381D-4CA6-E4ED-5C65-B913A9BFD7F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25605" name="ヘッダー プレースホルダー 2">
            <a:extLst>
              <a:ext uri="{FF2B5EF4-FFF2-40B4-BE49-F238E27FC236}">
                <a16:creationId xmlns:a16="http://schemas.microsoft.com/office/drawing/2014/main" id="{F67ABF84-FE08-824F-01A6-3AC091A06D4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1">
            <a:extLst>
              <a:ext uri="{FF2B5EF4-FFF2-40B4-BE49-F238E27FC236}">
                <a16:creationId xmlns:a16="http://schemas.microsoft.com/office/drawing/2014/main" id="{03E33CCF-463B-5719-6A27-3E8E04CAFC76}"/>
              </a:ext>
            </a:extLst>
          </p:cNvPr>
          <p:cNvSpPr>
            <a:spLocks noGrp="1" noRot="1" noChangeAspect="1"/>
          </p:cNvSpPr>
          <p:nvPr>
            <p:ph type="sldImg"/>
          </p:nvPr>
        </p:nvSpPr>
        <p:spPr bwMode="auto">
          <a:xfrm>
            <a:off x="3263900" y="509588"/>
            <a:ext cx="3400425" cy="2549525"/>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sp>
      <p:sp>
        <p:nvSpPr>
          <p:cNvPr id="662" name="PlaceHolder 2">
            <a:extLst>
              <a:ext uri="{FF2B5EF4-FFF2-40B4-BE49-F238E27FC236}">
                <a16:creationId xmlns:a16="http://schemas.microsoft.com/office/drawing/2014/main" id="{19D850DD-584C-9537-CC92-FBCAFAAE060E}"/>
              </a:ext>
            </a:extLst>
          </p:cNvPr>
          <p:cNvSpPr>
            <a:spLocks noGrp="1"/>
          </p:cNvSpPr>
          <p:nvPr>
            <p:ph type="body"/>
          </p:nvPr>
        </p:nvSpPr>
        <p:spPr>
          <a:xfrm>
            <a:off x="992188" y="3228975"/>
            <a:ext cx="7942262" cy="3059113"/>
          </a:xfrm>
          <a:ln w="0"/>
        </p:spPr>
        <p:txBody>
          <a:bodyPr spcCol="0">
            <a:noAutofit/>
          </a:bodyPr>
          <a:lstStyle/>
          <a:p>
            <a:pPr marL="216000">
              <a:defRPr/>
            </a:pPr>
            <a:endParaRPr lang="fr-FR" sz="1800" spc="-1">
              <a:solidFill>
                <a:srgbClr val="000000"/>
              </a:solidFill>
              <a:latin typeface="Arial"/>
              <a:cs typeface="MS PGothic" charset="0"/>
            </a:endParaRPr>
          </a:p>
        </p:txBody>
      </p:sp>
      <p:sp>
        <p:nvSpPr>
          <p:cNvPr id="663" name="PlaceHolder 3">
            <a:extLst>
              <a:ext uri="{FF2B5EF4-FFF2-40B4-BE49-F238E27FC236}">
                <a16:creationId xmlns:a16="http://schemas.microsoft.com/office/drawing/2014/main" id="{1F68889C-99D4-794F-763F-E14359337D6E}"/>
              </a:ext>
            </a:extLst>
          </p:cNvPr>
          <p:cNvSpPr>
            <a:spLocks noGrp="1"/>
          </p:cNvSpPr>
          <p:nvPr>
            <p:ph type="sldNum" sz="quarter" idx="5"/>
          </p:nvPr>
        </p:nvSpPr>
        <p:spPr>
          <a:xfrm>
            <a:off x="5622925" y="6456363"/>
            <a:ext cx="4302125" cy="339725"/>
          </a:xfrm>
          <a:ln w="0"/>
        </p:spPr>
        <p:txBody>
          <a:bodyPr>
            <a:no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68B250D-9518-4380-8EC2-96EAAAF5F7F3}" type="slidenum">
              <a:rPr lang="fr-FR" altLang="fr-FR" sz="1200">
                <a:solidFill>
                  <a:srgbClr val="000000"/>
                </a:solidFill>
                <a:ea typeface="굴림" panose="020B0600000101010101" pitchFamily="34" charset="-127"/>
              </a:rPr>
              <a:pPr/>
              <a:t>8</a:t>
            </a:fld>
            <a:endParaRPr lang="fr-FR" altLang="fr-FR" sz="1200">
              <a:solidFill>
                <a:srgbClr val="000000"/>
              </a:solidFill>
              <a:latin typeface="Times New Roman" panose="02020603050405020304" pitchFamily="18" charset="0"/>
              <a:ea typeface="굴림" panose="020B0600000101010101"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B985CC0-0192-DF19-40BF-5E2A4322C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97987410-91C3-FBFD-CFDE-10401CF77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33795" name="Slide Number Placeholder 3">
            <a:extLst>
              <a:ext uri="{FF2B5EF4-FFF2-40B4-BE49-F238E27FC236}">
                <a16:creationId xmlns:a16="http://schemas.microsoft.com/office/drawing/2014/main" id="{CB1ADB25-1FD3-CA34-C073-224AD6BE5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88D28FE1-8C2E-4AE1-BBE9-3D9D6C8480AF}" type="slidenum">
              <a:rPr lang="fr-FR" altLang="ko-KR" sz="1200"/>
              <a:pPr/>
              <a:t>12</a:t>
            </a:fld>
            <a:endParaRPr lang="fr-FR" altLang="ko-KR" sz="1200"/>
          </a:p>
        </p:txBody>
      </p:sp>
      <p:sp>
        <p:nvSpPr>
          <p:cNvPr id="33796" name="日付プレースホルダー 1">
            <a:extLst>
              <a:ext uri="{FF2B5EF4-FFF2-40B4-BE49-F238E27FC236}">
                <a16:creationId xmlns:a16="http://schemas.microsoft.com/office/drawing/2014/main" id="{87FB9A65-C3C8-C47A-D70F-C61B78898BC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33797" name="ヘッダー プレースホルダー 2">
            <a:extLst>
              <a:ext uri="{FF2B5EF4-FFF2-40B4-BE49-F238E27FC236}">
                <a16:creationId xmlns:a16="http://schemas.microsoft.com/office/drawing/2014/main" id="{C3B6F88D-6240-A667-25EE-8DA5E178E3B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AC5DCFC-00FA-FDE8-C1C2-3FB6CF9BE5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07302A2-9815-B626-26D2-340A9AF5D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35843" name="Slide Number Placeholder 3">
            <a:extLst>
              <a:ext uri="{FF2B5EF4-FFF2-40B4-BE49-F238E27FC236}">
                <a16:creationId xmlns:a16="http://schemas.microsoft.com/office/drawing/2014/main" id="{33742771-883A-47CE-2C6A-44D7EB935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4EC1E63-17F7-475A-9FE3-5D16AF82B137}" type="slidenum">
              <a:rPr lang="fr-FR" altLang="ko-KR" sz="1200"/>
              <a:pPr/>
              <a:t>13</a:t>
            </a:fld>
            <a:endParaRPr lang="fr-FR" altLang="ko-KR" sz="1200"/>
          </a:p>
        </p:txBody>
      </p:sp>
      <p:sp>
        <p:nvSpPr>
          <p:cNvPr id="35844" name="日付プレースホルダー 1">
            <a:extLst>
              <a:ext uri="{FF2B5EF4-FFF2-40B4-BE49-F238E27FC236}">
                <a16:creationId xmlns:a16="http://schemas.microsoft.com/office/drawing/2014/main" id="{D33EC435-4BFB-0AE3-8BBB-F594D3A4069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35845" name="ヘッダー プレースホルダー 2">
            <a:extLst>
              <a:ext uri="{FF2B5EF4-FFF2-40B4-BE49-F238E27FC236}">
                <a16:creationId xmlns:a16="http://schemas.microsoft.com/office/drawing/2014/main" id="{6F746241-378F-C2A0-12D8-9BE2B3C7E2C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F2FCC61-E20D-7FDD-CB8D-3695AAD07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004B396-9717-D94B-FE51-C3A4A31CA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37891" name="Slide Number Placeholder 3">
            <a:extLst>
              <a:ext uri="{FF2B5EF4-FFF2-40B4-BE49-F238E27FC236}">
                <a16:creationId xmlns:a16="http://schemas.microsoft.com/office/drawing/2014/main" id="{57C90837-66DA-545F-AA3D-4B4298784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2D1272F-DA94-44B1-A06A-2D255F336EC5}" type="slidenum">
              <a:rPr lang="fr-FR" altLang="ko-KR" sz="1200"/>
              <a:pPr/>
              <a:t>14</a:t>
            </a:fld>
            <a:endParaRPr lang="fr-FR" altLang="ko-KR" sz="1200"/>
          </a:p>
        </p:txBody>
      </p:sp>
      <p:sp>
        <p:nvSpPr>
          <p:cNvPr id="37892" name="日付プレースホルダー 1">
            <a:extLst>
              <a:ext uri="{FF2B5EF4-FFF2-40B4-BE49-F238E27FC236}">
                <a16:creationId xmlns:a16="http://schemas.microsoft.com/office/drawing/2014/main" id="{E4ACE494-56D8-3E51-126D-B543A187AC7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37893" name="ヘッダー プレースホルダー 2">
            <a:extLst>
              <a:ext uri="{FF2B5EF4-FFF2-40B4-BE49-F238E27FC236}">
                <a16:creationId xmlns:a16="http://schemas.microsoft.com/office/drawing/2014/main" id="{5B71BA23-8252-165A-A381-407D1595F0A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53A4FCA-B5D6-3826-F49C-4D92960AD2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F9A8B1F-EE26-A184-AB05-7A42F4C7C9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ea typeface="ＭＳ Ｐゴシック" panose="020B0600070205080204" pitchFamily="50" charset="-128"/>
            </a:endParaRPr>
          </a:p>
        </p:txBody>
      </p:sp>
      <p:sp>
        <p:nvSpPr>
          <p:cNvPr id="39939" name="Slide Number Placeholder 3">
            <a:extLst>
              <a:ext uri="{FF2B5EF4-FFF2-40B4-BE49-F238E27FC236}">
                <a16:creationId xmlns:a16="http://schemas.microsoft.com/office/drawing/2014/main" id="{D1E364D0-9017-C8B5-EDA3-3DCADD806D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24F13F4-F4CA-466D-9AB9-EB5457157627}" type="slidenum">
              <a:rPr lang="fr-FR" altLang="ko-KR" sz="1200"/>
              <a:pPr/>
              <a:t>15</a:t>
            </a:fld>
            <a:endParaRPr lang="fr-FR" altLang="ko-KR" sz="1200"/>
          </a:p>
        </p:txBody>
      </p:sp>
      <p:sp>
        <p:nvSpPr>
          <p:cNvPr id="39940" name="日付プレースホルダー 1">
            <a:extLst>
              <a:ext uri="{FF2B5EF4-FFF2-40B4-BE49-F238E27FC236}">
                <a16:creationId xmlns:a16="http://schemas.microsoft.com/office/drawing/2014/main" id="{DD32A86B-E0B4-85AD-19E8-9623D3D72D2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le 24 sepmtebre 2018</a:t>
            </a:r>
            <a:endParaRPr lang="ja-JP" altLang="en-US" sz="1200">
              <a:latin typeface="Calibri" panose="020F0502020204030204" pitchFamily="34" charset="0"/>
            </a:endParaRPr>
          </a:p>
        </p:txBody>
      </p:sp>
      <p:sp>
        <p:nvSpPr>
          <p:cNvPr id="39941" name="ヘッダー プレースホルダー 2">
            <a:extLst>
              <a:ext uri="{FF2B5EF4-FFF2-40B4-BE49-F238E27FC236}">
                <a16:creationId xmlns:a16="http://schemas.microsoft.com/office/drawing/2014/main" id="{782E6DCF-5849-1841-79EB-7B69F1470F1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Calibri" panose="020F0502020204030204" pitchFamily="34" charset="0"/>
              </a:rPr>
              <a:t>2. Enquete de base participative</a:t>
            </a:r>
            <a:endParaRPr lang="ja-JP"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2D6E8F23-CA90-FD03-4CD3-39401757766D}"/>
              </a:ext>
            </a:extLst>
          </p:cNvPr>
          <p:cNvSpPr>
            <a:spLocks noGrp="1"/>
          </p:cNvSpPr>
          <p:nvPr>
            <p:ph type="dt" sz="half" idx="10"/>
          </p:nvPr>
        </p:nvSpPr>
        <p:spPr/>
        <p:txBody>
          <a:bodyPr/>
          <a:lstStyle>
            <a:lvl1pPr>
              <a:defRPr/>
            </a:lvl1pPr>
          </a:lstStyle>
          <a:p>
            <a:fld id="{EA00C95C-2AD9-4B6F-8267-074C615072D4}"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D9AE4B9B-ACBF-73B5-6AE4-B12903756AB1}"/>
              </a:ext>
            </a:extLst>
          </p:cNvPr>
          <p:cNvSpPr>
            <a:spLocks noGrp="1"/>
          </p:cNvSpPr>
          <p:nvPr>
            <p:ph type="ftr" sz="quarter" idx="11"/>
          </p:nvPr>
        </p:nvSpPr>
        <p:spPr/>
        <p:txBody>
          <a:bodyPr/>
          <a:lstStyle>
            <a:lvl1pPr>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BE3B80D5-C0C9-769F-0F7E-5BFC4521E653}"/>
              </a:ext>
            </a:extLst>
          </p:cNvPr>
          <p:cNvSpPr>
            <a:spLocks noGrp="1"/>
          </p:cNvSpPr>
          <p:nvPr>
            <p:ph type="sldNum" sz="quarter" idx="12"/>
          </p:nvPr>
        </p:nvSpPr>
        <p:spPr/>
        <p:txBody>
          <a:bodyPr/>
          <a:lstStyle>
            <a:lvl1pPr>
              <a:defRPr/>
            </a:lvl1pPr>
          </a:lstStyle>
          <a:p>
            <a:fld id="{93BF8294-DE4D-4D11-94A6-E8C6D0F17197}" type="slidenum">
              <a:rPr lang="ja-JP" altLang="en-US"/>
              <a:pPr/>
              <a:t>‹#›</a:t>
            </a:fld>
            <a:endParaRPr lang="ja-JP" altLang="en-US"/>
          </a:p>
        </p:txBody>
      </p:sp>
    </p:spTree>
    <p:extLst>
      <p:ext uri="{BB962C8B-B14F-4D97-AF65-F5344CB8AC3E}">
        <p14:creationId xmlns:p14="http://schemas.microsoft.com/office/powerpoint/2010/main" val="38223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74EE22-65FF-CA23-E970-A98FA306E57A}"/>
              </a:ext>
            </a:extLst>
          </p:cNvPr>
          <p:cNvSpPr>
            <a:spLocks noGrp="1"/>
          </p:cNvSpPr>
          <p:nvPr>
            <p:ph type="dt" sz="half" idx="10"/>
          </p:nvPr>
        </p:nvSpPr>
        <p:spPr/>
        <p:txBody>
          <a:bodyPr/>
          <a:lstStyle>
            <a:lvl1pPr>
              <a:defRPr/>
            </a:lvl1pPr>
          </a:lstStyle>
          <a:p>
            <a:fld id="{40897C84-52F1-4659-AC93-7749836829CF}"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C419BFFF-028E-F9E4-5810-655AC3C0C802}"/>
              </a:ext>
            </a:extLst>
          </p:cNvPr>
          <p:cNvSpPr>
            <a:spLocks noGrp="1"/>
          </p:cNvSpPr>
          <p:nvPr>
            <p:ph type="ftr" sz="quarter" idx="11"/>
          </p:nvPr>
        </p:nvSpPr>
        <p:spPr/>
        <p:txBody>
          <a:bodyPr/>
          <a:lstStyle>
            <a:lvl1pPr>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FD6F17C9-1084-AFCD-6D2A-D68990E84C19}"/>
              </a:ext>
            </a:extLst>
          </p:cNvPr>
          <p:cNvSpPr>
            <a:spLocks noGrp="1"/>
          </p:cNvSpPr>
          <p:nvPr>
            <p:ph type="sldNum" sz="quarter" idx="12"/>
          </p:nvPr>
        </p:nvSpPr>
        <p:spPr/>
        <p:txBody>
          <a:bodyPr/>
          <a:lstStyle>
            <a:lvl1pPr>
              <a:defRPr/>
            </a:lvl1pPr>
          </a:lstStyle>
          <a:p>
            <a:fld id="{C549ADE5-332A-4DBC-BE44-4E6C55B8073C}" type="slidenum">
              <a:rPr lang="ja-JP" altLang="en-US"/>
              <a:pPr/>
              <a:t>‹#›</a:t>
            </a:fld>
            <a:endParaRPr lang="ja-JP" altLang="en-US"/>
          </a:p>
        </p:txBody>
      </p:sp>
    </p:spTree>
    <p:extLst>
      <p:ext uri="{BB962C8B-B14F-4D97-AF65-F5344CB8AC3E}">
        <p14:creationId xmlns:p14="http://schemas.microsoft.com/office/powerpoint/2010/main" val="225462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A405D5-3511-460B-23EB-DA0107EC90B1}"/>
              </a:ext>
            </a:extLst>
          </p:cNvPr>
          <p:cNvSpPr>
            <a:spLocks noGrp="1"/>
          </p:cNvSpPr>
          <p:nvPr>
            <p:ph type="dt" sz="half" idx="10"/>
          </p:nvPr>
        </p:nvSpPr>
        <p:spPr/>
        <p:txBody>
          <a:bodyPr/>
          <a:lstStyle>
            <a:lvl1pPr>
              <a:defRPr/>
            </a:lvl1pPr>
          </a:lstStyle>
          <a:p>
            <a:fld id="{1121BAF9-5CB8-48B6-A314-03C1F7D9DCBC}"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C7229C40-415E-E81A-6CA1-AEABFA1B430C}"/>
              </a:ext>
            </a:extLst>
          </p:cNvPr>
          <p:cNvSpPr>
            <a:spLocks noGrp="1"/>
          </p:cNvSpPr>
          <p:nvPr>
            <p:ph type="ftr" sz="quarter" idx="11"/>
          </p:nvPr>
        </p:nvSpPr>
        <p:spPr/>
        <p:txBody>
          <a:bodyPr/>
          <a:lstStyle>
            <a:lvl1pPr>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1ED2CF4F-3A2E-0742-B85B-F2F9820B09DE}"/>
              </a:ext>
            </a:extLst>
          </p:cNvPr>
          <p:cNvSpPr>
            <a:spLocks noGrp="1"/>
          </p:cNvSpPr>
          <p:nvPr>
            <p:ph type="sldNum" sz="quarter" idx="12"/>
          </p:nvPr>
        </p:nvSpPr>
        <p:spPr/>
        <p:txBody>
          <a:bodyPr/>
          <a:lstStyle>
            <a:lvl1pPr>
              <a:defRPr/>
            </a:lvl1pPr>
          </a:lstStyle>
          <a:p>
            <a:fld id="{66B033B0-3B90-410B-8107-7C725050F681}" type="slidenum">
              <a:rPr lang="ja-JP" altLang="en-US"/>
              <a:pPr/>
              <a:t>‹#›</a:t>
            </a:fld>
            <a:endParaRPr lang="ja-JP" altLang="en-US"/>
          </a:p>
        </p:txBody>
      </p:sp>
    </p:spTree>
    <p:extLst>
      <p:ext uri="{BB962C8B-B14F-4D97-AF65-F5344CB8AC3E}">
        <p14:creationId xmlns:p14="http://schemas.microsoft.com/office/powerpoint/2010/main" val="176248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316CDD72-4B90-00B6-39B1-6BA5A527A316}"/>
              </a:ext>
            </a:extLst>
          </p:cNvPr>
          <p:cNvSpPr>
            <a:spLocks noGrp="1"/>
          </p:cNvSpPr>
          <p:nvPr>
            <p:ph type="dt" sz="half" idx="10"/>
          </p:nvPr>
        </p:nvSpPr>
        <p:spPr/>
        <p:txBody>
          <a:bodyPr rtlCol="0"/>
          <a:lstStyle>
            <a:lvl1pPr>
              <a:defRPr>
                <a:solidFill>
                  <a:schemeClr val="tx1">
                    <a:tint val="75000"/>
                  </a:schemeClr>
                </a:solidFill>
                <a:latin typeface="Arial" charset="0"/>
                <a:ea typeface="MS PGothic" charset="0"/>
                <a:cs typeface="MS PGothic" charset="0"/>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FCACC50D-1E0E-429B-AC17-77A0D91F1011}"/>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11137075-7DD3-325A-C281-17697AD02DEC}"/>
              </a:ext>
            </a:extLst>
          </p:cNvPr>
          <p:cNvSpPr>
            <a:spLocks noGrp="1"/>
          </p:cNvSpPr>
          <p:nvPr>
            <p:ph type="sldNum" sz="quarter" idx="12"/>
          </p:nvPr>
        </p:nvSpPr>
        <p:spPr/>
        <p:txBody>
          <a:bodyPr/>
          <a:lstStyle>
            <a:lvl1pPr>
              <a:defRPr/>
            </a:lvl1pPr>
          </a:lstStyle>
          <a:p>
            <a:fld id="{F2A79311-AA80-4E99-B809-BF1D04F87F97}" type="slidenum">
              <a:rPr lang="en-US" altLang="ja-JP"/>
              <a:pPr/>
              <a:t>‹#›</a:t>
            </a:fld>
            <a:endParaRPr lang="en-US" altLang="ja-JP"/>
          </a:p>
        </p:txBody>
      </p:sp>
    </p:spTree>
    <p:extLst>
      <p:ext uri="{BB962C8B-B14F-4D97-AF65-F5344CB8AC3E}">
        <p14:creationId xmlns:p14="http://schemas.microsoft.com/office/powerpoint/2010/main" val="892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CDC7AD-96E8-5F7A-0C88-892F7807B833}"/>
              </a:ext>
            </a:extLst>
          </p:cNvPr>
          <p:cNvSpPr>
            <a:spLocks noGrp="1"/>
          </p:cNvSpPr>
          <p:nvPr>
            <p:ph type="dt" sz="half" idx="10"/>
          </p:nvPr>
        </p:nvSpPr>
        <p:spPr/>
        <p:txBody>
          <a:bodyPr/>
          <a:lstStyle>
            <a:lvl1pPr>
              <a:defRPr/>
            </a:lvl1pPr>
          </a:lstStyle>
          <a:p>
            <a:fld id="{E3C3362C-7D41-4E02-BA8E-91EADFCC228F}"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E8662E6C-2551-F9CB-D94C-71B0DD7A2089}"/>
              </a:ext>
            </a:extLst>
          </p:cNvPr>
          <p:cNvSpPr>
            <a:spLocks noGrp="1"/>
          </p:cNvSpPr>
          <p:nvPr>
            <p:ph type="ftr" sz="quarter" idx="11"/>
          </p:nvPr>
        </p:nvSpPr>
        <p:spPr/>
        <p:txBody>
          <a:bodyPr/>
          <a:lstStyle>
            <a:lvl1pPr>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6F340F1D-8865-6F97-93E7-5F7E9B598ADE}"/>
              </a:ext>
            </a:extLst>
          </p:cNvPr>
          <p:cNvSpPr>
            <a:spLocks noGrp="1"/>
          </p:cNvSpPr>
          <p:nvPr>
            <p:ph type="sldNum" sz="quarter" idx="12"/>
          </p:nvPr>
        </p:nvSpPr>
        <p:spPr/>
        <p:txBody>
          <a:bodyPr/>
          <a:lstStyle>
            <a:lvl1pPr>
              <a:defRPr/>
            </a:lvl1pPr>
          </a:lstStyle>
          <a:p>
            <a:fld id="{62D9FAC2-31BA-4C36-9D7F-4C7C273839E8}" type="slidenum">
              <a:rPr lang="ja-JP" altLang="en-US"/>
              <a:pPr/>
              <a:t>‹#›</a:t>
            </a:fld>
            <a:endParaRPr lang="ja-JP" altLang="en-US"/>
          </a:p>
        </p:txBody>
      </p:sp>
    </p:spTree>
    <p:extLst>
      <p:ext uri="{BB962C8B-B14F-4D97-AF65-F5344CB8AC3E}">
        <p14:creationId xmlns:p14="http://schemas.microsoft.com/office/powerpoint/2010/main" val="1912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E64917-AE8F-D559-23C5-232473AE360C}"/>
              </a:ext>
            </a:extLst>
          </p:cNvPr>
          <p:cNvSpPr>
            <a:spLocks noGrp="1"/>
          </p:cNvSpPr>
          <p:nvPr>
            <p:ph type="dt" sz="half" idx="10"/>
          </p:nvPr>
        </p:nvSpPr>
        <p:spPr/>
        <p:txBody>
          <a:bodyPr/>
          <a:lstStyle>
            <a:lvl1pPr>
              <a:defRPr/>
            </a:lvl1pPr>
          </a:lstStyle>
          <a:p>
            <a:fld id="{13ABFDD5-D431-4C14-83D3-2429A9C4F777}"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AD7DB45B-57DE-8B1C-804F-E13C3E774D51}"/>
              </a:ext>
            </a:extLst>
          </p:cNvPr>
          <p:cNvSpPr>
            <a:spLocks noGrp="1"/>
          </p:cNvSpPr>
          <p:nvPr>
            <p:ph type="ftr" sz="quarter" idx="11"/>
          </p:nvPr>
        </p:nvSpPr>
        <p:spPr/>
        <p:txBody>
          <a:bodyPr/>
          <a:lstStyle>
            <a:lvl1pPr>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9BEDC1E5-6C24-AD3D-13F7-FBCDEDBC4602}"/>
              </a:ext>
            </a:extLst>
          </p:cNvPr>
          <p:cNvSpPr>
            <a:spLocks noGrp="1"/>
          </p:cNvSpPr>
          <p:nvPr>
            <p:ph type="sldNum" sz="quarter" idx="12"/>
          </p:nvPr>
        </p:nvSpPr>
        <p:spPr/>
        <p:txBody>
          <a:bodyPr/>
          <a:lstStyle>
            <a:lvl1pPr>
              <a:defRPr/>
            </a:lvl1pPr>
          </a:lstStyle>
          <a:p>
            <a:fld id="{F6023339-A21B-4EBE-8A88-81E6DFAD2589}" type="slidenum">
              <a:rPr lang="ja-JP" altLang="en-US"/>
              <a:pPr/>
              <a:t>‹#›</a:t>
            </a:fld>
            <a:endParaRPr lang="ja-JP" altLang="en-US"/>
          </a:p>
        </p:txBody>
      </p:sp>
    </p:spTree>
    <p:extLst>
      <p:ext uri="{BB962C8B-B14F-4D97-AF65-F5344CB8AC3E}">
        <p14:creationId xmlns:p14="http://schemas.microsoft.com/office/powerpoint/2010/main" val="167931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5E22A3B-C4AA-2E74-6D7B-B3C223386243}"/>
              </a:ext>
            </a:extLst>
          </p:cNvPr>
          <p:cNvSpPr>
            <a:spLocks noGrp="1"/>
          </p:cNvSpPr>
          <p:nvPr>
            <p:ph type="dt" sz="half" idx="10"/>
          </p:nvPr>
        </p:nvSpPr>
        <p:spPr/>
        <p:txBody>
          <a:bodyPr/>
          <a:lstStyle>
            <a:lvl1pPr>
              <a:defRPr/>
            </a:lvl1pPr>
          </a:lstStyle>
          <a:p>
            <a:fld id="{B75AF3B8-E105-4B56-B601-ABDC8C70CF9D}" type="datetimeFigureOut">
              <a:rPr lang="ja-JP" altLang="fr-FR"/>
              <a:pPr/>
              <a:t>2023/12/8</a:t>
            </a:fld>
            <a:endParaRPr lang="ja-JP" altLang="en-US"/>
          </a:p>
        </p:txBody>
      </p:sp>
      <p:sp>
        <p:nvSpPr>
          <p:cNvPr id="6" name="Espace réservé du pied de page 4">
            <a:extLst>
              <a:ext uri="{FF2B5EF4-FFF2-40B4-BE49-F238E27FC236}">
                <a16:creationId xmlns:a16="http://schemas.microsoft.com/office/drawing/2014/main" id="{898AD6A2-CB8B-7DE6-779F-E97651B5C77B}"/>
              </a:ext>
            </a:extLst>
          </p:cNvPr>
          <p:cNvSpPr>
            <a:spLocks noGrp="1"/>
          </p:cNvSpPr>
          <p:nvPr>
            <p:ph type="ftr" sz="quarter" idx="11"/>
          </p:nvPr>
        </p:nvSpPr>
        <p:spPr/>
        <p:txBody>
          <a:bodyPr/>
          <a:lstStyle>
            <a:lvl1pPr>
              <a:defRPr/>
            </a:lvl1pPr>
          </a:lstStyle>
          <a:p>
            <a:pPr>
              <a:defRPr/>
            </a:pPr>
            <a:endParaRPr lang="ja-JP" altLang="en-US"/>
          </a:p>
        </p:txBody>
      </p:sp>
      <p:sp>
        <p:nvSpPr>
          <p:cNvPr id="7" name="Espace réservé du numéro de diapositive 5">
            <a:extLst>
              <a:ext uri="{FF2B5EF4-FFF2-40B4-BE49-F238E27FC236}">
                <a16:creationId xmlns:a16="http://schemas.microsoft.com/office/drawing/2014/main" id="{C4560E47-A023-8945-0873-710A788D0288}"/>
              </a:ext>
            </a:extLst>
          </p:cNvPr>
          <p:cNvSpPr>
            <a:spLocks noGrp="1"/>
          </p:cNvSpPr>
          <p:nvPr>
            <p:ph type="sldNum" sz="quarter" idx="12"/>
          </p:nvPr>
        </p:nvSpPr>
        <p:spPr/>
        <p:txBody>
          <a:bodyPr/>
          <a:lstStyle>
            <a:lvl1pPr>
              <a:defRPr/>
            </a:lvl1pPr>
          </a:lstStyle>
          <a:p>
            <a:fld id="{F5D1BE26-2C1B-40FC-A059-8F47C726BABE}" type="slidenum">
              <a:rPr lang="ja-JP" altLang="en-US"/>
              <a:pPr/>
              <a:t>‹#›</a:t>
            </a:fld>
            <a:endParaRPr lang="ja-JP" altLang="en-US"/>
          </a:p>
        </p:txBody>
      </p:sp>
    </p:spTree>
    <p:extLst>
      <p:ext uri="{BB962C8B-B14F-4D97-AF65-F5344CB8AC3E}">
        <p14:creationId xmlns:p14="http://schemas.microsoft.com/office/powerpoint/2010/main" val="230746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56166C3D-0E27-9451-F80D-979ADFEC6D97}"/>
              </a:ext>
            </a:extLst>
          </p:cNvPr>
          <p:cNvSpPr>
            <a:spLocks noGrp="1"/>
          </p:cNvSpPr>
          <p:nvPr>
            <p:ph type="dt" sz="half" idx="10"/>
          </p:nvPr>
        </p:nvSpPr>
        <p:spPr/>
        <p:txBody>
          <a:bodyPr/>
          <a:lstStyle>
            <a:lvl1pPr>
              <a:defRPr/>
            </a:lvl1pPr>
          </a:lstStyle>
          <a:p>
            <a:fld id="{7A38785B-D3A9-475B-9E8B-9090AFDB4C37}" type="datetimeFigureOut">
              <a:rPr lang="ja-JP" altLang="fr-FR"/>
              <a:pPr/>
              <a:t>2023/12/8</a:t>
            </a:fld>
            <a:endParaRPr lang="ja-JP" altLang="en-US"/>
          </a:p>
        </p:txBody>
      </p:sp>
      <p:sp>
        <p:nvSpPr>
          <p:cNvPr id="8" name="Espace réservé du pied de page 4">
            <a:extLst>
              <a:ext uri="{FF2B5EF4-FFF2-40B4-BE49-F238E27FC236}">
                <a16:creationId xmlns:a16="http://schemas.microsoft.com/office/drawing/2014/main" id="{2BC69035-281E-D647-2CC7-C9F2A8AB3E3D}"/>
              </a:ext>
            </a:extLst>
          </p:cNvPr>
          <p:cNvSpPr>
            <a:spLocks noGrp="1"/>
          </p:cNvSpPr>
          <p:nvPr>
            <p:ph type="ftr" sz="quarter" idx="11"/>
          </p:nvPr>
        </p:nvSpPr>
        <p:spPr/>
        <p:txBody>
          <a:bodyPr/>
          <a:lstStyle>
            <a:lvl1pPr>
              <a:defRPr/>
            </a:lvl1pPr>
          </a:lstStyle>
          <a:p>
            <a:pPr>
              <a:defRPr/>
            </a:pPr>
            <a:endParaRPr lang="ja-JP" altLang="en-US"/>
          </a:p>
        </p:txBody>
      </p:sp>
      <p:sp>
        <p:nvSpPr>
          <p:cNvPr id="9" name="Espace réservé du numéro de diapositive 5">
            <a:extLst>
              <a:ext uri="{FF2B5EF4-FFF2-40B4-BE49-F238E27FC236}">
                <a16:creationId xmlns:a16="http://schemas.microsoft.com/office/drawing/2014/main" id="{694AA63C-5C37-65B9-F107-49F37D8F64E3}"/>
              </a:ext>
            </a:extLst>
          </p:cNvPr>
          <p:cNvSpPr>
            <a:spLocks noGrp="1"/>
          </p:cNvSpPr>
          <p:nvPr>
            <p:ph type="sldNum" sz="quarter" idx="12"/>
          </p:nvPr>
        </p:nvSpPr>
        <p:spPr/>
        <p:txBody>
          <a:bodyPr/>
          <a:lstStyle>
            <a:lvl1pPr>
              <a:defRPr/>
            </a:lvl1pPr>
          </a:lstStyle>
          <a:p>
            <a:fld id="{3E59CDE8-A57A-453A-AB39-156699939551}" type="slidenum">
              <a:rPr lang="ja-JP" altLang="en-US"/>
              <a:pPr/>
              <a:t>‹#›</a:t>
            </a:fld>
            <a:endParaRPr lang="ja-JP" altLang="en-US"/>
          </a:p>
        </p:txBody>
      </p:sp>
    </p:spTree>
    <p:extLst>
      <p:ext uri="{BB962C8B-B14F-4D97-AF65-F5344CB8AC3E}">
        <p14:creationId xmlns:p14="http://schemas.microsoft.com/office/powerpoint/2010/main" val="105102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0CCC7320-4451-541B-E415-F1C6A1252C55}"/>
              </a:ext>
            </a:extLst>
          </p:cNvPr>
          <p:cNvSpPr>
            <a:spLocks noGrp="1"/>
          </p:cNvSpPr>
          <p:nvPr>
            <p:ph type="dt" sz="half" idx="10"/>
          </p:nvPr>
        </p:nvSpPr>
        <p:spPr/>
        <p:txBody>
          <a:bodyPr/>
          <a:lstStyle>
            <a:lvl1pPr>
              <a:defRPr/>
            </a:lvl1pPr>
          </a:lstStyle>
          <a:p>
            <a:fld id="{E3064B47-6F3B-4535-9342-BA46187755D9}" type="datetimeFigureOut">
              <a:rPr lang="ja-JP" altLang="fr-FR"/>
              <a:pPr/>
              <a:t>2023/12/8</a:t>
            </a:fld>
            <a:endParaRPr lang="ja-JP" altLang="en-US"/>
          </a:p>
        </p:txBody>
      </p:sp>
      <p:sp>
        <p:nvSpPr>
          <p:cNvPr id="4" name="Espace réservé du pied de page 4">
            <a:extLst>
              <a:ext uri="{FF2B5EF4-FFF2-40B4-BE49-F238E27FC236}">
                <a16:creationId xmlns:a16="http://schemas.microsoft.com/office/drawing/2014/main" id="{EA2C3717-A8CD-1301-EA94-9EC7D2A891E5}"/>
              </a:ext>
            </a:extLst>
          </p:cNvPr>
          <p:cNvSpPr>
            <a:spLocks noGrp="1"/>
          </p:cNvSpPr>
          <p:nvPr>
            <p:ph type="ftr" sz="quarter" idx="11"/>
          </p:nvPr>
        </p:nvSpPr>
        <p:spPr/>
        <p:txBody>
          <a:bodyPr/>
          <a:lstStyle>
            <a:lvl1pPr>
              <a:defRPr/>
            </a:lvl1pPr>
          </a:lstStyle>
          <a:p>
            <a:pPr>
              <a:defRPr/>
            </a:pPr>
            <a:endParaRPr lang="ja-JP" altLang="en-US"/>
          </a:p>
        </p:txBody>
      </p:sp>
      <p:sp>
        <p:nvSpPr>
          <p:cNvPr id="5" name="Espace réservé du numéro de diapositive 5">
            <a:extLst>
              <a:ext uri="{FF2B5EF4-FFF2-40B4-BE49-F238E27FC236}">
                <a16:creationId xmlns:a16="http://schemas.microsoft.com/office/drawing/2014/main" id="{700FB8AE-527F-E5F3-55EE-8E4ABA7A61AF}"/>
              </a:ext>
            </a:extLst>
          </p:cNvPr>
          <p:cNvSpPr>
            <a:spLocks noGrp="1"/>
          </p:cNvSpPr>
          <p:nvPr>
            <p:ph type="sldNum" sz="quarter" idx="12"/>
          </p:nvPr>
        </p:nvSpPr>
        <p:spPr/>
        <p:txBody>
          <a:bodyPr/>
          <a:lstStyle>
            <a:lvl1pPr>
              <a:defRPr/>
            </a:lvl1pPr>
          </a:lstStyle>
          <a:p>
            <a:fld id="{05625778-6D6F-4FBA-B9A8-82F3D42DC795}" type="slidenum">
              <a:rPr lang="ja-JP" altLang="en-US"/>
              <a:pPr/>
              <a:t>‹#›</a:t>
            </a:fld>
            <a:endParaRPr lang="ja-JP" altLang="en-US"/>
          </a:p>
        </p:txBody>
      </p:sp>
    </p:spTree>
    <p:extLst>
      <p:ext uri="{BB962C8B-B14F-4D97-AF65-F5344CB8AC3E}">
        <p14:creationId xmlns:p14="http://schemas.microsoft.com/office/powerpoint/2010/main" val="426441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9BC51FDD-A9E5-235A-5825-DB99CDAB5AA7}"/>
              </a:ext>
            </a:extLst>
          </p:cNvPr>
          <p:cNvSpPr>
            <a:spLocks noGrp="1"/>
          </p:cNvSpPr>
          <p:nvPr>
            <p:ph type="dt" sz="half" idx="10"/>
          </p:nvPr>
        </p:nvSpPr>
        <p:spPr/>
        <p:txBody>
          <a:bodyPr/>
          <a:lstStyle>
            <a:lvl1pPr>
              <a:defRPr/>
            </a:lvl1pPr>
          </a:lstStyle>
          <a:p>
            <a:fld id="{558EF305-59C7-4BD6-836F-F816C3DD0A16}" type="datetimeFigureOut">
              <a:rPr lang="ja-JP" altLang="fr-FR"/>
              <a:pPr/>
              <a:t>2023/12/8</a:t>
            </a:fld>
            <a:endParaRPr lang="ja-JP" altLang="en-US"/>
          </a:p>
        </p:txBody>
      </p:sp>
      <p:sp>
        <p:nvSpPr>
          <p:cNvPr id="3" name="Espace réservé du pied de page 4">
            <a:extLst>
              <a:ext uri="{FF2B5EF4-FFF2-40B4-BE49-F238E27FC236}">
                <a16:creationId xmlns:a16="http://schemas.microsoft.com/office/drawing/2014/main" id="{BFCDE08B-40A4-7C77-3770-927DDA836C61}"/>
              </a:ext>
            </a:extLst>
          </p:cNvPr>
          <p:cNvSpPr>
            <a:spLocks noGrp="1"/>
          </p:cNvSpPr>
          <p:nvPr>
            <p:ph type="ftr" sz="quarter" idx="11"/>
          </p:nvPr>
        </p:nvSpPr>
        <p:spPr/>
        <p:txBody>
          <a:bodyPr/>
          <a:lstStyle>
            <a:lvl1pPr>
              <a:defRPr/>
            </a:lvl1pPr>
          </a:lstStyle>
          <a:p>
            <a:pPr>
              <a:defRPr/>
            </a:pPr>
            <a:endParaRPr lang="ja-JP" altLang="en-US"/>
          </a:p>
        </p:txBody>
      </p:sp>
      <p:sp>
        <p:nvSpPr>
          <p:cNvPr id="4" name="Espace réservé du numéro de diapositive 5">
            <a:extLst>
              <a:ext uri="{FF2B5EF4-FFF2-40B4-BE49-F238E27FC236}">
                <a16:creationId xmlns:a16="http://schemas.microsoft.com/office/drawing/2014/main" id="{38724E20-533F-D733-8C38-C3007F5FA824}"/>
              </a:ext>
            </a:extLst>
          </p:cNvPr>
          <p:cNvSpPr>
            <a:spLocks noGrp="1"/>
          </p:cNvSpPr>
          <p:nvPr>
            <p:ph type="sldNum" sz="quarter" idx="12"/>
          </p:nvPr>
        </p:nvSpPr>
        <p:spPr/>
        <p:txBody>
          <a:bodyPr/>
          <a:lstStyle>
            <a:lvl1pPr>
              <a:defRPr/>
            </a:lvl1pPr>
          </a:lstStyle>
          <a:p>
            <a:fld id="{4930087A-3CDE-4280-A97A-9C77D36A3192}" type="slidenum">
              <a:rPr lang="ja-JP" altLang="en-US"/>
              <a:pPr/>
              <a:t>‹#›</a:t>
            </a:fld>
            <a:endParaRPr lang="ja-JP" altLang="en-US"/>
          </a:p>
        </p:txBody>
      </p:sp>
    </p:spTree>
    <p:extLst>
      <p:ext uri="{BB962C8B-B14F-4D97-AF65-F5344CB8AC3E}">
        <p14:creationId xmlns:p14="http://schemas.microsoft.com/office/powerpoint/2010/main" val="253522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677CFCE-C0C0-FFDF-2BC8-947053E29444}"/>
              </a:ext>
            </a:extLst>
          </p:cNvPr>
          <p:cNvSpPr>
            <a:spLocks noGrp="1"/>
          </p:cNvSpPr>
          <p:nvPr>
            <p:ph type="dt" sz="half" idx="10"/>
          </p:nvPr>
        </p:nvSpPr>
        <p:spPr/>
        <p:txBody>
          <a:bodyPr/>
          <a:lstStyle>
            <a:lvl1pPr>
              <a:defRPr/>
            </a:lvl1pPr>
          </a:lstStyle>
          <a:p>
            <a:fld id="{C67206BA-B195-4921-A19F-DCE7188217AC}" type="datetimeFigureOut">
              <a:rPr lang="ja-JP" altLang="fr-FR"/>
              <a:pPr/>
              <a:t>2023/12/8</a:t>
            </a:fld>
            <a:endParaRPr lang="ja-JP" altLang="en-US"/>
          </a:p>
        </p:txBody>
      </p:sp>
      <p:sp>
        <p:nvSpPr>
          <p:cNvPr id="6" name="Espace réservé du pied de page 4">
            <a:extLst>
              <a:ext uri="{FF2B5EF4-FFF2-40B4-BE49-F238E27FC236}">
                <a16:creationId xmlns:a16="http://schemas.microsoft.com/office/drawing/2014/main" id="{75A436BD-9287-F9FE-522E-2228B3F8B6F2}"/>
              </a:ext>
            </a:extLst>
          </p:cNvPr>
          <p:cNvSpPr>
            <a:spLocks noGrp="1"/>
          </p:cNvSpPr>
          <p:nvPr>
            <p:ph type="ftr" sz="quarter" idx="11"/>
          </p:nvPr>
        </p:nvSpPr>
        <p:spPr/>
        <p:txBody>
          <a:bodyPr/>
          <a:lstStyle>
            <a:lvl1pPr>
              <a:defRPr/>
            </a:lvl1pPr>
          </a:lstStyle>
          <a:p>
            <a:pPr>
              <a:defRPr/>
            </a:pPr>
            <a:endParaRPr lang="ja-JP" altLang="en-US"/>
          </a:p>
        </p:txBody>
      </p:sp>
      <p:sp>
        <p:nvSpPr>
          <p:cNvPr id="7" name="Espace réservé du numéro de diapositive 5">
            <a:extLst>
              <a:ext uri="{FF2B5EF4-FFF2-40B4-BE49-F238E27FC236}">
                <a16:creationId xmlns:a16="http://schemas.microsoft.com/office/drawing/2014/main" id="{61466FFF-59B4-7816-EEDF-034A8FD45642}"/>
              </a:ext>
            </a:extLst>
          </p:cNvPr>
          <p:cNvSpPr>
            <a:spLocks noGrp="1"/>
          </p:cNvSpPr>
          <p:nvPr>
            <p:ph type="sldNum" sz="quarter" idx="12"/>
          </p:nvPr>
        </p:nvSpPr>
        <p:spPr/>
        <p:txBody>
          <a:bodyPr/>
          <a:lstStyle>
            <a:lvl1pPr>
              <a:defRPr/>
            </a:lvl1pPr>
          </a:lstStyle>
          <a:p>
            <a:fld id="{3A6BA1A5-6996-41A3-84D2-6B97F9899AEA}" type="slidenum">
              <a:rPr lang="ja-JP" altLang="en-US"/>
              <a:pPr/>
              <a:t>‹#›</a:t>
            </a:fld>
            <a:endParaRPr lang="ja-JP" altLang="en-US"/>
          </a:p>
        </p:txBody>
      </p:sp>
    </p:spTree>
    <p:extLst>
      <p:ext uri="{BB962C8B-B14F-4D97-AF65-F5344CB8AC3E}">
        <p14:creationId xmlns:p14="http://schemas.microsoft.com/office/powerpoint/2010/main" val="253282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FD88C98-21D6-5FD9-5203-1C4566BF8576}"/>
              </a:ext>
            </a:extLst>
          </p:cNvPr>
          <p:cNvSpPr>
            <a:spLocks noGrp="1"/>
          </p:cNvSpPr>
          <p:nvPr>
            <p:ph type="dt" sz="half" idx="10"/>
          </p:nvPr>
        </p:nvSpPr>
        <p:spPr/>
        <p:txBody>
          <a:bodyPr/>
          <a:lstStyle>
            <a:lvl1pPr>
              <a:defRPr/>
            </a:lvl1pPr>
          </a:lstStyle>
          <a:p>
            <a:fld id="{C389A41F-7EF4-466B-9B63-3CBAEAFF5C05}" type="datetimeFigureOut">
              <a:rPr lang="ja-JP" altLang="fr-FR"/>
              <a:pPr/>
              <a:t>2023/12/8</a:t>
            </a:fld>
            <a:endParaRPr lang="ja-JP" altLang="en-US"/>
          </a:p>
        </p:txBody>
      </p:sp>
      <p:sp>
        <p:nvSpPr>
          <p:cNvPr id="6" name="Espace réservé du pied de page 4">
            <a:extLst>
              <a:ext uri="{FF2B5EF4-FFF2-40B4-BE49-F238E27FC236}">
                <a16:creationId xmlns:a16="http://schemas.microsoft.com/office/drawing/2014/main" id="{BBA9B5B5-1965-29AB-1543-F2BD3B69E01A}"/>
              </a:ext>
            </a:extLst>
          </p:cNvPr>
          <p:cNvSpPr>
            <a:spLocks noGrp="1"/>
          </p:cNvSpPr>
          <p:nvPr>
            <p:ph type="ftr" sz="quarter" idx="11"/>
          </p:nvPr>
        </p:nvSpPr>
        <p:spPr/>
        <p:txBody>
          <a:bodyPr/>
          <a:lstStyle>
            <a:lvl1pPr>
              <a:defRPr/>
            </a:lvl1pPr>
          </a:lstStyle>
          <a:p>
            <a:pPr>
              <a:defRPr/>
            </a:pPr>
            <a:endParaRPr lang="ja-JP" altLang="en-US"/>
          </a:p>
        </p:txBody>
      </p:sp>
      <p:sp>
        <p:nvSpPr>
          <p:cNvPr id="7" name="Espace réservé du numéro de diapositive 5">
            <a:extLst>
              <a:ext uri="{FF2B5EF4-FFF2-40B4-BE49-F238E27FC236}">
                <a16:creationId xmlns:a16="http://schemas.microsoft.com/office/drawing/2014/main" id="{9D1F57E4-12EB-FCC0-1D78-3F99A9731CDA}"/>
              </a:ext>
            </a:extLst>
          </p:cNvPr>
          <p:cNvSpPr>
            <a:spLocks noGrp="1"/>
          </p:cNvSpPr>
          <p:nvPr>
            <p:ph type="sldNum" sz="quarter" idx="12"/>
          </p:nvPr>
        </p:nvSpPr>
        <p:spPr/>
        <p:txBody>
          <a:bodyPr/>
          <a:lstStyle>
            <a:lvl1pPr>
              <a:defRPr/>
            </a:lvl1pPr>
          </a:lstStyle>
          <a:p>
            <a:fld id="{B3095317-2885-4F21-8BF2-D0A8F071E71C}" type="slidenum">
              <a:rPr lang="ja-JP" altLang="en-US"/>
              <a:pPr/>
              <a:t>‹#›</a:t>
            </a:fld>
            <a:endParaRPr lang="ja-JP" altLang="en-US"/>
          </a:p>
        </p:txBody>
      </p:sp>
    </p:spTree>
    <p:extLst>
      <p:ext uri="{BB962C8B-B14F-4D97-AF65-F5344CB8AC3E}">
        <p14:creationId xmlns:p14="http://schemas.microsoft.com/office/powerpoint/2010/main" val="272566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3944F1CE-D8CB-68EB-AA27-E29236D85A1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DD361060-BF40-3BAB-807D-2992BD9FFF5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BCCCEAC9-E72D-3A11-3C2B-91EB9D166CF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6D0953C-F94B-4F28-82F2-6DE5328B67A7}" type="datetimeFigureOut">
              <a:rPr lang="ja-JP" altLang="fr-FR"/>
              <a:pPr/>
              <a:t>2023/12/8</a:t>
            </a:fld>
            <a:endParaRPr lang="ja-JP" altLang="en-US"/>
          </a:p>
        </p:txBody>
      </p:sp>
      <p:sp>
        <p:nvSpPr>
          <p:cNvPr id="5" name="Espace réservé du pied de page 4">
            <a:extLst>
              <a:ext uri="{FF2B5EF4-FFF2-40B4-BE49-F238E27FC236}">
                <a16:creationId xmlns:a16="http://schemas.microsoft.com/office/drawing/2014/main" id="{1CE29F4E-108E-7353-F85D-06D57034C32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MS PGothic" charset="0"/>
              </a:defRPr>
            </a:lvl1pPr>
          </a:lstStyle>
          <a:p>
            <a:pPr>
              <a:defRPr/>
            </a:pPr>
            <a:endParaRPr lang="ja-JP" altLang="en-US"/>
          </a:p>
        </p:txBody>
      </p:sp>
      <p:sp>
        <p:nvSpPr>
          <p:cNvPr id="6" name="Espace réservé du numéro de diapositive 5">
            <a:extLst>
              <a:ext uri="{FF2B5EF4-FFF2-40B4-BE49-F238E27FC236}">
                <a16:creationId xmlns:a16="http://schemas.microsoft.com/office/drawing/2014/main" id="{7E032709-0BF2-CF5F-F48D-1477056BD5C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39DFE54-8309-4E06-BFAC-77CC422E8E39}"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 id="2147484836"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FEAC96-DF4E-3665-D4A7-9F7A79E9D8C9}"/>
              </a:ext>
            </a:extLst>
          </p:cNvPr>
          <p:cNvSpPr>
            <a:spLocks noGrp="1"/>
          </p:cNvSpPr>
          <p:nvPr>
            <p:ph type="sldNum" sz="quarter" idx="12"/>
          </p:nvPr>
        </p:nvSpPr>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3B874F7-878C-4465-8386-06A4E7203CFC}" type="slidenum">
              <a:rPr lang="en-US" altLang="fr-FR" sz="1200">
                <a:solidFill>
                  <a:srgbClr val="898989"/>
                </a:solidFill>
              </a:rPr>
              <a:pPr/>
              <a:t>1</a:t>
            </a:fld>
            <a:endParaRPr lang="en-US" altLang="fr-FR" sz="1200">
              <a:solidFill>
                <a:srgbClr val="898989"/>
              </a:solidFill>
            </a:endParaRPr>
          </a:p>
        </p:txBody>
      </p:sp>
      <p:grpSp>
        <p:nvGrpSpPr>
          <p:cNvPr id="16386" name="グループ化 23">
            <a:extLst>
              <a:ext uri="{FF2B5EF4-FFF2-40B4-BE49-F238E27FC236}">
                <a16:creationId xmlns:a16="http://schemas.microsoft.com/office/drawing/2014/main" id="{7A35977C-DA89-7016-1A66-4E50C062DE21}"/>
              </a:ext>
            </a:extLst>
          </p:cNvPr>
          <p:cNvGrpSpPr>
            <a:grpSpLocks/>
          </p:cNvGrpSpPr>
          <p:nvPr/>
        </p:nvGrpSpPr>
        <p:grpSpPr bwMode="auto">
          <a:xfrm>
            <a:off x="971600" y="2348880"/>
            <a:ext cx="7128792" cy="1943720"/>
            <a:chOff x="7326" y="4691711"/>
            <a:chExt cx="9031295" cy="2160629"/>
          </a:xfrm>
        </p:grpSpPr>
        <p:pic>
          <p:nvPicPr>
            <p:cNvPr id="16391" name="図 5" descr="Fukyuin_02.png">
              <a:extLst>
                <a:ext uri="{FF2B5EF4-FFF2-40B4-BE49-F238E27FC236}">
                  <a16:creationId xmlns:a16="http://schemas.microsoft.com/office/drawing/2014/main" id="{18402D7B-EBBD-07DB-582B-DCF09BFA5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514" y="4848604"/>
              <a:ext cx="871107" cy="19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図 6">
              <a:extLst>
                <a:ext uri="{FF2B5EF4-FFF2-40B4-BE49-F238E27FC236}">
                  <a16:creationId xmlns:a16="http://schemas.microsoft.com/office/drawing/2014/main" id="{ECC5201B-8284-7289-41F0-2614FD048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6" y="4715600"/>
              <a:ext cx="964119" cy="21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図 7">
              <a:extLst>
                <a:ext uri="{FF2B5EF4-FFF2-40B4-BE49-F238E27FC236}">
                  <a16:creationId xmlns:a16="http://schemas.microsoft.com/office/drawing/2014/main" id="{CF8F2E18-BC89-EEE1-A195-EC3AAEB642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1386" y="4758910"/>
              <a:ext cx="1005662" cy="204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図 8">
              <a:extLst>
                <a:ext uri="{FF2B5EF4-FFF2-40B4-BE49-F238E27FC236}">
                  <a16:creationId xmlns:a16="http://schemas.microsoft.com/office/drawing/2014/main" id="{02B657DF-6D8A-8638-69B4-E5AAF7707B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9096" y="4691711"/>
              <a:ext cx="762066" cy="211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図 10">
              <a:extLst>
                <a:ext uri="{FF2B5EF4-FFF2-40B4-BE49-F238E27FC236}">
                  <a16:creationId xmlns:a16="http://schemas.microsoft.com/office/drawing/2014/main" id="{56836649-C08A-AF30-A050-7F759B81F5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8588" y="4691711"/>
              <a:ext cx="752011" cy="216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図 14" descr="M_child01.png">
              <a:extLst>
                <a:ext uri="{FF2B5EF4-FFF2-40B4-BE49-F238E27FC236}">
                  <a16:creationId xmlns:a16="http://schemas.microsoft.com/office/drawing/2014/main" id="{961581C8-5DE4-E17F-3D42-ADDB94BB26F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6833651" y="5013298"/>
              <a:ext cx="575879" cy="179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図 15" descr="M_child02.png">
              <a:extLst>
                <a:ext uri="{FF2B5EF4-FFF2-40B4-BE49-F238E27FC236}">
                  <a16:creationId xmlns:a16="http://schemas.microsoft.com/office/drawing/2014/main" id="{F5FCE51E-E7F6-0C53-B298-48D7A9A2417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7742386" y="5037093"/>
              <a:ext cx="598779" cy="17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図 16" descr="M_child03.png">
              <a:extLst>
                <a:ext uri="{FF2B5EF4-FFF2-40B4-BE49-F238E27FC236}">
                  <a16:creationId xmlns:a16="http://schemas.microsoft.com/office/drawing/2014/main" id="{AF321D2E-7393-B6E1-8E5A-02BA696F24C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392627" y="5606878"/>
              <a:ext cx="46969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図 17" descr="W_child01.png">
              <a:extLst>
                <a:ext uri="{FF2B5EF4-FFF2-40B4-BE49-F238E27FC236}">
                  <a16:creationId xmlns:a16="http://schemas.microsoft.com/office/drawing/2014/main" id="{32A5E047-CD06-2B39-B40D-7B7DB387EDE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429496" y="5325312"/>
              <a:ext cx="628286" cy="14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図 18" descr="W_child02.png">
              <a:extLst>
                <a:ext uri="{FF2B5EF4-FFF2-40B4-BE49-F238E27FC236}">
                  <a16:creationId xmlns:a16="http://schemas.microsoft.com/office/drawing/2014/main" id="{F4E2E662-D5F7-24CF-82C5-CAB410FC302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946432" y="5305509"/>
              <a:ext cx="477701" cy="14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図 19" descr="W_child03.png">
              <a:extLst>
                <a:ext uri="{FF2B5EF4-FFF2-40B4-BE49-F238E27FC236}">
                  <a16:creationId xmlns:a16="http://schemas.microsoft.com/office/drawing/2014/main" id="{C5A8CE04-1AF6-FE51-834C-12E291C51C4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flipH="1">
              <a:off x="2291472" y="5316198"/>
              <a:ext cx="866713" cy="14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図 20" descr="Y_husband.png">
              <a:extLst>
                <a:ext uri="{FF2B5EF4-FFF2-40B4-BE49-F238E27FC236}">
                  <a16:creationId xmlns:a16="http://schemas.microsoft.com/office/drawing/2014/main" id="{0D177C3C-446F-3032-9B37-F56F68ED1D8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809564" y="4772264"/>
              <a:ext cx="952636" cy="20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図 21" descr="Y_wife.png">
              <a:extLst>
                <a:ext uri="{FF2B5EF4-FFF2-40B4-BE49-F238E27FC236}">
                  <a16:creationId xmlns:a16="http://schemas.microsoft.com/office/drawing/2014/main" id="{60BE5F7B-EC03-1582-14DF-0D6A4A35FFE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flipH="1">
              <a:off x="3507138" y="4767825"/>
              <a:ext cx="682859" cy="20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図 22" descr="W_wife.png">
              <a:extLst>
                <a:ext uri="{FF2B5EF4-FFF2-40B4-BE49-F238E27FC236}">
                  <a16:creationId xmlns:a16="http://schemas.microsoft.com/office/drawing/2014/main" id="{AD6BECBD-142B-E5D3-6237-9E52E0D1F01E}"/>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69551" y="4846384"/>
              <a:ext cx="929479" cy="196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図 9">
              <a:extLst>
                <a:ext uri="{FF2B5EF4-FFF2-40B4-BE49-F238E27FC236}">
                  <a16:creationId xmlns:a16="http://schemas.microsoft.com/office/drawing/2014/main" id="{88A8F259-F08D-3F2B-71B1-EA448A5586D6}"/>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666611" y="4697807"/>
              <a:ext cx="1054699" cy="210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タイトル 27">
            <a:extLst>
              <a:ext uri="{FF2B5EF4-FFF2-40B4-BE49-F238E27FC236}">
                <a16:creationId xmlns:a16="http://schemas.microsoft.com/office/drawing/2014/main" id="{A448F679-DA4F-D232-5592-937532852DB1}"/>
              </a:ext>
            </a:extLst>
          </p:cNvPr>
          <p:cNvSpPr txBox="1">
            <a:spLocks/>
          </p:cNvSpPr>
          <p:nvPr/>
        </p:nvSpPr>
        <p:spPr>
          <a:xfrm>
            <a:off x="323850" y="4764088"/>
            <a:ext cx="8569325" cy="968375"/>
          </a:xfrm>
          <a:prstGeom prst="rect">
            <a:avLst/>
          </a:prstGeom>
        </p:spPr>
        <p:txBody>
          <a:bodyPr anchor="ctr"/>
          <a:lstStyle>
            <a:lvl1pPr defTabSz="45720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FR" altLang="ja-JP" sz="4800" dirty="0">
                <a:solidFill>
                  <a:srgbClr val="002060"/>
                </a:solidFill>
                <a:effectLst>
                  <a:outerShdw blurRad="38100" dist="38100" dir="2700000" algn="tl">
                    <a:srgbClr val="C0C0C0"/>
                  </a:outerShdw>
                </a:effectLst>
                <a:latin typeface="Arial Black" panose="020B0A04020102020204" pitchFamily="34" charset="0"/>
                <a:ea typeface="HGｺﾞｼｯｸE" panose="020B0909000000000000" pitchFamily="49" charset="-128"/>
              </a:rPr>
              <a:t>Enquête de base participative</a:t>
            </a:r>
          </a:p>
        </p:txBody>
      </p:sp>
      <p:pic>
        <p:nvPicPr>
          <p:cNvPr id="16388" name="Picture 3">
            <a:extLst>
              <a:ext uri="{FF2B5EF4-FFF2-40B4-BE49-F238E27FC236}">
                <a16:creationId xmlns:a16="http://schemas.microsoft.com/office/drawing/2014/main" id="{F7E6F7BD-400F-1E4B-FC73-B2557865193F}"/>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299795" y="763588"/>
            <a:ext cx="12890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9" name="Object 6">
            <a:extLst>
              <a:ext uri="{FF2B5EF4-FFF2-40B4-BE49-F238E27FC236}">
                <a16:creationId xmlns:a16="http://schemas.microsoft.com/office/drawing/2014/main" id="{E6A5844D-24C2-46CE-2BAF-4BE4B7BD789D}"/>
              </a:ext>
            </a:extLst>
          </p:cNvPr>
          <p:cNvGraphicFramePr>
            <a:graphicFrameLocks noChangeAspect="1"/>
          </p:cNvGraphicFramePr>
          <p:nvPr>
            <p:extLst>
              <p:ext uri="{D42A27DB-BD31-4B8C-83A1-F6EECF244321}">
                <p14:modId xmlns:p14="http://schemas.microsoft.com/office/powerpoint/2010/main" val="1353732857"/>
              </p:ext>
            </p:extLst>
          </p:nvPr>
        </p:nvGraphicFramePr>
        <p:xfrm>
          <a:off x="556246" y="763588"/>
          <a:ext cx="968375" cy="830263"/>
        </p:xfrm>
        <a:graphic>
          <a:graphicData uri="http://schemas.openxmlformats.org/presentationml/2006/ole">
            <mc:AlternateContent xmlns:mc="http://schemas.openxmlformats.org/markup-compatibility/2006">
              <mc:Choice xmlns:v="urn:schemas-microsoft-com:vml" Requires="v">
                <p:oleObj name="ビットマップ イメージ" r:id="rId19" imgW="5819048" imgH="4982270" progId="Paint.Picture">
                  <p:embed/>
                </p:oleObj>
              </mc:Choice>
              <mc:Fallback>
                <p:oleObj name="ビットマップ イメージ" r:id="rId19" imgW="5819048" imgH="4982270" progId="Paint.Picture">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246" y="763588"/>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4">
            <a:extLst>
              <a:ext uri="{FF2B5EF4-FFF2-40B4-BE49-F238E27FC236}">
                <a16:creationId xmlns:a16="http://schemas.microsoft.com/office/drawing/2014/main" id="{6B630CF9-475D-F08B-3AC9-09219DDB427E}"/>
              </a:ext>
            </a:extLst>
          </p:cNvPr>
          <p:cNvSpPr/>
          <p:nvPr/>
        </p:nvSpPr>
        <p:spPr bwMode="auto">
          <a:xfrm>
            <a:off x="1475656" y="211630"/>
            <a:ext cx="6015037" cy="621808"/>
          </a:xfrm>
          <a:prstGeom prst="roundRect">
            <a:avLst>
              <a:gd name="adj" fmla="val 16667"/>
            </a:avLst>
          </a:prstGeom>
          <a:solidFill>
            <a:schemeClr val="accent6">
              <a:lumMod val="20000"/>
              <a:lumOff val="80000"/>
            </a:schemeClr>
          </a:solidFill>
          <a:ln>
            <a:noFill/>
          </a:ln>
          <a:effectLst>
            <a:outerShdw blurRad="44280" dist="28080" dir="5400000" algn="ctr">
              <a:srgbClr val="000000">
                <a:alpha val="32000"/>
              </a:srgbClr>
            </a:outerShdw>
          </a:effectLst>
          <a:scene3d>
            <a:camera prst="orthographicFront"/>
            <a:lightRig rig="threePt" dir="t"/>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nchor="ctr"/>
          <a:lstStyle/>
          <a:p>
            <a:pPr algn="ctr"/>
            <a:r>
              <a:rPr lang="fr-FR" sz="3600" b="1" spc="-1" dirty="0">
                <a:solidFill>
                  <a:srgbClr val="000000"/>
                </a:solidFill>
                <a:latin typeface="Arial" panose="020B0604020202020204" pitchFamily="34" charset="0"/>
                <a:ea typeface="바탕"/>
                <a:cs typeface="Arial" panose="020B0604020202020204" pitchFamily="34" charset="0"/>
              </a:rPr>
              <a:t>FICHE PR</a:t>
            </a:r>
          </a:p>
        </p:txBody>
      </p:sp>
      <p:sp>
        <p:nvSpPr>
          <p:cNvPr id="30722" name="ZoneTexte 4">
            <a:extLst>
              <a:ext uri="{FF2B5EF4-FFF2-40B4-BE49-F238E27FC236}">
                <a16:creationId xmlns:a16="http://schemas.microsoft.com/office/drawing/2014/main" id="{0E24A798-D189-BDD3-A04A-F8673CE51641}"/>
              </a:ext>
            </a:extLst>
          </p:cNvPr>
          <p:cNvSpPr txBox="1">
            <a:spLocks noChangeArrowheads="1"/>
          </p:cNvSpPr>
          <p:nvPr/>
        </p:nvSpPr>
        <p:spPr bwMode="auto">
          <a:xfrm>
            <a:off x="250825" y="895351"/>
            <a:ext cx="8569326"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fr-FR" sz="1200" b="1" dirty="0">
                <a:solidFill>
                  <a:srgbClr val="000000"/>
                </a:solidFill>
                <a:latin typeface="Calibri" panose="020F0502020204030204" pitchFamily="34" charset="0"/>
                <a:ea typeface="ＭＳ 明朝" panose="02020609040205080304" pitchFamily="17" charset="-128"/>
              </a:rPr>
              <a:t> </a:t>
            </a:r>
            <a:endParaRPr lang="fr-FR" altLang="fr-FR" sz="1200" dirty="0">
              <a:latin typeface="Times New Roman" panose="02020603050405020304" pitchFamily="18" charset="0"/>
              <a:ea typeface="ＭＳ 明朝" panose="02020609040205080304" pitchFamily="17" charset="-128"/>
            </a:endParaRPr>
          </a:p>
          <a:p>
            <a:r>
              <a:rPr lang="fr-FR" altLang="fr-FR" sz="1200" b="1" dirty="0">
                <a:solidFill>
                  <a:srgbClr val="000000"/>
                </a:solidFill>
                <a:latin typeface="Calibri" panose="020F0502020204030204" pitchFamily="34" charset="0"/>
                <a:ea typeface="ＭＳ 明朝" panose="02020609040205080304" pitchFamily="17" charset="-128"/>
              </a:rPr>
              <a:t>DATE </a:t>
            </a:r>
            <a:r>
              <a:rPr lang="fr-FR" altLang="fr-FR" sz="1200" b="1" u="sng" dirty="0">
                <a:solidFill>
                  <a:srgbClr val="000000"/>
                </a:solidFill>
                <a:latin typeface="Calibri" panose="020F0502020204030204" pitchFamily="34" charset="0"/>
                <a:ea typeface="ＭＳ 明朝" panose="02020609040205080304" pitchFamily="17" charset="-128"/>
              </a:rPr>
              <a:t>:         /         /               </a:t>
            </a:r>
            <a:r>
              <a:rPr lang="fr-FR" altLang="fr-FR" sz="1200" b="1" dirty="0">
                <a:solidFill>
                  <a:srgbClr val="000000"/>
                </a:solidFill>
                <a:latin typeface="Calibri" panose="020F0502020204030204" pitchFamily="34" charset="0"/>
                <a:ea typeface="ＭＳ 明朝" panose="02020609040205080304" pitchFamily="17" charset="-128"/>
              </a:rPr>
              <a:t>: COMMUNE </a:t>
            </a:r>
            <a:r>
              <a:rPr lang="fr-FR" altLang="fr-FR" sz="1200" b="1" u="sng" dirty="0">
                <a:solidFill>
                  <a:srgbClr val="000000"/>
                </a:solidFill>
                <a:latin typeface="Calibri" panose="020F0502020204030204" pitchFamily="34" charset="0"/>
                <a:ea typeface="ＭＳ 明朝" panose="02020609040205080304" pitchFamily="17" charset="-128"/>
              </a:rPr>
              <a:t>                                                      </a:t>
            </a:r>
            <a:r>
              <a:rPr lang="fr-FR" altLang="fr-FR" sz="1200" b="1" dirty="0">
                <a:solidFill>
                  <a:srgbClr val="000000"/>
                </a:solidFill>
                <a:latin typeface="Calibri" panose="020F0502020204030204" pitchFamily="34" charset="0"/>
                <a:ea typeface="ＭＳ 明朝" panose="02020609040205080304" pitchFamily="17" charset="-128"/>
              </a:rPr>
              <a:t>  GROUPEMENT :</a:t>
            </a:r>
            <a:r>
              <a:rPr lang="fr-FR" altLang="fr-FR" sz="1200" b="1" u="sng" dirty="0">
                <a:solidFill>
                  <a:srgbClr val="000000"/>
                </a:solidFill>
                <a:latin typeface="Calibri" panose="020F0502020204030204" pitchFamily="34" charset="0"/>
                <a:ea typeface="ＭＳ 明朝" panose="02020609040205080304" pitchFamily="17" charset="-128"/>
              </a:rPr>
              <a:t>          </a:t>
            </a:r>
            <a:r>
              <a:rPr lang="fr-FR" altLang="fr-FR" sz="1200" u="sng" dirty="0">
                <a:solidFill>
                  <a:srgbClr val="000000"/>
                </a:solidFill>
                <a:latin typeface="Calibri" panose="020F0502020204030204" pitchFamily="34" charset="0"/>
                <a:ea typeface="ＭＳ 明朝" panose="02020609040205080304" pitchFamily="17" charset="-128"/>
              </a:rPr>
              <a:t>                </a:t>
            </a:r>
            <a:r>
              <a:rPr lang="ja-JP" altLang="fr-FR" sz="1200" u="sng" dirty="0">
                <a:solidFill>
                  <a:srgbClr val="000000"/>
                </a:solidFill>
                <a:latin typeface="Calibri" panose="020F0502020204030204" pitchFamily="34" charset="0"/>
                <a:ea typeface="ＭＳ 明朝" panose="02020609040205080304" pitchFamily="17" charset="-128"/>
              </a:rPr>
              <a:t>　　　　　</a:t>
            </a:r>
            <a:r>
              <a:rPr lang="fr-FR" altLang="ja-JP" sz="1200" u="sng" dirty="0">
                <a:solidFill>
                  <a:srgbClr val="000000"/>
                </a:solidFill>
                <a:latin typeface="Calibri" panose="020F0502020204030204" pitchFamily="34" charset="0"/>
                <a:cs typeface="Calibri" panose="020F0502020204030204" pitchFamily="34" charset="0"/>
              </a:rPr>
              <a:t>                               - </a:t>
            </a:r>
            <a:endParaRPr lang="fr-FR" altLang="ja-JP" sz="1200" dirty="0">
              <a:latin typeface="Times New Roman" panose="02020603050405020304" pitchFamily="18" charset="0"/>
              <a:ea typeface="ＭＳ 明朝" panose="02020609040205080304" pitchFamily="17" charset="-128"/>
            </a:endParaRPr>
          </a:p>
          <a:p>
            <a:r>
              <a:rPr lang="fr-FR" altLang="fr-FR" sz="1200" b="1" dirty="0">
                <a:solidFill>
                  <a:srgbClr val="000000"/>
                </a:solidFill>
                <a:latin typeface="Calibri" panose="020F0502020204030204" pitchFamily="34" charset="0"/>
                <a:cs typeface="Calibri" panose="020F0502020204030204" pitchFamily="34" charset="0"/>
              </a:rPr>
              <a:t>NOM DE L’EXPLOITANT : </a:t>
            </a:r>
            <a:r>
              <a:rPr lang="fr-FR" altLang="fr-FR" sz="1200" b="1" u="sng" dirty="0">
                <a:solidFill>
                  <a:srgbClr val="000000"/>
                </a:solidFill>
                <a:latin typeface="Calibri" panose="020F0502020204030204" pitchFamily="34" charset="0"/>
                <a:cs typeface="Calibri" panose="020F0502020204030204" pitchFamily="34" charset="0"/>
              </a:rPr>
              <a:t>                                                    </a:t>
            </a:r>
            <a:r>
              <a:rPr lang="fr-FR" altLang="fr-FR" sz="1200" b="1" dirty="0">
                <a:solidFill>
                  <a:srgbClr val="000000"/>
                </a:solidFill>
                <a:latin typeface="Calibri" panose="020F0502020204030204" pitchFamily="34" charset="0"/>
                <a:cs typeface="Calibri" panose="020F0502020204030204" pitchFamily="34" charset="0"/>
              </a:rPr>
              <a:t>   HOMME    /   FEMME        N°TEL :</a:t>
            </a:r>
            <a:r>
              <a:rPr lang="fr-FR" altLang="fr-FR" sz="1200" b="1" u="sng" dirty="0">
                <a:latin typeface="Calibri" panose="020F0502020204030204" pitchFamily="34" charset="0"/>
                <a:cs typeface="Calibri" panose="020F0502020204030204" pitchFamily="34" charset="0"/>
              </a:rPr>
              <a:t>  </a:t>
            </a:r>
            <a:r>
              <a:rPr lang="ja-JP" altLang="fr-FR" sz="1200" b="1" u="sng" dirty="0">
                <a:latin typeface="Calibri" panose="020F0502020204030204" pitchFamily="34" charset="0"/>
                <a:ea typeface="ＭＳ 明朝" panose="02020609040205080304" pitchFamily="17" charset="-128"/>
              </a:rPr>
              <a:t>　　　　</a:t>
            </a:r>
            <a:r>
              <a:rPr lang="fr-FR" altLang="ja-JP" sz="1200" b="1" u="sng" dirty="0">
                <a:latin typeface="Calibri" panose="020F0502020204030204" pitchFamily="34" charset="0"/>
                <a:cs typeface="Calibri" panose="020F0502020204030204" pitchFamily="34" charset="0"/>
              </a:rPr>
              <a:t>                                               </a:t>
            </a:r>
            <a:r>
              <a:rPr lang="fr-FR" altLang="ja-JP" sz="1200" b="1" dirty="0">
                <a:solidFill>
                  <a:srgbClr val="000000"/>
                </a:solidFill>
                <a:latin typeface="Calibri" panose="020F0502020204030204" pitchFamily="34" charset="0"/>
                <a:cs typeface="Calibri" panose="020F0502020204030204" pitchFamily="34" charset="0"/>
              </a:rPr>
              <a:t>-</a:t>
            </a:r>
            <a:endParaRPr lang="fr-FR" altLang="fr-FR" sz="1200" dirty="0">
              <a:latin typeface="Times New Roman" panose="02020603050405020304" pitchFamily="18" charset="0"/>
              <a:ea typeface="ＭＳ 明朝" panose="02020609040205080304" pitchFamily="17" charset="-128"/>
            </a:endParaRPr>
          </a:p>
        </p:txBody>
      </p:sp>
      <p:sp>
        <p:nvSpPr>
          <p:cNvPr id="30723" name="Rectangle 6">
            <a:extLst>
              <a:ext uri="{FF2B5EF4-FFF2-40B4-BE49-F238E27FC236}">
                <a16:creationId xmlns:a16="http://schemas.microsoft.com/office/drawing/2014/main" id="{F09FF4AE-94D9-9E75-B70E-FCB678CC0A76}"/>
              </a:ext>
            </a:extLst>
          </p:cNvPr>
          <p:cNvSpPr>
            <a:spLocks noChangeArrowheads="1"/>
          </p:cNvSpPr>
          <p:nvPr/>
        </p:nvSpPr>
        <p:spPr bwMode="auto">
          <a:xfrm>
            <a:off x="-36513" y="6237288"/>
            <a:ext cx="9145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200"/>
              <a:t>※</a:t>
            </a:r>
            <a:r>
              <a:rPr lang="fr-FR" altLang="fr-FR" sz="1200"/>
              <a:t>1</a:t>
            </a:r>
            <a:r>
              <a:rPr lang="ja-JP" altLang="en-US" sz="1200"/>
              <a:t>）</a:t>
            </a:r>
            <a:r>
              <a:rPr lang="fr-FR" altLang="ja-JP" sz="1200"/>
              <a:t>Ha ou </a:t>
            </a:r>
            <a:r>
              <a:rPr lang="en-US" altLang="ja-JP" sz="1200"/>
              <a:t>㎡</a:t>
            </a:r>
            <a:r>
              <a:rPr lang="ja-JP" altLang="en-US" sz="1200"/>
              <a:t>　</a:t>
            </a:r>
            <a:r>
              <a:rPr lang="en-US" altLang="ja-JP" sz="1200"/>
              <a:t>※</a:t>
            </a:r>
            <a:r>
              <a:rPr lang="fr-FR" altLang="ja-JP" sz="1200"/>
              <a:t>2</a:t>
            </a:r>
            <a:r>
              <a:rPr lang="ja-JP" altLang="en-US" sz="1200"/>
              <a:t>）</a:t>
            </a:r>
            <a:r>
              <a:rPr lang="fr-FR" altLang="ja-JP" sz="1200"/>
              <a:t>Vendue + consommée +don </a:t>
            </a:r>
            <a:r>
              <a:rPr lang="en-US" altLang="ja-JP" sz="1200"/>
              <a:t>※</a:t>
            </a:r>
            <a:r>
              <a:rPr lang="fr-FR" altLang="ja-JP" sz="1200"/>
              <a:t> 3</a:t>
            </a:r>
            <a:r>
              <a:rPr lang="ja-JP" altLang="en-US" sz="1200"/>
              <a:t>）</a:t>
            </a:r>
            <a:r>
              <a:rPr lang="fr-FR" altLang="ja-JP" sz="1200"/>
              <a:t>Si vous n</a:t>
            </a:r>
            <a:r>
              <a:rPr lang="fr-FR" altLang="fr-FR" sz="1200"/>
              <a:t>’</a:t>
            </a:r>
            <a:r>
              <a:rPr lang="fr-FR" altLang="ja-JP" sz="1200"/>
              <a:t>avez pas de chiffre concret , déterminer une valeur approximative ,  </a:t>
            </a:r>
            <a:endParaRPr lang="fr-FR" altLang="fr-FR" sz="1200"/>
          </a:p>
        </p:txBody>
      </p:sp>
      <p:graphicFrame>
        <p:nvGraphicFramePr>
          <p:cNvPr id="30724" name="Objet 1">
            <a:extLst>
              <a:ext uri="{FF2B5EF4-FFF2-40B4-BE49-F238E27FC236}">
                <a16:creationId xmlns:a16="http://schemas.microsoft.com/office/drawing/2014/main" id="{9651176D-61B8-0BEA-B3D8-E03912CED89E}"/>
              </a:ext>
            </a:extLst>
          </p:cNvPr>
          <p:cNvGraphicFramePr>
            <a:graphicFrameLocks noChangeAspect="1"/>
          </p:cNvGraphicFramePr>
          <p:nvPr>
            <p:extLst>
              <p:ext uri="{D42A27DB-BD31-4B8C-83A1-F6EECF244321}">
                <p14:modId xmlns:p14="http://schemas.microsoft.com/office/powerpoint/2010/main" val="3371295216"/>
              </p:ext>
            </p:extLst>
          </p:nvPr>
        </p:nvGraphicFramePr>
        <p:xfrm>
          <a:off x="250826" y="1576388"/>
          <a:ext cx="8281614" cy="4588916"/>
        </p:xfrm>
        <a:graphic>
          <a:graphicData uri="http://schemas.openxmlformats.org/presentationml/2006/ole">
            <mc:AlternateContent xmlns:mc="http://schemas.openxmlformats.org/markup-compatibility/2006">
              <mc:Choice xmlns:v="urn:schemas-microsoft-com:vml" Requires="v">
                <p:oleObj name="Document" r:id="rId2" imgW="9994900" imgH="8089900" progId="Word.Document.12">
                  <p:link updateAutomatic="1"/>
                </p:oleObj>
              </mc:Choice>
              <mc:Fallback>
                <p:oleObj name="Document" r:id="rId2" imgW="9994900" imgH="8089900" progId="Word.Document.12">
                  <p:link updateAutomatic="1"/>
                  <p:pic>
                    <p:nvPicPr>
                      <p:cNvPr id="0" name="Obje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6" y="1576388"/>
                        <a:ext cx="8281614" cy="4588916"/>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numéro de diapositive 3">
            <a:extLst>
              <a:ext uri="{FF2B5EF4-FFF2-40B4-BE49-F238E27FC236}">
                <a16:creationId xmlns:a16="http://schemas.microsoft.com/office/drawing/2014/main" id="{3A9573FD-4DDE-CA9B-DDA6-5AC5B423EB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48DD4FB-7DA7-46D4-83E1-DB4AFD45F61F}" type="slidenum">
              <a:rPr kumimoji="0" lang="fr-FR" altLang="ko-KR" sz="1200">
                <a:solidFill>
                  <a:srgbClr val="B5A788"/>
                </a:solidFill>
                <a:cs typeface="Arial" panose="020B0604020202020204" pitchFamily="34" charset="0"/>
              </a:rPr>
              <a:pPr/>
              <a:t>11</a:t>
            </a:fld>
            <a:endParaRPr kumimoji="0" lang="fr-FR" altLang="ko-KR" sz="1200">
              <a:solidFill>
                <a:srgbClr val="B5A788"/>
              </a:solidFill>
              <a:cs typeface="Arial" panose="020B0604020202020204" pitchFamily="34" charset="0"/>
            </a:endParaRPr>
          </a:p>
        </p:txBody>
      </p:sp>
      <p:sp>
        <p:nvSpPr>
          <p:cNvPr id="31746" name="Text Box 41">
            <a:extLst>
              <a:ext uri="{FF2B5EF4-FFF2-40B4-BE49-F238E27FC236}">
                <a16:creationId xmlns:a16="http://schemas.microsoft.com/office/drawing/2014/main" id="{3DE24083-719C-88CC-126E-922F8F18C0CD}"/>
              </a:ext>
            </a:extLst>
          </p:cNvPr>
          <p:cNvSpPr txBox="1">
            <a:spLocks noChangeArrowheads="1"/>
          </p:cNvSpPr>
          <p:nvPr/>
        </p:nvSpPr>
        <p:spPr bwMode="auto">
          <a:xfrm>
            <a:off x="0" y="1268413"/>
            <a:ext cx="9144000" cy="446087"/>
          </a:xfrm>
          <a:prstGeom prst="rect">
            <a:avLst/>
          </a:prstGeom>
          <a:solidFill>
            <a:srgbClr val="00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 typeface="Wingdings" panose="05000000000000000000" pitchFamily="2" charset="2"/>
              <a:buNone/>
            </a:pPr>
            <a:r>
              <a:rPr lang="fr-FR" altLang="ja-JP" sz="2300" b="1">
                <a:solidFill>
                  <a:srgbClr val="FFFF66"/>
                </a:solidFill>
              </a:rPr>
              <a:t>Outil pour l‘enquête: Gabarit usité dans la production</a:t>
            </a:r>
          </a:p>
        </p:txBody>
      </p:sp>
      <p:graphicFrame>
        <p:nvGraphicFramePr>
          <p:cNvPr id="11" name="Tableau 10">
            <a:extLst>
              <a:ext uri="{FF2B5EF4-FFF2-40B4-BE49-F238E27FC236}">
                <a16:creationId xmlns:a16="http://schemas.microsoft.com/office/drawing/2014/main" id="{A2F194EE-AF36-2521-BA84-58A1EFE85657}"/>
              </a:ext>
            </a:extLst>
          </p:cNvPr>
          <p:cNvGraphicFramePr>
            <a:graphicFrameLocks noGrp="1"/>
          </p:cNvGraphicFramePr>
          <p:nvPr/>
        </p:nvGraphicFramePr>
        <p:xfrm>
          <a:off x="179388" y="1773238"/>
          <a:ext cx="8713787" cy="5097748"/>
        </p:xfrm>
        <a:graphic>
          <a:graphicData uri="http://schemas.openxmlformats.org/drawingml/2006/table">
            <a:tbl>
              <a:tblPr/>
              <a:tblGrid>
                <a:gridCol w="2905125">
                  <a:extLst>
                    <a:ext uri="{9D8B030D-6E8A-4147-A177-3AD203B41FA5}">
                      <a16:colId xmlns:a16="http://schemas.microsoft.com/office/drawing/2014/main" val="4053682281"/>
                    </a:ext>
                  </a:extLst>
                </a:gridCol>
                <a:gridCol w="2903537">
                  <a:extLst>
                    <a:ext uri="{9D8B030D-6E8A-4147-A177-3AD203B41FA5}">
                      <a16:colId xmlns:a16="http://schemas.microsoft.com/office/drawing/2014/main" val="3082886089"/>
                    </a:ext>
                  </a:extLst>
                </a:gridCol>
                <a:gridCol w="2905125">
                  <a:extLst>
                    <a:ext uri="{9D8B030D-6E8A-4147-A177-3AD203B41FA5}">
                      <a16:colId xmlns:a16="http://schemas.microsoft.com/office/drawing/2014/main" val="2007194256"/>
                    </a:ext>
                  </a:extLst>
                </a:gridCol>
              </a:tblGrid>
              <a:tr h="6397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Gabarit ou équipement</a:t>
                      </a: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Quantité estimative (en Kg)</a:t>
                      </a: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Volume estimatif ( en CC)</a:t>
                      </a: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5204197"/>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Charrette de fumier</a:t>
                      </a: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extLst>
                  <a:ext uri="{0D108BD9-81ED-4DB2-BD59-A6C34878D82A}">
                    <a16:rowId xmlns:a16="http://schemas.microsoft.com/office/drawing/2014/main" val="1105463126"/>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Brouette de fumier</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21448302"/>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de fumier</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3768066536"/>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Panier (dambe) tomate</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11087449"/>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Cageot de tomate</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232253449"/>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Boite allumette engrais</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90205701"/>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Cuillère à soupe</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 G</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 </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398252345"/>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Oignon</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76654649"/>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Carotte</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70</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2948272571"/>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de piment</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91449" marR="91449" marT="45704" marB="45704"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58988583"/>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Chou</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a:t>
                      </a: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3611657959"/>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Sac de poivron</a:t>
                      </a:r>
                    </a:p>
                  </a:txBody>
                  <a:tcPr marL="91449" marR="91449" marT="45704" marB="45704"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a:t>
                      </a:r>
                    </a:p>
                  </a:txBody>
                  <a:tcPr marL="91449" marR="91449" marT="45704" marB="45704"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9" marR="91449" marT="45704" marB="45704"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2614962"/>
                  </a:ext>
                </a:extLst>
              </a:tr>
            </a:tbl>
          </a:graphicData>
        </a:graphic>
      </p:graphicFrame>
      <p:sp>
        <p:nvSpPr>
          <p:cNvPr id="13" name="Rectangle 6">
            <a:extLst>
              <a:ext uri="{FF2B5EF4-FFF2-40B4-BE49-F238E27FC236}">
                <a16:creationId xmlns:a16="http://schemas.microsoft.com/office/drawing/2014/main" id="{263CAD23-C113-1C7F-6AA2-5599EC3D0F9F}"/>
              </a:ext>
            </a:extLst>
          </p:cNvPr>
          <p:cNvSpPr/>
          <p:nvPr/>
        </p:nvSpPr>
        <p:spPr>
          <a:xfrm>
            <a:off x="1711204" y="361882"/>
            <a:ext cx="5650153"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defTabSz="457200" eaLnBrk="1" hangingPunct="1">
              <a:defRPr/>
            </a:pPr>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 3. a. </a:t>
            </a:r>
            <a:r>
              <a:rPr lang="fr-FR" sz="3200" b="1" dirty="0">
                <a:latin typeface="Tahoma" panose="020B0604030504040204" pitchFamily="34" charset="0"/>
                <a:ea typeface="Tahoma" panose="020B0604030504040204" pitchFamily="34" charset="0"/>
                <a:cs typeface="Tahoma" panose="020B0604030504040204" pitchFamily="34" charset="0"/>
              </a:rPr>
              <a:t>FICHE PR (suite)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a:extLst>
              <a:ext uri="{FF2B5EF4-FFF2-40B4-BE49-F238E27FC236}">
                <a16:creationId xmlns:a16="http://schemas.microsoft.com/office/drawing/2014/main" id="{E05955DE-B2C6-82B7-F726-4DE77CC665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EC8D2AB-94FB-4714-8828-60F8EAFB4E17}" type="slidenum">
              <a:rPr kumimoji="0" lang="fr-FR" altLang="ko-KR" sz="1200">
                <a:solidFill>
                  <a:srgbClr val="D38E27"/>
                </a:solidFill>
                <a:latin typeface="Franklin Gothic Book" panose="020B0503020102020204" pitchFamily="34" charset="0"/>
                <a:cs typeface="Arial" panose="020B0604020202020204" pitchFamily="34" charset="0"/>
              </a:rPr>
              <a:pPr/>
              <a:t>12</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7B8CB5-A6A5-1145-4BD0-46682E20F4A7}"/>
              </a:ext>
            </a:extLst>
          </p:cNvPr>
          <p:cNvSpPr/>
          <p:nvPr/>
        </p:nvSpPr>
        <p:spPr>
          <a:xfrm>
            <a:off x="1475656" y="455527"/>
            <a:ext cx="5982942"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defTabSz="457200" eaLnBrk="1" hangingPunct="1">
              <a:defRPr/>
            </a:pPr>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 3. b. </a:t>
            </a:r>
            <a:r>
              <a:rPr lang="fr-FR" sz="3200" b="1" dirty="0">
                <a:latin typeface="Tahoma" panose="020B0604030504040204" pitchFamily="34" charset="0"/>
                <a:ea typeface="Tahoma" panose="020B0604030504040204" pitchFamily="34" charset="0"/>
                <a:cs typeface="Tahoma" panose="020B0604030504040204" pitchFamily="34" charset="0"/>
              </a:rPr>
              <a:t>FICHE P/TCPR 21</a:t>
            </a:r>
          </a:p>
        </p:txBody>
      </p:sp>
      <p:sp>
        <p:nvSpPr>
          <p:cNvPr id="3" name="TextBox 2">
            <a:extLst>
              <a:ext uri="{FF2B5EF4-FFF2-40B4-BE49-F238E27FC236}">
                <a16:creationId xmlns:a16="http://schemas.microsoft.com/office/drawing/2014/main" id="{50DCCADB-FFEB-11FC-4ACC-DD348EF7CF96}"/>
              </a:ext>
            </a:extLst>
          </p:cNvPr>
          <p:cNvSpPr txBox="1"/>
          <p:nvPr/>
        </p:nvSpPr>
        <p:spPr>
          <a:xfrm>
            <a:off x="251520" y="1412776"/>
            <a:ext cx="8784530" cy="4745915"/>
          </a:xfrm>
          <a:prstGeom prst="rect">
            <a:avLst/>
          </a:prstGeom>
          <a:noFill/>
        </p:spPr>
        <p:txBody>
          <a:bodyPr wrap="square">
            <a:spAutoFit/>
          </a:bodyPr>
          <a:lstStyle>
            <a:lvl1pPr marL="457200" indent="-4572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Clr>
                <a:srgbClr val="B71509"/>
              </a:buClr>
              <a:buFont typeface="Wingdings" panose="05000000000000000000" pitchFamily="2" charset="2"/>
              <a:buChar char="l"/>
            </a:pPr>
            <a:r>
              <a:rPr lang="fr-FR" altLang="ja-JP" sz="2800" dirty="0">
                <a:sym typeface="Arial" panose="020B0604020202020204" pitchFamily="34" charset="0"/>
              </a:rPr>
              <a:t> La </a:t>
            </a:r>
            <a:r>
              <a:rPr lang="fr-FR" altLang="fr-FR" sz="2800" b="1" dirty="0">
                <a:solidFill>
                  <a:srgbClr val="FF0000"/>
                </a:solidFill>
                <a:effectLst>
                  <a:outerShdw blurRad="38100" dist="38100" dir="2700000" algn="tl">
                    <a:srgbClr val="C0C0C0"/>
                  </a:outerShdw>
                </a:effectLst>
              </a:rPr>
              <a:t>“</a:t>
            </a:r>
            <a:r>
              <a:rPr lang="fr-FR" altLang="ja-JP" sz="2800" b="1" dirty="0">
                <a:solidFill>
                  <a:srgbClr val="FF0000"/>
                </a:solidFill>
              </a:rPr>
              <a:t>pratique/les techniques culturales et post-récolte (P/TCPR) 21</a:t>
            </a:r>
            <a:r>
              <a:rPr lang="fr-FR" altLang="fr-FR" sz="2800" b="1" dirty="0">
                <a:solidFill>
                  <a:srgbClr val="FF0000"/>
                </a:solidFill>
                <a:effectLst>
                  <a:outerShdw blurRad="38100" dist="38100" dir="2700000" algn="tl">
                    <a:srgbClr val="C0C0C0"/>
                  </a:outerShdw>
                </a:effectLst>
              </a:rPr>
              <a:t>”</a:t>
            </a:r>
            <a:r>
              <a:rPr lang="fr-FR" altLang="ja-JP" sz="2800" b="1" dirty="0">
                <a:solidFill>
                  <a:srgbClr val="FF0000"/>
                </a:solidFill>
              </a:rPr>
              <a:t> </a:t>
            </a:r>
            <a:r>
              <a:rPr lang="fr-FR" altLang="ja-JP" sz="2800" dirty="0"/>
              <a:t>est un outil pour évaluer le niveau des exploitants cibles dans </a:t>
            </a:r>
            <a:r>
              <a:rPr lang="fr-FR" altLang="ja-JP" sz="2800" b="1" dirty="0">
                <a:solidFill>
                  <a:srgbClr val="00B050"/>
                </a:solidFill>
              </a:rPr>
              <a:t>l'usage des techniques de base pour la production horticole;</a:t>
            </a:r>
          </a:p>
          <a:p>
            <a:pPr eaLnBrk="1" hangingPunct="1">
              <a:lnSpc>
                <a:spcPct val="90000"/>
              </a:lnSpc>
              <a:buClr>
                <a:srgbClr val="B71509"/>
              </a:buClr>
            </a:pPr>
            <a:endParaRPr lang="en-US" altLang="ja-JP" sz="2800" b="1" dirty="0">
              <a:solidFill>
                <a:srgbClr val="00B050"/>
              </a:solidFill>
            </a:endParaRPr>
          </a:p>
          <a:p>
            <a:pPr eaLnBrk="1" hangingPunct="1">
              <a:lnSpc>
                <a:spcPct val="90000"/>
              </a:lnSpc>
              <a:buClr>
                <a:srgbClr val="A50021"/>
              </a:buClr>
              <a:buFont typeface="Wingdings" panose="05000000000000000000" pitchFamily="2" charset="2"/>
              <a:buChar char="l"/>
            </a:pPr>
            <a:r>
              <a:rPr lang="fr-FR" altLang="ja-JP" sz="2800" dirty="0"/>
              <a:t> Les membres individuels des </a:t>
            </a:r>
            <a:r>
              <a:rPr lang="fr-FR" altLang="ja-JP" sz="2800" b="1" dirty="0">
                <a:effectLst>
                  <a:outerShdw blurRad="38100" dist="38100" dir="2700000" algn="tl">
                    <a:srgbClr val="C0C0C0"/>
                  </a:outerShdw>
                </a:effectLst>
              </a:rPr>
              <a:t>Groupes d</a:t>
            </a:r>
            <a:r>
              <a:rPr lang="fr-FR" altLang="fr-FR" sz="2800" b="1" dirty="0">
                <a:effectLst>
                  <a:outerShdw blurRad="38100" dist="38100" dir="2700000" algn="tl">
                    <a:srgbClr val="C0C0C0"/>
                  </a:outerShdw>
                </a:effectLst>
              </a:rPr>
              <a:t>‘</a:t>
            </a:r>
            <a:r>
              <a:rPr lang="fr-FR" altLang="ja-JP" sz="2800" b="1" dirty="0">
                <a:effectLst>
                  <a:outerShdw blurRad="38100" dist="38100" dir="2700000" algn="tl">
                    <a:srgbClr val="C0C0C0"/>
                  </a:outerShdw>
                </a:effectLst>
              </a:rPr>
              <a:t>exploitants </a:t>
            </a:r>
            <a:r>
              <a:rPr lang="fr-FR" altLang="ja-JP" sz="2800" dirty="0"/>
              <a:t>sont tenus d</a:t>
            </a:r>
            <a:r>
              <a:rPr lang="fr-FR" altLang="fr-FR" sz="2800" dirty="0"/>
              <a:t>’</a:t>
            </a:r>
            <a:r>
              <a:rPr lang="fr-FR" altLang="ja-JP" sz="2800" dirty="0"/>
              <a:t>indiquer des informations sur les techniques/capacités adoptées ou non adoptées</a:t>
            </a:r>
          </a:p>
          <a:p>
            <a:pPr eaLnBrk="1" hangingPunct="1">
              <a:lnSpc>
                <a:spcPct val="90000"/>
              </a:lnSpc>
              <a:buClr>
                <a:srgbClr val="A50021"/>
              </a:buClr>
            </a:pPr>
            <a:endParaRPr lang="en-US" altLang="ja-JP" sz="2800" dirty="0"/>
          </a:p>
          <a:p>
            <a:pPr eaLnBrk="1" hangingPunct="1">
              <a:lnSpc>
                <a:spcPct val="90000"/>
              </a:lnSpc>
              <a:buClr>
                <a:srgbClr val="B71509"/>
              </a:buClr>
              <a:buFont typeface="Wingdings" panose="05000000000000000000" pitchFamily="2" charset="2"/>
              <a:buChar char="l"/>
            </a:pPr>
            <a:r>
              <a:rPr lang="en-US" altLang="ja-JP" sz="2800" dirty="0"/>
              <a:t> </a:t>
            </a:r>
            <a:r>
              <a:rPr lang="en-US" altLang="ja-JP" sz="2800" dirty="0" err="1"/>
              <a:t>L’outil</a:t>
            </a:r>
            <a:r>
              <a:rPr lang="en-US" altLang="ja-JP" sz="2800" dirty="0"/>
              <a:t> P21 a </a:t>
            </a:r>
            <a:r>
              <a:rPr lang="en-US" altLang="ja-JP" sz="2800" b="1" dirty="0">
                <a:solidFill>
                  <a:srgbClr val="FF0000"/>
                </a:solidFill>
              </a:rPr>
              <a:t>7 étapes </a:t>
            </a:r>
            <a:r>
              <a:rPr lang="en-US" altLang="ja-JP" sz="2800" dirty="0"/>
              <a:t>et </a:t>
            </a:r>
            <a:r>
              <a:rPr lang="en-US" altLang="ja-JP" sz="2800" b="1" dirty="0">
                <a:solidFill>
                  <a:srgbClr val="FF0000"/>
                </a:solidFill>
              </a:rPr>
              <a:t>21 techniques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a:extLst>
              <a:ext uri="{FF2B5EF4-FFF2-40B4-BE49-F238E27FC236}">
                <a16:creationId xmlns:a16="http://schemas.microsoft.com/office/drawing/2014/main" id="{72F35CEF-4288-3DF5-4EF3-A16B4E8327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7129D3A-924D-4BB3-9EA2-86A1684E2309}" type="slidenum">
              <a:rPr kumimoji="0" lang="fr-FR" altLang="ko-KR" sz="1200">
                <a:solidFill>
                  <a:srgbClr val="D38E27"/>
                </a:solidFill>
                <a:latin typeface="Franklin Gothic Book" panose="020B0503020102020204" pitchFamily="34" charset="0"/>
                <a:cs typeface="Arial" panose="020B0604020202020204" pitchFamily="34" charset="0"/>
              </a:rPr>
              <a:pPr/>
              <a:t>13</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D47B2CF-469C-C988-73E4-2B3DA12764ED}"/>
              </a:ext>
            </a:extLst>
          </p:cNvPr>
          <p:cNvSpPr/>
          <p:nvPr/>
        </p:nvSpPr>
        <p:spPr>
          <a:xfrm>
            <a:off x="1259632" y="188640"/>
            <a:ext cx="6912768"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wrap="square">
            <a:spAutoFit/>
          </a:bodyPr>
          <a:lstStyle/>
          <a:p>
            <a:pPr algn="ctr" defTabSz="457200" eaLnBrk="1" hangingPunct="1">
              <a:defRPr/>
            </a:pPr>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3. b. </a:t>
            </a:r>
            <a:r>
              <a:rPr lang="fr-FR" sz="3200" b="1" dirty="0">
                <a:latin typeface="Tahoma" panose="020B0604030504040204" pitchFamily="34" charset="0"/>
                <a:ea typeface="Tahoma" panose="020B0604030504040204" pitchFamily="34" charset="0"/>
                <a:cs typeface="Tahoma" panose="020B0604030504040204" pitchFamily="34" charset="0"/>
              </a:rPr>
              <a:t>FICHE  </a:t>
            </a:r>
            <a:r>
              <a:rPr lang="fr-FR" altLang="ja-JP" sz="3200" b="1" dirty="0">
                <a:latin typeface="Tahoma" panose="020B0604030504040204" pitchFamily="34" charset="0"/>
                <a:ea typeface="Tahoma" panose="020B0604030504040204" pitchFamily="34" charset="0"/>
                <a:cs typeface="Tahoma" panose="020B0604030504040204" pitchFamily="34" charset="0"/>
              </a:rPr>
              <a:t>P/TCPR </a:t>
            </a:r>
            <a:r>
              <a:rPr lang="fr-FR" sz="3200" b="1" dirty="0">
                <a:latin typeface="Tahoma" panose="020B0604030504040204" pitchFamily="34" charset="0"/>
                <a:ea typeface="Tahoma" panose="020B0604030504040204" pitchFamily="34" charset="0"/>
                <a:cs typeface="Tahoma" panose="020B0604030504040204" pitchFamily="34" charset="0"/>
              </a:rPr>
              <a:t>21 (suite)</a:t>
            </a:r>
          </a:p>
        </p:txBody>
      </p:sp>
      <p:sp>
        <p:nvSpPr>
          <p:cNvPr id="3" name="TextBox 2">
            <a:extLst>
              <a:ext uri="{FF2B5EF4-FFF2-40B4-BE49-F238E27FC236}">
                <a16:creationId xmlns:a16="http://schemas.microsoft.com/office/drawing/2014/main" id="{07C714AA-C3CC-C5F7-2D1C-8A2742B501DE}"/>
              </a:ext>
            </a:extLst>
          </p:cNvPr>
          <p:cNvSpPr txBox="1"/>
          <p:nvPr/>
        </p:nvSpPr>
        <p:spPr>
          <a:xfrm>
            <a:off x="331787" y="1052736"/>
            <a:ext cx="8812213" cy="5410712"/>
          </a:xfrm>
          <a:prstGeom prst="rect">
            <a:avLst/>
          </a:prstGeom>
          <a:noFill/>
        </p:spPr>
        <p:txBody>
          <a:bodyPr>
            <a:spAutoFit/>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nSpc>
                <a:spcPct val="90000"/>
              </a:lnSpc>
              <a:buClr>
                <a:srgbClr val="B71509"/>
              </a:buClr>
              <a:buFont typeface="Wingdings" panose="05000000000000000000" pitchFamily="2" charset="2"/>
              <a:buChar char="l"/>
            </a:pPr>
            <a:r>
              <a:rPr lang="en-US" altLang="ja-JP" b="1" dirty="0" err="1">
                <a:solidFill>
                  <a:srgbClr val="009900"/>
                </a:solidFill>
                <a:effectLst>
                  <a:outerShdw blurRad="38100" dist="38100" dir="2700000" algn="tl">
                    <a:srgbClr val="C0C0C0"/>
                  </a:outerShdw>
                </a:effectLst>
              </a:rPr>
              <a:t>Partie</a:t>
            </a:r>
            <a:r>
              <a:rPr lang="en-US" altLang="ja-JP" b="1" dirty="0">
                <a:solidFill>
                  <a:srgbClr val="009900"/>
                </a:solidFill>
                <a:effectLst>
                  <a:outerShdw blurRad="38100" dist="38100" dir="2700000" algn="tl">
                    <a:srgbClr val="C0C0C0"/>
                  </a:outerShdw>
                </a:effectLst>
              </a:rPr>
              <a:t> 1:  </a:t>
            </a:r>
            <a:r>
              <a:rPr lang="en-US" altLang="ja-JP" b="1" dirty="0" err="1">
                <a:solidFill>
                  <a:srgbClr val="009900"/>
                </a:solidFill>
                <a:effectLst>
                  <a:outerShdw blurRad="38100" dist="38100" dir="2700000" algn="tl">
                    <a:srgbClr val="C0C0C0"/>
                  </a:outerShdw>
                </a:effectLst>
              </a:rPr>
              <a:t>Informations</a:t>
            </a:r>
            <a:r>
              <a:rPr lang="en-US" altLang="ja-JP" b="1" dirty="0">
                <a:solidFill>
                  <a:srgbClr val="009900"/>
                </a:solidFill>
                <a:effectLst>
                  <a:outerShdw blurRad="38100" dist="38100" dir="2700000" algn="tl">
                    <a:srgbClr val="C0C0C0"/>
                  </a:outerShdw>
                </a:effectLst>
              </a:rPr>
              <a:t> de base</a:t>
            </a:r>
          </a:p>
          <a:p>
            <a:pPr>
              <a:lnSpc>
                <a:spcPct val="90000"/>
              </a:lnSpc>
              <a:buClr>
                <a:srgbClr val="B71509"/>
              </a:buClr>
            </a:pPr>
            <a:r>
              <a:rPr lang="en-US" altLang="ja-JP" sz="2000" b="1" dirty="0">
                <a:solidFill>
                  <a:srgbClr val="000000"/>
                </a:solidFill>
              </a:rPr>
              <a:t>Information sur le </a:t>
            </a:r>
            <a:r>
              <a:rPr lang="en-US" altLang="ja-JP" sz="2000" b="1" dirty="0" err="1">
                <a:solidFill>
                  <a:srgbClr val="000000"/>
                </a:solidFill>
              </a:rPr>
              <a:t>producteur</a:t>
            </a:r>
            <a:endParaRPr lang="en-US" altLang="ja-JP" sz="2000" b="1" dirty="0">
              <a:solidFill>
                <a:srgbClr val="000000"/>
              </a:solidFill>
            </a:endParaRPr>
          </a:p>
          <a:p>
            <a:pPr>
              <a:lnSpc>
                <a:spcPct val="90000"/>
              </a:lnSpc>
              <a:buClr>
                <a:srgbClr val="B71509"/>
              </a:buClr>
            </a:pPr>
            <a:endParaRPr lang="en-US" altLang="ja-JP" sz="2000" b="1" dirty="0">
              <a:solidFill>
                <a:srgbClr val="000000"/>
              </a:solidFill>
            </a:endParaRPr>
          </a:p>
          <a:p>
            <a:pPr>
              <a:lnSpc>
                <a:spcPct val="90000"/>
              </a:lnSpc>
              <a:buClr>
                <a:srgbClr val="B71509"/>
              </a:buClr>
              <a:buFont typeface="Wingdings" panose="05000000000000000000" pitchFamily="2" charset="2"/>
              <a:buChar char="l"/>
            </a:pPr>
            <a:r>
              <a:rPr lang="en-US" altLang="ja-JP" b="1" dirty="0" err="1">
                <a:solidFill>
                  <a:srgbClr val="009900"/>
                </a:solidFill>
                <a:effectLst>
                  <a:outerShdw blurRad="38100" dist="38100" dir="2700000" algn="tl">
                    <a:srgbClr val="C0C0C0"/>
                  </a:outerShdw>
                </a:effectLst>
              </a:rPr>
              <a:t>Partie</a:t>
            </a:r>
            <a:r>
              <a:rPr lang="en-US" altLang="ja-JP" b="1" dirty="0">
                <a:solidFill>
                  <a:srgbClr val="009900"/>
                </a:solidFill>
                <a:effectLst>
                  <a:outerShdw blurRad="38100" dist="38100" dir="2700000" algn="tl">
                    <a:srgbClr val="C0C0C0"/>
                  </a:outerShdw>
                </a:effectLst>
              </a:rPr>
              <a:t> 2: </a:t>
            </a:r>
            <a:r>
              <a:rPr lang="fr-FR" altLang="ja-JP" b="1" dirty="0">
                <a:solidFill>
                  <a:srgbClr val="009900"/>
                </a:solidFill>
                <a:effectLst>
                  <a:outerShdw blurRad="38100" dist="38100" dir="2700000" algn="tl">
                    <a:srgbClr val="C0C0C0"/>
                  </a:outerShdw>
                </a:effectLst>
              </a:rPr>
              <a:t>Techniques de production de culture horticole</a:t>
            </a:r>
            <a:endParaRPr lang="en-US" altLang="ja-JP" b="1" dirty="0">
              <a:solidFill>
                <a:srgbClr val="009900"/>
              </a:solidFill>
              <a:effectLst>
                <a:outerShdw blurRad="38100" dist="38100" dir="2700000" algn="tl">
                  <a:srgbClr val="C0C0C0"/>
                </a:outerShdw>
              </a:effectLst>
            </a:endParaRPr>
          </a:p>
          <a:p>
            <a:pPr eaLnBrk="1" hangingPunct="1">
              <a:lnSpc>
                <a:spcPct val="80000"/>
              </a:lnSpc>
            </a:pPr>
            <a:r>
              <a:rPr lang="fr-FR" altLang="ja-JP" b="1" dirty="0">
                <a:solidFill>
                  <a:srgbClr val="FF00FF"/>
                </a:solidFill>
                <a:effectLst>
                  <a:outerShdw blurRad="38100" dist="38100" dir="2700000" algn="tl">
                    <a:srgbClr val="C0C0C0"/>
                  </a:outerShdw>
                </a:effectLst>
              </a:rPr>
              <a:t>Cocher les réponses appropriées pour “Oui” ou “Non ’’</a:t>
            </a:r>
          </a:p>
          <a:p>
            <a:pPr eaLnBrk="1" hangingPunct="1">
              <a:lnSpc>
                <a:spcPct val="80000"/>
              </a:lnSpc>
            </a:pPr>
            <a:endParaRPr lang="fr-FR" altLang="ja-JP" b="1" dirty="0">
              <a:solidFill>
                <a:srgbClr val="FF00FF"/>
              </a:solidFill>
              <a:effectLst>
                <a:outerShdw blurRad="38100" dist="38100" dir="2700000" algn="tl">
                  <a:srgbClr val="C0C0C0"/>
                </a:outerShdw>
              </a:effectLst>
            </a:endParaRPr>
          </a:p>
          <a:p>
            <a:pPr lvl="1" eaLnBrk="1" hangingPunct="1">
              <a:lnSpc>
                <a:spcPct val="80000"/>
              </a:lnSpc>
              <a:spcBef>
                <a:spcPct val="20000"/>
              </a:spcBef>
              <a:buSzPct val="75000"/>
              <a:buFont typeface="Wingdings" panose="05000000000000000000" pitchFamily="2" charset="2"/>
              <a:buChar char="Ø"/>
            </a:pPr>
            <a:r>
              <a:rPr lang="en-US" altLang="ja-JP" b="1" dirty="0">
                <a:solidFill>
                  <a:srgbClr val="009900"/>
                </a:solidFill>
                <a:effectLst>
                  <a:outerShdw blurRad="38100" dist="38100" dir="2700000" algn="tl">
                    <a:srgbClr val="C0C0C0"/>
                  </a:outerShdw>
                </a:effectLst>
              </a:rPr>
              <a:t>Preparation de production</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Q1:</a:t>
            </a:r>
            <a:r>
              <a:rPr lang="en-US" altLang="ja-JP" sz="2000" b="1" dirty="0"/>
              <a:t> </a:t>
            </a:r>
            <a:r>
              <a:rPr lang="en-US" altLang="ja-JP" sz="2000" b="1" dirty="0">
                <a:effectLst>
                  <a:outerShdw blurRad="38100" dist="38100" dir="2700000" algn="tl">
                    <a:srgbClr val="C0C0C0"/>
                  </a:outerShdw>
                </a:effectLst>
              </a:rPr>
              <a:t>Etude de </a:t>
            </a:r>
            <a:r>
              <a:rPr lang="en-US" altLang="ja-JP" sz="2000" b="1" dirty="0" err="1">
                <a:effectLst>
                  <a:outerShdw blurRad="38100" dist="38100" dir="2700000" algn="tl">
                    <a:srgbClr val="C0C0C0"/>
                  </a:outerShdw>
                </a:effectLst>
              </a:rPr>
              <a:t>marché</a:t>
            </a:r>
            <a:r>
              <a:rPr lang="en-US" altLang="ja-JP" sz="2000" b="1" dirty="0">
                <a:effectLst>
                  <a:outerShdw blurRad="38100" dist="38100" dir="2700000" algn="tl">
                    <a:srgbClr val="C0C0C0"/>
                  </a:outerShdw>
                </a:effectLst>
              </a:rPr>
              <a:t>                          </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Q2:</a:t>
            </a:r>
            <a:r>
              <a:rPr lang="en-US" altLang="ja-JP" sz="2000" b="1" dirty="0"/>
              <a:t> </a:t>
            </a:r>
            <a:r>
              <a:rPr lang="en-US" altLang="ja-JP" sz="2000" b="1" dirty="0" err="1">
                <a:effectLst>
                  <a:outerShdw blurRad="38100" dist="38100" dir="2700000" algn="tl">
                    <a:srgbClr val="C0C0C0"/>
                  </a:outerShdw>
                </a:effectLst>
              </a:rPr>
              <a:t>Calendrier</a:t>
            </a:r>
            <a:r>
              <a:rPr lang="en-US" altLang="ja-JP" sz="2000" b="1" dirty="0">
                <a:effectLst>
                  <a:outerShdw blurRad="38100" dist="38100" dir="2700000" algn="tl">
                    <a:srgbClr val="C0C0C0"/>
                  </a:outerShdw>
                </a:effectLst>
              </a:rPr>
              <a:t> cultural</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Q3:</a:t>
            </a:r>
            <a:r>
              <a:rPr lang="en-US" altLang="ja-JP" sz="2000" b="1" dirty="0"/>
              <a:t> </a:t>
            </a:r>
            <a:r>
              <a:rPr lang="en-US" altLang="ja-JP" sz="2000" b="1" dirty="0">
                <a:effectLst>
                  <a:outerShdw blurRad="38100" dist="38100" dir="2700000" algn="tl">
                    <a:srgbClr val="C0C0C0"/>
                  </a:outerShdw>
                </a:effectLst>
              </a:rPr>
              <a:t>Test </a:t>
            </a:r>
            <a:r>
              <a:rPr lang="en-US" altLang="ja-JP" sz="2000" b="1" dirty="0" err="1">
                <a:effectLst>
                  <a:outerShdw blurRad="38100" dist="38100" dir="2700000" algn="tl">
                    <a:srgbClr val="C0C0C0"/>
                  </a:outerShdw>
                </a:effectLst>
              </a:rPr>
              <a:t>pédologique</a:t>
            </a:r>
            <a:r>
              <a:rPr lang="en-US" altLang="ja-JP" sz="2000" b="1" dirty="0">
                <a:effectLst>
                  <a:outerShdw blurRad="38100" dist="38100" dir="2700000" algn="tl">
                    <a:srgbClr val="C0C0C0"/>
                  </a:outerShdw>
                </a:effectLst>
              </a:rPr>
              <a:t>                            </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Q4:</a:t>
            </a:r>
            <a:r>
              <a:rPr lang="en-US" altLang="ja-JP" sz="2000" b="1" dirty="0"/>
              <a:t> </a:t>
            </a:r>
            <a:r>
              <a:rPr lang="en-US" altLang="ja-JP" sz="2000" b="1" dirty="0" err="1">
                <a:effectLst>
                  <a:outerShdw blurRad="38100" dist="38100" dir="2700000" algn="tl">
                    <a:srgbClr val="C0C0C0"/>
                  </a:outerShdw>
                </a:effectLst>
              </a:rPr>
              <a:t>Compostage</a:t>
            </a:r>
            <a:endParaRPr lang="en-US" altLang="ja-JP" sz="2000" b="1" dirty="0">
              <a:effectLst>
                <a:outerShdw blurRad="38100" dist="38100" dir="2700000" algn="tl">
                  <a:srgbClr val="C0C0C0"/>
                </a:outerShdw>
              </a:effectLst>
            </a:endParaRP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Q5:</a:t>
            </a:r>
            <a:r>
              <a:rPr lang="en-US" altLang="ja-JP" sz="2000" b="1" dirty="0"/>
              <a:t> </a:t>
            </a:r>
            <a:r>
              <a:rPr lang="en-US" altLang="ja-JP" sz="2000" b="1" dirty="0" err="1">
                <a:effectLst>
                  <a:outerShdw blurRad="38100" dist="38100" dir="2700000" algn="tl">
                    <a:srgbClr val="C0C0C0"/>
                  </a:outerShdw>
                </a:effectLst>
              </a:rPr>
              <a:t>Matériels</a:t>
            </a:r>
            <a:r>
              <a:rPr lang="en-US" altLang="ja-JP" sz="2000" b="1" dirty="0">
                <a:effectLst>
                  <a:outerShdw blurRad="38100" dist="38100" dir="2700000" algn="tl">
                    <a:srgbClr val="C0C0C0"/>
                  </a:outerShdw>
                </a:effectLst>
              </a:rPr>
              <a:t> de semis de </a:t>
            </a:r>
            <a:r>
              <a:rPr lang="en-US" altLang="ja-JP" sz="2000" b="1" dirty="0" err="1">
                <a:effectLst>
                  <a:outerShdw blurRad="38100" dist="38100" dir="2700000" algn="tl">
                    <a:srgbClr val="C0C0C0"/>
                  </a:outerShdw>
                </a:effectLst>
              </a:rPr>
              <a:t>qualité</a:t>
            </a:r>
            <a:endParaRPr lang="en-US" altLang="ja-JP" sz="2000" b="1" dirty="0">
              <a:effectLst>
                <a:outerShdw blurRad="38100" dist="38100" dir="2700000" algn="tl">
                  <a:srgbClr val="C0C0C0"/>
                </a:outerShdw>
              </a:effectLst>
            </a:endParaRPr>
          </a:p>
          <a:p>
            <a:pPr lvl="1" eaLnBrk="1" hangingPunct="1">
              <a:lnSpc>
                <a:spcPct val="80000"/>
              </a:lnSpc>
              <a:spcBef>
                <a:spcPct val="20000"/>
              </a:spcBef>
              <a:buClr>
                <a:schemeClr val="accent2"/>
              </a:buClr>
              <a:buSzPct val="80000"/>
            </a:pPr>
            <a:endParaRPr lang="en-US" altLang="ja-JP" sz="2000" dirty="0">
              <a:effectLst>
                <a:outerShdw blurRad="38100" dist="38100" dir="2700000" algn="tl">
                  <a:srgbClr val="C0C0C0"/>
                </a:outerShdw>
              </a:effectLst>
            </a:endParaRPr>
          </a:p>
          <a:p>
            <a:pPr lvl="1" eaLnBrk="1" hangingPunct="1">
              <a:lnSpc>
                <a:spcPct val="80000"/>
              </a:lnSpc>
              <a:spcBef>
                <a:spcPct val="20000"/>
              </a:spcBef>
              <a:buSzPct val="75000"/>
              <a:buFont typeface="Wingdings" panose="05000000000000000000" pitchFamily="2" charset="2"/>
              <a:buChar char="Ø"/>
            </a:pPr>
            <a:r>
              <a:rPr lang="en-US" altLang="ja-JP" b="1" dirty="0" err="1">
                <a:solidFill>
                  <a:srgbClr val="009900"/>
                </a:solidFill>
                <a:effectLst>
                  <a:outerShdw blurRad="38100" dist="38100" dir="2700000" algn="tl">
                    <a:srgbClr val="C0C0C0"/>
                  </a:outerShdw>
                </a:effectLst>
              </a:rPr>
              <a:t>Préparation</a:t>
            </a:r>
            <a:r>
              <a:rPr lang="en-US" altLang="ja-JP" b="1" dirty="0">
                <a:solidFill>
                  <a:srgbClr val="009900"/>
                </a:solidFill>
                <a:effectLst>
                  <a:outerShdw blurRad="38100" dist="38100" dir="2700000" algn="tl">
                    <a:srgbClr val="C0C0C0"/>
                  </a:outerShdw>
                </a:effectLst>
              </a:rPr>
              <a:t> du terrain</a:t>
            </a:r>
            <a:endParaRPr lang="en-US" altLang="ja-JP" sz="2000" b="1" dirty="0">
              <a:solidFill>
                <a:srgbClr val="009900"/>
              </a:solidFill>
              <a:effectLst>
                <a:outerShdw blurRad="38100" dist="38100" dir="2700000" algn="tl">
                  <a:srgbClr val="C0C0C0"/>
                </a:outerShdw>
              </a:effectLst>
            </a:endParaRP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Q6:</a:t>
            </a:r>
            <a:r>
              <a:rPr lang="en-US" altLang="ja-JP" sz="2000" b="1" dirty="0"/>
              <a:t> </a:t>
            </a:r>
            <a:r>
              <a:rPr lang="en-US" altLang="ja-JP" sz="2000" b="1" dirty="0">
                <a:effectLst>
                  <a:outerShdw blurRad="38100" dist="38100" dir="2700000" algn="tl">
                    <a:srgbClr val="C0C0C0"/>
                  </a:outerShdw>
                </a:effectLst>
              </a:rPr>
              <a:t>Pratiques de </a:t>
            </a:r>
            <a:r>
              <a:rPr lang="en-US" altLang="ja-JP" sz="2000" b="1" dirty="0" err="1">
                <a:effectLst>
                  <a:outerShdw blurRad="38100" dist="38100" dir="2700000" algn="tl">
                    <a:srgbClr val="C0C0C0"/>
                  </a:outerShdw>
                </a:effectLst>
              </a:rPr>
              <a:t>préparation</a:t>
            </a:r>
            <a:r>
              <a:rPr lang="en-US" altLang="ja-JP" sz="2000" b="1" dirty="0">
                <a:effectLst>
                  <a:outerShdw blurRad="38100" dist="38100" dir="2700000" algn="tl">
                    <a:srgbClr val="C0C0C0"/>
                  </a:outerShdw>
                </a:effectLst>
              </a:rPr>
              <a:t> du terrain </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Q7:</a:t>
            </a:r>
            <a:r>
              <a:rPr lang="en-US" altLang="ja-JP" sz="2000" b="1" dirty="0"/>
              <a:t> </a:t>
            </a:r>
            <a:r>
              <a:rPr lang="en-US" altLang="ja-JP" sz="2000" b="1" dirty="0">
                <a:effectLst>
                  <a:outerShdw blurRad="38100" dist="38100" dir="2700000" algn="tl">
                    <a:srgbClr val="C0C0C0"/>
                  </a:outerShdw>
                </a:effectLst>
              </a:rPr>
              <a:t>Incorporation de </a:t>
            </a:r>
            <a:r>
              <a:rPr lang="en-US" altLang="ja-JP" sz="2000" b="1" dirty="0" err="1">
                <a:effectLst>
                  <a:outerShdw blurRad="38100" dist="38100" dir="2700000" algn="tl">
                    <a:srgbClr val="C0C0C0"/>
                  </a:outerShdw>
                </a:effectLst>
              </a:rPr>
              <a:t>résidus</a:t>
            </a:r>
            <a:r>
              <a:rPr lang="en-US" altLang="ja-JP" sz="2000" b="1" dirty="0">
                <a:effectLst>
                  <a:outerShdw blurRad="38100" dist="38100" dir="2700000" algn="tl">
                    <a:srgbClr val="C0C0C0"/>
                  </a:outerShdw>
                </a:effectLst>
              </a:rPr>
              <a:t> de cultures</a:t>
            </a:r>
          </a:p>
          <a:p>
            <a:pPr lvl="2" eaLnBrk="1" hangingPunct="1">
              <a:lnSpc>
                <a:spcPct val="80000"/>
              </a:lnSpc>
              <a:spcBef>
                <a:spcPct val="20000"/>
              </a:spcBef>
              <a:buClr>
                <a:schemeClr val="accent2"/>
              </a:buClr>
              <a:buSzPct val="80000"/>
            </a:pPr>
            <a:r>
              <a:rPr lang="en-US" altLang="ja-JP" sz="2000" b="1" dirty="0">
                <a:effectLst>
                  <a:outerShdw blurRad="38100" dist="38100" dir="2700000" algn="tl">
                    <a:srgbClr val="C0C0C0"/>
                  </a:outerShdw>
                </a:effectLst>
              </a:rPr>
              <a:t>Q8:</a:t>
            </a:r>
            <a:r>
              <a:rPr lang="en-US" altLang="ja-JP" sz="2000" b="1" dirty="0"/>
              <a:t> </a:t>
            </a:r>
            <a:r>
              <a:rPr lang="en-US" altLang="ja-JP" sz="2000" b="1" dirty="0">
                <a:effectLst>
                  <a:outerShdw blurRad="38100" dist="38100" dir="2700000" algn="tl">
                    <a:srgbClr val="C0C0C0"/>
                  </a:outerShdw>
                </a:effectLst>
              </a:rPr>
              <a:t>Application de base</a:t>
            </a:r>
            <a:endParaRPr lang="en-US" altLang="ja-JP" sz="2000" b="1" dirty="0">
              <a:solidFill>
                <a:srgbClr val="FF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a:extLst>
              <a:ext uri="{FF2B5EF4-FFF2-40B4-BE49-F238E27FC236}">
                <a16:creationId xmlns:a16="http://schemas.microsoft.com/office/drawing/2014/main" id="{8C0312C6-CD24-BAC2-4DF1-97EA2CCBAA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F4E1C61-CE7C-4F3C-A7A7-3FC9D6EA26DF}" type="slidenum">
              <a:rPr kumimoji="0" lang="fr-FR" altLang="ko-KR" sz="1200">
                <a:solidFill>
                  <a:srgbClr val="D38E27"/>
                </a:solidFill>
                <a:latin typeface="Franklin Gothic Book" panose="020B0503020102020204" pitchFamily="34" charset="0"/>
                <a:cs typeface="Arial" panose="020B0604020202020204" pitchFamily="34" charset="0"/>
              </a:rPr>
              <a:pPr/>
              <a:t>14</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28B0A71-1E83-0616-32E9-B39761AEF894}"/>
              </a:ext>
            </a:extLst>
          </p:cNvPr>
          <p:cNvSpPr txBox="1"/>
          <p:nvPr/>
        </p:nvSpPr>
        <p:spPr>
          <a:xfrm>
            <a:off x="525462" y="1066450"/>
            <a:ext cx="8093075" cy="5466112"/>
          </a:xfrm>
          <a:prstGeom prst="rect">
            <a:avLst/>
          </a:prstGeom>
          <a:noFill/>
        </p:spPr>
        <p:txBody>
          <a:bodyPr>
            <a:spAutoFit/>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914400" indent="-457200">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nSpc>
                <a:spcPct val="90000"/>
              </a:lnSpc>
              <a:buClr>
                <a:srgbClr val="B71509"/>
              </a:buClr>
              <a:buFont typeface="Wingdings" panose="05000000000000000000" pitchFamily="2" charset="2"/>
              <a:buChar char="l"/>
            </a:pPr>
            <a:r>
              <a:rPr lang="en-US" altLang="ja-JP" b="1" dirty="0" err="1">
                <a:solidFill>
                  <a:srgbClr val="009900"/>
                </a:solidFill>
                <a:effectLst>
                  <a:outerShdw blurRad="38100" dist="38100" dir="2700000" algn="tl">
                    <a:srgbClr val="C0C0C0"/>
                  </a:outerShdw>
                </a:effectLst>
              </a:rPr>
              <a:t>Partie</a:t>
            </a:r>
            <a:r>
              <a:rPr lang="en-US" altLang="ja-JP" b="1" dirty="0">
                <a:solidFill>
                  <a:srgbClr val="009900"/>
                </a:solidFill>
                <a:effectLst>
                  <a:outerShdw blurRad="38100" dist="38100" dir="2700000" algn="tl">
                    <a:srgbClr val="C0C0C0"/>
                  </a:outerShdw>
                </a:effectLst>
              </a:rPr>
              <a:t> 2: </a:t>
            </a:r>
            <a:r>
              <a:rPr lang="fr-FR" altLang="ja-JP" b="1" dirty="0">
                <a:solidFill>
                  <a:srgbClr val="009900"/>
                </a:solidFill>
                <a:effectLst>
                  <a:outerShdw blurRad="38100" dist="38100" dir="2700000" algn="tl">
                    <a:srgbClr val="C0C0C0"/>
                  </a:outerShdw>
                </a:effectLst>
              </a:rPr>
              <a:t>Techniques de production de culture horticole (suite)</a:t>
            </a:r>
            <a:endParaRPr lang="en-US" altLang="ja-JP" b="1" dirty="0">
              <a:solidFill>
                <a:srgbClr val="009900"/>
              </a:solidFill>
              <a:effectLst>
                <a:outerShdw blurRad="38100" dist="38100" dir="2700000" algn="tl">
                  <a:srgbClr val="C0C0C0"/>
                </a:outerShdw>
              </a:effectLst>
            </a:endParaRPr>
          </a:p>
          <a:p>
            <a:pPr eaLnBrk="1" hangingPunct="1">
              <a:lnSpc>
                <a:spcPct val="80000"/>
              </a:lnSpc>
              <a:spcBef>
                <a:spcPct val="20000"/>
              </a:spcBef>
              <a:buClr>
                <a:schemeClr val="bg2"/>
              </a:buClr>
              <a:buSzPct val="75000"/>
            </a:pPr>
            <a:endParaRPr lang="en-US" altLang="ja-JP" sz="1800" b="1" dirty="0">
              <a:solidFill>
                <a:srgbClr val="009900"/>
              </a:solidFill>
              <a:effectLst>
                <a:outerShdw blurRad="38100" dist="38100" dir="2700000" algn="tl">
                  <a:srgbClr val="C0C0C0"/>
                </a:outerShdw>
              </a:effectLst>
            </a:endParaRPr>
          </a:p>
          <a:p>
            <a:pPr lvl="1" algn="just" eaLnBrk="1" hangingPunct="1">
              <a:lnSpc>
                <a:spcPct val="80000"/>
              </a:lnSpc>
              <a:spcBef>
                <a:spcPct val="20000"/>
              </a:spcBef>
              <a:buClr>
                <a:schemeClr val="bg2"/>
              </a:buClr>
              <a:buSzPct val="75000"/>
              <a:buFont typeface="Wingdings" panose="05000000000000000000" pitchFamily="2" charset="2"/>
              <a:buChar char="Ø"/>
            </a:pPr>
            <a:r>
              <a:rPr lang="en-US" altLang="ja-JP" b="1" dirty="0" err="1">
                <a:solidFill>
                  <a:srgbClr val="009900"/>
                </a:solidFill>
                <a:effectLst>
                  <a:outerShdw blurRad="38100" dist="38100" dir="2700000" algn="tl">
                    <a:srgbClr val="C0C0C0"/>
                  </a:outerShdw>
                </a:effectLst>
              </a:rPr>
              <a:t>Etablissement</a:t>
            </a:r>
            <a:r>
              <a:rPr lang="en-US" altLang="ja-JP" b="1" dirty="0">
                <a:solidFill>
                  <a:srgbClr val="009900"/>
                </a:solidFill>
                <a:effectLst>
                  <a:outerShdw blurRad="38100" dist="38100" dir="2700000" algn="tl">
                    <a:srgbClr val="C0C0C0"/>
                  </a:outerShdw>
                </a:effectLst>
              </a:rPr>
              <a:t> de la culture (</a:t>
            </a:r>
            <a:r>
              <a:rPr lang="en-US" altLang="ja-JP" b="1" dirty="0" err="1">
                <a:solidFill>
                  <a:srgbClr val="009900"/>
                </a:solidFill>
                <a:effectLst>
                  <a:outerShdw blurRad="38100" dist="38100" dir="2700000" algn="tl">
                    <a:srgbClr val="C0C0C0"/>
                  </a:outerShdw>
                </a:effectLst>
              </a:rPr>
              <a:t>Repiquage</a:t>
            </a:r>
            <a:r>
              <a:rPr lang="en-US" altLang="ja-JP" b="1" dirty="0">
                <a:solidFill>
                  <a:srgbClr val="009900"/>
                </a:solidFill>
                <a:effectLst>
                  <a:outerShdw blurRad="38100" dist="38100" dir="2700000" algn="tl">
                    <a:srgbClr val="C0C0C0"/>
                  </a:outerShdw>
                </a:effectLst>
              </a:rPr>
              <a:t>/Semis)</a:t>
            </a: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Q9:</a:t>
            </a:r>
            <a:r>
              <a:rPr lang="en-US" altLang="ja-JP" b="1" dirty="0"/>
              <a:t> </a:t>
            </a:r>
            <a:r>
              <a:rPr lang="en-US" altLang="ja-JP" b="1" dirty="0">
                <a:effectLst>
                  <a:outerShdw blurRad="38100" dist="38100" dir="2700000" algn="tl">
                    <a:srgbClr val="C0C0C0"/>
                  </a:outerShdw>
                </a:effectLst>
                <a:sym typeface="Arial" panose="020B0604020202020204" pitchFamily="34" charset="0"/>
              </a:rPr>
              <a:t>Preparation</a:t>
            </a:r>
            <a:r>
              <a:rPr lang="en-US" altLang="ja-JP" b="1" dirty="0">
                <a:effectLst>
                  <a:outerShdw blurRad="38100" dist="38100" dir="2700000" algn="tl">
                    <a:srgbClr val="C0C0C0"/>
                  </a:outerShdw>
                </a:effectLst>
              </a:rPr>
              <a:t> des </a:t>
            </a:r>
            <a:r>
              <a:rPr lang="en-US" altLang="ja-JP" b="1" dirty="0" err="1">
                <a:effectLst>
                  <a:outerShdw blurRad="38100" dist="38100" dir="2700000" algn="tl">
                    <a:srgbClr val="C0C0C0"/>
                  </a:outerShdw>
                </a:effectLst>
              </a:rPr>
              <a:t>plantules</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Q10:</a:t>
            </a:r>
            <a:r>
              <a:rPr lang="en-US" altLang="ja-JP" b="1" dirty="0"/>
              <a:t> </a:t>
            </a:r>
            <a:r>
              <a:rPr lang="en-US" altLang="ja-JP" b="1" dirty="0" err="1">
                <a:effectLst>
                  <a:outerShdw blurRad="38100" dist="38100" dir="2700000" algn="tl">
                    <a:srgbClr val="C0C0C0"/>
                  </a:outerShdw>
                </a:effectLst>
              </a:rPr>
              <a:t>Espace</a:t>
            </a:r>
            <a:r>
              <a:rPr lang="en-US" altLang="ja-JP" b="1" dirty="0">
                <a:effectLst>
                  <a:outerShdw blurRad="38100" dist="38100" dir="2700000" algn="tl">
                    <a:srgbClr val="C0C0C0"/>
                  </a:outerShdw>
                </a:effectLst>
              </a:rPr>
              <a:t> pour plantation/</a:t>
            </a:r>
            <a:r>
              <a:rPr lang="en-US" altLang="ja-JP" b="1" dirty="0" err="1">
                <a:effectLst>
                  <a:outerShdw blurRad="38100" dist="38100" dir="2700000" algn="tl">
                    <a:srgbClr val="C0C0C0"/>
                  </a:outerShdw>
                </a:effectLst>
              </a:rPr>
              <a:t>repiquage</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Q11:</a:t>
            </a:r>
            <a:r>
              <a:rPr lang="en-US" altLang="ja-JP" b="1" dirty="0"/>
              <a:t> </a:t>
            </a:r>
            <a:r>
              <a:rPr lang="en-US" altLang="ja-JP" b="1" dirty="0" err="1">
                <a:effectLst>
                  <a:outerShdw blurRad="38100" dist="38100" dir="2700000" algn="tl">
                    <a:srgbClr val="C0C0C0"/>
                  </a:outerShdw>
                </a:effectLst>
              </a:rPr>
              <a:t>Taux</a:t>
            </a:r>
            <a:r>
              <a:rPr lang="en-US" altLang="ja-JP" b="1" dirty="0">
                <a:effectLst>
                  <a:outerShdw blurRad="38100" dist="38100" dir="2700000" algn="tl">
                    <a:srgbClr val="C0C0C0"/>
                  </a:outerShdw>
                </a:effectLst>
              </a:rPr>
              <a:t> </a:t>
            </a:r>
            <a:r>
              <a:rPr lang="en-US" altLang="ja-JP" b="1" dirty="0" err="1">
                <a:effectLst>
                  <a:outerShdw blurRad="38100" dist="38100" dir="2700000" algn="tl">
                    <a:srgbClr val="C0C0C0"/>
                  </a:outerShdw>
                </a:effectLst>
              </a:rPr>
              <a:t>d'application</a:t>
            </a:r>
            <a:r>
              <a:rPr lang="en-US" altLang="ja-JP" b="1" dirty="0">
                <a:effectLst>
                  <a:outerShdw blurRad="38100" dist="38100" dir="2700000" algn="tl">
                    <a:srgbClr val="C0C0C0"/>
                  </a:outerShdw>
                </a:effectLst>
              </a:rPr>
              <a:t> des </a:t>
            </a:r>
            <a:r>
              <a:rPr lang="en-US" altLang="ja-JP" b="1" dirty="0" err="1">
                <a:effectLst>
                  <a:outerShdw blurRad="38100" dist="38100" dir="2700000" algn="tl">
                    <a:srgbClr val="C0C0C0"/>
                  </a:outerShdw>
                </a:effectLst>
              </a:rPr>
              <a:t>engrais</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endParaRPr lang="en-US" altLang="ja-JP" b="1" dirty="0">
              <a:effectLst>
                <a:outerShdw blurRad="38100" dist="38100" dir="2700000" algn="tl">
                  <a:srgbClr val="C0C0C0"/>
                </a:outerShdw>
              </a:effectLst>
            </a:endParaRPr>
          </a:p>
          <a:p>
            <a:pPr lvl="1" algn="just" eaLnBrk="1" hangingPunct="1">
              <a:lnSpc>
                <a:spcPct val="80000"/>
              </a:lnSpc>
              <a:spcBef>
                <a:spcPct val="20000"/>
              </a:spcBef>
              <a:buClr>
                <a:schemeClr val="bg2"/>
              </a:buClr>
              <a:buSzPct val="75000"/>
              <a:buFont typeface="Wingdings" panose="05000000000000000000" pitchFamily="2" charset="2"/>
              <a:buChar char="Ø"/>
            </a:pPr>
            <a:r>
              <a:rPr lang="en-US" altLang="ja-JP" b="1" dirty="0">
                <a:solidFill>
                  <a:srgbClr val="009900"/>
                </a:solidFill>
                <a:effectLst>
                  <a:outerShdw blurRad="38100" dist="38100" dir="2700000" algn="tl">
                    <a:srgbClr val="C0C0C0"/>
                  </a:outerShdw>
                </a:effectLst>
              </a:rPr>
              <a:t>Gestion de la culture</a:t>
            </a:r>
          </a:p>
          <a:p>
            <a:pPr lvl="2" algn="just">
              <a:lnSpc>
                <a:spcPct val="80000"/>
              </a:lnSpc>
              <a:spcBef>
                <a:spcPct val="20000"/>
              </a:spcBef>
              <a:buClr>
                <a:schemeClr val="accent2"/>
              </a:buClr>
              <a:buSzPct val="80000"/>
            </a:pPr>
            <a:r>
              <a:rPr lang="en-US" altLang="ja-JP" b="1" dirty="0">
                <a:effectLst>
                  <a:outerShdw blurRad="38100" dist="38100" dir="2700000" algn="tl">
                    <a:srgbClr val="C0C0C0"/>
                  </a:outerShdw>
                </a:effectLst>
              </a:rPr>
              <a:t>Q12:</a:t>
            </a:r>
            <a:r>
              <a:rPr lang="en-US" altLang="ja-JP" b="1" dirty="0"/>
              <a:t> </a:t>
            </a:r>
            <a:r>
              <a:rPr lang="en-US" altLang="ja-JP" b="1" dirty="0" err="1">
                <a:effectLst>
                  <a:outerShdw blurRad="38100" dist="38100" dir="2700000" algn="tl">
                    <a:srgbClr val="C0C0C0"/>
                  </a:outerShdw>
                </a:effectLst>
                <a:sym typeface="Arial" panose="020B0604020202020204" pitchFamily="34" charset="0"/>
              </a:rPr>
              <a:t>Qualité</a:t>
            </a:r>
            <a:r>
              <a:rPr lang="en-US" altLang="ja-JP" b="1" dirty="0">
                <a:effectLst>
                  <a:outerShdw blurRad="38100" dist="38100" dir="2700000" algn="tl">
                    <a:srgbClr val="C0C0C0"/>
                  </a:outerShdw>
                </a:effectLst>
                <a:sym typeface="Arial" panose="020B0604020202020204" pitchFamily="34" charset="0"/>
              </a:rPr>
              <a:t> de </a:t>
            </a:r>
            <a:r>
              <a:rPr lang="en-US" altLang="ja-JP" b="1" dirty="0" err="1">
                <a:effectLst>
                  <a:outerShdw blurRad="38100" dist="38100" dir="2700000" algn="tl">
                    <a:srgbClr val="C0C0C0"/>
                  </a:outerShdw>
                </a:effectLst>
                <a:sym typeface="Arial" panose="020B0604020202020204" pitchFamily="34" charset="0"/>
              </a:rPr>
              <a:t>l</a:t>
            </a:r>
            <a:r>
              <a:rPr lang="en-US" altLang="fr-FR" b="1" dirty="0" err="1">
                <a:effectLst>
                  <a:outerShdw blurRad="38100" dist="38100" dir="2700000" algn="tl">
                    <a:srgbClr val="C0C0C0"/>
                  </a:outerShdw>
                </a:effectLst>
                <a:sym typeface="Arial" panose="020B0604020202020204" pitchFamily="34" charset="0"/>
              </a:rPr>
              <a:t>’</a:t>
            </a:r>
            <a:r>
              <a:rPr lang="en-US" altLang="ja-JP" b="1" dirty="0" err="1">
                <a:effectLst>
                  <a:outerShdw blurRad="38100" dist="38100" dir="2700000" algn="tl">
                    <a:srgbClr val="C0C0C0"/>
                  </a:outerShdw>
                </a:effectLst>
                <a:sym typeface="Arial" panose="020B0604020202020204" pitchFamily="34" charset="0"/>
              </a:rPr>
              <a:t>eau</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Q13:</a:t>
            </a:r>
            <a:r>
              <a:rPr lang="en-US" altLang="ja-JP" b="1" dirty="0"/>
              <a:t> </a:t>
            </a:r>
            <a:r>
              <a:rPr lang="en-US" altLang="ja-JP" b="1" dirty="0">
                <a:effectLst>
                  <a:outerShdw blurRad="38100" dist="38100" dir="2700000" algn="tl">
                    <a:srgbClr val="C0C0C0"/>
                  </a:outerShdw>
                </a:effectLst>
                <a:sym typeface="Arial" panose="020B0604020202020204" pitchFamily="34" charset="0"/>
              </a:rPr>
              <a:t>Condition de </a:t>
            </a:r>
            <a:r>
              <a:rPr lang="en-US" altLang="ja-JP" b="1" dirty="0" err="1">
                <a:effectLst>
                  <a:outerShdw blurRad="38100" dist="38100" dir="2700000" algn="tl">
                    <a:srgbClr val="C0C0C0"/>
                  </a:outerShdw>
                </a:effectLst>
                <a:sym typeface="Arial" panose="020B0604020202020204" pitchFamily="34" charset="0"/>
              </a:rPr>
              <a:t>besoin</a:t>
            </a:r>
            <a:r>
              <a:rPr lang="en-US" altLang="ja-JP" b="1" dirty="0">
                <a:effectLst>
                  <a:outerShdw blurRad="38100" dist="38100" dir="2700000" algn="tl">
                    <a:srgbClr val="C0C0C0"/>
                  </a:outerShdw>
                </a:effectLst>
                <a:sym typeface="Arial" panose="020B0604020202020204" pitchFamily="34" charset="0"/>
              </a:rPr>
              <a:t> </a:t>
            </a:r>
            <a:r>
              <a:rPr lang="en-US" altLang="ja-JP" b="1" dirty="0" err="1">
                <a:effectLst>
                  <a:outerShdw blurRad="38100" dist="38100" dir="2700000" algn="tl">
                    <a:srgbClr val="C0C0C0"/>
                  </a:outerShdw>
                </a:effectLst>
                <a:sym typeface="Arial" panose="020B0604020202020204" pitchFamily="34" charset="0"/>
              </a:rPr>
              <a:t>en</a:t>
            </a:r>
            <a:r>
              <a:rPr lang="en-US" altLang="ja-JP" b="1" dirty="0">
                <a:effectLst>
                  <a:outerShdw blurRad="38100" dist="38100" dir="2700000" algn="tl">
                    <a:srgbClr val="C0C0C0"/>
                  </a:outerShdw>
                </a:effectLst>
                <a:sym typeface="Arial" panose="020B0604020202020204" pitchFamily="34" charset="0"/>
              </a:rPr>
              <a:t> eau de la culture</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Q14: Gestion des </a:t>
            </a:r>
            <a:r>
              <a:rPr lang="en-US" altLang="ja-JP" b="1" dirty="0" err="1">
                <a:effectLst>
                  <a:outerShdw blurRad="38100" dist="38100" dir="2700000" algn="tl">
                    <a:srgbClr val="C0C0C0"/>
                  </a:outerShdw>
                </a:effectLst>
              </a:rPr>
              <a:t>mauvaises</a:t>
            </a:r>
            <a:r>
              <a:rPr lang="en-US" altLang="ja-JP" b="1" dirty="0">
                <a:effectLst>
                  <a:outerShdw blurRad="38100" dist="38100" dir="2700000" algn="tl">
                    <a:srgbClr val="C0C0C0"/>
                  </a:outerShdw>
                </a:effectLst>
              </a:rPr>
              <a:t> herbes</a:t>
            </a: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Q15: Pratiques de </a:t>
            </a:r>
            <a:r>
              <a:rPr lang="fr-FR" altLang="ja-JP" b="1" dirty="0">
                <a:effectLst>
                  <a:outerShdw blurRad="38100" dist="38100" dir="2700000" algn="tl">
                    <a:srgbClr val="C0C0C0"/>
                  </a:outerShdw>
                </a:effectLst>
              </a:rPr>
              <a:t>fertilisation</a:t>
            </a:r>
            <a:endParaRPr lang="en-US" altLang="ja-JP" b="1" dirty="0">
              <a:effectLst>
                <a:outerShdw blurRad="38100" dist="38100" dir="2700000" algn="tl">
                  <a:srgbClr val="C0C0C0"/>
                </a:outerShdw>
              </a:effectLst>
            </a:endParaRP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Q16:</a:t>
            </a:r>
            <a:r>
              <a:rPr lang="en-US" altLang="ja-JP" b="1" dirty="0"/>
              <a:t> </a:t>
            </a:r>
            <a:r>
              <a:rPr lang="en-US" altLang="ja-JP" b="1" dirty="0">
                <a:effectLst>
                  <a:outerShdw blurRad="38100" dist="38100" dir="2700000" algn="tl">
                    <a:srgbClr val="C0C0C0"/>
                  </a:outerShdw>
                </a:effectLst>
              </a:rPr>
              <a:t>Pratiques de Gestion </a:t>
            </a:r>
            <a:r>
              <a:rPr lang="en-US" altLang="ja-JP" b="1" dirty="0" err="1">
                <a:effectLst>
                  <a:outerShdw blurRad="38100" dist="38100" dir="2700000" algn="tl">
                    <a:srgbClr val="C0C0C0"/>
                  </a:outerShdw>
                </a:effectLst>
              </a:rPr>
              <a:t>Integrée</a:t>
            </a:r>
            <a:r>
              <a:rPr lang="en-US" altLang="ja-JP" b="1" dirty="0">
                <a:effectLst>
                  <a:outerShdw blurRad="38100" dist="38100" dir="2700000" algn="tl">
                    <a:srgbClr val="C0C0C0"/>
                  </a:outerShdw>
                </a:effectLst>
              </a:rPr>
              <a:t> (PGI)</a:t>
            </a:r>
          </a:p>
          <a:p>
            <a:pPr lvl="2" algn="just" eaLnBrk="1" hangingPunct="1">
              <a:lnSpc>
                <a:spcPct val="80000"/>
              </a:lnSpc>
              <a:spcBef>
                <a:spcPct val="20000"/>
              </a:spcBef>
              <a:buClr>
                <a:schemeClr val="accent2"/>
              </a:buClr>
              <a:buSzPct val="80000"/>
            </a:pPr>
            <a:r>
              <a:rPr lang="en-US" altLang="ja-JP" b="1" dirty="0">
                <a:effectLst>
                  <a:outerShdw blurRad="38100" dist="38100" dir="2700000" algn="tl">
                    <a:srgbClr val="C0C0C0"/>
                  </a:outerShdw>
                </a:effectLst>
              </a:rPr>
              <a:t>Q17:</a:t>
            </a:r>
            <a:r>
              <a:rPr lang="en-US" altLang="ja-JP" b="1" dirty="0"/>
              <a:t> </a:t>
            </a:r>
            <a:r>
              <a:rPr lang="en-US" altLang="ja-JP" b="1" dirty="0">
                <a:effectLst>
                  <a:outerShdw blurRad="38100" dist="38100" dir="2700000" algn="tl">
                    <a:srgbClr val="C0C0C0"/>
                  </a:outerShdw>
                </a:effectLst>
              </a:rPr>
              <a:t>Usage </a:t>
            </a:r>
            <a:r>
              <a:rPr lang="en-US" altLang="ja-JP" b="1" dirty="0" err="1">
                <a:effectLst>
                  <a:outerShdw blurRad="38100" dist="38100" dir="2700000" algn="tl">
                    <a:srgbClr val="C0C0C0"/>
                  </a:outerShdw>
                </a:effectLst>
              </a:rPr>
              <a:t>sûr</a:t>
            </a:r>
            <a:r>
              <a:rPr lang="en-US" altLang="ja-JP" b="1" dirty="0">
                <a:effectLst>
                  <a:outerShdw blurRad="38100" dist="38100" dir="2700000" algn="tl">
                    <a:srgbClr val="C0C0C0"/>
                  </a:outerShdw>
                </a:effectLst>
              </a:rPr>
              <a:t> et </a:t>
            </a:r>
            <a:r>
              <a:rPr lang="en-US" altLang="ja-JP" b="1" dirty="0" err="1">
                <a:effectLst>
                  <a:outerShdw blurRad="38100" dist="38100" dir="2700000" algn="tl">
                    <a:srgbClr val="C0C0C0"/>
                  </a:outerShdw>
                </a:effectLst>
              </a:rPr>
              <a:t>efficace</a:t>
            </a:r>
            <a:r>
              <a:rPr lang="en-US" altLang="ja-JP" b="1" dirty="0">
                <a:effectLst>
                  <a:outerShdw blurRad="38100" dist="38100" dir="2700000" algn="tl">
                    <a:srgbClr val="C0C0C0"/>
                  </a:outerShdw>
                </a:effectLst>
              </a:rPr>
              <a:t> des pesticides</a:t>
            </a:r>
            <a:endParaRPr lang="en-US" altLang="ja-JP" sz="2800" b="1" dirty="0">
              <a:solidFill>
                <a:srgbClr val="FF0000"/>
              </a:solidFill>
            </a:endParaRPr>
          </a:p>
        </p:txBody>
      </p:sp>
      <p:sp>
        <p:nvSpPr>
          <p:cNvPr id="8" name="Rectangle 9">
            <a:extLst>
              <a:ext uri="{FF2B5EF4-FFF2-40B4-BE49-F238E27FC236}">
                <a16:creationId xmlns:a16="http://schemas.microsoft.com/office/drawing/2014/main" id="{33FE4788-C5E3-FD15-D2AA-EE6D5FAB261B}"/>
              </a:ext>
            </a:extLst>
          </p:cNvPr>
          <p:cNvSpPr/>
          <p:nvPr/>
        </p:nvSpPr>
        <p:spPr>
          <a:xfrm>
            <a:off x="755576" y="325438"/>
            <a:ext cx="7632848"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wrap="square">
            <a:spAutoFit/>
          </a:bodyPr>
          <a:lstStyle/>
          <a:p>
            <a:pPr algn="ctr" defTabSz="457200" eaLnBrk="1" hangingPunct="1"/>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3. b.</a:t>
            </a:r>
            <a:r>
              <a:rPr lang="fr-FR" sz="3200" b="1" dirty="0">
                <a:latin typeface="Tahoma" panose="020B0604030504040204" pitchFamily="34" charset="0"/>
                <a:ea typeface="Tahoma" panose="020B0604030504040204" pitchFamily="34" charset="0"/>
                <a:cs typeface="Tahoma" panose="020B0604030504040204" pitchFamily="34" charset="0"/>
              </a:rPr>
              <a:t> FICHE  </a:t>
            </a:r>
            <a:r>
              <a:rPr lang="fr-FR" altLang="ja-JP" sz="3200" b="1" dirty="0">
                <a:latin typeface="Tahoma" panose="020B0604030504040204" pitchFamily="34" charset="0"/>
                <a:ea typeface="Tahoma" panose="020B0604030504040204" pitchFamily="34" charset="0"/>
                <a:cs typeface="Tahoma" panose="020B0604030504040204" pitchFamily="34" charset="0"/>
              </a:rPr>
              <a:t>P/TCPR </a:t>
            </a:r>
            <a:r>
              <a:rPr lang="fr-FR" sz="3200" b="1" dirty="0">
                <a:latin typeface="Tahoma" panose="020B0604030504040204" pitchFamily="34" charset="0"/>
                <a:ea typeface="Tahoma" panose="020B0604030504040204" pitchFamily="34" charset="0"/>
                <a:cs typeface="Tahoma" panose="020B0604030504040204" pitchFamily="34" charset="0"/>
              </a:rPr>
              <a:t>21 (suite)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a:extLst>
              <a:ext uri="{FF2B5EF4-FFF2-40B4-BE49-F238E27FC236}">
                <a16:creationId xmlns:a16="http://schemas.microsoft.com/office/drawing/2014/main" id="{EA1F0928-A231-F1C5-8087-312748C580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F901103-FFC7-4AF0-A76B-DDEB2EE443E9}" type="slidenum">
              <a:rPr kumimoji="0" lang="fr-FR" altLang="ko-KR" sz="1200">
                <a:solidFill>
                  <a:srgbClr val="D38E27"/>
                </a:solidFill>
                <a:latin typeface="Franklin Gothic Book" panose="020B0503020102020204" pitchFamily="34" charset="0"/>
                <a:cs typeface="Arial" panose="020B0604020202020204" pitchFamily="34" charset="0"/>
              </a:rPr>
              <a:pPr/>
              <a:t>15</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015EBC-7648-DCDC-0116-8B4325B172DE}"/>
              </a:ext>
            </a:extLst>
          </p:cNvPr>
          <p:cNvSpPr txBox="1"/>
          <p:nvPr/>
        </p:nvSpPr>
        <p:spPr>
          <a:xfrm>
            <a:off x="1331913" y="1108075"/>
            <a:ext cx="7804150" cy="5243513"/>
          </a:xfrm>
          <a:prstGeom prst="rect">
            <a:avLst/>
          </a:prstGeom>
          <a:noFill/>
        </p:spPr>
        <p:txBody>
          <a:bodyPr>
            <a:spAutoFit/>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800100" indent="-342900">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nSpc>
                <a:spcPct val="90000"/>
              </a:lnSpc>
              <a:buClr>
                <a:srgbClr val="B71509"/>
              </a:buClr>
              <a:buFont typeface="Wingdings" panose="05000000000000000000" pitchFamily="2" charset="2"/>
              <a:buChar char="l"/>
            </a:pPr>
            <a:r>
              <a:rPr lang="en-US" altLang="ja-JP" b="1">
                <a:solidFill>
                  <a:srgbClr val="009900"/>
                </a:solidFill>
                <a:effectLst>
                  <a:outerShdw blurRad="38100" dist="38100" dir="2700000" algn="tl">
                    <a:srgbClr val="C0C0C0"/>
                  </a:outerShdw>
                </a:effectLst>
              </a:rPr>
              <a:t>Partie 2: </a:t>
            </a:r>
            <a:r>
              <a:rPr lang="fr-FR" altLang="ja-JP" b="1">
                <a:solidFill>
                  <a:srgbClr val="009900"/>
                </a:solidFill>
                <a:effectLst>
                  <a:outerShdw blurRad="38100" dist="38100" dir="2700000" algn="tl">
                    <a:srgbClr val="C0C0C0"/>
                  </a:outerShdw>
                </a:effectLst>
              </a:rPr>
              <a:t>Techniques de production de culture horticole (suite)</a:t>
            </a:r>
            <a:endParaRPr lang="en-US" altLang="ja-JP" b="1">
              <a:solidFill>
                <a:srgbClr val="009900"/>
              </a:solidFill>
              <a:effectLst>
                <a:outerShdw blurRad="38100" dist="38100" dir="2700000" algn="tl">
                  <a:srgbClr val="C0C0C0"/>
                </a:outerShdw>
              </a:effectLst>
            </a:endParaRPr>
          </a:p>
          <a:p>
            <a:pPr eaLnBrk="1" hangingPunct="1">
              <a:lnSpc>
                <a:spcPct val="80000"/>
              </a:lnSpc>
              <a:spcBef>
                <a:spcPct val="20000"/>
              </a:spcBef>
              <a:buClr>
                <a:schemeClr val="bg2"/>
              </a:buClr>
              <a:buSzPct val="75000"/>
            </a:pPr>
            <a:endParaRPr lang="en-US" altLang="ja-JP" sz="1800" b="1">
              <a:solidFill>
                <a:srgbClr val="009900"/>
              </a:solidFill>
              <a:effectLst>
                <a:outerShdw blurRad="38100" dist="38100" dir="2700000" algn="tl">
                  <a:srgbClr val="C0C0C0"/>
                </a:outerShdw>
              </a:effectLst>
            </a:endParaRPr>
          </a:p>
          <a:p>
            <a:pPr lvl="1" algn="just" eaLnBrk="1" hangingPunct="1">
              <a:lnSpc>
                <a:spcPct val="80000"/>
              </a:lnSpc>
              <a:spcBef>
                <a:spcPct val="20000"/>
              </a:spcBef>
              <a:buClr>
                <a:schemeClr val="bg2"/>
              </a:buClr>
              <a:buSzPct val="75000"/>
              <a:buFont typeface="Wingdings" panose="05000000000000000000" pitchFamily="2" charset="2"/>
              <a:buChar char="Ø"/>
            </a:pPr>
            <a:r>
              <a:rPr lang="en-US" altLang="ja-JP" b="1">
                <a:solidFill>
                  <a:srgbClr val="009900"/>
                </a:solidFill>
                <a:effectLst>
                  <a:outerShdw blurRad="38100" dist="38100" dir="2700000" algn="tl">
                    <a:srgbClr val="C0C0C0"/>
                  </a:outerShdw>
                </a:effectLst>
              </a:rPr>
              <a:t>Récolte</a:t>
            </a:r>
          </a:p>
          <a:p>
            <a:pPr lvl="2" algn="just" eaLnBrk="1" hangingPunct="1">
              <a:lnSpc>
                <a:spcPct val="80000"/>
              </a:lnSpc>
              <a:spcBef>
                <a:spcPct val="20000"/>
              </a:spcBef>
              <a:buClr>
                <a:schemeClr val="accent2"/>
              </a:buClr>
              <a:buSzPct val="80000"/>
            </a:pPr>
            <a:r>
              <a:rPr lang="en-US" altLang="ja-JP" b="1">
                <a:solidFill>
                  <a:schemeClr val="bg2"/>
                </a:solidFill>
                <a:effectLst>
                  <a:outerShdw blurRad="38100" dist="38100" dir="2700000" algn="tl">
                    <a:srgbClr val="C0C0C0"/>
                  </a:outerShdw>
                </a:effectLst>
              </a:rPr>
              <a:t>Q18:</a:t>
            </a:r>
            <a:r>
              <a:rPr lang="en-US" altLang="ja-JP" b="1">
                <a:solidFill>
                  <a:schemeClr val="bg2"/>
                </a:solidFill>
              </a:rPr>
              <a:t> </a:t>
            </a:r>
            <a:r>
              <a:rPr lang="en-US" altLang="ja-JP" b="1">
                <a:effectLst>
                  <a:outerShdw blurRad="38100" dist="38100" dir="2700000" algn="tl">
                    <a:srgbClr val="C0C0C0"/>
                  </a:outerShdw>
                </a:effectLst>
              </a:rPr>
              <a:t>Usage des Indices de récolte</a:t>
            </a:r>
          </a:p>
          <a:p>
            <a:pPr eaLnBrk="1" hangingPunct="1">
              <a:lnSpc>
                <a:spcPct val="80000"/>
              </a:lnSpc>
              <a:spcBef>
                <a:spcPct val="20000"/>
              </a:spcBef>
              <a:buClr>
                <a:schemeClr val="bg2"/>
              </a:buClr>
              <a:buSzPct val="75000"/>
            </a:pPr>
            <a:endParaRPr lang="en-US" altLang="ja-JP" sz="1800" b="1">
              <a:solidFill>
                <a:srgbClr val="009900"/>
              </a:solidFill>
              <a:effectLst>
                <a:outerShdw blurRad="38100" dist="38100" dir="2700000" algn="tl">
                  <a:srgbClr val="C0C0C0"/>
                </a:outerShdw>
              </a:effectLst>
            </a:endParaRPr>
          </a:p>
          <a:p>
            <a:pPr lvl="1" eaLnBrk="1" hangingPunct="1">
              <a:lnSpc>
                <a:spcPct val="80000"/>
              </a:lnSpc>
              <a:spcBef>
                <a:spcPct val="20000"/>
              </a:spcBef>
              <a:buClr>
                <a:schemeClr val="bg2"/>
              </a:buClr>
              <a:buSzPct val="75000"/>
              <a:buFont typeface="Wingdings" panose="05000000000000000000" pitchFamily="2" charset="2"/>
              <a:buChar char="Ø"/>
            </a:pPr>
            <a:r>
              <a:rPr lang="en-US" altLang="ja-JP" b="1">
                <a:solidFill>
                  <a:srgbClr val="009900"/>
                </a:solidFill>
                <a:effectLst>
                  <a:outerShdw blurRad="38100" dist="38100" dir="2700000" algn="tl">
                    <a:srgbClr val="C0C0C0"/>
                  </a:outerShdw>
                </a:effectLst>
              </a:rPr>
              <a:t>Activités post-récoltes</a:t>
            </a:r>
          </a:p>
          <a:p>
            <a:pPr lvl="2" eaLnBrk="1" hangingPunct="1">
              <a:lnSpc>
                <a:spcPct val="80000"/>
              </a:lnSpc>
              <a:spcBef>
                <a:spcPct val="20000"/>
              </a:spcBef>
              <a:buClr>
                <a:schemeClr val="accent2"/>
              </a:buClr>
              <a:buSzPct val="80000"/>
            </a:pPr>
            <a:r>
              <a:rPr lang="en-US" altLang="ja-JP" b="1">
                <a:solidFill>
                  <a:schemeClr val="bg2"/>
                </a:solidFill>
                <a:effectLst>
                  <a:outerShdw blurRad="38100" dist="38100" dir="2700000" algn="tl">
                    <a:srgbClr val="C0C0C0"/>
                  </a:outerShdw>
                </a:effectLst>
              </a:rPr>
              <a:t>Q19:</a:t>
            </a:r>
            <a:r>
              <a:rPr lang="en-US" altLang="ja-JP" b="1">
                <a:solidFill>
                  <a:schemeClr val="bg2"/>
                </a:solidFill>
              </a:rPr>
              <a:t> </a:t>
            </a:r>
            <a:r>
              <a:rPr lang="fr-FR" altLang="ja-JP" b="1"/>
              <a:t>Usage de récipient approprié pour récolte/stockage/transport et matériels de conditionnement standard</a:t>
            </a:r>
            <a:endParaRPr lang="en-US" altLang="ja-JP" b="1">
              <a:solidFill>
                <a:schemeClr val="bg2"/>
              </a:solidFill>
            </a:endParaRPr>
          </a:p>
          <a:p>
            <a:pPr lvl="2" eaLnBrk="1" hangingPunct="1">
              <a:lnSpc>
                <a:spcPct val="80000"/>
              </a:lnSpc>
              <a:spcBef>
                <a:spcPct val="20000"/>
              </a:spcBef>
              <a:buClr>
                <a:schemeClr val="accent2"/>
              </a:buClr>
              <a:buSzPct val="80000"/>
            </a:pPr>
            <a:r>
              <a:rPr lang="en-US" altLang="ja-JP" b="1">
                <a:solidFill>
                  <a:schemeClr val="bg2"/>
                </a:solidFill>
                <a:effectLst>
                  <a:outerShdw blurRad="38100" dist="38100" dir="2700000" algn="tl">
                    <a:srgbClr val="C0C0C0"/>
                  </a:outerShdw>
                </a:effectLst>
              </a:rPr>
              <a:t>Q20: </a:t>
            </a:r>
            <a:r>
              <a:rPr lang="en-US" altLang="ja-JP" b="1"/>
              <a:t>Techniques d'ajout de valeur</a:t>
            </a:r>
          </a:p>
          <a:p>
            <a:pPr lvl="2" eaLnBrk="1" hangingPunct="1">
              <a:lnSpc>
                <a:spcPct val="80000"/>
              </a:lnSpc>
              <a:spcBef>
                <a:spcPct val="20000"/>
              </a:spcBef>
              <a:buClr>
                <a:schemeClr val="accent2"/>
              </a:buClr>
              <a:buSzPct val="80000"/>
            </a:pPr>
            <a:endParaRPr lang="en-US" altLang="ja-JP" b="1">
              <a:effectLst>
                <a:outerShdw blurRad="38100" dist="38100" dir="2700000" algn="tl">
                  <a:srgbClr val="C0C0C0"/>
                </a:outerShdw>
              </a:effectLst>
            </a:endParaRPr>
          </a:p>
          <a:p>
            <a:pPr lvl="1" eaLnBrk="1" hangingPunct="1">
              <a:lnSpc>
                <a:spcPct val="80000"/>
              </a:lnSpc>
              <a:spcBef>
                <a:spcPct val="20000"/>
              </a:spcBef>
              <a:buClr>
                <a:schemeClr val="bg2"/>
              </a:buClr>
              <a:buSzPct val="75000"/>
              <a:buFont typeface="Wingdings" panose="05000000000000000000" pitchFamily="2" charset="2"/>
              <a:buChar char="Ø"/>
            </a:pPr>
            <a:r>
              <a:rPr lang="fr-FR" altLang="ja-JP" b="1">
                <a:solidFill>
                  <a:srgbClr val="009900"/>
                </a:solidFill>
                <a:effectLst>
                  <a:outerShdw blurRad="38100" dist="38100" dir="2700000" algn="tl">
                    <a:srgbClr val="C0C0C0"/>
                  </a:outerShdw>
                </a:effectLst>
              </a:rPr>
              <a:t>Analyse de Cout et Revenu</a:t>
            </a:r>
          </a:p>
          <a:p>
            <a:pPr lvl="1" eaLnBrk="1" hangingPunct="1">
              <a:lnSpc>
                <a:spcPct val="80000"/>
              </a:lnSpc>
              <a:spcBef>
                <a:spcPct val="20000"/>
              </a:spcBef>
              <a:buClr>
                <a:schemeClr val="bg2"/>
              </a:buClr>
              <a:buSzPct val="75000"/>
            </a:pPr>
            <a:r>
              <a:rPr lang="fr-FR" altLang="ja-JP" b="1">
                <a:solidFill>
                  <a:srgbClr val="009900"/>
                </a:solidFill>
                <a:effectLst>
                  <a:outerShdw blurRad="38100" dist="38100" dir="2700000" algn="tl">
                    <a:srgbClr val="C0C0C0"/>
                  </a:outerShdw>
                </a:effectLst>
              </a:rPr>
              <a:t>      </a:t>
            </a:r>
            <a:r>
              <a:rPr lang="en-US" altLang="ja-JP" b="1">
                <a:solidFill>
                  <a:schemeClr val="bg2"/>
                </a:solidFill>
                <a:effectLst>
                  <a:outerShdw blurRad="38100" dist="38100" dir="2700000" algn="tl">
                    <a:srgbClr val="C0C0C0"/>
                  </a:outerShdw>
                </a:effectLst>
              </a:rPr>
              <a:t>Q21: </a:t>
            </a:r>
            <a:r>
              <a:rPr lang="en-US" altLang="ja-JP" b="1"/>
              <a:t>Tenue des registres agricoles</a:t>
            </a:r>
            <a:endParaRPr lang="en-US" altLang="ja-JP" sz="2800" b="1">
              <a:solidFill>
                <a:srgbClr val="FF0000"/>
              </a:solidFill>
            </a:endParaRPr>
          </a:p>
          <a:p>
            <a:pPr eaLnBrk="1" hangingPunct="1">
              <a:lnSpc>
                <a:spcPct val="90000"/>
              </a:lnSpc>
              <a:buClr>
                <a:srgbClr val="B71509"/>
              </a:buClr>
              <a:buFont typeface="Wingdings" panose="05000000000000000000" pitchFamily="2" charset="2"/>
              <a:buChar char="l"/>
            </a:pPr>
            <a:endParaRPr lang="en-US" altLang="ja-JP" sz="2800" b="1">
              <a:solidFill>
                <a:srgbClr val="FF0000"/>
              </a:solidFill>
            </a:endParaRPr>
          </a:p>
        </p:txBody>
      </p:sp>
      <p:sp>
        <p:nvSpPr>
          <p:cNvPr id="2" name="Rectangle 9">
            <a:extLst>
              <a:ext uri="{FF2B5EF4-FFF2-40B4-BE49-F238E27FC236}">
                <a16:creationId xmlns:a16="http://schemas.microsoft.com/office/drawing/2014/main" id="{D050DF2F-6BF4-448A-7E91-EF619DD598D3}"/>
              </a:ext>
            </a:extLst>
          </p:cNvPr>
          <p:cNvSpPr/>
          <p:nvPr/>
        </p:nvSpPr>
        <p:spPr>
          <a:xfrm>
            <a:off x="755576" y="325438"/>
            <a:ext cx="7632848"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wrap="square">
            <a:spAutoFit/>
          </a:bodyPr>
          <a:lstStyle/>
          <a:p>
            <a:pPr algn="ctr" defTabSz="457200" eaLnBrk="1" hangingPunct="1"/>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3. b.</a:t>
            </a:r>
            <a:r>
              <a:rPr lang="fr-FR" sz="3200" b="1" dirty="0">
                <a:latin typeface="Tahoma" panose="020B0604030504040204" pitchFamily="34" charset="0"/>
                <a:ea typeface="Tahoma" panose="020B0604030504040204" pitchFamily="34" charset="0"/>
                <a:cs typeface="Tahoma" panose="020B0604030504040204" pitchFamily="34" charset="0"/>
              </a:rPr>
              <a:t> FICHE  </a:t>
            </a:r>
            <a:r>
              <a:rPr lang="fr-FR" altLang="ja-JP" sz="3200" b="1" dirty="0">
                <a:latin typeface="Tahoma" panose="020B0604030504040204" pitchFamily="34" charset="0"/>
                <a:ea typeface="Tahoma" panose="020B0604030504040204" pitchFamily="34" charset="0"/>
                <a:cs typeface="Tahoma" panose="020B0604030504040204" pitchFamily="34" charset="0"/>
              </a:rPr>
              <a:t>P/TCPR </a:t>
            </a:r>
            <a:r>
              <a:rPr lang="fr-FR" sz="3200" b="1" dirty="0">
                <a:latin typeface="Tahoma" panose="020B0604030504040204" pitchFamily="34" charset="0"/>
                <a:ea typeface="Tahoma" panose="020B0604030504040204" pitchFamily="34" charset="0"/>
                <a:cs typeface="Tahoma" panose="020B0604030504040204" pitchFamily="34" charset="0"/>
              </a:rPr>
              <a:t>21 (suite)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3">
            <a:extLst>
              <a:ext uri="{FF2B5EF4-FFF2-40B4-BE49-F238E27FC236}">
                <a16:creationId xmlns:a16="http://schemas.microsoft.com/office/drawing/2014/main" id="{C9BBFDFF-CE04-B203-567A-2FA61A4CE171}"/>
              </a:ext>
            </a:extLst>
          </p:cNvPr>
          <p:cNvSpPr>
            <a:spLocks noChangeArrowheads="1"/>
          </p:cNvSpPr>
          <p:nvPr/>
        </p:nvSpPr>
        <p:spPr bwMode="auto">
          <a:xfrm>
            <a:off x="1116013" y="1844675"/>
            <a:ext cx="7581900" cy="4608513"/>
          </a:xfrm>
          <a:prstGeom prst="rect">
            <a:avLst/>
          </a:prstGeom>
          <a:noFill/>
          <a:ln w="9525">
            <a:noFill/>
            <a:miter lim="800000"/>
            <a:headEnd/>
            <a:tailEnd/>
          </a:ln>
          <a:effectLst/>
        </p:spPr>
        <p:txBody>
          <a:bodyPr/>
          <a:lstStyle>
            <a:lvl1pPr marL="609600" indent="-609600">
              <a:defRPr kumimoji="1" sz="2400">
                <a:solidFill>
                  <a:schemeClr val="tx1"/>
                </a:solidFill>
                <a:latin typeface="Arial" panose="020B0604020202020204" pitchFamily="34" charset="0"/>
                <a:ea typeface="ＭＳ Ｐゴシック" panose="020B0600070205080204" pitchFamily="50" charset="-128"/>
              </a:defRPr>
            </a:lvl1pPr>
            <a:lvl2pPr marL="990600" indent="-53340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20000"/>
              </a:spcBef>
              <a:buClr>
                <a:schemeClr val="bg2"/>
              </a:buClr>
              <a:buSzPct val="75000"/>
            </a:pPr>
            <a:r>
              <a:rPr lang="en-US" altLang="ja-JP" sz="3600" b="1">
                <a:solidFill>
                  <a:srgbClr val="009900"/>
                </a:solidFill>
                <a:effectLst>
                  <a:outerShdw blurRad="38100" dist="38100" dir="2700000" algn="tl">
                    <a:srgbClr val="C0C0C0"/>
                  </a:outerShdw>
                </a:effectLst>
              </a:rPr>
              <a:t>Observations</a:t>
            </a:r>
          </a:p>
          <a:p>
            <a:pPr eaLnBrk="1" hangingPunct="1">
              <a:lnSpc>
                <a:spcPct val="80000"/>
              </a:lnSpc>
              <a:spcBef>
                <a:spcPct val="20000"/>
              </a:spcBef>
              <a:buClr>
                <a:schemeClr val="bg2"/>
              </a:buClr>
              <a:buSzPct val="75000"/>
            </a:pPr>
            <a:endParaRPr lang="en-US" altLang="ja-JP" sz="1800" b="1">
              <a:solidFill>
                <a:srgbClr val="009900"/>
              </a:solidFill>
              <a:effectLst>
                <a:outerShdw blurRad="38100" dist="38100" dir="2700000" algn="tl">
                  <a:srgbClr val="C0C0C0"/>
                </a:outerShdw>
              </a:effectLst>
            </a:endParaRPr>
          </a:p>
          <a:p>
            <a:pPr lvl="1" eaLnBrk="1" hangingPunct="1">
              <a:lnSpc>
                <a:spcPct val="80000"/>
              </a:lnSpc>
              <a:spcBef>
                <a:spcPct val="20000"/>
              </a:spcBef>
              <a:buClr>
                <a:schemeClr val="accent2"/>
              </a:buClr>
              <a:buSzPct val="80000"/>
              <a:buFont typeface="Wingdings" panose="05000000000000000000" pitchFamily="2" charset="2"/>
              <a:buChar char="q"/>
            </a:pPr>
            <a:r>
              <a:rPr lang="en-US" altLang="ja-JP" sz="3200"/>
              <a:t>Les exploitants sont tenus de fournir des </a:t>
            </a:r>
            <a:r>
              <a:rPr lang="en-US" altLang="ja-JP" sz="3200" b="1">
                <a:solidFill>
                  <a:srgbClr val="FF00FF"/>
                </a:solidFill>
              </a:rPr>
              <a:t>informations honnêtes</a:t>
            </a:r>
            <a:r>
              <a:rPr lang="en-US" altLang="ja-JP" sz="3200"/>
              <a:t> sur les techniques adoptées/capacités pour la </a:t>
            </a:r>
            <a:r>
              <a:rPr lang="en-US" altLang="ja-JP" sz="3200" b="1"/>
              <a:t>P&amp;TCPR 21</a:t>
            </a:r>
          </a:p>
        </p:txBody>
      </p:sp>
      <p:sp>
        <p:nvSpPr>
          <p:cNvPr id="40962" name="Slide Number Placeholder 5">
            <a:extLst>
              <a:ext uri="{FF2B5EF4-FFF2-40B4-BE49-F238E27FC236}">
                <a16:creationId xmlns:a16="http://schemas.microsoft.com/office/drawing/2014/main" id="{91205634-AB2B-846C-6166-A2D3A5A50601}"/>
              </a:ext>
            </a:extLst>
          </p:cNvPr>
          <p:cNvSpPr txBox="1">
            <a:spLocks noGrp="1"/>
          </p:cNvSpPr>
          <p:nvPr/>
        </p:nvSpPr>
        <p:spPr bwMode="auto">
          <a:xfrm>
            <a:off x="6858000" y="65246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90066F22-0C6E-4930-8BD0-4C23A0540E2D}" type="slidenum">
              <a:rPr lang="en-US" altLang="ja-JP" sz="1000"/>
              <a:pPr algn="r"/>
              <a:t>16</a:t>
            </a:fld>
            <a:endParaRPr lang="en-US" altLang="ja-JP" sz="1800"/>
          </a:p>
        </p:txBody>
      </p:sp>
      <p:sp>
        <p:nvSpPr>
          <p:cNvPr id="2" name="Rectangle 9">
            <a:extLst>
              <a:ext uri="{FF2B5EF4-FFF2-40B4-BE49-F238E27FC236}">
                <a16:creationId xmlns:a16="http://schemas.microsoft.com/office/drawing/2014/main" id="{09E3EBCE-80A1-A30E-5021-9E0AF08B06AB}"/>
              </a:ext>
            </a:extLst>
          </p:cNvPr>
          <p:cNvSpPr/>
          <p:nvPr/>
        </p:nvSpPr>
        <p:spPr>
          <a:xfrm>
            <a:off x="755576" y="325438"/>
            <a:ext cx="7632848" cy="584775"/>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wrap="square">
            <a:spAutoFit/>
          </a:bodyPr>
          <a:lstStyle/>
          <a:p>
            <a:pPr algn="ctr" defTabSz="457200" eaLnBrk="1" hangingPunct="1"/>
            <a:r>
              <a:rPr lang="fr-FR" sz="3200" b="1" dirty="0">
                <a:latin typeface="Tahoma" panose="020B0604030504040204" pitchFamily="34" charset="0"/>
                <a:ea typeface="Tahoma" panose="020B0604030504040204" pitchFamily="34" charset="0"/>
                <a:cs typeface="Tahoma" panose="020B0604030504040204" pitchFamily="34" charset="0"/>
              </a:rPr>
              <a:t> </a:t>
            </a:r>
            <a:r>
              <a:rPr lang="fr-FR" altLang="ja-JP" sz="3200" b="1" dirty="0">
                <a:latin typeface="Tahoma" panose="020B0604030504040204" pitchFamily="34" charset="0"/>
                <a:ea typeface="Tahoma" panose="020B0604030504040204" pitchFamily="34" charset="0"/>
                <a:cs typeface="Tahoma" panose="020B0604030504040204" pitchFamily="34" charset="0"/>
              </a:rPr>
              <a:t>3. b.</a:t>
            </a:r>
            <a:r>
              <a:rPr lang="fr-FR" sz="3200" b="1" dirty="0">
                <a:latin typeface="Tahoma" panose="020B0604030504040204" pitchFamily="34" charset="0"/>
                <a:ea typeface="Tahoma" panose="020B0604030504040204" pitchFamily="34" charset="0"/>
                <a:cs typeface="Tahoma" panose="020B0604030504040204" pitchFamily="34" charset="0"/>
              </a:rPr>
              <a:t> FICHE  </a:t>
            </a:r>
            <a:r>
              <a:rPr lang="fr-FR" altLang="ja-JP" sz="3200" b="1" dirty="0">
                <a:latin typeface="Tahoma" panose="020B0604030504040204" pitchFamily="34" charset="0"/>
                <a:ea typeface="Tahoma" panose="020B0604030504040204" pitchFamily="34" charset="0"/>
                <a:cs typeface="Tahoma" panose="020B0604030504040204" pitchFamily="34" charset="0"/>
              </a:rPr>
              <a:t>P/TCPR </a:t>
            </a:r>
            <a:r>
              <a:rPr lang="fr-FR" sz="3200" b="1" dirty="0">
                <a:latin typeface="Tahoma" panose="020B0604030504040204" pitchFamily="34" charset="0"/>
                <a:ea typeface="Tahoma" panose="020B0604030504040204" pitchFamily="34" charset="0"/>
                <a:cs typeface="Tahoma" panose="020B0604030504040204" pitchFamily="34" charset="0"/>
              </a:rPr>
              <a:t>21 (suite)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 name="Rectangle 7">
            <a:extLst>
              <a:ext uri="{FF2B5EF4-FFF2-40B4-BE49-F238E27FC236}">
                <a16:creationId xmlns:a16="http://schemas.microsoft.com/office/drawing/2014/main" id="{F7355AE0-F753-D384-4C09-10BBCEE5C637}"/>
              </a:ext>
            </a:extLst>
          </p:cNvPr>
          <p:cNvSpPr/>
          <p:nvPr/>
        </p:nvSpPr>
        <p:spPr>
          <a:xfrm>
            <a:off x="1403648" y="256580"/>
            <a:ext cx="5831280" cy="604440"/>
          </a:xfrm>
          <a:prstGeom prst="rect">
            <a:avLst/>
          </a:prstGeom>
          <a:solidFill>
            <a:schemeClr val="accent6">
              <a:lumMod val="20000"/>
              <a:lumOff val="80000"/>
            </a:schemeClr>
          </a:solidFill>
          <a:ln w="0">
            <a:noFill/>
          </a:ln>
          <a:effectLst>
            <a:outerShdw blurRad="44280" dist="2808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182880" tIns="0" rIns="182880" bIns="0" anchor="ctr"/>
          <a:lstStyle/>
          <a:p>
            <a:pPr algn="ctr">
              <a:lnSpc>
                <a:spcPct val="90000"/>
              </a:lnSpc>
              <a:spcAft>
                <a:spcPts val="1120"/>
              </a:spcAft>
              <a:defRPr/>
            </a:pPr>
            <a:r>
              <a:rPr lang="fr-FR" sz="3600" b="1" spc="-1" dirty="0">
                <a:solidFill>
                  <a:srgbClr val="000000"/>
                </a:solidFill>
                <a:latin typeface="Arial" panose="020B0604020202020204" pitchFamily="34" charset="0"/>
                <a:ea typeface="바탕"/>
                <a:cs typeface="Arial" panose="020B0604020202020204" pitchFamily="34" charset="0"/>
              </a:rPr>
              <a:t>  FICHE P/TCPR 21</a:t>
            </a:r>
            <a:endParaRPr lang="fr-FR" sz="3600" spc="-1" dirty="0">
              <a:solidFill>
                <a:srgbClr val="000000"/>
              </a:solidFill>
              <a:latin typeface="Arial" panose="020B0604020202020204" pitchFamily="34" charset="0"/>
              <a:cs typeface="Arial" panose="020B0604020202020204" pitchFamily="34" charset="0"/>
            </a:endParaRPr>
          </a:p>
        </p:txBody>
      </p:sp>
      <p:graphicFrame>
        <p:nvGraphicFramePr>
          <p:cNvPr id="403" name="Tableau 9">
            <a:extLst>
              <a:ext uri="{FF2B5EF4-FFF2-40B4-BE49-F238E27FC236}">
                <a16:creationId xmlns:a16="http://schemas.microsoft.com/office/drawing/2014/main" id="{27464BF5-5C35-8B8B-939C-C4B83BE2F20C}"/>
              </a:ext>
            </a:extLst>
          </p:cNvPr>
          <p:cNvGraphicFramePr>
            <a:graphicFrameLocks noGrp="1"/>
          </p:cNvGraphicFramePr>
          <p:nvPr>
            <p:extLst>
              <p:ext uri="{D42A27DB-BD31-4B8C-83A1-F6EECF244321}">
                <p14:modId xmlns:p14="http://schemas.microsoft.com/office/powerpoint/2010/main" val="4294269547"/>
              </p:ext>
            </p:extLst>
          </p:nvPr>
        </p:nvGraphicFramePr>
        <p:xfrm>
          <a:off x="179388" y="1114425"/>
          <a:ext cx="8856662" cy="5121059"/>
        </p:xfrm>
        <a:graphic>
          <a:graphicData uri="http://schemas.openxmlformats.org/drawingml/2006/table">
            <a:tbl>
              <a:tblPr/>
              <a:tblGrid>
                <a:gridCol w="196850">
                  <a:extLst>
                    <a:ext uri="{9D8B030D-6E8A-4147-A177-3AD203B41FA5}">
                      <a16:colId xmlns:a16="http://schemas.microsoft.com/office/drawing/2014/main" val="2793637309"/>
                    </a:ext>
                  </a:extLst>
                </a:gridCol>
                <a:gridCol w="1049337">
                  <a:extLst>
                    <a:ext uri="{9D8B030D-6E8A-4147-A177-3AD203B41FA5}">
                      <a16:colId xmlns:a16="http://schemas.microsoft.com/office/drawing/2014/main" val="1290933573"/>
                    </a:ext>
                  </a:extLst>
                </a:gridCol>
                <a:gridCol w="770161">
                  <a:extLst>
                    <a:ext uri="{9D8B030D-6E8A-4147-A177-3AD203B41FA5}">
                      <a16:colId xmlns:a16="http://schemas.microsoft.com/office/drawing/2014/main" val="2929044461"/>
                    </a:ext>
                  </a:extLst>
                </a:gridCol>
                <a:gridCol w="5832252">
                  <a:extLst>
                    <a:ext uri="{9D8B030D-6E8A-4147-A177-3AD203B41FA5}">
                      <a16:colId xmlns:a16="http://schemas.microsoft.com/office/drawing/2014/main" val="2230125915"/>
                    </a:ext>
                  </a:extLst>
                </a:gridCol>
                <a:gridCol w="503237">
                  <a:extLst>
                    <a:ext uri="{9D8B030D-6E8A-4147-A177-3AD203B41FA5}">
                      <a16:colId xmlns:a16="http://schemas.microsoft.com/office/drawing/2014/main" val="1269848218"/>
                    </a:ext>
                  </a:extLst>
                </a:gridCol>
                <a:gridCol w="504825">
                  <a:extLst>
                    <a:ext uri="{9D8B030D-6E8A-4147-A177-3AD203B41FA5}">
                      <a16:colId xmlns:a16="http://schemas.microsoft.com/office/drawing/2014/main" val="1588622574"/>
                    </a:ext>
                  </a:extLst>
                </a:gridCol>
              </a:tblGrid>
              <a:tr h="517525">
                <a:tc gridSpan="6">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t>
                      </a: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PARTIE 2 :  Pratiques et techniques culturales (S'il vous plait, cochez la réponse adéquate par ''Oui'' ou ''Non'')</a:t>
                      </a:r>
                      <a:r>
                        <a:rPr kumimoji="0" lang="zh-CN"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55014177"/>
                  </a:ext>
                </a:extLst>
              </a:tr>
              <a:tr h="731838">
                <a:tc gridSpan="2">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De la Préparation au post-récolte</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h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Articles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Techniques Horticoles Adoptées</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Oui</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Non</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2812219281"/>
                  </a:ext>
                </a:extLst>
              </a:tr>
              <a:tr h="517525">
                <a:tc rowSpan="5">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1</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rowSpan="5">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Préparation Culture</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Réalisez- vous une étude de marché pour déterminer les spéculations à cultiver ? </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420433141"/>
                  </a:ext>
                </a:extLst>
              </a:tr>
              <a:tr h="517525">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2</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un Calendrier Cultural pour planifier la production de la saison prochaine grâce aux résultats des études de marchés?</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512814742"/>
                  </a:ext>
                </a:extLst>
              </a:tr>
              <a:tr h="517525">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3</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Effectuez-vous une analyse du sol au moins une fois tous les deux ans?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569463597"/>
                  </a:ext>
                </a:extLst>
              </a:tr>
              <a:tr h="944563">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4</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les pratiques de compostage recommandées en utilisant diverses matières organiques pour fournir les principales substances nutritives: Azote (N),Phosphore (P),Potassium (K) dans la préparation du compost/fumier?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4200812809"/>
                  </a:ext>
                </a:extLst>
              </a:tr>
              <a:tr h="1158875">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5</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du matériel de qualité (semence certifiée) recommandé pour le semis avec un ou plusieurs des caractéristiques suivantes : selon la période de production, résistance et tolérance aux maladies, performance, maturité précoce, meilleur gout, taille, aptitude à la conservation?</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02" marB="45702"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4155274229"/>
                  </a:ext>
                </a:extLst>
              </a:tr>
            </a:tbl>
          </a:graphicData>
        </a:graphic>
      </p:graphicFrame>
      <p:sp>
        <p:nvSpPr>
          <p:cNvPr id="2" name="PlaceHolder 1">
            <a:extLst>
              <a:ext uri="{FF2B5EF4-FFF2-40B4-BE49-F238E27FC236}">
                <a16:creationId xmlns:a16="http://schemas.microsoft.com/office/drawing/2014/main" id="{79357F59-D424-9BAA-475F-A2BE86DCF00A}"/>
              </a:ext>
            </a:extLst>
          </p:cNvPr>
          <p:cNvSpPr>
            <a:spLocks noGrp="1"/>
          </p:cNvSpPr>
          <p:nvPr>
            <p:ph type="ftr" sz="quarter" idx="11"/>
          </p:nvPr>
        </p:nvSpPr>
        <p:spPr>
          <a:xfrm>
            <a:off x="827088" y="6356350"/>
            <a:ext cx="7705725" cy="241300"/>
          </a:xfrm>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fr-FR" sz="1200">
                <a:solidFill>
                  <a:srgbClr val="898989"/>
                </a:solidFill>
              </a:rPr>
              <a:t>Coordination Sous Régionale du SHEP</a:t>
            </a:r>
          </a:p>
        </p:txBody>
      </p:sp>
    </p:spTree>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5" name="Tableau 6">
            <a:extLst>
              <a:ext uri="{FF2B5EF4-FFF2-40B4-BE49-F238E27FC236}">
                <a16:creationId xmlns:a16="http://schemas.microsoft.com/office/drawing/2014/main" id="{46A4666A-FBA6-7E3E-5625-9A48E093A3D6}"/>
              </a:ext>
            </a:extLst>
          </p:cNvPr>
          <p:cNvGraphicFramePr>
            <a:graphicFrameLocks noGrp="1"/>
          </p:cNvGraphicFramePr>
          <p:nvPr>
            <p:extLst>
              <p:ext uri="{D42A27DB-BD31-4B8C-83A1-F6EECF244321}">
                <p14:modId xmlns:p14="http://schemas.microsoft.com/office/powerpoint/2010/main" val="3939715939"/>
              </p:ext>
            </p:extLst>
          </p:nvPr>
        </p:nvGraphicFramePr>
        <p:xfrm>
          <a:off x="143669" y="705058"/>
          <a:ext cx="8856662" cy="6036310"/>
        </p:xfrm>
        <a:graphic>
          <a:graphicData uri="http://schemas.openxmlformats.org/drawingml/2006/table">
            <a:tbl>
              <a:tblPr/>
              <a:tblGrid>
                <a:gridCol w="431800">
                  <a:extLst>
                    <a:ext uri="{9D8B030D-6E8A-4147-A177-3AD203B41FA5}">
                      <a16:colId xmlns:a16="http://schemas.microsoft.com/office/drawing/2014/main" val="1959523086"/>
                    </a:ext>
                  </a:extLst>
                </a:gridCol>
                <a:gridCol w="1223962">
                  <a:extLst>
                    <a:ext uri="{9D8B030D-6E8A-4147-A177-3AD203B41FA5}">
                      <a16:colId xmlns:a16="http://schemas.microsoft.com/office/drawing/2014/main" val="1188272284"/>
                    </a:ext>
                  </a:extLst>
                </a:gridCol>
                <a:gridCol w="504602">
                  <a:extLst>
                    <a:ext uri="{9D8B030D-6E8A-4147-A177-3AD203B41FA5}">
                      <a16:colId xmlns:a16="http://schemas.microsoft.com/office/drawing/2014/main" val="737224888"/>
                    </a:ext>
                  </a:extLst>
                </a:gridCol>
                <a:gridCol w="6062886">
                  <a:extLst>
                    <a:ext uri="{9D8B030D-6E8A-4147-A177-3AD203B41FA5}">
                      <a16:colId xmlns:a16="http://schemas.microsoft.com/office/drawing/2014/main" val="2619256694"/>
                    </a:ext>
                  </a:extLst>
                </a:gridCol>
                <a:gridCol w="317500">
                  <a:extLst>
                    <a:ext uri="{9D8B030D-6E8A-4147-A177-3AD203B41FA5}">
                      <a16:colId xmlns:a16="http://schemas.microsoft.com/office/drawing/2014/main" val="3501754483"/>
                    </a:ext>
                  </a:extLst>
                </a:gridCol>
                <a:gridCol w="315912">
                  <a:extLst>
                    <a:ext uri="{9D8B030D-6E8A-4147-A177-3AD203B41FA5}">
                      <a16:colId xmlns:a16="http://schemas.microsoft.com/office/drawing/2014/main" val="2756936702"/>
                    </a:ext>
                  </a:extLst>
                </a:gridCol>
              </a:tblGrid>
              <a:tr h="468313">
                <a:tc rowSpan="3">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2</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rowSpan="3">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Préparation du sol</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6</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Faites-vous une pratique recommandée de préparation du sol pour la gestion des parasites et des maladies: Solarisation du sol, effectuer les labours à temps, profondeur adéquate des labours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1145488952"/>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7</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Incorporez-vous les résidus de cultures durant le labour au moins deux mois avant le semis pour améliorer la fertilité du sol?</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2178283577"/>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8</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Incorporez-vous du compost /fumier ou matières organiques comme fumure de fond, au moins 1-2 semaines avant le semis?</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886868098"/>
                  </a:ext>
                </a:extLst>
              </a:tr>
              <a:tr h="342900">
                <a:tc rowSpan="3">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3</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rowSpan="3">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Etablissement des Cultures (repiquage/semis)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9</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Appliquez-vous les pratiques recommandées en produisant les jeunes plantes ou utilisez-vous des plantules produites dans des pépinières privées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964357061"/>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10</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Appliquez-vous l'écartement recommandé lors du semis/repiquage?</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296774647"/>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11</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les doses d'engrais recommandées au repiquage/semis?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2237349573"/>
                  </a:ext>
                </a:extLst>
              </a:tr>
              <a:tr h="311150">
                <a:tc rowSpan="6">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4</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rowSpan="6">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Gestion des Cultures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12</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Disposez-vous d'une eau d'irrigation de qualité?</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2140740530"/>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13</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Satisfaisez-vous les besoins en eau des cultures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038899855"/>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14</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Réalisez-vous à temps le desherbage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822527798"/>
                  </a:ext>
                </a:extLst>
              </a:tr>
              <a:tr h="34290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15</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Effectuez-vous les pratiques d‘épandage d'engrais appropriées: au moment opportun, type d'engrais et dose d'application recommandés, et mode d'emploi?</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455227883"/>
                  </a:ext>
                </a:extLst>
              </a:tr>
              <a:tr h="31115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16</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Appliquez-vous au moins deux des pratiques de Gestion Intégrée des Parasites (GIP) suivantes:  biologique ,physique et chimique?</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112478773"/>
                  </a:ext>
                </a:extLst>
              </a:tr>
              <a:tr h="342900">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17</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Pratiquez- vous l'usage sécurisé des pesticides: tenue de protection appropriée, doses appropriées, pesticides recommandés, mesures appropriées et le délai avant récolte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4172069299"/>
                  </a:ext>
                </a:extLst>
              </a:tr>
            </a:tbl>
          </a:graphicData>
        </a:graphic>
      </p:graphicFrame>
      <p:sp>
        <p:nvSpPr>
          <p:cNvPr id="2" name="Rectangle 7">
            <a:extLst>
              <a:ext uri="{FF2B5EF4-FFF2-40B4-BE49-F238E27FC236}">
                <a16:creationId xmlns:a16="http://schemas.microsoft.com/office/drawing/2014/main" id="{44D6161E-6316-01F4-09D6-B1D690B5EBF9}"/>
              </a:ext>
            </a:extLst>
          </p:cNvPr>
          <p:cNvSpPr/>
          <p:nvPr/>
        </p:nvSpPr>
        <p:spPr>
          <a:xfrm>
            <a:off x="1403648" y="38796"/>
            <a:ext cx="6552728" cy="604440"/>
          </a:xfrm>
          <a:prstGeom prst="rect">
            <a:avLst/>
          </a:prstGeom>
          <a:solidFill>
            <a:schemeClr val="accent6">
              <a:lumMod val="20000"/>
              <a:lumOff val="80000"/>
            </a:schemeClr>
          </a:solidFill>
          <a:ln w="0">
            <a:noFill/>
          </a:ln>
          <a:effectLst>
            <a:outerShdw blurRad="44280" dist="2808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182880" tIns="0" rIns="182880" bIns="0" anchor="ctr"/>
          <a:lstStyle/>
          <a:p>
            <a:pPr algn="ctr">
              <a:lnSpc>
                <a:spcPct val="90000"/>
              </a:lnSpc>
              <a:spcAft>
                <a:spcPts val="1120"/>
              </a:spcAft>
            </a:pPr>
            <a:r>
              <a:rPr lang="fr-FR" sz="3600" b="1" spc="-1" dirty="0">
                <a:solidFill>
                  <a:srgbClr val="000000"/>
                </a:solidFill>
                <a:latin typeface="Arial" panose="020B0604020202020204" pitchFamily="34" charset="0"/>
                <a:ea typeface="바탕"/>
                <a:cs typeface="Arial" panose="020B0604020202020204" pitchFamily="34" charset="0"/>
              </a:rPr>
              <a:t>  FICHE P/TCPR 21 (suite)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7" name="Tableau 5">
            <a:extLst>
              <a:ext uri="{FF2B5EF4-FFF2-40B4-BE49-F238E27FC236}">
                <a16:creationId xmlns:a16="http://schemas.microsoft.com/office/drawing/2014/main" id="{2B8B3AA7-A9E3-93C4-B3CB-F1AEE085BB6A}"/>
              </a:ext>
            </a:extLst>
          </p:cNvPr>
          <p:cNvGraphicFramePr>
            <a:graphicFrameLocks noGrp="1"/>
          </p:cNvGraphicFramePr>
          <p:nvPr>
            <p:extLst>
              <p:ext uri="{D42A27DB-BD31-4B8C-83A1-F6EECF244321}">
                <p14:modId xmlns:p14="http://schemas.microsoft.com/office/powerpoint/2010/main" val="3944667452"/>
              </p:ext>
            </p:extLst>
          </p:nvPr>
        </p:nvGraphicFramePr>
        <p:xfrm>
          <a:off x="107950" y="1123950"/>
          <a:ext cx="8928546" cy="2501902"/>
        </p:xfrm>
        <a:graphic>
          <a:graphicData uri="http://schemas.openxmlformats.org/drawingml/2006/table">
            <a:tbl>
              <a:tblPr/>
              <a:tblGrid>
                <a:gridCol w="365526">
                  <a:extLst>
                    <a:ext uri="{9D8B030D-6E8A-4147-A177-3AD203B41FA5}">
                      <a16:colId xmlns:a16="http://schemas.microsoft.com/office/drawing/2014/main" val="250247913"/>
                    </a:ext>
                  </a:extLst>
                </a:gridCol>
                <a:gridCol w="1209435">
                  <a:extLst>
                    <a:ext uri="{9D8B030D-6E8A-4147-A177-3AD203B41FA5}">
                      <a16:colId xmlns:a16="http://schemas.microsoft.com/office/drawing/2014/main" val="868992182"/>
                    </a:ext>
                  </a:extLst>
                </a:gridCol>
                <a:gridCol w="676137">
                  <a:extLst>
                    <a:ext uri="{9D8B030D-6E8A-4147-A177-3AD203B41FA5}">
                      <a16:colId xmlns:a16="http://schemas.microsoft.com/office/drawing/2014/main" val="1534570977"/>
                    </a:ext>
                  </a:extLst>
                </a:gridCol>
                <a:gridCol w="6040040">
                  <a:extLst>
                    <a:ext uri="{9D8B030D-6E8A-4147-A177-3AD203B41FA5}">
                      <a16:colId xmlns:a16="http://schemas.microsoft.com/office/drawing/2014/main" val="1136873577"/>
                    </a:ext>
                  </a:extLst>
                </a:gridCol>
                <a:gridCol w="317897">
                  <a:extLst>
                    <a:ext uri="{9D8B030D-6E8A-4147-A177-3AD203B41FA5}">
                      <a16:colId xmlns:a16="http://schemas.microsoft.com/office/drawing/2014/main" val="1501354260"/>
                    </a:ext>
                  </a:extLst>
                </a:gridCol>
                <a:gridCol w="319511">
                  <a:extLst>
                    <a:ext uri="{9D8B030D-6E8A-4147-A177-3AD203B41FA5}">
                      <a16:colId xmlns:a16="http://schemas.microsoft.com/office/drawing/2014/main" val="4162690992"/>
                    </a:ext>
                  </a:extLst>
                </a:gridCol>
              </a:tblGrid>
              <a:tr h="51911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5</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Récolte</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18</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au moins un des indices de récolte suivants: couleur, taille, forme et fermeté?</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61874140"/>
                  </a:ext>
                </a:extLst>
              </a:tr>
              <a:tr h="731838">
                <a:tc rowSpan="2">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6</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rowSpan="2">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Manutention après Récolte</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19</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Utilisez-vous des récipients/emballages pour le post </a:t>
                      </a:r>
                      <a:r>
                        <a:rPr kumimoji="0" lang="fr-FR" altLang="fr-FR" sz="1400" b="1" i="0" u="none" strike="noStrike" cap="none" normalizeH="0" baseline="0" dirty="0" err="1">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recolte</a:t>
                      </a: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(récolte/stockage/transport)  ayant les caractéristiques suivantes: bien-ventilés, facile à nettoyer, et souple pour minimiser les pertes.</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291636884"/>
                  </a:ext>
                </a:extLst>
              </a:tr>
              <a:tr h="519113">
                <a:tc vMerge="1">
                  <a:txBody>
                    <a:bodyPr/>
                    <a:lstStyle/>
                    <a:p>
                      <a:endParaRPr lang="fr-FR"/>
                    </a:p>
                  </a:txBody>
                  <a:tcPr/>
                </a:tc>
                <a:tc vMerge="1">
                  <a:txBody>
                    <a:bodyPr/>
                    <a:lstStyle/>
                    <a:p>
                      <a:endParaRPr lang="fr-FR"/>
                    </a:p>
                  </a:txBody>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20</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Appliquez-vous l'une des  techniques complémentaires  :nettoyage, triage, calibrage, conditionnement, traitement, séchage, stockage?</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562363043"/>
                  </a:ext>
                </a:extLst>
              </a:tr>
              <a:tr h="7318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7</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Analyse des Coûts et Revenus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Q 21</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Tenez-vous des registres sur le coût de production  et sur les ventes afin de déterminer les bénéfices?</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kumimoji="0" lang="fr-FR"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760" marR="5760" marT="45737" marB="45737" anchor="b"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132713648"/>
                  </a:ext>
                </a:extLst>
              </a:tr>
            </a:tbl>
          </a:graphicData>
        </a:graphic>
      </p:graphicFrame>
      <p:sp>
        <p:nvSpPr>
          <p:cNvPr id="2" name="PlaceHolder 1">
            <a:extLst>
              <a:ext uri="{FF2B5EF4-FFF2-40B4-BE49-F238E27FC236}">
                <a16:creationId xmlns:a16="http://schemas.microsoft.com/office/drawing/2014/main" id="{601ADBAE-F221-C1AF-0938-BA8737586771}"/>
              </a:ext>
            </a:extLst>
          </p:cNvPr>
          <p:cNvSpPr>
            <a:spLocks noGrp="1"/>
          </p:cNvSpPr>
          <p:nvPr>
            <p:ph type="ftr" sz="quarter" idx="11"/>
          </p:nvPr>
        </p:nvSpPr>
        <p:spPr>
          <a:xfrm>
            <a:off x="1258888" y="6237288"/>
            <a:ext cx="6481762" cy="431800"/>
          </a:xfrm>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fr-FR" sz="1200">
                <a:solidFill>
                  <a:srgbClr val="898989"/>
                </a:solidFill>
              </a:rPr>
              <a:t>Coordination Sous Régionale du SHEP</a:t>
            </a:r>
          </a:p>
        </p:txBody>
      </p:sp>
      <p:sp>
        <p:nvSpPr>
          <p:cNvPr id="3" name="Rectangle 7">
            <a:extLst>
              <a:ext uri="{FF2B5EF4-FFF2-40B4-BE49-F238E27FC236}">
                <a16:creationId xmlns:a16="http://schemas.microsoft.com/office/drawing/2014/main" id="{506B27FD-D2DB-ED8C-3F19-69416994583B}"/>
              </a:ext>
            </a:extLst>
          </p:cNvPr>
          <p:cNvSpPr/>
          <p:nvPr/>
        </p:nvSpPr>
        <p:spPr>
          <a:xfrm>
            <a:off x="1403648" y="180950"/>
            <a:ext cx="6552728" cy="604440"/>
          </a:xfrm>
          <a:prstGeom prst="rect">
            <a:avLst/>
          </a:prstGeom>
          <a:solidFill>
            <a:schemeClr val="accent6">
              <a:lumMod val="20000"/>
              <a:lumOff val="80000"/>
            </a:schemeClr>
          </a:solidFill>
          <a:ln w="0">
            <a:noFill/>
          </a:ln>
          <a:effectLst>
            <a:outerShdw blurRad="44280" dist="2808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182880" tIns="0" rIns="182880" bIns="0" anchor="ctr"/>
          <a:lstStyle/>
          <a:p>
            <a:pPr algn="ctr">
              <a:lnSpc>
                <a:spcPct val="90000"/>
              </a:lnSpc>
              <a:spcAft>
                <a:spcPts val="1120"/>
              </a:spcAft>
            </a:pPr>
            <a:r>
              <a:rPr lang="fr-FR" sz="3600" b="1" spc="-1" dirty="0">
                <a:solidFill>
                  <a:srgbClr val="000000"/>
                </a:solidFill>
                <a:latin typeface="Arial" panose="020B0604020202020204" pitchFamily="34" charset="0"/>
                <a:ea typeface="바탕"/>
                <a:cs typeface="Arial" panose="020B0604020202020204" pitchFamily="34" charset="0"/>
              </a:rPr>
              <a:t>  FICHE P/TCPR 21 (suite)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a:extLst>
              <a:ext uri="{FF2B5EF4-FFF2-40B4-BE49-F238E27FC236}">
                <a16:creationId xmlns:a16="http://schemas.microsoft.com/office/drawing/2014/main" id="{93F78249-6DCA-B609-126C-C9606ABDEA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4C173AA-DA0C-4C7D-A0C2-E7DDDEFC90CC}" type="slidenum">
              <a:rPr kumimoji="0" lang="fr-FR" altLang="ko-KR" sz="1200">
                <a:solidFill>
                  <a:srgbClr val="D38E27"/>
                </a:solidFill>
                <a:latin typeface="Franklin Gothic Book" panose="020B0503020102020204" pitchFamily="34" charset="0"/>
                <a:cs typeface="Arial" panose="020B0604020202020204" pitchFamily="34" charset="0"/>
              </a:rPr>
              <a:pPr/>
              <a:t>2</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8C7FA2-F79B-369A-D16A-1AD728EA2623}"/>
              </a:ext>
            </a:extLst>
          </p:cNvPr>
          <p:cNvSpPr/>
          <p:nvPr/>
        </p:nvSpPr>
        <p:spPr>
          <a:xfrm>
            <a:off x="1547664" y="552449"/>
            <a:ext cx="595634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eaLnBrk="1" hangingPunct="1">
              <a:defRPr/>
            </a:pPr>
            <a:r>
              <a:rPr lang="fr-FR" sz="2800" dirty="0">
                <a:latin typeface="Tahoma" panose="020B0604030504040204" pitchFamily="34" charset="0"/>
                <a:ea typeface="Tahoma" panose="020B0604030504040204" pitchFamily="34" charset="0"/>
                <a:cs typeface="Tahoma" panose="020B0604030504040204" pitchFamily="34" charset="0"/>
              </a:rPr>
              <a:t>  SOMMAIRE</a:t>
            </a:r>
          </a:p>
        </p:txBody>
      </p:sp>
      <p:sp>
        <p:nvSpPr>
          <p:cNvPr id="18435" name="コンテンツ プレースホルダ 2">
            <a:extLst>
              <a:ext uri="{FF2B5EF4-FFF2-40B4-BE49-F238E27FC236}">
                <a16:creationId xmlns:a16="http://schemas.microsoft.com/office/drawing/2014/main" id="{68A2CAF3-4379-1CEB-D06C-83251D1A06AE}"/>
              </a:ext>
            </a:extLst>
          </p:cNvPr>
          <p:cNvSpPr txBox="1">
            <a:spLocks noChangeArrowheads="1"/>
          </p:cNvSpPr>
          <p:nvPr/>
        </p:nvSpPr>
        <p:spPr bwMode="auto">
          <a:xfrm>
            <a:off x="827584" y="1341438"/>
            <a:ext cx="828149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87400" indent="-514350">
              <a:defRPr kumimoji="1" sz="2400">
                <a:solidFill>
                  <a:schemeClr val="tx1"/>
                </a:solidFill>
                <a:latin typeface="Arial" panose="020B0604020202020204" pitchFamily="34" charset="0"/>
                <a:ea typeface="ＭＳ Ｐゴシック" panose="020B0600070205080204" pitchFamily="50" charset="-128"/>
              </a:defRPr>
            </a:lvl2pPr>
            <a:lvl3pPr marL="1114425" indent="-4572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lvl="1" eaLnBrk="1" hangingPunct="1">
              <a:lnSpc>
                <a:spcPct val="150000"/>
              </a:lnSpc>
              <a:buClr>
                <a:schemeClr val="accent1"/>
              </a:buClr>
              <a:buFont typeface="Gill Sans MT" panose="020B0502020104020203" pitchFamily="34" charset="0"/>
              <a:buAutoNum type="arabicPeriod"/>
            </a:pPr>
            <a:r>
              <a:rPr lang="fr-FR" altLang="ja-JP" sz="2800" i="1" dirty="0">
                <a:cs typeface="Arial" panose="020B0604020202020204" pitchFamily="34" charset="0"/>
              </a:rPr>
              <a:t>INTRODUCTION</a:t>
            </a:r>
          </a:p>
          <a:p>
            <a:pPr lvl="1" eaLnBrk="1" hangingPunct="1">
              <a:lnSpc>
                <a:spcPct val="150000"/>
              </a:lnSpc>
              <a:buClr>
                <a:schemeClr val="accent1"/>
              </a:buClr>
              <a:buFont typeface="Gill Sans MT" panose="020B0502020104020203" pitchFamily="34" charset="0"/>
              <a:buAutoNum type="arabicPeriod"/>
            </a:pPr>
            <a:r>
              <a:rPr lang="en-US" altLang="ja-JP" sz="2800" i="1" dirty="0">
                <a:cs typeface="Arial" panose="020B0604020202020204" pitchFamily="34" charset="0"/>
              </a:rPr>
              <a:t>OBJECTIFS</a:t>
            </a:r>
          </a:p>
          <a:p>
            <a:pPr lvl="1" eaLnBrk="1" hangingPunct="1">
              <a:lnSpc>
                <a:spcPct val="150000"/>
              </a:lnSpc>
              <a:buClr>
                <a:schemeClr val="accent1"/>
              </a:buClr>
              <a:buFont typeface="Gill Sans MT" panose="020B0502020104020203" pitchFamily="34" charset="0"/>
              <a:buAutoNum type="arabicPeriod"/>
            </a:pPr>
            <a:r>
              <a:rPr lang="fr-FR" altLang="ja-JP" sz="2800" i="1" dirty="0">
                <a:cs typeface="Arial" panose="020B0604020202020204" pitchFamily="34" charset="0"/>
              </a:rPr>
              <a:t>OUTILS</a:t>
            </a:r>
          </a:p>
          <a:p>
            <a:pPr lvl="2" eaLnBrk="1" hangingPunct="1">
              <a:lnSpc>
                <a:spcPct val="150000"/>
              </a:lnSpc>
              <a:buClr>
                <a:schemeClr val="accent2"/>
              </a:buClr>
              <a:buFont typeface="Gill Sans MT" panose="020B0502020104020203" pitchFamily="34" charset="0"/>
              <a:buAutoNum type="alphaLcPeriod"/>
            </a:pPr>
            <a:r>
              <a:rPr lang="fr-FR" altLang="ja-JP" i="1" dirty="0">
                <a:cs typeface="Arial" panose="020B0604020202020204" pitchFamily="34" charset="0"/>
              </a:rPr>
              <a:t>Fiche Production et Revenu</a:t>
            </a:r>
          </a:p>
          <a:p>
            <a:pPr lvl="2" eaLnBrk="1" hangingPunct="1">
              <a:lnSpc>
                <a:spcPct val="150000"/>
              </a:lnSpc>
              <a:buClr>
                <a:schemeClr val="accent2"/>
              </a:buClr>
              <a:buFont typeface="Gill Sans MT" panose="020B0502020104020203" pitchFamily="34" charset="0"/>
              <a:buAutoNum type="alphaLcPeriod"/>
            </a:pPr>
            <a:r>
              <a:rPr lang="fr-FR" altLang="ja-JP" i="1" dirty="0">
                <a:cs typeface="Arial" panose="020B0604020202020204" pitchFamily="34" charset="0"/>
              </a:rPr>
              <a:t>Fiche P/TCPR 21</a:t>
            </a:r>
          </a:p>
          <a:p>
            <a:pPr lvl="2" eaLnBrk="1" hangingPunct="1">
              <a:lnSpc>
                <a:spcPct val="150000"/>
              </a:lnSpc>
              <a:buClr>
                <a:schemeClr val="accent2"/>
              </a:buClr>
              <a:buFont typeface="Gill Sans MT" panose="020B0502020104020203" pitchFamily="34" charset="0"/>
              <a:buAutoNum type="alphaLcPeriod"/>
            </a:pPr>
            <a:r>
              <a:rPr lang="fr-FR" altLang="ja-JP" i="1" dirty="0">
                <a:cs typeface="Arial" panose="020B0604020202020204" pitchFamily="34" charset="0"/>
              </a:rPr>
              <a:t>Indicateur Autonomisation du Groupe (IAG)</a:t>
            </a:r>
          </a:p>
          <a:p>
            <a:pPr lvl="1" eaLnBrk="1" hangingPunct="1">
              <a:lnSpc>
                <a:spcPct val="150000"/>
              </a:lnSpc>
              <a:buClr>
                <a:schemeClr val="accent1"/>
              </a:buClr>
              <a:buFont typeface="Gill Sans MT" panose="020B0502020104020203" pitchFamily="34" charset="0"/>
              <a:buAutoNum type="arabicPeriod"/>
            </a:pPr>
            <a:r>
              <a:rPr lang="fr-FR" altLang="ja-JP" sz="2800" i="1" dirty="0">
                <a:cs typeface="Arial" panose="020B0604020202020204" pitchFamily="34" charset="0"/>
              </a:rPr>
              <a:t>PROCÉDURE DE L’ENQUÊTE DE BASE</a:t>
            </a:r>
          </a:p>
          <a:p>
            <a:pPr lvl="1" eaLnBrk="1" hangingPunct="1">
              <a:lnSpc>
                <a:spcPct val="150000"/>
              </a:lnSpc>
              <a:buClr>
                <a:schemeClr val="accent1"/>
              </a:buClr>
              <a:buFont typeface="Verdana" panose="020B0604030504040204" pitchFamily="34" charset="0"/>
              <a:buNone/>
            </a:pPr>
            <a:endParaRPr lang="en-US" altLang="ja-JP" sz="2800" i="1" dirty="0">
              <a:cs typeface="Arial" panose="020B0604020202020204" pitchFamily="34" charset="0"/>
            </a:endParaRPr>
          </a:p>
          <a:p>
            <a:pPr lvl="1" eaLnBrk="1" hangingPunct="1">
              <a:lnSpc>
                <a:spcPct val="150000"/>
              </a:lnSpc>
              <a:buClr>
                <a:schemeClr val="accent1"/>
              </a:buClr>
            </a:pPr>
            <a:endParaRPr lang="fr-FR" altLang="ja-JP" sz="2800" i="1" dirty="0">
              <a:cs typeface="Arial" panose="020B0604020202020204" pitchFamily="34" charset="0"/>
            </a:endParaRPr>
          </a:p>
          <a:p>
            <a:pPr lvl="1" eaLnBrk="1" hangingPunct="1">
              <a:lnSpc>
                <a:spcPct val="150000"/>
              </a:lnSpc>
              <a:buClr>
                <a:schemeClr val="accent1"/>
              </a:buClr>
              <a:buFont typeface="Gill Sans MT" panose="020B0502020104020203" pitchFamily="34" charset="0"/>
              <a:buAutoNum type="arabicPeriod"/>
            </a:pPr>
            <a:endParaRPr lang="fr-FR" altLang="ja-JP" sz="2800" i="1" dirty="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a:extLst>
              <a:ext uri="{FF2B5EF4-FFF2-40B4-BE49-F238E27FC236}">
                <a16:creationId xmlns:a16="http://schemas.microsoft.com/office/drawing/2014/main" id="{72EC8F38-7782-2429-C349-727C45F387E4}"/>
              </a:ext>
            </a:extLst>
          </p:cNvPr>
          <p:cNvSpPr>
            <a:spLocks noGrp="1"/>
          </p:cNvSpPr>
          <p:nvPr>
            <p:ph type="sldNum" sz="quarter" idx="12"/>
          </p:nvPr>
        </p:nvSpPr>
        <p:spPr>
          <a:xfrm>
            <a:off x="6457950" y="6356350"/>
            <a:ext cx="2057400" cy="365125"/>
          </a:xfrm>
          <a:ln w="0"/>
        </p:spPr>
        <p:txBody>
          <a:bodyPr>
            <a:no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3CF53BF-43CB-4F61-82CC-2B36EDE427C5}" type="slidenum">
              <a:rPr lang="fr-FR" altLang="fr-FR" sz="900">
                <a:solidFill>
                  <a:srgbClr val="8B8B8B"/>
                </a:solidFill>
                <a:latin typeface="Calibri" panose="020F0502020204030204" pitchFamily="34" charset="0"/>
              </a:rPr>
              <a:pPr/>
              <a:t>20</a:t>
            </a:fld>
            <a:endParaRPr lang="fr-FR" altLang="fr-FR" sz="900">
              <a:solidFill>
                <a:srgbClr val="000000"/>
              </a:solidFill>
              <a:latin typeface="Times New Roman" panose="02020603050405020304" pitchFamily="18" charset="0"/>
            </a:endParaRPr>
          </a:p>
        </p:txBody>
      </p:sp>
      <p:sp>
        <p:nvSpPr>
          <p:cNvPr id="409" name="Rectangle 7">
            <a:extLst>
              <a:ext uri="{FF2B5EF4-FFF2-40B4-BE49-F238E27FC236}">
                <a16:creationId xmlns:a16="http://schemas.microsoft.com/office/drawing/2014/main" id="{7C71869D-5504-8A2F-1C40-3338E55A91E9}"/>
              </a:ext>
            </a:extLst>
          </p:cNvPr>
          <p:cNvSpPr/>
          <p:nvPr/>
        </p:nvSpPr>
        <p:spPr>
          <a:xfrm>
            <a:off x="53975" y="836712"/>
            <a:ext cx="9144000" cy="616585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Le </a:t>
            </a:r>
            <a:r>
              <a:rPr lang="en-US" altLang="fr-FR" sz="2200" b="1" dirty="0" err="1">
                <a:solidFill>
                  <a:srgbClr val="000000"/>
                </a:solidFill>
                <a:ea typeface="바탕" panose="02030600000101010101" pitchFamily="18" charset="-127"/>
                <a:cs typeface="Arial" panose="020B0604020202020204" pitchFamily="34" charset="0"/>
              </a:rPr>
              <a:t>niveau</a:t>
            </a:r>
            <a:r>
              <a:rPr lang="en-US" altLang="fr-FR" sz="2200" b="1" dirty="0">
                <a:solidFill>
                  <a:srgbClr val="000000"/>
                </a:solidFill>
                <a:ea typeface="바탕" panose="02030600000101010101" pitchFamily="18" charset="-127"/>
                <a:cs typeface="Arial" panose="020B0604020202020204" pitchFamily="34" charset="0"/>
              </a:rPr>
              <a:t> 1 </a:t>
            </a:r>
            <a:r>
              <a:rPr lang="en-US" altLang="fr-FR" sz="2200" dirty="0" err="1">
                <a:solidFill>
                  <a:srgbClr val="000000"/>
                </a:solidFill>
                <a:ea typeface="바탕" panose="02030600000101010101" pitchFamily="18" charset="-127"/>
                <a:cs typeface="Arial" panose="020B0604020202020204" pitchFamily="34" charset="0"/>
              </a:rPr>
              <a:t>décrit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dont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membres</a:t>
            </a:r>
            <a:r>
              <a:rPr lang="en-US" altLang="fr-FR" sz="2200" dirty="0">
                <a:solidFill>
                  <a:srgbClr val="000000"/>
                </a:solidFill>
                <a:ea typeface="바탕" panose="02030600000101010101" pitchFamily="18" charset="-127"/>
                <a:cs typeface="Arial" panose="020B0604020202020204" pitchFamily="34" charset="0"/>
              </a:rPr>
              <a:t> ne </a:t>
            </a: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CC"/>
                </a:solidFill>
                <a:ea typeface="바탕" panose="02030600000101010101" pitchFamily="18" charset="-127"/>
                <a:cs typeface="Arial" panose="020B0604020202020204" pitchFamily="34" charset="0"/>
              </a:rPr>
              <a:t>   </a:t>
            </a:r>
            <a:r>
              <a:rPr lang="en-US" altLang="fr-FR" sz="2200" b="1" dirty="0" err="1">
                <a:solidFill>
                  <a:srgbClr val="0000CC"/>
                </a:solidFill>
                <a:ea typeface="바탕" panose="02030600000101010101" pitchFamily="18" charset="-127"/>
                <a:cs typeface="Arial" panose="020B0604020202020204" pitchFamily="34" charset="0"/>
              </a:rPr>
              <a:t>travaillent</a:t>
            </a:r>
            <a:r>
              <a:rPr lang="en-US" altLang="fr-FR" sz="2200" b="1" dirty="0">
                <a:solidFill>
                  <a:srgbClr val="0000CC"/>
                </a:solidFill>
                <a:ea typeface="바탕" panose="02030600000101010101" pitchFamily="18" charset="-127"/>
                <a:cs typeface="Arial" panose="020B0604020202020204" pitchFamily="34" charset="0"/>
              </a:rPr>
              <a:t> pas ensemble</a:t>
            </a:r>
            <a:r>
              <a:rPr lang="en-US" altLang="fr-FR" sz="2200" dirty="0">
                <a:solidFill>
                  <a:srgbClr val="000000"/>
                </a:solidFill>
                <a:ea typeface="바탕" panose="02030600000101010101" pitchFamily="18" charset="-127"/>
                <a:cs typeface="Arial" panose="020B0604020202020204" pitchFamily="34" charset="0"/>
              </a:rPr>
              <a:t>.</a:t>
            </a:r>
            <a:endParaRPr lang="fr-FR" altLang="fr-FR" sz="2200" dirty="0">
              <a:solidFill>
                <a:srgbClr val="000000"/>
              </a:solidFill>
              <a:cs typeface="Arial" panose="020B0604020202020204" pitchFamily="34" charset="0"/>
            </a:endParaRPr>
          </a:p>
          <a:p>
            <a:pPr>
              <a:lnSpc>
                <a:spcPct val="90000"/>
              </a:lnSpc>
              <a:spcBef>
                <a:spcPts val="438"/>
              </a:spcBef>
            </a:pP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Le </a:t>
            </a:r>
            <a:r>
              <a:rPr lang="en-US" altLang="fr-FR" sz="2200" b="1" dirty="0" err="1">
                <a:solidFill>
                  <a:srgbClr val="000000"/>
                </a:solidFill>
                <a:ea typeface="바탕" panose="02030600000101010101" pitchFamily="18" charset="-127"/>
                <a:cs typeface="Arial" panose="020B0604020202020204" pitchFamily="34" charset="0"/>
              </a:rPr>
              <a:t>niveau</a:t>
            </a:r>
            <a:r>
              <a:rPr lang="en-US" altLang="fr-FR" sz="2200" b="1" dirty="0">
                <a:solidFill>
                  <a:srgbClr val="000000"/>
                </a:solidFill>
                <a:ea typeface="바탕" panose="02030600000101010101" pitchFamily="18" charset="-127"/>
                <a:cs typeface="Arial" panose="020B0604020202020204" pitchFamily="34" charset="0"/>
              </a:rPr>
              <a:t> 2 </a:t>
            </a:r>
            <a:r>
              <a:rPr lang="en-US" altLang="fr-FR" sz="2200" dirty="0" err="1">
                <a:solidFill>
                  <a:srgbClr val="000000"/>
                </a:solidFill>
                <a:ea typeface="바탕" panose="02030600000101010101" pitchFamily="18" charset="-127"/>
                <a:cs typeface="Arial" panose="020B0604020202020204" pitchFamily="34" charset="0"/>
              </a:rPr>
              <a:t>décrit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dont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membres</a:t>
            </a:r>
            <a:r>
              <a:rPr lang="en-US" altLang="fr-FR" sz="2200" dirty="0">
                <a:solidFill>
                  <a:srgbClr val="000000"/>
                </a:solidFill>
                <a:ea typeface="바탕" panose="02030600000101010101" pitchFamily="18" charset="-127"/>
                <a:cs typeface="Arial" panose="020B0604020202020204" pitchFamily="34" charset="0"/>
              </a:rPr>
              <a:t> </a:t>
            </a: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   </a:t>
            </a:r>
            <a:r>
              <a:rPr lang="en-US" altLang="fr-FR" sz="2200" b="1" dirty="0">
                <a:solidFill>
                  <a:srgbClr val="FF0000"/>
                </a:solidFill>
                <a:ea typeface="바탕" panose="02030600000101010101" pitchFamily="18" charset="-127"/>
                <a:cs typeface="Arial" panose="020B0604020202020204" pitchFamily="34" charset="0"/>
              </a:rPr>
              <a:t>se </a:t>
            </a:r>
            <a:r>
              <a:rPr lang="en-US" altLang="fr-FR" sz="2200" b="1" dirty="0" err="1">
                <a:solidFill>
                  <a:srgbClr val="FF0000"/>
                </a:solidFill>
                <a:ea typeface="바탕" panose="02030600000101010101" pitchFamily="18" charset="-127"/>
                <a:cs typeface="Arial" panose="020B0604020202020204" pitchFamily="34" charset="0"/>
              </a:rPr>
              <a:t>mettent</a:t>
            </a:r>
            <a:r>
              <a:rPr lang="en-US" altLang="fr-FR" sz="2200" b="1" dirty="0">
                <a:solidFill>
                  <a:srgbClr val="FF0000"/>
                </a:solidFill>
                <a:ea typeface="바탕" panose="02030600000101010101" pitchFamily="18" charset="-127"/>
                <a:cs typeface="Arial" panose="020B0604020202020204" pitchFamily="34" charset="0"/>
              </a:rPr>
              <a:t> </a:t>
            </a:r>
            <a:r>
              <a:rPr lang="en-US" altLang="fr-FR" sz="2200" b="1" dirty="0" err="1">
                <a:solidFill>
                  <a:srgbClr val="FF0000"/>
                </a:solidFill>
                <a:ea typeface="바탕" panose="02030600000101010101" pitchFamily="18" charset="-127"/>
                <a:cs typeface="Arial" panose="020B0604020202020204" pitchFamily="34" charset="0"/>
              </a:rPr>
              <a:t>progressivement</a:t>
            </a:r>
            <a:r>
              <a:rPr lang="en-US" altLang="fr-FR" sz="2200" b="1" dirty="0">
                <a:solidFill>
                  <a:srgbClr val="FF0000"/>
                </a:solidFill>
                <a:ea typeface="바탕" panose="02030600000101010101" pitchFamily="18" charset="-127"/>
                <a:cs typeface="Arial" panose="020B0604020202020204" pitchFamily="34" charset="0"/>
              </a:rPr>
              <a:t> ensemble </a:t>
            </a:r>
            <a:r>
              <a:rPr lang="en-US" altLang="fr-FR" sz="2200" dirty="0">
                <a:solidFill>
                  <a:srgbClr val="000000"/>
                </a:solidFill>
                <a:ea typeface="바탕" panose="02030600000101010101" pitchFamily="18" charset="-127"/>
                <a:cs typeface="Arial" panose="020B0604020202020204" pitchFamily="34" charset="0"/>
              </a:rPr>
              <a:t>pour </a:t>
            </a: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créer</a:t>
            </a:r>
            <a:r>
              <a:rPr lang="en-US" altLang="fr-FR" sz="2200" dirty="0">
                <a:solidFill>
                  <a:srgbClr val="000000"/>
                </a:solidFill>
                <a:ea typeface="바탕" panose="02030600000101010101" pitchFamily="18" charset="-127"/>
                <a:cs typeface="Arial" panose="020B0604020202020204" pitchFamily="34" charset="0"/>
              </a:rPr>
              <a:t> des </a:t>
            </a:r>
            <a:r>
              <a:rPr lang="en-US" altLang="fr-FR" sz="2200" dirty="0" err="1">
                <a:solidFill>
                  <a:srgbClr val="000000"/>
                </a:solidFill>
                <a:ea typeface="바탕" panose="02030600000101010101" pitchFamily="18" charset="-127"/>
                <a:cs typeface="Arial" panose="020B0604020202020204" pitchFamily="34" charset="0"/>
              </a:rPr>
              <a:t>avantages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réciproques</a:t>
            </a:r>
            <a:r>
              <a:rPr lang="en-US" altLang="fr-FR" sz="2200" dirty="0">
                <a:solidFill>
                  <a:srgbClr val="000000"/>
                </a:solidFill>
                <a:ea typeface="바탕" panose="02030600000101010101" pitchFamily="18" charset="-127"/>
                <a:cs typeface="Arial" panose="020B0604020202020204" pitchFamily="34" charset="0"/>
              </a:rPr>
              <a:t>. </a:t>
            </a:r>
            <a:endParaRPr lang="fr-FR" altLang="fr-FR" sz="2200" dirty="0">
              <a:solidFill>
                <a:srgbClr val="000000"/>
              </a:solidFill>
              <a:cs typeface="Arial" panose="020B0604020202020204" pitchFamily="34" charset="0"/>
            </a:endParaRPr>
          </a:p>
          <a:p>
            <a:pPr>
              <a:lnSpc>
                <a:spcPct val="90000"/>
              </a:lnSpc>
              <a:spcBef>
                <a:spcPts val="438"/>
              </a:spcBef>
            </a:pP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Le </a:t>
            </a:r>
            <a:r>
              <a:rPr lang="en-US" altLang="fr-FR" sz="2200" b="1" dirty="0" err="1">
                <a:solidFill>
                  <a:srgbClr val="000000"/>
                </a:solidFill>
                <a:ea typeface="바탕" panose="02030600000101010101" pitchFamily="18" charset="-127"/>
                <a:cs typeface="Arial" panose="020B0604020202020204" pitchFamily="34" charset="0"/>
              </a:rPr>
              <a:t>niveau</a:t>
            </a:r>
            <a:r>
              <a:rPr lang="en-US" altLang="fr-FR" sz="2200" b="1" dirty="0">
                <a:solidFill>
                  <a:srgbClr val="000000"/>
                </a:solidFill>
                <a:ea typeface="바탕" panose="02030600000101010101" pitchFamily="18" charset="-127"/>
                <a:cs typeface="Arial" panose="020B0604020202020204" pitchFamily="34" charset="0"/>
              </a:rPr>
              <a:t> 3 </a:t>
            </a:r>
            <a:r>
              <a:rPr lang="en-US" altLang="fr-FR" sz="2200" dirty="0" err="1">
                <a:solidFill>
                  <a:srgbClr val="000000"/>
                </a:solidFill>
                <a:ea typeface="바탕" panose="02030600000101010101" pitchFamily="18" charset="-127"/>
                <a:cs typeface="Arial" panose="020B0604020202020204" pitchFamily="34" charset="0"/>
              </a:rPr>
              <a:t>décrit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qui </a:t>
            </a:r>
            <a:r>
              <a:rPr lang="en-US" altLang="fr-FR" sz="2200" dirty="0" err="1">
                <a:solidFill>
                  <a:srgbClr val="000000"/>
                </a:solidFill>
                <a:ea typeface="바탕" panose="02030600000101010101" pitchFamily="18" charset="-127"/>
                <a:cs typeface="Arial" panose="020B0604020202020204" pitchFamily="34" charset="0"/>
              </a:rPr>
              <a:t>sont</a:t>
            </a:r>
            <a:r>
              <a:rPr lang="en-US" altLang="fr-FR" sz="2200" dirty="0">
                <a:solidFill>
                  <a:srgbClr val="000000"/>
                </a:solidFill>
                <a:ea typeface="바탕" panose="02030600000101010101" pitchFamily="18" charset="-127"/>
                <a:cs typeface="Arial" panose="020B0604020202020204" pitchFamily="34" charset="0"/>
              </a:rPr>
              <a:t> </a:t>
            </a:r>
            <a:r>
              <a:rPr lang="en-US" altLang="fr-FR" sz="2200" b="1" dirty="0" err="1">
                <a:solidFill>
                  <a:srgbClr val="FF0000"/>
                </a:solidFill>
                <a:ea typeface="바탕" panose="02030600000101010101" pitchFamily="18" charset="-127"/>
                <a:cs typeface="Arial" panose="020B0604020202020204" pitchFamily="34" charset="0"/>
              </a:rPr>
              <a:t>solidaires</a:t>
            </a:r>
            <a:r>
              <a:rPr lang="en-US" altLang="fr-FR" sz="2200" b="1" dirty="0">
                <a:solidFill>
                  <a:srgbClr val="FF0000"/>
                </a:solidFill>
                <a:ea typeface="바탕" panose="02030600000101010101" pitchFamily="18" charset="-127"/>
                <a:cs typeface="Arial" panose="020B0604020202020204" pitchFamily="34" charset="0"/>
              </a:rPr>
              <a:t> </a:t>
            </a:r>
            <a:r>
              <a:rPr lang="en-US" altLang="fr-FR" sz="2200" dirty="0">
                <a:solidFill>
                  <a:srgbClr val="000000"/>
                </a:solidFill>
                <a:ea typeface="바탕" panose="02030600000101010101" pitchFamily="18" charset="-127"/>
                <a:cs typeface="Arial" panose="020B0604020202020204" pitchFamily="34" charset="0"/>
              </a:rPr>
              <a:t>et </a:t>
            </a: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dont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membress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sont</a:t>
            </a:r>
            <a:r>
              <a:rPr lang="en-US" altLang="fr-FR" sz="2200" dirty="0">
                <a:solidFill>
                  <a:srgbClr val="000000"/>
                </a:solidFill>
                <a:ea typeface="바탕" panose="02030600000101010101" pitchFamily="18" charset="-127"/>
                <a:cs typeface="Arial" panose="020B0604020202020204" pitchFamily="34" charset="0"/>
              </a:rPr>
              <a:t> </a:t>
            </a:r>
            <a:r>
              <a:rPr lang="en-US" altLang="fr-FR" sz="2200" b="1" dirty="0" err="1">
                <a:solidFill>
                  <a:srgbClr val="0000E5"/>
                </a:solidFill>
                <a:ea typeface="바탕" panose="02030600000101010101" pitchFamily="18" charset="-127"/>
                <a:cs typeface="Arial" panose="020B0604020202020204" pitchFamily="34" charset="0"/>
              </a:rPr>
              <a:t>actifs</a:t>
            </a:r>
            <a:r>
              <a:rPr lang="en-US" altLang="fr-FR" sz="2200" b="1" dirty="0">
                <a:solidFill>
                  <a:srgbClr val="0000E5"/>
                </a:solidFill>
                <a:ea typeface="바탕" panose="02030600000101010101" pitchFamily="18" charset="-127"/>
                <a:cs typeface="Arial" panose="020B0604020202020204" pitchFamily="34" charset="0"/>
              </a:rPr>
              <a:t> et </a:t>
            </a:r>
            <a:r>
              <a:rPr lang="en-US" altLang="fr-FR" sz="2200" b="1" dirty="0" err="1">
                <a:solidFill>
                  <a:srgbClr val="0000E5"/>
                </a:solidFill>
                <a:ea typeface="바탕" panose="02030600000101010101" pitchFamily="18" charset="-127"/>
                <a:cs typeface="Arial" panose="020B0604020202020204" pitchFamily="34" charset="0"/>
              </a:rPr>
              <a:t>travaillent</a:t>
            </a:r>
            <a:r>
              <a:rPr lang="en-US" altLang="fr-FR" sz="2200" b="1" dirty="0">
                <a:solidFill>
                  <a:srgbClr val="0000E5"/>
                </a:solidFill>
                <a:ea typeface="바탕" panose="02030600000101010101" pitchFamily="18" charset="-127"/>
                <a:cs typeface="Arial" panose="020B0604020202020204" pitchFamily="34" charset="0"/>
              </a:rPr>
              <a:t> ensemble</a:t>
            </a:r>
            <a:r>
              <a:rPr lang="en-US" altLang="fr-FR" sz="2200" dirty="0">
                <a:solidFill>
                  <a:srgbClr val="000000"/>
                </a:solidFill>
                <a:ea typeface="바탕" panose="02030600000101010101" pitchFamily="18" charset="-127"/>
                <a:cs typeface="Arial" panose="020B0604020202020204" pitchFamily="34" charset="0"/>
              </a:rPr>
              <a:t>. </a:t>
            </a:r>
            <a:endParaRPr lang="fr-FR" altLang="fr-FR" sz="2200" dirty="0">
              <a:solidFill>
                <a:srgbClr val="000000"/>
              </a:solidFill>
              <a:cs typeface="Arial" panose="020B0604020202020204" pitchFamily="34" charset="0"/>
            </a:endParaRPr>
          </a:p>
          <a:p>
            <a:pPr>
              <a:lnSpc>
                <a:spcPct val="90000"/>
              </a:lnSpc>
              <a:spcBef>
                <a:spcPts val="438"/>
              </a:spcBef>
            </a:pP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Le </a:t>
            </a:r>
            <a:r>
              <a:rPr lang="en-US" altLang="fr-FR" sz="2200" b="1" dirty="0" err="1">
                <a:solidFill>
                  <a:srgbClr val="000000"/>
                </a:solidFill>
                <a:ea typeface="바탕" panose="02030600000101010101" pitchFamily="18" charset="-127"/>
                <a:cs typeface="Arial" panose="020B0604020202020204" pitchFamily="34" charset="0"/>
              </a:rPr>
              <a:t>Niveau</a:t>
            </a:r>
            <a:r>
              <a:rPr lang="en-US" altLang="fr-FR" sz="2200" b="1" dirty="0">
                <a:solidFill>
                  <a:srgbClr val="000000"/>
                </a:solidFill>
                <a:ea typeface="바탕" panose="02030600000101010101" pitchFamily="18" charset="-127"/>
                <a:cs typeface="Arial" panose="020B0604020202020204" pitchFamily="34" charset="0"/>
              </a:rPr>
              <a:t> 4 </a:t>
            </a:r>
            <a:r>
              <a:rPr lang="en-US" altLang="fr-FR" sz="2200" dirty="0" err="1">
                <a:solidFill>
                  <a:srgbClr val="000000"/>
                </a:solidFill>
                <a:ea typeface="바탕" panose="02030600000101010101" pitchFamily="18" charset="-127"/>
                <a:cs typeface="Arial" panose="020B0604020202020204" pitchFamily="34" charset="0"/>
              </a:rPr>
              <a:t>décrit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dont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membres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b="1" dirty="0" err="1">
                <a:solidFill>
                  <a:srgbClr val="FF0000"/>
                </a:solidFill>
                <a:ea typeface="바탕" panose="02030600000101010101" pitchFamily="18" charset="-127"/>
                <a:cs typeface="Arial" panose="020B0604020202020204" pitchFamily="34" charset="0"/>
              </a:rPr>
              <a:t>sont</a:t>
            </a:r>
            <a:r>
              <a:rPr lang="en-US" altLang="fr-FR" sz="2200" b="1" dirty="0">
                <a:solidFill>
                  <a:srgbClr val="FF0000"/>
                </a:solidFill>
                <a:ea typeface="바탕" panose="02030600000101010101" pitchFamily="18" charset="-127"/>
                <a:cs typeface="Arial" panose="020B0604020202020204" pitchFamily="34" charset="0"/>
              </a:rPr>
              <a:t> très </a:t>
            </a:r>
            <a:r>
              <a:rPr lang="en-US" altLang="fr-FR" sz="2200" b="1" dirty="0" err="1">
                <a:solidFill>
                  <a:srgbClr val="FF0000"/>
                </a:solidFill>
                <a:ea typeface="바탕" panose="02030600000101010101" pitchFamily="18" charset="-127"/>
                <a:cs typeface="Arial" panose="020B0604020202020204" pitchFamily="34" charset="0"/>
              </a:rPr>
              <a:t>soudés</a:t>
            </a:r>
            <a:r>
              <a:rPr lang="en-US" altLang="fr-FR" sz="2200" b="1" dirty="0">
                <a:solidFill>
                  <a:srgbClr val="FF0000"/>
                </a:solidFill>
                <a:ea typeface="바탕" panose="02030600000101010101" pitchFamily="18" charset="-127"/>
                <a:cs typeface="Arial" panose="020B0604020202020204" pitchFamily="34" charset="0"/>
              </a:rPr>
              <a:t> </a:t>
            </a:r>
            <a:r>
              <a:rPr lang="en-US" altLang="fr-FR" sz="2200" dirty="0">
                <a:solidFill>
                  <a:srgbClr val="000000"/>
                </a:solidFill>
                <a:ea typeface="바탕" panose="02030600000101010101" pitchFamily="18" charset="-127"/>
                <a:cs typeface="Arial" panose="020B0604020202020204" pitchFamily="34" charset="0"/>
              </a:rPr>
              <a:t>et qui </a:t>
            </a:r>
            <a:r>
              <a:rPr lang="en-US" altLang="fr-FR" sz="2200" dirty="0" err="1">
                <a:solidFill>
                  <a:srgbClr val="000000"/>
                </a:solidFill>
                <a:ea typeface="바탕" panose="02030600000101010101" pitchFamily="18" charset="-127"/>
                <a:cs typeface="Arial" panose="020B0604020202020204" pitchFamily="34" charset="0"/>
              </a:rPr>
              <a:t>partagent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b="1" dirty="0" err="1">
                <a:solidFill>
                  <a:srgbClr val="3333CC"/>
                </a:solidFill>
                <a:ea typeface="바탕" panose="02030600000101010101" pitchFamily="18" charset="-127"/>
                <a:cs typeface="Arial" panose="020B0604020202020204" pitchFamily="34" charset="0"/>
              </a:rPr>
              <a:t>connaissances</a:t>
            </a:r>
            <a:r>
              <a:rPr lang="en-US" altLang="fr-FR" sz="2200" b="1" dirty="0">
                <a:solidFill>
                  <a:srgbClr val="534B38"/>
                </a:solidFill>
                <a:ea typeface="바탕" panose="02030600000101010101" pitchFamily="18" charset="-127"/>
                <a:cs typeface="Arial" panose="020B0604020202020204" pitchFamily="34" charset="0"/>
              </a:rPr>
              <a:t>/</a:t>
            </a:r>
            <a:r>
              <a:rPr lang="en-US" altLang="fr-FR" sz="2200" b="1" dirty="0" err="1">
                <a:solidFill>
                  <a:srgbClr val="534B38"/>
                </a:solidFill>
                <a:ea typeface="바탕" panose="02030600000101010101" pitchFamily="18" charset="-127"/>
                <a:cs typeface="Arial" panose="020B0604020202020204" pitchFamily="34" charset="0"/>
              </a:rPr>
              <a:t>compétences</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qu’ils</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ont</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acquises</a:t>
            </a:r>
            <a:r>
              <a:rPr lang="en-US" altLang="fr-FR" sz="2200" b="1" dirty="0">
                <a:solidFill>
                  <a:srgbClr val="534B38"/>
                </a:solidFill>
                <a:ea typeface="바탕" panose="02030600000101010101" pitchFamily="18" charset="-127"/>
                <a:cs typeface="Arial" panose="020B0604020202020204" pitchFamily="34" charset="0"/>
              </a:rPr>
              <a:t> avec </a:t>
            </a:r>
            <a:r>
              <a:rPr lang="en-US" altLang="fr-FR" sz="2200" b="1" dirty="0" err="1">
                <a:solidFill>
                  <a:srgbClr val="534B38"/>
                </a:solidFill>
                <a:ea typeface="바탕" panose="02030600000101010101" pitchFamily="18" charset="-127"/>
                <a:cs typeface="Arial" panose="020B0604020202020204" pitchFamily="34" charset="0"/>
              </a:rPr>
              <a:t>d’autres</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membres</a:t>
            </a:r>
            <a:r>
              <a:rPr lang="en-US" altLang="fr-FR" sz="2200" b="1" dirty="0">
                <a:solidFill>
                  <a:srgbClr val="534B38"/>
                </a:solidFill>
                <a:ea typeface="바탕" panose="02030600000101010101" pitchFamily="18" charset="-127"/>
                <a:cs typeface="Arial" panose="020B0604020202020204" pitchFamily="34" charset="0"/>
              </a:rPr>
              <a:t> de la </a:t>
            </a:r>
            <a:r>
              <a:rPr lang="en-US" altLang="fr-FR" sz="2200" b="1" dirty="0" err="1">
                <a:solidFill>
                  <a:srgbClr val="534B38"/>
                </a:solidFill>
                <a:ea typeface="바탕" panose="02030600000101010101" pitchFamily="18" charset="-127"/>
                <a:cs typeface="Arial" panose="020B0604020202020204" pitchFamily="34" charset="0"/>
              </a:rPr>
              <a:t>communauté</a:t>
            </a:r>
            <a:r>
              <a:rPr lang="en-US" altLang="fr-FR" sz="2200" b="1" dirty="0">
                <a:solidFill>
                  <a:srgbClr val="534B38"/>
                </a:solidFill>
                <a:ea typeface="바탕" panose="02030600000101010101" pitchFamily="18" charset="-127"/>
                <a:cs typeface="Arial" panose="020B0604020202020204" pitchFamily="34" charset="0"/>
              </a:rPr>
              <a:t>. </a:t>
            </a:r>
            <a:endParaRPr lang="fr-FR" altLang="fr-FR" sz="2200" dirty="0">
              <a:solidFill>
                <a:srgbClr val="000000"/>
              </a:solidFill>
              <a:cs typeface="Arial" panose="020B0604020202020204" pitchFamily="34" charset="0"/>
            </a:endParaRPr>
          </a:p>
          <a:p>
            <a:pPr>
              <a:lnSpc>
                <a:spcPct val="90000"/>
              </a:lnSpc>
              <a:spcBef>
                <a:spcPts val="438"/>
              </a:spcBef>
            </a:pPr>
            <a:endParaRPr lang="fr-FR" altLang="fr-FR" sz="2200" dirty="0">
              <a:solidFill>
                <a:srgbClr val="000000"/>
              </a:solidFill>
              <a:cs typeface="Arial" panose="020B0604020202020204" pitchFamily="34" charset="0"/>
            </a:endParaRPr>
          </a:p>
          <a:p>
            <a:pPr>
              <a:lnSpc>
                <a:spcPct val="90000"/>
              </a:lnSpc>
              <a:spcBef>
                <a:spcPts val="438"/>
              </a:spcBef>
            </a:pPr>
            <a:r>
              <a:rPr lang="en-US" altLang="fr-FR" sz="2200" b="1" dirty="0">
                <a:solidFill>
                  <a:srgbClr val="000000"/>
                </a:solidFill>
                <a:ea typeface="바탕" panose="02030600000101010101" pitchFamily="18" charset="-127"/>
                <a:cs typeface="Arial" panose="020B0604020202020204" pitchFamily="34" charset="0"/>
              </a:rPr>
              <a:t>Le </a:t>
            </a:r>
            <a:r>
              <a:rPr lang="en-US" altLang="fr-FR" sz="2200" b="1" dirty="0" err="1">
                <a:solidFill>
                  <a:srgbClr val="000000"/>
                </a:solidFill>
                <a:ea typeface="바탕" panose="02030600000101010101" pitchFamily="18" charset="-127"/>
                <a:cs typeface="Arial" panose="020B0604020202020204" pitchFamily="34" charset="0"/>
              </a:rPr>
              <a:t>Niveau</a:t>
            </a:r>
            <a:r>
              <a:rPr lang="en-US" altLang="fr-FR" sz="2200" b="1" dirty="0">
                <a:solidFill>
                  <a:srgbClr val="000000"/>
                </a:solidFill>
                <a:ea typeface="바탕" panose="02030600000101010101" pitchFamily="18" charset="-127"/>
                <a:cs typeface="Arial" panose="020B0604020202020204" pitchFamily="34" charset="0"/>
              </a:rPr>
              <a:t> 5 </a:t>
            </a:r>
            <a:r>
              <a:rPr lang="en-US" altLang="fr-FR" sz="2200" dirty="0" err="1">
                <a:solidFill>
                  <a:srgbClr val="000000"/>
                </a:solidFill>
                <a:ea typeface="바탕" panose="02030600000101010101" pitchFamily="18" charset="-127"/>
                <a:cs typeface="Arial" panose="020B0604020202020204" pitchFamily="34" charset="0"/>
              </a:rPr>
              <a:t>décrit</a:t>
            </a:r>
            <a:r>
              <a:rPr lang="en-US" altLang="fr-FR" sz="2200" dirty="0">
                <a:solidFill>
                  <a:srgbClr val="000000"/>
                </a:solidFill>
                <a:ea typeface="바탕" panose="02030600000101010101" pitchFamily="18" charset="-127"/>
                <a:cs typeface="Arial" panose="020B0604020202020204" pitchFamily="34" charset="0"/>
              </a:rPr>
              <a:t> les  </a:t>
            </a:r>
            <a:r>
              <a:rPr lang="en-US" altLang="fr-FR" sz="2200" dirty="0" err="1">
                <a:solidFill>
                  <a:srgbClr val="00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qui </a:t>
            </a:r>
            <a:r>
              <a:rPr lang="en-US" altLang="fr-FR" sz="2200" dirty="0" err="1">
                <a:solidFill>
                  <a:srgbClr val="000000"/>
                </a:solidFill>
                <a:ea typeface="바탕" panose="02030600000101010101" pitchFamily="18" charset="-127"/>
                <a:cs typeface="Arial" panose="020B0604020202020204" pitchFamily="34" charset="0"/>
              </a:rPr>
              <a:t>ont</a:t>
            </a:r>
            <a:r>
              <a:rPr lang="en-US" altLang="fr-FR" sz="2200" dirty="0">
                <a:solidFill>
                  <a:srgbClr val="000000"/>
                </a:solidFill>
                <a:ea typeface="바탕" panose="02030600000101010101" pitchFamily="18" charset="-127"/>
                <a:cs typeface="Arial" panose="020B0604020202020204" pitchFamily="34" charset="0"/>
              </a:rPr>
              <a:t> un (des)  </a:t>
            </a:r>
            <a:r>
              <a:rPr lang="en-US" altLang="fr-FR" sz="2200" b="1" dirty="0" err="1">
                <a:solidFill>
                  <a:srgbClr val="FF0000"/>
                </a:solidFill>
                <a:ea typeface="바탕" panose="02030600000101010101" pitchFamily="18" charset="-127"/>
                <a:cs typeface="Arial" panose="020B0604020202020204" pitchFamily="34" charset="0"/>
              </a:rPr>
              <a:t>réseau</a:t>
            </a:r>
            <a:r>
              <a:rPr lang="en-US" altLang="fr-FR" sz="2200" b="1" dirty="0">
                <a:solidFill>
                  <a:srgbClr val="FF0000"/>
                </a:solidFill>
                <a:ea typeface="바탕" panose="02030600000101010101" pitchFamily="18" charset="-127"/>
                <a:cs typeface="Arial" panose="020B0604020202020204" pitchFamily="34" charset="0"/>
              </a:rPr>
              <a:t>(x) avec</a:t>
            </a:r>
            <a:endParaRPr lang="fr-FR" altLang="fr-FR" sz="2200" dirty="0">
              <a:solidFill>
                <a:srgbClr val="000000"/>
              </a:solidFill>
              <a:cs typeface="Arial" panose="020B0604020202020204" pitchFamily="34" charset="0"/>
            </a:endParaRPr>
          </a:p>
          <a:p>
            <a:pPr algn="just">
              <a:lnSpc>
                <a:spcPct val="90000"/>
              </a:lnSpc>
              <a:spcBef>
                <a:spcPts val="438"/>
              </a:spcBef>
            </a:pPr>
            <a:r>
              <a:rPr lang="en-US" altLang="fr-FR" sz="2200" b="1" dirty="0">
                <a:solidFill>
                  <a:srgbClr val="FF0000"/>
                </a:solidFill>
                <a:ea typeface="바탕" panose="02030600000101010101" pitchFamily="18" charset="-127"/>
                <a:cs typeface="Arial" panose="020B0604020202020204" pitchFamily="34" charset="0"/>
              </a:rPr>
              <a:t>   </a:t>
            </a:r>
            <a:r>
              <a:rPr lang="en-US" altLang="fr-FR" sz="2200" b="1" dirty="0" err="1">
                <a:solidFill>
                  <a:srgbClr val="FF0000"/>
                </a:solidFill>
                <a:ea typeface="바탕" panose="02030600000101010101" pitchFamily="18" charset="-127"/>
                <a:cs typeface="Arial" panose="020B0604020202020204" pitchFamily="34" charset="0"/>
              </a:rPr>
              <a:t>différents</a:t>
            </a:r>
            <a:r>
              <a:rPr lang="en-US" altLang="fr-FR" sz="2200" b="1" dirty="0">
                <a:solidFill>
                  <a:srgbClr val="FF0000"/>
                </a:solidFill>
                <a:ea typeface="바탕" panose="02030600000101010101" pitchFamily="18" charset="-127"/>
                <a:cs typeface="Arial" panose="020B0604020202020204" pitchFamily="34" charset="0"/>
              </a:rPr>
              <a:t> </a:t>
            </a:r>
            <a:r>
              <a:rPr lang="en-US" altLang="fr-FR" sz="2200" b="1" dirty="0" err="1">
                <a:solidFill>
                  <a:srgbClr val="FF0000"/>
                </a:solidFill>
                <a:ea typeface="바탕" panose="02030600000101010101" pitchFamily="18" charset="-127"/>
                <a:cs typeface="Arial" panose="020B0604020202020204" pitchFamily="34" charset="0"/>
              </a:rPr>
              <a:t>groupes</a:t>
            </a:r>
            <a:r>
              <a:rPr lang="en-US" altLang="fr-FR" sz="2200" dirty="0">
                <a:solidFill>
                  <a:srgbClr val="000000"/>
                </a:solidFill>
                <a:ea typeface="바탕" panose="02030600000101010101" pitchFamily="18" charset="-127"/>
                <a:cs typeface="Arial" panose="020B0604020202020204" pitchFamily="34" charset="0"/>
              </a:rPr>
              <a:t> / </a:t>
            </a:r>
            <a:r>
              <a:rPr lang="en-US" altLang="fr-FR" sz="2200" dirty="0" err="1">
                <a:solidFill>
                  <a:srgbClr val="000000"/>
                </a:solidFill>
                <a:ea typeface="바탕" panose="02030600000101010101" pitchFamily="18" charset="-127"/>
                <a:cs typeface="Arial" panose="020B0604020202020204" pitchFamily="34" charset="0"/>
              </a:rPr>
              <a:t>organisations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en</a:t>
            </a:r>
            <a:r>
              <a:rPr lang="en-US" altLang="fr-FR" sz="2200" dirty="0">
                <a:solidFill>
                  <a:srgbClr val="000000"/>
                </a:solidFill>
                <a:ea typeface="바탕" panose="02030600000101010101" pitchFamily="18" charset="-127"/>
                <a:cs typeface="Arial" panose="020B0604020202020204" pitchFamily="34" charset="0"/>
              </a:rPr>
              <a:t> dehors des </a:t>
            </a:r>
            <a:r>
              <a:rPr lang="en-US" altLang="fr-FR" sz="2200" dirty="0" err="1">
                <a:solidFill>
                  <a:srgbClr val="000000"/>
                </a:solidFill>
                <a:ea typeface="바탕" panose="02030600000101010101" pitchFamily="18" charset="-127"/>
                <a:cs typeface="Arial" panose="020B0604020202020204" pitchFamily="34" charset="0"/>
              </a:rPr>
              <a:t>activités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dirty="0" err="1">
                <a:solidFill>
                  <a:srgbClr val="000000"/>
                </a:solidFill>
                <a:ea typeface="바탕" panose="02030600000101010101" pitchFamily="18" charset="-127"/>
                <a:cs typeface="Arial" panose="020B0604020202020204" pitchFamily="34" charset="0"/>
              </a:rPr>
              <a:t>agricoles</a:t>
            </a:r>
            <a:r>
              <a:rPr lang="en-US" altLang="fr-FR" sz="2200" dirty="0">
                <a:solidFill>
                  <a:srgbClr val="000000"/>
                </a:solidFill>
                <a:ea typeface="바탕" panose="02030600000101010101" pitchFamily="18" charset="-127"/>
                <a:cs typeface="Arial" panose="020B0604020202020204" pitchFamily="34" charset="0"/>
              </a:rPr>
              <a:t> </a:t>
            </a:r>
            <a:r>
              <a:rPr lang="en-US" altLang="fr-FR" sz="2200" b="1" dirty="0">
                <a:solidFill>
                  <a:srgbClr val="534B38"/>
                </a:solidFill>
                <a:ea typeface="바탕" panose="02030600000101010101" pitchFamily="18" charset="-127"/>
                <a:cs typeface="Arial" panose="020B0604020202020204" pitchFamily="34" charset="0"/>
              </a:rPr>
              <a:t>pour </a:t>
            </a:r>
            <a:r>
              <a:rPr lang="en-US" altLang="fr-FR" sz="2200" b="1" dirty="0" err="1">
                <a:solidFill>
                  <a:srgbClr val="534B38"/>
                </a:solidFill>
                <a:ea typeface="바탕" panose="02030600000101010101" pitchFamily="18" charset="-127"/>
                <a:cs typeface="Arial" panose="020B0604020202020204" pitchFamily="34" charset="0"/>
              </a:rPr>
              <a:t>améliorer</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une</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communauté</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toute</a:t>
            </a:r>
            <a:r>
              <a:rPr lang="en-US" altLang="fr-FR" sz="2200" b="1" dirty="0">
                <a:solidFill>
                  <a:srgbClr val="534B38"/>
                </a:solidFill>
                <a:ea typeface="바탕" panose="02030600000101010101" pitchFamily="18" charset="-127"/>
                <a:cs typeface="Arial" panose="020B0604020202020204" pitchFamily="34" charset="0"/>
              </a:rPr>
              <a:t> </a:t>
            </a:r>
            <a:r>
              <a:rPr lang="en-US" altLang="fr-FR" sz="2200" b="1" dirty="0" err="1">
                <a:solidFill>
                  <a:srgbClr val="534B38"/>
                </a:solidFill>
                <a:ea typeface="바탕" panose="02030600000101010101" pitchFamily="18" charset="-127"/>
                <a:cs typeface="Arial" panose="020B0604020202020204" pitchFamily="34" charset="0"/>
              </a:rPr>
              <a:t>entière</a:t>
            </a:r>
            <a:r>
              <a:rPr lang="en-US" altLang="fr-FR" sz="2200" b="1" dirty="0">
                <a:solidFill>
                  <a:srgbClr val="534B38"/>
                </a:solidFill>
                <a:ea typeface="바탕" panose="02030600000101010101" pitchFamily="18" charset="-127"/>
                <a:cs typeface="Arial" panose="020B0604020202020204" pitchFamily="34" charset="0"/>
              </a:rPr>
              <a:t>. </a:t>
            </a:r>
            <a:endParaRPr lang="fr-FR" altLang="fr-FR" sz="2200" dirty="0">
              <a:solidFill>
                <a:srgbClr val="000000"/>
              </a:solidFill>
              <a:cs typeface="Arial" panose="020B0604020202020204" pitchFamily="34" charset="0"/>
            </a:endParaRPr>
          </a:p>
        </p:txBody>
      </p:sp>
      <p:grpSp>
        <p:nvGrpSpPr>
          <p:cNvPr id="46083" name="グループ化 6">
            <a:extLst>
              <a:ext uri="{FF2B5EF4-FFF2-40B4-BE49-F238E27FC236}">
                <a16:creationId xmlns:a16="http://schemas.microsoft.com/office/drawing/2014/main" id="{8A16829F-1985-FFAB-90F5-FEEE9AFE7DAD}"/>
              </a:ext>
            </a:extLst>
          </p:cNvPr>
          <p:cNvGrpSpPr>
            <a:grpSpLocks/>
          </p:cNvGrpSpPr>
          <p:nvPr/>
        </p:nvGrpSpPr>
        <p:grpSpPr bwMode="auto">
          <a:xfrm>
            <a:off x="6937375" y="1438275"/>
            <a:ext cx="2165350" cy="2609850"/>
            <a:chOff x="6936840" y="1437840"/>
            <a:chExt cx="2166120" cy="2610720"/>
          </a:xfrm>
        </p:grpSpPr>
        <p:cxnSp>
          <p:nvCxnSpPr>
            <p:cNvPr id="46092" name="直線コネクタ 17">
              <a:extLst>
                <a:ext uri="{FF2B5EF4-FFF2-40B4-BE49-F238E27FC236}">
                  <a16:creationId xmlns:a16="http://schemas.microsoft.com/office/drawing/2014/main" id="{1EAED1F5-5B51-F667-B0F1-B195A571AFD4}"/>
                </a:ext>
              </a:extLst>
            </p:cNvPr>
            <p:cNvCxnSpPr>
              <a:cxnSpLocks noChangeShapeType="1"/>
            </p:cNvCxnSpPr>
            <p:nvPr/>
          </p:nvCxnSpPr>
          <p:spPr bwMode="auto">
            <a:xfrm flipV="1">
              <a:off x="7369560" y="3082680"/>
              <a:ext cx="360" cy="42408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3" name="直線コネクタ 18">
              <a:extLst>
                <a:ext uri="{FF2B5EF4-FFF2-40B4-BE49-F238E27FC236}">
                  <a16:creationId xmlns:a16="http://schemas.microsoft.com/office/drawing/2014/main" id="{BBD48EEA-F99B-0154-9014-0F7CF2455211}"/>
                </a:ext>
              </a:extLst>
            </p:cNvPr>
            <p:cNvCxnSpPr>
              <a:cxnSpLocks noChangeShapeType="1"/>
            </p:cNvCxnSpPr>
            <p:nvPr/>
          </p:nvCxnSpPr>
          <p:spPr bwMode="auto">
            <a:xfrm flipV="1">
              <a:off x="7802640" y="2682720"/>
              <a:ext cx="360" cy="40032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4" name="直線コネクタ 19">
              <a:extLst>
                <a:ext uri="{FF2B5EF4-FFF2-40B4-BE49-F238E27FC236}">
                  <a16:creationId xmlns:a16="http://schemas.microsoft.com/office/drawing/2014/main" id="{8B1AAA30-ADEB-A9D2-2B00-F7DE0D70B2CB}"/>
                </a:ext>
              </a:extLst>
            </p:cNvPr>
            <p:cNvCxnSpPr>
              <a:cxnSpLocks noChangeShapeType="1"/>
            </p:cNvCxnSpPr>
            <p:nvPr/>
          </p:nvCxnSpPr>
          <p:spPr bwMode="auto">
            <a:xfrm flipV="1">
              <a:off x="8237160" y="2282760"/>
              <a:ext cx="360" cy="40032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5" name="直線コネクタ 20">
              <a:extLst>
                <a:ext uri="{FF2B5EF4-FFF2-40B4-BE49-F238E27FC236}">
                  <a16:creationId xmlns:a16="http://schemas.microsoft.com/office/drawing/2014/main" id="{DFC26A6A-FE78-64CD-F15B-70D8286A60FB}"/>
                </a:ext>
              </a:extLst>
            </p:cNvPr>
            <p:cNvCxnSpPr>
              <a:cxnSpLocks noChangeShapeType="1"/>
            </p:cNvCxnSpPr>
            <p:nvPr/>
          </p:nvCxnSpPr>
          <p:spPr bwMode="auto">
            <a:xfrm flipV="1">
              <a:off x="8669880" y="1882440"/>
              <a:ext cx="360" cy="40068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6" name="直線コネクタ 21">
              <a:extLst>
                <a:ext uri="{FF2B5EF4-FFF2-40B4-BE49-F238E27FC236}">
                  <a16:creationId xmlns:a16="http://schemas.microsoft.com/office/drawing/2014/main" id="{03404F56-A55C-36BB-9A18-A8AD08461C83}"/>
                </a:ext>
              </a:extLst>
            </p:cNvPr>
            <p:cNvCxnSpPr>
              <a:cxnSpLocks noChangeShapeType="1"/>
            </p:cNvCxnSpPr>
            <p:nvPr/>
          </p:nvCxnSpPr>
          <p:spPr bwMode="auto">
            <a:xfrm>
              <a:off x="7369560" y="3082680"/>
              <a:ext cx="433440" cy="3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7" name="直線コネクタ 22">
              <a:extLst>
                <a:ext uri="{FF2B5EF4-FFF2-40B4-BE49-F238E27FC236}">
                  <a16:creationId xmlns:a16="http://schemas.microsoft.com/office/drawing/2014/main" id="{5F69205D-06A5-316D-F9C2-84EF880058F3}"/>
                </a:ext>
              </a:extLst>
            </p:cNvPr>
            <p:cNvCxnSpPr>
              <a:cxnSpLocks noChangeShapeType="1"/>
            </p:cNvCxnSpPr>
            <p:nvPr/>
          </p:nvCxnSpPr>
          <p:spPr bwMode="auto">
            <a:xfrm>
              <a:off x="8237160" y="2282760"/>
              <a:ext cx="433080" cy="3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8" name="直線コネクタ 23">
              <a:extLst>
                <a:ext uri="{FF2B5EF4-FFF2-40B4-BE49-F238E27FC236}">
                  <a16:creationId xmlns:a16="http://schemas.microsoft.com/office/drawing/2014/main" id="{97136B60-014D-3909-CB96-DAFE2D2ABFBF}"/>
                </a:ext>
              </a:extLst>
            </p:cNvPr>
            <p:cNvCxnSpPr>
              <a:cxnSpLocks noChangeShapeType="1"/>
            </p:cNvCxnSpPr>
            <p:nvPr/>
          </p:nvCxnSpPr>
          <p:spPr bwMode="auto">
            <a:xfrm>
              <a:off x="7802640" y="2682720"/>
              <a:ext cx="434880" cy="3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099" name="直線コネクタ 24">
              <a:extLst>
                <a:ext uri="{FF2B5EF4-FFF2-40B4-BE49-F238E27FC236}">
                  <a16:creationId xmlns:a16="http://schemas.microsoft.com/office/drawing/2014/main" id="{B40FA52E-BBDE-BA82-E975-E6DC56EF1829}"/>
                </a:ext>
              </a:extLst>
            </p:cNvPr>
            <p:cNvCxnSpPr>
              <a:cxnSpLocks noChangeShapeType="1"/>
            </p:cNvCxnSpPr>
            <p:nvPr/>
          </p:nvCxnSpPr>
          <p:spPr bwMode="auto">
            <a:xfrm>
              <a:off x="8669880" y="1882440"/>
              <a:ext cx="433440" cy="3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100" name="直線コネクタ 25">
              <a:extLst>
                <a:ext uri="{FF2B5EF4-FFF2-40B4-BE49-F238E27FC236}">
                  <a16:creationId xmlns:a16="http://schemas.microsoft.com/office/drawing/2014/main" id="{C4A8728B-B98E-E91B-FAD7-DB5E6FADC4F1}"/>
                </a:ext>
              </a:extLst>
            </p:cNvPr>
            <p:cNvCxnSpPr>
              <a:cxnSpLocks noChangeShapeType="1"/>
            </p:cNvCxnSpPr>
            <p:nvPr/>
          </p:nvCxnSpPr>
          <p:spPr bwMode="auto">
            <a:xfrm>
              <a:off x="6936840" y="3482640"/>
              <a:ext cx="433080" cy="3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420" name="テキスト ボックス 16">
              <a:extLst>
                <a:ext uri="{FF2B5EF4-FFF2-40B4-BE49-F238E27FC236}">
                  <a16:creationId xmlns:a16="http://schemas.microsoft.com/office/drawing/2014/main" id="{F0AB4E82-DB4B-A0C4-0FC0-96DE920C963F}"/>
                </a:ext>
              </a:extLst>
            </p:cNvPr>
            <p:cNvSpPr/>
            <p:nvPr/>
          </p:nvSpPr>
          <p:spPr>
            <a:xfrm>
              <a:off x="6987658" y="3532451"/>
              <a:ext cx="377959" cy="51610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defRPr/>
              </a:pPr>
              <a:r>
                <a:rPr lang="en-US" sz="2800" b="1" spc="-1">
                  <a:solidFill>
                    <a:srgbClr val="C00000"/>
                  </a:solidFill>
                  <a:latin typeface="Arial"/>
                </a:rPr>
                <a:t>1</a:t>
              </a:r>
              <a:endParaRPr lang="fr-FR" sz="2800" spc="-1">
                <a:solidFill>
                  <a:srgbClr val="000000"/>
                </a:solidFill>
                <a:latin typeface="Arial"/>
              </a:endParaRPr>
            </a:p>
          </p:txBody>
        </p:sp>
        <p:sp>
          <p:nvSpPr>
            <p:cNvPr id="421" name="テキスト ボックス 17">
              <a:extLst>
                <a:ext uri="{FF2B5EF4-FFF2-40B4-BE49-F238E27FC236}">
                  <a16:creationId xmlns:a16="http://schemas.microsoft.com/office/drawing/2014/main" id="{D7CC4251-2952-2E3D-A7E3-D76EA4823C5C}"/>
                </a:ext>
              </a:extLst>
            </p:cNvPr>
            <p:cNvSpPr/>
            <p:nvPr/>
          </p:nvSpPr>
          <p:spPr>
            <a:xfrm>
              <a:off x="7456138" y="3083038"/>
              <a:ext cx="173099" cy="5161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defRPr/>
              </a:pPr>
              <a:r>
                <a:rPr lang="en-US" sz="2800" b="1" spc="-1">
                  <a:solidFill>
                    <a:srgbClr val="C00000"/>
                  </a:solidFill>
                  <a:latin typeface="Arial"/>
                </a:rPr>
                <a:t>2</a:t>
              </a:r>
              <a:endParaRPr lang="fr-FR" sz="2800" spc="-1">
                <a:solidFill>
                  <a:srgbClr val="000000"/>
                </a:solidFill>
                <a:latin typeface="Arial"/>
              </a:endParaRPr>
            </a:p>
          </p:txBody>
        </p:sp>
        <p:sp>
          <p:nvSpPr>
            <p:cNvPr id="422" name="テキスト ボックス 18">
              <a:extLst>
                <a:ext uri="{FF2B5EF4-FFF2-40B4-BE49-F238E27FC236}">
                  <a16:creationId xmlns:a16="http://schemas.microsoft.com/office/drawing/2014/main" id="{94F0F760-4862-3F4A-53F8-5C3B3A6052C3}"/>
                </a:ext>
              </a:extLst>
            </p:cNvPr>
            <p:cNvSpPr/>
            <p:nvPr/>
          </p:nvSpPr>
          <p:spPr>
            <a:xfrm>
              <a:off x="7889679" y="2732084"/>
              <a:ext cx="220741" cy="5161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defRPr/>
              </a:pPr>
              <a:r>
                <a:rPr lang="en-US" sz="2800" b="1" spc="-1">
                  <a:solidFill>
                    <a:srgbClr val="C00000"/>
                  </a:solidFill>
                  <a:latin typeface="Arial"/>
                </a:rPr>
                <a:t>3</a:t>
              </a:r>
              <a:endParaRPr lang="fr-FR" sz="2800" spc="-1">
                <a:solidFill>
                  <a:srgbClr val="000000"/>
                </a:solidFill>
                <a:latin typeface="Arial"/>
              </a:endParaRPr>
            </a:p>
          </p:txBody>
        </p:sp>
        <p:sp>
          <p:nvSpPr>
            <p:cNvPr id="423" name="テキスト ボックス 19">
              <a:extLst>
                <a:ext uri="{FF2B5EF4-FFF2-40B4-BE49-F238E27FC236}">
                  <a16:creationId xmlns:a16="http://schemas.microsoft.com/office/drawing/2014/main" id="{30BABAA1-97D1-DD84-B166-5B438F14EC72}"/>
                </a:ext>
              </a:extLst>
            </p:cNvPr>
            <p:cNvSpPr/>
            <p:nvPr/>
          </p:nvSpPr>
          <p:spPr>
            <a:xfrm>
              <a:off x="8288283" y="2331901"/>
              <a:ext cx="377959" cy="51610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defRPr/>
              </a:pPr>
              <a:r>
                <a:rPr lang="en-US" sz="2800" b="1" spc="-1">
                  <a:solidFill>
                    <a:srgbClr val="C00000"/>
                  </a:solidFill>
                  <a:latin typeface="Arial"/>
                </a:rPr>
                <a:t>4</a:t>
              </a:r>
              <a:endParaRPr lang="fr-FR" sz="2800" spc="-1">
                <a:solidFill>
                  <a:srgbClr val="000000"/>
                </a:solidFill>
                <a:latin typeface="Arial"/>
              </a:endParaRPr>
            </a:p>
          </p:txBody>
        </p:sp>
        <p:sp>
          <p:nvSpPr>
            <p:cNvPr id="424" name="テキスト ボックス 20">
              <a:extLst>
                <a:ext uri="{FF2B5EF4-FFF2-40B4-BE49-F238E27FC236}">
                  <a16:creationId xmlns:a16="http://schemas.microsoft.com/office/drawing/2014/main" id="{6053A59B-9C72-9D44-80AD-46047F8F6AEF}"/>
                </a:ext>
              </a:extLst>
            </p:cNvPr>
            <p:cNvSpPr/>
            <p:nvPr/>
          </p:nvSpPr>
          <p:spPr>
            <a:xfrm>
              <a:off x="8799640" y="1931718"/>
              <a:ext cx="220740" cy="5176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defRPr/>
              </a:pPr>
              <a:r>
                <a:rPr lang="en-US" sz="2800" b="1" spc="-1">
                  <a:solidFill>
                    <a:srgbClr val="C00000"/>
                  </a:solidFill>
                  <a:latin typeface="Arial"/>
                </a:rPr>
                <a:t>5</a:t>
              </a:r>
              <a:endParaRPr lang="fr-FR" sz="2800" spc="-1">
                <a:solidFill>
                  <a:srgbClr val="000000"/>
                </a:solidFill>
                <a:latin typeface="Arial"/>
              </a:endParaRPr>
            </a:p>
          </p:txBody>
        </p:sp>
        <p:sp>
          <p:nvSpPr>
            <p:cNvPr id="425" name="円/楕円 31">
              <a:extLst>
                <a:ext uri="{FF2B5EF4-FFF2-40B4-BE49-F238E27FC236}">
                  <a16:creationId xmlns:a16="http://schemas.microsoft.com/office/drawing/2014/main" id="{83A17D49-5F2A-0A5B-BF4C-2B9FC546C14B}"/>
                </a:ext>
              </a:extLst>
            </p:cNvPr>
            <p:cNvSpPr/>
            <p:nvPr/>
          </p:nvSpPr>
          <p:spPr>
            <a:xfrm rot="20056800">
              <a:off x="7403731" y="1447368"/>
              <a:ext cx="150867" cy="454176"/>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defRPr/>
              </a:pPr>
              <a:endParaRPr lang="en-US" spc="-1">
                <a:solidFill>
                  <a:srgbClr val="000000"/>
                </a:solidFill>
                <a:latin typeface="Arial"/>
                <a:ea typeface="ＭＳ Ｐゴシック"/>
              </a:endParaRPr>
            </a:p>
          </p:txBody>
        </p:sp>
        <p:cxnSp>
          <p:nvCxnSpPr>
            <p:cNvPr id="46107" name="直線コネクタ 32">
              <a:extLst>
                <a:ext uri="{FF2B5EF4-FFF2-40B4-BE49-F238E27FC236}">
                  <a16:creationId xmlns:a16="http://schemas.microsoft.com/office/drawing/2014/main" id="{25BC5941-F580-AF4A-5D69-0952F333A717}"/>
                </a:ext>
              </a:extLst>
            </p:cNvPr>
            <p:cNvCxnSpPr>
              <a:cxnSpLocks noChangeShapeType="1"/>
              <a:stCxn id="425" idx="6"/>
            </p:cNvCxnSpPr>
            <p:nvPr/>
          </p:nvCxnSpPr>
          <p:spPr bwMode="auto">
            <a:xfrm>
              <a:off x="7547040" y="1642320"/>
              <a:ext cx="23400" cy="81720"/>
            </a:xfrm>
            <a:prstGeom prst="straightConnector1">
              <a:avLst/>
            </a:prstGeom>
            <a:noFill/>
            <a:ln w="9525">
              <a:solidFill>
                <a:srgbClr val="5B9BD5"/>
              </a:solidFill>
              <a:round/>
              <a:headEnd/>
              <a:tailEnd/>
            </a:ln>
            <a:extLst>
              <a:ext uri="{909E8E84-426E-40DD-AFC4-6F175D3DCCD1}">
                <a14:hiddenFill xmlns:a14="http://schemas.microsoft.com/office/drawing/2010/main">
                  <a:noFill/>
                </a14:hiddenFill>
              </a:ext>
            </a:extLst>
          </p:spPr>
        </p:cxnSp>
        <p:sp>
          <p:nvSpPr>
            <p:cNvPr id="427" name="円/楕円 33">
              <a:extLst>
                <a:ext uri="{FF2B5EF4-FFF2-40B4-BE49-F238E27FC236}">
                  <a16:creationId xmlns:a16="http://schemas.microsoft.com/office/drawing/2014/main" id="{E6225ACF-C82C-874D-FE35-D55321D9A273}"/>
                </a:ext>
              </a:extLst>
            </p:cNvPr>
            <p:cNvSpPr/>
            <p:nvPr/>
          </p:nvSpPr>
          <p:spPr>
            <a:xfrm>
              <a:off x="7500603" y="1931718"/>
              <a:ext cx="173099" cy="651092"/>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defRPr/>
              </a:pPr>
              <a:endParaRPr lang="en-US" spc="-1">
                <a:solidFill>
                  <a:srgbClr val="000000"/>
                </a:solidFill>
                <a:latin typeface="Arial"/>
                <a:ea typeface="ＭＳ Ｐゴシック"/>
              </a:endParaRPr>
            </a:p>
          </p:txBody>
        </p:sp>
        <p:sp>
          <p:nvSpPr>
            <p:cNvPr id="428" name="フリーフォーム 34">
              <a:extLst>
                <a:ext uri="{FF2B5EF4-FFF2-40B4-BE49-F238E27FC236}">
                  <a16:creationId xmlns:a16="http://schemas.microsoft.com/office/drawing/2014/main" id="{D9C26D60-5651-A044-5F20-D410905A59A0}"/>
                </a:ext>
              </a:extLst>
            </p:cNvPr>
            <p:cNvSpPr/>
            <p:nvPr/>
          </p:nvSpPr>
          <p:spPr>
            <a:xfrm>
              <a:off x="7370382" y="2431946"/>
              <a:ext cx="173099" cy="676500"/>
            </a:xfrm>
            <a:custGeom>
              <a:avLst/>
              <a:gdLst>
                <a:gd name="textAreaLeft" fmla="*/ 0 w 173160"/>
                <a:gd name="textAreaRight" fmla="*/ 173520 w 173160"/>
                <a:gd name="textAreaTop" fmla="*/ 0 h 676080"/>
                <a:gd name="textAreaBottom" fmla="*/ 676440 h 676080"/>
              </a:gdLst>
              <a:ahLst/>
              <a:cxnLst/>
              <a:rect l="textAreaLeft" t="textAreaTop" r="textAreaRight" b="textAreaBottom"/>
              <a:pathLst>
                <a:path w="432620" h="1622323">
                  <a:moveTo>
                    <a:pt x="432620" y="0"/>
                  </a:moveTo>
                  <a:cubicBezTo>
                    <a:pt x="280220" y="575187"/>
                    <a:pt x="127820" y="1150375"/>
                    <a:pt x="63910" y="1386349"/>
                  </a:cubicBezTo>
                  <a:cubicBezTo>
                    <a:pt x="0" y="1622323"/>
                    <a:pt x="7375" y="1401097"/>
                    <a:pt x="49162" y="1415845"/>
                  </a:cubicBezTo>
                  <a:cubicBezTo>
                    <a:pt x="90949" y="1430593"/>
                    <a:pt x="263014" y="1462549"/>
                    <a:pt x="314633" y="1474839"/>
                  </a:cubicBezTo>
                  <a:cubicBezTo>
                    <a:pt x="366252" y="1487129"/>
                    <a:pt x="362565" y="1488358"/>
                    <a:pt x="358878" y="1489587"/>
                  </a:cubicBezTo>
                </a:path>
              </a:pathLst>
            </a:custGeom>
            <a:noFill/>
            <a:ln w="38100">
              <a:solidFill>
                <a:srgbClr val="000000"/>
              </a:solidFill>
            </a:ln>
          </p:spPr>
          <p:style>
            <a:lnRef idx="1">
              <a:schemeClr val="accent1"/>
            </a:lnRef>
            <a:fillRef idx="0">
              <a:schemeClr val="accent1"/>
            </a:fillRef>
            <a:effectRef idx="0">
              <a:schemeClr val="accent1"/>
            </a:effectRef>
            <a:fontRef idx="minor"/>
          </p:style>
          <p:txBody>
            <a:bodyPr lIns="90000" tIns="45000" rIns="90000" bIns="45000" anchor="ctr"/>
            <a:lstStyle/>
            <a:p>
              <a:pPr algn="ctr">
                <a:defRPr/>
              </a:pPr>
              <a:endParaRPr lang="fr-FR" spc="-1">
                <a:solidFill>
                  <a:srgbClr val="000000"/>
                </a:solidFill>
              </a:endParaRPr>
            </a:p>
          </p:txBody>
        </p:sp>
        <p:sp>
          <p:nvSpPr>
            <p:cNvPr id="429" name="フリーフォーム 35">
              <a:extLst>
                <a:ext uri="{FF2B5EF4-FFF2-40B4-BE49-F238E27FC236}">
                  <a16:creationId xmlns:a16="http://schemas.microsoft.com/office/drawing/2014/main" id="{2454FC42-1DC6-19A9-38B6-C93846DCDD00}"/>
                </a:ext>
              </a:extLst>
            </p:cNvPr>
            <p:cNvSpPr/>
            <p:nvPr/>
          </p:nvSpPr>
          <p:spPr>
            <a:xfrm>
              <a:off x="7630825" y="2231855"/>
              <a:ext cx="281087" cy="589159"/>
            </a:xfrm>
            <a:custGeom>
              <a:avLst/>
              <a:gdLst>
                <a:gd name="textAreaLeft" fmla="*/ 0 w 281520"/>
                <a:gd name="textAreaRight" fmla="*/ 281880 w 281520"/>
                <a:gd name="textAreaTop" fmla="*/ 0 h 588600"/>
                <a:gd name="textAreaBottom" fmla="*/ 588960 h 588600"/>
              </a:gdLst>
              <a:ahLst/>
              <a:cxnLst/>
              <a:rect l="textAreaLeft" t="textAreaTop" r="textAreaRight" b="textAreaBottom"/>
              <a:pathLst>
                <a:path w="469490" h="848033">
                  <a:moveTo>
                    <a:pt x="0" y="233516"/>
                  </a:moveTo>
                  <a:cubicBezTo>
                    <a:pt x="119216" y="116758"/>
                    <a:pt x="238432" y="0"/>
                    <a:pt x="265471" y="86032"/>
                  </a:cubicBezTo>
                  <a:cubicBezTo>
                    <a:pt x="292510" y="172064"/>
                    <a:pt x="176980" y="651387"/>
                    <a:pt x="162232" y="749710"/>
                  </a:cubicBezTo>
                  <a:cubicBezTo>
                    <a:pt x="147484" y="848033"/>
                    <a:pt x="132735" y="707923"/>
                    <a:pt x="176980" y="675968"/>
                  </a:cubicBezTo>
                  <a:cubicBezTo>
                    <a:pt x="221225" y="644013"/>
                    <a:pt x="385916" y="580104"/>
                    <a:pt x="427703" y="557981"/>
                  </a:cubicBezTo>
                  <a:cubicBezTo>
                    <a:pt x="469490" y="535858"/>
                    <a:pt x="427703" y="543232"/>
                    <a:pt x="427703" y="543232"/>
                  </a:cubicBezTo>
                  <a:lnTo>
                    <a:pt x="427703" y="543232"/>
                  </a:lnTo>
                </a:path>
              </a:pathLst>
            </a:custGeom>
            <a:noFill/>
            <a:ln w="38100">
              <a:solidFill>
                <a:srgbClr val="000000"/>
              </a:solidFill>
            </a:ln>
          </p:spPr>
          <p:style>
            <a:lnRef idx="1">
              <a:schemeClr val="accent1"/>
            </a:lnRef>
            <a:fillRef idx="0">
              <a:schemeClr val="accent1"/>
            </a:fillRef>
            <a:effectRef idx="0">
              <a:schemeClr val="accent1"/>
            </a:effectRef>
            <a:fontRef idx="minor"/>
          </p:style>
          <p:txBody>
            <a:bodyPr lIns="90000" tIns="45000" rIns="90000" bIns="45000" anchor="ctr"/>
            <a:lstStyle/>
            <a:p>
              <a:pPr algn="ctr">
                <a:defRPr/>
              </a:pPr>
              <a:endParaRPr lang="fr-FR" spc="-1">
                <a:solidFill>
                  <a:srgbClr val="000000"/>
                </a:solidFill>
              </a:endParaRPr>
            </a:p>
          </p:txBody>
        </p:sp>
        <p:cxnSp>
          <p:nvCxnSpPr>
            <p:cNvPr id="46111" name="直線コネクタ 36">
              <a:extLst>
                <a:ext uri="{FF2B5EF4-FFF2-40B4-BE49-F238E27FC236}">
                  <a16:creationId xmlns:a16="http://schemas.microsoft.com/office/drawing/2014/main" id="{D583B00B-6846-47AC-5402-289F19BB0E5A}"/>
                </a:ext>
              </a:extLst>
            </p:cNvPr>
            <p:cNvCxnSpPr>
              <a:cxnSpLocks noChangeShapeType="1"/>
              <a:stCxn id="425" idx="6"/>
            </p:cNvCxnSpPr>
            <p:nvPr/>
          </p:nvCxnSpPr>
          <p:spPr bwMode="auto">
            <a:xfrm flipV="1">
              <a:off x="7547040" y="1531800"/>
              <a:ext cx="83880" cy="11088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grpSp>
      <p:sp>
        <p:nvSpPr>
          <p:cNvPr id="431" name="四角形吹き出し 47">
            <a:extLst>
              <a:ext uri="{FF2B5EF4-FFF2-40B4-BE49-F238E27FC236}">
                <a16:creationId xmlns:a16="http://schemas.microsoft.com/office/drawing/2014/main" id="{2D32FA3C-E8B3-ADD9-C04D-DF5896FF56DF}"/>
              </a:ext>
            </a:extLst>
          </p:cNvPr>
          <p:cNvSpPr/>
          <p:nvPr/>
        </p:nvSpPr>
        <p:spPr>
          <a:xfrm>
            <a:off x="2808288" y="1733550"/>
            <a:ext cx="3635375" cy="1749425"/>
          </a:xfrm>
          <a:prstGeom prst="wedgeRectCallout">
            <a:avLst>
              <a:gd name="adj1" fmla="val 76571"/>
              <a:gd name="adj2" fmla="val -37067"/>
            </a:avLst>
          </a:prstGeom>
          <a:solidFill>
            <a:schemeClr val="accent1"/>
          </a:solidFill>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Comme  pour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monter</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les escaliers, nous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améliorons</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notre</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groupe</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pas à pas.</a:t>
            </a:r>
            <a:endParaRPr lang="fr-FR" altLang="fr-FR" sz="2000" dirty="0">
              <a:solidFill>
                <a:schemeClr val="bg1"/>
              </a:solidFill>
              <a:effectLst>
                <a:outerShdw blurRad="38100" dist="38100" dir="2700000" algn="tl">
                  <a:srgbClr val="000000">
                    <a:alpha val="43137"/>
                  </a:srgbClr>
                </a:outerShdw>
              </a:effectLst>
            </a:endParaRPr>
          </a:p>
          <a:p>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IAG nous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dit</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ce</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qu’il</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faut faire à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chaque</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r>
              <a:rPr lang="en-US" altLang="fr-FR" sz="2000" b="1" dirty="0" err="1">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niveau</a:t>
            </a:r>
            <a:r>
              <a:rPr lang="en-US" altLang="fr-FR" sz="2000" b="1" dirty="0">
                <a:solidFill>
                  <a:schemeClr val="bg1"/>
                </a:solidFill>
                <a:effectLst>
                  <a:outerShdw blurRad="38100" dist="38100" dir="2700000" algn="tl">
                    <a:srgbClr val="000000">
                      <a:alpha val="43137"/>
                    </a:srgbClr>
                  </a:outerShdw>
                </a:effectLst>
                <a:latin typeface="바탕" panose="02030600000101010101" pitchFamily="18" charset="-127"/>
                <a:ea typeface="바탕" panose="02030600000101010101" pitchFamily="18" charset="-127"/>
              </a:rPr>
              <a:t>.   </a:t>
            </a:r>
            <a:endParaRPr lang="fr-FR" altLang="fr-FR" sz="2000" dirty="0">
              <a:solidFill>
                <a:schemeClr val="bg1"/>
              </a:solidFill>
              <a:effectLst>
                <a:outerShdw blurRad="38100" dist="38100" dir="2700000" algn="tl">
                  <a:srgbClr val="000000">
                    <a:alpha val="43137"/>
                  </a:srgbClr>
                </a:outerShdw>
              </a:effectLst>
            </a:endParaRPr>
          </a:p>
        </p:txBody>
      </p:sp>
      <p:sp>
        <p:nvSpPr>
          <p:cNvPr id="433" name="Rectangle à coins arrondis 4">
            <a:extLst>
              <a:ext uri="{FF2B5EF4-FFF2-40B4-BE49-F238E27FC236}">
                <a16:creationId xmlns:a16="http://schemas.microsoft.com/office/drawing/2014/main" id="{D0996BA5-80F0-3361-A8BD-1B2D353A9240}"/>
              </a:ext>
            </a:extLst>
          </p:cNvPr>
          <p:cNvSpPr/>
          <p:nvPr/>
        </p:nvSpPr>
        <p:spPr bwMode="auto">
          <a:xfrm>
            <a:off x="1544605" y="111943"/>
            <a:ext cx="5911883" cy="620313"/>
          </a:xfrm>
          <a:prstGeom prst="roundRect">
            <a:avLst>
              <a:gd name="adj" fmla="val 16667"/>
            </a:avLst>
          </a:prstGeom>
          <a:solidFill>
            <a:schemeClr val="accent6">
              <a:lumMod val="20000"/>
              <a:lumOff val="80000"/>
            </a:schemeClr>
          </a:solidFill>
          <a:ln>
            <a:noFill/>
          </a:ln>
          <a:effectLst>
            <a:outerShdw blurRad="44280" dist="28080" dir="5400000" algn="ctr">
              <a:srgbClr val="000000">
                <a:alpha val="32000"/>
              </a:srgbClr>
            </a:outerShdw>
          </a:effectLst>
          <a:scene3d>
            <a:camera prst="orthographicFront"/>
            <a:lightRig rig="threePt" dir="t"/>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nchor="ctr"/>
          <a:lstStyle/>
          <a:p>
            <a:pPr algn="ctr">
              <a:defRPr/>
            </a:pPr>
            <a:r>
              <a:rPr lang="fr-FR" sz="3600" b="1" spc="-1" dirty="0">
                <a:solidFill>
                  <a:srgbClr val="000000"/>
                </a:solidFill>
                <a:latin typeface="Arial" panose="020B0604020202020204" pitchFamily="34" charset="0"/>
                <a:ea typeface="바탕"/>
                <a:cs typeface="Arial" panose="020B0604020202020204" pitchFamily="34" charset="0"/>
              </a:rPr>
              <a:t>FICHE </a:t>
            </a:r>
            <a:r>
              <a:rPr lang="fr-FR" sz="3600" b="1" spc="-1" dirty="0" err="1">
                <a:solidFill>
                  <a:srgbClr val="000000"/>
                </a:solidFill>
                <a:latin typeface="Arial" panose="020B0604020202020204" pitchFamily="34" charset="0"/>
                <a:ea typeface="바탕"/>
                <a:cs typeface="Arial" panose="020B0604020202020204" pitchFamily="34" charset="0"/>
              </a:rPr>
              <a:t>IAGs</a:t>
            </a:r>
            <a:endParaRPr lang="fr-FR" sz="3600" spc="-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Espace réservé du pied de page 3">
            <a:extLst>
              <a:ext uri="{FF2B5EF4-FFF2-40B4-BE49-F238E27FC236}">
                <a16:creationId xmlns:a16="http://schemas.microsoft.com/office/drawing/2014/main" id="{EF232949-BAD0-4A28-393E-FD868BE0369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sp>
        <p:nvSpPr>
          <p:cNvPr id="47106" name="Rectangle 1">
            <a:extLst>
              <a:ext uri="{FF2B5EF4-FFF2-40B4-BE49-F238E27FC236}">
                <a16:creationId xmlns:a16="http://schemas.microsoft.com/office/drawing/2014/main" id="{29D794D9-CAF9-0520-9C72-2C7C179673E4}"/>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1</a:t>
            </a:r>
          </a:p>
        </p:txBody>
      </p:sp>
      <p:graphicFrame>
        <p:nvGraphicFramePr>
          <p:cNvPr id="6" name="Tableau 5">
            <a:extLst>
              <a:ext uri="{FF2B5EF4-FFF2-40B4-BE49-F238E27FC236}">
                <a16:creationId xmlns:a16="http://schemas.microsoft.com/office/drawing/2014/main" id="{9088576D-A101-40B6-1EEB-5DFAFE57B35A}"/>
              </a:ext>
            </a:extLst>
          </p:cNvPr>
          <p:cNvGraphicFramePr>
            <a:graphicFrameLocks noGrp="1"/>
          </p:cNvGraphicFramePr>
          <p:nvPr>
            <p:extLst>
              <p:ext uri="{D42A27DB-BD31-4B8C-83A1-F6EECF244321}">
                <p14:modId xmlns:p14="http://schemas.microsoft.com/office/powerpoint/2010/main" val="1876256835"/>
              </p:ext>
            </p:extLst>
          </p:nvPr>
        </p:nvGraphicFramePr>
        <p:xfrm>
          <a:off x="107950" y="476250"/>
          <a:ext cx="8928100" cy="2562238"/>
        </p:xfrm>
        <a:graphic>
          <a:graphicData uri="http://schemas.openxmlformats.org/drawingml/2006/table">
            <a:tbl>
              <a:tblPr/>
              <a:tblGrid>
                <a:gridCol w="791642">
                  <a:extLst>
                    <a:ext uri="{9D8B030D-6E8A-4147-A177-3AD203B41FA5}">
                      <a16:colId xmlns:a16="http://schemas.microsoft.com/office/drawing/2014/main" val="352113626"/>
                    </a:ext>
                  </a:extLst>
                </a:gridCol>
                <a:gridCol w="1224136">
                  <a:extLst>
                    <a:ext uri="{9D8B030D-6E8A-4147-A177-3AD203B41FA5}">
                      <a16:colId xmlns:a16="http://schemas.microsoft.com/office/drawing/2014/main" val="2916213216"/>
                    </a:ext>
                  </a:extLst>
                </a:gridCol>
                <a:gridCol w="1008112">
                  <a:extLst>
                    <a:ext uri="{9D8B030D-6E8A-4147-A177-3AD203B41FA5}">
                      <a16:colId xmlns:a16="http://schemas.microsoft.com/office/drawing/2014/main" val="142392831"/>
                    </a:ext>
                  </a:extLst>
                </a:gridCol>
                <a:gridCol w="3744416">
                  <a:extLst>
                    <a:ext uri="{9D8B030D-6E8A-4147-A177-3AD203B41FA5}">
                      <a16:colId xmlns:a16="http://schemas.microsoft.com/office/drawing/2014/main" val="4142099973"/>
                    </a:ext>
                  </a:extLst>
                </a:gridCol>
                <a:gridCol w="2159794">
                  <a:extLst>
                    <a:ext uri="{9D8B030D-6E8A-4147-A177-3AD203B41FA5}">
                      <a16:colId xmlns:a16="http://schemas.microsoft.com/office/drawing/2014/main" val="496266843"/>
                    </a:ext>
                  </a:extLst>
                </a:gridCol>
              </a:tblGrid>
              <a:tr h="1444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Description</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fr-FR" altLang="ja-JP"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qualitative</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Quantitatives</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162071245"/>
                  </a:ext>
                </a:extLst>
              </a:tr>
              <a:tr h="639763">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1</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est formé selon les recommandations de personnes extérieures. Mais tous les membres ne sont pas pleinement convaincus de ses avantages. </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Il n'y a pas eu d'élection des responsables.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Seuls les responsables du groupe sont exclusivement impliqués dans la prise de décision.</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Pas de documentation sur les activités du groupe</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479467134"/>
                  </a:ext>
                </a:extLst>
              </a:tr>
              <a:tr h="823913">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Il existe peu de coopération entre les membres, c'est-à-dire qu'un nombre limité de membres du groupe mettent en œuvre les activités du groupe.</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 La liste des membres n'a pas été mise à jour depuis plus d'un an/aucune liste de membres n'a été préparée</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992581943"/>
                  </a:ext>
                </a:extLst>
              </a:tr>
              <a:tr h="823913">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Aucune sensibilisation aux questions de genre, à savoir ce qu'est un homme et ce qu'est une femme.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disparités entre les sexes sont acceptées en tant que culture et tradition </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moins de 10% des responsables du groupe sont des femmes/hommes </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665960357"/>
                  </a:ext>
                </a:extLst>
              </a:tr>
            </a:tbl>
          </a:graphicData>
        </a:graphic>
      </p:graphicFrame>
      <p:graphicFrame>
        <p:nvGraphicFramePr>
          <p:cNvPr id="7" name="Tableau 6">
            <a:extLst>
              <a:ext uri="{FF2B5EF4-FFF2-40B4-BE49-F238E27FC236}">
                <a16:creationId xmlns:a16="http://schemas.microsoft.com/office/drawing/2014/main" id="{0A9DCD44-9AA7-DCD8-E811-24A8AE4FAAFC}"/>
              </a:ext>
            </a:extLst>
          </p:cNvPr>
          <p:cNvGraphicFramePr>
            <a:graphicFrameLocks noGrp="1"/>
          </p:cNvGraphicFramePr>
          <p:nvPr>
            <p:extLst>
              <p:ext uri="{D42A27DB-BD31-4B8C-83A1-F6EECF244321}">
                <p14:modId xmlns:p14="http://schemas.microsoft.com/office/powerpoint/2010/main" val="389140306"/>
              </p:ext>
            </p:extLst>
          </p:nvPr>
        </p:nvGraphicFramePr>
        <p:xfrm>
          <a:off x="107951" y="3356992"/>
          <a:ext cx="8928099" cy="3398163"/>
        </p:xfrm>
        <a:graphic>
          <a:graphicData uri="http://schemas.openxmlformats.org/drawingml/2006/table">
            <a:tbl>
              <a:tblPr/>
              <a:tblGrid>
                <a:gridCol w="1637111">
                  <a:extLst>
                    <a:ext uri="{9D8B030D-6E8A-4147-A177-3AD203B41FA5}">
                      <a16:colId xmlns:a16="http://schemas.microsoft.com/office/drawing/2014/main" val="88096194"/>
                    </a:ext>
                  </a:extLst>
                </a:gridCol>
                <a:gridCol w="6026748">
                  <a:extLst>
                    <a:ext uri="{9D8B030D-6E8A-4147-A177-3AD203B41FA5}">
                      <a16:colId xmlns:a16="http://schemas.microsoft.com/office/drawing/2014/main" val="1128546460"/>
                    </a:ext>
                  </a:extLst>
                </a:gridCol>
                <a:gridCol w="595313">
                  <a:extLst>
                    <a:ext uri="{9D8B030D-6E8A-4147-A177-3AD203B41FA5}">
                      <a16:colId xmlns:a16="http://schemas.microsoft.com/office/drawing/2014/main" val="2202575188"/>
                    </a:ext>
                  </a:extLst>
                </a:gridCol>
                <a:gridCol w="668927">
                  <a:extLst>
                    <a:ext uri="{9D8B030D-6E8A-4147-A177-3AD203B41FA5}">
                      <a16:colId xmlns:a16="http://schemas.microsoft.com/office/drawing/2014/main" val="1566006041"/>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Niveau</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Oui</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Non</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extLst>
                  <a:ext uri="{0D108BD9-81ED-4DB2-BD59-A6C34878D82A}">
                    <a16:rowId xmlns:a16="http://schemas.microsoft.com/office/drawing/2014/main" val="454303751"/>
                  </a:ext>
                </a:extLst>
              </a:tr>
              <a:tr h="5175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Seuls les responsables du groupe sont exclusivement impliqués dans la prise de décision.</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102291758"/>
                  </a:ext>
                </a:extLst>
              </a:tr>
              <a:tr h="36512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Pas de documentation sur les activités du groupe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1751845"/>
                  </a:ext>
                </a:extLst>
              </a:tr>
              <a:tr h="5175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Il existe peu de coopération entre les membres, c'est-à-dire qu'un nombre limité de membres du groupe mettent en œuvre les activités du groupe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531938801"/>
                  </a:ext>
                </a:extLst>
              </a:tr>
              <a:tr h="51752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La liste des membres n'a pas été mise à jour depuis plus d'un an/aucune liste de membres n'a été préparée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6441898"/>
                  </a:ext>
                </a:extLst>
              </a:tr>
              <a:tr h="58820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Aucune sensibilisation aux questions de genre, à savoir ce qu'est un homme et ce qu'est une femme. </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445941766"/>
                  </a:ext>
                </a:extLst>
              </a:tr>
              <a:tr h="37147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disparités entre les sexes sont acceptées en tant que culture et tradition</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93505321"/>
                  </a:ext>
                </a:extLst>
              </a:tr>
            </a:tbl>
          </a:graphicData>
        </a:graphic>
      </p:graphicFrame>
      <p:sp>
        <p:nvSpPr>
          <p:cNvPr id="8" name="Oval 2">
            <a:extLst>
              <a:ext uri="{FF2B5EF4-FFF2-40B4-BE49-F238E27FC236}">
                <a16:creationId xmlns:a16="http://schemas.microsoft.com/office/drawing/2014/main" id="{59A2F870-97CF-6E5C-7AE6-14077F9A185A}"/>
              </a:ext>
            </a:extLst>
          </p:cNvPr>
          <p:cNvSpPr/>
          <p:nvPr/>
        </p:nvSpPr>
        <p:spPr>
          <a:xfrm>
            <a:off x="7667625" y="3662363"/>
            <a:ext cx="1368425" cy="3079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ja-JP">
              <a:solidFill>
                <a:srgbClr val="FFFFFF"/>
              </a:solidFill>
              <a:latin typeface="Gill Sans MT" charset="0"/>
              <a:cs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Espace réservé du pied de page 3">
            <a:extLst>
              <a:ext uri="{FF2B5EF4-FFF2-40B4-BE49-F238E27FC236}">
                <a16:creationId xmlns:a16="http://schemas.microsoft.com/office/drawing/2014/main" id="{E67B6EB0-1EF4-2419-5403-B4BECDFA1B7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sp>
        <p:nvSpPr>
          <p:cNvPr id="48130" name="Rectangle 1">
            <a:extLst>
              <a:ext uri="{FF2B5EF4-FFF2-40B4-BE49-F238E27FC236}">
                <a16:creationId xmlns:a16="http://schemas.microsoft.com/office/drawing/2014/main" id="{0E29BB92-A826-8765-01CD-2DA856C22467}"/>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2</a:t>
            </a:r>
          </a:p>
        </p:txBody>
      </p:sp>
      <p:graphicFrame>
        <p:nvGraphicFramePr>
          <p:cNvPr id="6" name="Tableau 5">
            <a:extLst>
              <a:ext uri="{FF2B5EF4-FFF2-40B4-BE49-F238E27FC236}">
                <a16:creationId xmlns:a16="http://schemas.microsoft.com/office/drawing/2014/main" id="{043FCC77-EA53-199D-9E1D-12785318CC96}"/>
              </a:ext>
            </a:extLst>
          </p:cNvPr>
          <p:cNvGraphicFramePr>
            <a:graphicFrameLocks noGrp="1"/>
          </p:cNvGraphicFramePr>
          <p:nvPr>
            <p:extLst>
              <p:ext uri="{D42A27DB-BD31-4B8C-83A1-F6EECF244321}">
                <p14:modId xmlns:p14="http://schemas.microsoft.com/office/powerpoint/2010/main" val="1751762064"/>
              </p:ext>
            </p:extLst>
          </p:nvPr>
        </p:nvGraphicFramePr>
        <p:xfrm>
          <a:off x="53975" y="415728"/>
          <a:ext cx="9036050" cy="6446886"/>
        </p:xfrm>
        <a:graphic>
          <a:graphicData uri="http://schemas.openxmlformats.org/drawingml/2006/table">
            <a:tbl>
              <a:tblPr/>
              <a:tblGrid>
                <a:gridCol w="827584">
                  <a:extLst>
                    <a:ext uri="{9D8B030D-6E8A-4147-A177-3AD203B41FA5}">
                      <a16:colId xmlns:a16="http://schemas.microsoft.com/office/drawing/2014/main" val="3077023435"/>
                    </a:ext>
                  </a:extLst>
                </a:gridCol>
                <a:gridCol w="1163141">
                  <a:extLst>
                    <a:ext uri="{9D8B030D-6E8A-4147-A177-3AD203B41FA5}">
                      <a16:colId xmlns:a16="http://schemas.microsoft.com/office/drawing/2014/main" val="4113160140"/>
                    </a:ext>
                  </a:extLst>
                </a:gridCol>
                <a:gridCol w="853083">
                  <a:extLst>
                    <a:ext uri="{9D8B030D-6E8A-4147-A177-3AD203B41FA5}">
                      <a16:colId xmlns:a16="http://schemas.microsoft.com/office/drawing/2014/main" val="1723838577"/>
                    </a:ext>
                  </a:extLst>
                </a:gridCol>
                <a:gridCol w="2952328">
                  <a:extLst>
                    <a:ext uri="{9D8B030D-6E8A-4147-A177-3AD203B41FA5}">
                      <a16:colId xmlns:a16="http://schemas.microsoft.com/office/drawing/2014/main" val="3631002657"/>
                    </a:ext>
                  </a:extLst>
                </a:gridCol>
                <a:gridCol w="3239914">
                  <a:extLst>
                    <a:ext uri="{9D8B030D-6E8A-4147-A177-3AD203B41FA5}">
                      <a16:colId xmlns:a16="http://schemas.microsoft.com/office/drawing/2014/main" val="2283530581"/>
                    </a:ext>
                  </a:extLst>
                </a:gridCol>
              </a:tblGrid>
              <a:tr h="2158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Description</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fr-FR" altLang="ja-JP"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qualitative</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Quantitatives</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848232268"/>
                  </a:ext>
                </a:extLst>
              </a:tr>
              <a:tr h="2103438">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2</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membres du groupe prennent conscience des avantages du regroupement. </a:t>
                      </a:r>
                      <a:endPar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responsables sont sélectionnés par les membres.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dirigeants ont commencé à prendre une initiative dans le fonctionnement du groupe, c'est-à-dire qu'ils ont commencé à soutenir les activités quotidiennes du groupe.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réunions ne servent pas à discuter mais à transmettre des messages des dirigeants/officiels aux membres ordinaires, c'est-à-dire que les membres du groupe n'ont pas la possibilité d'apporter des changements ou d'approuver l'ordre du jour.</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171450" marR="0" lvl="0" indent="-171450" algn="just" defTabSz="914400" rtl="0" eaLnBrk="1" fontAlgn="base" latinLnBrk="0" hangingPunct="1">
                        <a:lnSpc>
                          <a:spcPct val="100000"/>
                        </a:lnSpc>
                        <a:spcBef>
                          <a:spcPct val="0"/>
                        </a:spcBef>
                        <a:spcAft>
                          <a:spcPct val="0"/>
                        </a:spcAft>
                        <a:buClrTx/>
                        <a:buSzTx/>
                        <a:buFontTx/>
                        <a:buChar char="-"/>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comité de gestion et l'assemblée générale se tiennent sur une base ad hoc, c'est-à-dire qu'il n'y a pas de consensus sur l'heure, la date et le lieu de la prochaine réunion à la fin de la réunion (aucun calendrier n'est disponible par écrit).</a:t>
                      </a:r>
                    </a:p>
                    <a:p>
                      <a:pPr marL="171450" marR="0" lvl="0" indent="-171450" algn="just" defTabSz="914400" rtl="0" eaLnBrk="1" fontAlgn="base" latinLnBrk="0" hangingPunct="1">
                        <a:lnSpc>
                          <a:spcPct val="100000"/>
                        </a:lnSpc>
                        <a:spcBef>
                          <a:spcPct val="0"/>
                        </a:spcBef>
                        <a:spcAft>
                          <a:spcPct val="0"/>
                        </a:spcAft>
                        <a:buClrTx/>
                        <a:buSzTx/>
                        <a:buFontTx/>
                        <a:buNone/>
                        <a:tabLst/>
                      </a:pPr>
                      <a:endPar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Un registre des contributions des membres est disponible.</a:t>
                      </a:r>
                      <a:endPar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045002575"/>
                  </a:ext>
                </a:extLst>
              </a:tr>
              <a:tr h="2438400">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du groupe organisent ensemble les activités agricoles dans le but d'améliorer leurs compétences/connaissances.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Certains membres s</a:t>
                      </a:r>
                      <a:r>
                        <a:rPr kumimoji="1" lang="fr-CA" altLang="fr-FR"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intéressent sur la façon dont le groupe est géré. </a:t>
                      </a:r>
                      <a:endPar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Après que les représentants du groupe ont suivi la formation, les compétences et les connaissances acquises sont partagées lors de la réunion qui se tient dans le mois qui suit, avec une participation de plus de 70 % des membres.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Une étude de marché est organisée et un plan d'action est formulé avec plus de 70% des membres impliqués. Mais moins de 30% des membres mettent en œuvre le plan d'action.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Moins de 50% des membres contribuent régulièrement1</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-Moins de 50 % des membres connaissent les statuts du groupe. </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393624157"/>
                  </a:ext>
                </a:extLst>
              </a:tr>
              <a:tr h="1431925">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femmes participent aux activités de groupe avec les hommes.</a:t>
                      </a:r>
                    </a:p>
                    <a:p>
                      <a:pPr marL="0" marR="0" lvl="0" indent="0" algn="l"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Peu de femmes montrent leur intérêt à rejoindre le processus de prise de décision et les hommes dominent à la fois les assemblées générales et le comité de gestion, c'est-à-dire que les femmes participent passivement à la gestion et aux assemblées générales. </a:t>
                      </a:r>
                      <a:endPar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Plus de 70% des femmes membres participent régulièrement aux activités du groupe.</a:t>
                      </a:r>
                    </a:p>
                    <a:p>
                      <a:pPr marL="0" marR="0" lvl="0" indent="0" algn="l"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Moins de 30% des responsables du groupe sont des femmes </a:t>
                      </a:r>
                      <a:endPar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5" marR="91435"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78799689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Espace réservé du pied de page 3">
            <a:extLst>
              <a:ext uri="{FF2B5EF4-FFF2-40B4-BE49-F238E27FC236}">
                <a16:creationId xmlns:a16="http://schemas.microsoft.com/office/drawing/2014/main" id="{E644F05C-36A2-9FA8-E68B-BA797D6B82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graphicFrame>
        <p:nvGraphicFramePr>
          <p:cNvPr id="5" name="Tableau 4">
            <a:extLst>
              <a:ext uri="{FF2B5EF4-FFF2-40B4-BE49-F238E27FC236}">
                <a16:creationId xmlns:a16="http://schemas.microsoft.com/office/drawing/2014/main" id="{C729BDB4-1153-47BB-CD86-6D2B7ECC0C68}"/>
              </a:ext>
            </a:extLst>
          </p:cNvPr>
          <p:cNvGraphicFramePr>
            <a:graphicFrameLocks noGrp="1"/>
          </p:cNvGraphicFramePr>
          <p:nvPr>
            <p:extLst>
              <p:ext uri="{D42A27DB-BD31-4B8C-83A1-F6EECF244321}">
                <p14:modId xmlns:p14="http://schemas.microsoft.com/office/powerpoint/2010/main" val="3599427009"/>
              </p:ext>
            </p:extLst>
          </p:nvPr>
        </p:nvGraphicFramePr>
        <p:xfrm>
          <a:off x="165645" y="980728"/>
          <a:ext cx="8856663" cy="4568178"/>
        </p:xfrm>
        <a:graphic>
          <a:graphicData uri="http://schemas.openxmlformats.org/drawingml/2006/table">
            <a:tbl>
              <a:tblPr/>
              <a:tblGrid>
                <a:gridCol w="1624013">
                  <a:extLst>
                    <a:ext uri="{9D8B030D-6E8A-4147-A177-3AD203B41FA5}">
                      <a16:colId xmlns:a16="http://schemas.microsoft.com/office/drawing/2014/main" val="747134846"/>
                    </a:ext>
                  </a:extLst>
                </a:gridCol>
                <a:gridCol w="5978525">
                  <a:extLst>
                    <a:ext uri="{9D8B030D-6E8A-4147-A177-3AD203B41FA5}">
                      <a16:colId xmlns:a16="http://schemas.microsoft.com/office/drawing/2014/main" val="2642011952"/>
                    </a:ext>
                  </a:extLst>
                </a:gridCol>
                <a:gridCol w="588962">
                  <a:extLst>
                    <a:ext uri="{9D8B030D-6E8A-4147-A177-3AD203B41FA5}">
                      <a16:colId xmlns:a16="http://schemas.microsoft.com/office/drawing/2014/main" val="2326950920"/>
                    </a:ext>
                  </a:extLst>
                </a:gridCol>
                <a:gridCol w="665163">
                  <a:extLst>
                    <a:ext uri="{9D8B030D-6E8A-4147-A177-3AD203B41FA5}">
                      <a16:colId xmlns:a16="http://schemas.microsoft.com/office/drawing/2014/main" val="1819503092"/>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Niveau</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Oui</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extLst>
                  <a:ext uri="{0D108BD9-81ED-4DB2-BD59-A6C34878D82A}">
                    <a16:rowId xmlns:a16="http://schemas.microsoft.com/office/drawing/2014/main" val="2822887184"/>
                  </a:ext>
                </a:extLst>
              </a:tr>
              <a:tr h="57943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responsables sont sélectionnés par les membres.</a:t>
                      </a:r>
                    </a:p>
                    <a:p>
                      <a:pPr marL="0" marR="0" lvl="0" indent="0" algn="l" defTabSz="6858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786437511"/>
                  </a:ext>
                </a:extLst>
              </a:tr>
              <a:tr h="1209749">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réunions ne servent pas à discuter mais à transmettre des messages des dirigeants/officiels aux membres ordinaires, c'est-à-dire que les membres du groupe n'ont pas la possibilité d'apporter des changements ou d'approuver l'ordre du jour.</a:t>
                      </a:r>
                    </a:p>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Un registre des contributions des membres est disponible.</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49445277"/>
                  </a:ext>
                </a:extLst>
              </a:tr>
              <a:tr h="79208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membres du groupe organisent ensemble les activités agricoles dans le but d'améliorer leurs compétences/connaissances.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Certains membres s</a:t>
                      </a:r>
                      <a:r>
                        <a:rPr kumimoji="1" lang="fr-CA" altLang="fr-FR"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intéressent sur la façon dont le groupe est géré. </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379216815"/>
                  </a:ext>
                </a:extLst>
              </a:tr>
              <a:tr h="720080">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compétences et les connaissances acquises sont partagées lors de la réunion qui se tient dans le mois qui suit, avec une participation de plus de 70 % des membres. </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4351891"/>
                  </a:ext>
                </a:extLst>
              </a:tr>
              <a:tr h="348604">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femmes participent aux activités de groupe avec les hommes.</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272413041"/>
                  </a:ext>
                </a:extLst>
              </a:tr>
              <a:tr h="417238">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Plus de 70% des femmes membres participent régulièrement aux activités du groupe.</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13916143"/>
                  </a:ext>
                </a:extLst>
              </a:tr>
            </a:tbl>
          </a:graphicData>
        </a:graphic>
      </p:graphicFrame>
      <p:sp>
        <p:nvSpPr>
          <p:cNvPr id="6" name="Oval 2">
            <a:extLst>
              <a:ext uri="{FF2B5EF4-FFF2-40B4-BE49-F238E27FC236}">
                <a16:creationId xmlns:a16="http://schemas.microsoft.com/office/drawing/2014/main" id="{C012FBEB-420E-863C-ED33-60CB28AA6643}"/>
              </a:ext>
            </a:extLst>
          </p:cNvPr>
          <p:cNvSpPr/>
          <p:nvPr/>
        </p:nvSpPr>
        <p:spPr>
          <a:xfrm>
            <a:off x="7826102" y="1268760"/>
            <a:ext cx="1152253" cy="4568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ja-JP">
              <a:solidFill>
                <a:srgbClr val="FFFFFF"/>
              </a:solidFill>
              <a:latin typeface="Gill Sans MT" charset="0"/>
              <a:cs typeface="MS PGothic" charset="0"/>
            </a:endParaRPr>
          </a:p>
        </p:txBody>
      </p:sp>
      <p:sp>
        <p:nvSpPr>
          <p:cNvPr id="49194" name="Rectangle 1">
            <a:extLst>
              <a:ext uri="{FF2B5EF4-FFF2-40B4-BE49-F238E27FC236}">
                <a16:creationId xmlns:a16="http://schemas.microsoft.com/office/drawing/2014/main" id="{4B0EB2CE-605F-8B40-B06B-D1574CF13CBC}"/>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Espace réservé du pied de page 3">
            <a:extLst>
              <a:ext uri="{FF2B5EF4-FFF2-40B4-BE49-F238E27FC236}">
                <a16:creationId xmlns:a16="http://schemas.microsoft.com/office/drawing/2014/main" id="{7F290C56-4C5E-570D-4B16-F2533BE2F86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sp>
        <p:nvSpPr>
          <p:cNvPr id="50178" name="Rectangle 1">
            <a:extLst>
              <a:ext uri="{FF2B5EF4-FFF2-40B4-BE49-F238E27FC236}">
                <a16:creationId xmlns:a16="http://schemas.microsoft.com/office/drawing/2014/main" id="{55FCE607-93B7-BAE3-9B99-16614A17FE72}"/>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3</a:t>
            </a:r>
          </a:p>
        </p:txBody>
      </p:sp>
      <p:graphicFrame>
        <p:nvGraphicFramePr>
          <p:cNvPr id="6" name="Tableau 5">
            <a:extLst>
              <a:ext uri="{FF2B5EF4-FFF2-40B4-BE49-F238E27FC236}">
                <a16:creationId xmlns:a16="http://schemas.microsoft.com/office/drawing/2014/main" id="{73F0BD33-0C43-335A-4C8F-E7D4516EE8EC}"/>
              </a:ext>
            </a:extLst>
          </p:cNvPr>
          <p:cNvGraphicFramePr>
            <a:graphicFrameLocks noGrp="1"/>
          </p:cNvGraphicFramePr>
          <p:nvPr>
            <p:extLst>
              <p:ext uri="{D42A27DB-BD31-4B8C-83A1-F6EECF244321}">
                <p14:modId xmlns:p14="http://schemas.microsoft.com/office/powerpoint/2010/main" val="2163867383"/>
              </p:ext>
            </p:extLst>
          </p:nvPr>
        </p:nvGraphicFramePr>
        <p:xfrm>
          <a:off x="106363" y="500063"/>
          <a:ext cx="8929687" cy="6248432"/>
        </p:xfrm>
        <a:graphic>
          <a:graphicData uri="http://schemas.openxmlformats.org/drawingml/2006/table">
            <a:tbl>
              <a:tblPr/>
              <a:tblGrid>
                <a:gridCol w="793229">
                  <a:extLst>
                    <a:ext uri="{9D8B030D-6E8A-4147-A177-3AD203B41FA5}">
                      <a16:colId xmlns:a16="http://schemas.microsoft.com/office/drawing/2014/main" val="917276341"/>
                    </a:ext>
                  </a:extLst>
                </a:gridCol>
                <a:gridCol w="1224136">
                  <a:extLst>
                    <a:ext uri="{9D8B030D-6E8A-4147-A177-3AD203B41FA5}">
                      <a16:colId xmlns:a16="http://schemas.microsoft.com/office/drawing/2014/main" val="1223490045"/>
                    </a:ext>
                  </a:extLst>
                </a:gridCol>
                <a:gridCol w="1159222">
                  <a:extLst>
                    <a:ext uri="{9D8B030D-6E8A-4147-A177-3AD203B41FA5}">
                      <a16:colId xmlns:a16="http://schemas.microsoft.com/office/drawing/2014/main" val="3892932637"/>
                    </a:ext>
                  </a:extLst>
                </a:gridCol>
                <a:gridCol w="3017242">
                  <a:extLst>
                    <a:ext uri="{9D8B030D-6E8A-4147-A177-3AD203B41FA5}">
                      <a16:colId xmlns:a16="http://schemas.microsoft.com/office/drawing/2014/main" val="2195867975"/>
                    </a:ext>
                  </a:extLst>
                </a:gridCol>
                <a:gridCol w="2735858">
                  <a:extLst>
                    <a:ext uri="{9D8B030D-6E8A-4147-A177-3AD203B41FA5}">
                      <a16:colId xmlns:a16="http://schemas.microsoft.com/office/drawing/2014/main" val="2908230607"/>
                    </a:ext>
                  </a:extLst>
                </a:gridCol>
              </a:tblGrid>
              <a:tr h="1206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Description</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qualitative</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Quantitatives</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163817582"/>
                  </a:ext>
                </a:extLst>
              </a:tr>
              <a:tr h="1920875">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3</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membres du groupe ont pris confiance les uns dans les autres</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dirigeants respectent les opinions des membres et essaient d'encourager leur participation.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décisions et les plans des activités du groupe sont discutés lors des réunions générales et de gestion régulières.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dirigeants ont commencé à chercher des informations pour créer des réseaux avec des acheteurs, des fournisseurs d'intrants et des prestataires de services. </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comité de gestion et l'assemblée générale se tiennent régulièrement.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secrétaire tient des registres non financiers.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trésorier tient les registres financiers</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732370205"/>
                  </a:ext>
                </a:extLst>
              </a:tr>
              <a:tr h="2835275">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Chaque membre participe activement à l'assemblée générale, qui se tient régulièrement.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se soutiennent mutuellement dans la mise en œuvre de nouvelles compétences/connaissances et dans le domaine individuel et le domaine commun.</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achète collectivement des intrants et vend des produits.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Tous les membres respectent et mettent en pratique les statuts. </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assemblées générales se tiennent régulièrement avec une participation de plus de 80% des membres hommes et femmes.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compétences/connaissances assurées par l'agent de vulgarisation sont mises en œuvre par plus de 50% des membres dans leurs champs.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Plus de 80% des membres contribuent régulièrement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plan d'action formulé est approuvé par plus de 80% des membres. 30 - 50% des membres mettent en œuvre le plan d'action. </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072209810"/>
                  </a:ext>
                </a:extLst>
              </a:tr>
              <a:tr h="822325">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hommes et les femmes sont à l'aise pour s'exprimer librement dans la réunion.</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hommes et les femmes participent activement à la gestion du groupe. </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L'un ou l'autre sexe assume plus de 30 % des responsabilités du groupe. </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280422504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Espace réservé du pied de page 3">
            <a:extLst>
              <a:ext uri="{FF2B5EF4-FFF2-40B4-BE49-F238E27FC236}">
                <a16:creationId xmlns:a16="http://schemas.microsoft.com/office/drawing/2014/main" id="{F8DA7A62-1D3C-915D-0608-125CC868CE2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graphicFrame>
        <p:nvGraphicFramePr>
          <p:cNvPr id="5" name="Tableau 4">
            <a:extLst>
              <a:ext uri="{FF2B5EF4-FFF2-40B4-BE49-F238E27FC236}">
                <a16:creationId xmlns:a16="http://schemas.microsoft.com/office/drawing/2014/main" id="{0088FB6A-F430-2661-D6EA-7EF770E188BA}"/>
              </a:ext>
            </a:extLst>
          </p:cNvPr>
          <p:cNvGraphicFramePr>
            <a:graphicFrameLocks noGrp="1"/>
          </p:cNvGraphicFramePr>
          <p:nvPr>
            <p:extLst>
              <p:ext uri="{D42A27DB-BD31-4B8C-83A1-F6EECF244321}">
                <p14:modId xmlns:p14="http://schemas.microsoft.com/office/powerpoint/2010/main" val="3372378114"/>
              </p:ext>
            </p:extLst>
          </p:nvPr>
        </p:nvGraphicFramePr>
        <p:xfrm>
          <a:off x="179512" y="476250"/>
          <a:ext cx="8691439" cy="5949495"/>
        </p:xfrm>
        <a:graphic>
          <a:graphicData uri="http://schemas.openxmlformats.org/drawingml/2006/table">
            <a:tbl>
              <a:tblPr/>
              <a:tblGrid>
                <a:gridCol w="1593716">
                  <a:extLst>
                    <a:ext uri="{9D8B030D-6E8A-4147-A177-3AD203B41FA5}">
                      <a16:colId xmlns:a16="http://schemas.microsoft.com/office/drawing/2014/main" val="1412569858"/>
                    </a:ext>
                  </a:extLst>
                </a:gridCol>
                <a:gridCol w="5866994">
                  <a:extLst>
                    <a:ext uri="{9D8B030D-6E8A-4147-A177-3AD203B41FA5}">
                      <a16:colId xmlns:a16="http://schemas.microsoft.com/office/drawing/2014/main" val="756758414"/>
                    </a:ext>
                  </a:extLst>
                </a:gridCol>
                <a:gridCol w="579533">
                  <a:extLst>
                    <a:ext uri="{9D8B030D-6E8A-4147-A177-3AD203B41FA5}">
                      <a16:colId xmlns:a16="http://schemas.microsoft.com/office/drawing/2014/main" val="2413010777"/>
                    </a:ext>
                  </a:extLst>
                </a:gridCol>
                <a:gridCol w="651196">
                  <a:extLst>
                    <a:ext uri="{9D8B030D-6E8A-4147-A177-3AD203B41FA5}">
                      <a16:colId xmlns:a16="http://schemas.microsoft.com/office/drawing/2014/main" val="3170423948"/>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Niveau</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Oui</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Non</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extLst>
                  <a:ext uri="{0D108BD9-81ED-4DB2-BD59-A6C34878D82A}">
                    <a16:rowId xmlns:a16="http://schemas.microsoft.com/office/drawing/2014/main" val="1114549681"/>
                  </a:ext>
                </a:extLst>
              </a:tr>
              <a:tr h="94456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dirigeants respectent les opinions des membres et essaient d'encourager leur participation.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décisions et les plans des activités du groupe sont discutés lors des réunions </a:t>
                      </a: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791330964"/>
                  </a:ext>
                </a:extLst>
              </a:tr>
              <a:tr h="731838">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comité de gestion et l'assemblée générale se tiennent régulièrement.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secrétaire tient des registres non financiers.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trésorier tient les registres financiers</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2359092"/>
                  </a:ext>
                </a:extLst>
              </a:tr>
              <a:tr h="137160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Chaque membre participe activement à l'assemblée générale, qui se tient régulièrement.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se soutiennent mutuellement dans la mise en œuvre de nouvelles compétences/connaissances et dans le domaine individuel et le domaine commun.</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achète collectivement des intrants et vend des produits.</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301270573"/>
                  </a:ext>
                </a:extLst>
              </a:tr>
              <a:tr h="792163">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plan d'action formulé est approuvé par plus de 80% des membres. 30 - 50% des membres mettent en œuvre le plan d'action. </a:t>
                      </a:r>
                    </a:p>
                    <a:p>
                      <a:pPr marL="0" marR="0" lvl="0" indent="0" algn="l" defTabSz="6858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54376285"/>
                  </a:ext>
                </a:extLst>
              </a:tr>
              <a:tr h="79216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hommes et les femmes sont à l'aise pour s'exprimer librement dans la réunion.</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330772643"/>
                  </a:ext>
                </a:extLst>
              </a:tr>
              <a:tr h="54927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hommes et les femmes participent activement à la gestion du groupe. </a:t>
                      </a:r>
                      <a:endParaRPr kumimoji="1" lang="fr-FR"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1" lang="fr-FR"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3047259"/>
                  </a:ext>
                </a:extLst>
              </a:tr>
            </a:tbl>
          </a:graphicData>
        </a:graphic>
      </p:graphicFrame>
      <p:sp>
        <p:nvSpPr>
          <p:cNvPr id="6" name="Oval 2">
            <a:extLst>
              <a:ext uri="{FF2B5EF4-FFF2-40B4-BE49-F238E27FC236}">
                <a16:creationId xmlns:a16="http://schemas.microsoft.com/office/drawing/2014/main" id="{ECBB3E8E-F68D-EC8A-6985-5667714DDE53}"/>
              </a:ext>
            </a:extLst>
          </p:cNvPr>
          <p:cNvSpPr/>
          <p:nvPr/>
        </p:nvSpPr>
        <p:spPr>
          <a:xfrm>
            <a:off x="7504113" y="836613"/>
            <a:ext cx="1366837" cy="4986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ja-JP">
              <a:solidFill>
                <a:srgbClr val="FFFFFF"/>
              </a:solidFill>
              <a:latin typeface="Gill Sans MT" charset="0"/>
              <a:cs typeface="MS PGothic" charset="0"/>
            </a:endParaRPr>
          </a:p>
        </p:txBody>
      </p:sp>
      <p:sp>
        <p:nvSpPr>
          <p:cNvPr id="51242" name="Rectangle 1">
            <a:extLst>
              <a:ext uri="{FF2B5EF4-FFF2-40B4-BE49-F238E27FC236}">
                <a16:creationId xmlns:a16="http://schemas.microsoft.com/office/drawing/2014/main" id="{C88C4F11-792F-4E31-3942-E8B45027A1C4}"/>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Espace réservé du pied de page 3">
            <a:extLst>
              <a:ext uri="{FF2B5EF4-FFF2-40B4-BE49-F238E27FC236}">
                <a16:creationId xmlns:a16="http://schemas.microsoft.com/office/drawing/2014/main" id="{3A4527D3-4A6F-5175-FA57-5B59AFD879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graphicFrame>
        <p:nvGraphicFramePr>
          <p:cNvPr id="6" name="Tableau 5">
            <a:extLst>
              <a:ext uri="{FF2B5EF4-FFF2-40B4-BE49-F238E27FC236}">
                <a16:creationId xmlns:a16="http://schemas.microsoft.com/office/drawing/2014/main" id="{C0226D47-96DA-C531-0D90-E6EE513B80BF}"/>
              </a:ext>
            </a:extLst>
          </p:cNvPr>
          <p:cNvGraphicFramePr>
            <a:graphicFrameLocks noGrp="1"/>
          </p:cNvGraphicFramePr>
          <p:nvPr>
            <p:extLst>
              <p:ext uri="{D42A27DB-BD31-4B8C-83A1-F6EECF244321}">
                <p14:modId xmlns:p14="http://schemas.microsoft.com/office/powerpoint/2010/main" val="2396951798"/>
              </p:ext>
            </p:extLst>
          </p:nvPr>
        </p:nvGraphicFramePr>
        <p:xfrm>
          <a:off x="107950" y="476250"/>
          <a:ext cx="8928100" cy="6227764"/>
        </p:xfrm>
        <a:graphic>
          <a:graphicData uri="http://schemas.openxmlformats.org/drawingml/2006/table">
            <a:tbl>
              <a:tblPr/>
              <a:tblGrid>
                <a:gridCol w="798513">
                  <a:extLst>
                    <a:ext uri="{9D8B030D-6E8A-4147-A177-3AD203B41FA5}">
                      <a16:colId xmlns:a16="http://schemas.microsoft.com/office/drawing/2014/main" val="2096097843"/>
                    </a:ext>
                  </a:extLst>
                </a:gridCol>
                <a:gridCol w="1217265">
                  <a:extLst>
                    <a:ext uri="{9D8B030D-6E8A-4147-A177-3AD203B41FA5}">
                      <a16:colId xmlns:a16="http://schemas.microsoft.com/office/drawing/2014/main" val="1222389412"/>
                    </a:ext>
                  </a:extLst>
                </a:gridCol>
                <a:gridCol w="1008112">
                  <a:extLst>
                    <a:ext uri="{9D8B030D-6E8A-4147-A177-3AD203B41FA5}">
                      <a16:colId xmlns:a16="http://schemas.microsoft.com/office/drawing/2014/main" val="1761524337"/>
                    </a:ext>
                  </a:extLst>
                </a:gridCol>
                <a:gridCol w="2376264">
                  <a:extLst>
                    <a:ext uri="{9D8B030D-6E8A-4147-A177-3AD203B41FA5}">
                      <a16:colId xmlns:a16="http://schemas.microsoft.com/office/drawing/2014/main" val="377621262"/>
                    </a:ext>
                  </a:extLst>
                </a:gridCol>
                <a:gridCol w="3527946">
                  <a:extLst>
                    <a:ext uri="{9D8B030D-6E8A-4147-A177-3AD203B41FA5}">
                      <a16:colId xmlns:a16="http://schemas.microsoft.com/office/drawing/2014/main" val="3129583484"/>
                    </a:ext>
                  </a:extLst>
                </a:gridCol>
              </a:tblGrid>
              <a:tr h="3159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Description</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qualitative</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Quantitatives</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92674232"/>
                  </a:ext>
                </a:extLst>
              </a:tr>
              <a:tr h="1189038">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4</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Un lien fort s'est établi entre les membres du groupe. Les membres sont intéressés par le renforcement des capacités du groupe ainsi que de la communauté dans son ensemble.</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font confiance aux leaders et les aident à assurer le bon fonctionnement du groupe.</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Plus de 70 % des membres participent à l'élection des responsables.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registres financiers et non financiers sont correctement remplis avec toutes les informations pertinentes, conformément à la formation dispensée par les conseillers agricoles.</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208439044"/>
                  </a:ext>
                </a:extLst>
              </a:tr>
              <a:tr h="2933700">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 la capacité de trouver une solution à la plupart des problèmes soulevés dans la gestion et le fonctionnement du groupe, y compris l'achat collectif d'intrants et la commercialisation des produits. Le groupe a mis en place un mécanisme efficace de résolution des conflits.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aident les voisins et les membres de la communauté à partager leurs compétences/connaissances agricoles librement et ouvertement.</a:t>
                      </a:r>
                      <a:endPar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Plus de 70% des membres sont conscients et satisfaits de la manière dont les cotisations sont dépensées et dont les bénéfices de la commercialisation collective sont partagés entre les membres (les procès-verbaux des réunions avec la liste des participants sont disponibles).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plan d'action formulé a été entièrement mis en œuvre et le prochain plan d'action a été formulé avec plus de 80% des membres impliqués.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 établi un réseau avec plus d'un acheteur, un fournisseur d'intrants et un prestataire de services.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compétences/connaissances assurées par l'agent de vulgarisation sont mises en œuvre par plus de 80% des membres dans leurs champs.</a:t>
                      </a:r>
                      <a:endPar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537858440"/>
                  </a:ext>
                </a:extLst>
              </a:tr>
              <a:tr h="1789113">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hommes et les femmes sont pleinement conscients de l'impact négatif des disparités entre les sexes sur le développement de la communauté et sur l'amélioration de leurs moyens de subsistance.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femmes participent aussi activement aux réunions de la communauté. </a:t>
                      </a:r>
                      <a:endParaRPr kumimoji="1" lang="fr-FR" altLang="ja-JP" sz="11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-L'un ou l'autre sexe représente plus de 40% des responsables du groupe.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femmes membres participent à diverses activités communautaires. </a:t>
                      </a:r>
                      <a:endParaRPr kumimoji="1" lang="fr-FR" altLang="ja-JP" sz="11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1" marR="9143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77068960"/>
                  </a:ext>
                </a:extLst>
              </a:tr>
            </a:tbl>
          </a:graphicData>
        </a:graphic>
      </p:graphicFrame>
      <p:sp>
        <p:nvSpPr>
          <p:cNvPr id="52254" name="Rectangle 1">
            <a:extLst>
              <a:ext uri="{FF2B5EF4-FFF2-40B4-BE49-F238E27FC236}">
                <a16:creationId xmlns:a16="http://schemas.microsoft.com/office/drawing/2014/main" id="{3F2133F8-D264-D9D8-A256-6F70881D3B9D}"/>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Espace réservé du pied de page 3">
            <a:extLst>
              <a:ext uri="{FF2B5EF4-FFF2-40B4-BE49-F238E27FC236}">
                <a16:creationId xmlns:a16="http://schemas.microsoft.com/office/drawing/2014/main" id="{AF9D22C0-D8AE-BBDF-F7B9-7DE3B1FFEB8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graphicFrame>
        <p:nvGraphicFramePr>
          <p:cNvPr id="5" name="Tableau 4">
            <a:extLst>
              <a:ext uri="{FF2B5EF4-FFF2-40B4-BE49-F238E27FC236}">
                <a16:creationId xmlns:a16="http://schemas.microsoft.com/office/drawing/2014/main" id="{64B22693-785B-93A9-6B5E-C736C08114E0}"/>
              </a:ext>
            </a:extLst>
          </p:cNvPr>
          <p:cNvGraphicFramePr>
            <a:graphicFrameLocks noGrp="1"/>
          </p:cNvGraphicFramePr>
          <p:nvPr>
            <p:extLst>
              <p:ext uri="{D42A27DB-BD31-4B8C-83A1-F6EECF244321}">
                <p14:modId xmlns:p14="http://schemas.microsoft.com/office/powerpoint/2010/main" val="1093513734"/>
              </p:ext>
            </p:extLst>
          </p:nvPr>
        </p:nvGraphicFramePr>
        <p:xfrm>
          <a:off x="179386" y="476250"/>
          <a:ext cx="8691562" cy="6266785"/>
        </p:xfrm>
        <a:graphic>
          <a:graphicData uri="http://schemas.openxmlformats.org/drawingml/2006/table">
            <a:tbl>
              <a:tblPr/>
              <a:tblGrid>
                <a:gridCol w="1593738">
                  <a:extLst>
                    <a:ext uri="{9D8B030D-6E8A-4147-A177-3AD203B41FA5}">
                      <a16:colId xmlns:a16="http://schemas.microsoft.com/office/drawing/2014/main" val="858248561"/>
                    </a:ext>
                  </a:extLst>
                </a:gridCol>
                <a:gridCol w="5867078">
                  <a:extLst>
                    <a:ext uri="{9D8B030D-6E8A-4147-A177-3AD203B41FA5}">
                      <a16:colId xmlns:a16="http://schemas.microsoft.com/office/drawing/2014/main" val="1634197372"/>
                    </a:ext>
                  </a:extLst>
                </a:gridCol>
                <a:gridCol w="579541">
                  <a:extLst>
                    <a:ext uri="{9D8B030D-6E8A-4147-A177-3AD203B41FA5}">
                      <a16:colId xmlns:a16="http://schemas.microsoft.com/office/drawing/2014/main" val="2518048164"/>
                    </a:ext>
                  </a:extLst>
                </a:gridCol>
                <a:gridCol w="651205">
                  <a:extLst>
                    <a:ext uri="{9D8B030D-6E8A-4147-A177-3AD203B41FA5}">
                      <a16:colId xmlns:a16="http://schemas.microsoft.com/office/drawing/2014/main" val="2749437851"/>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Niveau</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Oui</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extLst>
                  <a:ext uri="{0D108BD9-81ED-4DB2-BD59-A6C34878D82A}">
                    <a16:rowId xmlns:a16="http://schemas.microsoft.com/office/drawing/2014/main" val="1504287021"/>
                  </a:ext>
                </a:extLst>
              </a:tr>
              <a:tr h="79216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membres font confiance aux leaders et les aident à assurer le bon fonctionnement du groupe.</a:t>
                      </a:r>
                      <a:endParaRPr kumimoji="1" lang="fr-FR"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6858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620705914"/>
                  </a:ext>
                </a:extLst>
              </a:tr>
              <a:tr h="1219200">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Plus de 70 % des membres participent à l'élection des responsables.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registres financiers et non financiers sont correctement remplis avec toutes les informations pertinentes, conformément à la formation dispensée par les conseillers agricoles.</a:t>
                      </a:r>
                      <a:endParaRPr kumimoji="1" lang="fr-FR"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47372372"/>
                  </a:ext>
                </a:extLst>
              </a:tr>
              <a:tr h="115887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 la capacité de trouver une solution à la plupart des problèmes soulevés dans la gestion et le fonctionnement du groupe, y compris l'achat collectif d'intrants et la commercialisation des produits. Le groupe a mis en place un mécanisme efficace de résolution des conflits.</a:t>
                      </a:r>
                    </a:p>
                    <a:p>
                      <a:pPr marL="0" marR="0" lvl="0" indent="0" algn="just" defTabSz="685800" rtl="0" eaLnBrk="1" fontAlgn="base" latinLnBrk="0" hangingPunct="1">
                        <a:lnSpc>
                          <a:spcPct val="100000"/>
                        </a:lnSpc>
                        <a:spcBef>
                          <a:spcPct val="0"/>
                        </a:spcBef>
                        <a:spcAft>
                          <a:spcPct val="0"/>
                        </a:spcAft>
                        <a:buClrTx/>
                        <a:buSzTx/>
                        <a:buFontTx/>
                        <a:buNone/>
                        <a:tabLst/>
                      </a:pPr>
                      <a:endPar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760186172"/>
                  </a:ext>
                </a:extLst>
              </a:tr>
              <a:tr h="1219200">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plan d'action formulé a été entièrement mis en œuvre et le prochain plan d'action a été formulé avec plus de 80% des membres impliqués.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a établi un réseau avec plus d'un acheteur, un fournisseur d'intrants et un prestataire de services.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9109729"/>
                  </a:ext>
                </a:extLst>
              </a:tr>
              <a:tr h="77470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hommes et les femmes sont pleinement conscients de l'impact négatif des disparités entre les sexes sur le développement de la communauté et sur l'amélioration de leurs moyens de subsistance.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4219936219"/>
                  </a:ext>
                </a:extLst>
              </a:tr>
              <a:tr h="37147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femmes participent aussi activement aux réunions de la communauté</a:t>
                      </a:r>
                      <a:endParaRPr kumimoji="1" lang="fr-FR"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6719324"/>
                  </a:ext>
                </a:extLst>
              </a:tr>
            </a:tbl>
          </a:graphicData>
        </a:graphic>
      </p:graphicFrame>
      <p:sp>
        <p:nvSpPr>
          <p:cNvPr id="6" name="Oval 2">
            <a:extLst>
              <a:ext uri="{FF2B5EF4-FFF2-40B4-BE49-F238E27FC236}">
                <a16:creationId xmlns:a16="http://schemas.microsoft.com/office/drawing/2014/main" id="{930E185E-FA23-CBB6-5AD2-E0ABC752C2A2}"/>
              </a:ext>
            </a:extLst>
          </p:cNvPr>
          <p:cNvSpPr/>
          <p:nvPr/>
        </p:nvSpPr>
        <p:spPr>
          <a:xfrm>
            <a:off x="7504113" y="836613"/>
            <a:ext cx="1460500" cy="5338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ja-JP">
              <a:solidFill>
                <a:srgbClr val="FFFFFF"/>
              </a:solidFill>
              <a:latin typeface="Gill Sans MT" charset="0"/>
              <a:cs typeface="MS PGothic" charset="0"/>
            </a:endParaRPr>
          </a:p>
        </p:txBody>
      </p:sp>
      <p:sp>
        <p:nvSpPr>
          <p:cNvPr id="53290" name="Rectangle 1">
            <a:extLst>
              <a:ext uri="{FF2B5EF4-FFF2-40B4-BE49-F238E27FC236}">
                <a16:creationId xmlns:a16="http://schemas.microsoft.com/office/drawing/2014/main" id="{FB3E767D-AA38-92EB-A940-B2A070B65A72}"/>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Espace réservé du pied de page 3">
            <a:extLst>
              <a:ext uri="{FF2B5EF4-FFF2-40B4-BE49-F238E27FC236}">
                <a16:creationId xmlns:a16="http://schemas.microsoft.com/office/drawing/2014/main" id="{91DA7C17-9279-4A86-DD10-F80B01EB77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graphicFrame>
        <p:nvGraphicFramePr>
          <p:cNvPr id="5" name="Tableau 4">
            <a:extLst>
              <a:ext uri="{FF2B5EF4-FFF2-40B4-BE49-F238E27FC236}">
                <a16:creationId xmlns:a16="http://schemas.microsoft.com/office/drawing/2014/main" id="{9E5E6DF1-8F9C-3334-3E3E-D578FDBB50B5}"/>
              </a:ext>
            </a:extLst>
          </p:cNvPr>
          <p:cNvGraphicFramePr>
            <a:graphicFrameLocks noGrp="1"/>
          </p:cNvGraphicFramePr>
          <p:nvPr>
            <p:extLst>
              <p:ext uri="{D42A27DB-BD31-4B8C-83A1-F6EECF244321}">
                <p14:modId xmlns:p14="http://schemas.microsoft.com/office/powerpoint/2010/main" val="1268537886"/>
              </p:ext>
            </p:extLst>
          </p:nvPr>
        </p:nvGraphicFramePr>
        <p:xfrm>
          <a:off x="107950" y="476250"/>
          <a:ext cx="9001125" cy="6299839"/>
        </p:xfrm>
        <a:graphic>
          <a:graphicData uri="http://schemas.openxmlformats.org/drawingml/2006/table">
            <a:tbl>
              <a:tblPr/>
              <a:tblGrid>
                <a:gridCol w="792163">
                  <a:extLst>
                    <a:ext uri="{9D8B030D-6E8A-4147-A177-3AD203B41FA5}">
                      <a16:colId xmlns:a16="http://schemas.microsoft.com/office/drawing/2014/main" val="1534695259"/>
                    </a:ext>
                  </a:extLst>
                </a:gridCol>
                <a:gridCol w="1223962">
                  <a:extLst>
                    <a:ext uri="{9D8B030D-6E8A-4147-A177-3AD203B41FA5}">
                      <a16:colId xmlns:a16="http://schemas.microsoft.com/office/drawing/2014/main" val="759419835"/>
                    </a:ext>
                  </a:extLst>
                </a:gridCol>
                <a:gridCol w="1079773">
                  <a:extLst>
                    <a:ext uri="{9D8B030D-6E8A-4147-A177-3AD203B41FA5}">
                      <a16:colId xmlns:a16="http://schemas.microsoft.com/office/drawing/2014/main" val="2510524380"/>
                    </a:ext>
                  </a:extLst>
                </a:gridCol>
                <a:gridCol w="3528392">
                  <a:extLst>
                    <a:ext uri="{9D8B030D-6E8A-4147-A177-3AD203B41FA5}">
                      <a16:colId xmlns:a16="http://schemas.microsoft.com/office/drawing/2014/main" val="212700038"/>
                    </a:ext>
                  </a:extLst>
                </a:gridCol>
                <a:gridCol w="2376835">
                  <a:extLst>
                    <a:ext uri="{9D8B030D-6E8A-4147-A177-3AD203B41FA5}">
                      <a16:colId xmlns:a16="http://schemas.microsoft.com/office/drawing/2014/main" val="1206707509"/>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Description</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qualitatives</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Aspects Quantitatives</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506142396"/>
                  </a:ext>
                </a:extLst>
              </a:tr>
              <a:tr h="639763">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Niveau 5</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est capable de travailler ensemble pour résoudre divers problèmes et peut construire et maintenir le réseau avec d'autres groupes et organisations.</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changement de leaders n'affecte pas la gestion et le fonctionnement du groupe.</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mandats des responsables sont indiqués dans le règlement intérieur et sont strictement respectés.</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520636352"/>
                  </a:ext>
                </a:extLst>
              </a:tr>
              <a:tr h="3200400">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groupe interagit avec d'autres groupes/organisations pour résoudre tout problème qui se présente.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 nombreux membres sont engagés dans le bien-être de la communauté, en utilisant leurs compétences et connaissances acquises dans le cadre des activités du SHEP.</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négocie les prix et les volumes avec les acheteurs.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chocs externes tels que la perte d'acheteurs, les conditions météorologiques défavorables, les mauvais prix ne mettent pas en danger la cohésion et l'intégrité du groupe.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membres du groupe sont engagés dans la transmission des compétences/connaissances aux autres agriculteurs.</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Il existe des preuves d'une interaction régulière avec d'autres groupes / organisations.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dispose d'un budget annuel pour les activités du groupe.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a un accord documenté avec les acheteurs.</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490479520"/>
                  </a:ext>
                </a:extLst>
              </a:tr>
              <a:tr h="1905000">
                <a:tc vMerge="1">
                  <a:txBody>
                    <a:bodyPr/>
                    <a:lstStyle/>
                    <a:p>
                      <a:endParaRPr lang="fr-FR"/>
                    </a:p>
                  </a:txBody>
                  <a:tcPr/>
                </a:tc>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hommes et les femmes travaillent avec les autres membres de la communauté à l'amélioration des relations entre les sexes dans la communauté.</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interagit et aide les groupes vulnérables de la communauté à améliorer leurs moyens de subsistance.</a:t>
                      </a:r>
                      <a:endParaRPr kumimoji="1" lang="fr-FR"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La communauté a augmenté le nombre de femmes membres du comité de développement communautaire (la plus haute entité décisionnelle de la communauté).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Il existe des preuves d'interaction avec les groupes vulnérables de la communauté.</a:t>
                      </a:r>
                      <a:endParaRPr kumimoji="1" lang="fr-FR"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41" marR="91441"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2683559738"/>
                  </a:ext>
                </a:extLst>
              </a:tr>
            </a:tbl>
          </a:graphicData>
        </a:graphic>
      </p:graphicFrame>
      <p:sp>
        <p:nvSpPr>
          <p:cNvPr id="54302" name="Rectangle 1">
            <a:extLst>
              <a:ext uri="{FF2B5EF4-FFF2-40B4-BE49-F238E27FC236}">
                <a16:creationId xmlns:a16="http://schemas.microsoft.com/office/drawing/2014/main" id="{24DCB0DF-41BC-AC97-4976-400D407B6B8F}"/>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Espace réservé du pied de page 3">
            <a:extLst>
              <a:ext uri="{FF2B5EF4-FFF2-40B4-BE49-F238E27FC236}">
                <a16:creationId xmlns:a16="http://schemas.microsoft.com/office/drawing/2014/main" id="{6E6323EE-3CD3-7439-FB6F-FB9499EA7E3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sp>
        <p:nvSpPr>
          <p:cNvPr id="55298" name="Rectangle 1">
            <a:extLst>
              <a:ext uri="{FF2B5EF4-FFF2-40B4-BE49-F238E27FC236}">
                <a16:creationId xmlns:a16="http://schemas.microsoft.com/office/drawing/2014/main" id="{D253EA30-037F-EEC2-C14E-873A06E8C013}"/>
              </a:ext>
            </a:extLst>
          </p:cNvPr>
          <p:cNvSpPr>
            <a:spLocks noChangeArrowheads="1"/>
          </p:cNvSpPr>
          <p:nvPr/>
        </p:nvSpPr>
        <p:spPr bwMode="auto">
          <a:xfrm>
            <a:off x="466725" y="-100013"/>
            <a:ext cx="51466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3200" b="1">
                <a:solidFill>
                  <a:srgbClr val="00B0F0"/>
                </a:solidFill>
              </a:rPr>
              <a:t>Contenu de IAG, </a:t>
            </a:r>
            <a:r>
              <a:rPr lang="en-US" altLang="ja-JP" sz="3200" b="1">
                <a:solidFill>
                  <a:srgbClr val="C00000"/>
                </a:solidFill>
              </a:rPr>
              <a:t>niveau 5</a:t>
            </a:r>
          </a:p>
        </p:txBody>
      </p:sp>
      <p:graphicFrame>
        <p:nvGraphicFramePr>
          <p:cNvPr id="6" name="Tableau 5">
            <a:extLst>
              <a:ext uri="{FF2B5EF4-FFF2-40B4-BE49-F238E27FC236}">
                <a16:creationId xmlns:a16="http://schemas.microsoft.com/office/drawing/2014/main" id="{19179D18-AA25-246B-1863-42F4AE56AE04}"/>
              </a:ext>
            </a:extLst>
          </p:cNvPr>
          <p:cNvGraphicFramePr>
            <a:graphicFrameLocks noGrp="1"/>
          </p:cNvGraphicFramePr>
          <p:nvPr>
            <p:extLst>
              <p:ext uri="{D42A27DB-BD31-4B8C-83A1-F6EECF244321}">
                <p14:modId xmlns:p14="http://schemas.microsoft.com/office/powerpoint/2010/main" val="1717301394"/>
              </p:ext>
            </p:extLst>
          </p:nvPr>
        </p:nvGraphicFramePr>
        <p:xfrm>
          <a:off x="143669" y="484188"/>
          <a:ext cx="8856662" cy="6316225"/>
        </p:xfrm>
        <a:graphic>
          <a:graphicData uri="http://schemas.openxmlformats.org/drawingml/2006/table">
            <a:tbl>
              <a:tblPr/>
              <a:tblGrid>
                <a:gridCol w="1624012">
                  <a:extLst>
                    <a:ext uri="{9D8B030D-6E8A-4147-A177-3AD203B41FA5}">
                      <a16:colId xmlns:a16="http://schemas.microsoft.com/office/drawing/2014/main" val="2629437525"/>
                    </a:ext>
                  </a:extLst>
                </a:gridCol>
                <a:gridCol w="5978525">
                  <a:extLst>
                    <a:ext uri="{9D8B030D-6E8A-4147-A177-3AD203B41FA5}">
                      <a16:colId xmlns:a16="http://schemas.microsoft.com/office/drawing/2014/main" val="1533540399"/>
                    </a:ext>
                  </a:extLst>
                </a:gridCol>
                <a:gridCol w="590550">
                  <a:extLst>
                    <a:ext uri="{9D8B030D-6E8A-4147-A177-3AD203B41FA5}">
                      <a16:colId xmlns:a16="http://schemas.microsoft.com/office/drawing/2014/main" val="1379884927"/>
                    </a:ext>
                  </a:extLst>
                </a:gridCol>
                <a:gridCol w="663575">
                  <a:extLst>
                    <a:ext uri="{9D8B030D-6E8A-4147-A177-3AD203B41FA5}">
                      <a16:colId xmlns:a16="http://schemas.microsoft.com/office/drawing/2014/main" val="3990161952"/>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Niveau</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Oui</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Non</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2D2E"/>
                    </a:solidFill>
                  </a:tcPr>
                </a:tc>
                <a:extLst>
                  <a:ext uri="{0D108BD9-81ED-4DB2-BD59-A6C34878D82A}">
                    <a16:rowId xmlns:a16="http://schemas.microsoft.com/office/drawing/2014/main" val="2897450905"/>
                  </a:ext>
                </a:extLst>
              </a:tr>
              <a:tr h="5175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Leadership</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 changement de leaders n'affecte pas la gestion et le fonctionnement du groupe.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526756990"/>
                  </a:ext>
                </a:extLst>
              </a:tr>
              <a:tr h="51752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Les mandats des responsables sont indiqués dans le règlement intérieur et sont strictement respectés.</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08261036"/>
                  </a:ext>
                </a:extLst>
              </a:tr>
              <a:tr h="222567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Coopération entre les membres</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interagit avec d'autres groupes/organisations pour résoudre tout problème qui se présente.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-De nombreux membres sont engagés dans le bien-être de la communauté, en utilisant leurs compétences et connaissances acquises dans le cadre des activités du SHEP.</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négocie les prix et les volumes avec les acheteurs.</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chocs externes tels que la perte d'acheteurs, les conditions météorologiques défavorables, les mauvais prix ne mettent pas en danger la cohésion et l'intégrité du groupe.</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58376316"/>
                  </a:ext>
                </a:extLst>
              </a:tr>
              <a:tr h="517525">
                <a:tc v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dispose d'un budget annuel pour les activités du groupe.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a un accord documenté avec les acheteurs.</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94485446"/>
                  </a:ext>
                </a:extLst>
              </a:tr>
              <a:tr h="94456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Genre</a:t>
                      </a: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-Les hommes et les femmes travaillent avec les autres membres de la communauté à l'amélioration des relations entre les sexes dans la communauté.</a:t>
                      </a:r>
                    </a:p>
                    <a:p>
                      <a:pPr marL="0" marR="0" lvl="0" indent="0" algn="just" defTabSz="9144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 groupe interagit et aide les groupes vulnérables de la communauté à améliorer leurs moyens de subsistance.</a:t>
                      </a: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473765336"/>
                  </a:ext>
                </a:extLst>
              </a:tr>
              <a:tr h="1006475">
                <a:tc vMerge="1">
                  <a:txBody>
                    <a:bodyPr/>
                    <a:lstStyle/>
                    <a:p>
                      <a:endParaRPr lang="fr-FR"/>
                    </a:p>
                  </a:txBody>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1" lang="fr-CA" altLang="ja-JP" sz="14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La communauté a augmenté le nombre de femmes membres du comité de développement communautaire (la plus haute entité décisionnelle de la communauté). </a:t>
                      </a:r>
                    </a:p>
                    <a:p>
                      <a:pPr marL="0" marR="0" lvl="0" indent="0" algn="l" defTabSz="6858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altLang="ja-JP" sz="18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1437" marR="91437"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84301314"/>
                  </a:ext>
                </a:extLst>
              </a:tr>
            </a:tbl>
          </a:graphicData>
        </a:graphic>
      </p:graphicFrame>
      <p:sp>
        <p:nvSpPr>
          <p:cNvPr id="7" name="Oval 2">
            <a:extLst>
              <a:ext uri="{FF2B5EF4-FFF2-40B4-BE49-F238E27FC236}">
                <a16:creationId xmlns:a16="http://schemas.microsoft.com/office/drawing/2014/main" id="{ACDF3BC7-6534-0D97-98D2-6E2BDF91DF76}"/>
              </a:ext>
            </a:extLst>
          </p:cNvPr>
          <p:cNvSpPr/>
          <p:nvPr/>
        </p:nvSpPr>
        <p:spPr>
          <a:xfrm>
            <a:off x="7740351" y="458292"/>
            <a:ext cx="1259979" cy="6192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ja-JP">
              <a:solidFill>
                <a:srgbClr val="FFFFFF"/>
              </a:solidFill>
              <a:latin typeface="Gill Sans MT" charset="0"/>
              <a:cs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a:extLst>
              <a:ext uri="{FF2B5EF4-FFF2-40B4-BE49-F238E27FC236}">
                <a16:creationId xmlns:a16="http://schemas.microsoft.com/office/drawing/2014/main" id="{B3959A69-E4AE-8B5E-21D0-464C18FA5D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37CB0BF-B6FC-441D-929F-CE1D9F7FBB16}" type="slidenum">
              <a:rPr kumimoji="0" lang="fr-FR" altLang="ko-KR" sz="1200">
                <a:solidFill>
                  <a:srgbClr val="D38E27"/>
                </a:solidFill>
                <a:latin typeface="Franklin Gothic Book" panose="020B0503020102020204" pitchFamily="34" charset="0"/>
                <a:cs typeface="Arial" panose="020B0604020202020204" pitchFamily="34" charset="0"/>
              </a:rPr>
              <a:pPr/>
              <a:t>3</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8EB76C9-63C1-8522-D86B-A3578F81EA71}"/>
              </a:ext>
            </a:extLst>
          </p:cNvPr>
          <p:cNvSpPr/>
          <p:nvPr/>
        </p:nvSpPr>
        <p:spPr>
          <a:xfrm>
            <a:off x="1259632" y="476672"/>
            <a:ext cx="6768752" cy="892552"/>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eaLnBrk="1" hangingPunct="1">
              <a:defRPr/>
            </a:pPr>
            <a:r>
              <a:rPr lang="fr-FR" sz="2800" dirty="0">
                <a:latin typeface="Tahoma" panose="020B0604030504040204" pitchFamily="34" charset="0"/>
                <a:ea typeface="Tahoma" panose="020B0604030504040204" pitchFamily="34" charset="0"/>
                <a:cs typeface="Tahoma" panose="020B0604030504040204" pitchFamily="34" charset="0"/>
              </a:rPr>
              <a:t> 1. INTRODUCTION</a:t>
            </a:r>
          </a:p>
          <a:p>
            <a:pPr algn="ctr" eaLnBrk="1" hangingPunct="1">
              <a:defRPr/>
            </a:pPr>
            <a:r>
              <a:rPr lang="fr-FR" sz="2400" dirty="0">
                <a:latin typeface="Tahoma" panose="020B0604030504040204" pitchFamily="34" charset="0"/>
                <a:ea typeface="Tahoma" panose="020B0604030504040204" pitchFamily="34" charset="0"/>
                <a:cs typeface="Tahoma" panose="020B0604030504040204" pitchFamily="34" charset="0"/>
              </a:rPr>
              <a:t>- Les activités de prise de conscience -</a:t>
            </a:r>
          </a:p>
        </p:txBody>
      </p:sp>
      <p:sp>
        <p:nvSpPr>
          <p:cNvPr id="19459" name="TextBox 2">
            <a:extLst>
              <a:ext uri="{FF2B5EF4-FFF2-40B4-BE49-F238E27FC236}">
                <a16:creationId xmlns:a16="http://schemas.microsoft.com/office/drawing/2014/main" id="{6747C195-FC8E-7212-82B6-8C1A2444B300}"/>
              </a:ext>
            </a:extLst>
          </p:cNvPr>
          <p:cNvSpPr txBox="1">
            <a:spLocks noChangeArrowheads="1"/>
          </p:cNvSpPr>
          <p:nvPr/>
        </p:nvSpPr>
        <p:spPr bwMode="auto">
          <a:xfrm>
            <a:off x="971550" y="1692275"/>
            <a:ext cx="77327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fr-FR" altLang="ja-JP" sz="2800"/>
              <a:t>Dans l’approche SHEP, il est développé des activités de nature à permettre aux agriculteurs d’appréhender certaines réalités comme le potentiel de l’horticulture, l’importance de la tenue des registres, l’asymétrie de l’information etc. Au nombre de ces activités figurent : </a:t>
            </a:r>
          </a:p>
          <a:p>
            <a:pPr algn="just" eaLnBrk="1" hangingPunct="1"/>
            <a:endParaRPr lang="fr-FR" altLang="ja-JP" sz="2800"/>
          </a:p>
          <a:p>
            <a:pPr algn="just" eaLnBrk="1" hangingPunct="1">
              <a:buFont typeface="Wingdings" panose="05000000000000000000" pitchFamily="2" charset="2"/>
              <a:buChar char="Ø"/>
            </a:pPr>
            <a:r>
              <a:rPr lang="fr-FR" altLang="ja-JP" sz="2800"/>
              <a:t>L’enquête de base ; </a:t>
            </a:r>
          </a:p>
          <a:p>
            <a:pPr algn="just" eaLnBrk="1" hangingPunct="1">
              <a:buFont typeface="Wingdings" panose="05000000000000000000" pitchFamily="2" charset="2"/>
              <a:buChar char="Ø"/>
            </a:pPr>
            <a:r>
              <a:rPr lang="fr-FR" altLang="ja-JP" sz="2800"/>
              <a:t>L’étude du marché ; </a:t>
            </a:r>
          </a:p>
          <a:p>
            <a:pPr algn="just" eaLnBrk="1" hangingPunct="1">
              <a:buFont typeface="Wingdings" panose="05000000000000000000" pitchFamily="2" charset="2"/>
              <a:buChar char="Ø"/>
            </a:pPr>
            <a:r>
              <a:rPr lang="fr-FR" altLang="ja-JP" sz="2800"/>
              <a:t>Le Forum de rencontres (optionnel) </a:t>
            </a:r>
            <a:endParaRPr lang="fr-FR" altLang="ja-JP" sz="2800">
              <a:latin typeface="Gill Sans MT" panose="020B0502020104020203"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1" name="Line 8">
            <a:extLst>
              <a:ext uri="{FF2B5EF4-FFF2-40B4-BE49-F238E27FC236}">
                <a16:creationId xmlns:a16="http://schemas.microsoft.com/office/drawing/2014/main" id="{669D38F4-D287-2970-48BA-E7121A4D198B}"/>
              </a:ext>
            </a:extLst>
          </p:cNvPr>
          <p:cNvSpPr>
            <a:spLocks noChangeShapeType="1"/>
          </p:cNvSpPr>
          <p:nvPr/>
        </p:nvSpPr>
        <p:spPr bwMode="auto">
          <a:xfrm>
            <a:off x="4572793" y="4928072"/>
            <a:ext cx="0"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0226" name="AutoShape 2">
            <a:extLst>
              <a:ext uri="{FF2B5EF4-FFF2-40B4-BE49-F238E27FC236}">
                <a16:creationId xmlns:a16="http://schemas.microsoft.com/office/drawing/2014/main" id="{4F7155DD-E1D9-50D4-261C-332B238DF666}"/>
              </a:ext>
            </a:extLst>
          </p:cNvPr>
          <p:cNvSpPr>
            <a:spLocks noChangeArrowheads="1"/>
          </p:cNvSpPr>
          <p:nvPr/>
        </p:nvSpPr>
        <p:spPr bwMode="auto">
          <a:xfrm>
            <a:off x="1620043" y="4426422"/>
            <a:ext cx="6121400" cy="503237"/>
          </a:xfrm>
          <a:prstGeom prst="roundRect">
            <a:avLst>
              <a:gd name="adj" fmla="val 16667"/>
            </a:avLst>
          </a:prstGeom>
          <a:solidFill>
            <a:srgbClr val="FFFF00"/>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FR" altLang="ja-JP" b="1">
                <a:effectLst>
                  <a:outerShdw blurRad="38100" dist="38100" dir="2700000" algn="tl">
                    <a:srgbClr val="FFFFFF"/>
                  </a:outerShdw>
                </a:effectLst>
                <a:ea typeface="ＭＳ 明朝" panose="02020609040205080304" pitchFamily="17" charset="-128"/>
              </a:rPr>
              <a:t>Analyse des données</a:t>
            </a:r>
            <a:endParaRPr lang="fr-FR" altLang="ja-JP">
              <a:effectLst>
                <a:outerShdw blurRad="38100" dist="38100" dir="2700000" algn="tl">
                  <a:srgbClr val="FFFFFF"/>
                </a:outerShdw>
              </a:effectLst>
            </a:endParaRPr>
          </a:p>
        </p:txBody>
      </p:sp>
      <p:sp>
        <p:nvSpPr>
          <p:cNvPr id="180228" name="AutoShape 4">
            <a:extLst>
              <a:ext uri="{FF2B5EF4-FFF2-40B4-BE49-F238E27FC236}">
                <a16:creationId xmlns:a16="http://schemas.microsoft.com/office/drawing/2014/main" id="{F6CC7143-5E9E-3BAE-1575-080A7979626D}"/>
              </a:ext>
            </a:extLst>
          </p:cNvPr>
          <p:cNvSpPr>
            <a:spLocks noChangeArrowheads="1"/>
          </p:cNvSpPr>
          <p:nvPr/>
        </p:nvSpPr>
        <p:spPr bwMode="auto">
          <a:xfrm>
            <a:off x="2016918" y="5218584"/>
            <a:ext cx="5076825" cy="503238"/>
          </a:xfrm>
          <a:prstGeom prst="roundRect">
            <a:avLst>
              <a:gd name="adj" fmla="val 16667"/>
            </a:avLst>
          </a:prstGeom>
          <a:solidFill>
            <a:srgbClr val="FF00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lang="fr-FR" altLang="ja-JP" b="1">
                <a:effectLst>
                  <a:outerShdw blurRad="38100" dist="38100" dir="2700000" algn="tl">
                    <a:srgbClr val="FFFFFF"/>
                  </a:outerShdw>
                </a:effectLst>
              </a:rPr>
              <a:t>Résultats de l’enqu</a:t>
            </a:r>
            <a:r>
              <a:rPr lang="fr-FR" altLang="ja-JP" b="1">
                <a:effectLst>
                  <a:outerShdw blurRad="38100" dist="38100" dir="2700000" algn="tl">
                    <a:srgbClr val="FFFFFF"/>
                  </a:outerShdw>
                </a:effectLst>
                <a:ea typeface="ＭＳ 明朝" panose="02020609040205080304" pitchFamily="17" charset="-128"/>
              </a:rPr>
              <a:t>ê</a:t>
            </a:r>
            <a:r>
              <a:rPr lang="fr-FR" altLang="ja-JP" b="1">
                <a:effectLst>
                  <a:outerShdw blurRad="38100" dist="38100" dir="2700000" algn="tl">
                    <a:srgbClr val="FFFFFF"/>
                  </a:outerShdw>
                </a:effectLst>
              </a:rPr>
              <a:t>te de base</a:t>
            </a:r>
          </a:p>
        </p:txBody>
      </p:sp>
      <p:sp>
        <p:nvSpPr>
          <p:cNvPr id="180229" name="AutoShape 5">
            <a:extLst>
              <a:ext uri="{FF2B5EF4-FFF2-40B4-BE49-F238E27FC236}">
                <a16:creationId xmlns:a16="http://schemas.microsoft.com/office/drawing/2014/main" id="{37F99D0F-418B-0E27-332C-B38B9FCC59AA}"/>
              </a:ext>
            </a:extLst>
          </p:cNvPr>
          <p:cNvSpPr>
            <a:spLocks noChangeArrowheads="1"/>
          </p:cNvSpPr>
          <p:nvPr/>
        </p:nvSpPr>
        <p:spPr bwMode="auto">
          <a:xfrm>
            <a:off x="1332706" y="2738909"/>
            <a:ext cx="6480175" cy="533400"/>
          </a:xfrm>
          <a:prstGeom prst="roundRect">
            <a:avLst>
              <a:gd name="adj" fmla="val 16667"/>
            </a:avLst>
          </a:prstGeom>
          <a:solidFill>
            <a:srgbClr val="00CC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FR" altLang="ja-JP" b="1">
                <a:effectLst>
                  <a:outerShdw blurRad="38100" dist="38100" dir="2700000" algn="tl">
                    <a:srgbClr val="FFFFFF"/>
                  </a:outerShdw>
                </a:effectLst>
                <a:ea typeface="ＭＳ 明朝" panose="02020609040205080304" pitchFamily="17" charset="-128"/>
              </a:rPr>
              <a:t>Mise en œuvre de l’enquête de base</a:t>
            </a:r>
            <a:endParaRPr lang="fr-FR" altLang="ja-JP">
              <a:effectLst>
                <a:outerShdw blurRad="38100" dist="38100" dir="2700000" algn="tl">
                  <a:srgbClr val="FFFFFF"/>
                </a:outerShdw>
              </a:effectLst>
            </a:endParaRPr>
          </a:p>
        </p:txBody>
      </p:sp>
      <p:sp>
        <p:nvSpPr>
          <p:cNvPr id="180230" name="AutoShape 6">
            <a:extLst>
              <a:ext uri="{FF2B5EF4-FFF2-40B4-BE49-F238E27FC236}">
                <a16:creationId xmlns:a16="http://schemas.microsoft.com/office/drawing/2014/main" id="{AC818D59-99C7-3B7B-8535-2FB2ED15B3E8}"/>
              </a:ext>
            </a:extLst>
          </p:cNvPr>
          <p:cNvSpPr>
            <a:spLocks noChangeArrowheads="1"/>
          </p:cNvSpPr>
          <p:nvPr/>
        </p:nvSpPr>
        <p:spPr bwMode="auto">
          <a:xfrm>
            <a:off x="1702593" y="3591397"/>
            <a:ext cx="5749925" cy="546100"/>
          </a:xfrm>
          <a:prstGeom prst="roundRect">
            <a:avLst>
              <a:gd name="adj" fmla="val 16667"/>
            </a:avLst>
          </a:prstGeom>
          <a:solidFill>
            <a:schemeClr val="bg1"/>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FR" altLang="ja-JP" b="1">
                <a:effectLst>
                  <a:outerShdw blurRad="38100" dist="38100" dir="2700000" algn="tl">
                    <a:srgbClr val="C0C0C0"/>
                  </a:outerShdw>
                </a:effectLst>
              </a:rPr>
              <a:t>Collecte de Fiche de données</a:t>
            </a:r>
          </a:p>
        </p:txBody>
      </p:sp>
      <p:sp>
        <p:nvSpPr>
          <p:cNvPr id="56326" name="Line 7">
            <a:extLst>
              <a:ext uri="{FF2B5EF4-FFF2-40B4-BE49-F238E27FC236}">
                <a16:creationId xmlns:a16="http://schemas.microsoft.com/office/drawing/2014/main" id="{7E2B7CD4-0E22-6E42-5C39-835741BB7956}"/>
              </a:ext>
            </a:extLst>
          </p:cNvPr>
          <p:cNvSpPr>
            <a:spLocks noChangeShapeType="1"/>
          </p:cNvSpPr>
          <p:nvPr/>
        </p:nvSpPr>
        <p:spPr bwMode="auto">
          <a:xfrm>
            <a:off x="4572793" y="4139084"/>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6327" name="Line 9">
            <a:extLst>
              <a:ext uri="{FF2B5EF4-FFF2-40B4-BE49-F238E27FC236}">
                <a16:creationId xmlns:a16="http://schemas.microsoft.com/office/drawing/2014/main" id="{9CCD08A7-3990-57E9-8888-AD02EB9AAD0F}"/>
              </a:ext>
            </a:extLst>
          </p:cNvPr>
          <p:cNvSpPr>
            <a:spLocks noChangeShapeType="1"/>
          </p:cNvSpPr>
          <p:nvPr/>
        </p:nvSpPr>
        <p:spPr bwMode="auto">
          <a:xfrm>
            <a:off x="4572793" y="3272309"/>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6328" name="Line 13">
            <a:extLst>
              <a:ext uri="{FF2B5EF4-FFF2-40B4-BE49-F238E27FC236}">
                <a16:creationId xmlns:a16="http://schemas.microsoft.com/office/drawing/2014/main" id="{230938BC-3027-48F5-30CE-C298026E77F0}"/>
              </a:ext>
            </a:extLst>
          </p:cNvPr>
          <p:cNvSpPr>
            <a:spLocks noChangeShapeType="1"/>
          </p:cNvSpPr>
          <p:nvPr/>
        </p:nvSpPr>
        <p:spPr bwMode="auto">
          <a:xfrm>
            <a:off x="4572793" y="2483322"/>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0238" name="AutoShape 14">
            <a:extLst>
              <a:ext uri="{FF2B5EF4-FFF2-40B4-BE49-F238E27FC236}">
                <a16:creationId xmlns:a16="http://schemas.microsoft.com/office/drawing/2014/main" id="{E73B4007-B250-4DD2-615F-EA632F1A4F75}"/>
              </a:ext>
            </a:extLst>
          </p:cNvPr>
          <p:cNvSpPr>
            <a:spLocks noChangeArrowheads="1"/>
          </p:cNvSpPr>
          <p:nvPr/>
        </p:nvSpPr>
        <p:spPr bwMode="auto">
          <a:xfrm>
            <a:off x="899318" y="1484784"/>
            <a:ext cx="7345363" cy="995363"/>
          </a:xfrm>
          <a:prstGeom prst="roundRect">
            <a:avLst>
              <a:gd name="adj" fmla="val 16667"/>
            </a:avLst>
          </a:prstGeom>
          <a:solidFill>
            <a:srgbClr val="FF6600"/>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FR" altLang="ja-JP" b="1">
                <a:effectLst>
                  <a:outerShdw blurRad="38100" dist="38100" dir="2700000" algn="tl">
                    <a:srgbClr val="FFFFFF"/>
                  </a:outerShdw>
                </a:effectLst>
                <a:ea typeface="ＭＳ 明朝" panose="02020609040205080304" pitchFamily="17" charset="-128"/>
              </a:rPr>
              <a:t>Atelier d’une journée pour l’enquête de base </a:t>
            </a:r>
            <a:r>
              <a:rPr lang="fr-FR" altLang="ja-JP" b="1">
                <a:effectLst>
                  <a:outerShdw blurRad="38100" dist="38100" dir="2700000" algn="tl">
                    <a:srgbClr val="FFFFFF"/>
                  </a:outerShdw>
                </a:effectLst>
              </a:rPr>
              <a:t>(pour vulgarisateurs/animateurs de groupe)</a:t>
            </a:r>
            <a:endParaRPr lang="fr-FR" altLang="ja-JP" b="1">
              <a:effectLst>
                <a:outerShdw blurRad="38100" dist="38100" dir="2700000" algn="tl">
                  <a:srgbClr val="FFFFFF"/>
                </a:outerShdw>
              </a:effectLst>
              <a:ea typeface="ＭＳ 明朝" panose="02020609040205080304" pitchFamily="17" charset="-128"/>
            </a:endParaRPr>
          </a:p>
        </p:txBody>
      </p:sp>
      <p:sp>
        <p:nvSpPr>
          <p:cNvPr id="56330" name="Slide Number Placeholder 5">
            <a:extLst>
              <a:ext uri="{FF2B5EF4-FFF2-40B4-BE49-F238E27FC236}">
                <a16:creationId xmlns:a16="http://schemas.microsoft.com/office/drawing/2014/main" id="{8DCADF0B-FBB1-B25D-F5DD-E8165C9924B2}"/>
              </a:ext>
            </a:extLst>
          </p:cNvPr>
          <p:cNvSpPr txBox="1">
            <a:spLocks noGrp="1"/>
          </p:cNvSpPr>
          <p:nvPr/>
        </p:nvSpPr>
        <p:spPr bwMode="auto">
          <a:xfrm>
            <a:off x="6858000" y="6553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36CF1BEA-F079-46E7-B5E6-EB46A689E5FF}" type="slidenum">
              <a:rPr lang="en-US" altLang="ja-JP" sz="1000"/>
              <a:pPr algn="r"/>
              <a:t>30</a:t>
            </a:fld>
            <a:endParaRPr lang="en-US" altLang="ja-JP" sz="1800"/>
          </a:p>
        </p:txBody>
      </p:sp>
      <p:sp>
        <p:nvSpPr>
          <p:cNvPr id="556046" name="Rectangle 14">
            <a:extLst>
              <a:ext uri="{FF2B5EF4-FFF2-40B4-BE49-F238E27FC236}">
                <a16:creationId xmlns:a16="http://schemas.microsoft.com/office/drawing/2014/main" id="{54A75D6C-8B2E-FC9A-B65B-22D77C35AC67}"/>
              </a:ext>
            </a:extLst>
          </p:cNvPr>
          <p:cNvSpPr>
            <a:spLocks noChangeArrowheads="1"/>
          </p:cNvSpPr>
          <p:nvPr/>
        </p:nvSpPr>
        <p:spPr bwMode="auto">
          <a:xfrm>
            <a:off x="468313" y="477838"/>
            <a:ext cx="8207375" cy="107950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dirty="0">
                <a:latin typeface="Tahoma" panose="020B0604030504040204" pitchFamily="34" charset="0"/>
                <a:ea typeface="Tahoma" panose="020B0604030504040204" pitchFamily="34" charset="0"/>
                <a:cs typeface="Tahoma" panose="020B0604030504040204" pitchFamily="34" charset="0"/>
              </a:rPr>
              <a:t>4</a:t>
            </a:r>
            <a:r>
              <a:rPr lang="en-US" altLang="ja-JP" sz="2800" b="1">
                <a:latin typeface="Tahoma" panose="020B0604030504040204" pitchFamily="34" charset="0"/>
                <a:ea typeface="Tahoma" panose="020B0604030504040204" pitchFamily="34" charset="0"/>
                <a:cs typeface="Tahoma" panose="020B0604030504040204" pitchFamily="34" charset="0"/>
              </a:rPr>
              <a:t>. </a:t>
            </a:r>
            <a:r>
              <a:rPr lang="fr-FR" altLang="ja-JP" sz="2800" b="1" dirty="0">
                <a:latin typeface="Tahoma" panose="020B0604030504040204" pitchFamily="34" charset="0"/>
                <a:ea typeface="Tahoma" panose="020B0604030504040204" pitchFamily="34" charset="0"/>
                <a:cs typeface="Tahoma" panose="020B0604030504040204" pitchFamily="34" charset="0"/>
              </a:rPr>
              <a:t>Procédure </a:t>
            </a:r>
            <a:r>
              <a:rPr lang="fr-FR" altLang="ja-JP" sz="2800" b="1">
                <a:latin typeface="Tahoma" panose="020B0604030504040204" pitchFamily="34" charset="0"/>
                <a:ea typeface="Tahoma" panose="020B0604030504040204" pitchFamily="34" charset="0"/>
                <a:cs typeface="Tahoma" panose="020B0604030504040204" pitchFamily="34" charset="0"/>
              </a:rPr>
              <a:t>de l’e</a:t>
            </a:r>
            <a:r>
              <a:rPr lang="fr-FR" altLang="en-US" sz="2800" b="1" dirty="0">
                <a:latin typeface="Tahoma" panose="020B0604030504040204" pitchFamily="34" charset="0"/>
                <a:ea typeface="Tahoma" panose="020B0604030504040204" pitchFamily="34" charset="0"/>
                <a:cs typeface="Tahoma" panose="020B0604030504040204" pitchFamily="34" charset="0"/>
              </a:rPr>
              <a:t>nquête </a:t>
            </a:r>
            <a:r>
              <a:rPr lang="fr-FR" altLang="en-US" sz="2800" b="1">
                <a:latin typeface="Tahoma" panose="020B0604030504040204" pitchFamily="34" charset="0"/>
                <a:ea typeface="Tahoma" panose="020B0604030504040204" pitchFamily="34" charset="0"/>
                <a:cs typeface="Tahoma" panose="020B0604030504040204" pitchFamily="34" charset="0"/>
              </a:rPr>
              <a:t>de base</a:t>
            </a:r>
            <a:endParaRPr lang="fr-FR" altLang="ja-JP" sz="2800" b="1" dirty="0">
              <a:latin typeface="Tahoma" panose="020B0604030504040204" pitchFamily="34" charset="0"/>
              <a:ea typeface="Tahoma" panose="020B0604030504040204" pitchFamily="34" charset="0"/>
              <a:cs typeface="Tahoma" panose="020B060403050404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a:extLst>
              <a:ext uri="{FF2B5EF4-FFF2-40B4-BE49-F238E27FC236}">
                <a16:creationId xmlns:a16="http://schemas.microsoft.com/office/drawing/2014/main" id="{BBEEA785-E1ED-C023-C942-F6A840496F4A}"/>
              </a:ext>
            </a:extLst>
          </p:cNvPr>
          <p:cNvSpPr txBox="1">
            <a:spLocks noGrp="1"/>
          </p:cNvSpPr>
          <p:nvPr/>
        </p:nvSpPr>
        <p:spPr bwMode="auto">
          <a:xfrm>
            <a:off x="6858000" y="6553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47DDDF28-4572-4276-8357-2696418044C9}" type="slidenum">
              <a:rPr lang="en-US" altLang="ja-JP" sz="1000"/>
              <a:pPr algn="r"/>
              <a:t>31</a:t>
            </a:fld>
            <a:endParaRPr lang="en-US" altLang="ja-JP" sz="1800"/>
          </a:p>
        </p:txBody>
      </p:sp>
      <p:sp>
        <p:nvSpPr>
          <p:cNvPr id="58370" name="Rectangle 2">
            <a:extLst>
              <a:ext uri="{FF2B5EF4-FFF2-40B4-BE49-F238E27FC236}">
                <a16:creationId xmlns:a16="http://schemas.microsoft.com/office/drawing/2014/main" id="{D942BCFE-92F1-A4DD-4446-CDEAF722A55F}"/>
              </a:ext>
            </a:extLst>
          </p:cNvPr>
          <p:cNvSpPr>
            <a:spLocks noChangeArrowheads="1"/>
          </p:cNvSpPr>
          <p:nvPr/>
        </p:nvSpPr>
        <p:spPr bwMode="auto">
          <a:xfrm>
            <a:off x="323850" y="1484313"/>
            <a:ext cx="85693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35009E"/>
              </a:buClr>
              <a:buSzPct val="75000"/>
              <a:buFont typeface="Wingdings" panose="05000000000000000000" pitchFamily="2" charset="2"/>
              <a:buChar char="n"/>
            </a:pPr>
            <a:r>
              <a:rPr lang="en-US" altLang="ja-JP" sz="3200" b="1">
                <a:solidFill>
                  <a:srgbClr val="FF00FF"/>
                </a:solidFill>
              </a:rPr>
              <a:t>Planifier &amp; préparer </a:t>
            </a:r>
            <a:r>
              <a:rPr lang="en-US" altLang="ja-JP" sz="3200">
                <a:solidFill>
                  <a:srgbClr val="84AA33"/>
                </a:solidFill>
              </a:rPr>
              <a:t>la mise en oeuvre de</a:t>
            </a:r>
            <a:r>
              <a:rPr lang="en-US" altLang="ja-JP" sz="3200" b="1">
                <a:solidFill>
                  <a:srgbClr val="FF00FF"/>
                </a:solidFill>
              </a:rPr>
              <a:t> </a:t>
            </a:r>
            <a:r>
              <a:rPr lang="en-US" altLang="ja-JP" sz="3200" b="1"/>
              <a:t> </a:t>
            </a:r>
            <a:r>
              <a:rPr lang="en-US" altLang="ja-JP" sz="3200" b="1">
                <a:solidFill>
                  <a:srgbClr val="009900"/>
                </a:solidFill>
              </a:rPr>
              <a:t>l’enquête de base </a:t>
            </a:r>
            <a:r>
              <a:rPr lang="en-US" altLang="ja-JP" sz="3200"/>
              <a:t>avec les équipes de gestion des districts/départements ou commune</a:t>
            </a:r>
          </a:p>
          <a:p>
            <a:pPr eaLnBrk="1" hangingPunct="1">
              <a:lnSpc>
                <a:spcPct val="90000"/>
              </a:lnSpc>
              <a:spcBef>
                <a:spcPct val="20000"/>
              </a:spcBef>
              <a:buClr>
                <a:srgbClr val="35009E"/>
              </a:buClr>
              <a:buSzPct val="75000"/>
              <a:buFont typeface="Wingdings" panose="05000000000000000000" pitchFamily="2" charset="2"/>
              <a:buChar char="n"/>
            </a:pPr>
            <a:r>
              <a:rPr lang="en-US" altLang="ja-JP" sz="3200" b="1">
                <a:solidFill>
                  <a:srgbClr val="FF00FF"/>
                </a:solidFill>
              </a:rPr>
              <a:t>Convoquer </a:t>
            </a:r>
            <a:r>
              <a:rPr lang="en-US" altLang="ja-JP" sz="3200"/>
              <a:t> les animateurs et organiser </a:t>
            </a:r>
            <a:r>
              <a:rPr lang="en-US" altLang="ja-JP" sz="3200" b="1">
                <a:solidFill>
                  <a:srgbClr val="009900"/>
                </a:solidFill>
              </a:rPr>
              <a:t>un atelier d’une (1) journée ou demi journée </a:t>
            </a:r>
            <a:r>
              <a:rPr lang="en-US" altLang="ja-JP" sz="3200"/>
              <a:t> sur la manière de mener une  </a:t>
            </a:r>
            <a:r>
              <a:rPr lang="en-US" altLang="ja-JP" sz="3200" b="1"/>
              <a:t>enquête de base;</a:t>
            </a:r>
          </a:p>
        </p:txBody>
      </p:sp>
      <p:sp>
        <p:nvSpPr>
          <p:cNvPr id="6" name="Rectangle 14">
            <a:extLst>
              <a:ext uri="{FF2B5EF4-FFF2-40B4-BE49-F238E27FC236}">
                <a16:creationId xmlns:a16="http://schemas.microsoft.com/office/drawing/2014/main" id="{6DF06568-8B7B-489F-8805-7D33C03BB578}"/>
              </a:ext>
            </a:extLst>
          </p:cNvPr>
          <p:cNvSpPr>
            <a:spLocks noChangeArrowheads="1"/>
          </p:cNvSpPr>
          <p:nvPr/>
        </p:nvSpPr>
        <p:spPr bwMode="auto">
          <a:xfrm>
            <a:off x="468313" y="477838"/>
            <a:ext cx="820737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latin typeface="Tahoma" panose="020B0604030504040204" pitchFamily="34" charset="0"/>
                <a:ea typeface="Tahoma" panose="020B0604030504040204" pitchFamily="34" charset="0"/>
                <a:cs typeface="Tahoma" panose="020B0604030504040204" pitchFamily="34" charset="0"/>
              </a:rPr>
              <a:t>4. </a:t>
            </a:r>
            <a:r>
              <a:rPr lang="fr-FR" altLang="ja-JP" sz="2800" b="1">
                <a:latin typeface="Tahoma" panose="020B0604030504040204" pitchFamily="34" charset="0"/>
                <a:ea typeface="Tahoma" panose="020B0604030504040204" pitchFamily="34" charset="0"/>
                <a:cs typeface="Tahoma" panose="020B0604030504040204" pitchFamily="34" charset="0"/>
              </a:rPr>
              <a:t>Procédure de l’e</a:t>
            </a:r>
            <a:r>
              <a:rPr lang="fr-FR" altLang="en-US" sz="2800" b="1" dirty="0">
                <a:latin typeface="Tahoma" panose="020B0604030504040204" pitchFamily="34" charset="0"/>
                <a:ea typeface="Tahoma" panose="020B0604030504040204" pitchFamily="34" charset="0"/>
                <a:cs typeface="Tahoma" panose="020B0604030504040204" pitchFamily="34" charset="0"/>
              </a:rPr>
              <a:t>nquête de </a:t>
            </a:r>
            <a:r>
              <a:rPr lang="fr-FR" altLang="en-US" sz="2800" b="1">
                <a:latin typeface="Tahoma" panose="020B0604030504040204" pitchFamily="34" charset="0"/>
                <a:ea typeface="Tahoma" panose="020B0604030504040204" pitchFamily="34" charset="0"/>
                <a:cs typeface="Tahoma" panose="020B0604030504040204" pitchFamily="34" charset="0"/>
              </a:rPr>
              <a:t>base (suite)</a:t>
            </a:r>
            <a:endParaRPr lang="fr-FR" altLang="ja-JP" sz="2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a:extLst>
              <a:ext uri="{FF2B5EF4-FFF2-40B4-BE49-F238E27FC236}">
                <a16:creationId xmlns:a16="http://schemas.microsoft.com/office/drawing/2014/main" id="{CF418E26-BF8D-EF0A-A8C4-3777988B5644}"/>
              </a:ext>
            </a:extLst>
          </p:cNvPr>
          <p:cNvSpPr txBox="1">
            <a:spLocks noGrp="1"/>
          </p:cNvSpPr>
          <p:nvPr/>
        </p:nvSpPr>
        <p:spPr bwMode="auto">
          <a:xfrm>
            <a:off x="8572500" y="6500813"/>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7B5393BD-C10B-4BCB-B8FA-ED2B1471E141}" type="slidenum">
              <a:rPr lang="en-US" altLang="ja-JP" sz="1000"/>
              <a:pPr algn="r"/>
              <a:t>32</a:t>
            </a:fld>
            <a:endParaRPr lang="en-US" altLang="ja-JP" sz="1800"/>
          </a:p>
        </p:txBody>
      </p:sp>
      <p:sp>
        <p:nvSpPr>
          <p:cNvPr id="411650" name="Rectangle 2">
            <a:extLst>
              <a:ext uri="{FF2B5EF4-FFF2-40B4-BE49-F238E27FC236}">
                <a16:creationId xmlns:a16="http://schemas.microsoft.com/office/drawing/2014/main" id="{EC36AA5D-211F-BDAE-2CD9-2C29300BA0D7}"/>
              </a:ext>
            </a:extLst>
          </p:cNvPr>
          <p:cNvSpPr>
            <a:spLocks noChangeArrowheads="1"/>
          </p:cNvSpPr>
          <p:nvPr/>
        </p:nvSpPr>
        <p:spPr bwMode="auto">
          <a:xfrm>
            <a:off x="395288" y="1700213"/>
            <a:ext cx="8569325" cy="4392612"/>
          </a:xfrm>
          <a:prstGeom prst="rect">
            <a:avLst/>
          </a:prstGeom>
          <a:noFill/>
          <a:ln>
            <a:noFill/>
          </a:ln>
          <a:effectLst/>
        </p:spPr>
        <p:txBody>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35009E"/>
              </a:buClr>
              <a:buSzPct val="75000"/>
              <a:buFont typeface="Wingdings" panose="05000000000000000000" pitchFamily="2" charset="2"/>
              <a:buNone/>
            </a:pPr>
            <a:r>
              <a:rPr lang="en-US" altLang="ja-JP" sz="3200" b="1"/>
              <a:t>But de l’atelier</a:t>
            </a:r>
          </a:p>
          <a:p>
            <a:pPr algn="just" eaLnBrk="1" hangingPunct="1">
              <a:lnSpc>
                <a:spcPct val="90000"/>
              </a:lnSpc>
              <a:spcBef>
                <a:spcPct val="20000"/>
              </a:spcBef>
              <a:buClr>
                <a:srgbClr val="35009E"/>
              </a:buClr>
              <a:buSzPct val="75000"/>
              <a:buFont typeface="Wingdings" panose="05000000000000000000" pitchFamily="2" charset="2"/>
              <a:buChar char="n"/>
            </a:pPr>
            <a:r>
              <a:rPr lang="en-US" altLang="ja-JP" sz="3200" b="1">
                <a:solidFill>
                  <a:srgbClr val="FF00FF"/>
                </a:solidFill>
              </a:rPr>
              <a:t>Permettre aux participants de comprendre  </a:t>
            </a:r>
            <a:r>
              <a:rPr lang="en-US" altLang="ja-JP" sz="3200"/>
              <a:t>les objectifs, les outils de l’enquête &amp; procédures de l’enquête de base dans l’Approche  SHEP; </a:t>
            </a:r>
          </a:p>
          <a:p>
            <a:pPr eaLnBrk="1" hangingPunct="1">
              <a:lnSpc>
                <a:spcPct val="90000"/>
              </a:lnSpc>
              <a:spcBef>
                <a:spcPct val="20000"/>
              </a:spcBef>
              <a:buClr>
                <a:srgbClr val="35009E"/>
              </a:buClr>
              <a:buSzPct val="75000"/>
              <a:buFont typeface="Wingdings" panose="05000000000000000000" pitchFamily="2" charset="2"/>
              <a:buChar char="n"/>
            </a:pPr>
            <a:r>
              <a:rPr lang="en-US" altLang="ja-JP" sz="3200"/>
              <a:t>Permettre aux participants de comprendre leurs rôles/responsiailités pour mener à bien l’enquête de base dans l’Approche SHEP</a:t>
            </a:r>
            <a:endParaRPr lang="en-US" altLang="ja-JP" sz="3200" b="1">
              <a:effectLst>
                <a:outerShdw blurRad="38100" dist="38100" dir="2700000" algn="tl">
                  <a:srgbClr val="C0C0C0"/>
                </a:outerShdw>
              </a:effectLst>
            </a:endParaRPr>
          </a:p>
        </p:txBody>
      </p:sp>
      <p:sp>
        <p:nvSpPr>
          <p:cNvPr id="6" name="Rectangle 14">
            <a:extLst>
              <a:ext uri="{FF2B5EF4-FFF2-40B4-BE49-F238E27FC236}">
                <a16:creationId xmlns:a16="http://schemas.microsoft.com/office/drawing/2014/main" id="{BE9ED35F-F23C-DAA4-D32C-7C366AA8E8A6}"/>
              </a:ext>
            </a:extLst>
          </p:cNvPr>
          <p:cNvSpPr>
            <a:spLocks noChangeArrowheads="1"/>
          </p:cNvSpPr>
          <p:nvPr/>
        </p:nvSpPr>
        <p:spPr bwMode="auto">
          <a:xfrm>
            <a:off x="468313" y="477838"/>
            <a:ext cx="820737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defTabSz="457200" eaLnBrk="1" hangingPunct="1">
              <a:defRPr/>
            </a:pPr>
            <a:r>
              <a:rPr lang="en-US" altLang="ja-JP" sz="2800" b="1" dirty="0">
                <a:latin typeface="Tahoma" panose="020B0604030504040204" pitchFamily="34" charset="0"/>
                <a:ea typeface="Tahoma" panose="020B0604030504040204" pitchFamily="34" charset="0"/>
                <a:cs typeface="Tahoma" panose="020B0604030504040204" pitchFamily="34" charset="0"/>
              </a:rPr>
              <a:t>4. </a:t>
            </a:r>
            <a:r>
              <a:rPr lang="fr-FR" altLang="ja-JP" sz="2800" b="1" dirty="0">
                <a:latin typeface="Tahoma" panose="020B0604030504040204" pitchFamily="34" charset="0"/>
                <a:ea typeface="Tahoma" panose="020B0604030504040204" pitchFamily="34" charset="0"/>
                <a:cs typeface="Tahoma" panose="020B0604030504040204" pitchFamily="34" charset="0"/>
              </a:rPr>
              <a:t>Procédure de l’e</a:t>
            </a:r>
            <a:r>
              <a:rPr lang="fr-FR" altLang="en-US" sz="2800" b="1" dirty="0">
                <a:latin typeface="Tahoma" panose="020B0604030504040204" pitchFamily="34" charset="0"/>
                <a:ea typeface="Tahoma" panose="020B0604030504040204" pitchFamily="34" charset="0"/>
                <a:cs typeface="Tahoma" panose="020B0604030504040204" pitchFamily="34" charset="0"/>
              </a:rPr>
              <a:t>nquête de base (suite)</a:t>
            </a:r>
            <a:endParaRPr lang="fr-FR" altLang="ja-JP" sz="2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a:extLst>
              <a:ext uri="{FF2B5EF4-FFF2-40B4-BE49-F238E27FC236}">
                <a16:creationId xmlns:a16="http://schemas.microsoft.com/office/drawing/2014/main" id="{E3C9F058-CF89-553D-F2F0-D39583223F0A}"/>
              </a:ext>
            </a:extLst>
          </p:cNvPr>
          <p:cNvSpPr txBox="1">
            <a:spLocks noGrp="1"/>
          </p:cNvSpPr>
          <p:nvPr/>
        </p:nvSpPr>
        <p:spPr bwMode="auto">
          <a:xfrm>
            <a:off x="6858000" y="6553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47C5BC9D-6331-4AF5-BB50-31285D86657C}" type="slidenum">
              <a:rPr lang="en-US" altLang="ja-JP" sz="1000"/>
              <a:pPr algn="r"/>
              <a:t>33</a:t>
            </a:fld>
            <a:endParaRPr lang="en-US" altLang="ja-JP" sz="1800"/>
          </a:p>
        </p:txBody>
      </p:sp>
      <p:sp>
        <p:nvSpPr>
          <p:cNvPr id="8" name="Rectangle 14">
            <a:extLst>
              <a:ext uri="{FF2B5EF4-FFF2-40B4-BE49-F238E27FC236}">
                <a16:creationId xmlns:a16="http://schemas.microsoft.com/office/drawing/2014/main" id="{E2C18D71-D1FD-C075-4628-2F0F361D1CEA}"/>
              </a:ext>
            </a:extLst>
          </p:cNvPr>
          <p:cNvSpPr>
            <a:spLocks noChangeArrowheads="1"/>
          </p:cNvSpPr>
          <p:nvPr/>
        </p:nvSpPr>
        <p:spPr bwMode="auto">
          <a:xfrm>
            <a:off x="468313" y="477838"/>
            <a:ext cx="820737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defTabSz="457200" eaLnBrk="1" hangingPunct="1">
              <a:defRPr/>
            </a:pPr>
            <a:r>
              <a:rPr lang="en-US" altLang="ja-JP" sz="2800" b="1" dirty="0">
                <a:latin typeface="Tahoma" panose="020B0604030504040204" pitchFamily="34" charset="0"/>
                <a:ea typeface="Tahoma" panose="020B0604030504040204" pitchFamily="34" charset="0"/>
                <a:cs typeface="Tahoma" panose="020B0604030504040204" pitchFamily="34" charset="0"/>
              </a:rPr>
              <a:t>4. </a:t>
            </a:r>
            <a:r>
              <a:rPr lang="fr-FR" altLang="ja-JP" sz="2800" b="1" dirty="0">
                <a:latin typeface="Tahoma" panose="020B0604030504040204" pitchFamily="34" charset="0"/>
                <a:ea typeface="Tahoma" panose="020B0604030504040204" pitchFamily="34" charset="0"/>
                <a:cs typeface="Tahoma" panose="020B0604030504040204" pitchFamily="34" charset="0"/>
              </a:rPr>
              <a:t>Procédure de l’e</a:t>
            </a:r>
            <a:r>
              <a:rPr lang="fr-FR" altLang="en-US" sz="2800" b="1" dirty="0">
                <a:latin typeface="Tahoma" panose="020B0604030504040204" pitchFamily="34" charset="0"/>
                <a:ea typeface="Tahoma" panose="020B0604030504040204" pitchFamily="34" charset="0"/>
                <a:cs typeface="Tahoma" panose="020B0604030504040204" pitchFamily="34" charset="0"/>
              </a:rPr>
              <a:t>nquête de base (suite)</a:t>
            </a:r>
            <a:endParaRPr lang="fr-FR" altLang="ja-JP" sz="2800" b="1" dirty="0">
              <a:latin typeface="Tahoma" panose="020B0604030504040204" pitchFamily="34" charset="0"/>
              <a:ea typeface="Tahoma" panose="020B0604030504040204" pitchFamily="34" charset="0"/>
              <a:cs typeface="Tahoma" panose="020B0604030504040204" pitchFamily="34" charset="0"/>
            </a:endParaRPr>
          </a:p>
        </p:txBody>
      </p:sp>
      <p:pic>
        <p:nvPicPr>
          <p:cNvPr id="62467" name="Picture 3">
            <a:extLst>
              <a:ext uri="{FF2B5EF4-FFF2-40B4-BE49-F238E27FC236}">
                <a16:creationId xmlns:a16="http://schemas.microsoft.com/office/drawing/2014/main" id="{9F6353AB-CCB6-0FA4-95D6-79411CC19C1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79613" y="1838325"/>
            <a:ext cx="6038850" cy="452913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5" name="AutoShape 5">
            <a:extLst>
              <a:ext uri="{FF2B5EF4-FFF2-40B4-BE49-F238E27FC236}">
                <a16:creationId xmlns:a16="http://schemas.microsoft.com/office/drawing/2014/main" id="{3895E8A8-0610-7031-CDF7-BE69E7410836}"/>
              </a:ext>
            </a:extLst>
          </p:cNvPr>
          <p:cNvSpPr>
            <a:spLocks noChangeArrowheads="1"/>
          </p:cNvSpPr>
          <p:nvPr/>
        </p:nvSpPr>
        <p:spPr bwMode="auto">
          <a:xfrm>
            <a:off x="5149850" y="1991384"/>
            <a:ext cx="3671887" cy="504825"/>
          </a:xfrm>
          <a:prstGeom prst="wedgeRoundRectCallout">
            <a:avLst>
              <a:gd name="adj1" fmla="val -45981"/>
              <a:gd name="adj2" fmla="val 173584"/>
              <a:gd name="adj3" fmla="val 16667"/>
            </a:avLst>
          </a:prstGeom>
          <a:solidFill>
            <a:srgbClr val="00FFFF"/>
          </a:solidFill>
          <a:ln w="9525">
            <a:solidFill>
              <a:schemeClr val="tx1"/>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en-US" altLang="ja-JP" b="1" dirty="0">
                <a:effectLst>
                  <a:outerShdw blurRad="38100" dist="38100" dir="2700000" algn="tl">
                    <a:srgbClr val="FFFFFF"/>
                  </a:outerShdw>
                </a:effectLst>
              </a:rPr>
              <a:t>Agent de vulgarisation</a:t>
            </a:r>
          </a:p>
        </p:txBody>
      </p:sp>
      <p:sp>
        <p:nvSpPr>
          <p:cNvPr id="64514" name="Slide Number Placeholder 5">
            <a:extLst>
              <a:ext uri="{FF2B5EF4-FFF2-40B4-BE49-F238E27FC236}">
                <a16:creationId xmlns:a16="http://schemas.microsoft.com/office/drawing/2014/main" id="{ACCE2E93-87CD-0EBC-3A37-ECC36D7DC71C}"/>
              </a:ext>
            </a:extLst>
          </p:cNvPr>
          <p:cNvSpPr txBox="1">
            <a:spLocks noGrp="1"/>
          </p:cNvSpPr>
          <p:nvPr/>
        </p:nvSpPr>
        <p:spPr bwMode="auto">
          <a:xfrm>
            <a:off x="6858000" y="6553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28EC203A-490C-4CC7-B622-8ED5AD7FFD01}" type="slidenum">
              <a:rPr lang="en-US" altLang="ja-JP" sz="1000"/>
              <a:pPr algn="r"/>
              <a:t>34</a:t>
            </a:fld>
            <a:endParaRPr lang="en-US" altLang="ja-JP" sz="1800"/>
          </a:p>
        </p:txBody>
      </p:sp>
      <p:sp>
        <p:nvSpPr>
          <p:cNvPr id="417798" name="Rectangle 6">
            <a:extLst>
              <a:ext uri="{FF2B5EF4-FFF2-40B4-BE49-F238E27FC236}">
                <a16:creationId xmlns:a16="http://schemas.microsoft.com/office/drawing/2014/main" id="{9335985D-D429-E2EE-A5CF-7BF2C87496B1}"/>
              </a:ext>
            </a:extLst>
          </p:cNvPr>
          <p:cNvSpPr>
            <a:spLocks noChangeArrowheads="1"/>
          </p:cNvSpPr>
          <p:nvPr/>
        </p:nvSpPr>
        <p:spPr bwMode="auto">
          <a:xfrm>
            <a:off x="322263" y="1700213"/>
            <a:ext cx="4610100" cy="4967287"/>
          </a:xfrm>
          <a:prstGeom prst="rect">
            <a:avLst/>
          </a:prstGeom>
          <a:noFill/>
          <a:ln>
            <a:noFill/>
          </a:ln>
        </p:spPr>
        <p:txBody>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35009E"/>
              </a:buClr>
              <a:buSzPct val="75000"/>
              <a:buFont typeface="Wingdings" panose="05000000000000000000" pitchFamily="2" charset="2"/>
              <a:buChar char="n"/>
            </a:pPr>
            <a:r>
              <a:rPr lang="en-US" altLang="ja-JP" sz="2700" b="1">
                <a:solidFill>
                  <a:srgbClr val="FF00FF"/>
                </a:solidFill>
              </a:rPr>
              <a:t>Distribuer</a:t>
            </a:r>
            <a:r>
              <a:rPr lang="en-US" altLang="ja-JP" sz="2700"/>
              <a:t> les fiches de </a:t>
            </a:r>
            <a:r>
              <a:rPr lang="en-US" altLang="ja-JP" sz="2700" b="1">
                <a:effectLst>
                  <a:outerShdw blurRad="38100" dist="38100" dir="2700000" algn="tl">
                    <a:srgbClr val="C0C0C0"/>
                  </a:outerShdw>
                </a:effectLst>
              </a:rPr>
              <a:t>l’enquête </a:t>
            </a:r>
            <a:r>
              <a:rPr lang="en-US" altLang="ja-JP" sz="2700"/>
              <a:t>, crayons et gommes;</a:t>
            </a:r>
          </a:p>
          <a:p>
            <a:pPr eaLnBrk="1" hangingPunct="1">
              <a:lnSpc>
                <a:spcPct val="90000"/>
              </a:lnSpc>
              <a:spcBef>
                <a:spcPct val="20000"/>
              </a:spcBef>
              <a:buClr>
                <a:srgbClr val="35009E"/>
              </a:buClr>
              <a:buSzPct val="75000"/>
              <a:buFont typeface="Wingdings" panose="05000000000000000000" pitchFamily="2" charset="2"/>
              <a:buChar char="n"/>
            </a:pPr>
            <a:r>
              <a:rPr lang="en-US" altLang="ja-JP" sz="2700" b="1">
                <a:solidFill>
                  <a:srgbClr val="FF00FF"/>
                </a:solidFill>
              </a:rPr>
              <a:t>Expliquer</a:t>
            </a:r>
            <a:r>
              <a:rPr lang="en-US" altLang="ja-JP" sz="2700"/>
              <a:t> les fiches et discuter colonne par colonne dans un langage auquel les agriculteurs sont très familiers </a:t>
            </a:r>
          </a:p>
          <a:p>
            <a:pPr eaLnBrk="1" hangingPunct="1">
              <a:lnSpc>
                <a:spcPct val="90000"/>
              </a:lnSpc>
              <a:spcBef>
                <a:spcPct val="20000"/>
              </a:spcBef>
              <a:buClr>
                <a:srgbClr val="35009E"/>
              </a:buClr>
              <a:buSzPct val="75000"/>
              <a:buFont typeface="Wingdings" panose="05000000000000000000" pitchFamily="2" charset="2"/>
              <a:buChar char="n"/>
            </a:pPr>
            <a:r>
              <a:rPr lang="en-US" altLang="ja-JP" sz="2700" b="1">
                <a:solidFill>
                  <a:srgbClr val="FF00FF"/>
                </a:solidFill>
              </a:rPr>
              <a:t>Se mettre d’accord </a:t>
            </a:r>
            <a:r>
              <a:rPr lang="en-US" altLang="ja-JP" sz="2700"/>
              <a:t> avec les agriculteurs pour remplir tous les produits horticoles qu’ils cultivent</a:t>
            </a:r>
          </a:p>
          <a:p>
            <a:pPr eaLnBrk="1" hangingPunct="1">
              <a:lnSpc>
                <a:spcPct val="90000"/>
              </a:lnSpc>
              <a:spcBef>
                <a:spcPct val="20000"/>
              </a:spcBef>
              <a:buClr>
                <a:srgbClr val="35009E"/>
              </a:buClr>
              <a:buSzPct val="75000"/>
              <a:buFont typeface="Wingdings" panose="05000000000000000000" pitchFamily="2" charset="2"/>
              <a:buChar char="n"/>
            </a:pPr>
            <a:endParaRPr lang="en-US" altLang="ja-JP" sz="2800"/>
          </a:p>
          <a:p>
            <a:pPr eaLnBrk="1" hangingPunct="1">
              <a:lnSpc>
                <a:spcPct val="90000"/>
              </a:lnSpc>
              <a:spcBef>
                <a:spcPct val="20000"/>
              </a:spcBef>
              <a:buClr>
                <a:srgbClr val="35009E"/>
              </a:buClr>
              <a:buSzPct val="75000"/>
              <a:buFont typeface="Wingdings" panose="05000000000000000000" pitchFamily="2" charset="2"/>
              <a:buChar char="n"/>
            </a:pPr>
            <a:endParaRPr lang="en-US" altLang="ja-JP" sz="2800"/>
          </a:p>
        </p:txBody>
      </p:sp>
      <p:sp>
        <p:nvSpPr>
          <p:cNvPr id="64516" name="テキスト ボックス 2">
            <a:extLst>
              <a:ext uri="{FF2B5EF4-FFF2-40B4-BE49-F238E27FC236}">
                <a16:creationId xmlns:a16="http://schemas.microsoft.com/office/drawing/2014/main" id="{7A3F4179-3A35-8CEC-50AC-47BF7697FE73}"/>
              </a:ext>
            </a:extLst>
          </p:cNvPr>
          <p:cNvSpPr txBox="1">
            <a:spLocks noChangeArrowheads="1"/>
          </p:cNvSpPr>
          <p:nvPr/>
        </p:nvSpPr>
        <p:spPr bwMode="auto">
          <a:xfrm>
            <a:off x="395288" y="1052513"/>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2800" b="1">
                <a:solidFill>
                  <a:srgbClr val="FF0000"/>
                </a:solidFill>
              </a:rPr>
              <a:t>Mise en oeuvre de l’enquête</a:t>
            </a:r>
            <a:endParaRPr lang="ja-JP" altLang="en-US" sz="2800" b="1">
              <a:solidFill>
                <a:srgbClr val="FF0000"/>
              </a:solidFill>
            </a:endParaRPr>
          </a:p>
        </p:txBody>
      </p:sp>
      <p:sp>
        <p:nvSpPr>
          <p:cNvPr id="10" name="Rectangle 14">
            <a:extLst>
              <a:ext uri="{FF2B5EF4-FFF2-40B4-BE49-F238E27FC236}">
                <a16:creationId xmlns:a16="http://schemas.microsoft.com/office/drawing/2014/main" id="{76701A99-0D19-2646-D6E8-352626B66696}"/>
              </a:ext>
            </a:extLst>
          </p:cNvPr>
          <p:cNvSpPr>
            <a:spLocks noChangeArrowheads="1"/>
          </p:cNvSpPr>
          <p:nvPr/>
        </p:nvSpPr>
        <p:spPr bwMode="auto">
          <a:xfrm>
            <a:off x="468313" y="188640"/>
            <a:ext cx="820737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defTabSz="457200" eaLnBrk="1" hangingPunct="1">
              <a:defRPr/>
            </a:pPr>
            <a:r>
              <a:rPr lang="en-US" altLang="ja-JP" sz="2800" b="1" dirty="0">
                <a:latin typeface="Tahoma" panose="020B0604030504040204" pitchFamily="34" charset="0"/>
                <a:ea typeface="Tahoma" panose="020B0604030504040204" pitchFamily="34" charset="0"/>
                <a:cs typeface="Tahoma" panose="020B0604030504040204" pitchFamily="34" charset="0"/>
              </a:rPr>
              <a:t>4. </a:t>
            </a:r>
            <a:r>
              <a:rPr lang="fr-FR" altLang="ja-JP" sz="2800" b="1" dirty="0">
                <a:latin typeface="Tahoma" panose="020B0604030504040204" pitchFamily="34" charset="0"/>
                <a:ea typeface="Tahoma" panose="020B0604030504040204" pitchFamily="34" charset="0"/>
                <a:cs typeface="Tahoma" panose="020B0604030504040204" pitchFamily="34" charset="0"/>
              </a:rPr>
              <a:t>Procédure de l’e</a:t>
            </a:r>
            <a:r>
              <a:rPr lang="fr-FR" altLang="en-US" sz="2800" b="1" dirty="0">
                <a:latin typeface="Tahoma" panose="020B0604030504040204" pitchFamily="34" charset="0"/>
                <a:ea typeface="Tahoma" panose="020B0604030504040204" pitchFamily="34" charset="0"/>
                <a:cs typeface="Tahoma" panose="020B0604030504040204" pitchFamily="34" charset="0"/>
              </a:rPr>
              <a:t>nquête de base (suite)</a:t>
            </a:r>
            <a:endParaRPr lang="fr-FR" altLang="ja-JP" sz="2800" b="1" dirty="0">
              <a:latin typeface="Tahoma" panose="020B0604030504040204" pitchFamily="34" charset="0"/>
              <a:ea typeface="Tahoma" panose="020B0604030504040204" pitchFamily="34" charset="0"/>
              <a:cs typeface="Tahoma" panose="020B0604030504040204" pitchFamily="34" charset="0"/>
            </a:endParaRPr>
          </a:p>
        </p:txBody>
      </p:sp>
      <p:pic>
        <p:nvPicPr>
          <p:cNvPr id="64518" name="Image 8">
            <a:extLst>
              <a:ext uri="{FF2B5EF4-FFF2-40B4-BE49-F238E27FC236}">
                <a16:creationId xmlns:a16="http://schemas.microsoft.com/office/drawing/2014/main" id="{9DDF3AEA-8B1B-CC07-A87A-115EA4ADBB2F}"/>
              </a:ext>
            </a:extLst>
          </p:cNvPr>
          <p:cNvPicPr>
            <a:picLocks noChangeAspect="1"/>
          </p:cNvPicPr>
          <p:nvPr/>
        </p:nvPicPr>
        <p:blipFill>
          <a:blip r:embed="rId3">
            <a:extLst>
              <a:ext uri="{28A0092B-C50C-407E-A947-70E740481C1C}">
                <a14:useLocalDpi xmlns:a14="http://schemas.microsoft.com/office/drawing/2010/main" val="0"/>
              </a:ext>
            </a:extLst>
          </a:blip>
          <a:srcRect t="23251" b="10905"/>
          <a:stretch>
            <a:fillRect/>
          </a:stretch>
        </p:blipFill>
        <p:spPr bwMode="auto">
          <a:xfrm>
            <a:off x="4932363" y="3108325"/>
            <a:ext cx="36464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1" name="Picture 3" descr="P3170274">
            <a:extLst>
              <a:ext uri="{FF2B5EF4-FFF2-40B4-BE49-F238E27FC236}">
                <a16:creationId xmlns:a16="http://schemas.microsoft.com/office/drawing/2014/main" id="{D31FC09A-AE0D-624C-2369-5E546333809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2349500"/>
            <a:ext cx="3949700" cy="2962275"/>
          </a:xfrm>
          <a:noFill/>
        </p:spPr>
      </p:pic>
      <p:sp>
        <p:nvSpPr>
          <p:cNvPr id="66562" name="Text Box 4">
            <a:extLst>
              <a:ext uri="{FF2B5EF4-FFF2-40B4-BE49-F238E27FC236}">
                <a16:creationId xmlns:a16="http://schemas.microsoft.com/office/drawing/2014/main" id="{77443226-E3B6-4488-871C-816455D56A13}"/>
              </a:ext>
            </a:extLst>
          </p:cNvPr>
          <p:cNvSpPr txBox="1">
            <a:spLocks noChangeArrowheads="1"/>
          </p:cNvSpPr>
          <p:nvPr/>
        </p:nvSpPr>
        <p:spPr bwMode="auto">
          <a:xfrm>
            <a:off x="4716463" y="5241925"/>
            <a:ext cx="3959225" cy="923925"/>
          </a:xfrm>
          <a:prstGeom prst="rect">
            <a:avLst/>
          </a:prstGeom>
          <a:solidFill>
            <a:srgbClr val="00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800" b="1">
                <a:solidFill>
                  <a:srgbClr val="FFFF00"/>
                </a:solidFill>
              </a:rPr>
              <a:t>Agent donnant aux membres du groupe sur la manière de remplir les fiches</a:t>
            </a:r>
          </a:p>
        </p:txBody>
      </p:sp>
      <p:sp>
        <p:nvSpPr>
          <p:cNvPr id="419845" name="AutoShape 5">
            <a:extLst>
              <a:ext uri="{FF2B5EF4-FFF2-40B4-BE49-F238E27FC236}">
                <a16:creationId xmlns:a16="http://schemas.microsoft.com/office/drawing/2014/main" id="{EEB7500C-A958-CE74-FEFC-DD7A94561F99}"/>
              </a:ext>
            </a:extLst>
          </p:cNvPr>
          <p:cNvSpPr>
            <a:spLocks noChangeArrowheads="1"/>
          </p:cNvSpPr>
          <p:nvPr/>
        </p:nvSpPr>
        <p:spPr bwMode="auto">
          <a:xfrm>
            <a:off x="5148263" y="1865313"/>
            <a:ext cx="3851275" cy="484187"/>
          </a:xfrm>
          <a:prstGeom prst="wedgeRoundRectCallout">
            <a:avLst>
              <a:gd name="adj1" fmla="val 15556"/>
              <a:gd name="adj2" fmla="val 142580"/>
              <a:gd name="adj3" fmla="val 16667"/>
            </a:avLst>
          </a:prstGeom>
          <a:solidFill>
            <a:srgbClr val="FF00FF"/>
          </a:solidFill>
          <a:ln w="9525">
            <a:solidFill>
              <a:schemeClr val="tx1"/>
            </a:solidFill>
            <a:miter lim="800000"/>
            <a:headEnd/>
            <a:tailEnd/>
          </a:ln>
          <a:effec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lang="en-US" altLang="ja-JP" b="1">
                <a:solidFill>
                  <a:schemeClr val="bg1"/>
                </a:solidFill>
                <a:effectLst>
                  <a:outerShdw blurRad="38100" dist="38100" dir="2700000" algn="tl">
                    <a:srgbClr val="000000"/>
                  </a:outerShdw>
                </a:effectLst>
              </a:rPr>
              <a:t>Agent de vulgarization</a:t>
            </a:r>
          </a:p>
        </p:txBody>
      </p:sp>
      <p:sp>
        <p:nvSpPr>
          <p:cNvPr id="66564" name="Slide Number Placeholder 5">
            <a:extLst>
              <a:ext uri="{FF2B5EF4-FFF2-40B4-BE49-F238E27FC236}">
                <a16:creationId xmlns:a16="http://schemas.microsoft.com/office/drawing/2014/main" id="{464754FA-49E6-5D32-693B-F2503567E5D1}"/>
              </a:ext>
            </a:extLst>
          </p:cNvPr>
          <p:cNvSpPr txBox="1">
            <a:spLocks noGrp="1"/>
          </p:cNvSpPr>
          <p:nvPr/>
        </p:nvSpPr>
        <p:spPr bwMode="auto">
          <a:xfrm>
            <a:off x="6858000" y="6553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6D8369BD-F0B7-434D-B27F-FD8133F56007}" type="slidenum">
              <a:rPr lang="en-US" altLang="ja-JP" sz="1000"/>
              <a:pPr algn="r"/>
              <a:t>35</a:t>
            </a:fld>
            <a:endParaRPr lang="en-US" altLang="ja-JP" sz="1800"/>
          </a:p>
        </p:txBody>
      </p:sp>
      <p:sp>
        <p:nvSpPr>
          <p:cNvPr id="66565" name="Rectangle 6">
            <a:extLst>
              <a:ext uri="{FF2B5EF4-FFF2-40B4-BE49-F238E27FC236}">
                <a16:creationId xmlns:a16="http://schemas.microsoft.com/office/drawing/2014/main" id="{6BEFBE59-634B-7B4F-126F-212BB4754581}"/>
              </a:ext>
            </a:extLst>
          </p:cNvPr>
          <p:cNvSpPr>
            <a:spLocks noChangeArrowheads="1"/>
          </p:cNvSpPr>
          <p:nvPr/>
        </p:nvSpPr>
        <p:spPr bwMode="auto">
          <a:xfrm>
            <a:off x="477838" y="2211388"/>
            <a:ext cx="42449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20000"/>
              </a:spcBef>
              <a:buClr>
                <a:srgbClr val="35009E"/>
              </a:buClr>
              <a:buSzPct val="75000"/>
              <a:buFont typeface="Wingdings" panose="05000000000000000000" pitchFamily="2" charset="2"/>
              <a:buChar char="n"/>
            </a:pPr>
            <a:r>
              <a:rPr lang="en-US" altLang="ja-JP" sz="2800" b="1">
                <a:solidFill>
                  <a:srgbClr val="FF00FF"/>
                </a:solidFill>
              </a:rPr>
              <a:t>Accorder </a:t>
            </a:r>
            <a:r>
              <a:rPr lang="en-US" altLang="ja-JP" sz="2800">
                <a:solidFill>
                  <a:srgbClr val="000000"/>
                </a:solidFill>
              </a:rPr>
              <a:t>aux</a:t>
            </a:r>
            <a:r>
              <a:rPr lang="en-US" altLang="ja-JP" sz="2800" b="1">
                <a:solidFill>
                  <a:srgbClr val="FF00FF"/>
                </a:solidFill>
              </a:rPr>
              <a:t> </a:t>
            </a:r>
            <a:r>
              <a:rPr lang="en-US" altLang="ja-JP" sz="2800">
                <a:solidFill>
                  <a:srgbClr val="000000"/>
                </a:solidFill>
              </a:rPr>
              <a:t>agriculteurs qui savent lire et écrire le temps d’aider ceux qui ne le savent pas</a:t>
            </a:r>
            <a:endParaRPr lang="en-US" altLang="ja-JP" sz="2800"/>
          </a:p>
          <a:p>
            <a:pPr eaLnBrk="1" hangingPunct="1">
              <a:lnSpc>
                <a:spcPct val="80000"/>
              </a:lnSpc>
              <a:spcBef>
                <a:spcPct val="20000"/>
              </a:spcBef>
              <a:buClr>
                <a:srgbClr val="35009E"/>
              </a:buClr>
              <a:buSzPct val="75000"/>
              <a:buFont typeface="Wingdings" panose="05000000000000000000" pitchFamily="2" charset="2"/>
              <a:buChar char="n"/>
            </a:pPr>
            <a:r>
              <a:rPr lang="en-US" altLang="ja-JP" sz="2800" b="1">
                <a:solidFill>
                  <a:srgbClr val="FF00FF"/>
                </a:solidFill>
              </a:rPr>
              <a:t>S”assurer </a:t>
            </a:r>
            <a:r>
              <a:rPr lang="en-US" altLang="ja-JP" sz="2800"/>
              <a:t> que qu’on a bien donné les réponses dans chacune des colonnes avant de passer à la suivante</a:t>
            </a:r>
          </a:p>
        </p:txBody>
      </p:sp>
      <p:sp>
        <p:nvSpPr>
          <p:cNvPr id="66566" name="テキスト ボックス 2">
            <a:extLst>
              <a:ext uri="{FF2B5EF4-FFF2-40B4-BE49-F238E27FC236}">
                <a16:creationId xmlns:a16="http://schemas.microsoft.com/office/drawing/2014/main" id="{6CB7F216-CF75-A850-A482-746A69D1DC78}"/>
              </a:ext>
            </a:extLst>
          </p:cNvPr>
          <p:cNvSpPr txBox="1">
            <a:spLocks noChangeArrowheads="1"/>
          </p:cNvSpPr>
          <p:nvPr/>
        </p:nvSpPr>
        <p:spPr bwMode="auto">
          <a:xfrm>
            <a:off x="395288" y="1336675"/>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2800" b="1">
                <a:solidFill>
                  <a:srgbClr val="FF0000"/>
                </a:solidFill>
              </a:rPr>
              <a:t>Mise en oeuvre de l’enquête</a:t>
            </a:r>
            <a:endParaRPr lang="ja-JP" altLang="en-US" sz="2800" b="1">
              <a:solidFill>
                <a:srgbClr val="FF0000"/>
              </a:solidFill>
            </a:endParaRPr>
          </a:p>
        </p:txBody>
      </p:sp>
      <p:sp>
        <p:nvSpPr>
          <p:cNvPr id="11" name="Rectangle 14">
            <a:extLst>
              <a:ext uri="{FF2B5EF4-FFF2-40B4-BE49-F238E27FC236}">
                <a16:creationId xmlns:a16="http://schemas.microsoft.com/office/drawing/2014/main" id="{E1B9D09E-13D5-A42B-9D25-A2A6601B43A6}"/>
              </a:ext>
            </a:extLst>
          </p:cNvPr>
          <p:cNvSpPr>
            <a:spLocks noChangeArrowheads="1"/>
          </p:cNvSpPr>
          <p:nvPr/>
        </p:nvSpPr>
        <p:spPr bwMode="auto">
          <a:xfrm>
            <a:off x="468313" y="477838"/>
            <a:ext cx="8207375"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defTabSz="457200" eaLnBrk="1" hangingPunct="1">
              <a:defRPr/>
            </a:pPr>
            <a:r>
              <a:rPr lang="en-US" altLang="ja-JP" sz="2800" dirty="0">
                <a:latin typeface="Tahoma" panose="020B0604030504040204" pitchFamily="34" charset="0"/>
                <a:ea typeface="Tahoma" panose="020B0604030504040204" pitchFamily="34" charset="0"/>
                <a:cs typeface="Tahoma" panose="020B0604030504040204" pitchFamily="34" charset="0"/>
              </a:rPr>
              <a:t>4. </a:t>
            </a:r>
            <a:r>
              <a:rPr lang="fr-FR" altLang="ja-JP" sz="2800" dirty="0">
                <a:latin typeface="Tahoma" panose="020B0604030504040204" pitchFamily="34" charset="0"/>
                <a:ea typeface="Tahoma" panose="020B0604030504040204" pitchFamily="34" charset="0"/>
                <a:cs typeface="Tahoma" panose="020B0604030504040204" pitchFamily="34" charset="0"/>
              </a:rPr>
              <a:t>Procédure de l’e</a:t>
            </a:r>
            <a:r>
              <a:rPr lang="fr-FR" altLang="en-US" sz="2800" dirty="0">
                <a:latin typeface="Tahoma" panose="020B0604030504040204" pitchFamily="34" charset="0"/>
                <a:ea typeface="Tahoma" panose="020B0604030504040204" pitchFamily="34" charset="0"/>
                <a:cs typeface="Tahoma" panose="020B0604030504040204" pitchFamily="34" charset="0"/>
              </a:rPr>
              <a:t>nquête de base (suite)</a:t>
            </a:r>
            <a:endParaRPr lang="fr-FR" altLang="ja-JP"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コンテンツ プレースホルダー 4">
            <a:extLst>
              <a:ext uri="{FF2B5EF4-FFF2-40B4-BE49-F238E27FC236}">
                <a16:creationId xmlns:a16="http://schemas.microsoft.com/office/drawing/2014/main" id="{11A6F825-4C23-B706-7C22-CD4B2686DB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89263" y="908050"/>
            <a:ext cx="5991225" cy="3370263"/>
          </a:xfrm>
        </p:spPr>
      </p:pic>
      <p:pic>
        <p:nvPicPr>
          <p:cNvPr id="68610" name="図 6">
            <a:extLst>
              <a:ext uri="{FF2B5EF4-FFF2-40B4-BE49-F238E27FC236}">
                <a16:creationId xmlns:a16="http://schemas.microsoft.com/office/drawing/2014/main" id="{2F7AE399-DCD2-973E-3A05-A64FD1153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429000"/>
            <a:ext cx="578802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A4639811-8FD7-B804-CA94-78FAAFCF3891}"/>
              </a:ext>
            </a:extLst>
          </p:cNvPr>
          <p:cNvSpPr/>
          <p:nvPr/>
        </p:nvSpPr>
        <p:spPr>
          <a:xfrm>
            <a:off x="1115616" y="260648"/>
            <a:ext cx="7109378"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defTabSz="457200" eaLnBrk="1" hangingPunct="1"/>
            <a:r>
              <a:rPr lang="fr-FR" sz="2800" dirty="0">
                <a:latin typeface="Tahoma" panose="020B0604030504040204" pitchFamily="34" charset="0"/>
                <a:ea typeface="Tahoma" panose="020B0604030504040204" pitchFamily="34" charset="0"/>
                <a:cs typeface="Tahoma" panose="020B0604030504040204" pitchFamily="34" charset="0"/>
              </a:rPr>
              <a:t>  5. Démonstration (Méthode au Sénégal)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9A140EDB-DF56-23F9-60A4-62F6CF604ABC}"/>
              </a:ext>
            </a:extLst>
          </p:cNvPr>
          <p:cNvSpPr txBox="1"/>
          <p:nvPr/>
        </p:nvSpPr>
        <p:spPr>
          <a:xfrm>
            <a:off x="1331913" y="333375"/>
            <a:ext cx="7416800" cy="460375"/>
          </a:xfrm>
          <a:prstGeom prst="rect">
            <a:avLst/>
          </a:prstGeom>
          <a:solidFill>
            <a:schemeClr val="accent4">
              <a:lumMod val="20000"/>
              <a:lumOff val="80000"/>
            </a:schemeClr>
          </a:solidFill>
          <a:ln w="38100">
            <a:solidFill>
              <a:schemeClr val="tx1"/>
            </a:solidFill>
          </a:ln>
        </p:spPr>
        <p:txBody>
          <a:bodyPr>
            <a:spAutoFit/>
          </a:bodyPr>
          <a:lstStyle>
            <a:lvl1pPr>
              <a:defRPr kumimoji="1">
                <a:solidFill>
                  <a:schemeClr val="tx1"/>
                </a:solidFill>
                <a:latin typeface="Arial" charset="0"/>
                <a:ea typeface="MS PGothic" charset="0"/>
                <a:cs typeface="MS PGothic" charset="0"/>
              </a:defRPr>
            </a:lvl1pPr>
            <a:lvl2pPr marL="742950" indent="-285750">
              <a:defRPr kumimoji="1">
                <a:solidFill>
                  <a:schemeClr val="tx1"/>
                </a:solidFill>
                <a:latin typeface="Arial" charset="0"/>
                <a:ea typeface="MS PGothic" charset="0"/>
                <a:cs typeface="MS PGothic" charset="0"/>
              </a:defRPr>
            </a:lvl2pPr>
            <a:lvl3pPr marL="1143000" indent="-228600">
              <a:defRPr kumimoji="1">
                <a:solidFill>
                  <a:schemeClr val="tx1"/>
                </a:solidFill>
                <a:latin typeface="Arial" charset="0"/>
                <a:ea typeface="MS PGothic" charset="0"/>
                <a:cs typeface="MS PGothic" charset="0"/>
              </a:defRPr>
            </a:lvl3pPr>
            <a:lvl4pPr marL="1600200" indent="-228600">
              <a:defRPr kumimoji="1">
                <a:solidFill>
                  <a:schemeClr val="tx1"/>
                </a:solidFill>
                <a:latin typeface="Arial" charset="0"/>
                <a:ea typeface="MS PGothic" charset="0"/>
                <a:cs typeface="MS PGothic" charset="0"/>
              </a:defRPr>
            </a:lvl4pPr>
            <a:lvl5pPr marL="2057400" indent="-228600">
              <a:defRPr kumimoji="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kumimoji="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kumimoji="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kumimoji="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kumimoji="1">
                <a:solidFill>
                  <a:schemeClr val="tx1"/>
                </a:solidFill>
                <a:latin typeface="Arial" charset="0"/>
                <a:ea typeface="MS PGothic" charset="0"/>
                <a:cs typeface="MS PGothic" charset="0"/>
              </a:defRPr>
            </a:lvl9pPr>
          </a:lstStyle>
          <a:p>
            <a:pPr algn="ctr">
              <a:defRPr/>
            </a:pPr>
            <a:r>
              <a:rPr lang="en-US" altLang="ja-JP" sz="2400" i="1">
                <a:latin typeface="Showcard Gothic" charset="0"/>
                <a:cs typeface="Tahoma" charset="0"/>
              </a:rPr>
              <a:t>MERCI DE VOTRE ATTENTION</a:t>
            </a:r>
            <a:endParaRPr lang="fr-FR" altLang="ja-JP" sz="2400" i="1">
              <a:latin typeface="Showcard Gothic" charset="0"/>
              <a:cs typeface="Tahoma" charset="0"/>
            </a:endParaRPr>
          </a:p>
        </p:txBody>
      </p:sp>
      <p:pic>
        <p:nvPicPr>
          <p:cNvPr id="69634" name="図 3">
            <a:extLst>
              <a:ext uri="{FF2B5EF4-FFF2-40B4-BE49-F238E27FC236}">
                <a16:creationId xmlns:a16="http://schemas.microsoft.com/office/drawing/2014/main" id="{C0927C34-B8AA-9F74-FBFB-9E17B7E0D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636838"/>
            <a:ext cx="6845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2C331BAE-4EB5-9F7D-4BB3-12CD612EAF0F}"/>
              </a:ext>
            </a:extLst>
          </p:cNvPr>
          <p:cNvGraphicFramePr>
            <a:graphicFrameLocks noGrp="1"/>
          </p:cNvGraphicFramePr>
          <p:nvPr/>
        </p:nvGraphicFramePr>
        <p:xfrm>
          <a:off x="93663" y="1090613"/>
          <a:ext cx="8959850" cy="5602289"/>
        </p:xfrm>
        <a:graphic>
          <a:graphicData uri="http://schemas.openxmlformats.org/drawingml/2006/table">
            <a:tbl>
              <a:tblPr/>
              <a:tblGrid>
                <a:gridCol w="5110162">
                  <a:extLst>
                    <a:ext uri="{9D8B030D-6E8A-4147-A177-3AD203B41FA5}">
                      <a16:colId xmlns:a16="http://schemas.microsoft.com/office/drawing/2014/main" val="3954736817"/>
                    </a:ext>
                  </a:extLst>
                </a:gridCol>
                <a:gridCol w="3849688">
                  <a:extLst>
                    <a:ext uri="{9D8B030D-6E8A-4147-A177-3AD203B41FA5}">
                      <a16:colId xmlns:a16="http://schemas.microsoft.com/office/drawing/2014/main" val="3573064298"/>
                    </a:ext>
                  </a:extLst>
                </a:gridCol>
              </a:tblGrid>
              <a:tr h="4572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ＭＳ Ｐゴシック" panose="020B0600070205080204" pitchFamily="50" charset="-128"/>
                          <a:cs typeface="Arial" panose="020B0604020202020204" pitchFamily="34" charset="0"/>
                        </a:rPr>
                        <a:t>4 étapes essentielles</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ＭＳ Ｐゴシック" panose="020B0600070205080204" pitchFamily="50" charset="-128"/>
                          <a:cs typeface="Arial" panose="020B0604020202020204" pitchFamily="34" charset="0"/>
                        </a:rPr>
                        <a:t>Activités</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736498638"/>
                  </a:ext>
                </a:extLst>
              </a:tr>
              <a:tr h="11064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2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1. Partager la vision avec les agriculteurs.</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Sélection des zones cibles et bénéficiaires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Sensibilisation </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0457588"/>
                  </a:ext>
                </a:extLst>
              </a:tr>
              <a:tr h="17494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fr-FR" sz="2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２</a:t>
                      </a:r>
                      <a:r>
                        <a:rPr kumimoji="1" lang="fr-FR" altLang="ja-JP" sz="2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 Les agriculteurs prennent conscience.</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2000" b="1"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Enquête de Base Participative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Etude de marché</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Forum de rencontres </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5913320"/>
                  </a:ext>
                </a:extLst>
              </a:tr>
              <a:tr h="1182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2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3. Les agriculteurs prennent les décisions.</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Sélection de Cultures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Etablissement de plan d’action, calendrier cultural</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0812687"/>
                  </a:ext>
                </a:extLst>
              </a:tr>
              <a:tr h="11064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ja-JP" sz="2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4. Les agriculteurs acquièrent des compétences.</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Formation sur le terrain (la technique de production, etc.) </a:t>
                      </a:r>
                    </a:p>
                  </a:txBody>
                  <a:tcPr marL="91421" marR="9142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2509018"/>
                  </a:ext>
                </a:extLst>
              </a:tr>
            </a:tbl>
          </a:graphicData>
        </a:graphic>
      </p:graphicFrame>
      <p:sp>
        <p:nvSpPr>
          <p:cNvPr id="27670" name="Titre 1">
            <a:extLst>
              <a:ext uri="{FF2B5EF4-FFF2-40B4-BE49-F238E27FC236}">
                <a16:creationId xmlns:a16="http://schemas.microsoft.com/office/drawing/2014/main" id="{F181B9E6-6B5C-E3CA-41A2-01C5560B4C14}"/>
              </a:ext>
            </a:extLst>
          </p:cNvPr>
          <p:cNvSpPr txBox="1">
            <a:spLocks/>
          </p:cNvSpPr>
          <p:nvPr/>
        </p:nvSpPr>
        <p:spPr bwMode="auto">
          <a:xfrm>
            <a:off x="254000" y="333375"/>
            <a:ext cx="8785225" cy="522288"/>
          </a:xfrm>
          <a:prstGeom prst="rect">
            <a:avLst/>
          </a:prstGeom>
          <a:solidFill>
            <a:schemeClr val="accent4">
              <a:lumMod val="20000"/>
              <a:lumOff val="80000"/>
            </a:schemeClr>
          </a:solidFill>
          <a:ln w="38100">
            <a:solidFill>
              <a:schemeClr val="tx1"/>
            </a:solidFill>
          </a:ln>
        </p:spPr>
        <p:txBody>
          <a:bodyPr>
            <a:spAutoFit/>
          </a:bodyPr>
          <a:lstStyle>
            <a:lvl1pPr defTabSz="45720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fr-CA" altLang="ja-JP" sz="2800">
                <a:latin typeface="Tahoma" panose="020B0604030504040204" pitchFamily="34" charset="0"/>
                <a:cs typeface="Tahoma" panose="020B0604030504040204" pitchFamily="34" charset="0"/>
              </a:rPr>
              <a:t>ORDRE DE L</a:t>
            </a:r>
            <a:r>
              <a:rPr lang="fr-CA" altLang="fr-FR" sz="2800">
                <a:latin typeface="Tahoma" panose="020B0604030504040204" pitchFamily="34" charset="0"/>
                <a:cs typeface="Tahoma" panose="020B0604030504040204" pitchFamily="34" charset="0"/>
              </a:rPr>
              <a:t>’</a:t>
            </a:r>
            <a:r>
              <a:rPr lang="fr-CA" altLang="ja-JP" sz="2800">
                <a:latin typeface="Tahoma" panose="020B0604030504040204" pitchFamily="34" charset="0"/>
                <a:cs typeface="Tahoma" panose="020B0604030504040204" pitchFamily="34" charset="0"/>
              </a:rPr>
              <a:t>ENQUETE DE BASE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11" name="Text Box 8">
            <a:extLst>
              <a:ext uri="{FF2B5EF4-FFF2-40B4-BE49-F238E27FC236}">
                <a16:creationId xmlns:a16="http://schemas.microsoft.com/office/drawing/2014/main" id="{28499832-5EE3-5A1D-5DA5-825AA214A36F}"/>
              </a:ext>
            </a:extLst>
          </p:cNvPr>
          <p:cNvSpPr txBox="1">
            <a:spLocks noChangeArrowheads="1"/>
          </p:cNvSpPr>
          <p:nvPr/>
        </p:nvSpPr>
        <p:spPr bwMode="auto">
          <a:xfrm>
            <a:off x="4743450" y="4365625"/>
            <a:ext cx="4292600" cy="646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lang="en-US" altLang="ja-JP" sz="1800" b="1">
                <a:solidFill>
                  <a:schemeClr val="bg1"/>
                </a:solidFill>
                <a:cs typeface="Times New Roman" panose="02020603050405020304" pitchFamily="18" charset="0"/>
              </a:rPr>
              <a:t>Participants de l’Atelier de Sensibilisation</a:t>
            </a:r>
            <a:endParaRPr lang="ja-JP" altLang="en-US" sz="1800" b="1">
              <a:solidFill>
                <a:schemeClr val="bg1"/>
              </a:solidFill>
              <a:cs typeface="Times New Roman" panose="02020603050405020304" pitchFamily="18" charset="0"/>
            </a:endParaRPr>
          </a:p>
        </p:txBody>
      </p:sp>
      <p:sp>
        <p:nvSpPr>
          <p:cNvPr id="9" name="コンテンツ プレースホルダー 2">
            <a:extLst>
              <a:ext uri="{FF2B5EF4-FFF2-40B4-BE49-F238E27FC236}">
                <a16:creationId xmlns:a16="http://schemas.microsoft.com/office/drawing/2014/main" id="{BA4172B6-0E31-1816-DA67-FEDB012897D8}"/>
              </a:ext>
            </a:extLst>
          </p:cNvPr>
          <p:cNvSpPr txBox="1">
            <a:spLocks/>
          </p:cNvSpPr>
          <p:nvPr/>
        </p:nvSpPr>
        <p:spPr bwMode="auto">
          <a:xfrm>
            <a:off x="150813" y="1955800"/>
            <a:ext cx="44926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1000"/>
              </a:spcBef>
              <a:buFont typeface="Arial" panose="020B0604020202020204" pitchFamily="34" charset="0"/>
              <a:buChar char="•"/>
            </a:pPr>
            <a:r>
              <a:rPr lang="fr-FR" altLang="ja-JP">
                <a:cs typeface="Arial" panose="020B0604020202020204" pitchFamily="34" charset="0"/>
              </a:rPr>
              <a:t>Les agriculteurs comprennent </a:t>
            </a:r>
            <a:r>
              <a:rPr lang="fr-FR" altLang="ja-JP" b="1">
                <a:solidFill>
                  <a:srgbClr val="C32D2E"/>
                </a:solidFill>
              </a:rPr>
              <a:t>la vision et le but de SHEP</a:t>
            </a:r>
            <a:r>
              <a:rPr lang="fr-FR" altLang="ja-JP">
                <a:cs typeface="Arial" panose="020B0604020202020204" pitchFamily="34" charset="0"/>
              </a:rPr>
              <a:t>; </a:t>
            </a:r>
          </a:p>
          <a:p>
            <a:pPr eaLnBrk="1" hangingPunct="1">
              <a:lnSpc>
                <a:spcPct val="90000"/>
              </a:lnSpc>
              <a:spcBef>
                <a:spcPts val="1000"/>
              </a:spcBef>
              <a:buFont typeface="Arial" panose="020B0604020202020204" pitchFamily="34" charset="0"/>
              <a:buChar char="•"/>
            </a:pPr>
            <a:r>
              <a:rPr lang="fr-FR" altLang="ja-JP">
                <a:cs typeface="Arial" panose="020B0604020202020204" pitchFamily="34" charset="0"/>
              </a:rPr>
              <a:t>Les agriculteurs comprennent et conviennent que la vision ne sera réalisée que par </a:t>
            </a:r>
            <a:r>
              <a:rPr lang="fr-FR" altLang="ja-JP" b="1">
                <a:solidFill>
                  <a:srgbClr val="C32D2E"/>
                </a:solidFill>
              </a:rPr>
              <a:t>les propres initiatives des agriculteurs;</a:t>
            </a:r>
          </a:p>
          <a:p>
            <a:pPr eaLnBrk="1" hangingPunct="1">
              <a:lnSpc>
                <a:spcPct val="90000"/>
              </a:lnSpc>
              <a:spcBef>
                <a:spcPts val="1000"/>
              </a:spcBef>
              <a:buFont typeface="Arial" panose="020B0604020202020204" pitchFamily="34" charset="0"/>
              <a:buChar char="•"/>
            </a:pPr>
            <a:r>
              <a:rPr lang="fr-FR" altLang="ja-JP">
                <a:cs typeface="Arial" panose="020B0604020202020204" pitchFamily="34" charset="0"/>
              </a:rPr>
              <a:t>Les agriculteurs comprennent que SHEP est </a:t>
            </a:r>
            <a:r>
              <a:rPr lang="fr-FR" altLang="ja-JP" b="1">
                <a:solidFill>
                  <a:srgbClr val="C32D2E"/>
                </a:solidFill>
              </a:rPr>
              <a:t>une assistance purement technique sans aucune aide financière et matérielle.</a:t>
            </a:r>
          </a:p>
        </p:txBody>
      </p:sp>
      <p:sp>
        <p:nvSpPr>
          <p:cNvPr id="6" name="Rectangle 9">
            <a:extLst>
              <a:ext uri="{FF2B5EF4-FFF2-40B4-BE49-F238E27FC236}">
                <a16:creationId xmlns:a16="http://schemas.microsoft.com/office/drawing/2014/main" id="{636B2410-B452-F933-F5D4-24E3786960D2}"/>
              </a:ext>
            </a:extLst>
          </p:cNvPr>
          <p:cNvSpPr/>
          <p:nvPr/>
        </p:nvSpPr>
        <p:spPr>
          <a:xfrm>
            <a:off x="971600" y="404664"/>
            <a:ext cx="7560840" cy="954107"/>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defTabSz="457200" eaLnBrk="1" hangingPunct="1">
              <a:defRPr/>
            </a:pPr>
            <a:r>
              <a:rPr lang="fr-FR" sz="2800" dirty="0">
                <a:latin typeface="Tahoma" panose="020B0604030504040204" pitchFamily="34" charset="0"/>
                <a:ea typeface="Tahoma" panose="020B0604030504040204" pitchFamily="34" charset="0"/>
                <a:cs typeface="Tahoma" panose="020B0604030504040204" pitchFamily="34" charset="0"/>
              </a:rPr>
              <a:t>Mais avant d’entamer l’enquête de base, </a:t>
            </a:r>
          </a:p>
          <a:p>
            <a:pPr algn="ctr" defTabSz="457200" eaLnBrk="1" hangingPunct="1">
              <a:defRPr/>
            </a:pPr>
            <a:r>
              <a:rPr lang="fr-FR" sz="2800" b="1" dirty="0">
                <a:solidFill>
                  <a:srgbClr val="FF0000"/>
                </a:solidFill>
                <a:latin typeface="Tahoma" panose="020B0604030504040204" pitchFamily="34" charset="0"/>
                <a:ea typeface="Tahoma" panose="020B0604030504040204" pitchFamily="34" charset="0"/>
                <a:cs typeface="Tahoma" panose="020B0604030504040204" pitchFamily="34" charset="0"/>
              </a:rPr>
              <a:t>la sensibilisation </a:t>
            </a:r>
            <a:r>
              <a:rPr lang="fr-FR" sz="2800" dirty="0">
                <a:latin typeface="Tahoma" panose="020B0604030504040204" pitchFamily="34" charset="0"/>
                <a:ea typeface="Tahoma" panose="020B0604030504040204" pitchFamily="34" charset="0"/>
                <a:cs typeface="Tahoma" panose="020B0604030504040204" pitchFamily="34" charset="0"/>
              </a:rPr>
              <a:t>est aussi importante !!</a:t>
            </a:r>
          </a:p>
        </p:txBody>
      </p:sp>
      <p:pic>
        <p:nvPicPr>
          <p:cNvPr id="22532" name="Image 2">
            <a:extLst>
              <a:ext uri="{FF2B5EF4-FFF2-40B4-BE49-F238E27FC236}">
                <a16:creationId xmlns:a16="http://schemas.microsoft.com/office/drawing/2014/main" id="{D4A0C489-C7AB-E03A-7738-B417DF21D2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420938"/>
            <a:ext cx="43195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fade">
                                      <p:cBhvr>
                                        <p:cTn id="10"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Slide Number Placeholder 1">
            <a:extLst>
              <a:ext uri="{FF2B5EF4-FFF2-40B4-BE49-F238E27FC236}">
                <a16:creationId xmlns:a16="http://schemas.microsoft.com/office/drawing/2014/main" id="{E09D6C20-C5EE-BB06-4F02-4CC54966DA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D8790AD-7287-47C4-8B54-40004DC9091D}" type="slidenum">
              <a:rPr kumimoji="0" lang="fr-FR" altLang="ko-KR" sz="1200">
                <a:solidFill>
                  <a:srgbClr val="D38E27"/>
                </a:solidFill>
                <a:latin typeface="Franklin Gothic Book" panose="020B0503020102020204" pitchFamily="34" charset="0"/>
                <a:cs typeface="Arial" panose="020B0604020202020204" pitchFamily="34" charset="0"/>
              </a:rPr>
              <a:pPr/>
              <a:t>6</a:t>
            </a:fld>
            <a:endParaRPr kumimoji="0" lang="fr-FR" altLang="ko-KR" sz="1200">
              <a:solidFill>
                <a:srgbClr val="D38E27"/>
              </a:solidFill>
              <a:latin typeface="Franklin Gothic Book" panose="020B05030201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5F0A72E-0221-EBA6-EAC9-B4180898353B}"/>
              </a:ext>
            </a:extLst>
          </p:cNvPr>
          <p:cNvSpPr/>
          <p:nvPr/>
        </p:nvSpPr>
        <p:spPr>
          <a:xfrm>
            <a:off x="1331640" y="188640"/>
            <a:ext cx="6624736" cy="523220"/>
          </a:xfrm>
          <a:prstGeom prst="rect">
            <a:avLst/>
          </a:prstGeom>
          <a:solidFill>
            <a:schemeClr val="accent4">
              <a:lumMod val="20000"/>
              <a:lumOff val="80000"/>
            </a:schemeClr>
          </a:solidFill>
          <a:ln w="38100">
            <a:solidFill>
              <a:schemeClr val="tx1"/>
            </a:solidFill>
          </a:ln>
          <a:scene3d>
            <a:camera prst="orthographicFront">
              <a:rot lat="0" lon="0" rev="0"/>
            </a:camera>
            <a:lightRig rig="balanced" dir="t">
              <a:rot lat="0" lon="0" rev="8700000"/>
            </a:lightRig>
          </a:scene3d>
        </p:spPr>
        <p:txBody>
          <a:bodyPr>
            <a:spAutoFit/>
          </a:bodyPr>
          <a:lstStyle/>
          <a:p>
            <a:pPr algn="ctr" defTabSz="457200" eaLnBrk="1" hangingPunct="1">
              <a:defRPr/>
            </a:pPr>
            <a:r>
              <a:rPr lang="fr-FR" sz="2800" dirty="0">
                <a:latin typeface="Tahoma" panose="020B0604030504040204" pitchFamily="34" charset="0"/>
                <a:ea typeface="Tahoma" panose="020B0604030504040204" pitchFamily="34" charset="0"/>
                <a:cs typeface="Tahoma" panose="020B0604030504040204" pitchFamily="34" charset="0"/>
              </a:rPr>
              <a:t>  2. OBJECTIFS DE L’ENQUETE</a:t>
            </a:r>
          </a:p>
        </p:txBody>
      </p:sp>
      <p:sp>
        <p:nvSpPr>
          <p:cNvPr id="24579" name="TextBox 2">
            <a:extLst>
              <a:ext uri="{FF2B5EF4-FFF2-40B4-BE49-F238E27FC236}">
                <a16:creationId xmlns:a16="http://schemas.microsoft.com/office/drawing/2014/main" id="{79A067DF-6D3F-C127-F75D-27813F8CEF73}"/>
              </a:ext>
            </a:extLst>
          </p:cNvPr>
          <p:cNvSpPr txBox="1">
            <a:spLocks noChangeArrowheads="1"/>
          </p:cNvSpPr>
          <p:nvPr/>
        </p:nvSpPr>
        <p:spPr bwMode="auto">
          <a:xfrm>
            <a:off x="179388" y="908050"/>
            <a:ext cx="866775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80000"/>
              </a:lnSpc>
            </a:pPr>
            <a:r>
              <a:rPr lang="fr-FR" altLang="ja-JP" sz="2800"/>
              <a:t>C’est à travers l'enquête de base que </a:t>
            </a:r>
            <a:r>
              <a:rPr lang="en-US" altLang="ja-JP" sz="2800"/>
              <a:t>:</a:t>
            </a:r>
          </a:p>
          <a:p>
            <a:pPr algn="just" eaLnBrk="1" hangingPunct="1">
              <a:lnSpc>
                <a:spcPct val="80000"/>
              </a:lnSpc>
            </a:pPr>
            <a:endParaRPr lang="en-US" altLang="ja-JP" sz="2800"/>
          </a:p>
          <a:p>
            <a:pPr algn="just" eaLnBrk="1" hangingPunct="1">
              <a:lnSpc>
                <a:spcPct val="80000"/>
              </a:lnSpc>
              <a:buClr>
                <a:srgbClr val="00B050"/>
              </a:buClr>
              <a:buFont typeface="Wingdings" panose="05000000000000000000" pitchFamily="2" charset="2"/>
              <a:buChar char="Ø"/>
            </a:pPr>
            <a:r>
              <a:rPr lang="fr-FR" altLang="ja-JP" sz="2800" b="1">
                <a:solidFill>
                  <a:srgbClr val="0070C0"/>
                </a:solidFill>
              </a:rPr>
              <a:t>Les agriculteurs</a:t>
            </a:r>
            <a:r>
              <a:rPr lang="fr-FR" altLang="ja-JP" sz="2800" b="1"/>
              <a:t> </a:t>
            </a:r>
            <a:r>
              <a:rPr lang="fr-FR" altLang="ja-JP" sz="2800"/>
              <a:t>comprennent la situation actuelle de leur exploitation agricole.</a:t>
            </a:r>
          </a:p>
          <a:p>
            <a:pPr algn="just" eaLnBrk="1" hangingPunct="1">
              <a:lnSpc>
                <a:spcPct val="80000"/>
              </a:lnSpc>
              <a:buClr>
                <a:srgbClr val="00B050"/>
              </a:buClr>
              <a:buFont typeface="Wingdings" panose="05000000000000000000" pitchFamily="2" charset="2"/>
              <a:buChar char="Ø"/>
            </a:pPr>
            <a:endParaRPr lang="fr-FR" altLang="ja-JP" sz="2800"/>
          </a:p>
          <a:p>
            <a:pPr algn="just" eaLnBrk="1" hangingPunct="1">
              <a:lnSpc>
                <a:spcPct val="80000"/>
              </a:lnSpc>
              <a:buClr>
                <a:srgbClr val="00B050"/>
              </a:buClr>
              <a:buFont typeface="Wingdings" panose="05000000000000000000" pitchFamily="2" charset="2"/>
              <a:buChar char="Ø"/>
            </a:pPr>
            <a:r>
              <a:rPr lang="fr-FR" altLang="ja-JP" sz="2800" b="1">
                <a:solidFill>
                  <a:srgbClr val="0070C0"/>
                </a:solidFill>
              </a:rPr>
              <a:t>Les agriculteurs </a:t>
            </a:r>
            <a:r>
              <a:rPr lang="fr-FR" altLang="ja-JP" sz="2800"/>
              <a:t>reconnaissent l'importance de la tenue des registres pour connaître les bénéfices réels qu’ils tirent de l'agriculture.</a:t>
            </a:r>
          </a:p>
          <a:p>
            <a:pPr algn="just" eaLnBrk="1" hangingPunct="1">
              <a:lnSpc>
                <a:spcPct val="80000"/>
              </a:lnSpc>
              <a:buFont typeface="Wingdings" panose="05000000000000000000" pitchFamily="2" charset="2"/>
              <a:buChar char="Ø"/>
            </a:pPr>
            <a:endParaRPr lang="fr-FR" altLang="ja-JP" sz="2800"/>
          </a:p>
          <a:p>
            <a:pPr algn="just" eaLnBrk="1" hangingPunct="1">
              <a:lnSpc>
                <a:spcPct val="80000"/>
              </a:lnSpc>
              <a:buClr>
                <a:srgbClr val="00B050"/>
              </a:buClr>
              <a:buFont typeface="Wingdings" panose="05000000000000000000" pitchFamily="2" charset="2"/>
              <a:buChar char="Ø"/>
            </a:pPr>
            <a:r>
              <a:rPr lang="fr-FR" altLang="ja-JP" sz="2800" b="1">
                <a:solidFill>
                  <a:srgbClr val="C32D2E"/>
                </a:solidFill>
              </a:rPr>
              <a:t>Les agents de vulgarisation</a:t>
            </a:r>
            <a:r>
              <a:rPr lang="fr-FR" altLang="ja-JP" sz="2800"/>
              <a:t> comprennent les réalités des agriculteurs.</a:t>
            </a:r>
          </a:p>
          <a:p>
            <a:pPr algn="just" eaLnBrk="1" hangingPunct="1">
              <a:lnSpc>
                <a:spcPct val="80000"/>
              </a:lnSpc>
              <a:buFont typeface="Wingdings" panose="05000000000000000000" pitchFamily="2" charset="2"/>
              <a:buChar char="Ø"/>
            </a:pPr>
            <a:endParaRPr lang="fr-FR" altLang="ja-JP" sz="2800"/>
          </a:p>
          <a:p>
            <a:pPr algn="just" eaLnBrk="1" hangingPunct="1">
              <a:lnSpc>
                <a:spcPct val="80000"/>
              </a:lnSpc>
              <a:buFont typeface="Wingdings" panose="05000000000000000000" pitchFamily="2" charset="2"/>
              <a:buChar char="Ø"/>
            </a:pPr>
            <a:r>
              <a:rPr lang="fr-FR" altLang="ja-JP" sz="2800"/>
              <a:t>La capacité </a:t>
            </a:r>
            <a:r>
              <a:rPr lang="fr-FR" altLang="ja-JP" sz="2800" b="1">
                <a:solidFill>
                  <a:srgbClr val="0070C0"/>
                </a:solidFill>
              </a:rPr>
              <a:t>des agriculteurs </a:t>
            </a:r>
            <a:r>
              <a:rPr lang="fr-FR" altLang="ja-JP" sz="2800"/>
              <a:t>et</a:t>
            </a:r>
            <a:r>
              <a:rPr lang="fr-FR" altLang="ja-JP" sz="2800" b="1">
                <a:solidFill>
                  <a:srgbClr val="C32D2E"/>
                </a:solidFill>
              </a:rPr>
              <a:t> des agents de vulgarisation </a:t>
            </a:r>
            <a:r>
              <a:rPr lang="fr-FR" altLang="ja-JP" sz="2800"/>
              <a:t>sur l’utilisation des outils de collecte de données est renforcée.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3">
            <a:extLst>
              <a:ext uri="{FF2B5EF4-FFF2-40B4-BE49-F238E27FC236}">
                <a16:creationId xmlns:a16="http://schemas.microsoft.com/office/drawing/2014/main" id="{494502D4-1683-4E56-EF59-8D3AE99D2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87"/>
          <a:stretch>
            <a:fillRect/>
          </a:stretch>
        </p:blipFill>
        <p:spPr bwMode="auto">
          <a:xfrm>
            <a:off x="323850" y="985838"/>
            <a:ext cx="84963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a:extLst>
              <a:ext uri="{FF2B5EF4-FFF2-40B4-BE49-F238E27FC236}">
                <a16:creationId xmlns:a16="http://schemas.microsoft.com/office/drawing/2014/main" id="{F4175A6F-8015-B5B9-A76A-CEDF90578B60}"/>
              </a:ext>
            </a:extLst>
          </p:cNvPr>
          <p:cNvCxnSpPr>
            <a:cxnSpLocks noChangeShapeType="1"/>
          </p:cNvCxnSpPr>
          <p:nvPr/>
        </p:nvCxnSpPr>
        <p:spPr bwMode="auto">
          <a:xfrm>
            <a:off x="2290763" y="354013"/>
            <a:ext cx="5565775" cy="0"/>
          </a:xfrm>
          <a:prstGeom prst="line">
            <a:avLst/>
          </a:prstGeom>
          <a:noFill/>
          <a:ln w="38100">
            <a:solidFill>
              <a:srgbClr val="9BBB59"/>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6627" name="Rectangle 7">
            <a:extLst>
              <a:ext uri="{FF2B5EF4-FFF2-40B4-BE49-F238E27FC236}">
                <a16:creationId xmlns:a16="http://schemas.microsoft.com/office/drawing/2014/main" id="{C0D6EAD2-50C8-14E7-8FEE-8AFC1E4B9407}"/>
              </a:ext>
            </a:extLst>
          </p:cNvPr>
          <p:cNvSpPr>
            <a:spLocks noChangeArrowheads="1"/>
          </p:cNvSpPr>
          <p:nvPr/>
        </p:nvSpPr>
        <p:spPr bwMode="auto">
          <a:xfrm>
            <a:off x="2411413" y="188913"/>
            <a:ext cx="4737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ja-JP" sz="2800" b="1" i="1"/>
              <a:t>ETUDE DE BASE PARTICIPATIVE</a:t>
            </a:r>
            <a:endParaRPr lang="fr-FR" altLang="ja-JP" sz="2800" b="1"/>
          </a:p>
        </p:txBody>
      </p:sp>
      <p:sp>
        <p:nvSpPr>
          <p:cNvPr id="26628" name="Espace réservé du pied de page 1">
            <a:extLst>
              <a:ext uri="{FF2B5EF4-FFF2-40B4-BE49-F238E27FC236}">
                <a16:creationId xmlns:a16="http://schemas.microsoft.com/office/drawing/2014/main" id="{EE2B160B-00A7-DB5A-EC90-077FA937A3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fr-FR" altLang="ja-JP" sz="1200">
                <a:solidFill>
                  <a:srgbClr val="B5A788"/>
                </a:solidFill>
              </a:rPr>
              <a:t>Coordination Sous Régionale du SHEP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Rectangle à coins arrondis 4">
            <a:extLst>
              <a:ext uri="{FF2B5EF4-FFF2-40B4-BE49-F238E27FC236}">
                <a16:creationId xmlns:a16="http://schemas.microsoft.com/office/drawing/2014/main" id="{7377623F-D06E-6E8C-3B29-2A0D1F513A26}"/>
              </a:ext>
            </a:extLst>
          </p:cNvPr>
          <p:cNvSpPr/>
          <p:nvPr/>
        </p:nvSpPr>
        <p:spPr bwMode="auto">
          <a:xfrm>
            <a:off x="1434212" y="121243"/>
            <a:ext cx="6025451" cy="729114"/>
          </a:xfrm>
          <a:prstGeom prst="roundRect">
            <a:avLst>
              <a:gd name="adj" fmla="val 16667"/>
            </a:avLst>
          </a:prstGeom>
          <a:solidFill>
            <a:schemeClr val="accent6">
              <a:lumMod val="20000"/>
              <a:lumOff val="80000"/>
            </a:schemeClr>
          </a:solidFill>
          <a:ln>
            <a:noFill/>
          </a:ln>
          <a:effectLst>
            <a:outerShdw blurRad="44280" dist="28080" dir="5400000" algn="ctr">
              <a:srgbClr val="000000">
                <a:alpha val="32000"/>
              </a:srgbClr>
            </a:outerShdw>
          </a:effectLst>
          <a:scene3d>
            <a:camera prst="orthographicFront"/>
            <a:lightRig rig="threePt" dir="t"/>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nchor="ctr"/>
          <a:lstStyle/>
          <a:p>
            <a:pPr algn="ctr"/>
            <a:r>
              <a:rPr lang="fr-FR" sz="3600" b="1" spc="-1" dirty="0">
                <a:solidFill>
                  <a:srgbClr val="000000"/>
                </a:solidFill>
                <a:latin typeface="Arial" panose="020B0604020202020204" pitchFamily="34" charset="0"/>
                <a:ea typeface="바탕"/>
                <a:cs typeface="Arial" panose="020B0604020202020204" pitchFamily="34" charset="0"/>
              </a:rPr>
              <a:t>OUTILS</a:t>
            </a:r>
          </a:p>
        </p:txBody>
      </p:sp>
      <p:sp>
        <p:nvSpPr>
          <p:cNvPr id="391" name="TextBox 2">
            <a:extLst>
              <a:ext uri="{FF2B5EF4-FFF2-40B4-BE49-F238E27FC236}">
                <a16:creationId xmlns:a16="http://schemas.microsoft.com/office/drawing/2014/main" id="{A7B71E42-0E44-4789-5E98-AE53A94DAD24}"/>
              </a:ext>
            </a:extLst>
          </p:cNvPr>
          <p:cNvSpPr/>
          <p:nvPr/>
        </p:nvSpPr>
        <p:spPr>
          <a:xfrm>
            <a:off x="251520" y="4149725"/>
            <a:ext cx="8496944" cy="23145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lvl1pPr marL="457200" indent="-457200">
              <a:defRPr kumimoji="1" sz="2400">
                <a:solidFill>
                  <a:schemeClr val="tx1"/>
                </a:solidFill>
                <a:latin typeface="Arial" panose="020B0604020202020204" pitchFamily="34" charset="0"/>
                <a:ea typeface="ＭＳ Ｐゴシック" panose="020B0600070205080204" pitchFamily="50" charset="-128"/>
              </a:defRPr>
            </a:lvl1pPr>
            <a:lvl2pPr marL="914400" indent="-45720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buClr>
                <a:srgbClr val="000000"/>
              </a:buClr>
              <a:buFont typeface="+mj-lt"/>
              <a:buAutoNum type="arabicPeriod" startAt="3"/>
            </a:pPr>
            <a:r>
              <a:rPr lang="fr-FR" altLang="fr-FR" sz="2000" b="1" dirty="0">
                <a:solidFill>
                  <a:srgbClr val="000000"/>
                </a:solidFill>
                <a:ea typeface="바탕" panose="02030600000101010101" pitchFamily="18" charset="-127"/>
                <a:cs typeface="Arial" panose="020B0604020202020204" pitchFamily="34" charset="0"/>
              </a:rPr>
              <a:t>Indicateurs de l'autonomisation des groupes</a:t>
            </a:r>
            <a:r>
              <a:rPr lang="en-US" altLang="fr-FR" sz="2000" b="1" dirty="0">
                <a:solidFill>
                  <a:srgbClr val="000000"/>
                </a:solidFill>
                <a:ea typeface="바탕" panose="02030600000101010101" pitchFamily="18" charset="-127"/>
                <a:cs typeface="Arial" panose="020B0604020202020204" pitchFamily="34" charset="0"/>
              </a:rPr>
              <a:t> </a:t>
            </a:r>
            <a:r>
              <a:rPr lang="fr-FR" altLang="fr-FR" sz="2000" b="1" dirty="0">
                <a:solidFill>
                  <a:srgbClr val="000000"/>
                </a:solidFill>
                <a:ea typeface="바탕" panose="02030600000101010101" pitchFamily="18" charset="-127"/>
                <a:cs typeface="Arial" panose="020B0604020202020204" pitchFamily="34" charset="0"/>
              </a:rPr>
              <a:t>(IAG): </a:t>
            </a:r>
            <a:r>
              <a:rPr lang="en-US" altLang="fr-FR" sz="1600" b="1" dirty="0" err="1">
                <a:solidFill>
                  <a:srgbClr val="000000"/>
                </a:solidFill>
                <a:ea typeface="바탕" panose="02030600000101010101" pitchFamily="18" charset="-127"/>
                <a:cs typeface="Arial" panose="020B0604020202020204" pitchFamily="34" charset="0"/>
              </a:rPr>
              <a:t>Comporte</a:t>
            </a:r>
            <a:r>
              <a:rPr lang="en-US" altLang="fr-FR" sz="1600" b="1" dirty="0">
                <a:solidFill>
                  <a:srgbClr val="000000"/>
                </a:solidFill>
                <a:ea typeface="바탕" panose="02030600000101010101" pitchFamily="18" charset="-127"/>
                <a:cs typeface="Arial" panose="020B0604020202020204" pitchFamily="34" charset="0"/>
              </a:rPr>
              <a:t> trois (3) concepts </a:t>
            </a:r>
            <a:r>
              <a:rPr lang="en-US" altLang="fr-FR" sz="1600" b="1" dirty="0" err="1">
                <a:solidFill>
                  <a:srgbClr val="000000"/>
                </a:solidFill>
                <a:ea typeface="바탕" panose="02030600000101010101" pitchFamily="18" charset="-127"/>
                <a:cs typeface="Arial" panose="020B0604020202020204" pitchFamily="34" charset="0"/>
              </a:rPr>
              <a:t>essentiels</a:t>
            </a:r>
            <a:r>
              <a:rPr lang="en-US" altLang="fr-FR" sz="1600" b="1" dirty="0">
                <a:solidFill>
                  <a:srgbClr val="000000"/>
                </a:solidFill>
                <a:ea typeface="바탕" panose="02030600000101010101" pitchFamily="18" charset="-127"/>
                <a:cs typeface="Arial" panose="020B0604020202020204" pitchFamily="34" charset="0"/>
              </a:rPr>
              <a:t> qui </a:t>
            </a:r>
            <a:r>
              <a:rPr lang="fr-FR" altLang="fr-FR" sz="1600" b="1" dirty="0">
                <a:solidFill>
                  <a:srgbClr val="000000"/>
                </a:solidFill>
                <a:ea typeface="바탕" panose="02030600000101010101" pitchFamily="18" charset="-127"/>
                <a:cs typeface="Arial" panose="020B0604020202020204" pitchFamily="34" charset="0"/>
              </a:rPr>
              <a:t>déterminent  c</a:t>
            </a:r>
            <a:r>
              <a:rPr lang="en-US" altLang="fr-FR" sz="1600" b="1" dirty="0" err="1">
                <a:solidFill>
                  <a:srgbClr val="000000"/>
                </a:solidFill>
                <a:ea typeface="바탕" panose="02030600000101010101" pitchFamily="18" charset="-127"/>
                <a:cs typeface="Arial" panose="020B0604020202020204" pitchFamily="34" charset="0"/>
              </a:rPr>
              <a:t>haque</a:t>
            </a:r>
            <a:r>
              <a:rPr lang="en-US" altLang="fr-FR" sz="1600" b="1" dirty="0">
                <a:solidFill>
                  <a:srgbClr val="000000"/>
                </a:solidFill>
                <a:ea typeface="바탕" panose="02030600000101010101" pitchFamily="18" charset="-127"/>
                <a:cs typeface="Arial" panose="020B0604020202020204" pitchFamily="34" charset="0"/>
              </a:rPr>
              <a:t> </a:t>
            </a:r>
            <a:r>
              <a:rPr lang="en-US" altLang="fr-FR" sz="1600" b="1" dirty="0" err="1">
                <a:solidFill>
                  <a:srgbClr val="000000"/>
                </a:solidFill>
                <a:ea typeface="바탕" panose="02030600000101010101" pitchFamily="18" charset="-127"/>
                <a:cs typeface="Arial" panose="020B0604020202020204" pitchFamily="34" charset="0"/>
              </a:rPr>
              <a:t>niveau</a:t>
            </a:r>
            <a:r>
              <a:rPr lang="en-US" altLang="fr-FR" sz="1600" b="1" dirty="0">
                <a:solidFill>
                  <a:srgbClr val="000000"/>
                </a:solidFill>
                <a:ea typeface="바탕" panose="02030600000101010101" pitchFamily="18" charset="-127"/>
                <a:cs typeface="Arial" panose="020B0604020202020204" pitchFamily="34" charset="0"/>
              </a:rPr>
              <a:t> :</a:t>
            </a:r>
            <a:endParaRPr lang="fr-FR" altLang="fr-FR" sz="1600" dirty="0">
              <a:solidFill>
                <a:srgbClr val="000000"/>
              </a:solidFill>
              <a:cs typeface="Arial" panose="020B0604020202020204" pitchFamily="34" charset="0"/>
            </a:endParaRPr>
          </a:p>
          <a:p>
            <a:pPr lvl="1">
              <a:spcBef>
                <a:spcPts val="475"/>
              </a:spcBef>
              <a:buClr>
                <a:srgbClr val="ED7D31"/>
              </a:buClr>
              <a:buSzPct val="80000"/>
              <a:buFont typeface="Wingdings" panose="05000000000000000000" pitchFamily="2" charset="2"/>
              <a:buChar char=""/>
            </a:pPr>
            <a:r>
              <a:rPr lang="fr-FR" altLang="fr-FR" sz="2000" b="1" dirty="0">
                <a:solidFill>
                  <a:srgbClr val="000000"/>
                </a:solidFill>
                <a:ea typeface="바탕" panose="02030600000101010101" pitchFamily="18" charset="-127"/>
                <a:cs typeface="Arial" panose="020B0604020202020204" pitchFamily="34" charset="0"/>
              </a:rPr>
              <a:t>Leadership;</a:t>
            </a:r>
            <a:endParaRPr lang="fr-FR" altLang="fr-FR" sz="2000" dirty="0">
              <a:solidFill>
                <a:srgbClr val="000000"/>
              </a:solidFill>
              <a:cs typeface="Arial" panose="020B0604020202020204" pitchFamily="34" charset="0"/>
            </a:endParaRPr>
          </a:p>
          <a:p>
            <a:pPr lvl="1">
              <a:spcBef>
                <a:spcPts val="475"/>
              </a:spcBef>
              <a:buClr>
                <a:srgbClr val="ED7D31"/>
              </a:buClr>
              <a:buSzPct val="80000"/>
              <a:buFont typeface="Wingdings" panose="05000000000000000000" pitchFamily="2" charset="2"/>
              <a:buChar char=""/>
            </a:pPr>
            <a:r>
              <a:rPr lang="fr-FR" altLang="fr-FR" sz="2000" b="1" dirty="0">
                <a:solidFill>
                  <a:srgbClr val="000000"/>
                </a:solidFill>
                <a:ea typeface="바탕" panose="02030600000101010101" pitchFamily="18" charset="-127"/>
                <a:cs typeface="Arial" panose="020B0604020202020204" pitchFamily="34" charset="0"/>
              </a:rPr>
              <a:t>Coopération entre membres;</a:t>
            </a:r>
            <a:endParaRPr lang="fr-FR" altLang="fr-FR" sz="2000" dirty="0">
              <a:solidFill>
                <a:srgbClr val="000000"/>
              </a:solidFill>
              <a:cs typeface="Arial" panose="020B0604020202020204" pitchFamily="34" charset="0"/>
            </a:endParaRPr>
          </a:p>
          <a:p>
            <a:pPr lvl="1">
              <a:spcBef>
                <a:spcPts val="475"/>
              </a:spcBef>
              <a:buClr>
                <a:srgbClr val="ED7D31"/>
              </a:buClr>
              <a:buSzPct val="80000"/>
              <a:buFont typeface="Wingdings" panose="05000000000000000000" pitchFamily="2" charset="2"/>
              <a:buChar char=""/>
            </a:pPr>
            <a:r>
              <a:rPr lang="fr-FR" altLang="fr-FR" sz="2000" b="1" dirty="0">
                <a:solidFill>
                  <a:srgbClr val="000000"/>
                </a:solidFill>
                <a:ea typeface="바탕" panose="02030600000101010101" pitchFamily="18" charset="-127"/>
                <a:cs typeface="Arial" panose="020B0604020202020204" pitchFamily="34" charset="0"/>
              </a:rPr>
              <a:t>Question du </a:t>
            </a:r>
            <a:r>
              <a:rPr lang="en-US" altLang="fr-FR" sz="2000" b="1" dirty="0">
                <a:solidFill>
                  <a:srgbClr val="000000"/>
                </a:solidFill>
                <a:ea typeface="바탕" panose="02030600000101010101" pitchFamily="18" charset="-127"/>
                <a:cs typeface="Arial" panose="020B0604020202020204" pitchFamily="34" charset="0"/>
              </a:rPr>
              <a:t>Genre,</a:t>
            </a:r>
            <a:endParaRPr lang="fr-FR" altLang="fr-FR" sz="2000" dirty="0">
              <a:solidFill>
                <a:srgbClr val="000000"/>
              </a:solidFill>
              <a:cs typeface="Arial" panose="020B0604020202020204" pitchFamily="34" charset="0"/>
            </a:endParaRPr>
          </a:p>
          <a:p>
            <a:pPr indent="-9525" algn="just"/>
            <a:r>
              <a:rPr lang="fr-FR" altLang="fr-FR" sz="1800" dirty="0">
                <a:solidFill>
                  <a:srgbClr val="000000"/>
                </a:solidFill>
                <a:ea typeface="바탕" panose="02030600000101010101" pitchFamily="18" charset="-127"/>
                <a:cs typeface="Arial" panose="020B0604020202020204" pitchFamily="34" charset="0"/>
              </a:rPr>
              <a:t>Déterminer </a:t>
            </a:r>
            <a:r>
              <a:rPr lang="fr-FR" altLang="fr-FR" sz="1800" dirty="0">
                <a:solidFill>
                  <a:srgbClr val="00B050"/>
                </a:solidFill>
                <a:ea typeface="바탕" panose="02030600000101010101" pitchFamily="18" charset="-127"/>
                <a:cs typeface="Arial" panose="020B0604020202020204" pitchFamily="34" charset="0"/>
              </a:rPr>
              <a:t>le changement de niveau </a:t>
            </a:r>
            <a:r>
              <a:rPr lang="fr-FR" altLang="fr-FR" sz="1800" dirty="0">
                <a:solidFill>
                  <a:srgbClr val="000000"/>
                </a:solidFill>
                <a:ea typeface="바탕" panose="02030600000101010101" pitchFamily="18" charset="-127"/>
                <a:cs typeface="Arial" panose="020B0604020202020204" pitchFamily="34" charset="0"/>
              </a:rPr>
              <a:t>des Groupes d‘exploitants en termes de leadership, coopération parmi les membres &amp; genre</a:t>
            </a:r>
            <a:r>
              <a:rPr lang="en-US" altLang="fr-FR" sz="1800" dirty="0">
                <a:solidFill>
                  <a:srgbClr val="000000"/>
                </a:solidFill>
                <a:ea typeface="바탕" panose="02030600000101010101" pitchFamily="18" charset="-127"/>
                <a:cs typeface="Arial" panose="020B0604020202020204" pitchFamily="34" charset="0"/>
              </a:rPr>
              <a:t>  </a:t>
            </a:r>
            <a:endParaRPr lang="fr-FR" altLang="fr-FR" sz="1800" dirty="0">
              <a:solidFill>
                <a:srgbClr val="000000"/>
              </a:solidFill>
              <a:cs typeface="Arial" panose="020B0604020202020204" pitchFamily="34" charset="0"/>
            </a:endParaRPr>
          </a:p>
        </p:txBody>
      </p:sp>
      <p:sp>
        <p:nvSpPr>
          <p:cNvPr id="392" name="Rectangle 3">
            <a:extLst>
              <a:ext uri="{FF2B5EF4-FFF2-40B4-BE49-F238E27FC236}">
                <a16:creationId xmlns:a16="http://schemas.microsoft.com/office/drawing/2014/main" id="{66E169FD-C86F-AC4A-8CED-D82EB35812C6}"/>
              </a:ext>
            </a:extLst>
          </p:cNvPr>
          <p:cNvSpPr/>
          <p:nvPr/>
        </p:nvSpPr>
        <p:spPr>
          <a:xfrm>
            <a:off x="539030" y="1011891"/>
            <a:ext cx="823386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lang="fr-FR" altLang="fr-FR" sz="2000" b="1" dirty="0">
                <a:solidFill>
                  <a:srgbClr val="000000"/>
                </a:solidFill>
                <a:ea typeface="바탕" panose="02030600000101010101" pitchFamily="18" charset="-127"/>
                <a:cs typeface="Arial" panose="020B0604020202020204" pitchFamily="34" charset="0"/>
              </a:rPr>
              <a:t>3 outils de l'enquête sont utilisés pour collecter les données sur :</a:t>
            </a:r>
            <a:endParaRPr lang="fr-FR" altLang="fr-FR" sz="2000" dirty="0">
              <a:solidFill>
                <a:srgbClr val="000000"/>
              </a:solidFill>
              <a:cs typeface="Arial" panose="020B0604020202020204" pitchFamily="34" charset="0"/>
            </a:endParaRPr>
          </a:p>
        </p:txBody>
      </p:sp>
      <p:sp>
        <p:nvSpPr>
          <p:cNvPr id="393" name="Rectangle 4">
            <a:extLst>
              <a:ext uri="{FF2B5EF4-FFF2-40B4-BE49-F238E27FC236}">
                <a16:creationId xmlns:a16="http://schemas.microsoft.com/office/drawing/2014/main" id="{8D646D10-E4A5-09AF-B603-7CF3BB79575D}"/>
              </a:ext>
            </a:extLst>
          </p:cNvPr>
          <p:cNvSpPr/>
          <p:nvPr/>
        </p:nvSpPr>
        <p:spPr>
          <a:xfrm>
            <a:off x="251520" y="1572080"/>
            <a:ext cx="878453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57200" indent="-457200" algn="just">
              <a:buFont typeface="+mj-lt"/>
              <a:buAutoNum type="arabicPeriod"/>
            </a:pPr>
            <a:r>
              <a:rPr lang="fr-FR" altLang="fr-FR" sz="2000" b="1" dirty="0">
                <a:solidFill>
                  <a:srgbClr val="000000"/>
                </a:solidFill>
                <a:ea typeface="바탕" panose="02030600000101010101" pitchFamily="18" charset="-127"/>
                <a:cs typeface="Arial" panose="020B0604020202020204" pitchFamily="34" charset="0"/>
              </a:rPr>
              <a:t>la Production et les Revenus (P &amp; R);</a:t>
            </a:r>
            <a:endParaRPr lang="fr-FR" altLang="fr-FR" sz="2000" dirty="0">
              <a:solidFill>
                <a:srgbClr val="000000"/>
              </a:solidFill>
              <a:cs typeface="Arial" panose="020B0604020202020204" pitchFamily="34" charset="0"/>
            </a:endParaRPr>
          </a:p>
          <a:p>
            <a:pPr indent="19050" algn="just"/>
            <a:r>
              <a:rPr lang="fr-FR" altLang="fr-FR" sz="2000" dirty="0">
                <a:solidFill>
                  <a:srgbClr val="000000"/>
                </a:solidFill>
                <a:ea typeface="바탕" panose="02030600000101010101" pitchFamily="18" charset="-127"/>
                <a:cs typeface="Arial" panose="020B0604020202020204" pitchFamily="34" charset="0"/>
              </a:rPr>
              <a:t> Déterminer </a:t>
            </a:r>
            <a:r>
              <a:rPr lang="fr-FR" altLang="fr-FR" sz="2000" dirty="0">
                <a:solidFill>
                  <a:srgbClr val="3399FF"/>
                </a:solidFill>
                <a:cs typeface="Arial" panose="020B0604020202020204" pitchFamily="34" charset="0"/>
              </a:rPr>
              <a:t>le niveau de rendement &amp; revenu </a:t>
            </a:r>
            <a:r>
              <a:rPr lang="fr-FR" altLang="fr-FR" sz="2000" dirty="0">
                <a:solidFill>
                  <a:srgbClr val="000000"/>
                </a:solidFill>
                <a:cs typeface="Arial" panose="020B0604020202020204" pitchFamily="34" charset="0"/>
              </a:rPr>
              <a:t>des groupes d‘exploitants</a:t>
            </a:r>
          </a:p>
        </p:txBody>
      </p:sp>
      <p:sp>
        <p:nvSpPr>
          <p:cNvPr id="394" name="Rectangle 5">
            <a:extLst>
              <a:ext uri="{FF2B5EF4-FFF2-40B4-BE49-F238E27FC236}">
                <a16:creationId xmlns:a16="http://schemas.microsoft.com/office/drawing/2014/main" id="{82F0F7DE-E82F-07A3-50A7-301DD56EA35A}"/>
              </a:ext>
            </a:extLst>
          </p:cNvPr>
          <p:cNvSpPr/>
          <p:nvPr/>
        </p:nvSpPr>
        <p:spPr>
          <a:xfrm>
            <a:off x="251520" y="2425957"/>
            <a:ext cx="8233866" cy="162976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57200" indent="-457200" algn="just">
              <a:buFont typeface="+mj-lt"/>
              <a:buAutoNum type="arabicPeriod" startAt="2"/>
            </a:pPr>
            <a:r>
              <a:rPr lang="fr-FR" altLang="fr-FR" sz="2000" b="1" dirty="0">
                <a:solidFill>
                  <a:srgbClr val="000000"/>
                </a:solidFill>
                <a:ea typeface="바탕" panose="02030600000101010101" pitchFamily="18" charset="-127"/>
                <a:cs typeface="Arial" panose="020B0604020202020204" pitchFamily="34" charset="0"/>
              </a:rPr>
              <a:t>les pratiques/les techniques culturales et post-récolte (P/TCPR) 21 ; </a:t>
            </a:r>
            <a:endParaRPr lang="fr-FR" altLang="fr-FR" sz="2000" dirty="0">
              <a:solidFill>
                <a:srgbClr val="000000"/>
              </a:solidFill>
              <a:cs typeface="Arial" panose="020B0604020202020204" pitchFamily="34" charset="0"/>
            </a:endParaRPr>
          </a:p>
          <a:p>
            <a:pPr indent="19050"/>
            <a:r>
              <a:rPr lang="fr-FR" altLang="fr-FR" sz="2000" dirty="0">
                <a:solidFill>
                  <a:srgbClr val="000000"/>
                </a:solidFill>
                <a:ea typeface="바탕" panose="02030600000101010101" pitchFamily="18" charset="-127"/>
                <a:cs typeface="Arial" panose="020B0604020202020204" pitchFamily="34" charset="0"/>
              </a:rPr>
              <a:t>Evaluer à la fois le niveau des exploitants individuels et des Groupes d‘exploitants dans l'usage des techniques de base de production horticole</a:t>
            </a:r>
            <a:endParaRPr lang="fr-FR" altLang="fr-FR" sz="2000" dirty="0">
              <a:solidFill>
                <a:srgbClr val="000000"/>
              </a:solidFill>
              <a:cs typeface="Arial" panose="020B0604020202020204" pitchFamily="34" charset="0"/>
            </a:endParaRPr>
          </a:p>
        </p:txBody>
      </p:sp>
    </p:spTree>
  </p:cSld>
  <p:clrMapOvr>
    <a:masterClrMapping/>
  </p:clrMapOvr>
  <p:transition spd="slow"/>
  <p:timing>
    <p:tnLst>
      <p:par>
        <p:cT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Rectangle à coins arrondis 4">
            <a:extLst>
              <a:ext uri="{FF2B5EF4-FFF2-40B4-BE49-F238E27FC236}">
                <a16:creationId xmlns:a16="http://schemas.microsoft.com/office/drawing/2014/main" id="{C179E5A7-3939-E4E0-1BF7-DE560638F2D2}"/>
              </a:ext>
            </a:extLst>
          </p:cNvPr>
          <p:cNvSpPr/>
          <p:nvPr/>
        </p:nvSpPr>
        <p:spPr bwMode="auto">
          <a:xfrm>
            <a:off x="1564480" y="260648"/>
            <a:ext cx="6015037" cy="621808"/>
          </a:xfrm>
          <a:prstGeom prst="roundRect">
            <a:avLst>
              <a:gd name="adj" fmla="val 16667"/>
            </a:avLst>
          </a:prstGeom>
          <a:solidFill>
            <a:schemeClr val="accent6">
              <a:lumMod val="20000"/>
              <a:lumOff val="80000"/>
            </a:schemeClr>
          </a:solidFill>
          <a:ln>
            <a:noFill/>
          </a:ln>
          <a:effectLst>
            <a:outerShdw blurRad="44280" dist="28080" dir="5400000" algn="ctr">
              <a:srgbClr val="000000">
                <a:alpha val="32000"/>
              </a:srgbClr>
            </a:outerShdw>
          </a:effectLst>
          <a:scene3d>
            <a:camera prst="orthographicFront"/>
            <a:lightRig rig="threePt" dir="t"/>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nchor="ctr"/>
          <a:lstStyle/>
          <a:p>
            <a:pPr algn="ctr">
              <a:defRPr/>
            </a:pPr>
            <a:r>
              <a:rPr lang="fr-FR" sz="3600" b="1" spc="-1" dirty="0">
                <a:solidFill>
                  <a:srgbClr val="000000"/>
                </a:solidFill>
                <a:latin typeface="Arial" panose="020B0604020202020204" pitchFamily="34" charset="0"/>
                <a:ea typeface="바탕"/>
                <a:cs typeface="Arial" panose="020B0604020202020204" pitchFamily="34" charset="0"/>
              </a:rPr>
              <a:t> FICHE PR</a:t>
            </a:r>
            <a:endParaRPr lang="fr-FR" sz="3600" spc="-1" dirty="0">
              <a:solidFill>
                <a:srgbClr val="000000"/>
              </a:solidFill>
              <a:latin typeface="Arial" panose="020B0604020202020204" pitchFamily="34" charset="0"/>
              <a:cs typeface="Arial" panose="020B0604020202020204" pitchFamily="34" charset="0"/>
            </a:endParaRPr>
          </a:p>
        </p:txBody>
      </p:sp>
      <p:sp>
        <p:nvSpPr>
          <p:cNvPr id="398" name="ZoneTexte 9">
            <a:extLst>
              <a:ext uri="{FF2B5EF4-FFF2-40B4-BE49-F238E27FC236}">
                <a16:creationId xmlns:a16="http://schemas.microsoft.com/office/drawing/2014/main" id="{5BF0112B-3DCF-0594-6EE9-E79E27727169}"/>
              </a:ext>
            </a:extLst>
          </p:cNvPr>
          <p:cNvSpPr/>
          <p:nvPr/>
        </p:nvSpPr>
        <p:spPr>
          <a:xfrm>
            <a:off x="70296" y="1052736"/>
            <a:ext cx="914400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fr-FR" sz="1600" b="1" dirty="0">
                <a:solidFill>
                  <a:srgbClr val="000000"/>
                </a:solidFill>
                <a:ea typeface="바탕" panose="02030600000101010101" pitchFamily="18" charset="-127"/>
                <a:cs typeface="Arial" panose="020B0604020202020204" pitchFamily="34" charset="0"/>
              </a:rPr>
              <a:t>FICHE DES DONNEES  SUR PRODUCTION ET REVENUS (P&amp;R) (1</a:t>
            </a:r>
            <a:r>
              <a:rPr lang="fr-FR" altLang="fr-FR" sz="1600" b="1" baseline="30000" dirty="0">
                <a:solidFill>
                  <a:srgbClr val="000000"/>
                </a:solidFill>
                <a:ea typeface="바탕" panose="02030600000101010101" pitchFamily="18" charset="-127"/>
                <a:cs typeface="Arial" panose="020B0604020202020204" pitchFamily="34" charset="0"/>
              </a:rPr>
              <a:t>ère</a:t>
            </a:r>
            <a:r>
              <a:rPr lang="fr-FR" altLang="fr-FR" sz="1600" b="1" dirty="0">
                <a:solidFill>
                  <a:srgbClr val="000000"/>
                </a:solidFill>
                <a:ea typeface="바탕" panose="02030600000101010101" pitchFamily="18" charset="-127"/>
                <a:cs typeface="Arial" panose="020B0604020202020204" pitchFamily="34" charset="0"/>
              </a:rPr>
              <a:t> Année)</a:t>
            </a:r>
            <a:endParaRPr lang="fr-FR" altLang="fr-FR" sz="1600" dirty="0">
              <a:solidFill>
                <a:srgbClr val="000000"/>
              </a:solidFill>
              <a:cs typeface="Arial" panose="020B0604020202020204" pitchFamily="34" charset="0"/>
            </a:endParaRPr>
          </a:p>
          <a:p>
            <a:r>
              <a:rPr lang="fr-FR" altLang="fr-FR" sz="1600" b="1" dirty="0">
                <a:solidFill>
                  <a:srgbClr val="000000"/>
                </a:solidFill>
                <a:ea typeface="바탕" panose="02030600000101010101" pitchFamily="18" charset="-127"/>
                <a:cs typeface="Arial" panose="020B0604020202020204" pitchFamily="34" charset="0"/>
              </a:rPr>
              <a:t>DATE :__ /__ /__ : NOM DE LA COMMUNE :___________NOM DE GROUPE :_______________</a:t>
            </a:r>
            <a:endParaRPr lang="fr-FR" altLang="fr-FR" sz="1600" dirty="0">
              <a:solidFill>
                <a:srgbClr val="000000"/>
              </a:solidFill>
              <a:cs typeface="Arial" panose="020B0604020202020204" pitchFamily="34" charset="0"/>
            </a:endParaRPr>
          </a:p>
          <a:p>
            <a:r>
              <a:rPr lang="fr-FR" altLang="fr-FR" sz="1600" b="1" dirty="0">
                <a:solidFill>
                  <a:srgbClr val="000000"/>
                </a:solidFill>
                <a:ea typeface="바탕" panose="02030600000101010101" pitchFamily="18" charset="-127"/>
                <a:cs typeface="Arial" panose="020B0604020202020204" pitchFamily="34" charset="0"/>
              </a:rPr>
              <a:t>NOM DE L’EXPLOITANT :___Coly________    HOMME         /FEMME        N°TEL :________________</a:t>
            </a:r>
            <a:endParaRPr lang="fr-FR" altLang="fr-FR" sz="1600" dirty="0">
              <a:solidFill>
                <a:srgbClr val="000000"/>
              </a:solidFill>
              <a:cs typeface="Arial" panose="020B0604020202020204" pitchFamily="34" charset="0"/>
            </a:endParaRPr>
          </a:p>
          <a:p>
            <a:r>
              <a:rPr lang="fr-FR" altLang="fr-FR" sz="1600" b="1" dirty="0">
                <a:solidFill>
                  <a:srgbClr val="000000"/>
                </a:solidFill>
                <a:ea typeface="바탕" panose="02030600000101010101" pitchFamily="18" charset="-127"/>
                <a:cs typeface="Arial" panose="020B0604020202020204" pitchFamily="34" charset="0"/>
              </a:rPr>
              <a:t>Période de la dernière culture de _________à  ________(mois) en_____________ Année</a:t>
            </a:r>
            <a:endParaRPr lang="fr-FR" altLang="fr-FR" sz="1600" dirty="0">
              <a:solidFill>
                <a:srgbClr val="000000"/>
              </a:solidFill>
              <a:cs typeface="Arial" panose="020B0604020202020204" pitchFamily="34" charset="0"/>
            </a:endParaRPr>
          </a:p>
          <a:p>
            <a:endParaRPr lang="fr-FR" altLang="fr-FR" sz="1600" dirty="0">
              <a:solidFill>
                <a:srgbClr val="000000"/>
              </a:solidFill>
              <a:cs typeface="Arial" panose="020B0604020202020204" pitchFamily="34" charset="0"/>
            </a:endParaRPr>
          </a:p>
        </p:txBody>
      </p:sp>
      <p:graphicFrame>
        <p:nvGraphicFramePr>
          <p:cNvPr id="399" name="Tableau 10">
            <a:extLst>
              <a:ext uri="{FF2B5EF4-FFF2-40B4-BE49-F238E27FC236}">
                <a16:creationId xmlns:a16="http://schemas.microsoft.com/office/drawing/2014/main" id="{E05DA9A7-16F8-4832-0219-BF144C2F86F0}"/>
              </a:ext>
            </a:extLst>
          </p:cNvPr>
          <p:cNvGraphicFramePr>
            <a:graphicFrameLocks noGrp="1"/>
          </p:cNvGraphicFramePr>
          <p:nvPr>
            <p:extLst>
              <p:ext uri="{D42A27DB-BD31-4B8C-83A1-F6EECF244321}">
                <p14:modId xmlns:p14="http://schemas.microsoft.com/office/powerpoint/2010/main" val="4057915823"/>
              </p:ext>
            </p:extLst>
          </p:nvPr>
        </p:nvGraphicFramePr>
        <p:xfrm>
          <a:off x="90487" y="2422280"/>
          <a:ext cx="8963025" cy="4064001"/>
        </p:xfrm>
        <a:graphic>
          <a:graphicData uri="http://schemas.openxmlformats.org/drawingml/2006/table">
            <a:tbl>
              <a:tblPr/>
              <a:tblGrid>
                <a:gridCol w="1119188">
                  <a:extLst>
                    <a:ext uri="{9D8B030D-6E8A-4147-A177-3AD203B41FA5}">
                      <a16:colId xmlns:a16="http://schemas.microsoft.com/office/drawing/2014/main" val="3584424568"/>
                    </a:ext>
                  </a:extLst>
                </a:gridCol>
                <a:gridCol w="1130077">
                  <a:extLst>
                    <a:ext uri="{9D8B030D-6E8A-4147-A177-3AD203B41FA5}">
                      <a16:colId xmlns:a16="http://schemas.microsoft.com/office/drawing/2014/main" val="4270415110"/>
                    </a:ext>
                  </a:extLst>
                </a:gridCol>
                <a:gridCol w="1206723">
                  <a:extLst>
                    <a:ext uri="{9D8B030D-6E8A-4147-A177-3AD203B41FA5}">
                      <a16:colId xmlns:a16="http://schemas.microsoft.com/office/drawing/2014/main" val="2318286271"/>
                    </a:ext>
                  </a:extLst>
                </a:gridCol>
                <a:gridCol w="953517">
                  <a:extLst>
                    <a:ext uri="{9D8B030D-6E8A-4147-A177-3AD203B41FA5}">
                      <a16:colId xmlns:a16="http://schemas.microsoft.com/office/drawing/2014/main" val="4094172387"/>
                    </a:ext>
                  </a:extLst>
                </a:gridCol>
                <a:gridCol w="1008112">
                  <a:extLst>
                    <a:ext uri="{9D8B030D-6E8A-4147-A177-3AD203B41FA5}">
                      <a16:colId xmlns:a16="http://schemas.microsoft.com/office/drawing/2014/main" val="3957001759"/>
                    </a:ext>
                  </a:extLst>
                </a:gridCol>
                <a:gridCol w="1152128">
                  <a:extLst>
                    <a:ext uri="{9D8B030D-6E8A-4147-A177-3AD203B41FA5}">
                      <a16:colId xmlns:a16="http://schemas.microsoft.com/office/drawing/2014/main" val="250672567"/>
                    </a:ext>
                  </a:extLst>
                </a:gridCol>
                <a:gridCol w="1224136">
                  <a:extLst>
                    <a:ext uri="{9D8B030D-6E8A-4147-A177-3AD203B41FA5}">
                      <a16:colId xmlns:a16="http://schemas.microsoft.com/office/drawing/2014/main" val="1721963828"/>
                    </a:ext>
                  </a:extLst>
                </a:gridCol>
                <a:gridCol w="1169144">
                  <a:extLst>
                    <a:ext uri="{9D8B030D-6E8A-4147-A177-3AD203B41FA5}">
                      <a16:colId xmlns:a16="http://schemas.microsoft.com/office/drawing/2014/main" val="3359396404"/>
                    </a:ext>
                  </a:extLst>
                </a:gridCol>
              </a:tblGrid>
              <a:tr h="226536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A.</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Nom et variété de la culture</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B. Superficie cultivée</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(Ha)</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C. Production totale (kg)</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D. Production vendable (kg)</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E.</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 Prix moyen par kg</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 CFA)</a:t>
                      </a: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 </a:t>
                      </a: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/kg)</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 </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Revenu total </a:t>
                      </a: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 CFA)</a:t>
                      </a: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a:t>
                      </a:r>
                      <a:r>
                        <a:rPr kumimoji="0" lang="fr-FR" altLang="fr-FR" sz="1600" b="1" i="0" u="none" strike="noStrike" cap="none" normalizeH="0" baseline="0" dirty="0" err="1">
                          <a:ln>
                            <a:noFill/>
                          </a:ln>
                          <a:solidFill>
                            <a:srgbClr val="000000"/>
                          </a:solidFill>
                          <a:effectLst/>
                          <a:latin typeface="Aptos Narrow" panose="020B0004020202020204" pitchFamily="34" charset="0"/>
                          <a:ea typeface="바탕" panose="02030600000101010101" pitchFamily="18" charset="-127"/>
                        </a:rPr>
                        <a:t>DxE</a:t>
                      </a: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a:t>
                      </a:r>
                      <a:endParaRPr kumimoji="0" lang="fr-FR" altLang="fr-FR" sz="16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G.</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 Coût total de la production  </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 CFA)</a:t>
                      </a:r>
                      <a:endParaRPr kumimoji="0" lang="fr-FR" altLang="fr-FR" sz="16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H.</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 Marge Brute  </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 CFA)</a:t>
                      </a:r>
                      <a:endParaRPr kumimoji="0" lang="fr-FR" altLang="fr-FR" sz="16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(F-G)</a:t>
                      </a:r>
                      <a:endParaRPr kumimoji="0" lang="fr-FR" altLang="fr-FR" sz="1800" b="0" i="0" u="none" strike="noStrike" cap="none" normalizeH="0" baseline="0" dirty="0">
                        <a:ln>
                          <a:noFill/>
                        </a:ln>
                        <a:solidFill>
                          <a:srgbClr val="000000"/>
                        </a:solidFill>
                        <a:effectLst/>
                        <a:latin typeface="Aptos Narrow" panose="020B00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7387926"/>
                  </a:ext>
                </a:extLst>
              </a:tr>
              <a:tr h="79216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Arial" panose="020B0604020202020204" pitchFamily="34" charset="0"/>
                          <a:ea typeface="바탕" panose="02030600000101010101" pitchFamily="18" charset="-127"/>
                        </a:rPr>
                        <a:t>Tomate</a:t>
                      </a:r>
                      <a:endParaRPr kumimoji="0" lang="fr-FR" altLang="fr-FR" sz="2000" b="0" i="0" u="none" strike="noStrike" cap="none" normalizeH="0" baseline="0">
                        <a:ln>
                          <a:noFill/>
                        </a:ln>
                        <a:solidFill>
                          <a:srgbClr val="000000"/>
                        </a:solidFill>
                        <a:effectLst/>
                        <a:latin typeface="Arial" panose="020B0604020202020204" pitchFamily="34" charset="0"/>
                        <a:ea typeface="바탕" panose="02030600000101010101" pitchFamily="18" charset="-127"/>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Arial" panose="020B0604020202020204" pitchFamily="34" charset="0"/>
                          <a:ea typeface="바탕" panose="02030600000101010101" pitchFamily="18" charset="-127"/>
                        </a:rPr>
                        <a:t>Mongal</a:t>
                      </a:r>
                      <a:endParaRPr kumimoji="0" lang="fr-FR" altLang="fr-FR" sz="20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0,5</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10 000</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9500</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250</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2 375 000</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1 000 000</a:t>
                      </a:r>
                      <a:endPar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1 375 000</a:t>
                      </a:r>
                      <a:endPar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cs typeface="Arial" panose="020B0604020202020204" pitchFamily="34" charset="0"/>
                      </a:endParaRP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2248186"/>
                  </a:ext>
                </a:extLst>
              </a:tr>
              <a:tr h="100647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Arial" panose="020B0604020202020204" pitchFamily="34" charset="0"/>
                          <a:ea typeface="바탕" panose="02030600000101010101" pitchFamily="18" charset="-127"/>
                        </a:rPr>
                        <a:t>Oignon VG</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1</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25 000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23000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1500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ptos Narrow" panose="020B0004020202020204" pitchFamily="34" charset="0"/>
                          <a:ea typeface="바탕" panose="02030600000101010101" pitchFamily="18" charset="-127"/>
                        </a:rPr>
                        <a:t>34 500 000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10 000 000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ptos Narrow" panose="020B0004020202020204" pitchFamily="34" charset="0"/>
                          <a:ea typeface="바탕" panose="02030600000101010101" pitchFamily="18" charset="-127"/>
                        </a:rPr>
                        <a:t>24 500 000</a:t>
                      </a:r>
                    </a:p>
                  </a:txBody>
                  <a:tcPr marL="68395" marR="68395" marT="45691" marB="45691"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4869244"/>
                  </a:ext>
                </a:extLst>
              </a:tr>
            </a:tbl>
          </a:graphicData>
        </a:graphic>
      </p:graphicFrame>
      <p:sp>
        <p:nvSpPr>
          <p:cNvPr id="400" name="PlaceHolder 1">
            <a:extLst>
              <a:ext uri="{FF2B5EF4-FFF2-40B4-BE49-F238E27FC236}">
                <a16:creationId xmlns:a16="http://schemas.microsoft.com/office/drawing/2014/main" id="{D9BB3CBF-55E7-6F69-386E-BE927879E13F}"/>
              </a:ext>
            </a:extLst>
          </p:cNvPr>
          <p:cNvSpPr>
            <a:spLocks noGrp="1"/>
          </p:cNvSpPr>
          <p:nvPr>
            <p:ph type="ftr" sz="quarter" idx="11"/>
          </p:nvPr>
        </p:nvSpPr>
        <p:spPr>
          <a:xfrm>
            <a:off x="3028950" y="6492875"/>
            <a:ext cx="3086100" cy="365125"/>
          </a:xfrm>
          <a:ln w="0"/>
        </p:spPr>
        <p:txBody>
          <a:bodyPr wrap="square" numCol="1" anchorCtr="0" compatLnSpc="1">
            <a:prstTxWarp prst="textNoShape">
              <a:avLst/>
            </a:prstTxWarp>
            <a:no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fr-FR" altLang="fr-FR" sz="900">
                <a:solidFill>
                  <a:srgbClr val="8B8B8B"/>
                </a:solidFill>
                <a:latin typeface="Calibri" panose="020F0502020204030204" pitchFamily="34" charset="0"/>
              </a:rPr>
              <a:t>Coordination Sous Régionale du SHEP</a:t>
            </a:r>
            <a:endParaRPr lang="fr-FR" altLang="fr-FR" sz="900">
              <a:solidFill>
                <a:srgbClr val="000000"/>
              </a:solidFill>
              <a:latin typeface="Times New Roman" panose="02020603050405020304" pitchFamily="18" charset="0"/>
            </a:endParaRPr>
          </a:p>
        </p:txBody>
      </p:sp>
    </p:spTree>
  </p:cSld>
  <p:clrMapOvr>
    <a:masterClrMapping/>
  </p:clrMapOvr>
  <p:transition spd="slow"/>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8" ma:contentTypeDescription="新しいドキュメントを作成します。" ma:contentTypeScope="" ma:versionID="4727cdbd0fd9f8089d045891ae666004">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aa4d7870900b9d65edf52ede02b3442d"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documentManagement>
</p:properties>
</file>

<file path=customXml/itemProps1.xml><?xml version="1.0" encoding="utf-8"?>
<ds:datastoreItem xmlns:ds="http://schemas.openxmlformats.org/officeDocument/2006/customXml" ds:itemID="{4DDB9AC5-1F45-455E-A82E-3070DCA15BAC}"/>
</file>

<file path=customXml/itemProps2.xml><?xml version="1.0" encoding="utf-8"?>
<ds:datastoreItem xmlns:ds="http://schemas.openxmlformats.org/officeDocument/2006/customXml" ds:itemID="{386D1377-7699-4F61-A965-B83C43237B19}"/>
</file>

<file path=customXml/itemProps3.xml><?xml version="1.0" encoding="utf-8"?>
<ds:datastoreItem xmlns:ds="http://schemas.openxmlformats.org/officeDocument/2006/customXml" ds:itemID="{7C4A39A8-3003-4FF5-9E21-8C15DAEFC515}"/>
</file>

<file path=docProps/app.xml><?xml version="1.0" encoding="utf-8"?>
<Properties xmlns="http://schemas.openxmlformats.org/officeDocument/2006/extended-properties" xmlns:vt="http://schemas.openxmlformats.org/officeDocument/2006/docPropsVTypes">
  <Template/>
  <TotalTime>3468</TotalTime>
  <Words>5091</Words>
  <Application>Microsoft Office PowerPoint</Application>
  <PresentationFormat>画面に合わせる (4:3)</PresentationFormat>
  <Paragraphs>638</Paragraphs>
  <Slides>37</Slides>
  <Notes>16</Notes>
  <HiddenSlides>0</HiddenSlides>
  <MMClips>0</MMClips>
  <ScaleCrop>false</ScaleCrop>
  <HeadingPairs>
    <vt:vector size="10" baseType="variant">
      <vt:variant>
        <vt:lpstr>使用されているフォント</vt:lpstr>
      </vt:variant>
      <vt:variant>
        <vt:i4>17</vt:i4>
      </vt:variant>
      <vt:variant>
        <vt:lpstr>テーマ</vt:lpstr>
      </vt:variant>
      <vt:variant>
        <vt:i4>1</vt:i4>
      </vt:variant>
      <vt:variant>
        <vt:lpstr>リンクの設定</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57" baseType="lpstr">
      <vt:lpstr>Arial</vt:lpstr>
      <vt:lpstr>ＭＳ Ｐゴシック</vt:lpstr>
      <vt:lpstr>Calibri</vt:lpstr>
      <vt:lpstr>ＭＳ Ｐゴシック</vt:lpstr>
      <vt:lpstr>Arial Black</vt:lpstr>
      <vt:lpstr>HGｺﾞｼｯｸE</vt:lpstr>
      <vt:lpstr>Franklin Gothic Book</vt:lpstr>
      <vt:lpstr>Gill Sans MT</vt:lpstr>
      <vt:lpstr>Verdana</vt:lpstr>
      <vt:lpstr>Wingdings</vt:lpstr>
      <vt:lpstr>Tahoma</vt:lpstr>
      <vt:lpstr>Times New Roman</vt:lpstr>
      <vt:lpstr>바탕</vt:lpstr>
      <vt:lpstr>ＭＳ 明朝</vt:lpstr>
      <vt:lpstr>ＭＳ 明朝</vt:lpstr>
      <vt:lpstr>Showcard Gothic</vt:lpstr>
      <vt:lpstr>굴림</vt:lpstr>
      <vt:lpstr>Thème Office</vt:lpstr>
      <vt:lpstr>???</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マリ国 モプチ県における自然資源の ワイズユースを通じたニジェール川 中央デルタ保全調査</dc:title>
  <dc:creator>EHC_A</dc:creator>
  <cp:lastModifiedBy>Kikue SUGIMOTO FALL</cp:lastModifiedBy>
  <cp:revision>286</cp:revision>
  <cp:lastPrinted>2018-09-14T18:01:03Z</cp:lastPrinted>
  <dcterms:created xsi:type="dcterms:W3CDTF">2010-03-31T06:25:11Z</dcterms:created>
  <dcterms:modified xsi:type="dcterms:W3CDTF">2023-12-08T12:57:39Z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ies>
</file>