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0" r:id="rId1"/>
  </p:sldMasterIdLst>
  <p:notesMasterIdLst>
    <p:notesMasterId r:id="rId27"/>
  </p:notesMasterIdLst>
  <p:handoutMasterIdLst>
    <p:handoutMasterId r:id="rId28"/>
  </p:handoutMasterIdLst>
  <p:sldIdLst>
    <p:sldId id="500" r:id="rId2"/>
    <p:sldId id="377" r:id="rId3"/>
    <p:sldId id="457" r:id="rId4"/>
    <p:sldId id="339" r:id="rId5"/>
    <p:sldId id="428" r:id="rId6"/>
    <p:sldId id="429" r:id="rId7"/>
    <p:sldId id="431" r:id="rId8"/>
    <p:sldId id="417" r:id="rId9"/>
    <p:sldId id="501" r:id="rId10"/>
    <p:sldId id="439" r:id="rId11"/>
    <p:sldId id="502" r:id="rId12"/>
    <p:sldId id="503" r:id="rId13"/>
    <p:sldId id="504" r:id="rId14"/>
    <p:sldId id="505" r:id="rId15"/>
    <p:sldId id="461" r:id="rId16"/>
    <p:sldId id="464" r:id="rId17"/>
    <p:sldId id="443" r:id="rId18"/>
    <p:sldId id="465" r:id="rId19"/>
    <p:sldId id="454" r:id="rId20"/>
    <p:sldId id="497" r:id="rId21"/>
    <p:sldId id="506" r:id="rId22"/>
    <p:sldId id="498" r:id="rId23"/>
    <p:sldId id="430" r:id="rId24"/>
    <p:sldId id="463" r:id="rId25"/>
    <p:sldId id="451" r:id="rId26"/>
  </p:sldIdLst>
  <p:sldSz cx="9144000" cy="6858000" type="screen4x3"/>
  <p:notesSz cx="9928225" cy="679767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66FF66"/>
    <a:srgbClr val="BB6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FCDDFF2F-1A7B-5100-21C2-CE7984D7A2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altLang="ja-JP"/>
              <a:t>4. Etude de marche</a:t>
            </a: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80E38C6-8188-B668-0509-39038304C3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E4A917E-80B0-4B5E-2B2D-3FDFDF1006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A914DC-09D2-4F59-BD0C-4B0798649D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EB2C48AC-56AE-08E5-3AA6-244F6A2C9A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altLang="ja-JP"/>
              <a:t>4. Etude de marche</a:t>
            </a: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E810281-E988-C071-F49A-3386949371A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altLang="ja-JP"/>
              <a:t>le 24 septembre</a:t>
            </a:r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BB37D612-0C2B-23E1-4FDE-BFB5371809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47048D08-73BE-2B5B-41D3-DD4536599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92CF691-EB55-8838-EE4A-58B9D67614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06D779-3C01-3D2C-5B50-545DD061C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B01039-DCE8-409D-A51A-FB92C09528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panose="020B0600070205080204" pitchFamily="5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panose="020B0600070205080204" pitchFamily="50" charset="-128"/>
        <a:cs typeface="ＭＳ Ｐゴシック" panose="020B0600070205080204" pitchFamily="5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panose="020B0600070205080204" pitchFamily="50" charset="-128"/>
        <a:cs typeface="ＭＳ Ｐゴシック" panose="020B0600070205080204" pitchFamily="5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panose="020B0600070205080204" pitchFamily="50" charset="-128"/>
        <a:cs typeface="ＭＳ Ｐゴシック" panose="020B0600070205080204" pitchFamily="5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panose="020B0600070205080204" pitchFamily="50" charset="-128"/>
        <a:cs typeface="ＭＳ Ｐゴシック" panose="020B0600070205080204" pitchFamily="50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>
            <a:extLst>
              <a:ext uri="{FF2B5EF4-FFF2-40B4-BE49-F238E27FC236}">
                <a16:creationId xmlns:a16="http://schemas.microsoft.com/office/drawing/2014/main" id="{766D7E8F-18C8-5BF6-821C-E1F26ABBF3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54425" y="363538"/>
            <a:ext cx="2803525" cy="2103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スライド番号プレースホルダー 3">
            <a:extLst>
              <a:ext uri="{FF2B5EF4-FFF2-40B4-BE49-F238E27FC236}">
                <a16:creationId xmlns:a16="http://schemas.microsoft.com/office/drawing/2014/main" id="{082EAA6C-4812-083B-FB1C-9DE2C8CC8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8B69FCF-861E-443D-95DA-AB816C152CBD}" type="slidenum">
              <a:rPr lang="en-US" altLang="fr-FR">
                <a:latin typeface="Calibri" panose="020F0502020204030204" pitchFamily="34" charset="0"/>
              </a:rPr>
              <a:pPr/>
              <a:t>1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6148" name="ノート プレースホルダー 2">
            <a:extLst>
              <a:ext uri="{FF2B5EF4-FFF2-40B4-BE49-F238E27FC236}">
                <a16:creationId xmlns:a16="http://schemas.microsoft.com/office/drawing/2014/main" id="{3BBC986A-1509-631B-6E3B-C6D20C1FAA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19138" y="2619375"/>
            <a:ext cx="8715375" cy="383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EF1F1602-B8A3-494D-BCA2-4BF63ED42D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6F2DDB71-87BA-F6A4-0B63-F911D283F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ja-JP">
              <a:ea typeface="ＭＳ Ｐゴシック" panose="020B0600070205080204" pitchFamily="50" charset="-128"/>
            </a:endParaRPr>
          </a:p>
        </p:txBody>
      </p:sp>
      <p:sp>
        <p:nvSpPr>
          <p:cNvPr id="26628" name="スライド番号プレースホルダー 3">
            <a:extLst>
              <a:ext uri="{FF2B5EF4-FFF2-40B4-BE49-F238E27FC236}">
                <a16:creationId xmlns:a16="http://schemas.microsoft.com/office/drawing/2014/main" id="{C62D5AF8-EB10-8C5D-B3CF-4D3DDCBFD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677EB47-CFAA-4235-BE6D-C7C527CD2021}" type="slidenum">
              <a:rPr lang="ja-JP" altLang="en-US">
                <a:latin typeface="Calibri" panose="020F0502020204030204" pitchFamily="34" charset="0"/>
              </a:rPr>
              <a:pPr/>
              <a:t>12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>
            <a:extLst>
              <a:ext uri="{FF2B5EF4-FFF2-40B4-BE49-F238E27FC236}">
                <a16:creationId xmlns:a16="http://schemas.microsoft.com/office/drawing/2014/main" id="{CBF8409E-385A-E784-4660-7078656CD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ー 2">
            <a:extLst>
              <a:ext uri="{FF2B5EF4-FFF2-40B4-BE49-F238E27FC236}">
                <a16:creationId xmlns:a16="http://schemas.microsoft.com/office/drawing/2014/main" id="{E02AC778-54A1-344B-61A3-09407B772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50" charset="-128"/>
            </a:endParaRPr>
          </a:p>
        </p:txBody>
      </p:sp>
      <p:sp>
        <p:nvSpPr>
          <p:cNvPr id="28676" name="スライド番号プレースホルダー 3">
            <a:extLst>
              <a:ext uri="{FF2B5EF4-FFF2-40B4-BE49-F238E27FC236}">
                <a16:creationId xmlns:a16="http://schemas.microsoft.com/office/drawing/2014/main" id="{717B57E8-897B-E15D-30A5-B4A488128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9B864E7-1B04-4A3A-94C0-F330CBEC79AB}" type="slidenum">
              <a:rPr lang="ja-JP" altLang="en-US">
                <a:latin typeface="Calibri" panose="020F0502020204030204" pitchFamily="34" charset="0"/>
              </a:rPr>
              <a:pPr/>
              <a:t>13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>
            <a:extLst>
              <a:ext uri="{FF2B5EF4-FFF2-40B4-BE49-F238E27FC236}">
                <a16:creationId xmlns:a16="http://schemas.microsoft.com/office/drawing/2014/main" id="{4DED81D5-B636-6E68-759C-7F7521CF8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>
            <a:extLst>
              <a:ext uri="{FF2B5EF4-FFF2-40B4-BE49-F238E27FC236}">
                <a16:creationId xmlns:a16="http://schemas.microsoft.com/office/drawing/2014/main" id="{89640A07-B98C-8547-5FC1-1DA6A7C4DE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50" charset="-128"/>
            </a:endParaRPr>
          </a:p>
        </p:txBody>
      </p:sp>
      <p:sp>
        <p:nvSpPr>
          <p:cNvPr id="30724" name="スライド番号プレースホルダー 3">
            <a:extLst>
              <a:ext uri="{FF2B5EF4-FFF2-40B4-BE49-F238E27FC236}">
                <a16:creationId xmlns:a16="http://schemas.microsoft.com/office/drawing/2014/main" id="{69C6DBAE-5C63-66A4-CE09-F472DB573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ABE79E6-CEBE-43A4-83D5-27AFA77DDFAB}" type="slidenum">
              <a:rPr lang="ja-JP" altLang="en-US">
                <a:latin typeface="Calibri" panose="020F0502020204030204" pitchFamily="34" charset="0"/>
              </a:rPr>
              <a:pPr/>
              <a:t>14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14EEBAC-DB8E-74F9-7DF9-D4117208D9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30DBBDD-701B-121E-F5AB-C1894C7EB9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ja-JP">
              <a:ea typeface="ＭＳ Ｐゴシック" panose="020B0600070205080204" pitchFamily="50" charset="-128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5B1D659-85CD-7EA4-16A8-82D30316A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3C37530-5B3A-465A-A405-A6609B2E45E7}" type="slidenum">
              <a:rPr lang="fr-FR" altLang="ko-KR"/>
              <a:pPr/>
              <a:t>15</a:t>
            </a:fld>
            <a:endParaRPr lang="fr-FR" altLang="ko-KR"/>
          </a:p>
        </p:txBody>
      </p:sp>
      <p:sp>
        <p:nvSpPr>
          <p:cNvPr id="32773" name="日付プレースホルダー 1">
            <a:extLst>
              <a:ext uri="{FF2B5EF4-FFF2-40B4-BE49-F238E27FC236}">
                <a16:creationId xmlns:a16="http://schemas.microsoft.com/office/drawing/2014/main" id="{A5E38000-8783-AB64-6BB9-4F6737BE54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le 24 septembre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32774" name="ヘッダー プレースホルダー 2">
            <a:extLst>
              <a:ext uri="{FF2B5EF4-FFF2-40B4-BE49-F238E27FC236}">
                <a16:creationId xmlns:a16="http://schemas.microsoft.com/office/drawing/2014/main" id="{F4C730CD-16DC-BD9D-3F7D-5A4402D99A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4. Etude de marche</a:t>
            </a:r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69456A1-E50C-AD1A-664B-82974AB81F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79EAB2E-79A9-DBA2-1D71-45ABA9DD31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ja-JP">
              <a:ea typeface="ＭＳ Ｐゴシック" panose="020B0600070205080204" pitchFamily="50" charset="-128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F54495A-F7C7-3E0E-524F-8EB1F104E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3B565F4-182D-4B94-8A08-3B17FBC91D68}" type="slidenum">
              <a:rPr lang="fr-FR" altLang="ko-KR"/>
              <a:pPr/>
              <a:t>16</a:t>
            </a:fld>
            <a:endParaRPr lang="fr-FR" altLang="ko-KR"/>
          </a:p>
        </p:txBody>
      </p:sp>
      <p:sp>
        <p:nvSpPr>
          <p:cNvPr id="34821" name="日付プレースホルダー 1">
            <a:extLst>
              <a:ext uri="{FF2B5EF4-FFF2-40B4-BE49-F238E27FC236}">
                <a16:creationId xmlns:a16="http://schemas.microsoft.com/office/drawing/2014/main" id="{55469FF6-0CE7-BB42-055B-1A0C982BA3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le 24 septembre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34822" name="ヘッダー プレースホルダー 2">
            <a:extLst>
              <a:ext uri="{FF2B5EF4-FFF2-40B4-BE49-F238E27FC236}">
                <a16:creationId xmlns:a16="http://schemas.microsoft.com/office/drawing/2014/main" id="{B5EA304F-CF48-9123-EB2D-584C263146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4. Etude de marche</a:t>
            </a:r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B77484F-7FD4-BCAD-6231-C5023C762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FD156D8-6F4F-8D92-84FE-D6456AB70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ja-JP">
              <a:ea typeface="ＭＳ Ｐゴシック" panose="020B0600070205080204" pitchFamily="50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D2B112A-1E97-EEDE-3D73-0B7EF2F1D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6CD6167-3799-4440-91E5-C269EDC9FA25}" type="slidenum">
              <a:rPr lang="fr-FR" altLang="ko-KR"/>
              <a:pPr/>
              <a:t>17</a:t>
            </a:fld>
            <a:endParaRPr lang="fr-FR" altLang="ko-KR"/>
          </a:p>
        </p:txBody>
      </p:sp>
      <p:sp>
        <p:nvSpPr>
          <p:cNvPr id="36869" name="日付プレースホルダー 1">
            <a:extLst>
              <a:ext uri="{FF2B5EF4-FFF2-40B4-BE49-F238E27FC236}">
                <a16:creationId xmlns:a16="http://schemas.microsoft.com/office/drawing/2014/main" id="{99D28FE7-99AA-3A0B-0C6D-E528D5781A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le 24 septembre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36870" name="ヘッダー プレースホルダー 2">
            <a:extLst>
              <a:ext uri="{FF2B5EF4-FFF2-40B4-BE49-F238E27FC236}">
                <a16:creationId xmlns:a16="http://schemas.microsoft.com/office/drawing/2014/main" id="{1BB41E2C-C5C5-BD86-4689-8A79B2E181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4. Etude de marche</a:t>
            </a:r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6668C9C-09A5-C3BE-0083-80DEE0068E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CB1962BD-905E-F25F-B831-9E5B3ACB4E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ja-JP">
              <a:ea typeface="ＭＳ Ｐゴシック" panose="020B0600070205080204" pitchFamily="50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54326B6-F09A-6A07-9363-DE88956A9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EC9984A-4F9E-4357-8B8C-DD57BB8736C6}" type="slidenum">
              <a:rPr lang="fr-FR" altLang="ko-KR"/>
              <a:pPr/>
              <a:t>18</a:t>
            </a:fld>
            <a:endParaRPr lang="fr-FR" altLang="ko-KR"/>
          </a:p>
        </p:txBody>
      </p:sp>
      <p:sp>
        <p:nvSpPr>
          <p:cNvPr id="38917" name="日付プレースホルダー 1">
            <a:extLst>
              <a:ext uri="{FF2B5EF4-FFF2-40B4-BE49-F238E27FC236}">
                <a16:creationId xmlns:a16="http://schemas.microsoft.com/office/drawing/2014/main" id="{DE4F89E9-2A48-2FDF-E577-9AD1B0B0EF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le 24 septembre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38918" name="ヘッダー プレースホルダー 2">
            <a:extLst>
              <a:ext uri="{FF2B5EF4-FFF2-40B4-BE49-F238E27FC236}">
                <a16:creationId xmlns:a16="http://schemas.microsoft.com/office/drawing/2014/main" id="{DD4311EB-0818-459B-EC51-BBCD0091AE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4. Etude de marche</a:t>
            </a:r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01EC3ED1-D161-DB3A-B89D-50132BC901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20CC8F3-1669-71D9-A9A0-E2B05D1297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ja-JP">
              <a:ea typeface="ＭＳ Ｐゴシック" panose="020B0600070205080204" pitchFamily="50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076B3784-9734-4BD7-1ECF-469B4F663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CF7FBBF-4F4B-4F62-BC60-FA118A7F4945}" type="slidenum">
              <a:rPr lang="fr-FR" altLang="ko-KR"/>
              <a:pPr/>
              <a:t>19</a:t>
            </a:fld>
            <a:endParaRPr lang="fr-FR" altLang="ko-KR"/>
          </a:p>
        </p:txBody>
      </p:sp>
      <p:sp>
        <p:nvSpPr>
          <p:cNvPr id="40965" name="日付プレースホルダー 1">
            <a:extLst>
              <a:ext uri="{FF2B5EF4-FFF2-40B4-BE49-F238E27FC236}">
                <a16:creationId xmlns:a16="http://schemas.microsoft.com/office/drawing/2014/main" id="{AFA876E3-2B2D-400C-A7A0-FD54E90E16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le 24 septembre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40966" name="ヘッダー プレースホルダー 2">
            <a:extLst>
              <a:ext uri="{FF2B5EF4-FFF2-40B4-BE49-F238E27FC236}">
                <a16:creationId xmlns:a16="http://schemas.microsoft.com/office/drawing/2014/main" id="{B03C9C4E-859E-6804-4541-3702ED61CA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4. Etude de marche</a:t>
            </a:r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3AC7872-F34C-3C54-EBF8-60122471CF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4B8A31E-8A1C-6D7E-90D1-1DEF750FF6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ja-JP">
              <a:ea typeface="ＭＳ Ｐゴシック" panose="020B0600070205080204" pitchFamily="50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4F0B9851-EC55-CB13-2E23-505F0B4E5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3F92884-F17E-413A-9585-78C2735D15B8}" type="slidenum">
              <a:rPr lang="fr-FR" altLang="ko-KR"/>
              <a:pPr/>
              <a:t>20</a:t>
            </a:fld>
            <a:endParaRPr lang="fr-FR" altLang="ko-KR"/>
          </a:p>
        </p:txBody>
      </p:sp>
      <p:sp>
        <p:nvSpPr>
          <p:cNvPr id="43013" name="日付プレースホルダー 1">
            <a:extLst>
              <a:ext uri="{FF2B5EF4-FFF2-40B4-BE49-F238E27FC236}">
                <a16:creationId xmlns:a16="http://schemas.microsoft.com/office/drawing/2014/main" id="{F8105E10-BB3F-AB94-5089-42C1002B74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le 24 septembre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43014" name="ヘッダー プレースホルダー 2">
            <a:extLst>
              <a:ext uri="{FF2B5EF4-FFF2-40B4-BE49-F238E27FC236}">
                <a16:creationId xmlns:a16="http://schemas.microsoft.com/office/drawing/2014/main" id="{3361E755-3F2F-A08D-7ECE-61E0489A33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4. Etude de marche</a:t>
            </a:r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7CE5826-7653-480A-3780-AB38BE5515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E886067-D5E6-0914-11B9-9DC515D70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90563" lvl="1" indent="-230188"/>
            <a:endParaRPr lang="en-US" altLang="ja-JP" b="1">
              <a:latin typeface="Arial" panose="020B0604020202020204" pitchFamily="34" charset="0"/>
            </a:endParaRPr>
          </a:p>
          <a:p>
            <a:pPr marL="690563" lvl="1" indent="-230188"/>
            <a:endParaRPr lang="en-US" altLang="ja-JP" b="1">
              <a:latin typeface="Arial" panose="020B0604020202020204" pitchFamily="34" charset="0"/>
            </a:endParaRPr>
          </a:p>
          <a:p>
            <a:pPr marL="230188" indent="-230188"/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084" name="日付プレースホルダー 1">
            <a:extLst>
              <a:ext uri="{FF2B5EF4-FFF2-40B4-BE49-F238E27FC236}">
                <a16:creationId xmlns:a16="http://schemas.microsoft.com/office/drawing/2014/main" id="{D487FF0E-D977-EF25-A32E-741252EE02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le 24 septembre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46085" name="ヘッダー プレースホルダー 2">
            <a:extLst>
              <a:ext uri="{FF2B5EF4-FFF2-40B4-BE49-F238E27FC236}">
                <a16:creationId xmlns:a16="http://schemas.microsoft.com/office/drawing/2014/main" id="{F572282C-35D2-7D9A-0A5A-BD58EF39DE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4. Etude de marche</a:t>
            </a:r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>
            <a:extLst>
              <a:ext uri="{FF2B5EF4-FFF2-40B4-BE49-F238E27FC236}">
                <a16:creationId xmlns:a16="http://schemas.microsoft.com/office/drawing/2014/main" id="{58D968FD-F3A0-664F-431D-2A070C71C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>
            <a:extLst>
              <a:ext uri="{FF2B5EF4-FFF2-40B4-BE49-F238E27FC236}">
                <a16:creationId xmlns:a16="http://schemas.microsoft.com/office/drawing/2014/main" id="{43503084-4B6F-60ED-53EA-1FFCFC670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62038" lvl="2" indent="-179388">
              <a:buFontTx/>
              <a:buChar char="•"/>
            </a:pPr>
            <a:endParaRPr lang="en-US" altLang="ja-JP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スライド番号プレースホルダー 3">
            <a:extLst>
              <a:ext uri="{FF2B5EF4-FFF2-40B4-BE49-F238E27FC236}">
                <a16:creationId xmlns:a16="http://schemas.microsoft.com/office/drawing/2014/main" id="{C117E116-971F-1678-2CD5-73DA10623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1F218DD-8AE0-48A4-A0C9-4F76FDB91D13}" type="slidenum">
              <a:rPr lang="ja-JP" altLang="en-US">
                <a:latin typeface="Calibri" panose="020F0502020204030204" pitchFamily="34" charset="0"/>
              </a:rPr>
              <a:pPr/>
              <a:t>4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6E8F4855-5096-F117-D836-317AF008A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318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318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318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318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CA3A66-ED96-409E-8BE5-331172D7DAD5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0B53E54-D0B7-64E9-66F9-515F45B08A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id="{C6C5894B-4C76-1EE8-7754-1EDFA31B6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US" altLang="ja-JP" sz="5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83F833D-ED32-56CB-B5FE-4DEE19424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38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38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38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38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E5B9766-AFCC-4C30-ABB1-21938481FD85}" type="slidenum">
              <a:rPr lang="en-US" altLang="ja-JP">
                <a:solidFill>
                  <a:srgbClr val="000000"/>
                </a:solidFill>
              </a:rPr>
              <a:pPr/>
              <a:t>24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5CEDCB5-C39F-EFC4-0581-9DD54A94C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id="{F510F6C2-E8B3-1E6E-D3D7-FABFCBCC0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0188" indent="-230188" eaLnBrk="1" hangingPunct="1">
              <a:defRPr/>
            </a:pPr>
            <a:endParaRPr lang="en-US" altLang="ja-JP" sz="5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0181" name="日付プレースホルダー 1">
            <a:extLst>
              <a:ext uri="{FF2B5EF4-FFF2-40B4-BE49-F238E27FC236}">
                <a16:creationId xmlns:a16="http://schemas.microsoft.com/office/drawing/2014/main" id="{830DB883-3FE1-E9C3-2CA2-68C271B9FF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le 24 septembre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50182" name="ヘッダー プレースホルダー 2">
            <a:extLst>
              <a:ext uri="{FF2B5EF4-FFF2-40B4-BE49-F238E27FC236}">
                <a16:creationId xmlns:a16="http://schemas.microsoft.com/office/drawing/2014/main" id="{F7BD3259-374C-25F3-3BA2-54DD8549A9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4. Etude de marche</a:t>
            </a:r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ー 1">
            <a:extLst>
              <a:ext uri="{FF2B5EF4-FFF2-40B4-BE49-F238E27FC236}">
                <a16:creationId xmlns:a16="http://schemas.microsoft.com/office/drawing/2014/main" id="{CBC27DCF-738A-AB33-E2CC-95F4906C4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ー 2">
            <a:extLst>
              <a:ext uri="{FF2B5EF4-FFF2-40B4-BE49-F238E27FC236}">
                <a16:creationId xmlns:a16="http://schemas.microsoft.com/office/drawing/2014/main" id="{6BA520B7-0A48-594C-1BE6-EFE31EF3B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62038" lvl="2" indent="-179388">
              <a:buFontTx/>
              <a:buChar char="•"/>
            </a:pPr>
            <a:endParaRPr lang="en-US" altLang="ja-JP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スライド番号プレースホルダー 3">
            <a:extLst>
              <a:ext uri="{FF2B5EF4-FFF2-40B4-BE49-F238E27FC236}">
                <a16:creationId xmlns:a16="http://schemas.microsoft.com/office/drawing/2014/main" id="{F4AAB9A2-1182-7AFF-E384-016DD4237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AB18F70-3613-4B60-8FB3-FB091A5FA83F}" type="slidenum">
              <a:rPr lang="ja-JP" altLang="en-US">
                <a:latin typeface="Calibri" panose="020F0502020204030204" pitchFamily="34" charset="0"/>
              </a:rPr>
              <a:pPr/>
              <a:t>5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>
            <a:extLst>
              <a:ext uri="{FF2B5EF4-FFF2-40B4-BE49-F238E27FC236}">
                <a16:creationId xmlns:a16="http://schemas.microsoft.com/office/drawing/2014/main" id="{D966D690-1952-CE5F-7C83-98A1CCE96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ー 2">
            <a:extLst>
              <a:ext uri="{FF2B5EF4-FFF2-40B4-BE49-F238E27FC236}">
                <a16:creationId xmlns:a16="http://schemas.microsoft.com/office/drawing/2014/main" id="{FEBA1923-026D-45F3-27ED-492A1B494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62038" lvl="2" indent="-179388">
              <a:buFontTx/>
              <a:buChar char="•"/>
            </a:pPr>
            <a:endParaRPr lang="en-US" altLang="ja-JP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スライド番号プレースホルダー 3">
            <a:extLst>
              <a:ext uri="{FF2B5EF4-FFF2-40B4-BE49-F238E27FC236}">
                <a16:creationId xmlns:a16="http://schemas.microsoft.com/office/drawing/2014/main" id="{94550075-56F4-D765-C4F6-359406BEF8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5BD9736-AEDE-4A35-95CE-2EF96D413908}" type="slidenum">
              <a:rPr lang="ja-JP" altLang="en-US">
                <a:latin typeface="Calibri" panose="020F0502020204030204" pitchFamily="34" charset="0"/>
              </a:rPr>
              <a:pPr/>
              <a:t>6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>
            <a:extLst>
              <a:ext uri="{FF2B5EF4-FFF2-40B4-BE49-F238E27FC236}">
                <a16:creationId xmlns:a16="http://schemas.microsoft.com/office/drawing/2014/main" id="{01E3332B-6159-F2D8-1F7A-CF1F38B43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ー 2">
            <a:extLst>
              <a:ext uri="{FF2B5EF4-FFF2-40B4-BE49-F238E27FC236}">
                <a16:creationId xmlns:a16="http://schemas.microsoft.com/office/drawing/2014/main" id="{5AD7F55C-CF51-122B-4EF1-EC860341A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62038" lvl="2" indent="-179388">
              <a:buFontTx/>
              <a:buChar char="•"/>
            </a:pPr>
            <a:endParaRPr lang="en-US" altLang="ja-JP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スライド番号プレースホルダー 3">
            <a:extLst>
              <a:ext uri="{FF2B5EF4-FFF2-40B4-BE49-F238E27FC236}">
                <a16:creationId xmlns:a16="http://schemas.microsoft.com/office/drawing/2014/main" id="{C789627B-CD75-E233-A647-7D31A73AD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6586E96-1F68-499C-AAB2-A8B93005B531}" type="slidenum">
              <a:rPr lang="ja-JP" altLang="en-US">
                <a:latin typeface="Calibri" panose="020F0502020204030204" pitchFamily="34" charset="0"/>
              </a:rPr>
              <a:pPr/>
              <a:t>7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028D44B-DA83-59BB-2B4C-A21F664DE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5113C2A-E588-FD73-88ED-707E889540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ja-JP">
              <a:ea typeface="ＭＳ Ｐゴシック" panose="020B0600070205080204" pitchFamily="50" charset="-128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641B31B-E492-6C00-5730-D77CB5D3F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6460A38-3CEC-4E7A-AD7F-E9370AA1BD98}" type="slidenum">
              <a:rPr lang="fr-FR" altLang="ko-KR"/>
              <a:pPr/>
              <a:t>8</a:t>
            </a:fld>
            <a:endParaRPr lang="fr-FR" altLang="ko-KR"/>
          </a:p>
        </p:txBody>
      </p:sp>
      <p:sp>
        <p:nvSpPr>
          <p:cNvPr id="18437" name="日付プレースホルダー 1">
            <a:extLst>
              <a:ext uri="{FF2B5EF4-FFF2-40B4-BE49-F238E27FC236}">
                <a16:creationId xmlns:a16="http://schemas.microsoft.com/office/drawing/2014/main" id="{8359C3DA-B1B5-49F2-6BCC-ABFEBCB944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le 24 septembre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8438" name="ヘッダー プレースホルダー 2">
            <a:extLst>
              <a:ext uri="{FF2B5EF4-FFF2-40B4-BE49-F238E27FC236}">
                <a16:creationId xmlns:a16="http://schemas.microsoft.com/office/drawing/2014/main" id="{59BA4285-B17D-9A17-3030-11FBEE0430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4. Etude de marche</a:t>
            </a:r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:a16="http://schemas.microsoft.com/office/drawing/2014/main" id="{75C24A1A-E17F-E1E3-87FF-6424BE16AF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>
            <a:extLst>
              <a:ext uri="{FF2B5EF4-FFF2-40B4-BE49-F238E27FC236}">
                <a16:creationId xmlns:a16="http://schemas.microsoft.com/office/drawing/2014/main" id="{FAA7FC68-0F2F-81D1-C5A3-7DD4D5107F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20484" name="スライド番号プレースホルダー 3">
            <a:extLst>
              <a:ext uri="{FF2B5EF4-FFF2-40B4-BE49-F238E27FC236}">
                <a16:creationId xmlns:a16="http://schemas.microsoft.com/office/drawing/2014/main" id="{91AC2FC7-6281-E9F2-D628-F7B302E7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F3E0AF8-24F4-48A1-A019-38787C410442}" type="slidenum">
              <a:rPr lang="ja-JP" altLang="en-US">
                <a:latin typeface="Calibri" panose="020F0502020204030204" pitchFamily="34" charset="0"/>
              </a:rPr>
              <a:pPr/>
              <a:t>9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DA9BD7B-706B-BF12-FA9A-0872A964CB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6461DC8-B5F3-9834-7508-62D88C0E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30188" indent="-230188">
              <a:defRPr/>
            </a:pPr>
            <a:endParaRPr lang="en-US" altLang="ja-JP" sz="5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2532" name="日付プレースホルダー 1">
            <a:extLst>
              <a:ext uri="{FF2B5EF4-FFF2-40B4-BE49-F238E27FC236}">
                <a16:creationId xmlns:a16="http://schemas.microsoft.com/office/drawing/2014/main" id="{EC7918FF-5CA6-40EA-6E6C-B813F0823C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le 24 septembre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2533" name="ヘッダー プレースホルダー 2">
            <a:extLst>
              <a:ext uri="{FF2B5EF4-FFF2-40B4-BE49-F238E27FC236}">
                <a16:creationId xmlns:a16="http://schemas.microsoft.com/office/drawing/2014/main" id="{EA67B38E-A263-DC91-49CA-34A38BEB41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latin typeface="Calibri" panose="020F0502020204030204" pitchFamily="34" charset="0"/>
              </a:rPr>
              <a:t>4. Etude de marche</a:t>
            </a:r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80D69E2B-0BB3-FC6E-4468-C5BF803060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38A3C7FF-A366-F8CB-747B-63100DDF8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ja-JP">
              <a:ea typeface="ＭＳ Ｐゴシック" panose="020B0600070205080204" pitchFamily="50" charset="-128"/>
            </a:endParaRPr>
          </a:p>
        </p:txBody>
      </p:sp>
      <p:sp>
        <p:nvSpPr>
          <p:cNvPr id="24580" name="スライド番号プレースホルダー 3">
            <a:extLst>
              <a:ext uri="{FF2B5EF4-FFF2-40B4-BE49-F238E27FC236}">
                <a16:creationId xmlns:a16="http://schemas.microsoft.com/office/drawing/2014/main" id="{8E931268-377D-332D-BF38-4661A5AB8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F3043D6-E29A-4F35-AD3D-5175568050BB}" type="slidenum">
              <a:rPr lang="ja-JP" altLang="en-US">
                <a:latin typeface="Calibri" panose="020F0502020204030204" pitchFamily="34" charset="0"/>
              </a:rPr>
              <a:pPr/>
              <a:t>11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2553E2-247A-7849-A7CF-BB643FD8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A69B-8383-484E-8DDA-883B398CAAC7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390EC8-5098-9054-2333-3CF7D91E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6AC9B9-65BC-AFE1-EAE4-E6FCDA82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E49B-59E7-42EC-9873-CD617F04662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772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AB1F5E-9368-8DF7-3269-56B89AE6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19B2-197C-4F53-AD6F-4DA433F55AD3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5FD9B1-343A-7887-4D74-405832FF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BD58C4-45F5-F4A4-0633-B6E20574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E5A7-4288-439A-989A-C6D98ED291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144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1EC51A-047A-F489-375E-C2E246A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3D64-ABC7-4937-A293-ADA4FB5CBC25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D77D87-EC39-9D7C-0BDF-E355F8E7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6F8843-0DD8-9B8E-92EF-1E705E89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5E63-780E-4B3A-95E6-2C294B5C34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849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3C2994B-226A-9F7F-F853-E7654D4C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888D3787-3A81-4567-2EC5-5760FC51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DA094B8-1CEC-A9FC-C94E-D923D1D8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565C52-B5D1-4519-A620-D999B4977E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752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C3160C-7F20-7A42-7B40-86E5CF4B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DC73-9F3B-44BE-8AA6-ADC0FEA34016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D9BC20-C573-CDA2-5AA9-71940D87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4059DD-C1FD-A601-7EE4-E1CE2148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D922-3EE6-438C-83CF-46F6D9D2AB2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476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D61D62-E1E3-C074-01C5-5D20A030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AA5A-4166-44A8-9881-E5FBDC39E5EE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2FD998-00D8-5DA4-FB06-55A93CC2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9FB2A-BB09-7541-815D-E3272FA4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2CE8-C5B8-4E4E-B2F4-85BFEEC20B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240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FB63D2F-68F3-D248-CE50-62173385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AA4C-242E-45A6-A7DE-48ED19BC5B7F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CE377C5-37BD-870B-D29F-03CE1A73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C0655F8-A6E2-2930-BF1A-8FF24CB9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34AF-26E5-41FA-8296-5D9357B961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250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B1D7C30-BE81-4141-F02D-2D55C08A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3EC0-991B-4F92-9152-F0FB3A0FB17D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42E9CCD-9E95-D682-016A-CEB4418E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C367202-9791-EE03-28BB-9636D364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4229-3A15-4933-8A25-5C42C46425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332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D002B46-7516-6A87-A56B-C1AEA14A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363B-1B64-4D1A-96BF-468AA6B04C69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9644AA4-48A4-A35B-4D8B-C0128B08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EE747D9-782E-FEA6-4C07-CD6D6639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6F6A-ACF5-468E-A470-A194F79687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327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7B16D2B-E08C-4650-0CD3-BC88F10F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7402-DD7B-4114-83AC-88753A156177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C4BA052-1529-0A5A-1603-3D6F33FF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FA7A7A4-A7F1-47A7-A2E7-97504FB8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3DF0-5A04-413F-8A9D-8D845B118D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266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4EB7704-FB90-0E2E-CEE0-5460BF3E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DAB2-1D6B-48BB-A496-20A6020C7B15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C66CB0A-4E15-9049-C1DE-D0470CF7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9C68A73-2827-465E-8D1C-54BB3F2E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437D-558A-480F-8AEA-FABC6AB8BEF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688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EFAA646-D50D-82F5-1E74-BA0F57B1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DA82-879C-4DFE-8DDA-88B569D7C145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C8269DE-85A0-A76F-D524-C3FC334FB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79CA46C-BEF0-7D37-7AA7-22640634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E415-8A98-454B-A21A-4241A11E75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315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6D559D19-9DD9-DCF0-6133-A463D0713A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85D5E7F1-4F23-59C5-AE5B-4D8E811598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36870-D20A-A1D8-ED8F-3DE6AFE0F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230C6C-D1C5-4517-B17A-16976AB2B8DC}" type="datetimeFigureOut">
              <a:rPr lang="ja-JP" altLang="fr-FR"/>
              <a:pPr>
                <a:defRPr/>
              </a:pPr>
              <a:t>2023/12/8</a:t>
            </a:fld>
            <a:endParaRPr lang="ja-JP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EF933-A268-F3DC-5A37-520342E0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MS PGothic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4905D6-4391-7A2C-7C53-AAA865B5D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19CFAA-D297-42DF-B31E-1A86A1A367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774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  <p:sldLayoutId id="214748478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>
            <a:extLst>
              <a:ext uri="{FF2B5EF4-FFF2-40B4-BE49-F238E27FC236}">
                <a16:creationId xmlns:a16="http://schemas.microsoft.com/office/drawing/2014/main" id="{E18934AC-432F-97B7-8656-CC8BAF225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CB3F4-20EA-4CA9-A767-7E9096F0BB0F}" type="slidenum">
              <a:rPr lang="en-US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4" name="タイトル 27">
            <a:extLst>
              <a:ext uri="{FF2B5EF4-FFF2-40B4-BE49-F238E27FC236}">
                <a16:creationId xmlns:a16="http://schemas.microsoft.com/office/drawing/2014/main" id="{4F2ED75D-582E-6C84-EFE8-829776325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306888"/>
            <a:ext cx="8769350" cy="968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altLang="ja-JP" sz="5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HGｺﾞｼｯｸE" panose="020B0909000000000000" pitchFamily="49" charset="-128"/>
              </a:rPr>
              <a:t>Etude de marché</a:t>
            </a:r>
          </a:p>
        </p:txBody>
      </p:sp>
      <p:grpSp>
        <p:nvGrpSpPr>
          <p:cNvPr id="5124" name="グループ化 23">
            <a:extLst>
              <a:ext uri="{FF2B5EF4-FFF2-40B4-BE49-F238E27FC236}">
                <a16:creationId xmlns:a16="http://schemas.microsoft.com/office/drawing/2014/main" id="{76E49A9C-1891-1C59-0987-C2FDCA8F15E7}"/>
              </a:ext>
            </a:extLst>
          </p:cNvPr>
          <p:cNvGrpSpPr>
            <a:grpSpLocks/>
          </p:cNvGrpSpPr>
          <p:nvPr/>
        </p:nvGrpSpPr>
        <p:grpSpPr bwMode="auto">
          <a:xfrm>
            <a:off x="1536700" y="2133600"/>
            <a:ext cx="5878513" cy="1606550"/>
            <a:chOff x="7326" y="4691711"/>
            <a:chExt cx="9031295" cy="2160629"/>
          </a:xfrm>
        </p:grpSpPr>
        <p:pic>
          <p:nvPicPr>
            <p:cNvPr id="5127" name="図 5" descr="Fukyuin_02.png">
              <a:extLst>
                <a:ext uri="{FF2B5EF4-FFF2-40B4-BE49-F238E27FC236}">
                  <a16:creationId xmlns:a16="http://schemas.microsoft.com/office/drawing/2014/main" id="{3AF220C9-4A60-0F9B-1750-F5D4E3122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514" y="4848604"/>
              <a:ext cx="871107" cy="196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図 6">
              <a:extLst>
                <a:ext uri="{FF2B5EF4-FFF2-40B4-BE49-F238E27FC236}">
                  <a16:creationId xmlns:a16="http://schemas.microsoft.com/office/drawing/2014/main" id="{5C46FEAA-95DF-E1CB-0073-7E7CF71A4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" y="4715600"/>
              <a:ext cx="964119" cy="212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図 7">
              <a:extLst>
                <a:ext uri="{FF2B5EF4-FFF2-40B4-BE49-F238E27FC236}">
                  <a16:creationId xmlns:a16="http://schemas.microsoft.com/office/drawing/2014/main" id="{9BF75C96-2FB1-FC87-1709-98846863D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386" y="4758910"/>
              <a:ext cx="1005662" cy="204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図 8">
              <a:extLst>
                <a:ext uri="{FF2B5EF4-FFF2-40B4-BE49-F238E27FC236}">
                  <a16:creationId xmlns:a16="http://schemas.microsoft.com/office/drawing/2014/main" id="{C6E315B0-7C02-109B-B8D7-6DFCDC76A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096" y="4691711"/>
              <a:ext cx="762066" cy="211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図 10">
              <a:extLst>
                <a:ext uri="{FF2B5EF4-FFF2-40B4-BE49-F238E27FC236}">
                  <a16:creationId xmlns:a16="http://schemas.microsoft.com/office/drawing/2014/main" id="{96869A67-226F-D6BC-141D-1085FAA08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588" y="4691711"/>
              <a:ext cx="752011" cy="2160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図 14" descr="M_child01.png">
              <a:extLst>
                <a:ext uri="{FF2B5EF4-FFF2-40B4-BE49-F238E27FC236}">
                  <a16:creationId xmlns:a16="http://schemas.microsoft.com/office/drawing/2014/main" id="{CA7F1606-E966-9B2D-3AB7-9E3710234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33651" y="5013298"/>
              <a:ext cx="575879" cy="1793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図 15" descr="M_child02.png">
              <a:extLst>
                <a:ext uri="{FF2B5EF4-FFF2-40B4-BE49-F238E27FC236}">
                  <a16:creationId xmlns:a16="http://schemas.microsoft.com/office/drawing/2014/main" id="{4862B430-EFF7-7A37-3FDE-E03B8420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386" y="5037093"/>
              <a:ext cx="598779" cy="17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図 16" descr="M_child03.png">
              <a:extLst>
                <a:ext uri="{FF2B5EF4-FFF2-40B4-BE49-F238E27FC236}">
                  <a16:creationId xmlns:a16="http://schemas.microsoft.com/office/drawing/2014/main" id="{04E82C03-E154-BA25-B96B-593386BBC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92627" y="5606878"/>
              <a:ext cx="469694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図 17" descr="W_child01.png">
              <a:extLst>
                <a:ext uri="{FF2B5EF4-FFF2-40B4-BE49-F238E27FC236}">
                  <a16:creationId xmlns:a16="http://schemas.microsoft.com/office/drawing/2014/main" id="{46326BB6-E95F-90AE-6EE6-23264E5C8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9496" y="5325312"/>
              <a:ext cx="628286" cy="149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図 18" descr="W_child02.png">
              <a:extLst>
                <a:ext uri="{FF2B5EF4-FFF2-40B4-BE49-F238E27FC236}">
                  <a16:creationId xmlns:a16="http://schemas.microsoft.com/office/drawing/2014/main" id="{CF7D6618-5B0F-A51B-A326-C5992D4A6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46432" y="5305509"/>
              <a:ext cx="477701" cy="149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図 19" descr="W_child03.png">
              <a:extLst>
                <a:ext uri="{FF2B5EF4-FFF2-40B4-BE49-F238E27FC236}">
                  <a16:creationId xmlns:a16="http://schemas.microsoft.com/office/drawing/2014/main" id="{C7D72CF7-1B2D-C260-2C09-E0105F12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91472" y="5316198"/>
              <a:ext cx="866713" cy="149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図 20" descr="Y_husband.png">
              <a:extLst>
                <a:ext uri="{FF2B5EF4-FFF2-40B4-BE49-F238E27FC236}">
                  <a16:creationId xmlns:a16="http://schemas.microsoft.com/office/drawing/2014/main" id="{36DE8294-A144-8174-1BD0-9A0206081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09564" y="4772264"/>
              <a:ext cx="952636" cy="205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図 21" descr="Y_wife.png">
              <a:extLst>
                <a:ext uri="{FF2B5EF4-FFF2-40B4-BE49-F238E27FC236}">
                  <a16:creationId xmlns:a16="http://schemas.microsoft.com/office/drawing/2014/main" id="{3F8DA43C-D37B-D3BA-A977-535D9F20C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07138" y="4767825"/>
              <a:ext cx="682859" cy="205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図 22" descr="W_wife.png">
              <a:extLst>
                <a:ext uri="{FF2B5EF4-FFF2-40B4-BE49-F238E27FC236}">
                  <a16:creationId xmlns:a16="http://schemas.microsoft.com/office/drawing/2014/main" id="{00F77FBE-D717-B4F4-41DB-C28378B40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51" y="4846384"/>
              <a:ext cx="929479" cy="196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図 9">
              <a:extLst>
                <a:ext uri="{FF2B5EF4-FFF2-40B4-BE49-F238E27FC236}">
                  <a16:creationId xmlns:a16="http://schemas.microsoft.com/office/drawing/2014/main" id="{1F89041D-6A29-7219-25DC-9E190ECFE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611" y="4697807"/>
              <a:ext cx="1054699" cy="2109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3">
            <a:extLst>
              <a:ext uri="{FF2B5EF4-FFF2-40B4-BE49-F238E27FC236}">
                <a16:creationId xmlns:a16="http://schemas.microsoft.com/office/drawing/2014/main" id="{BAC961CF-BC26-6B2E-BB61-44371EDC92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12" y="543040"/>
            <a:ext cx="2480506" cy="96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FAFFADEC-01C6-72B7-38A3-EDE3C58F5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00517"/>
              </p:ext>
            </p:extLst>
          </p:nvPr>
        </p:nvGraphicFramePr>
        <p:xfrm>
          <a:off x="611561" y="402995"/>
          <a:ext cx="1375990" cy="1179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19" imgW="5819048" imgH="4982270" progId="Paint.Picture">
                  <p:embed/>
                </p:oleObj>
              </mc:Choice>
              <mc:Fallback>
                <p:oleObj name="ビットマップ イメージ" r:id="rId19" imgW="5819048" imgH="498227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402995"/>
                        <a:ext cx="1375990" cy="1179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541" name="Rectangle 69">
            <a:extLst>
              <a:ext uri="{FF2B5EF4-FFF2-40B4-BE49-F238E27FC236}">
                <a16:creationId xmlns:a16="http://schemas.microsoft.com/office/drawing/2014/main" id="{A560030F-0B7D-2287-1E21-C42BEB15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47775"/>
            <a:ext cx="84978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Pourquoi l'Etude de marché est-elle importante?</a:t>
            </a:r>
            <a:endParaRPr lang="en-US" altLang="ja-JP" sz="280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A8FCA5A-7718-70B8-908C-AD327DEE6F20}"/>
              </a:ext>
            </a:extLst>
          </p:cNvPr>
          <p:cNvSpPr txBox="1">
            <a:spLocks noGrp="1"/>
          </p:cNvSpPr>
          <p:nvPr/>
        </p:nvSpPr>
        <p:spPr bwMode="auto">
          <a:xfrm>
            <a:off x="6858000" y="652462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1A82E88-998B-42DD-9F10-1683F43CC950}" type="slidenum">
              <a:rPr lang="en-US" altLang="ja-JP" sz="1000"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800">
              <a:latin typeface="Arial" panose="020B0604020202020204" pitchFamily="34" charset="0"/>
            </a:endParaRPr>
          </a:p>
        </p:txBody>
      </p:sp>
      <p:sp>
        <p:nvSpPr>
          <p:cNvPr id="8198" name="テキスト ボックス 1">
            <a:extLst>
              <a:ext uri="{FF2B5EF4-FFF2-40B4-BE49-F238E27FC236}">
                <a16:creationId xmlns:a16="http://schemas.microsoft.com/office/drawing/2014/main" id="{E837D2E8-34BF-815A-B247-0F9C2C69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087563"/>
            <a:ext cx="7594600" cy="4402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800" b="1">
                <a:solidFill>
                  <a:srgbClr val="CC0099"/>
                </a:solidFill>
                <a:cs typeface="Times New Roman" panose="02020603050405020304" pitchFamily="18" charset="0"/>
              </a:rPr>
              <a:t>Apprendre</a:t>
            </a:r>
            <a:r>
              <a:rPr lang="en-US" altLang="ja-JP" sz="28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ja-JP" sz="2800">
                <a:cs typeface="Times New Roman" panose="02020603050405020304" pitchFamily="18" charset="0"/>
              </a:rPr>
              <a:t>sur </a:t>
            </a:r>
            <a:r>
              <a:rPr lang="en-GB" altLang="ja-JP" sz="2800">
                <a:cs typeface="Times New Roman" panose="02020603050405020304" pitchFamily="18" charset="0"/>
              </a:rPr>
              <a:t>le </a:t>
            </a:r>
            <a:r>
              <a:rPr lang="en-GB" altLang="ja-JP" sz="2800" b="1">
                <a:solidFill>
                  <a:srgbClr val="339933"/>
                </a:solidFill>
                <a:cs typeface="Times New Roman" panose="02020603050405020304" pitchFamily="18" charset="0"/>
              </a:rPr>
              <a:t>marché</a:t>
            </a:r>
            <a:r>
              <a:rPr lang="en-GB" altLang="ja-JP" sz="2800">
                <a:cs typeface="Times New Roman" panose="02020603050405020304" pitchFamily="18" charset="0"/>
              </a:rPr>
              <a:t> (information</a:t>
            </a:r>
            <a:r>
              <a:rPr lang="en-US" altLang="ja-JP" sz="2800">
                <a:cs typeface="Times New Roman" panose="02020603050405020304" pitchFamily="18" charset="0"/>
              </a:rPr>
              <a:t>s </a:t>
            </a:r>
            <a:r>
              <a:rPr lang="en-GB" altLang="ja-JP" sz="2800">
                <a:cs typeface="Times New Roman" panose="02020603050405020304" pitchFamily="18" charset="0"/>
              </a:rPr>
              <a:t>général</a:t>
            </a:r>
            <a:r>
              <a:rPr lang="en-US" altLang="ja-JP" sz="2800">
                <a:cs typeface="Times New Roman" panose="02020603050405020304" pitchFamily="18" charset="0"/>
              </a:rPr>
              <a:t>es</a:t>
            </a:r>
            <a:r>
              <a:rPr lang="en-GB" altLang="ja-JP" sz="2800">
                <a:cs typeface="Times New Roman" panose="02020603050405020304" pitchFamily="18" charset="0"/>
              </a:rPr>
              <a:t>, services, besoins &amp; conditions d</a:t>
            </a:r>
            <a:r>
              <a:rPr lang="en-US" altLang="ja-JP" sz="2800">
                <a:cs typeface="Times New Roman" panose="02020603050405020304" pitchFamily="18" charset="0"/>
              </a:rPr>
              <a:t>u</a:t>
            </a:r>
            <a:r>
              <a:rPr lang="en-GB" altLang="ja-JP" sz="2800">
                <a:cs typeface="Times New Roman" panose="02020603050405020304" pitchFamily="18" charset="0"/>
              </a:rPr>
              <a:t> produit cible etc.)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800" b="1">
                <a:solidFill>
                  <a:srgbClr val="CC0099"/>
                </a:solidFill>
                <a:cs typeface="Times New Roman" panose="02020603050405020304" pitchFamily="18" charset="0"/>
              </a:rPr>
              <a:t>Rassembler </a:t>
            </a:r>
            <a:r>
              <a:rPr lang="en-US" altLang="ja-JP" sz="2800">
                <a:cs typeface="Times New Roman" panose="02020603050405020304" pitchFamily="18" charset="0"/>
              </a:rPr>
              <a:t>les </a:t>
            </a:r>
            <a:r>
              <a:rPr lang="en-GB" altLang="ja-JP" sz="2800">
                <a:cs typeface="Times New Roman" panose="02020603050405020304" pitchFamily="18" charset="0"/>
              </a:rPr>
              <a:t>information</a:t>
            </a:r>
            <a:r>
              <a:rPr lang="en-US" altLang="ja-JP" sz="2800">
                <a:cs typeface="Times New Roman" panose="02020603050405020304" pitchFamily="18" charset="0"/>
              </a:rPr>
              <a:t>s</a:t>
            </a:r>
            <a:r>
              <a:rPr lang="en-GB" altLang="ja-JP" sz="2800">
                <a:cs typeface="Times New Roman" panose="02020603050405020304" pitchFamily="18" charset="0"/>
              </a:rPr>
              <a:t> sur </a:t>
            </a:r>
            <a:r>
              <a:rPr lang="en-US" altLang="ja-JP" sz="2800">
                <a:cs typeface="Times New Roman" panose="02020603050405020304" pitchFamily="18" charset="0"/>
              </a:rPr>
              <a:t>les </a:t>
            </a:r>
            <a:r>
              <a:rPr lang="en-GB" altLang="ja-JP" sz="2800" b="1">
                <a:solidFill>
                  <a:srgbClr val="339933"/>
                </a:solidFill>
                <a:cs typeface="Times New Roman" panose="02020603050405020304" pitchFamily="18" charset="0"/>
              </a:rPr>
              <a:t>clients </a:t>
            </a:r>
            <a:r>
              <a:rPr lang="en-US" altLang="ja-JP" sz="2800">
                <a:cs typeface="Times New Roman" panose="02020603050405020304" pitchFamily="18" charset="0"/>
              </a:rPr>
              <a:t>pour le </a:t>
            </a:r>
            <a:r>
              <a:rPr lang="en-GB" altLang="ja-JP" sz="2800">
                <a:cs typeface="Times New Roman" panose="02020603050405020304" pitchFamily="18" charset="0"/>
              </a:rPr>
              <a:t>produit cible (</a:t>
            </a:r>
            <a:r>
              <a:rPr lang="en-US" altLang="ja-JP" sz="2800">
                <a:cs typeface="Times New Roman" panose="02020603050405020304" pitchFamily="18" charset="0"/>
              </a:rPr>
              <a:t>c</a:t>
            </a:r>
            <a:r>
              <a:rPr lang="en-GB" altLang="ja-JP" sz="2800">
                <a:cs typeface="Times New Roman" panose="02020603050405020304" pitchFamily="18" charset="0"/>
              </a:rPr>
              <a:t>aractéristiques, préférences, pouvoir d'achat etc.)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800" b="1">
                <a:solidFill>
                  <a:srgbClr val="CC0099"/>
                </a:solidFill>
                <a:cs typeface="Times New Roman" panose="02020603050405020304" pitchFamily="18" charset="0"/>
              </a:rPr>
              <a:t>Prendre </a:t>
            </a:r>
            <a:r>
              <a:rPr lang="en-GB" altLang="ja-JP" sz="2800">
                <a:cs typeface="Times New Roman" panose="02020603050405020304" pitchFamily="18" charset="0"/>
              </a:rPr>
              <a:t>d</a:t>
            </a:r>
            <a:r>
              <a:rPr lang="en-US" altLang="ja-JP" sz="2800">
                <a:cs typeface="Times New Roman" panose="02020603050405020304" pitchFamily="18" charset="0"/>
              </a:rPr>
              <a:t>es dé</a:t>
            </a:r>
            <a:r>
              <a:rPr lang="en-GB" altLang="ja-JP" sz="2800">
                <a:cs typeface="Times New Roman" panose="02020603050405020304" pitchFamily="18" charset="0"/>
              </a:rPr>
              <a:t>cisions sur </a:t>
            </a:r>
            <a:r>
              <a:rPr lang="en-US" altLang="ja-JP" sz="2800">
                <a:cs typeface="Times New Roman" panose="02020603050405020304" pitchFamily="18" charset="0"/>
              </a:rPr>
              <a:t>la meilleure manière de répondre aux</a:t>
            </a:r>
            <a:r>
              <a:rPr lang="en-GB" altLang="ja-JP" sz="2800">
                <a:cs typeface="Times New Roman" panose="02020603050405020304" pitchFamily="18" charset="0"/>
              </a:rPr>
              <a:t> demandes</a:t>
            </a:r>
            <a:r>
              <a:rPr lang="en-US" altLang="ja-JP" sz="2800">
                <a:cs typeface="Times New Roman" panose="02020603050405020304" pitchFamily="18" charset="0"/>
              </a:rPr>
              <a:t> du </a:t>
            </a:r>
            <a:r>
              <a:rPr lang="en-GB" altLang="ja-JP" sz="2800">
                <a:cs typeface="Times New Roman" panose="02020603050405020304" pitchFamily="18" charset="0"/>
              </a:rPr>
              <a:t>marché &amp; </a:t>
            </a:r>
            <a:r>
              <a:rPr lang="en-GB" altLang="ja-JP" sz="2800" b="1">
                <a:solidFill>
                  <a:srgbClr val="339933"/>
                </a:solidFill>
                <a:cs typeface="Times New Roman" panose="02020603050405020304" pitchFamily="18" charset="0"/>
              </a:rPr>
              <a:t>Clients</a:t>
            </a:r>
            <a:endParaRPr lang="en-GB" altLang="ja-JP" sz="2800" b="1"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defRPr/>
            </a:pPr>
            <a:endParaRPr lang="ja-JP" altLang="en-US" sz="2800" b="1">
              <a:latin typeface="Verdana" panose="020B060403050404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92C4FE8-2C95-2461-EACE-EB0E373A675F}"/>
              </a:ext>
            </a:extLst>
          </p:cNvPr>
          <p:cNvSpPr/>
          <p:nvPr/>
        </p:nvSpPr>
        <p:spPr>
          <a:xfrm>
            <a:off x="1088134" y="368300"/>
            <a:ext cx="72728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Introduction de l’étude de marché (suite)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3">
            <a:extLst>
              <a:ext uri="{FF2B5EF4-FFF2-40B4-BE49-F238E27FC236}">
                <a16:creationId xmlns:a16="http://schemas.microsoft.com/office/drawing/2014/main" id="{2E9C3811-BBCF-FA4E-DDF2-C7783AA4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0"/>
            <a:ext cx="9010650" cy="523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ja-JP" sz="2600" b="1">
                <a:latin typeface="Arial" panose="020B0604020202020204" pitchFamily="34" charset="0"/>
              </a:rPr>
              <a:t>Afin d’</a:t>
            </a:r>
            <a:r>
              <a:rPr lang="fr-FR" altLang="ja-JP" sz="2600" b="1">
                <a:solidFill>
                  <a:srgbClr val="FF0000"/>
                </a:solidFill>
                <a:latin typeface="Arial" panose="020B0604020202020204" pitchFamily="34" charset="0"/>
              </a:rPr>
              <a:t>explorer les possibilités et options qui excitent les agriculteurs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ja-JP" sz="2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ja-JP" sz="2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ja-JP" sz="2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2600" b="1">
                <a:latin typeface="Arial" panose="020B0604020202020204" pitchFamily="34" charset="0"/>
              </a:rPr>
              <a:t>Collecte d’ informations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2400" b="1">
                <a:solidFill>
                  <a:srgbClr val="FF0000"/>
                </a:solidFill>
                <a:latin typeface="Arial" panose="020B0604020202020204" pitchFamily="34" charset="0"/>
              </a:rPr>
              <a:t>1) En rapport avec la situation des agriculteurs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2400" b="1">
                <a:solidFill>
                  <a:srgbClr val="FF0000"/>
                </a:solidFill>
                <a:latin typeface="Arial" panose="020B0604020202020204" pitchFamily="34" charset="0"/>
              </a:rPr>
              <a:t>2) Utiles aux agriculteurs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2400" b="1">
                <a:solidFill>
                  <a:srgbClr val="FF0000"/>
                </a:solidFill>
                <a:latin typeface="Arial" panose="020B0604020202020204" pitchFamily="34" charset="0"/>
              </a:rPr>
              <a:t>3) Par les agriculteurs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ja-JP" sz="2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ja-JP" sz="2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2400">
                <a:latin typeface="Arial" panose="020B0604020202020204" pitchFamily="34" charset="0"/>
              </a:rPr>
              <a:t>(N.B. On ne vérifie pas que les prix du marché,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2400">
                <a:latin typeface="Arial" panose="020B0604020202020204" pitchFamily="34" charset="0"/>
              </a:rPr>
              <a:t>on découvre aussi</a:t>
            </a:r>
            <a:r>
              <a:rPr lang="fr-FR" altLang="ja-JP" sz="24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fr-FR" altLang="ja-JP" sz="2400">
                <a:latin typeface="Arial" panose="020B0604020202020204" pitchFamily="34" charset="0"/>
              </a:rPr>
              <a:t>le potentiel et les options)</a:t>
            </a:r>
          </a:p>
        </p:txBody>
      </p:sp>
      <p:sp>
        <p:nvSpPr>
          <p:cNvPr id="23555" name="テキスト ボックス 4">
            <a:extLst>
              <a:ext uri="{FF2B5EF4-FFF2-40B4-BE49-F238E27FC236}">
                <a16:creationId xmlns:a16="http://schemas.microsoft.com/office/drawing/2014/main" id="{A90CDB04-74B5-AE20-B30D-D76D4C178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888"/>
            <a:ext cx="84978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fr-FR" altLang="ja-JP" sz="4000" b="1">
                <a:solidFill>
                  <a:srgbClr val="17375E"/>
                </a:solidFill>
                <a:latin typeface="Arial" panose="020B0604020202020204" pitchFamily="34" charset="0"/>
              </a:rPr>
              <a:t>L’Etude de Marché SHEP est…..</a:t>
            </a:r>
          </a:p>
          <a:p>
            <a:pPr algn="ctr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fr-FR" altLang="ja-JP" sz="4000" b="1">
                <a:solidFill>
                  <a:srgbClr val="17375E"/>
                </a:solidFill>
                <a:latin typeface="Arial" panose="020B0604020202020204" pitchFamily="34" charset="0"/>
              </a:rPr>
              <a:t>- Agriculteurs d’Abord-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A65AEFF8-C20D-407A-72AE-B6ED245CADC6}"/>
              </a:ext>
            </a:extLst>
          </p:cNvPr>
          <p:cNvSpPr/>
          <p:nvPr/>
        </p:nvSpPr>
        <p:spPr>
          <a:xfrm>
            <a:off x="5724525" y="3563938"/>
            <a:ext cx="547688" cy="104616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5E1416-6978-B160-BE81-FFDFB4086F75}"/>
              </a:ext>
            </a:extLst>
          </p:cNvPr>
          <p:cNvSpPr txBox="1"/>
          <p:nvPr/>
        </p:nvSpPr>
        <p:spPr>
          <a:xfrm>
            <a:off x="6300788" y="3500438"/>
            <a:ext cx="2854325" cy="1247775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3000"/>
              </a:lnSpc>
              <a:defRPr/>
            </a:pPr>
            <a:r>
              <a:rPr lang="fr-FR" altLang="ja-JP" b="1">
                <a:solidFill>
                  <a:srgbClr val="000000"/>
                </a:solidFill>
                <a:latin typeface="Calibri" panose="020F0502020204030204" pitchFamily="34" charset="0"/>
              </a:rPr>
              <a:t>3 Principes de l’Etude de Marché </a:t>
            </a:r>
          </a:p>
          <a:p>
            <a:pPr algn="ctr">
              <a:lnSpc>
                <a:spcPts val="3000"/>
              </a:lnSpc>
              <a:defRPr/>
            </a:pPr>
            <a:r>
              <a:rPr lang="fr-FR" altLang="ja-JP" sz="2000" b="1">
                <a:solidFill>
                  <a:srgbClr val="000000"/>
                </a:solidFill>
                <a:latin typeface="Calibri" panose="020F0502020204030204" pitchFamily="34" charset="0"/>
              </a:rPr>
              <a:t>(Agriculteurs d’Abord)</a:t>
            </a:r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8D9B372E-E115-6BD1-16B6-FA000DF942A1}"/>
              </a:ext>
            </a:extLst>
          </p:cNvPr>
          <p:cNvSpPr/>
          <p:nvPr/>
        </p:nvSpPr>
        <p:spPr>
          <a:xfrm>
            <a:off x="5375275" y="2098675"/>
            <a:ext cx="2652713" cy="1152525"/>
          </a:xfrm>
          <a:prstGeom prst="wedgeRoundRectCallout">
            <a:avLst>
              <a:gd name="adj1" fmla="val -36844"/>
              <a:gd name="adj2" fmla="val -844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fr-FR" altLang="ja-JP">
                <a:solidFill>
                  <a:srgbClr val="000000"/>
                </a:solidFill>
                <a:latin typeface="Calibri" panose="020F0502020204030204" pitchFamily="34" charset="0"/>
              </a:rPr>
              <a:t>Il y a toujours de l’excitation quand on découvre quelque chose!</a:t>
            </a:r>
          </a:p>
        </p:txBody>
      </p:sp>
      <p:sp>
        <p:nvSpPr>
          <p:cNvPr id="23559" name="スライド番号プレースホルダー 3">
            <a:extLst>
              <a:ext uri="{FF2B5EF4-FFF2-40B4-BE49-F238E27FC236}">
                <a16:creationId xmlns:a16="http://schemas.microsoft.com/office/drawing/2014/main" id="{8D5BA415-300F-1D30-F4AC-83D02441B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5463" y="63087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A96C95-8A70-4910-94D4-ED2BCA0B9CE2}" type="slidenum">
              <a:rPr lang="ja-JP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3560" name="Picture 2">
            <a:extLst>
              <a:ext uri="{FF2B5EF4-FFF2-40B4-BE49-F238E27FC236}">
                <a16:creationId xmlns:a16="http://schemas.microsoft.com/office/drawing/2014/main" id="{8EE9549A-663C-3D48-8B24-C4ED8CAD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70450"/>
            <a:ext cx="2087562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E2E11086-C7E8-B4AA-FE7B-6429A0AF2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3152775"/>
            <a:ext cx="501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テキスト ボックス 4">
            <a:extLst>
              <a:ext uri="{FF2B5EF4-FFF2-40B4-BE49-F238E27FC236}">
                <a16:creationId xmlns:a16="http://schemas.microsoft.com/office/drawing/2014/main" id="{F417B4D3-13AA-0E2B-4504-E1BBC2155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985838"/>
            <a:ext cx="2928938" cy="572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fr-FR" sz="1800" b="1">
                <a:solidFill>
                  <a:srgbClr val="FF0000"/>
                </a:solidFill>
                <a:latin typeface="Arial Unicode MS" charset="0"/>
              </a:rPr>
              <a:t>＜</a:t>
            </a:r>
            <a:r>
              <a:rPr lang="fr-FR" altLang="ja-JP" sz="1800" b="1">
                <a:solidFill>
                  <a:srgbClr val="FF0000"/>
                </a:solidFill>
                <a:latin typeface="Arial Unicode MS" charset="0"/>
              </a:rPr>
              <a:t>Par les agriculteurs</a:t>
            </a:r>
            <a:r>
              <a:rPr lang="ja-JP" altLang="fr-FR" sz="1800" b="1">
                <a:solidFill>
                  <a:srgbClr val="FF0000"/>
                </a:solidFill>
                <a:latin typeface="Arial Unicode MS" charset="0"/>
              </a:rPr>
              <a:t>＞</a:t>
            </a:r>
            <a:endParaRPr lang="fr-FR" altLang="ja-JP" sz="1800" b="1">
              <a:solidFill>
                <a:srgbClr val="FF0000"/>
              </a:solidFill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ja-JP" sz="1700" b="1">
                <a:latin typeface="Arial Unicode MS" charset="0"/>
              </a:rPr>
              <a:t> Les agriculteurs communiquent directement avec les acteurs du marché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fr-FR" altLang="ja-JP" sz="1700" b="1">
                <a:latin typeface="Arial Unicode MS" charset="0"/>
              </a:rPr>
              <a:t>Les agents prennent les devants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424B4-5F58-ACDC-5853-346AAFD35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981075"/>
            <a:ext cx="2736850" cy="577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fr-FR" sz="1800" b="1">
                <a:solidFill>
                  <a:srgbClr val="FF0000"/>
                </a:solidFill>
                <a:latin typeface="Arial Unicode MS" charset="0"/>
              </a:rPr>
              <a:t>＜</a:t>
            </a:r>
            <a:r>
              <a:rPr lang="fr-FR" altLang="ja-JP" sz="1800" b="1">
                <a:solidFill>
                  <a:srgbClr val="FF0000"/>
                </a:solidFill>
                <a:latin typeface="Arial Unicode MS" charset="0"/>
              </a:rPr>
              <a:t>utiles aux agriculteurs</a:t>
            </a:r>
            <a:r>
              <a:rPr lang="ja-JP" altLang="fr-FR" sz="1800" b="1">
                <a:solidFill>
                  <a:srgbClr val="FF0000"/>
                </a:solidFill>
                <a:latin typeface="Arial Unicode MS" charset="0"/>
              </a:rPr>
              <a:t>＞</a:t>
            </a:r>
            <a:endParaRPr lang="fr-FR" altLang="ja-JP" sz="1800" b="1">
              <a:solidFill>
                <a:srgbClr val="FF0000"/>
              </a:solidFill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fr-FR" altLang="ja-JP" sz="1600" b="1">
                <a:latin typeface="Arial Unicode MS" charset="0"/>
              </a:rPr>
              <a:t>Collecte d'informations dont les agriculteurs ont besoin</a:t>
            </a:r>
          </a:p>
          <a:p>
            <a:pPr lvl="1" algn="ctr">
              <a:spcBef>
                <a:spcPct val="0"/>
              </a:spcBef>
              <a:buFontTx/>
              <a:buNone/>
            </a:pPr>
            <a:endParaRPr lang="fr-FR" altLang="ja-JP" sz="16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fr-FR" altLang="ja-JP" sz="1000" b="1">
              <a:latin typeface="Arial Unicode MS" charset="0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fr-FR" altLang="ja-JP" sz="1600" b="1">
                <a:latin typeface="Arial Unicode MS" charset="0"/>
              </a:rPr>
              <a:t>Collecte d’informations que les agriculteurs n’ont pas à savoir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A01068-8196-F731-E507-7C8D130A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985838"/>
            <a:ext cx="3203575" cy="5618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indent="3603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fr-FR" sz="1800" b="1">
                <a:solidFill>
                  <a:srgbClr val="FF0000"/>
                </a:solidFill>
                <a:latin typeface="Arial Unicode MS" charset="0"/>
              </a:rPr>
              <a:t>＜</a:t>
            </a:r>
            <a:r>
              <a:rPr lang="fr-FR" altLang="ja-JP" sz="1800" b="1">
                <a:solidFill>
                  <a:srgbClr val="FF0000"/>
                </a:solidFill>
                <a:latin typeface="Arial Unicode MS" charset="0"/>
              </a:rPr>
              <a:t>information en rapport avec la situation des agriculteurs</a:t>
            </a:r>
            <a:r>
              <a:rPr lang="ja-JP" altLang="fr-FR" sz="1800" b="1">
                <a:solidFill>
                  <a:srgbClr val="FF0000"/>
                </a:solidFill>
                <a:latin typeface="Arial Unicode MS" charset="0"/>
              </a:rPr>
              <a:t>＞</a:t>
            </a:r>
            <a:endParaRPr lang="fr-FR" altLang="ja-JP" sz="1800" b="1">
              <a:solidFill>
                <a:srgbClr val="FF0000"/>
              </a:solidFill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800">
              <a:latin typeface="Arial" panose="020B0604020202020204" pitchFamily="34" charset="0"/>
            </a:endParaRPr>
          </a:p>
          <a:p>
            <a:pPr marL="0" lvl="1" algn="ctr">
              <a:spcBef>
                <a:spcPct val="0"/>
              </a:spcBef>
              <a:buFontTx/>
              <a:buNone/>
            </a:pPr>
            <a:endParaRPr lang="fr-FR" altLang="ja-JP" sz="1600" b="1">
              <a:latin typeface="Arial Unicode MS" charset="0"/>
            </a:endParaRPr>
          </a:p>
          <a:p>
            <a:pPr marL="0" lvl="1" algn="ctr">
              <a:spcBef>
                <a:spcPct val="0"/>
              </a:spcBef>
              <a:buFontTx/>
              <a:buNone/>
            </a:pPr>
            <a:r>
              <a:rPr lang="fr-FR" altLang="ja-JP" sz="1600" b="1">
                <a:latin typeface="Arial Unicode MS" charset="0"/>
              </a:rPr>
              <a:t>    Recherche informations qui convient à la capacité, la technologie et les ressources des agriculteurs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ja-JP" sz="1700" b="1">
              <a:latin typeface="Arial Unicode MS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ja-JP" sz="1700" b="1">
                <a:latin typeface="Arial Unicode MS" charset="0"/>
              </a:rPr>
              <a:t>Recherche informations les plus lucratives</a:t>
            </a:r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74434470-0BC1-4DC6-2698-4CDAA23FB6BB}"/>
              </a:ext>
            </a:extLst>
          </p:cNvPr>
          <p:cNvSpPr/>
          <p:nvPr/>
        </p:nvSpPr>
        <p:spPr>
          <a:xfrm>
            <a:off x="4673600" y="2014538"/>
            <a:ext cx="1189038" cy="1314450"/>
          </a:xfrm>
          <a:prstGeom prst="wedgeRoundRectCallout">
            <a:avLst>
              <a:gd name="adj1" fmla="val -67964"/>
              <a:gd name="adj2" fmla="val 6226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ja-JP" sz="1600">
                <a:solidFill>
                  <a:srgbClr val="000000"/>
                </a:solidFill>
                <a:latin typeface="Calibri" panose="020F0502020204030204" pitchFamily="34" charset="0"/>
              </a:rPr>
              <a:t>Pouvez-vous acheter nos produits en petites quantités?</a:t>
            </a:r>
          </a:p>
        </p:txBody>
      </p:sp>
      <p:sp>
        <p:nvSpPr>
          <p:cNvPr id="9" name="角丸四角形吹き出し 8">
            <a:extLst>
              <a:ext uri="{FF2B5EF4-FFF2-40B4-BE49-F238E27FC236}">
                <a16:creationId xmlns:a16="http://schemas.microsoft.com/office/drawing/2014/main" id="{44C9EA95-2846-4D7D-E22E-3A89E62982F1}"/>
              </a:ext>
            </a:extLst>
          </p:cNvPr>
          <p:cNvSpPr/>
          <p:nvPr/>
        </p:nvSpPr>
        <p:spPr>
          <a:xfrm>
            <a:off x="3608388" y="4581525"/>
            <a:ext cx="1741487" cy="1077913"/>
          </a:xfrm>
          <a:prstGeom prst="wedgeRoundRectCallout">
            <a:avLst>
              <a:gd name="adj1" fmla="val 42762"/>
              <a:gd name="adj2" fmla="val 6707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ja-JP" sz="1600">
                <a:solidFill>
                  <a:srgbClr val="000000"/>
                </a:solidFill>
                <a:latin typeface="Calibri" panose="020F0502020204030204" pitchFamily="34" charset="0"/>
              </a:rPr>
              <a:t>Est-ce que ces légumes partent pour la France ou les Pays Bas?</a:t>
            </a: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5F491782-911F-5F5F-0FA9-015060C10BA4}"/>
              </a:ext>
            </a:extLst>
          </p:cNvPr>
          <p:cNvSpPr/>
          <p:nvPr/>
        </p:nvSpPr>
        <p:spPr>
          <a:xfrm>
            <a:off x="7885113" y="1758950"/>
            <a:ext cx="990600" cy="1335088"/>
          </a:xfrm>
          <a:prstGeom prst="wedgeRoundRectCallout">
            <a:avLst>
              <a:gd name="adj1" fmla="val -67964"/>
              <a:gd name="adj2" fmla="val 6226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ja-JP" sz="1600">
                <a:solidFill>
                  <a:srgbClr val="000000"/>
                </a:solidFill>
                <a:latin typeface="Calibri" panose="020F0502020204030204" pitchFamily="34" charset="0"/>
              </a:rPr>
              <a:t>Cette variété est cultivable sans irrigation?</a:t>
            </a:r>
          </a:p>
        </p:txBody>
      </p:sp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04301E92-65F4-E35F-AD98-D28C86BD3631}"/>
              </a:ext>
            </a:extLst>
          </p:cNvPr>
          <p:cNvSpPr/>
          <p:nvPr/>
        </p:nvSpPr>
        <p:spPr>
          <a:xfrm>
            <a:off x="133350" y="1454150"/>
            <a:ext cx="1343025" cy="1639888"/>
          </a:xfrm>
          <a:prstGeom prst="wedgeRoundRectCallout">
            <a:avLst>
              <a:gd name="adj1" fmla="val 62485"/>
              <a:gd name="adj2" fmla="val 4101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ja-JP" sz="1600">
                <a:solidFill>
                  <a:srgbClr val="000000"/>
                </a:solidFill>
                <a:latin typeface="Calibri" panose="020F0502020204030204" pitchFamily="34" charset="0"/>
              </a:rPr>
              <a:t>Elle a des informations intéressantes. On reviendra la revoir !</a:t>
            </a:r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AA9D9551-A8E8-F73C-49C0-7BA3E07663A0}"/>
              </a:ext>
            </a:extLst>
          </p:cNvPr>
          <p:cNvSpPr/>
          <p:nvPr/>
        </p:nvSpPr>
        <p:spPr>
          <a:xfrm>
            <a:off x="6108700" y="4271963"/>
            <a:ext cx="1373188" cy="1670050"/>
          </a:xfrm>
          <a:prstGeom prst="wedgeRoundRectCallout">
            <a:avLst>
              <a:gd name="adj1" fmla="val 40116"/>
              <a:gd name="adj2" fmla="val 5573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ja-JP" sz="1500">
                <a:solidFill>
                  <a:srgbClr val="000000"/>
                </a:solidFill>
                <a:latin typeface="Calibri" panose="020F0502020204030204" pitchFamily="34" charset="0"/>
              </a:rPr>
              <a:t>Une grande quantité de légumes de serre pour l'exportation serait formidable.</a:t>
            </a:r>
          </a:p>
        </p:txBody>
      </p:sp>
      <p:sp>
        <p:nvSpPr>
          <p:cNvPr id="14" name="角丸四角形吹き出し 13">
            <a:extLst>
              <a:ext uri="{FF2B5EF4-FFF2-40B4-BE49-F238E27FC236}">
                <a16:creationId xmlns:a16="http://schemas.microsoft.com/office/drawing/2014/main" id="{2FCC5339-84A7-21D7-5A54-D673C96BB1D4}"/>
              </a:ext>
            </a:extLst>
          </p:cNvPr>
          <p:cNvSpPr/>
          <p:nvPr/>
        </p:nvSpPr>
        <p:spPr>
          <a:xfrm>
            <a:off x="6215063" y="1897063"/>
            <a:ext cx="1422400" cy="1060450"/>
          </a:xfrm>
          <a:prstGeom prst="wedgeRoundRectCallout">
            <a:avLst>
              <a:gd name="adj1" fmla="val -1441"/>
              <a:gd name="adj2" fmla="val 6877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ja-JP" sz="1600">
                <a:solidFill>
                  <a:srgbClr val="000000"/>
                </a:solidFill>
                <a:latin typeface="Calibri" panose="020F0502020204030204" pitchFamily="34" charset="0"/>
              </a:rPr>
              <a:t>Cette taille de légumes peut obtenir un prix plus élevé?</a:t>
            </a:r>
          </a:p>
        </p:txBody>
      </p:sp>
      <p:sp>
        <p:nvSpPr>
          <p:cNvPr id="15" name="角丸四角形吹き出し 14">
            <a:extLst>
              <a:ext uri="{FF2B5EF4-FFF2-40B4-BE49-F238E27FC236}">
                <a16:creationId xmlns:a16="http://schemas.microsoft.com/office/drawing/2014/main" id="{1CE32050-2ABF-8EDF-D47A-5696B2CDC1AE}"/>
              </a:ext>
            </a:extLst>
          </p:cNvPr>
          <p:cNvSpPr/>
          <p:nvPr/>
        </p:nvSpPr>
        <p:spPr>
          <a:xfrm>
            <a:off x="3203575" y="1703388"/>
            <a:ext cx="1363663" cy="1077912"/>
          </a:xfrm>
          <a:prstGeom prst="wedgeRoundRectCallout">
            <a:avLst>
              <a:gd name="adj1" fmla="val 38986"/>
              <a:gd name="adj2" fmla="val 6226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ts val="1400"/>
              </a:lnSpc>
              <a:defRPr/>
            </a:pPr>
            <a:r>
              <a:rPr lang="fr-FR" altLang="ja-JP" sz="1600" dirty="0"/>
              <a:t>Pourriez-vous aussi faire des arrangements de transports?</a:t>
            </a:r>
          </a:p>
        </p:txBody>
      </p:sp>
      <p:sp>
        <p:nvSpPr>
          <p:cNvPr id="16" name="角丸四角形吹き出し 15">
            <a:extLst>
              <a:ext uri="{FF2B5EF4-FFF2-40B4-BE49-F238E27FC236}">
                <a16:creationId xmlns:a16="http://schemas.microsoft.com/office/drawing/2014/main" id="{3D8CF5B8-0486-6B0A-F18B-96784F4570F5}"/>
              </a:ext>
            </a:extLst>
          </p:cNvPr>
          <p:cNvSpPr/>
          <p:nvPr/>
        </p:nvSpPr>
        <p:spPr>
          <a:xfrm>
            <a:off x="7637463" y="4271963"/>
            <a:ext cx="1362075" cy="1670050"/>
          </a:xfrm>
          <a:prstGeom prst="wedgeRoundRectCallout">
            <a:avLst>
              <a:gd name="adj1" fmla="val -59194"/>
              <a:gd name="adj2" fmla="val 5636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ja-JP" sz="1500">
                <a:solidFill>
                  <a:srgbClr val="000000"/>
                </a:solidFill>
                <a:latin typeface="Calibri" panose="020F0502020204030204" pitchFamily="34" charset="0"/>
              </a:rPr>
              <a:t>Que diriez-vous l'agriculture contractuelle de production biologique à exporter vers l'Angleterre?</a:t>
            </a:r>
          </a:p>
        </p:txBody>
      </p:sp>
      <p:sp>
        <p:nvSpPr>
          <p:cNvPr id="25614" name="テキスト ボックス 16">
            <a:extLst>
              <a:ext uri="{FF2B5EF4-FFF2-40B4-BE49-F238E27FC236}">
                <a16:creationId xmlns:a16="http://schemas.microsoft.com/office/drawing/2014/main" id="{3BEFB993-F1EF-BB60-ED76-C7B4B1A0E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15888"/>
            <a:ext cx="8691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fr-FR" altLang="ja-JP" sz="4000" b="1">
                <a:solidFill>
                  <a:srgbClr val="17375E"/>
                </a:solidFill>
                <a:latin typeface="Arial" panose="020B0604020202020204" pitchFamily="34" charset="0"/>
              </a:rPr>
              <a:t>3 Principes de l’Etude de Marché SHEP</a:t>
            </a:r>
          </a:p>
        </p:txBody>
      </p:sp>
      <p:sp>
        <p:nvSpPr>
          <p:cNvPr id="18" name="角丸四角形吹き出し 17">
            <a:extLst>
              <a:ext uri="{FF2B5EF4-FFF2-40B4-BE49-F238E27FC236}">
                <a16:creationId xmlns:a16="http://schemas.microsoft.com/office/drawing/2014/main" id="{7C86F8F5-6F10-BCBF-09DA-91FD4B9B41D5}"/>
              </a:ext>
            </a:extLst>
          </p:cNvPr>
          <p:cNvSpPr/>
          <p:nvPr/>
        </p:nvSpPr>
        <p:spPr>
          <a:xfrm>
            <a:off x="1658938" y="1963738"/>
            <a:ext cx="1281112" cy="1365250"/>
          </a:xfrm>
          <a:prstGeom prst="wedgeRoundRectCallout">
            <a:avLst>
              <a:gd name="adj1" fmla="val -42740"/>
              <a:gd name="adj2" fmla="val 6177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altLang="ja-JP" sz="1600" dirty="0"/>
              <a:t>Voudriez vous visiter notre champ la prochaine fois?</a:t>
            </a:r>
          </a:p>
        </p:txBody>
      </p:sp>
      <p:sp>
        <p:nvSpPr>
          <p:cNvPr id="19" name="雲形吹き出し 18">
            <a:extLst>
              <a:ext uri="{FF2B5EF4-FFF2-40B4-BE49-F238E27FC236}">
                <a16:creationId xmlns:a16="http://schemas.microsoft.com/office/drawing/2014/main" id="{CFB4D03F-2026-9436-BB33-A09126F1A0BB}"/>
              </a:ext>
            </a:extLst>
          </p:cNvPr>
          <p:cNvSpPr/>
          <p:nvPr/>
        </p:nvSpPr>
        <p:spPr>
          <a:xfrm>
            <a:off x="133350" y="4391025"/>
            <a:ext cx="2789238" cy="1708150"/>
          </a:xfrm>
          <a:prstGeom prst="cloudCallout">
            <a:avLst>
              <a:gd name="adj1" fmla="val -36358"/>
              <a:gd name="adj2" fmla="val 5665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ja-JP" sz="1600">
                <a:solidFill>
                  <a:srgbClr val="000000"/>
                </a:solidFill>
                <a:latin typeface="Calibri" panose="020F0502020204030204" pitchFamily="34" charset="0"/>
              </a:rPr>
              <a:t>Seuls les agents parlent aux commerçants. Nous les agriculteurs </a:t>
            </a:r>
            <a:r>
              <a:rPr lang="fr-FR" altLang="ja-JP" sz="1600">
                <a:latin typeface="Calibri" panose="020F0502020204030204" pitchFamily="34" charset="0"/>
              </a:rPr>
              <a:t>on ne peut pas leur parler directement….</a:t>
            </a:r>
          </a:p>
        </p:txBody>
      </p:sp>
      <p:pic>
        <p:nvPicPr>
          <p:cNvPr id="25617" name="図 1">
            <a:extLst>
              <a:ext uri="{FF2B5EF4-FFF2-40B4-BE49-F238E27FC236}">
                <a16:creationId xmlns:a16="http://schemas.microsoft.com/office/drawing/2014/main" id="{42D9C64E-6E01-ED21-4BA3-3D4F90E0D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355975"/>
            <a:ext cx="501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図 2">
            <a:extLst>
              <a:ext uri="{FF2B5EF4-FFF2-40B4-BE49-F238E27FC236}">
                <a16:creationId xmlns:a16="http://schemas.microsoft.com/office/drawing/2014/main" id="{BAA8DCB9-0BB4-394A-D86E-11D886E19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227763"/>
            <a:ext cx="447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A0FCB53-E267-1962-797C-363531D79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75050"/>
            <a:ext cx="501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9E15DF1-2BF0-ED2F-A77D-C63E76B43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5942013"/>
            <a:ext cx="447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BDBE0AB-0EEC-AE0D-0D7A-02F3CF403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6134100"/>
            <a:ext cx="447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2" name="スライド番号プレースホルダー 3">
            <a:extLst>
              <a:ext uri="{FF2B5EF4-FFF2-40B4-BE49-F238E27FC236}">
                <a16:creationId xmlns:a16="http://schemas.microsoft.com/office/drawing/2014/main" id="{3C0281F7-E35F-F30A-74DE-D0749D587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5463" y="63087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99BC46-FD7F-4D39-A58A-1B7D28FE5516}" type="slidenum">
              <a:rPr lang="ja-JP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D3FCF7FA-F9EE-A1DA-EFF7-C574A9ABE5E3}"/>
              </a:ext>
            </a:extLst>
          </p:cNvPr>
          <p:cNvSpPr/>
          <p:nvPr/>
        </p:nvSpPr>
        <p:spPr>
          <a:xfrm>
            <a:off x="1171575" y="620713"/>
            <a:ext cx="608013" cy="4603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dirty="0">
                <a:solidFill>
                  <a:schemeClr val="tx1"/>
                </a:solidFill>
              </a:rPr>
              <a:t>1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1C53E2D-C35B-C05A-C894-650D79898DCB}"/>
              </a:ext>
            </a:extLst>
          </p:cNvPr>
          <p:cNvSpPr/>
          <p:nvPr/>
        </p:nvSpPr>
        <p:spPr>
          <a:xfrm>
            <a:off x="4017963" y="620713"/>
            <a:ext cx="608012" cy="4333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dirty="0">
                <a:solidFill>
                  <a:schemeClr val="tx1"/>
                </a:solidFill>
              </a:rPr>
              <a:t>2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6F2A8678-AFA6-60EF-0695-8812B8B54ADE}"/>
              </a:ext>
            </a:extLst>
          </p:cNvPr>
          <p:cNvSpPr/>
          <p:nvPr/>
        </p:nvSpPr>
        <p:spPr>
          <a:xfrm>
            <a:off x="7178675" y="620713"/>
            <a:ext cx="608013" cy="4603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dirty="0">
                <a:solidFill>
                  <a:schemeClr val="tx1"/>
                </a:solidFill>
              </a:rPr>
              <a:t>3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テキスト ボックス 5">
            <a:extLst>
              <a:ext uri="{FF2B5EF4-FFF2-40B4-BE49-F238E27FC236}">
                <a16:creationId xmlns:a16="http://schemas.microsoft.com/office/drawing/2014/main" id="{5AB84D7B-AD23-6869-CE97-C5B0AAA2F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96300" cy="169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ja-JP" sz="2600" b="1">
                <a:latin typeface="Arial" panose="020B0604020202020204" pitchFamily="34" charset="0"/>
              </a:rPr>
              <a:t>L’Etude du marché doit permettre de </a:t>
            </a:r>
            <a:r>
              <a:rPr lang="fr-FR" altLang="ja-JP" sz="2600" b="1">
                <a:solidFill>
                  <a:srgbClr val="FF0000"/>
                </a:solidFill>
                <a:latin typeface="Arial" panose="020B0604020202020204" pitchFamily="34" charset="0"/>
              </a:rPr>
              <a:t>découvrir la </a:t>
            </a:r>
            <a:r>
              <a:rPr lang="fr-FR" altLang="ja-JP" sz="2600" b="1" u="sng">
                <a:solidFill>
                  <a:srgbClr val="FF0000"/>
                </a:solidFill>
                <a:latin typeface="Arial" panose="020B0604020202020204" pitchFamily="34" charset="0"/>
              </a:rPr>
              <a:t>connaissance tacite du marché</a:t>
            </a:r>
            <a:r>
              <a:rPr lang="fr-FR" altLang="ja-JP" sz="2600" b="1">
                <a:solidFill>
                  <a:srgbClr val="FF0000"/>
                </a:solidFill>
                <a:latin typeface="Arial" panose="020B0604020202020204" pitchFamily="34" charset="0"/>
              </a:rPr>
              <a:t>, ce qui est pertinent, et bénéfique pour  les agriculteurs cibles </a:t>
            </a:r>
            <a:r>
              <a:rPr lang="fr-FR" altLang="ja-JP" sz="2600">
                <a:latin typeface="Arial" panose="020B0604020202020204" pitchFamily="34" charset="0"/>
              </a:rPr>
              <a:t>(pas n’importe quels agriculteurs, mais les agriculteurs qui participent </a:t>
            </a:r>
            <a:r>
              <a:rPr lang="en-US" altLang="ja-JP" sz="2600">
                <a:latin typeface="Arial" panose="020B0604020202020204" pitchFamily="34" charset="0"/>
              </a:rPr>
              <a:t>à SHEP</a:t>
            </a:r>
            <a:r>
              <a:rPr lang="fr-FR" altLang="ja-JP" sz="260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27651" name="スライド番号プレースホルダー 3">
            <a:extLst>
              <a:ext uri="{FF2B5EF4-FFF2-40B4-BE49-F238E27FC236}">
                <a16:creationId xmlns:a16="http://schemas.microsoft.com/office/drawing/2014/main" id="{01454067-7EAE-149D-7EAA-212CB619C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5463" y="63087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F63CFB-EA83-4DE6-A84E-3B498D32175D}" type="slidenum">
              <a:rPr lang="ja-JP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9D983D4-6D95-1684-3C55-BAC2D5E5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316413"/>
            <a:ext cx="8642350" cy="254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ja-JP" sz="2600" b="1">
                <a:latin typeface="Arial" panose="020B0604020202020204" pitchFamily="34" charset="0"/>
              </a:rPr>
              <a:t>L’Etude de Marché doit </a:t>
            </a:r>
            <a:r>
              <a:rPr lang="fr-FR" altLang="ja-JP" sz="2600" b="1">
                <a:solidFill>
                  <a:srgbClr val="FF0000"/>
                </a:solidFill>
                <a:latin typeface="Arial" panose="020B0604020202020204" pitchFamily="34" charset="0"/>
              </a:rPr>
              <a:t>utiliser et partager la propre connaissance tacite des agriculteurs avec une connaissance tacite du marché</a:t>
            </a:r>
            <a:r>
              <a:rPr lang="fr-FR" altLang="ja-JP" sz="2600" b="1">
                <a:latin typeface="Arial" panose="020B0604020202020204" pitchFamily="34" charset="0"/>
              </a:rPr>
              <a:t>. Ces deux types de connaissance tacite seront efficacement </a:t>
            </a:r>
            <a:r>
              <a:rPr lang="fr-FR" altLang="ja-JP" sz="2600" b="1">
                <a:solidFill>
                  <a:srgbClr val="FF0000"/>
                </a:solidFill>
                <a:latin typeface="Arial" panose="020B0604020202020204" pitchFamily="34" charset="0"/>
              </a:rPr>
              <a:t>combinées </a:t>
            </a:r>
            <a:r>
              <a:rPr lang="fr-FR" altLang="ja-JP" sz="2600" b="1">
                <a:latin typeface="Arial" panose="020B0604020202020204" pitchFamily="34" charset="0"/>
              </a:rPr>
              <a:t>pour</a:t>
            </a:r>
            <a:r>
              <a:rPr lang="fr-FR" altLang="ja-JP" sz="2600" b="1">
                <a:solidFill>
                  <a:srgbClr val="FF0000"/>
                </a:solidFill>
                <a:latin typeface="Arial" panose="020B0604020202020204" pitchFamily="34" charset="0"/>
              </a:rPr>
              <a:t> créer une nouvelle connaissance </a:t>
            </a:r>
            <a:r>
              <a:rPr lang="fr-FR" altLang="ja-JP" sz="2600" b="1">
                <a:latin typeface="Arial" panose="020B0604020202020204" pitchFamily="34" charset="0"/>
              </a:rPr>
              <a:t>dans le processus de l’étude de marché.</a:t>
            </a:r>
            <a:endParaRPr lang="fr-FR" altLang="ja-JP" sz="2600">
              <a:latin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63F792-9237-89CA-ECBD-C9FCAD4D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830638"/>
            <a:ext cx="338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ja-JP" sz="2400">
                <a:latin typeface="Arial" panose="020B0604020202020204" pitchFamily="34" charset="0"/>
              </a:rPr>
              <a:t>En d’autres termes,</a:t>
            </a:r>
          </a:p>
        </p:txBody>
      </p:sp>
      <p:sp>
        <p:nvSpPr>
          <p:cNvPr id="27654" name="テキスト ボックス 6">
            <a:extLst>
              <a:ext uri="{FF2B5EF4-FFF2-40B4-BE49-F238E27FC236}">
                <a16:creationId xmlns:a16="http://schemas.microsoft.com/office/drawing/2014/main" id="{C8382C15-5DA9-8C77-2E1F-6480F8692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4450"/>
            <a:ext cx="842486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fr-FR" altLang="ja-JP" sz="4400" b="1">
                <a:solidFill>
                  <a:srgbClr val="17375E"/>
                </a:solidFill>
                <a:latin typeface="Arial" panose="020B0604020202020204" pitchFamily="34" charset="0"/>
              </a:rPr>
              <a:t>Découvrir la Connaissance Tacite du Marché</a:t>
            </a:r>
          </a:p>
        </p:txBody>
      </p:sp>
      <p:pic>
        <p:nvPicPr>
          <p:cNvPr id="27655" name="Picture 2">
            <a:extLst>
              <a:ext uri="{FF2B5EF4-FFF2-40B4-BE49-F238E27FC236}">
                <a16:creationId xmlns:a16="http://schemas.microsoft.com/office/drawing/2014/main" id="{2F424F70-2281-22E2-B62C-A7CE4F25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68550"/>
            <a:ext cx="320357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テキスト ボックス 3">
            <a:extLst>
              <a:ext uri="{FF2B5EF4-FFF2-40B4-BE49-F238E27FC236}">
                <a16:creationId xmlns:a16="http://schemas.microsoft.com/office/drawing/2014/main" id="{AF6D6DAD-05FB-B8C3-5401-FE2C57F5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169988"/>
            <a:ext cx="3813175" cy="1103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fr-FR" altLang="ja-JP" sz="2800" b="1">
                <a:latin typeface="Arial" panose="020B0604020202020204" pitchFamily="34" charset="0"/>
              </a:rPr>
              <a:t>Si tu donnes un poisson à un homme, il mangera un jour</a:t>
            </a:r>
            <a:r>
              <a:rPr lang="fr-FR" altLang="ja-JP" sz="2800">
                <a:latin typeface="Arial" panose="020B0604020202020204" pitchFamily="34" charset="0"/>
              </a:rPr>
              <a:t>(Lao Tseu)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36217A-B94C-332D-3D36-7DCD057E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644775"/>
            <a:ext cx="3787775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fr-FR" altLang="ja-JP" sz="2800" b="1">
                <a:latin typeface="Arial" panose="020B0604020202020204" pitchFamily="34" charset="0"/>
              </a:rPr>
              <a:t>Si tu lui apprends à pêcher, il mangera toujours. </a:t>
            </a:r>
            <a:r>
              <a:rPr lang="fr-FR" altLang="ja-JP" sz="2800">
                <a:latin typeface="Arial" panose="020B0604020202020204" pitchFamily="34" charset="0"/>
              </a:rPr>
              <a:t>(Lao Tseu) </a:t>
            </a:r>
            <a:r>
              <a:rPr lang="fr-FR" altLang="ja-JP" sz="2200" i="1">
                <a:solidFill>
                  <a:srgbClr val="7F7F7F"/>
                </a:solidFill>
                <a:latin typeface="Arial" panose="020B0604020202020204" pitchFamily="34" charset="0"/>
              </a:rPr>
              <a:t>(mais...vraiment toujours?)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0AEC6FF-823A-E5C4-99B2-77C1EFE78E56}"/>
              </a:ext>
            </a:extLst>
          </p:cNvPr>
          <p:cNvCxnSpPr>
            <a:cxnSpLocks/>
            <a:stCxn id="29698" idx="3"/>
            <a:endCxn id="10" idx="1"/>
          </p:cNvCxnSpPr>
          <p:nvPr/>
        </p:nvCxnSpPr>
        <p:spPr bwMode="auto">
          <a:xfrm>
            <a:off x="4092575" y="1720850"/>
            <a:ext cx="436563" cy="587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DFA7BB-AB75-F8F8-1323-7EB6DBEFF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1157288"/>
            <a:ext cx="4506912" cy="124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fr-FR" altLang="ja-JP" sz="2800" b="1">
                <a:latin typeface="Arial" panose="020B0604020202020204" pitchFamily="34" charset="0"/>
              </a:rPr>
              <a:t>Gouvernement donne aux agriculteurs des informations sur les prix du marché.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9E9402-CFD6-2490-FE0C-3B8677C3B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4508500"/>
            <a:ext cx="3948113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fr-FR" altLang="ja-JP" sz="2800" b="1">
                <a:latin typeface="Arial" panose="020B0604020202020204" pitchFamily="34" charset="0"/>
              </a:rPr>
              <a:t>Si tu lui apprends </a:t>
            </a:r>
            <a:r>
              <a:rPr lang="fr-FR" altLang="ja-JP" sz="2800" b="1">
                <a:solidFill>
                  <a:srgbClr val="FF0000"/>
                </a:solidFill>
                <a:latin typeface="Arial" panose="020B0604020202020204" pitchFamily="34" charset="0"/>
              </a:rPr>
              <a:t>les raisons de la façon de pêcher, </a:t>
            </a:r>
            <a:r>
              <a:rPr lang="fr-FR" altLang="ja-JP" sz="2800" b="1">
                <a:latin typeface="Arial" panose="020B0604020202020204" pitchFamily="34" charset="0"/>
              </a:rPr>
              <a:t>il mangera toujours, </a:t>
            </a:r>
            <a:r>
              <a:rPr lang="fr-FR" altLang="ja-JP" sz="2800" b="1">
                <a:solidFill>
                  <a:srgbClr val="FF0000"/>
                </a:solidFill>
                <a:latin typeface="Arial" panose="020B0604020202020204" pitchFamily="34" charset="0"/>
              </a:rPr>
              <a:t>même si la situation change. 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C331C4F-0AE6-F477-CB7F-2B3DF32D9A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2575" y="3041650"/>
            <a:ext cx="508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E1423D-AFEE-F7A0-4701-E8EB90AB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2682875"/>
            <a:ext cx="4387850" cy="124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fr-FR" altLang="ja-JP" sz="2800" b="1">
                <a:latin typeface="Arial" panose="020B0604020202020204" pitchFamily="34" charset="0"/>
              </a:rPr>
              <a:t>Enseigner aux agriculteurs la méthode de l’Etude de Marché 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56A238C-368C-67E9-031E-B123828D1D0C}"/>
              </a:ext>
            </a:extLst>
          </p:cNvPr>
          <p:cNvCxnSpPr>
            <a:cxnSpLocks/>
            <a:stCxn id="17" idx="3"/>
            <a:endCxn id="28" idx="1"/>
          </p:cNvCxnSpPr>
          <p:nvPr/>
        </p:nvCxnSpPr>
        <p:spPr bwMode="auto">
          <a:xfrm>
            <a:off x="4211638" y="5516563"/>
            <a:ext cx="355600" cy="523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DE51668-425F-BCF8-ACF2-087ECEC20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4365625"/>
            <a:ext cx="3749675" cy="240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fr-FR" altLang="ja-JP" sz="2800" b="1">
                <a:latin typeface="Arial" panose="020B0604020202020204" pitchFamily="34" charset="0"/>
              </a:rPr>
              <a:t>Enseigner aux agriculteurs pourquoi ils doivent faire l’Etude de Marché selon cette méthode.</a:t>
            </a:r>
          </a:p>
        </p:txBody>
      </p:sp>
      <p:sp>
        <p:nvSpPr>
          <p:cNvPr id="29707" name="テキスト ボックス 12">
            <a:extLst>
              <a:ext uri="{FF2B5EF4-FFF2-40B4-BE49-F238E27FC236}">
                <a16:creationId xmlns:a16="http://schemas.microsoft.com/office/drawing/2014/main" id="{7C1958FF-BEC3-6611-3978-B0645201C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-127000"/>
            <a:ext cx="842486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3800"/>
              </a:lnSpc>
              <a:spcBef>
                <a:spcPct val="0"/>
              </a:spcBef>
              <a:buFontTx/>
              <a:buNone/>
            </a:pPr>
            <a:r>
              <a:rPr lang="fr-FR" altLang="ja-JP" sz="4400" b="1">
                <a:solidFill>
                  <a:srgbClr val="17375E"/>
                </a:solidFill>
                <a:latin typeface="Arial" panose="020B0604020202020204" pitchFamily="34" charset="0"/>
              </a:rPr>
              <a:t>Quels sont les messages de l’Etude de Marché ?</a:t>
            </a:r>
          </a:p>
        </p:txBody>
      </p:sp>
      <p:sp>
        <p:nvSpPr>
          <p:cNvPr id="29708" name="スライド番号プレースホルダー 3">
            <a:extLst>
              <a:ext uri="{FF2B5EF4-FFF2-40B4-BE49-F238E27FC236}">
                <a16:creationId xmlns:a16="http://schemas.microsoft.com/office/drawing/2014/main" id="{E9AD7659-E88D-AAEE-3516-4379C030E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5463" y="61372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904016-5ECC-487B-842B-5BC70488A88A}" type="slidenum">
              <a:rPr lang="ja-JP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9709" name="AutoShape 2" descr="data:image/jpeg;base64,/9j/4AAQSkZJRgABAQAAAQABAAD/2wBDAAMCAgMCAgMDAwMEAwMEBQgFBQQEBQoHBwYIDAoMDAsKCwsNDhIQDQ4RDgsLEBYQERMUFRUVDA8XGBYUGBIUFRT/2wBDAQMEBAUEBQkFBQkUDQsNFBQUFBQUFBQUFBQUFBQUFBQUFBQUFBQUFBQUFBQUFBQUFBQUFBQUFBQUFBQUFBQUFBT/wAARCACkAHsDASIAAhEBAxEB/8QAHQAAAgIDAQEBAAAAAAAAAAAAAAEHCAIGCQQFA//EAEQQAAECBQMCAwUEBgcIAwAAAAECAwAEBQYRBxIhCDETQVEJFGFxoSIygZEjQmLR4fAVFhdScoLBJDNTkpOxssJWY6L/xAAbAQEAAgMBAQAAAAAAAAAAAAAABAYBAwcCBf/EADsRAAIBAwMCAwUEBgsAAAAAAAECAwAEEQUSIQYxE0FRIjJhcYEUM5HBB0Kx0fDxFiNSYmNyoaLCw+H/2gAMAwEAAhEDEQA/AOl9gSQptjW9KAYDFNlmh/laSP8ASNgPfyjQ9BrmTeOilh1xC9/v9Ckn1HP6xZRuB+SsiN8JOYmXiPHcypJ7wYg/MGvK4KjFHmO0Hp2gyciDJ4iHXqj8oD38oMmGScwpS8x2henaHk5EGTxClB/CA9/KAkwyTmFKXp2gPYdoeTxCJOBClB/CA/hASYCTClB/DtCPfyhkn6QEnMKVUv2ZF+pvHpXpFPLqnJq3Z6ZpTm7vt3+M3+AQ8lI/wxbMZz/COc3s8lOaK9TmsmjU2tYZbWqakg6eFCXdKUqT8Vsvtq+SI6LpGFHiL913aJa9QXEkP3c2JVPqJAG/aSPpUW2bMQB7jj8Kz5yOIOeOIPMcQenEUGpVHPpAc57QfhAe/aFKOcjiFzxxD8xxC9OIUpnPpAc57QH5QHv2hSjnjiA5wOIPTiA9hxClBz6QHPpAflAflClBz6eUI5z2hn5eUI9+0KVzn6gGk6Le030yvNALVPutqXl5pwcIU44FyLmfkksKPx5joq3kHB8hFD/az2nMHTKx73kctTtuVssh1A5Qh9G8Lz8HJdsfNUXWsO6Ze+LLoFxShBlqvT5eoNEHP2XW0rH/AJR0vqM/btC0nUe7BHhb4eG2U/2tUKH2JZE+v4197zH74PT98GeRBntHNKm0fz3hnv8AxgzATzClLzH74PT98PPIhZ7QpQf55hnv/GETDJ5hSj0/fCPYfvh57QieBClB/nmA/wA8wEwEwpQf9PWA9/4wyf8AtCJ5hSoR607EOo3TBqHSEN75hulqqDGB9rxJZQmEgfE+GU/5o1T2dF9G9uk6zvFcDs1SA/SHsHO3wXD4Y/6S2osjOS7U2wtiYbS6w6gtuNq7KSRgg/DBMUP9mTNOafXXrXpJNqIet6umYYSrutO5cu4ofD9Cwf8AMI6Lp5+3dJ31qe8Ekcw+TZjb/iTUNvZnU+oI/Or7JUSrtiMvTiMUqJPIHeH6RzqplP8ACGe/aFAe8KUeY4g9OIPMQvSFKZ+UM9+0YmGe8KU/TiEew4g9IR7CFKZ+UB+UIwGFKZ+XlAe/aA/6Qj3hSsXD2HmRHP8AqtTltAvamKnZ1+XpVDv6hbnn5h5LTLSi1jcokgAl+S8/+J8Y6AKOcEc4jkD1ndC99aZSd0apVO95W8aQZxDkxMzocbqJLzwQjcjBQQCtIyFAYxhIHA6v+juGyu725sr25EQnjMQBBJYuRjHkCrAEZ79h54g3ZZVDKM4Oa68SM8xUJdqYlXm5mXdSFoeaWFoWPUEcEfKPTnt3ilfsprCnLc6eX7jfq701LXHUXX5enbj4MmllSmCQk8Ba1JUVEcEJb8wYupzx3/KKNr2mx6Pqlxp8cniCJiu7GMkd+Mnscjv5cVJifxED4xmjPzgJ584fPx/KA5z5/lHwa20s8jvCz27w93I5g547/lClBPzgJ584Dn4/lDOc+f5QpSz27wE8DvD547/lCOcDv+UKUE/OAn5wHPx/KA5+P5QpQT8+0InnzjI5+Pb0hHOfP8oUrTxqXR/7VF6fFa03AKKmvJQQNqpYvlgkeeQoDP8AiERR1/081PpA1IaCcqRKS7//AE5plZ+iTFL7S6m56+uvr+1aTlKidMpV5FrP1YyznukpIOJLTK33cbWgp9QewsjGcHtF8esKW966W9Umz3FvzS8H9lG7/SOpzaBL0xrmk+J7zmF2H9l9wLKfivGR8RUIS+NG4HxqNvZiT3vPSRbjPf3afn2gPT/aFL/94tf6cfSKbeyomfH6Xig8+DX51H/5ZV/7RcnI44iv9aJs6kvx/iufxJNbbf7lflT/AA+kB+X0hZHpAogZ4imVIrxVSqyVEklzlRm5eQlEFKVTE06lptJUoJSCpRABKiAPUkCPYDkA4+kc+vaRa1y9buyydDZKrydObqVSlJ2452cfS1LyzBcHgNvLJwEjl5QPYIaI7xY27uuTQuyluontSKPNupBV4dJK58qPcJBYSpOfLkj4xdJelNRFjaXUETyPPuIVULEICoVjgH3juI+AB86jCdNzKTjFTySICcHyiFNNOsDSfU6zJW5Ja76ZQGH1raMlcM8xIzTK0/eStCnMeYOUkg57xJNpX3bN/wAu/MW1cVJuWWlnPCefpE83NIbXgK2qU2ogKwQcHnBEV26029smZbmFk2nByCMHtjPatyurdjWx+nH0hHsOPpCT25EMkYHEfNr3Qfl9ID8vpASPSAkekKUz8vL0hHv2+kBI9PKESM9oUrTNPdJ7V0ysCVs236PLSdvMsllUmUBYfChhancj9IpfO4q759OIjjrXn2LU6RNSC2lLUumj+4tpT2SHVoZSB/zgRqOhPU9O2wzL6e69bbG1BkE+A1VasoNU6vtp4S+xMnDZcPAUnIyTlPJUhEF+066maRXrZpmklnT7NeqNRm2ZqqqpjgfShKFZYlgUE7nFObVlI5GxP94R1PROntUuep7eG4BceIJGkzuVlDBi4fsQQODnucHnioEkqCEkccYx+VS37LCUVK9LEu4UkJmK3POpPqAW0Z/NB/KLhZ7d4iHpN0omNE+n2yrQnUBupScmXp5HB2zLy1POpyO+1ThRn9mJdUoAZJwPWKn1PeR6hrd5dQnKPI5B9RuOD9RUiBSkaqfShR4MRN1L9QVE6b9LqldVUKJmcIMvS6aVYVOzZSShv4IGNy1eSQe5wD79XuofTzQyQL16XVJUd1SCtqRKvEnHxzy2wjKyCRjdjbnuY5e3VqbfXVR1CuXpVtJbiv21LZ8MyNlSaHG25ZpweJL+8kNrz4oAcWdv6QAJB2AAWTpHpKXWZftl4hW1jG4kkLv9EVmKrljgE5AUHkgkZ1TziMbV94/xmpV0R9n9OdTdn1DVDVu4a1S7luycNUlG5Hw0kS6xkOOoWg435BQhJAQ2lH97Cd2rvshbJctiZYol7V+Xr6iky85UUMvSyAD9oKZQlCjkZ538HBwex+Q97S7U+Uud2219Ps6zXGWfeF0YuzXvbbPGFlr3fcE4KeduOR6xtsr7QLVoIC5vpWvLw8ffZM4Afzko6Rdy/pDWbxrd1ijJBRFlg2qv6oALcrgY9DURVtQOefoag/qM9m/RdDtFZy4aVVLqve7BMS8sxL06noEukqVlx11pCVrCAhKgDu+8pAJOY0Xpw6sdSuj0ItKq6eTU3SJt0qZoc7Jrpk27NLUMuBzwStxah4aAFBWEpQAB52lp3tZrNkp0y92aeXXbjyXFtLS14L6kKSopWCFlo5SoFJGMggjvxFY+sjqXb6rNa7Fk9Oqs5TqVSmUpkZ6pzIpoZnXV7nXlOLUA1sCGgFZ7oO0nIi1aL/SHVo20jq2y8WFtztK7ABcDgApwOfQg8k+RqPJ4SHxIGwe2P511Nq2t1nWc9R6feNzUK07gqLbahSKhVWUuocUkEo5IyATtCsAE4x3Eb6hYUODnz4Mctrh9lTOzmnTdyyWq1Jnq4Zdc7UpueQo0xz9da0zSSpYSkBWVqQd2M4T2iXfZRXJf1c0xuGXrs0qesemzTcrQ35gqLiXACXmmiefBSC2QDwFKIHmBxjVuldIj0mTVNIvxKYWCyKUKcscDZnn44JOQCc8Yr6Mc7lwki4z2q95MBPzjEdycwOHgcxymp1ZE/PtCJ584w3ZGRk/IQj37L/5YzWM14Lgtqk3TSnabWaZJVenvf7yUn5dD7K/8SFgg/lEf2t0waT2XdTdx0LT+36XWmVFbM3LSSUllXq2n7qD8UgGJUOCI8tUmzIU+amQw5MllpbngtDK3NqSdo+JxgRNgvLuBGhglZVbggMQD8wDg/WvLKp5I7VCnUt1eWL0vSEoLgcfqNenkeJJ0OnbTMONgkeKsqIS23kEBSjlRB2hW1WK+1vrH1U1ftE1S27YGjFiuLaYevm4mXahMrLqwlKKfKNt7n3Tk42JcGAolSMZhdB9l2v1EVK5dc73mJO8NQ5yqLb/o6aAcaoLKceCltlWeSkDa4QcJSAnCgsm32qun7uodty0tI1BNMrFOn5arUyfdaLyGZphwLb8RsKTvbUNyFJCgSlZwQcEdKmXROmrtdNntvFuEIEkjk7VPmEjwQwXyZwwPvbGGBUP+slXepwD2H7z/AB86rH0zaT6MS2oTq5uh3RWtSplk1eWuDUuSV7zWGQoBU3JoWSkAEpOFpS8kKTu45j0aj39SdHOpCmazpmHWNOq6icsy65stqLaJ2SLhYmAlOSv7bS5fOBy2rH3hmb7T0quSqak0y/dQ6rSp2r0WTfkKLS6FLONScgl8p94fUt0lx15xKG0fqoQlOAkklURHpLWbFpXS7Xra1LTL1CVsy5JmnXDKzKSvZMGrqclnlpOD4a1OtOBZ+yRuySAqNgvVvLmS7dnuAwSJ0BLezJvB8MkD3SsZXgKJCAMrjONu0beB5/hjv/r9KjS4rKr2mDenHVHVmHZW5Zusqnb2lS4slikVBSW2WiDziUZLLe3Hfk/di23ULqk/pXpPVK1SEpnrjmi3TKBJgpUZupTKg1KoCSQFjeoLIz91CjHxtTNeNEJm2qtb916h2oun1OVdkpyTTV2nHFtOJKVjahRUDgnBx3+UQZ0z15Oud62lSpu4KfcVD0ilHGWJqWm0rNbqBKmJae8LcVFDUn4Z3qA/TzDgBOzMapFm1aBNT1KAqlsTkFSFaIktHGCfJXzH8FdfJTXoEISiHv8At8z+f0rarB0ek9KdfdNLadKaswjTmqyM1MzSfEE5MpqEq/MvKC85Ljry1nP9+Px6oOn3Sqvmh2nStObf/r9d0wuWkJyUkPdvcWGwFTVQeLJb3JZQoYSone4tpOCCcSfqxLCj65aO3E6+3LU9Cq1RZh5ZCUth+R96ClKJwAP6PVyY8/T/AEl2+avW9ZasytE3dKEy1BYfSAuSoLaiZZPbIVMEmaWMn/etpP3Ihrql3F4OsmZgypk7SRukMku0HGOOC7eRA28FhWTGpzHj+WBVOdPvZ6Lue278pdnam3BatRpNdqFt1STmP0klUmUFLjO9LSmyAth5gqCt43bsDGBHzdLNR+pLp/u53RayZW0dSZe3JZ51ErKS4QwEJcT47bbxMuXXkLeHiJBWpKlEHJSrFqtS63dWmGpVdtSz5F1FZ1XnGJmjVsMJdlqTNNyyGKg+8kqA/RS8uy+2kg+ItSgRhJjHVbpFVcg0moNo1Oate3baTUZWqVKXmcT70nMtJD7YVt+07MLBK3DjaVLXycA3VeqXuvZ11o5YZhvQOgbaRGSWJXDn28xKA2c7gCNoDR/Bx93kEenz/g1oVv8AXbq3IpYRdXTVdbyHMFM/biHplpwHzQPBUlQPkQ4QY+3VuqvV7V11ND0c0crVFn0tp9/rmocv7jLyBVnhDe79KrsQck//AFkRPF9aKyNy6Uy9j0CuVuwJGSZbZkJu151cq/LIbRsQjIP20Y4KSee+QcGOeHSdWdQtDOutOjs1d01cNGVMTcjOtOvuLl3kplVzCH0NrUoNuDakkjnlSckHMfO0u30XWrW8v7GzjSa3VpPDYylWVe7EFiOPJd2M4zkV6dpY2VGY4PGeKsG30e66ahuGa1H6jazLF3Hi0y0m1y7A+CVJU0nA+LXMfUR7Nyz1JBm9RtRJyYP333ayNyz68Iix+rmpMho7phcl51UBcpRZFyaLJXs8dYGG2gcHBWsoQDjuoRXumdHd73rTZS4Lo1wvWm3HVGUTtQkaW+hEpKvuJC1sspIJDaCShI9Ejt2j4tl1Fqk8JuJr1bSLO1dkSgEgAkAInZQRkn1HetpijBxt3H5/vq3GePOMXAFcZI/GMvL+EJQyY5VU6qM9QPs7JipXXO35orczthXU+4X3qa3MOS0s64VblLadaO5gk5O3BRntsEfT0M6t7w02qknp91KUl+0a6pYZpt3zSEpp9SH9x15GWkuD/iJO0j7wQRlV0dvx+kfIuyzqJfNAmqLcFKk6zSZpO16SnmEutLHqUnzHkRyDyDF+Xqp7+0XT9bj8eNeFfgSp/lf9YequDn1HBEXwNjbojj9hrzXTUKvM2q+9aaZCcq0y2kSLs6smUTvIAeXsOXEJSSvakgrwEhSc7hVXqttm1dCul6+5KYmXa/fd+luSdn5sByqV2oLWgJO1A4Q0kkoaQAhtICUjKvtfbltBdQ+lyfeqGi0+u7LFU4XJnTavThSpkEkk0+bXnYrJ+4vg8klZxjYKb1GaLaqXRRJa70t2le9AmffJSj31J/0dOyL5SUbm1ufo1EjONqzkpScZCSJenW7afPHdWBNzbKwdvDGJPZwyrIvJVQwGSMp5hmYDHlyGG1uD25/KqZU3RzRyryUlKUfpz1sqk6llCHZ4S7koy+4EgKUCtxQSCcny7xMnSL0PVSxtcE6oVKkTGn1IkmnG6Tab1WTUZ1SnGi0tcy+hKUBGFFYbGTkgKI2favnLzDU2w29LLTMMODchxCgtKh6gg4Ij852oStObK5yaZlkAcl5xKAPxJiVfdf6nd20tnDuAlBVt0jyHB7gBjtGe2QuQOxFYW0RSGPl8AK0vWjR+k622Z/VitOOt09U7LzTimSQtSG3AXGwQQQHGy40oj9VxUb0wy3LMoZZQltpsBKEITtSkAcADyA9I0ava8abWu26urX/bFO8PO5MzV5dKvlt35J+AEQhd/tB7Pmp5dA0nodZ1eu1Yw3J0KTdRKNHONzr6k5CB33JSpPqod4qdppGtanEtvDC7RqSckYRc4ySxwq5wMkkDitzSRodxPNWQu27KDY1Dma5cdVk6NSpNO52en3ktNN58tx8z2AHJyAIqpVuvK4NQpmblNB9J65qTLSyy05cM2hUlT948kZGVcYOFqbV+z5xE9Z0yue7dYrcubq+nfcbSnmlOUalyE6E0GmTm/Huc4tJKWlKRhQXvIc27S6dpTHQq2JKjU+hSUnQGZGWo0u2G5VinIQmXbbA4S2lH2QPgIsE9lpXTkcbTp9skYZyGIgHPIDKQ0jA98FVH96tQaSYnb7IH4/8AlUmb1c65apUW/C0gtSRl1KwUPrbCAP2iZ3P5RF+n1mXH0ydZtE1H18dkZcXi3OqYr9NdUqnU6ovZT4L6ikbAG9yR3SA4k7iELKenxQI16/rAt3Uu1563bopMtWqLPICH5OaRlKvRQI5SoHkKSQQRkEGJNr1pFH4lubGKKGVSknhAq5UjHDMzDI74PDYwfUeWticHcSRyM9qhHr8ok7efR/fSaMTNqbl5WpFLJ3JdYZmG3lqBHdIQgryPJMbJZvWLpTcdo0Sqv3lS5F+ekmZl2Ueewtha0BSm1ftJJKT8QYh+n9NesHTaqZa0huuTvuxHQrfYN7K4Q2rOW5d/7ozuPB2JOftBcU/r3RnO1Ctz01LaK6mUll55bgp8vNSb7MqSclptwjLiEnKUrPKkgE94sWk6HoepWP2G5vQY0dnR1Kq3thQyukhBBGxSCNynnDVqkllRtwXk9/5iuxvl5QHv5QeXb6wHv2+scNr6dHmO0L07Q/McfWD04+sKVipO484Iih3tObbVb1R0s1UVQZS5KRbtSckKtTZ5lLzL7DxSpCFpUCNp2Oo3HspaCMHEXzP88xrWoentF1QsutWrcMqJ2jVaXVLTLOcHHcKSf1VJICknyIB8os3TerLoeqw3zruQEhgO5VgVbHx2k4+OK0zR+IhUVzv156ZbYpjNs616V2gb20snpNE3WLKp87MypSypORMseCsLQQPvpGdi0ElJSV7fpaF6L9G3UhWG6bbMlX0XCqUVOOUSozk4242hJAX+kypCiCofdcPfPrG76MVSd9n/AHU7ptqRXm5nS+sqmJ61roUkpTKvJ+09Kvp58NShhQAyncSRneoJ3zogspm60XPrxVaXLSFwX/NOrkZdllDYkKU25sZZG0AFSy2FrX+vtQTznPYdQ1i9s9MmkN1KY0AEEySMvihidqupGCyBW3sNrArtbOVNfPWNWceyM+YI7Vstt+z60Ctl5DzGnspOOp86lOTM2k/NDjhT9I8d62hK9K13HUi0KW3T9PZ1LMpedvUyXCWJRtOENVaXZQPsqaBCXkoGFN/bxuQVRZfjHaPwnZNmoyz8tNMNTEs8gtuMupC0OIIwpKkngggkEHuDHH16i1CaXdqEzzoRhld2OVPcDJOCOCp8mAPlU/wUA9gYNQ71DXm7MWnSbLtYydQuq/iunUpbzSJmVYltgVMz7iVHYtpllW8A7gpa2k4IVG+6WabUTSGwKJaFuywlqRSpcMMpON6z3W4sgDK1qKlqPmVGIt0G6Z3dHdQbjrE1XHK7Tm5Nmi2rLzRKnaNSQtTypTcR9oeIpKQolRKGW8njAnxIwOQI16lNBBEunWMm+IHeWwRuYjjg9tinbjnDbyDhqyikncwwayP4QlDI8oZ+X1gPy+sVyt1YBsDPaMTLtkn7Cfyj9T8vL1gPft9YVjFLPEMnmCCFZpZ5EGe0EEKU8wE8wQQpUI9aNEp9c6XtSU1CSl50StEmZtgTDSV+E82glDicjhST2UORH79H3HS9pYB/8flP/CCCLruY9K4J4Fx/11FP330/Opm7QyeYIIpVSqM9oRPAgghSgmAmCCFKZP8A2hE8wQQpX//Z">
            <a:extLst>
              <a:ext uri="{FF2B5EF4-FFF2-40B4-BE49-F238E27FC236}">
                <a16:creationId xmlns:a16="http://schemas.microsoft.com/office/drawing/2014/main" id="{1FB62739-A7DA-F58C-3471-F1F1C8F189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315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B63E8B95-DEFD-83C5-5C32-43951A99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724400"/>
            <a:ext cx="952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93BDE13-685B-2DFD-3353-49276B5B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95575" y="1849948"/>
            <a:ext cx="1876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6AB12E41-8E3C-0AB8-2EF6-71F533858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88760" y="3417282"/>
            <a:ext cx="1026143" cy="1026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22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>
            <a:extLst>
              <a:ext uri="{FF2B5EF4-FFF2-40B4-BE49-F238E27FC236}">
                <a16:creationId xmlns:a16="http://schemas.microsoft.com/office/drawing/2014/main" id="{E9BE1C48-C408-597C-5657-F2BAEF0A1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1ADC21-8BE8-4568-A9C5-48682A7F1DAA}" type="slidenum">
              <a:rPr kumimoji="0" lang="fr-FR" altLang="ko-KR" sz="1600">
                <a:solidFill>
                  <a:srgbClr val="D38E2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kumimoji="0" lang="fr-FR" altLang="ko-KR" sz="1600">
              <a:solidFill>
                <a:srgbClr val="D38E2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60760-3165-FCBE-F6C7-B71B29D72CCE}"/>
              </a:ext>
            </a:extLst>
          </p:cNvPr>
          <p:cNvSpPr/>
          <p:nvPr/>
        </p:nvSpPr>
        <p:spPr>
          <a:xfrm>
            <a:off x="1577470" y="404664"/>
            <a:ext cx="596207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3. PROCEDURES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9BDB9-DB9E-9C6A-DEF8-C494F9AB51FC}"/>
              </a:ext>
            </a:extLst>
          </p:cNvPr>
          <p:cNvSpPr txBox="1"/>
          <p:nvPr/>
        </p:nvSpPr>
        <p:spPr>
          <a:xfrm>
            <a:off x="971550" y="1196975"/>
            <a:ext cx="8099425" cy="5656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52450" indent="-55245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09650" indent="-55245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ja-JP" sz="2800" b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Enumérer</a:t>
            </a:r>
            <a:r>
              <a:rPr lang="en-US" altLang="ja-JP" b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ja-JP" u="sng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les </a:t>
            </a:r>
            <a:r>
              <a:rPr lang="fr-FR" altLang="ja-JP" b="1" u="sng">
                <a:solidFill>
                  <a:srgbClr val="000000"/>
                </a:solidFill>
                <a:cs typeface="Times New Roman" panose="02020603050405020304" pitchFamily="18" charset="0"/>
              </a:rPr>
              <a:t>cultures cibles </a:t>
            </a:r>
            <a:r>
              <a:rPr lang="en-US" altLang="ja-JP" u="sng">
                <a:solidFill>
                  <a:srgbClr val="000000"/>
                </a:solidFill>
                <a:cs typeface="Times New Roman" panose="02020603050405020304" pitchFamily="18" charset="0"/>
              </a:rPr>
              <a:t>à enquêter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>
                <a:cs typeface="Times New Roman" panose="02020603050405020304" pitchFamily="18" charset="0"/>
              </a:rPr>
              <a:t>D</a:t>
            </a:r>
            <a:r>
              <a:rPr lang="en-US" altLang="ja-JP" sz="2000">
                <a:cs typeface="Times New Roman" panose="02020603050405020304" pitchFamily="18" charset="0"/>
              </a:rPr>
              <a:t>é</a:t>
            </a:r>
            <a:r>
              <a:rPr lang="fr-FR" altLang="ja-JP" sz="2000">
                <a:cs typeface="Times New Roman" panose="02020603050405020304" pitchFamily="18" charset="0"/>
              </a:rPr>
              <a:t>cide</a:t>
            </a:r>
            <a:r>
              <a:rPr lang="en-US" altLang="ja-JP" sz="2000">
                <a:cs typeface="Times New Roman" panose="02020603050405020304" pitchFamily="18" charset="0"/>
              </a:rPr>
              <a:t>r</a:t>
            </a:r>
            <a:r>
              <a:rPr lang="fr-FR" altLang="ja-JP" sz="2000">
                <a:cs typeface="Times New Roman" panose="02020603050405020304" pitchFamily="18" charset="0"/>
              </a:rPr>
              <a:t> </a:t>
            </a:r>
            <a:r>
              <a:rPr lang="en-US" altLang="ja-JP" sz="2000" b="1">
                <a:solidFill>
                  <a:srgbClr val="C00000"/>
                </a:solidFill>
                <a:cs typeface="Times New Roman" panose="02020603050405020304" pitchFamily="18" charset="0"/>
              </a:rPr>
              <a:t>le </a:t>
            </a:r>
            <a:r>
              <a:rPr lang="fr-FR" altLang="ja-JP" sz="2000" b="1">
                <a:solidFill>
                  <a:srgbClr val="C00000"/>
                </a:solidFill>
                <a:cs typeface="Times New Roman" panose="02020603050405020304" pitchFamily="18" charset="0"/>
              </a:rPr>
              <a:t>nombre de produits </a:t>
            </a:r>
            <a:r>
              <a:rPr lang="fr-FR" altLang="ja-JP" sz="2000">
                <a:cs typeface="Times New Roman" panose="02020603050405020304" pitchFamily="18" charset="0"/>
              </a:rPr>
              <a:t>cibles à enquêter, en tenant compte du temps, du coût et de l’adaptabilité de la culture dans leur zone.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>
                <a:cs typeface="Times New Roman" panose="02020603050405020304" pitchFamily="18" charset="0"/>
              </a:rPr>
              <a:t>Elles peuvent être des spéculations connues ou une nouvelle spéculation que les producteurs veulent introduire.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>
                <a:cs typeface="Times New Roman" panose="02020603050405020304" pitchFamily="18" charset="0"/>
              </a:rPr>
              <a:t>A titre indicatif, cinq (5) produits par enquête peuvent être choisis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endParaRPr lang="en-US" altLang="ja-JP" sz="20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  <a:defRPr/>
            </a:pPr>
            <a:r>
              <a:rPr lang="fr-FR" altLang="ja-JP" sz="2800" b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Déterminer</a:t>
            </a:r>
            <a:r>
              <a:rPr lang="fr-FR" altLang="ja-JP" b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ja-JP" u="sng">
                <a:solidFill>
                  <a:srgbClr val="000000"/>
                </a:solidFill>
              </a:rPr>
              <a:t>le</a:t>
            </a:r>
            <a:r>
              <a:rPr lang="en-US" altLang="ja-JP" u="sng">
                <a:solidFill>
                  <a:srgbClr val="000000"/>
                </a:solidFill>
              </a:rPr>
              <a:t>s</a:t>
            </a:r>
            <a:r>
              <a:rPr lang="fr-FR" altLang="ja-JP" u="sng">
                <a:solidFill>
                  <a:srgbClr val="000000"/>
                </a:solidFill>
              </a:rPr>
              <a:t> </a:t>
            </a:r>
            <a:r>
              <a:rPr lang="fr-FR" altLang="ja-JP" b="1" u="sng">
                <a:solidFill>
                  <a:srgbClr val="000000"/>
                </a:solidFill>
              </a:rPr>
              <a:t>marchés</a:t>
            </a:r>
            <a:r>
              <a:rPr lang="fr-FR" altLang="ja-JP" u="sng">
                <a:solidFill>
                  <a:srgbClr val="000000"/>
                </a:solidFill>
              </a:rPr>
              <a:t> </a:t>
            </a:r>
            <a:r>
              <a:rPr lang="en-US" altLang="ja-JP" u="sng">
                <a:solidFill>
                  <a:srgbClr val="000000"/>
                </a:solidFill>
              </a:rPr>
              <a:t>à </a:t>
            </a:r>
            <a:r>
              <a:rPr lang="fr-FR" altLang="ja-JP" u="sng">
                <a:solidFill>
                  <a:srgbClr val="000000"/>
                </a:solidFill>
              </a:rPr>
              <a:t>visiter</a:t>
            </a:r>
            <a:endParaRPr lang="en-US" altLang="ja-JP" sz="2800" u="sng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Les marchés où se feront les enquêtes doivent être </a:t>
            </a:r>
            <a:r>
              <a:rPr lang="fr-FR" altLang="ja-JP" sz="2000" b="1">
                <a:solidFill>
                  <a:srgbClr val="C00000"/>
                </a:solidFill>
              </a:rPr>
              <a:t>déterminés par le groupement de producteurs </a:t>
            </a:r>
            <a:r>
              <a:rPr lang="fr-FR" altLang="ja-JP" sz="2000"/>
              <a:t>pour avoir des résultats fiables.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Les cultures ciblées doivent exister dans les marchés choisis.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On peut changer de marché d’une étude à une autre.</a:t>
            </a:r>
          </a:p>
          <a:p>
            <a:pPr algn="just">
              <a:lnSpc>
                <a:spcPct val="80000"/>
              </a:lnSpc>
              <a:buClr>
                <a:srgbClr val="00B050"/>
              </a:buClr>
              <a:defRPr/>
            </a:pPr>
            <a:endParaRPr lang="en-US" altLang="ja-JP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>
            <a:extLst>
              <a:ext uri="{FF2B5EF4-FFF2-40B4-BE49-F238E27FC236}">
                <a16:creationId xmlns:a16="http://schemas.microsoft.com/office/drawing/2014/main" id="{29C04233-9C57-A696-BC4D-8E8B2AC84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CC2A00-FEF9-4F15-8906-715698B3B3B6}" type="slidenum">
              <a:rPr kumimoji="0" lang="fr-FR" altLang="ko-KR" sz="1600">
                <a:solidFill>
                  <a:srgbClr val="D38E2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kumimoji="0" lang="fr-FR" altLang="ko-KR" sz="1600">
              <a:solidFill>
                <a:srgbClr val="D38E2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7B9B93-F98E-8769-298D-2584A0C2D535}"/>
              </a:ext>
            </a:extLst>
          </p:cNvPr>
          <p:cNvSpPr/>
          <p:nvPr/>
        </p:nvSpPr>
        <p:spPr>
          <a:xfrm>
            <a:off x="1590964" y="332656"/>
            <a:ext cx="596207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3. PROCEDURES (suite)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1012E-F282-C60D-3D1D-79C8BBEEDDBC}"/>
              </a:ext>
            </a:extLst>
          </p:cNvPr>
          <p:cNvSpPr txBox="1"/>
          <p:nvPr/>
        </p:nvSpPr>
        <p:spPr>
          <a:xfrm>
            <a:off x="971550" y="1052513"/>
            <a:ext cx="8099425" cy="70373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52450" indent="-55245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09650" indent="-55245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Gill Sans MT" panose="020B0502020104020203" pitchFamily="34" charset="0"/>
              <a:buAutoNum type="arabicPeriod" startAt="3"/>
              <a:defRPr/>
            </a:pPr>
            <a:r>
              <a:rPr lang="fr-FR" altLang="ja-JP" sz="2800" b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Préparer </a:t>
            </a:r>
            <a:r>
              <a:rPr lang="en-US" altLang="ja-JP" u="sng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l</a:t>
            </a:r>
            <a:r>
              <a:rPr lang="fr-FR" altLang="ja-JP" u="sng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e </a:t>
            </a:r>
            <a:r>
              <a:rPr lang="fr-FR" altLang="ja-JP" b="1" u="sng">
                <a:solidFill>
                  <a:srgbClr val="000000"/>
                </a:solidFill>
                <a:cs typeface="Times New Roman" panose="02020603050405020304" pitchFamily="18" charset="0"/>
              </a:rPr>
              <a:t>questionnaire de l'enquête</a:t>
            </a:r>
            <a:endParaRPr lang="en-US" altLang="ja-JP" sz="2800" b="1" u="sng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Le questionnaire doit être maîtrisé par les membres du groupement choisis par le groupe.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Gill Sans MT" panose="020B0502020104020203" pitchFamily="34" charset="0"/>
              <a:buAutoNum type="arabicPeriod" startAt="3"/>
              <a:defRPr/>
            </a:pPr>
            <a:endParaRPr lang="en-US" altLang="ja-JP" sz="6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Gill Sans MT" panose="020B0502020104020203" pitchFamily="34" charset="0"/>
              <a:buAutoNum type="arabicPeriod" startAt="3"/>
              <a:defRPr/>
            </a:pPr>
            <a:r>
              <a:rPr lang="en-US" altLang="ja-JP" sz="2800" b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Informer </a:t>
            </a:r>
            <a:r>
              <a:rPr lang="en-US" altLang="ja-JP" u="sng">
                <a:solidFill>
                  <a:srgbClr val="000000"/>
                </a:solidFill>
              </a:rPr>
              <a:t>les </a:t>
            </a:r>
            <a:r>
              <a:rPr lang="en-US" altLang="ja-JP" b="1" u="sng">
                <a:solidFill>
                  <a:srgbClr val="000000"/>
                </a:solidFill>
              </a:rPr>
              <a:t>responsables (marché) </a:t>
            </a:r>
            <a:r>
              <a:rPr lang="en-US" altLang="ja-JP" u="sng">
                <a:solidFill>
                  <a:srgbClr val="000000"/>
                </a:solidFill>
              </a:rPr>
              <a:t>sur l</a:t>
            </a:r>
            <a:r>
              <a:rPr lang="en-US" altLang="fr-FR" u="sng">
                <a:solidFill>
                  <a:srgbClr val="000000"/>
                </a:solidFill>
              </a:rPr>
              <a:t>’</a:t>
            </a:r>
            <a:r>
              <a:rPr lang="en-US" altLang="ja-JP" u="sng">
                <a:solidFill>
                  <a:srgbClr val="000000"/>
                </a:solidFill>
              </a:rPr>
              <a:t>étude de marché à mener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Le responsable du marché doit être prévenu avant l’étude de marché pour faciliter aux producteurs l’accès au marché.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Gill Sans MT" panose="020B0502020104020203" pitchFamily="34" charset="0"/>
              <a:buAutoNum type="arabicPeriod" startAt="3"/>
              <a:defRPr/>
            </a:pPr>
            <a:endParaRPr lang="en-US" altLang="ja-JP" sz="900" u="sng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Gill Sans MT" panose="020B0502020104020203" pitchFamily="34" charset="0"/>
              <a:buAutoNum type="arabicPeriod" startAt="3"/>
              <a:defRPr/>
            </a:pPr>
            <a:r>
              <a:rPr lang="fr-FR" altLang="ja-JP" sz="2800" b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Identifier </a:t>
            </a:r>
            <a:r>
              <a:rPr lang="fr-FR" altLang="ja-JP" b="1" u="sng">
                <a:cs typeface="Times New Roman" panose="02020603050405020304" pitchFamily="18" charset="0"/>
              </a:rPr>
              <a:t>les principaux commerçants </a:t>
            </a:r>
            <a:r>
              <a:rPr lang="en-US" altLang="ja-JP" u="sng">
                <a:cs typeface="Times New Roman" panose="02020603050405020304" pitchFamily="18" charset="0"/>
              </a:rPr>
              <a:t>des </a:t>
            </a:r>
            <a:r>
              <a:rPr lang="fr-FR" altLang="ja-JP" u="sng">
                <a:cs typeface="Times New Roman" panose="02020603050405020304" pitchFamily="18" charset="0"/>
              </a:rPr>
              <a:t>cultures cibles</a:t>
            </a:r>
            <a:endParaRPr lang="en-US" altLang="ja-JP" sz="2800" u="sng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Les commerçants avec qui les producteurs doivent faire l’étude de marché doivent être </a:t>
            </a:r>
            <a:r>
              <a:rPr lang="fr-FR" altLang="ja-JP" sz="2000" b="1">
                <a:solidFill>
                  <a:srgbClr val="C32D2E"/>
                </a:solidFill>
              </a:rPr>
              <a:t>identifiés et prévenus</a:t>
            </a:r>
            <a:r>
              <a:rPr lang="fr-FR" altLang="ja-JP" sz="2000"/>
              <a:t>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On peut aussi demander au responsable du marché de prévenir les commerçants des produits ciblés afin </a:t>
            </a:r>
            <a:r>
              <a:rPr lang="fr-FR" altLang="ja-JP" sz="2000" b="1">
                <a:solidFill>
                  <a:srgbClr val="C32D2E"/>
                </a:solidFill>
              </a:rPr>
              <a:t>d'établir une relation de confiance</a:t>
            </a:r>
            <a:r>
              <a:rPr lang="fr-FR" altLang="ja-JP" sz="2000"/>
              <a:t>.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Il faut expliquer l'objectif de l'étude et de prendre rendez-vous pour sa réalisation.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Gill Sans MT" panose="020B0502020104020203" pitchFamily="34" charset="0"/>
              <a:buAutoNum type="arabicPeriod" startAt="3"/>
              <a:defRPr/>
            </a:pPr>
            <a:endParaRPr lang="en-US" altLang="ja-JP" sz="2000"/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endParaRPr lang="en-US" altLang="ja-JP" sz="2000"/>
          </a:p>
          <a:p>
            <a:pPr algn="just">
              <a:lnSpc>
                <a:spcPct val="80000"/>
              </a:lnSpc>
              <a:buClr>
                <a:srgbClr val="00B050"/>
              </a:buClr>
              <a:defRPr/>
            </a:pPr>
            <a:endParaRPr lang="en-US" altLang="ja-JP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>
            <a:extLst>
              <a:ext uri="{FF2B5EF4-FFF2-40B4-BE49-F238E27FC236}">
                <a16:creationId xmlns:a16="http://schemas.microsoft.com/office/drawing/2014/main" id="{705AD805-5C6C-B049-A5FE-F6A2D1BE1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5D0B15-6737-4464-A5D8-CD9639907A0D}" type="slidenum">
              <a:rPr kumimoji="0" lang="fr-FR" altLang="ko-KR" sz="1600">
                <a:solidFill>
                  <a:srgbClr val="D38E2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kumimoji="0" lang="fr-FR" altLang="ko-KR" sz="1600">
              <a:solidFill>
                <a:srgbClr val="D38E2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9955F-E20F-CE08-DF1A-41CF3E487EEC}"/>
              </a:ext>
            </a:extLst>
          </p:cNvPr>
          <p:cNvSpPr txBox="1"/>
          <p:nvPr/>
        </p:nvSpPr>
        <p:spPr>
          <a:xfrm>
            <a:off x="1042988" y="1268413"/>
            <a:ext cx="7921625" cy="5048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742950" indent="-74295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200150" indent="-74295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50"/>
              </a:spcBef>
              <a:buFont typeface="Calibri Light" panose="020F0302020204030204" pitchFamily="34" charset="0"/>
              <a:buAutoNum type="arabicPeriod" startAt="6"/>
              <a:defRPr/>
            </a:pPr>
            <a:r>
              <a:rPr lang="fr-FR" altLang="ja-JP" sz="2800" b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Identifier </a:t>
            </a:r>
            <a:r>
              <a:rPr lang="en-US" altLang="ja-JP" u="sng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les </a:t>
            </a:r>
            <a:r>
              <a:rPr lang="fr-FR" altLang="ja-JP" b="1" u="sng">
                <a:solidFill>
                  <a:srgbClr val="000000"/>
                </a:solidFill>
                <a:cs typeface="Times New Roman" panose="02020603050405020304" pitchFamily="18" charset="0"/>
              </a:rPr>
              <a:t>membres de l'équipe de l'Etude de marché</a:t>
            </a:r>
            <a:endParaRPr lang="en-US" altLang="ja-JP" b="1" u="sng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75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Puisque tous les membres du groupement ne peuvent pas faire l’étude de marché, un groupe de quatre (04) producteurs (02 hommes et 02 femmes de préférence) suffisent. </a:t>
            </a:r>
          </a:p>
          <a:p>
            <a:pPr lvl="1">
              <a:spcBef>
                <a:spcPts val="75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Ils seront choisis par le groupement et </a:t>
            </a:r>
            <a:r>
              <a:rPr lang="fr-FR" altLang="ja-JP" sz="2000" b="1">
                <a:solidFill>
                  <a:srgbClr val="C32D2E"/>
                </a:solidFill>
              </a:rPr>
              <a:t>restitueront les résultats</a:t>
            </a:r>
            <a:r>
              <a:rPr lang="fr-FR" altLang="ja-JP" sz="2000"/>
              <a:t> issus de l’étude de marché. </a:t>
            </a:r>
          </a:p>
          <a:p>
            <a:pPr lvl="1">
              <a:spcBef>
                <a:spcPts val="75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Chaque membre du groupe aura </a:t>
            </a:r>
            <a:r>
              <a:rPr lang="fr-FR" altLang="ja-JP" sz="2000" b="1"/>
              <a:t>une tâche bien déterminée </a:t>
            </a:r>
            <a:r>
              <a:rPr lang="fr-FR" altLang="ja-JP" sz="2000"/>
              <a:t>durant l’étude de marché : </a:t>
            </a:r>
            <a:r>
              <a:rPr lang="fr-FR" altLang="ja-JP" sz="2000" b="1">
                <a:solidFill>
                  <a:srgbClr val="C32D2E"/>
                </a:solidFill>
              </a:rPr>
              <a:t>un </a:t>
            </a:r>
            <a:r>
              <a:rPr lang="fr-FR" altLang="ja-JP" sz="2000"/>
              <a:t>pour la salutation, la présentation au début et exprimer des remerciements à la fin, </a:t>
            </a:r>
            <a:r>
              <a:rPr lang="fr-FR" altLang="ja-JP" sz="2000" b="1">
                <a:solidFill>
                  <a:srgbClr val="C32D2E"/>
                </a:solidFill>
              </a:rPr>
              <a:t>un</a:t>
            </a:r>
            <a:r>
              <a:rPr lang="fr-FR" altLang="ja-JP" sz="2000"/>
              <a:t> pour prendre le temps, </a:t>
            </a:r>
            <a:r>
              <a:rPr lang="fr-FR" altLang="ja-JP" sz="2000" b="1">
                <a:solidFill>
                  <a:srgbClr val="C32D2E"/>
                </a:solidFill>
              </a:rPr>
              <a:t>un</a:t>
            </a:r>
            <a:r>
              <a:rPr lang="fr-FR" altLang="ja-JP" sz="2000"/>
              <a:t> pour poser les questions, </a:t>
            </a:r>
            <a:r>
              <a:rPr lang="fr-FR" altLang="ja-JP" sz="2000" b="1">
                <a:solidFill>
                  <a:srgbClr val="C32D2E"/>
                </a:solidFill>
              </a:rPr>
              <a:t>un</a:t>
            </a:r>
            <a:r>
              <a:rPr lang="fr-FR" altLang="ja-JP" sz="2000"/>
              <a:t> pour prendre des notes. </a:t>
            </a:r>
            <a:endParaRPr lang="en-US" altLang="ja-JP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fr-FR" altLang="ja-JP" sz="3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1AAADD9-AD26-7CB4-47C3-1ABA78A85D9B}"/>
              </a:ext>
            </a:extLst>
          </p:cNvPr>
          <p:cNvSpPr/>
          <p:nvPr/>
        </p:nvSpPr>
        <p:spPr>
          <a:xfrm>
            <a:off x="1577470" y="404664"/>
            <a:ext cx="596207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3. PROCEDURES (suite)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>
            <a:extLst>
              <a:ext uri="{FF2B5EF4-FFF2-40B4-BE49-F238E27FC236}">
                <a16:creationId xmlns:a16="http://schemas.microsoft.com/office/drawing/2014/main" id="{4AF21973-5ABB-7612-1FB6-833602424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1103E-88CE-457D-8E6A-257A6FF312AB}" type="slidenum">
              <a:rPr kumimoji="0" lang="fr-FR" altLang="ko-KR" sz="1600">
                <a:solidFill>
                  <a:srgbClr val="D38E2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kumimoji="0" lang="fr-FR" altLang="ko-KR" sz="1600">
              <a:solidFill>
                <a:srgbClr val="D38E2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0512A-0FC5-1C89-B5AC-F15F13BA7A7D}"/>
              </a:ext>
            </a:extLst>
          </p:cNvPr>
          <p:cNvSpPr txBox="1"/>
          <p:nvPr/>
        </p:nvSpPr>
        <p:spPr>
          <a:xfrm>
            <a:off x="1042988" y="908050"/>
            <a:ext cx="8137525" cy="44275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742950" indent="-74295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200150" indent="-74295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50"/>
              </a:spcBef>
              <a:buFont typeface="Gill Sans MT" panose="020B0502020104020203" pitchFamily="34" charset="0"/>
              <a:buAutoNum type="arabicPeriod" startAt="7"/>
              <a:defRPr/>
            </a:pPr>
            <a:r>
              <a:rPr lang="fr-FR" altLang="ja-JP" sz="2800" b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Mener </a:t>
            </a:r>
            <a:r>
              <a:rPr lang="fr-FR" altLang="ja-JP" u="sng">
                <a:solidFill>
                  <a:srgbClr val="000000"/>
                </a:solidFill>
                <a:cs typeface="Times New Roman" panose="02020603050405020304" pitchFamily="18" charset="0"/>
              </a:rPr>
              <a:t>l'enquête</a:t>
            </a:r>
            <a:r>
              <a:rPr lang="en-US" altLang="ja-JP" u="sng">
                <a:solidFill>
                  <a:srgbClr val="000000"/>
                </a:solidFill>
                <a:cs typeface="Times New Roman" panose="02020603050405020304" pitchFamily="18" charset="0"/>
              </a:rPr>
              <a:t> de marché</a:t>
            </a:r>
            <a:endParaRPr lang="en-US" altLang="ja-JP" sz="2800" u="sng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75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Il faut s’assurer que toutes les questions ont été posées pour les cultures cibles avant de quitter. </a:t>
            </a:r>
            <a:endParaRPr lang="en-US" altLang="ja-JP" sz="2000"/>
          </a:p>
          <a:p>
            <a:pPr>
              <a:spcBef>
                <a:spcPts val="750"/>
              </a:spcBef>
              <a:buFont typeface="Gill Sans MT" panose="020B0502020104020203" pitchFamily="34" charset="0"/>
              <a:buAutoNum type="arabicPeriod" startAt="7"/>
              <a:defRPr/>
            </a:pPr>
            <a:endParaRPr lang="en-US" altLang="ja-JP" sz="9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ts val="750"/>
              </a:spcBef>
              <a:buFont typeface="Gill Sans MT" panose="020B0502020104020203" pitchFamily="34" charset="0"/>
              <a:buAutoNum type="arabicPeriod" startAt="7"/>
              <a:defRPr/>
            </a:pPr>
            <a:r>
              <a:rPr lang="fr-FR" altLang="ja-JP" sz="2800" b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Analyser et </a:t>
            </a:r>
            <a:r>
              <a:rPr lang="en-US" altLang="ja-JP" sz="2800" b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tirer </a:t>
            </a:r>
            <a:r>
              <a:rPr lang="en-US" altLang="ja-JP" u="sng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les </a:t>
            </a:r>
            <a:r>
              <a:rPr lang="fr-FR" altLang="ja-JP" u="sng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conclusions</a:t>
            </a:r>
            <a:endParaRPr lang="en-US" altLang="ja-JP" sz="2800" u="sng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75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Ramasser tous les questionnaires &amp; recueillir les informations de l</a:t>
            </a:r>
            <a:r>
              <a:rPr lang="fr-FR" altLang="fr-FR" sz="2000"/>
              <a:t>’</a:t>
            </a:r>
            <a:r>
              <a:rPr lang="fr-FR" altLang="ja-JP" sz="2000"/>
              <a:t>étude</a:t>
            </a:r>
          </a:p>
          <a:p>
            <a:pPr lvl="1">
              <a:spcBef>
                <a:spcPts val="75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Résumer les principales conclusions</a:t>
            </a:r>
          </a:p>
          <a:p>
            <a:pPr lvl="1">
              <a:spcBef>
                <a:spcPts val="75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Analyser les résultats de l</a:t>
            </a:r>
            <a:r>
              <a:rPr lang="fr-FR" altLang="fr-FR" sz="2000"/>
              <a:t>’</a:t>
            </a:r>
            <a:r>
              <a:rPr lang="fr-FR" altLang="ja-JP" sz="2000"/>
              <a:t>étude</a:t>
            </a:r>
          </a:p>
          <a:p>
            <a:pPr lvl="1">
              <a:spcBef>
                <a:spcPts val="75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FR" altLang="ja-JP" sz="2000"/>
              <a:t>Partager les résultats avec tous les membres du groupe</a:t>
            </a:r>
          </a:p>
          <a:p>
            <a:pPr algn="just">
              <a:defRPr/>
            </a:pPr>
            <a:endParaRPr lang="fr-FR" altLang="ja-JP" sz="3000">
              <a:latin typeface="Gill Sans MT" panose="020B0502020104020203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5F2A8C8-FF40-B219-ED3D-0E047778DC65}"/>
              </a:ext>
            </a:extLst>
          </p:cNvPr>
          <p:cNvSpPr/>
          <p:nvPr/>
        </p:nvSpPr>
        <p:spPr>
          <a:xfrm>
            <a:off x="1577470" y="188640"/>
            <a:ext cx="596207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3. PROCEDURES (suite)</a:t>
            </a:r>
          </a:p>
        </p:txBody>
      </p:sp>
      <p:pic>
        <p:nvPicPr>
          <p:cNvPr id="37893" name="図 2">
            <a:extLst>
              <a:ext uri="{FF2B5EF4-FFF2-40B4-BE49-F238E27FC236}">
                <a16:creationId xmlns:a16="http://schemas.microsoft.com/office/drawing/2014/main" id="{CE4017C3-616D-A9FC-F881-35F628F4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4868863"/>
            <a:ext cx="268287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>
            <a:extLst>
              <a:ext uri="{FF2B5EF4-FFF2-40B4-BE49-F238E27FC236}">
                <a16:creationId xmlns:a16="http://schemas.microsoft.com/office/drawing/2014/main" id="{F9533BDF-E043-9B50-96D3-368E40DBD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BCFDE8-C703-4636-B1D0-F49C16CB9D27}" type="slidenum">
              <a:rPr kumimoji="0" lang="fr-FR" altLang="ko-KR" sz="1600">
                <a:solidFill>
                  <a:srgbClr val="D38E2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kumimoji="0" lang="fr-FR" altLang="ko-KR" sz="1600">
              <a:solidFill>
                <a:srgbClr val="D38E2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4EB4A36-526B-9D8F-B98D-8BD625DB58E6}"/>
              </a:ext>
            </a:extLst>
          </p:cNvPr>
          <p:cNvGraphicFramePr>
            <a:graphicFrameLocks noGrp="1"/>
          </p:cNvGraphicFramePr>
          <p:nvPr/>
        </p:nvGraphicFramePr>
        <p:xfrm>
          <a:off x="115888" y="2182813"/>
          <a:ext cx="8974137" cy="3767137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49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Nom et contact du marchand de produits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Produits et variétés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Exigence du marché sur les qualités des produits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Pic de demande (mois)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Quantité (Kg) et fréquence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(Journalière/Hebdomadaire, etc.) de la demande (bana-bana)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Lieu de production (provenance)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Prix unitaire de l</a:t>
                      </a:r>
                      <a:r>
                        <a:rPr kumimoji="1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achat FCFA/Kg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Moment de paiement (livraison ou différé) 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Mode de paiement (espèces, chèque, transfert)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Défis de marketing (condionnement, respect des engagements)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Volonté du marchand d</a:t>
                      </a:r>
                      <a:r>
                        <a:rPr kumimoji="1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acheter les produit du groupe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Renard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77 459741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Aubergine (Kalinda)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Taille gros et couleur noir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fevr à avril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2 t/j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Niayes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300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Livraison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Espèce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Sac de 20 kg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Oui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 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989" name="Rectangle 11">
            <a:extLst>
              <a:ext uri="{FF2B5EF4-FFF2-40B4-BE49-F238E27FC236}">
                <a16:creationId xmlns:a16="http://schemas.microsoft.com/office/drawing/2014/main" id="{65944BDA-1C1E-9053-CA79-1EC0A5EE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06388"/>
            <a:ext cx="89281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68" tIns="330096" rIns="152352" bIns="177744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ja-JP" sz="1600" b="1">
                <a:latin typeface="Arial" panose="020B0604020202020204" pitchFamily="34" charset="0"/>
              </a:rPr>
              <a:t>Fiche Etude de marché</a:t>
            </a:r>
            <a:endParaRPr lang="fr-FR" altLang="ja-JP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1100" b="1">
                <a:latin typeface="Arial Unicode MS" charset="0"/>
              </a:rPr>
              <a:t>Date(JJ/MM/AAAA): ----------------------------------------------</a:t>
            </a:r>
            <a:endParaRPr lang="fr-FR" altLang="ja-JP" sz="8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ja-JP" sz="1100" b="1">
                <a:latin typeface="Arial Unicode MS" charset="0"/>
              </a:rPr>
              <a:t>Région: -------------------------------------------                     Département --------------------------------- Commune ---------------------------</a:t>
            </a:r>
            <a:br>
              <a:rPr lang="en-CA" altLang="ja-JP" sz="1200" b="1">
                <a:latin typeface="Times New Roman" panose="02020603050405020304" pitchFamily="18" charset="0"/>
                <a:ea typeface="ＭＳ 明朝" panose="02020609040205080304" pitchFamily="17" charset="-128"/>
              </a:rPr>
            </a:br>
            <a:endParaRPr lang="fr-FR" altLang="ja-JP" sz="800" b="1"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ja-JP" sz="1100" b="1">
                <a:latin typeface="Arial Unicode MS" charset="0"/>
                <a:ea typeface="ＭＳ 明朝" panose="02020609040205080304" pitchFamily="17" charset="-128"/>
              </a:rPr>
              <a:t>Nom du Groupe:-----------------------------------------------------</a:t>
            </a:r>
            <a:endParaRPr lang="fr-FR" altLang="ja-JP" sz="800" b="1"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1100" b="1">
                <a:latin typeface="Arial Unicode MS" charset="0"/>
                <a:ea typeface="ＭＳ 明朝" panose="02020609040205080304" pitchFamily="17" charset="-128"/>
              </a:rPr>
              <a:t>Nom de la Commune:-------------------------------------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ja-JP" sz="1100" b="1">
              <a:latin typeface="Arial Unicode MS" charset="0"/>
              <a:ea typeface="ＭＳ 明朝" panose="02020609040205080304" pitchFamily="17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1100" b="1">
                <a:latin typeface="Arial Unicode MS" charset="0"/>
                <a:ea typeface="ＭＳ 明朝" panose="02020609040205080304" pitchFamily="17" charset="-128"/>
              </a:rPr>
              <a:t>Marché de -------------------------------------------------</a:t>
            </a:r>
            <a:endParaRPr lang="fr-FR" altLang="ja-JP" sz="1800" b="1">
              <a:latin typeface="Arial" panose="020B060402020202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95ED789-AFC1-989B-82B5-3CEEC6FF0DC3}"/>
              </a:ext>
            </a:extLst>
          </p:cNvPr>
          <p:cNvSpPr/>
          <p:nvPr/>
        </p:nvSpPr>
        <p:spPr>
          <a:xfrm>
            <a:off x="1173591" y="44624"/>
            <a:ext cx="609840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OUTILS</a:t>
            </a:r>
          </a:p>
        </p:txBody>
      </p:sp>
      <p:sp>
        <p:nvSpPr>
          <p:cNvPr id="39991" name="ZoneTexte 1">
            <a:extLst>
              <a:ext uri="{FF2B5EF4-FFF2-40B4-BE49-F238E27FC236}">
                <a16:creationId xmlns:a16="http://schemas.microsoft.com/office/drawing/2014/main" id="{686C4976-E24D-76ED-E813-1049E5E9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35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Pic demande: Période durant laquelle le produit est démandé, mais rare et donc co</a:t>
            </a:r>
            <a:r>
              <a:rPr lang="fr-FR" altLang="fr-FR" sz="1400">
                <a:latin typeface="Arial" panose="020B0604020202020204" pitchFamily="34" charset="0"/>
              </a:rPr>
              <a:t>Ï</a:t>
            </a:r>
            <a:r>
              <a:rPr lang="fr-FR" altLang="fr-FR" sz="1800">
                <a:latin typeface="Arial" panose="020B0604020202020204" pitchFamily="34" charset="0"/>
              </a:rPr>
              <a:t>ncidant au meilleur prix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>
            <a:extLst>
              <a:ext uri="{FF2B5EF4-FFF2-40B4-BE49-F238E27FC236}">
                <a16:creationId xmlns:a16="http://schemas.microsoft.com/office/drawing/2014/main" id="{B9406FC8-A460-AF15-EFBE-EEF9B7D9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E463F8-E938-41BB-9B26-4877B94D34A9}" type="slidenum">
              <a:rPr kumimoji="0" lang="fr-FR" altLang="ko-KR" sz="1200">
                <a:solidFill>
                  <a:srgbClr val="D38E2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kumimoji="0" lang="fr-FR" altLang="ko-KR" sz="1200">
              <a:solidFill>
                <a:srgbClr val="D38E2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5C295-214B-FFFB-6963-20CC96371F79}"/>
              </a:ext>
            </a:extLst>
          </p:cNvPr>
          <p:cNvSpPr/>
          <p:nvPr/>
        </p:nvSpPr>
        <p:spPr>
          <a:xfrm>
            <a:off x="1547664" y="552449"/>
            <a:ext cx="595634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SOMMAIRE</a:t>
            </a:r>
          </a:p>
        </p:txBody>
      </p:sp>
      <p:sp>
        <p:nvSpPr>
          <p:cNvPr id="7172" name="コンテンツ プレースホルダ 2">
            <a:extLst>
              <a:ext uri="{FF2B5EF4-FFF2-40B4-BE49-F238E27FC236}">
                <a16:creationId xmlns:a16="http://schemas.microsoft.com/office/drawing/2014/main" id="{724CBB1E-B4B7-C24E-9179-0D5A57E9E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341438"/>
            <a:ext cx="79930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87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Gill Sans MT" panose="020B0502020104020203" pitchFamily="34" charset="0"/>
              <a:buAutoNum type="arabicPeriod"/>
            </a:pPr>
            <a:r>
              <a:rPr lang="fr-FR" altLang="ja-JP" i="1">
                <a:latin typeface="Arial" panose="020B0604020202020204" pitchFamily="34" charset="0"/>
                <a:cs typeface="Arial" panose="020B0604020202020204" pitchFamily="34" charset="0"/>
              </a:rPr>
              <a:t>QU’EST-CE QUE LE MARKETING ?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Gill Sans MT" panose="020B0502020104020203" pitchFamily="34" charset="0"/>
              <a:buAutoNum type="arabicPeriod"/>
            </a:pPr>
            <a:r>
              <a:rPr lang="fr-FR" altLang="ja-JP" i="1">
                <a:latin typeface="Arial" panose="020B0604020202020204" pitchFamily="34" charset="0"/>
                <a:cs typeface="Arial" panose="020B0604020202020204" pitchFamily="34" charset="0"/>
              </a:rPr>
              <a:t>INTRODUCTION DE L’ETUDE DE MARCHE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Gill Sans MT" panose="020B0502020104020203" pitchFamily="34" charset="0"/>
              <a:buAutoNum type="arabicPeriod"/>
            </a:pPr>
            <a:r>
              <a:rPr lang="en-US" altLang="ja-JP" i="1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Gill Sans MT" panose="020B0502020104020203" pitchFamily="34" charset="0"/>
              <a:buAutoNum type="arabicPeriod"/>
            </a:pPr>
            <a:r>
              <a:rPr lang="fr-FR" altLang="ja-JP" i="1">
                <a:latin typeface="Arial" panose="020B0604020202020204" pitchFamily="34" charset="0"/>
                <a:cs typeface="Arial" panose="020B0604020202020204" pitchFamily="34" charset="0"/>
              </a:rPr>
              <a:t>OUTILS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Gill Sans MT" panose="020B0502020104020203" pitchFamily="34" charset="0"/>
              <a:buAutoNum type="arabicPeriod"/>
            </a:pPr>
            <a:r>
              <a:rPr lang="fr-FR" altLang="ja-JP" i="1">
                <a:latin typeface="Arial" panose="020B0604020202020204" pitchFamily="34" charset="0"/>
                <a:cs typeface="Arial" panose="020B0604020202020204" pitchFamily="34" charset="0"/>
              </a:rPr>
              <a:t>QUELQUES REGLES A RESPECTER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Gill Sans MT" panose="020B0502020104020203" pitchFamily="34" charset="0"/>
              <a:buAutoNum type="arabicPeriod"/>
            </a:pPr>
            <a:r>
              <a:rPr lang="fr-FR" altLang="ja-JP" i="1">
                <a:latin typeface="Arial" panose="020B0604020202020204" pitchFamily="34" charset="0"/>
                <a:cs typeface="Arial" panose="020B0604020202020204" pitchFamily="34" charset="0"/>
              </a:rPr>
              <a:t>DEFIS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Gill Sans MT" panose="020B0502020104020203" pitchFamily="34" charset="0"/>
              <a:buAutoNum type="arabicPeriod"/>
            </a:pPr>
            <a:r>
              <a:rPr lang="fr-FR" altLang="ja-JP" i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Gill Sans MT" panose="020B0502020104020203" pitchFamily="34" charset="0"/>
              <a:buAutoNum type="arabicPeriod"/>
            </a:pPr>
            <a:endParaRPr lang="en-US" altLang="ja-JP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Gill Sans MT" panose="020B0502020104020203" pitchFamily="34" charset="0"/>
              <a:buAutoNum type="arabicPeriod"/>
            </a:pPr>
            <a:endParaRPr lang="fr-FR" altLang="ja-JP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Gill Sans MT" panose="020B0502020104020203" pitchFamily="34" charset="0"/>
              <a:buAutoNum type="arabicPeriod"/>
            </a:pPr>
            <a:endParaRPr lang="fr-FR" altLang="ja-JP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>
            <a:extLst>
              <a:ext uri="{FF2B5EF4-FFF2-40B4-BE49-F238E27FC236}">
                <a16:creationId xmlns:a16="http://schemas.microsoft.com/office/drawing/2014/main" id="{B631348C-56CE-0513-1261-0378392D4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B43148-D9D1-4C79-A7A1-5A2633FDEF9D}" type="slidenum">
              <a:rPr kumimoji="0" lang="fr-FR" altLang="ko-KR" sz="1600">
                <a:solidFill>
                  <a:srgbClr val="D38E2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kumimoji="0" lang="fr-FR" altLang="ko-KR" sz="1600">
              <a:solidFill>
                <a:srgbClr val="D38E2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11">
            <a:extLst>
              <a:ext uri="{FF2B5EF4-FFF2-40B4-BE49-F238E27FC236}">
                <a16:creationId xmlns:a16="http://schemas.microsoft.com/office/drawing/2014/main" id="{6510818D-2EBF-664F-0212-A1C0243F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9281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68" tIns="330096" rIns="152352" bIns="177744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ja-JP" sz="2400" b="1">
                <a:solidFill>
                  <a:srgbClr val="0070C0"/>
                </a:solidFill>
                <a:latin typeface="Arial" panose="020B0604020202020204" pitchFamily="34" charset="0"/>
              </a:rPr>
              <a:t>Exemple de l’étude de marché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8C5362D2-5B89-8F3F-CB5A-F11D210BAB00}"/>
              </a:ext>
            </a:extLst>
          </p:cNvPr>
          <p:cNvSpPr/>
          <p:nvPr/>
        </p:nvSpPr>
        <p:spPr>
          <a:xfrm>
            <a:off x="1331640" y="44624"/>
            <a:ext cx="609840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OUTILS (suite)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993719CF-EF07-9464-5857-482576770AD9}"/>
              </a:ext>
            </a:extLst>
          </p:cNvPr>
          <p:cNvGraphicFramePr>
            <a:graphicFrameLocks noGrp="1"/>
          </p:cNvGraphicFramePr>
          <p:nvPr/>
        </p:nvGraphicFramePr>
        <p:xfrm>
          <a:off x="106363" y="1238250"/>
          <a:ext cx="8974137" cy="4999038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49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Nom et contact du marchand de produits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Produits et variétés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Exigence du marché sur les qualités des produits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Pic de demande (mois)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Quantité (Kg) et fréquence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(Journalière/Hebdomadaire, etc.) de la demande (bana-bana)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Lieu de production (provenance)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Prix unitaire de l</a:t>
                      </a:r>
                      <a:r>
                        <a:rPr kumimoji="1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achat FCFA/Kg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Moment de paiement (livraison ou différé) 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Mode de paiement (espèces, chèque, transfert)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Défis de marketing (condtionnement, respect des engagements)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Volonté du marchand d</a:t>
                      </a:r>
                      <a:r>
                        <a:rPr kumimoji="1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1" lang="fr-FR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acheter les produit du groupe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Nogaye Ciss 76 xxx xx xx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 Poivron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Couleur verte, de bonne qualité et sans souillure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Hivernage (Août-septembre)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100kg/jour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Beer,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Kayar;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Keur abdou ndoye,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Mbawane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500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 la livraison (cash)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Espèces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Manque lieux de stockage, respect engagement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Oui (le coxeur s</a:t>
                      </a:r>
                      <a:r>
                        <a:rPr kumimoji="1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’</a:t>
                      </a: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engage à prendre et à respecter ses engagements)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Awa Ndiaye 77 xxx xx xx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Aubergine longue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Longue noire moyen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Hivernage et post hivernage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200kg par jour pendant 3 jours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Beer,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Keur abdou ndoye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300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Différé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Espèces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Conditionnement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Oui (condition longue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Absa Diakhaté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70 xxx xx xx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Chou santa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Calibre moyen, sec, frais et pommé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Août-sept-octobre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3 sacs par 3 jours soit 6sacs par semaine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Beer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850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Comptant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Espèces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Problèmes conditionnement et stockage 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Oui (qualité du produit)</a:t>
                      </a:r>
                      <a:endParaRPr kumimoji="1" lang="fr-FR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3">
            <a:extLst>
              <a:ext uri="{FF2B5EF4-FFF2-40B4-BE49-F238E27FC236}">
                <a16:creationId xmlns:a16="http://schemas.microsoft.com/office/drawing/2014/main" id="{9F3976B2-893B-3BE2-CC83-0F1DC5F4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3011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 4">
            <a:extLst>
              <a:ext uri="{FF2B5EF4-FFF2-40B4-BE49-F238E27FC236}">
                <a16:creationId xmlns:a16="http://schemas.microsoft.com/office/drawing/2014/main" id="{5684DEC8-58BE-D845-0773-BA41AAB59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0"/>
            <a:ext cx="3011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8E20112-DAAD-1D2A-1B52-C581E4F76CB6}"/>
              </a:ext>
            </a:extLst>
          </p:cNvPr>
          <p:cNvSpPr txBox="1"/>
          <p:nvPr/>
        </p:nvSpPr>
        <p:spPr>
          <a:xfrm>
            <a:off x="3132138" y="1052513"/>
            <a:ext cx="2879725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fr-FR" sz="1800" b="1">
                <a:solidFill>
                  <a:srgbClr val="000000"/>
                </a:solidFill>
                <a:latin typeface="Calibri" panose="020F0502020204030204" pitchFamily="34" charset="0"/>
              </a:rPr>
              <a:t>Conditionnement à améliorer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9DFC6F-4F85-695A-FACE-DB7B0B669E85}"/>
              </a:ext>
            </a:extLst>
          </p:cNvPr>
          <p:cNvSpPr txBox="1"/>
          <p:nvPr/>
        </p:nvSpPr>
        <p:spPr>
          <a:xfrm>
            <a:off x="3203575" y="4868863"/>
            <a:ext cx="2881313" cy="923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fr-FR" sz="1800" b="1">
                <a:solidFill>
                  <a:srgbClr val="000000"/>
                </a:solidFill>
                <a:latin typeface="Calibri" panose="020F0502020204030204" pitchFamily="34" charset="0"/>
              </a:rPr>
              <a:t>Faire une bonne étude de marché et bien sélectionner sa culture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>
            <a:extLst>
              <a:ext uri="{FF2B5EF4-FFF2-40B4-BE49-F238E27FC236}">
                <a16:creationId xmlns:a16="http://schemas.microsoft.com/office/drawing/2014/main" id="{D4DDB1B1-BB96-5080-627F-9A6F9A421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7125"/>
            <a:ext cx="1368425" cy="593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N.B.:</a:t>
            </a:r>
            <a:endParaRPr lang="en-US" altLang="ja-JP" sz="3200">
              <a:solidFill>
                <a:srgbClr val="000099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907D68A5-15F4-270C-EE03-27FF7830A846}"/>
              </a:ext>
            </a:extLst>
          </p:cNvPr>
          <p:cNvSpPr txBox="1">
            <a:spLocks noGrp="1"/>
          </p:cNvSpPr>
          <p:nvPr/>
        </p:nvSpPr>
        <p:spPr bwMode="auto">
          <a:xfrm>
            <a:off x="6858000" y="652462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1F45736-9EE3-4053-816D-A51983814E58}" type="slidenum">
              <a:rPr lang="en-US" altLang="ja-JP" sz="1000"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en-US" altLang="ja-JP" sz="1800">
              <a:latin typeface="Arial" panose="020B0604020202020204" pitchFamily="34" charset="0"/>
            </a:endParaRPr>
          </a:p>
        </p:txBody>
      </p:sp>
      <p:sp>
        <p:nvSpPr>
          <p:cNvPr id="10" name="Rectangle 60">
            <a:extLst>
              <a:ext uri="{FF2B5EF4-FFF2-40B4-BE49-F238E27FC236}">
                <a16:creationId xmlns:a16="http://schemas.microsoft.com/office/drawing/2014/main" id="{35F66F83-7319-FAE9-8C0B-BC4E0DB3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9" y="301625"/>
            <a:ext cx="835317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altLang="ja-JP" sz="2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Quelques</a:t>
            </a:r>
            <a:r>
              <a:rPr lang="en-US" altLang="ja-JP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règles</a:t>
            </a:r>
            <a:r>
              <a:rPr lang="en-US" altLang="ja-JP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respecter</a:t>
            </a:r>
          </a:p>
        </p:txBody>
      </p:sp>
      <p:sp>
        <p:nvSpPr>
          <p:cNvPr id="21512" name="テキスト ボックス 1">
            <a:extLst>
              <a:ext uri="{FF2B5EF4-FFF2-40B4-BE49-F238E27FC236}">
                <a16:creationId xmlns:a16="http://schemas.microsoft.com/office/drawing/2014/main" id="{39D42056-DA3B-5C4A-8B25-49B7D8DFE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9588"/>
            <a:ext cx="4872038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800" b="1">
                <a:solidFill>
                  <a:srgbClr val="CC0099"/>
                </a:solidFill>
              </a:rPr>
              <a:t>Respecter</a:t>
            </a:r>
            <a:r>
              <a:rPr lang="en-US" altLang="ja-JP" sz="28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800"/>
              <a:t>l'heure du rendez-vous avec les commerçants respectifs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800" b="1">
                <a:solidFill>
                  <a:srgbClr val="CC0099"/>
                </a:solidFill>
              </a:rPr>
              <a:t>Eviter </a:t>
            </a:r>
            <a:r>
              <a:rPr lang="en-US" altLang="ja-JP" sz="2800"/>
              <a:t>d'encombrer les étales du commerçant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800" b="1">
                <a:solidFill>
                  <a:srgbClr val="CC0099"/>
                </a:solidFill>
              </a:rPr>
              <a:t>Suspendre temporairement </a:t>
            </a:r>
            <a:r>
              <a:rPr lang="en-US" altLang="ja-JP" sz="2800"/>
              <a:t>pendant l'interview pour permettre au commerçant de servir ses clients</a:t>
            </a:r>
          </a:p>
        </p:txBody>
      </p:sp>
      <p:pic>
        <p:nvPicPr>
          <p:cNvPr id="45062" name="コンテンツ プレースホルダー 4">
            <a:extLst>
              <a:ext uri="{FF2B5EF4-FFF2-40B4-BE49-F238E27FC236}">
                <a16:creationId xmlns:a16="http://schemas.microsoft.com/office/drawing/2014/main" id="{5D438289-C7F1-97A1-03C6-5D44D34D58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2016125"/>
            <a:ext cx="3768725" cy="28257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8DA86C56-815D-DD73-A14D-37E10F66EB8D}"/>
              </a:ext>
            </a:extLst>
          </p:cNvPr>
          <p:cNvSpPr txBox="1">
            <a:spLocks noGrp="1"/>
          </p:cNvSpPr>
          <p:nvPr/>
        </p:nvSpPr>
        <p:spPr bwMode="auto">
          <a:xfrm>
            <a:off x="6858000" y="652462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A7E3F35-DD36-4CB2-93AA-828732516583}" type="slidenum">
              <a:rPr lang="en-US" altLang="ja-JP" sz="1000"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23</a:t>
            </a:fld>
            <a:endParaRPr lang="en-US" altLang="ja-JP" sz="1800">
              <a:latin typeface="Arial" panose="020B0604020202020204" pitchFamily="34" charset="0"/>
            </a:endParaRPr>
          </a:p>
        </p:txBody>
      </p:sp>
      <p:sp>
        <p:nvSpPr>
          <p:cNvPr id="47107" name="テキスト ボックス 1">
            <a:extLst>
              <a:ext uri="{FF2B5EF4-FFF2-40B4-BE49-F238E27FC236}">
                <a16:creationId xmlns:a16="http://schemas.microsoft.com/office/drawing/2014/main" id="{4A66CDC4-BBBD-C504-532A-199AB8B37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58950"/>
            <a:ext cx="79930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1"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lang="en-US" altLang="ja-JP" sz="3200">
                <a:latin typeface="Arial" panose="020B0604020202020204" pitchFamily="34" charset="0"/>
              </a:rPr>
              <a:t>Certains </a:t>
            </a:r>
            <a:r>
              <a:rPr lang="fr-FR" altLang="ja-JP" sz="3200">
                <a:latin typeface="Arial" panose="020B0604020202020204" pitchFamily="34" charset="0"/>
              </a:rPr>
              <a:t>commerçants </a:t>
            </a:r>
            <a:r>
              <a:rPr lang="en-US" altLang="ja-JP" sz="3200">
                <a:latin typeface="Arial" panose="020B0604020202020204" pitchFamily="34" charset="0"/>
              </a:rPr>
              <a:t>ne </a:t>
            </a:r>
            <a:r>
              <a:rPr lang="fr-FR" altLang="ja-JP" sz="3200">
                <a:latin typeface="Arial" panose="020B0604020202020204" pitchFamily="34" charset="0"/>
              </a:rPr>
              <a:t>sont </a:t>
            </a:r>
            <a:r>
              <a:rPr lang="en-US" altLang="ja-JP" sz="3200">
                <a:latin typeface="Arial" panose="020B0604020202020204" pitchFamily="34" charset="0"/>
              </a:rPr>
              <a:t>pas prêts à partager des </a:t>
            </a:r>
            <a:r>
              <a:rPr lang="fr-FR" altLang="ja-JP" sz="3200">
                <a:latin typeface="Arial" panose="020B0604020202020204" pitchFamily="34" charset="0"/>
              </a:rPr>
              <a:t>information</a:t>
            </a:r>
            <a:r>
              <a:rPr lang="en-US" altLang="ja-JP" sz="3200">
                <a:latin typeface="Arial" panose="020B0604020202020204" pitchFamily="34" charset="0"/>
              </a:rPr>
              <a:t>s</a:t>
            </a:r>
            <a:r>
              <a:rPr lang="fr-FR" altLang="ja-JP" sz="3200">
                <a:latin typeface="Arial" panose="020B0604020202020204" pitchFamily="34" charset="0"/>
              </a:rPr>
              <a:t> </a:t>
            </a:r>
            <a:r>
              <a:rPr lang="en-US" altLang="ja-JP" sz="3200">
                <a:latin typeface="Arial" panose="020B0604020202020204" pitchFamily="34" charset="0"/>
              </a:rPr>
              <a:t>dès le début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Tx/>
              <a:buNone/>
            </a:pPr>
            <a:endParaRPr lang="en-US" altLang="ja-JP">
              <a:solidFill>
                <a:srgbClr val="CC0099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lang="ja-JP" altLang="en-US" sz="3200" b="1">
                <a:solidFill>
                  <a:srgbClr val="C32D2E"/>
                </a:solidFill>
                <a:latin typeface="Arial" panose="020B0604020202020204" pitchFamily="34" charset="0"/>
              </a:rPr>
              <a:t>⇒ </a:t>
            </a:r>
            <a:r>
              <a:rPr lang="en-US" altLang="ja-JP" sz="3200" b="1">
                <a:solidFill>
                  <a:srgbClr val="C32D2E"/>
                </a:solidFill>
                <a:latin typeface="Arial" panose="020B0604020202020204" pitchFamily="34" charset="0"/>
              </a:rPr>
              <a:t>Clarifier les o</a:t>
            </a:r>
            <a:r>
              <a:rPr lang="fr-FR" altLang="ja-JP" sz="3200" b="1">
                <a:solidFill>
                  <a:srgbClr val="C32D2E"/>
                </a:solidFill>
                <a:latin typeface="Arial" panose="020B0604020202020204" pitchFamily="34" charset="0"/>
              </a:rPr>
              <a:t>bjectifs et discu</a:t>
            </a:r>
            <a:r>
              <a:rPr lang="en-US" altLang="ja-JP" sz="3200" b="1">
                <a:solidFill>
                  <a:srgbClr val="C32D2E"/>
                </a:solidFill>
                <a:latin typeface="Arial" panose="020B0604020202020204" pitchFamily="34" charset="0"/>
              </a:rPr>
              <a:t>ter </a:t>
            </a:r>
            <a:r>
              <a:rPr lang="fr-FR" altLang="ja-JP" sz="3200" b="1">
                <a:solidFill>
                  <a:srgbClr val="C32D2E"/>
                </a:solidFill>
                <a:latin typeface="Arial" panose="020B0604020202020204" pitchFamily="34" charset="0"/>
              </a:rPr>
              <a:t>avec </a:t>
            </a:r>
            <a:r>
              <a:rPr lang="en-US" altLang="ja-JP" sz="3200" b="1">
                <a:solidFill>
                  <a:srgbClr val="C32D2E"/>
                </a:solidFill>
                <a:latin typeface="Arial" panose="020B0604020202020204" pitchFamily="34" charset="0"/>
              </a:rPr>
              <a:t>les </a:t>
            </a:r>
            <a:r>
              <a:rPr lang="fr-FR" altLang="ja-JP" sz="3200" b="1">
                <a:solidFill>
                  <a:srgbClr val="C32D2E"/>
                </a:solidFill>
                <a:latin typeface="Arial" panose="020B0604020202020204" pitchFamily="34" charset="0"/>
              </a:rPr>
              <a:t>autorités </a:t>
            </a:r>
            <a:r>
              <a:rPr lang="en-US" altLang="ja-JP" sz="3200" b="1">
                <a:solidFill>
                  <a:srgbClr val="C32D2E"/>
                </a:solidFill>
                <a:latin typeface="Arial" panose="020B0604020202020204" pitchFamily="34" charset="0"/>
              </a:rPr>
              <a:t>chargées du </a:t>
            </a:r>
            <a:r>
              <a:rPr lang="fr-FR" altLang="ja-JP" sz="3200" b="1">
                <a:solidFill>
                  <a:srgbClr val="C32D2E"/>
                </a:solidFill>
                <a:latin typeface="Arial" panose="020B0604020202020204" pitchFamily="34" charset="0"/>
              </a:rPr>
              <a:t>marché avant </a:t>
            </a:r>
            <a:r>
              <a:rPr lang="en-US" altLang="ja-JP" sz="3200" b="1">
                <a:solidFill>
                  <a:srgbClr val="C32D2E"/>
                </a:solidFill>
                <a:latin typeface="Arial" panose="020B0604020202020204" pitchFamily="34" charset="0"/>
              </a:rPr>
              <a:t>l'</a:t>
            </a:r>
            <a:r>
              <a:rPr lang="fr-FR" altLang="ja-JP" sz="3200" b="1">
                <a:solidFill>
                  <a:srgbClr val="C32D2E"/>
                </a:solidFill>
                <a:latin typeface="Arial" panose="020B0604020202020204" pitchFamily="34" charset="0"/>
              </a:rPr>
              <a:t>Etude de marché</a:t>
            </a:r>
            <a:endParaRPr lang="en-US" altLang="ja-JP" sz="3200" b="1">
              <a:solidFill>
                <a:srgbClr val="C32D2E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0">
            <a:extLst>
              <a:ext uri="{FF2B5EF4-FFF2-40B4-BE49-F238E27FC236}">
                <a16:creationId xmlns:a16="http://schemas.microsoft.com/office/drawing/2014/main" id="{E7573992-0308-59FF-46A1-3B8D6A644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9" y="301625"/>
            <a:ext cx="835317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D</a:t>
            </a:r>
            <a:r>
              <a:rPr lang="fr-FR" altLang="ja-JP" sz="2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éfis</a:t>
            </a:r>
            <a:endParaRPr lang="en-US" altLang="ja-JP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6D607550-C480-22F9-0B83-80E224C9F955}"/>
              </a:ext>
            </a:extLst>
          </p:cNvPr>
          <p:cNvSpPr txBox="1">
            <a:spLocks noGrp="1"/>
          </p:cNvSpPr>
          <p:nvPr/>
        </p:nvSpPr>
        <p:spPr bwMode="auto">
          <a:xfrm>
            <a:off x="6858000" y="652462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9DE4975-0044-4765-9BE4-58FD4CDE27AF}" type="slidenum">
              <a:rPr lang="en-US" altLang="ja-JP" sz="10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24</a:t>
            </a:fld>
            <a:endParaRPr lang="en-US" altLang="ja-JP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63242027-A370-F567-0FB0-8FCBAA2A1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01625"/>
            <a:ext cx="5905500" cy="534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Conclusion</a:t>
            </a:r>
          </a:p>
        </p:txBody>
      </p:sp>
      <p:sp>
        <p:nvSpPr>
          <p:cNvPr id="49156" name="テキスト ボックス 1">
            <a:extLst>
              <a:ext uri="{FF2B5EF4-FFF2-40B4-BE49-F238E27FC236}">
                <a16:creationId xmlns:a16="http://schemas.microsoft.com/office/drawing/2014/main" id="{EAECB296-DC26-923A-91B0-13AACA82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1308100"/>
            <a:ext cx="83534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Les </a:t>
            </a:r>
            <a:r>
              <a:rPr lang="en-US" altLang="ja-JP" sz="2800" b="1">
                <a:solidFill>
                  <a:srgbClr val="00009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CAR</a:t>
            </a:r>
            <a:r>
              <a:rPr lang="en-GB" altLang="ja-JP" sz="2800" b="1">
                <a:solidFill>
                  <a:srgbClr val="000099"/>
                </a:solidFill>
                <a:latin typeface="Arial" panose="020B0604020202020204" pitchFamily="34" charset="0"/>
              </a:rPr>
              <a:t>/Agents de terrain 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jouent </a:t>
            </a:r>
            <a:r>
              <a:rPr lang="en-US" altLang="ja-JP" sz="2800" b="1">
                <a:solidFill>
                  <a:srgbClr val="CC009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un</a:t>
            </a:r>
            <a:r>
              <a:rPr lang="en-US" altLang="ja-JP" sz="2800" b="1">
                <a:solidFill>
                  <a:srgbClr val="CC0099"/>
                </a:solidFill>
                <a:latin typeface="Arial" panose="020B0604020202020204" pitchFamily="34" charset="0"/>
              </a:rPr>
              <a:t> rôle majeur </a:t>
            </a:r>
            <a:r>
              <a:rPr lang="en-GB" altLang="ja-JP" sz="2800">
                <a:solidFill>
                  <a:srgbClr val="000000"/>
                </a:solidFill>
                <a:latin typeface="Arial" panose="020B0604020202020204" pitchFamily="34" charset="0"/>
              </a:rPr>
              <a:t>pendant 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la </a:t>
            </a:r>
            <a:r>
              <a:rPr lang="en-GB" altLang="ja-JP" sz="2800">
                <a:solidFill>
                  <a:srgbClr val="000000"/>
                </a:solidFill>
                <a:latin typeface="Arial" panose="020B0604020202020204" pitchFamily="34" charset="0"/>
              </a:rPr>
              <a:t>discussion et donne 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les directives techniques aux </a:t>
            </a:r>
            <a:r>
              <a:rPr lang="en-GB" altLang="ja-JP" sz="2800">
                <a:solidFill>
                  <a:srgbClr val="000000"/>
                </a:solidFill>
                <a:latin typeface="Arial" panose="020B0604020202020204" pitchFamily="34" charset="0"/>
              </a:rPr>
              <a:t>producteurs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n-GB" altLang="ja-JP" sz="2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ex: </a:t>
            </a:r>
            <a:r>
              <a:rPr lang="en-GB" altLang="ja-JP" sz="2800">
                <a:solidFill>
                  <a:srgbClr val="000000"/>
                </a:solidFill>
                <a:latin typeface="Arial" panose="020B0604020202020204" pitchFamily="34" charset="0"/>
              </a:rPr>
              <a:t>variété, conditions 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en-GB" altLang="ja-JP" sz="2800">
                <a:solidFill>
                  <a:srgbClr val="000000"/>
                </a:solidFill>
                <a:latin typeface="Arial" panose="020B0604020202020204" pitchFamily="34" charset="0"/>
              </a:rPr>
              <a:t>qualité etc.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Tx/>
              <a:buNone/>
            </a:pPr>
            <a:endParaRPr lang="en-GB" altLang="ja-JP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L'</a:t>
            </a:r>
            <a:r>
              <a:rPr lang="en-GB" altLang="ja-JP" sz="2800" b="1">
                <a:solidFill>
                  <a:srgbClr val="000099"/>
                </a:solidFill>
                <a:latin typeface="Arial" panose="020B0604020202020204" pitchFamily="34" charset="0"/>
              </a:rPr>
              <a:t>Etude de marché 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aide le groupe de producteurs à</a:t>
            </a:r>
            <a:r>
              <a:rPr lang="en-US" altLang="ja-JP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ja-JP" sz="2800" b="1">
                <a:solidFill>
                  <a:srgbClr val="CC0099"/>
                </a:solidFill>
                <a:latin typeface="Arial" panose="020B0604020202020204" pitchFamily="34" charset="0"/>
              </a:rPr>
              <a:t>comprendre</a:t>
            </a:r>
            <a:r>
              <a:rPr lang="en-GB" altLang="ja-JP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les cultures 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qu'ils vont cibler </a:t>
            </a:r>
            <a:r>
              <a:rPr lang="en-GB" altLang="ja-JP" sz="2800">
                <a:solidFill>
                  <a:srgbClr val="000000"/>
                </a:solidFill>
                <a:latin typeface="Arial" panose="020B0604020202020204" pitchFamily="34" charset="0"/>
              </a:rPr>
              <a:t>dans 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la </a:t>
            </a:r>
            <a:r>
              <a:rPr lang="en-GB" altLang="ja-JP" sz="2800">
                <a:solidFill>
                  <a:srgbClr val="000000"/>
                </a:solidFill>
                <a:latin typeface="Arial" panose="020B0604020202020204" pitchFamily="34" charset="0"/>
              </a:rPr>
              <a:t>saison, 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le </a:t>
            </a:r>
            <a:r>
              <a:rPr lang="en-GB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volume requi</a:t>
            </a:r>
            <a:r>
              <a:rPr lang="en-US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s</a:t>
            </a:r>
            <a:r>
              <a:rPr lang="en-GB" altLang="ja-JP" sz="2800" b="1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les </a:t>
            </a:r>
            <a:r>
              <a:rPr lang="en-GB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conditions </a:t>
            </a:r>
            <a:r>
              <a:rPr lang="en-US" altLang="ja-JP" sz="2800" b="1">
                <a:solidFill>
                  <a:srgbClr val="3399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de </a:t>
            </a:r>
            <a:r>
              <a:rPr lang="en-GB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qualité </a:t>
            </a:r>
            <a:r>
              <a:rPr lang="en-GB" altLang="ja-JP" sz="2800">
                <a:solidFill>
                  <a:srgbClr val="000000"/>
                </a:solidFill>
                <a:latin typeface="Arial" panose="020B0604020202020204" pitchFamily="34" charset="0"/>
              </a:rPr>
              <a:t>et 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les </a:t>
            </a:r>
            <a:r>
              <a:rPr lang="en-GB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demandes</a:t>
            </a:r>
            <a:r>
              <a:rPr lang="en-US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 </a:t>
            </a:r>
            <a:r>
              <a:rPr lang="en-GB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général</a:t>
            </a:r>
            <a:r>
              <a:rPr lang="en-US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es</a:t>
            </a:r>
            <a:r>
              <a:rPr lang="en-GB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du </a:t>
            </a:r>
            <a:r>
              <a:rPr lang="en-GB" altLang="ja-JP" sz="2800" b="1">
                <a:solidFill>
                  <a:srgbClr val="339933"/>
                </a:solidFill>
                <a:latin typeface="Arial" panose="020B0604020202020204" pitchFamily="34" charset="0"/>
              </a:rPr>
              <a:t>marché</a:t>
            </a:r>
            <a:endParaRPr lang="en-US" altLang="ja-JP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ja-JP" altLang="en-US" sz="2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>
            <a:extLst>
              <a:ext uri="{FF2B5EF4-FFF2-40B4-BE49-F238E27FC236}">
                <a16:creationId xmlns:a16="http://schemas.microsoft.com/office/drawing/2014/main" id="{A05D94A3-D54E-20F3-A3D6-6AD479176FB7}"/>
              </a:ext>
            </a:extLst>
          </p:cNvPr>
          <p:cNvSpPr txBox="1"/>
          <p:nvPr/>
        </p:nvSpPr>
        <p:spPr>
          <a:xfrm>
            <a:off x="1331913" y="333375"/>
            <a:ext cx="741680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altLang="ja-JP" sz="2400" i="1">
                <a:latin typeface="Showcard Gothic" charset="0"/>
                <a:cs typeface="Tahoma" charset="0"/>
              </a:rPr>
              <a:t>MERCI DE VOTRE ATTENTION</a:t>
            </a:r>
            <a:endParaRPr lang="fr-FR" altLang="ja-JP" sz="2400" i="1">
              <a:latin typeface="Showcard Gothic" charset="0"/>
              <a:cs typeface="Tahoma" charset="0"/>
            </a:endParaRPr>
          </a:p>
        </p:txBody>
      </p:sp>
      <p:pic>
        <p:nvPicPr>
          <p:cNvPr id="51203" name="図 3">
            <a:extLst>
              <a:ext uri="{FF2B5EF4-FFF2-40B4-BE49-F238E27FC236}">
                <a16:creationId xmlns:a16="http://schemas.microsoft.com/office/drawing/2014/main" id="{495C072B-826B-3196-36E5-88FA748F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650398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872EACE-EAFE-DB52-159B-45E199696770}"/>
              </a:ext>
            </a:extLst>
          </p:cNvPr>
          <p:cNvGraphicFramePr>
            <a:graphicFrameLocks noGrp="1"/>
          </p:cNvGraphicFramePr>
          <p:nvPr/>
        </p:nvGraphicFramePr>
        <p:xfrm>
          <a:off x="92075" y="1125538"/>
          <a:ext cx="8959850" cy="5310187"/>
        </p:xfrm>
        <a:graphic>
          <a:graphicData uri="http://schemas.openxmlformats.org/drawingml/2006/table">
            <a:tbl>
              <a:tblPr/>
              <a:tblGrid>
                <a:gridCol w="511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4 étapes essentielles</a:t>
                      </a:r>
                    </a:p>
                  </a:txBody>
                  <a:tcPr marL="91421" marR="9142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Activités</a:t>
                      </a:r>
                    </a:p>
                  </a:txBody>
                  <a:tcPr marL="91421" marR="9142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1. Partager la vision avec les agriculteurs.</a:t>
                      </a:r>
                    </a:p>
                  </a:txBody>
                  <a:tcPr marL="91421" marR="9142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</a:pPr>
                      <a:r>
                        <a:rPr kumimoji="0" lang="fr-F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Sélection des zones cibles et bénéficiaires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</a:pPr>
                      <a:r>
                        <a:rPr kumimoji="0" lang="fr-F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Sensibilisation </a:t>
                      </a:r>
                    </a:p>
                  </a:txBody>
                  <a:tcPr marL="91421" marR="9142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２</a:t>
                      </a:r>
                      <a:r>
                        <a:rPr kumimoji="1" lang="fr-FR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. Les agriculteurs prennent conscience.</a:t>
                      </a:r>
                    </a:p>
                  </a:txBody>
                  <a:tcPr marL="91421" marR="9142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</a:pPr>
                      <a:r>
                        <a:rPr kumimoji="0" lang="fr-F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Enquête de Base Participative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</a:pPr>
                      <a:r>
                        <a:rPr kumimoji="0" lang="fr-FR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Etude de marché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</a:pPr>
                      <a:r>
                        <a:rPr kumimoji="0" lang="fr-F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Forum de rencontres (option)</a:t>
                      </a:r>
                    </a:p>
                  </a:txBody>
                  <a:tcPr marL="91421" marR="9142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3. Les agriculteurs prennent les décisions.</a:t>
                      </a:r>
                    </a:p>
                  </a:txBody>
                  <a:tcPr marL="91421" marR="9142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</a:pPr>
                      <a:r>
                        <a:rPr kumimoji="0" lang="fr-F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Sélection de Cultures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</a:pPr>
                      <a:r>
                        <a:rPr kumimoji="0" lang="fr-F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Etablissement de plan d’action, calendrier cultural</a:t>
                      </a:r>
                    </a:p>
                  </a:txBody>
                  <a:tcPr marL="91421" marR="9142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4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4. Les agriculteurs acquièrent des compétences.</a:t>
                      </a:r>
                    </a:p>
                  </a:txBody>
                  <a:tcPr marL="91421" marR="9142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</a:pPr>
                      <a:r>
                        <a:rPr kumimoji="0" lang="fr-F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Formation sur le terrain (la technique de production, etc.) </a:t>
                      </a:r>
                    </a:p>
                  </a:txBody>
                  <a:tcPr marL="91421" marR="9142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70" name="Titre 1">
            <a:extLst>
              <a:ext uri="{FF2B5EF4-FFF2-40B4-BE49-F238E27FC236}">
                <a16:creationId xmlns:a16="http://schemas.microsoft.com/office/drawing/2014/main" id="{91C3F06E-3FA5-C378-7C95-9FAF92B6FB84}"/>
              </a:ext>
            </a:extLst>
          </p:cNvPr>
          <p:cNvSpPr txBox="1">
            <a:spLocks/>
          </p:cNvSpPr>
          <p:nvPr/>
        </p:nvSpPr>
        <p:spPr bwMode="auto">
          <a:xfrm>
            <a:off x="266700" y="333375"/>
            <a:ext cx="8785225" cy="52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fr-CA" altLang="ja-JP" sz="2800">
                <a:latin typeface="Tahoma" panose="020B0604030504040204" pitchFamily="34" charset="0"/>
                <a:cs typeface="Tahoma" panose="020B0604030504040204" pitchFamily="34" charset="0"/>
              </a:rPr>
              <a:t>ORDRE DE L</a:t>
            </a:r>
            <a:r>
              <a:rPr lang="fr-CA" altLang="fr-FR" sz="2800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CA" altLang="ja-JP" sz="2800">
                <a:latin typeface="Tahoma" panose="020B0604030504040204" pitchFamily="34" charset="0"/>
                <a:cs typeface="Tahoma" panose="020B0604030504040204" pitchFamily="34" charset="0"/>
              </a:rPr>
              <a:t>ETUDE DE MARCHE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コンテンツ プレースホルダー 2">
            <a:extLst>
              <a:ext uri="{FF2B5EF4-FFF2-40B4-BE49-F238E27FC236}">
                <a16:creationId xmlns:a16="http://schemas.microsoft.com/office/drawing/2014/main" id="{D5FA40E6-EB87-ED25-321A-7504E2045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2590800"/>
            <a:ext cx="7886700" cy="104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b="1">
                <a:latin typeface="Arial" panose="020B0604020202020204" pitchFamily="34" charset="0"/>
                <a:ea typeface="HGｺﾞｼｯｸE" panose="020B0909000000000000" pitchFamily="49" charset="-128"/>
                <a:cs typeface="Arial" panose="020B0604020202020204" pitchFamily="34" charset="0"/>
              </a:rPr>
              <a:t>Quelle est la difference entre la “Vente” et le “Marketing”?</a:t>
            </a:r>
          </a:p>
        </p:txBody>
      </p:sp>
      <p:sp>
        <p:nvSpPr>
          <p:cNvPr id="9219" name="スライド番号プレースホルダー 3">
            <a:extLst>
              <a:ext uri="{FF2B5EF4-FFF2-40B4-BE49-F238E27FC236}">
                <a16:creationId xmlns:a16="http://schemas.microsoft.com/office/drawing/2014/main" id="{423A30F8-2231-C6C9-770F-065AB2490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32613" y="64357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6CB87E-EB70-47B9-9ACE-B2D968F69B4A}" type="slidenum">
              <a:rPr lang="ja-JP" altLang="en-US" sz="12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コンテンツ プレースホルダー 2">
            <a:extLst>
              <a:ext uri="{FF2B5EF4-FFF2-40B4-BE49-F238E27FC236}">
                <a16:creationId xmlns:a16="http://schemas.microsoft.com/office/drawing/2014/main" id="{0ADE1F80-A39C-AEF0-117D-B1FDA2840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550988"/>
            <a:ext cx="7886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</p:txBody>
      </p:sp>
      <p:pic>
        <p:nvPicPr>
          <p:cNvPr id="9221" name="Picture 1">
            <a:extLst>
              <a:ext uri="{FF2B5EF4-FFF2-40B4-BE49-F238E27FC236}">
                <a16:creationId xmlns:a16="http://schemas.microsoft.com/office/drawing/2014/main" id="{4FBC8F74-BE58-59F5-229F-1842A902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267200"/>
            <a:ext cx="383381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99CB42F0-3FB4-DBBF-E921-49F53A32F687}"/>
              </a:ext>
            </a:extLst>
          </p:cNvPr>
          <p:cNvSpPr txBox="1">
            <a:spLocks/>
          </p:cNvSpPr>
          <p:nvPr/>
        </p:nvSpPr>
        <p:spPr bwMode="auto">
          <a:xfrm>
            <a:off x="266700" y="333375"/>
            <a:ext cx="8785225" cy="52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fr-CA" altLang="ja-JP" sz="2800">
                <a:latin typeface="Tahoma" panose="020B0604030504040204" pitchFamily="34" charset="0"/>
                <a:cs typeface="Tahoma" panose="020B0604030504040204" pitchFamily="34" charset="0"/>
              </a:rPr>
              <a:t>1. Qu</a:t>
            </a:r>
            <a:r>
              <a:rPr lang="fr-CA" altLang="fr-FR" sz="2800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CA" altLang="ja-JP" sz="2800">
                <a:latin typeface="Tahoma" panose="020B0604030504040204" pitchFamily="34" charset="0"/>
                <a:cs typeface="Tahoma" panose="020B0604030504040204" pitchFamily="34" charset="0"/>
              </a:rPr>
              <a:t>est-ce que le marketing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コンテンツ プレースホルダー 2">
            <a:extLst>
              <a:ext uri="{FF2B5EF4-FFF2-40B4-BE49-F238E27FC236}">
                <a16:creationId xmlns:a16="http://schemas.microsoft.com/office/drawing/2014/main" id="{D5B8901C-B095-7929-4EB1-065DB45F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2281238"/>
            <a:ext cx="8026400" cy="1042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ja-JP" sz="2500" b="1">
                <a:latin typeface="Arial" panose="020B0604020202020204" pitchFamily="34" charset="0"/>
                <a:ea typeface="HGｺﾞｼｯｸE" panose="020B0909000000000000" pitchFamily="49" charset="-128"/>
                <a:cs typeface="Arial" panose="020B0604020202020204" pitchFamily="34" charset="0"/>
              </a:rPr>
              <a:t>La « Vente »  concentre son attention sur </a:t>
            </a:r>
            <a:r>
              <a:rPr lang="fr-FR" altLang="ja-JP" sz="2500" b="1">
                <a:solidFill>
                  <a:srgbClr val="FF0000"/>
                </a:solidFill>
                <a:latin typeface="Arial" panose="020B0604020202020204" pitchFamily="34" charset="0"/>
                <a:ea typeface="HGｺﾞｼｯｸE" panose="020B0909000000000000" pitchFamily="49" charset="-128"/>
                <a:cs typeface="Arial" panose="020B0604020202020204" pitchFamily="34" charset="0"/>
              </a:rPr>
              <a:t>les besoins du vendeur</a:t>
            </a:r>
            <a:r>
              <a:rPr lang="fr-FR" altLang="ja-JP" sz="2500" b="1">
                <a:latin typeface="Arial" panose="020B0604020202020204" pitchFamily="34" charset="0"/>
                <a:ea typeface="HGｺﾞｼｯｸE" panose="020B0909000000000000" pitchFamily="49" charset="-128"/>
                <a:cs typeface="Arial" panose="020B0604020202020204" pitchFamily="34" charset="0"/>
              </a:rPr>
              <a:t> pour convertir son produit en argent</a:t>
            </a:r>
            <a:endParaRPr lang="en-US" altLang="ja-JP" sz="2500" b="1">
              <a:latin typeface="Arial" panose="020B0604020202020204" pitchFamily="34" charset="0"/>
              <a:ea typeface="HGｺﾞｼｯｸE" panose="020B0909000000000000" pitchFamily="49" charset="-128"/>
              <a:cs typeface="Arial" panose="020B0604020202020204" pitchFamily="34" charset="0"/>
            </a:endParaRPr>
          </a:p>
        </p:txBody>
      </p:sp>
      <p:sp>
        <p:nvSpPr>
          <p:cNvPr id="11267" name="スライド番号プレースホルダー 3">
            <a:extLst>
              <a:ext uri="{FF2B5EF4-FFF2-40B4-BE49-F238E27FC236}">
                <a16:creationId xmlns:a16="http://schemas.microsoft.com/office/drawing/2014/main" id="{1340222A-0894-72AA-6BC3-2582E61E5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32613" y="64357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438382-5763-42EF-ACDF-8EF91FD0F595}" type="slidenum">
              <a:rPr lang="ja-JP" altLang="en-US" sz="12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コンテンツ プレースホルダー 2">
            <a:extLst>
              <a:ext uri="{FF2B5EF4-FFF2-40B4-BE49-F238E27FC236}">
                <a16:creationId xmlns:a16="http://schemas.microsoft.com/office/drawing/2014/main" id="{38DC80A2-FC1B-E3C8-359F-18F5F60D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19213"/>
            <a:ext cx="788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“Vente” est …..</a:t>
            </a:r>
          </a:p>
        </p:txBody>
      </p:sp>
      <p:pic>
        <p:nvPicPr>
          <p:cNvPr id="11269" name="Picture 1">
            <a:extLst>
              <a:ext uri="{FF2B5EF4-FFF2-40B4-BE49-F238E27FC236}">
                <a16:creationId xmlns:a16="http://schemas.microsoft.com/office/drawing/2014/main" id="{91428C31-2809-59E3-C420-A4D70401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044950"/>
            <a:ext cx="253841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5">
            <a:extLst>
              <a:ext uri="{FF2B5EF4-FFF2-40B4-BE49-F238E27FC236}">
                <a16:creationId xmlns:a16="http://schemas.microsoft.com/office/drawing/2014/main" id="{8E416C24-E8D9-D4DD-29D5-0A85530D17D5}"/>
              </a:ext>
            </a:extLst>
          </p:cNvPr>
          <p:cNvSpPr/>
          <p:nvPr/>
        </p:nvSpPr>
        <p:spPr>
          <a:xfrm>
            <a:off x="3865563" y="3948113"/>
            <a:ext cx="4338637" cy="835025"/>
          </a:xfrm>
          <a:prstGeom prst="wedgeRoundRectCallout">
            <a:avLst>
              <a:gd name="adj1" fmla="val -67552"/>
              <a:gd name="adj2" fmla="val 21325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ja-JP">
                <a:solidFill>
                  <a:schemeClr val="tx1"/>
                </a:solidFill>
                <a:latin typeface="Gill Sans MT" charset="0"/>
                <a:ea typeface="HGGothicE" charset="0"/>
                <a:cs typeface="HGGothicE" charset="0"/>
              </a:rPr>
              <a:t>Je veux vendre ces tomates. Je veux gagner beaucoup d'argent avec ces tomates.</a:t>
            </a:r>
            <a:endParaRPr lang="en-US" altLang="ja-JP">
              <a:solidFill>
                <a:schemeClr val="tx1"/>
              </a:solidFill>
              <a:latin typeface="Gill Sans MT" charset="0"/>
              <a:cs typeface="MS PGothic" charset="0"/>
            </a:endParaRPr>
          </a:p>
        </p:txBody>
      </p: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DA277389-A2C4-1E79-5508-DBBC5B73AD19}"/>
              </a:ext>
            </a:extLst>
          </p:cNvPr>
          <p:cNvSpPr/>
          <p:nvPr/>
        </p:nvSpPr>
        <p:spPr>
          <a:xfrm>
            <a:off x="3865563" y="4987925"/>
            <a:ext cx="4338637" cy="836613"/>
          </a:xfrm>
          <a:prstGeom prst="wedgeRoundRectCallout">
            <a:avLst>
              <a:gd name="adj1" fmla="val -67552"/>
              <a:gd name="adj2" fmla="val 21325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ja-JP" sz="1800">
                <a:latin typeface="Gill Sans MT" panose="020B0502020104020203" pitchFamily="34" charset="0"/>
                <a:ea typeface="HGｺﾞｼｯｸE" panose="020B0909000000000000" pitchFamily="49" charset="-128"/>
              </a:rPr>
              <a:t>Ce sont de très bonne qualité. J’en ai 100 kg.  Achetez mes produits s'il vous plaît! A quel prix vous nous donnez ?</a:t>
            </a:r>
            <a:endParaRPr lang="en-US" altLang="ja-JP" sz="1800">
              <a:latin typeface="Gill Sans MT" panose="020B0502020104020203" pitchFamily="34" charset="0"/>
            </a:endParaRPr>
          </a:p>
        </p:txBody>
      </p:sp>
      <p:sp>
        <p:nvSpPr>
          <p:cNvPr id="11272" name="コンテンツ プレースホルダー 2">
            <a:extLst>
              <a:ext uri="{FF2B5EF4-FFF2-40B4-BE49-F238E27FC236}">
                <a16:creationId xmlns:a16="http://schemas.microsoft.com/office/drawing/2014/main" id="{892C5FBA-10E6-C52F-DD17-F3C5EEEC3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08688"/>
            <a:ext cx="5724525" cy="609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  <a:r>
              <a:rPr lang="en-US" altLang="ja-JP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“Produire et Vendre”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45D35B-B1E3-4ED2-77A7-7D59072B3B44}"/>
              </a:ext>
            </a:extLst>
          </p:cNvPr>
          <p:cNvSpPr txBox="1">
            <a:spLocks/>
          </p:cNvSpPr>
          <p:nvPr/>
        </p:nvSpPr>
        <p:spPr bwMode="auto">
          <a:xfrm>
            <a:off x="250825" y="333375"/>
            <a:ext cx="8785225" cy="52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fr-CA" altLang="ja-JP" sz="2800">
                <a:latin typeface="Tahoma" panose="020B0604030504040204" pitchFamily="34" charset="0"/>
                <a:cs typeface="Tahoma" panose="020B0604030504040204" pitchFamily="34" charset="0"/>
              </a:rPr>
              <a:t>1. Qu</a:t>
            </a:r>
            <a:r>
              <a:rPr lang="fr-CA" altLang="fr-FR" sz="2800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CA" altLang="ja-JP" sz="2800">
                <a:latin typeface="Tahoma" panose="020B0604030504040204" pitchFamily="34" charset="0"/>
                <a:cs typeface="Tahoma" panose="020B0604030504040204" pitchFamily="34" charset="0"/>
              </a:rPr>
              <a:t>est-ce que le marketing (suite)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コンテンツ プレースホルダー 2">
            <a:extLst>
              <a:ext uri="{FF2B5EF4-FFF2-40B4-BE49-F238E27FC236}">
                <a16:creationId xmlns:a16="http://schemas.microsoft.com/office/drawing/2014/main" id="{94F4B238-EE8F-F5CD-544B-3E40636BD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349500"/>
            <a:ext cx="8893175" cy="3649663"/>
          </a:xfrm>
        </p:spPr>
        <p:txBody>
          <a:bodyPr/>
          <a:lstStyle/>
          <a:p>
            <a:pPr algn="just" eaLnBrk="1" hangingPunct="1"/>
            <a:r>
              <a:rPr lang="fr-FR" altLang="ja-JP" i="1">
                <a:latin typeface="Arial" panose="020B0604020202020204" pitchFamily="34" charset="0"/>
                <a:cs typeface="Arial" panose="020B0604020202020204" pitchFamily="34" charset="0"/>
              </a:rPr>
              <a:t>«Le Marketing est axé sur </a:t>
            </a:r>
            <a:r>
              <a:rPr lang="fr-FR" altLang="ja-JP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besoins de l'acheteur</a:t>
            </a:r>
            <a:r>
              <a:rPr lang="fr-FR" altLang="ja-JP" i="1">
                <a:latin typeface="Arial" panose="020B0604020202020204" pitchFamily="34" charset="0"/>
                <a:cs typeface="Arial" panose="020B0604020202020204" pitchFamily="34" charset="0"/>
              </a:rPr>
              <a:t>. C'est l'idée de satisfaire les besoins du client au moyen du produit et de la grappe d'éléments associés à sa création, à sa livraison et à sa consommation. »</a:t>
            </a:r>
            <a:endParaRPr lang="en-US" altLang="ja-JP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US" altLang="ja-JP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ja-JP" sz="2000" i="1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Theodore Levitt</a:t>
            </a:r>
            <a:endParaRPr lang="en-US" altLang="ja-JP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スライド番号プレースホルダー 3">
            <a:extLst>
              <a:ext uri="{FF2B5EF4-FFF2-40B4-BE49-F238E27FC236}">
                <a16:creationId xmlns:a16="http://schemas.microsoft.com/office/drawing/2014/main" id="{73D71093-7A6E-627F-6BB9-2B253B586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32613" y="64357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97E17B-72E0-4763-B7F7-6497D5CCF4D2}" type="slidenum">
              <a:rPr lang="ja-JP" altLang="en-US" sz="12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コンテンツ プレースホルダー 2">
            <a:extLst>
              <a:ext uri="{FF2B5EF4-FFF2-40B4-BE49-F238E27FC236}">
                <a16:creationId xmlns:a16="http://schemas.microsoft.com/office/drawing/2014/main" id="{44DB1DD3-7E93-D2D7-4703-B4272D62B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16063"/>
            <a:ext cx="7886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“Marketing” est …..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32ED82C-FFD1-4FE4-1AFA-557DDEF82709}"/>
              </a:ext>
            </a:extLst>
          </p:cNvPr>
          <p:cNvSpPr txBox="1">
            <a:spLocks/>
          </p:cNvSpPr>
          <p:nvPr/>
        </p:nvSpPr>
        <p:spPr bwMode="auto">
          <a:xfrm>
            <a:off x="250825" y="333375"/>
            <a:ext cx="8785225" cy="52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fr-CA" altLang="ja-JP" sz="2800">
                <a:latin typeface="Tahoma" panose="020B0604030504040204" pitchFamily="34" charset="0"/>
                <a:cs typeface="Tahoma" panose="020B0604030504040204" pitchFamily="34" charset="0"/>
              </a:rPr>
              <a:t>1. Qu</a:t>
            </a:r>
            <a:r>
              <a:rPr lang="fr-CA" altLang="fr-FR" sz="2800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CA" altLang="ja-JP" sz="2800">
                <a:latin typeface="Tahoma" panose="020B0604030504040204" pitchFamily="34" charset="0"/>
                <a:cs typeface="Tahoma" panose="020B0604030504040204" pitchFamily="34" charset="0"/>
              </a:rPr>
              <a:t>est-ce que le marketing (suite)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コンテンツ プレースホルダー 2">
            <a:extLst>
              <a:ext uri="{FF2B5EF4-FFF2-40B4-BE49-F238E27FC236}">
                <a16:creationId xmlns:a16="http://schemas.microsoft.com/office/drawing/2014/main" id="{F7568E73-C24B-25C0-3213-644D6C292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125538"/>
            <a:ext cx="8026400" cy="1042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ja-JP" sz="2000">
                <a:latin typeface="Arial" panose="020B0604020202020204" pitchFamily="34" charset="0"/>
                <a:ea typeface="HGｺﾞｼｯｸE" panose="020B0909000000000000" pitchFamily="49" charset="-128"/>
                <a:cs typeface="Arial" panose="020B0604020202020204" pitchFamily="34" charset="0"/>
              </a:rPr>
              <a:t>Si vous comprenez les besoins de l’acheteur et que vous pouvez offrir le produit ou le service qui répond à ses besoins, vous n’avez pas besoin de faire de gros efforts pour vendre. Il se vend.</a:t>
            </a:r>
            <a:endParaRPr lang="en-US" altLang="ja-JP" sz="2000">
              <a:latin typeface="Arial" panose="020B0604020202020204" pitchFamily="34" charset="0"/>
              <a:ea typeface="HGｺﾞｼｯｸE" panose="020B0909000000000000" pitchFamily="49" charset="-128"/>
              <a:cs typeface="Arial" panose="020B0604020202020204" pitchFamily="34" charset="0"/>
            </a:endParaRPr>
          </a:p>
        </p:txBody>
      </p:sp>
      <p:sp>
        <p:nvSpPr>
          <p:cNvPr id="15363" name="スライド番号プレースホルダー 3">
            <a:extLst>
              <a:ext uri="{FF2B5EF4-FFF2-40B4-BE49-F238E27FC236}">
                <a16:creationId xmlns:a16="http://schemas.microsoft.com/office/drawing/2014/main" id="{76C517E1-0B89-786F-3C9F-706FAD3F1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32613" y="64357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870126-8145-4627-B2CC-D1D564891F0A}" type="slidenum">
              <a:rPr lang="ja-JP" altLang="en-US" sz="12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10">
            <a:extLst>
              <a:ext uri="{FF2B5EF4-FFF2-40B4-BE49-F238E27FC236}">
                <a16:creationId xmlns:a16="http://schemas.microsoft.com/office/drawing/2014/main" id="{A93CA6FE-BCEE-D672-1F57-AD22B0466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4035425"/>
            <a:ext cx="46672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コンテンツ プレースホルダー 2">
            <a:extLst>
              <a:ext uri="{FF2B5EF4-FFF2-40B4-BE49-F238E27FC236}">
                <a16:creationId xmlns:a16="http://schemas.microsoft.com/office/drawing/2014/main" id="{454D73C7-3B51-85FB-8A31-90F9C1790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130925"/>
            <a:ext cx="5935663" cy="609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  <a:r>
              <a:rPr lang="en-US" altLang="ja-JP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“Produire pour Vendre”</a:t>
            </a:r>
          </a:p>
        </p:txBody>
      </p:sp>
      <p:sp>
        <p:nvSpPr>
          <p:cNvPr id="16" name="Rounded Rectangular Callout 1">
            <a:extLst>
              <a:ext uri="{FF2B5EF4-FFF2-40B4-BE49-F238E27FC236}">
                <a16:creationId xmlns:a16="http://schemas.microsoft.com/office/drawing/2014/main" id="{1FFDD48C-8209-80F6-E193-713D43B97917}"/>
              </a:ext>
            </a:extLst>
          </p:cNvPr>
          <p:cNvSpPr/>
          <p:nvPr/>
        </p:nvSpPr>
        <p:spPr>
          <a:xfrm>
            <a:off x="862013" y="3875088"/>
            <a:ext cx="3448050" cy="835025"/>
          </a:xfrm>
          <a:prstGeom prst="wedgeRoundRectCallout">
            <a:avLst>
              <a:gd name="adj1" fmla="val 58170"/>
              <a:gd name="adj2" fmla="val 10489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en-US" altLang="ja-JP" sz="1800">
                <a:latin typeface="Gill Sans MT" panose="020B0502020104020203" pitchFamily="34" charset="0"/>
              </a:rPr>
              <a:t>Madame, </a:t>
            </a:r>
            <a:r>
              <a:rPr lang="fr-FR" altLang="ja-JP" sz="1800">
                <a:latin typeface="Gill Sans MT" panose="020B0502020104020203" pitchFamily="34" charset="0"/>
                <a:ea typeface="HGｺﾞｼｯｸE" panose="020B0909000000000000" pitchFamily="49" charset="-128"/>
              </a:rPr>
              <a:t>vous avez dit que vous n’avez pas besoin de tant de tomates à la fois? </a:t>
            </a:r>
            <a:endParaRPr lang="en-US" altLang="ja-JP" sz="1800">
              <a:latin typeface="Gill Sans MT" panose="020B0502020104020203" pitchFamily="34" charset="0"/>
            </a:endParaRPr>
          </a:p>
        </p:txBody>
      </p:sp>
      <p:sp>
        <p:nvSpPr>
          <p:cNvPr id="19" name="Rounded Rectangular Callout 12">
            <a:extLst>
              <a:ext uri="{FF2B5EF4-FFF2-40B4-BE49-F238E27FC236}">
                <a16:creationId xmlns:a16="http://schemas.microsoft.com/office/drawing/2014/main" id="{1A96B4B0-7FD8-4729-E342-C44921191F45}"/>
              </a:ext>
            </a:extLst>
          </p:cNvPr>
          <p:cNvSpPr/>
          <p:nvPr/>
        </p:nvSpPr>
        <p:spPr>
          <a:xfrm>
            <a:off x="839788" y="4821238"/>
            <a:ext cx="3449637" cy="1252537"/>
          </a:xfrm>
          <a:prstGeom prst="wedgeRoundRectCallout">
            <a:avLst>
              <a:gd name="adj1" fmla="val 58957"/>
              <a:gd name="adj2" fmla="val -45974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ja-JP" sz="1800">
                <a:latin typeface="Gill Sans MT" panose="020B0502020104020203" pitchFamily="34" charset="0"/>
                <a:ea typeface="HGｺﾞｼｯｸE" panose="020B0909000000000000" pitchFamily="49" charset="-128"/>
              </a:rPr>
              <a:t>Je peux fournir 5 caisses de tomates chaque matin, de novembre à janvier. </a:t>
            </a:r>
            <a:endParaRPr lang="en-US" altLang="ja-JP" sz="1800">
              <a:latin typeface="Gill Sans MT" panose="020B0502020104020203" pitchFamily="34" charset="0"/>
            </a:endParaRPr>
          </a:p>
        </p:txBody>
      </p:sp>
      <p:sp>
        <p:nvSpPr>
          <p:cNvPr id="20" name="Rounded Rectangular Callout 13">
            <a:extLst>
              <a:ext uri="{FF2B5EF4-FFF2-40B4-BE49-F238E27FC236}">
                <a16:creationId xmlns:a16="http://schemas.microsoft.com/office/drawing/2014/main" id="{B53E906E-76A2-0E9E-307A-350259CB83E9}"/>
              </a:ext>
            </a:extLst>
          </p:cNvPr>
          <p:cNvSpPr/>
          <p:nvPr/>
        </p:nvSpPr>
        <p:spPr>
          <a:xfrm>
            <a:off x="6564313" y="3913188"/>
            <a:ext cx="2498725" cy="584200"/>
          </a:xfrm>
          <a:prstGeom prst="wedgeRoundRectCallout">
            <a:avLst>
              <a:gd name="adj1" fmla="val -16786"/>
              <a:gd name="adj2" fmla="val 87482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ja-JP">
                <a:solidFill>
                  <a:schemeClr val="tx1"/>
                </a:solidFill>
                <a:latin typeface="Gill Sans MT" charset="0"/>
                <a:ea typeface="HGGothicE" charset="0"/>
                <a:cs typeface="HGGothicE" charset="0"/>
              </a:rPr>
              <a:t>C'est ce dont j'ai besoin!</a:t>
            </a:r>
            <a:endParaRPr lang="en-US" altLang="ja-JP">
              <a:solidFill>
                <a:schemeClr val="tx1"/>
              </a:solidFill>
              <a:latin typeface="Gill Sans MT" charset="0"/>
              <a:cs typeface="MS PGothic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B4BAC5-3F7D-DE04-1B9C-2326287C9922}"/>
              </a:ext>
            </a:extLst>
          </p:cNvPr>
          <p:cNvSpPr txBox="1">
            <a:spLocks/>
          </p:cNvSpPr>
          <p:nvPr/>
        </p:nvSpPr>
        <p:spPr bwMode="auto">
          <a:xfrm>
            <a:off x="250825" y="333375"/>
            <a:ext cx="8785225" cy="52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fr-CA" altLang="ja-JP" sz="2800">
                <a:latin typeface="Tahoma" panose="020B0604030504040204" pitchFamily="34" charset="0"/>
                <a:cs typeface="Tahoma" panose="020B0604030504040204" pitchFamily="34" charset="0"/>
              </a:rPr>
              <a:t>1. Qu</a:t>
            </a:r>
            <a:r>
              <a:rPr lang="fr-CA" altLang="fr-FR" sz="2800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CA" altLang="ja-JP" sz="2800">
                <a:latin typeface="Tahoma" panose="020B0604030504040204" pitchFamily="34" charset="0"/>
                <a:cs typeface="Tahoma" panose="020B0604030504040204" pitchFamily="34" charset="0"/>
              </a:rPr>
              <a:t>est-ce que le marketing (suite)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>
            <a:extLst>
              <a:ext uri="{FF2B5EF4-FFF2-40B4-BE49-F238E27FC236}">
                <a16:creationId xmlns:a16="http://schemas.microsoft.com/office/drawing/2014/main" id="{532729D8-3F54-7F46-D88D-DDB685C2B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8B9A7E-0074-4E0A-B470-C96C6B392A46}" type="slidenum">
              <a:rPr kumimoji="0" lang="fr-FR" altLang="ko-KR" sz="1600">
                <a:solidFill>
                  <a:srgbClr val="D38E2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kumimoji="0" lang="fr-FR" altLang="ko-KR" sz="1600">
              <a:solidFill>
                <a:srgbClr val="D38E2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0F399-FF0A-C6CA-1451-79A8C309D2A2}"/>
              </a:ext>
            </a:extLst>
          </p:cNvPr>
          <p:cNvSpPr txBox="1"/>
          <p:nvPr/>
        </p:nvSpPr>
        <p:spPr>
          <a:xfrm>
            <a:off x="1116013" y="1916113"/>
            <a:ext cx="3671887" cy="4524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 L'</a:t>
            </a:r>
            <a:r>
              <a:rPr lang="en-GB" altLang="ja-JP" b="1">
                <a:solidFill>
                  <a:srgbClr val="CC0099"/>
                </a:solidFill>
                <a:cs typeface="Times New Roman" panose="02020603050405020304" pitchFamily="18" charset="0"/>
              </a:rPr>
              <a:t>Etude de marché </a:t>
            </a:r>
            <a:r>
              <a:rPr lang="en-GB" altLang="ja-JP">
                <a:solidFill>
                  <a:srgbClr val="000000"/>
                </a:solidFill>
                <a:cs typeface="Times New Roman" panose="02020603050405020304" pitchFamily="18" charset="0"/>
              </a:rPr>
              <a:t>est </a:t>
            </a:r>
            <a:r>
              <a:rPr lang="en-US" altLang="ja-JP">
                <a:solidFill>
                  <a:srgbClr val="000000"/>
                </a:solidFill>
                <a:cs typeface="Times New Roman" panose="02020603050405020304" pitchFamily="18" charset="0"/>
              </a:rPr>
              <a:t>un </a:t>
            </a:r>
            <a:r>
              <a:rPr lang="en-GB" altLang="ja-JP">
                <a:solidFill>
                  <a:srgbClr val="000000"/>
                </a:solidFill>
                <a:cs typeface="Times New Roman" panose="02020603050405020304" pitchFamily="18" charset="0"/>
              </a:rPr>
              <a:t>effort </a:t>
            </a:r>
            <a:r>
              <a:rPr lang="en-US" altLang="ja-JP">
                <a:solidFill>
                  <a:srgbClr val="000000"/>
                </a:solidFill>
                <a:cs typeface="Times New Roman" panose="02020603050405020304" pitchFamily="18" charset="0"/>
              </a:rPr>
              <a:t>organisé </a:t>
            </a:r>
            <a:r>
              <a:rPr lang="en-GB" altLang="ja-JP">
                <a:solidFill>
                  <a:srgbClr val="000000"/>
                </a:solidFill>
                <a:cs typeface="Times New Roman" panose="02020603050405020304" pitchFamily="18" charset="0"/>
              </a:rPr>
              <a:t>par </a:t>
            </a:r>
            <a:r>
              <a:rPr lang="en-US" altLang="ja-JP">
                <a:solidFill>
                  <a:srgbClr val="000000"/>
                </a:solidFill>
                <a:cs typeface="Times New Roman" panose="02020603050405020304" pitchFamily="18" charset="0"/>
              </a:rPr>
              <a:t>les </a:t>
            </a:r>
            <a:r>
              <a:rPr lang="en-GB" altLang="ja-JP">
                <a:solidFill>
                  <a:srgbClr val="000000"/>
                </a:solidFill>
                <a:cs typeface="Times New Roman" panose="02020603050405020304" pitchFamily="18" charset="0"/>
              </a:rPr>
              <a:t>producteurs</a:t>
            </a:r>
            <a:r>
              <a:rPr lang="en-US" altLang="ja-JP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ja-JP">
                <a:solidFill>
                  <a:srgbClr val="000000"/>
                </a:solidFill>
                <a:cs typeface="Times New Roman" panose="02020603050405020304" pitchFamily="18" charset="0"/>
              </a:rPr>
              <a:t>/</a:t>
            </a:r>
            <a:r>
              <a:rPr lang="en-US" altLang="ja-JP">
                <a:solidFill>
                  <a:srgbClr val="000000"/>
                </a:solidFill>
                <a:cs typeface="Times New Roman" panose="02020603050405020304" pitchFamily="18" charset="0"/>
              </a:rPr>
              <a:t> exploitants pour rassembler des </a:t>
            </a:r>
            <a:r>
              <a:rPr lang="en-GB" altLang="ja-JP">
                <a:solidFill>
                  <a:srgbClr val="000000"/>
                </a:solidFill>
                <a:cs typeface="Times New Roman" panose="02020603050405020304" pitchFamily="18" charset="0"/>
              </a:rPr>
              <a:t>information</a:t>
            </a:r>
            <a:r>
              <a:rPr lang="en-US" altLang="ja-JP">
                <a:solidFill>
                  <a:srgbClr val="000000"/>
                </a:solidFill>
                <a:cs typeface="Times New Roman" panose="02020603050405020304" pitchFamily="18" charset="0"/>
              </a:rPr>
              <a:t>s vitales concernant le </a:t>
            </a:r>
            <a:r>
              <a:rPr lang="en-GB" altLang="ja-JP" b="1">
                <a:solidFill>
                  <a:srgbClr val="339933"/>
                </a:solidFill>
                <a:cs typeface="Times New Roman" panose="02020603050405020304" pitchFamily="18" charset="0"/>
              </a:rPr>
              <a:t>produ</a:t>
            </a:r>
            <a:r>
              <a:rPr lang="en-US" altLang="ja-JP" b="1">
                <a:solidFill>
                  <a:srgbClr val="339933"/>
                </a:solidFill>
                <a:cs typeface="Times New Roman" panose="02020603050405020304" pitchFamily="18" charset="0"/>
              </a:rPr>
              <a:t>it</a:t>
            </a:r>
            <a:r>
              <a:rPr lang="en-GB" altLang="ja-JP" b="1">
                <a:solidFill>
                  <a:srgbClr val="339933"/>
                </a:solidFill>
                <a:cs typeface="Times New Roman" panose="02020603050405020304" pitchFamily="18" charset="0"/>
              </a:rPr>
              <a:t>, </a:t>
            </a:r>
            <a:r>
              <a:rPr lang="en-US" altLang="ja-JP">
                <a:solidFill>
                  <a:srgbClr val="000000"/>
                </a:solidFill>
                <a:cs typeface="Times New Roman" panose="02020603050405020304" pitchFamily="18" charset="0"/>
              </a:rPr>
              <a:t>le </a:t>
            </a:r>
            <a:r>
              <a:rPr lang="en-GB" altLang="ja-JP" b="1">
                <a:solidFill>
                  <a:srgbClr val="339933"/>
                </a:solidFill>
                <a:cs typeface="Times New Roman" panose="02020603050405020304" pitchFamily="18" charset="0"/>
              </a:rPr>
              <a:t>marché</a:t>
            </a:r>
            <a:r>
              <a:rPr lang="en-GB" altLang="ja-JP" b="1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ja-JP">
                <a:solidFill>
                  <a:srgbClr val="000000"/>
                </a:solidFill>
                <a:cs typeface="Times New Roman" panose="02020603050405020304" pitchFamily="18" charset="0"/>
              </a:rPr>
              <a:t>et </a:t>
            </a:r>
            <a:r>
              <a:rPr lang="en-US" altLang="ja-JP">
                <a:solidFill>
                  <a:srgbClr val="000000"/>
                </a:solidFill>
                <a:cs typeface="Times New Roman" panose="02020603050405020304" pitchFamily="18" charset="0"/>
              </a:rPr>
              <a:t>les </a:t>
            </a:r>
            <a:r>
              <a:rPr lang="en-GB" altLang="ja-JP" b="1">
                <a:solidFill>
                  <a:srgbClr val="339933"/>
                </a:solidFill>
                <a:cs typeface="Times New Roman" panose="02020603050405020304" pitchFamily="18" charset="0"/>
              </a:rPr>
              <a:t>clients.</a:t>
            </a:r>
          </a:p>
          <a:p>
            <a:pPr>
              <a:buClr>
                <a:srgbClr val="0070C0"/>
              </a:buClr>
              <a:defRPr/>
            </a:pPr>
            <a:endParaRPr lang="en-GB" altLang="ja-JP" b="1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>
                <a:solidFill>
                  <a:srgbClr val="000000"/>
                </a:solidFill>
                <a:cs typeface="Times New Roman" panose="02020603050405020304" pitchFamily="18" charset="0"/>
              </a:rPr>
              <a:t> C'est une </a:t>
            </a:r>
            <a:r>
              <a:rPr lang="en-GB" altLang="ja-JP" b="1">
                <a:solidFill>
                  <a:srgbClr val="339933"/>
                </a:solidFill>
                <a:cs typeface="Times New Roman" panose="02020603050405020304" pitchFamily="18" charset="0"/>
              </a:rPr>
              <a:t>stratégie commerciale </a:t>
            </a:r>
            <a:r>
              <a:rPr lang="en-GB" altLang="ja-JP">
                <a:solidFill>
                  <a:srgbClr val="000000"/>
                </a:solidFill>
                <a:cs typeface="Times New Roman" panose="02020603050405020304" pitchFamily="18" charset="0"/>
              </a:rPr>
              <a:t>très importante </a:t>
            </a:r>
            <a:r>
              <a:rPr lang="en-US" altLang="ja-JP">
                <a:solidFill>
                  <a:srgbClr val="000000"/>
                </a:solidFill>
                <a:cs typeface="Times New Roman" panose="02020603050405020304" pitchFamily="18" charset="0"/>
              </a:rPr>
              <a:t>dans l'agriculture.</a:t>
            </a:r>
            <a:endParaRPr lang="en-GB" altLang="ja-JP" b="1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9254DFE-606A-BD57-C4EE-A8AE7CC9B1F9}"/>
              </a:ext>
            </a:extLst>
          </p:cNvPr>
          <p:cNvSpPr/>
          <p:nvPr/>
        </p:nvSpPr>
        <p:spPr>
          <a:xfrm>
            <a:off x="1259632" y="476672"/>
            <a:ext cx="676875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Introduction de l’étude de marché</a:t>
            </a: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id="{5660DF31-CF46-8BB0-6259-0AED7204A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209675"/>
            <a:ext cx="73453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altLang="ja-JP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Qu'est-ce que l'Etude de marché?</a:t>
            </a:r>
          </a:p>
        </p:txBody>
      </p:sp>
      <p:pic>
        <p:nvPicPr>
          <p:cNvPr id="17414" name="Image 6" descr="C:\Users\HP\Desktop\Dossier ancar thies\Photo vidéo\Photo enquete marché programme shep\20160616_102327.jpg">
            <a:extLst>
              <a:ext uri="{FF2B5EF4-FFF2-40B4-BE49-F238E27FC236}">
                <a16:creationId xmlns:a16="http://schemas.microsoft.com/office/drawing/2014/main" id="{1D34ED12-E779-687B-131E-4FD57055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11463"/>
            <a:ext cx="41656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>
            <a:extLst>
              <a:ext uri="{FF2B5EF4-FFF2-40B4-BE49-F238E27FC236}">
                <a16:creationId xmlns:a16="http://schemas.microsoft.com/office/drawing/2014/main" id="{C9D8D5F0-551E-0505-9B36-FACD0600B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E0031-FA49-4B76-9020-2A6A06DA21A0}" type="slidenum">
              <a:rPr lang="ja-JP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正方形/長方形 46">
            <a:extLst>
              <a:ext uri="{FF2B5EF4-FFF2-40B4-BE49-F238E27FC236}">
                <a16:creationId xmlns:a16="http://schemas.microsoft.com/office/drawing/2014/main" id="{2B37B561-0EB2-D854-D25A-8395DF82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154113"/>
            <a:ext cx="8713787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48" name="テキスト ボックス 31">
            <a:extLst>
              <a:ext uri="{FF2B5EF4-FFF2-40B4-BE49-F238E27FC236}">
                <a16:creationId xmlns:a16="http://schemas.microsoft.com/office/drawing/2014/main" id="{228715C2-0833-33A8-9548-5153A3D21F0A}"/>
              </a:ext>
            </a:extLst>
          </p:cNvPr>
          <p:cNvSpPr txBox="1"/>
          <p:nvPr/>
        </p:nvSpPr>
        <p:spPr>
          <a:xfrm>
            <a:off x="2159000" y="1195388"/>
            <a:ext cx="4160838" cy="412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ja-JP" sz="1800">
                <a:solidFill>
                  <a:srgbClr val="000000"/>
                </a:solidFill>
                <a:latin typeface="Arial Unicode MS" charset="0"/>
              </a:rPr>
              <a:t>1.Partager une vision SHEP (réunions) </a:t>
            </a:r>
          </a:p>
        </p:txBody>
      </p:sp>
      <p:sp>
        <p:nvSpPr>
          <p:cNvPr id="51" name="テキスト ボックス 2">
            <a:extLst>
              <a:ext uri="{FF2B5EF4-FFF2-40B4-BE49-F238E27FC236}">
                <a16:creationId xmlns:a16="http://schemas.microsoft.com/office/drawing/2014/main" id="{4C85421B-63CC-A023-FD12-F35036A2F8E8}"/>
              </a:ext>
            </a:extLst>
          </p:cNvPr>
          <p:cNvSpPr txBox="1"/>
          <p:nvPr/>
        </p:nvSpPr>
        <p:spPr>
          <a:xfrm>
            <a:off x="2159000" y="1874838"/>
            <a:ext cx="4160838" cy="666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fr-FR" altLang="fr-FR">
                <a:solidFill>
                  <a:srgbClr val="000000"/>
                </a:solidFill>
                <a:latin typeface="Arial Unicode MS" charset="0"/>
              </a:rPr>
              <a:t>2.Cerner la situation actuelle (Enquête de base )</a:t>
            </a:r>
            <a:endParaRPr lang="fr-FR" altLang="ja-JP">
              <a:solidFill>
                <a:srgbClr val="000000"/>
              </a:solidFill>
              <a:latin typeface="Arial Unicode MS" charset="0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CCB50EBD-9168-2B50-B137-BAC8235E51D1}"/>
              </a:ext>
            </a:extLst>
          </p:cNvPr>
          <p:cNvCxnSpPr>
            <a:endCxn id="51" idx="0"/>
          </p:cNvCxnSpPr>
          <p:nvPr/>
        </p:nvCxnSpPr>
        <p:spPr>
          <a:xfrm flipH="1">
            <a:off x="4238625" y="1608138"/>
            <a:ext cx="0" cy="266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テキスト ボックス 2">
            <a:extLst>
              <a:ext uri="{FF2B5EF4-FFF2-40B4-BE49-F238E27FC236}">
                <a16:creationId xmlns:a16="http://schemas.microsoft.com/office/drawing/2014/main" id="{FB8EBB1B-6C9C-82F1-DC04-9D5479A4787B}"/>
              </a:ext>
            </a:extLst>
          </p:cNvPr>
          <p:cNvSpPr txBox="1"/>
          <p:nvPr/>
        </p:nvSpPr>
        <p:spPr>
          <a:xfrm>
            <a:off x="2159000" y="2746375"/>
            <a:ext cx="4160838" cy="839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fr-FR" altLang="fr-FR" sz="2000" b="1">
                <a:solidFill>
                  <a:srgbClr val="000000"/>
                </a:solidFill>
                <a:latin typeface="Arial Unicode MS" charset="0"/>
              </a:rPr>
              <a:t>3.Recherche d’Opportunités de Marché </a:t>
            </a:r>
            <a:r>
              <a:rPr lang="fr-FR" altLang="ja-JP" sz="2000" b="1">
                <a:solidFill>
                  <a:srgbClr val="000000"/>
                </a:solidFill>
                <a:latin typeface="Arial Unicode MS" charset="0"/>
              </a:rPr>
              <a:t>(Forum de rencontres, Etude de Marché)               </a:t>
            </a:r>
          </a:p>
        </p:txBody>
      </p:sp>
      <p:sp>
        <p:nvSpPr>
          <p:cNvPr id="55" name="テキスト ボックス 2">
            <a:extLst>
              <a:ext uri="{FF2B5EF4-FFF2-40B4-BE49-F238E27FC236}">
                <a16:creationId xmlns:a16="http://schemas.microsoft.com/office/drawing/2014/main" id="{F108B924-E9EE-F405-4DB1-FCBEEC40D152}"/>
              </a:ext>
            </a:extLst>
          </p:cNvPr>
          <p:cNvSpPr txBox="1"/>
          <p:nvPr/>
        </p:nvSpPr>
        <p:spPr>
          <a:xfrm>
            <a:off x="3086100" y="3725863"/>
            <a:ext cx="2259013" cy="411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fr-FR" sz="1800">
                <a:solidFill>
                  <a:srgbClr val="000000"/>
                </a:solidFill>
                <a:latin typeface="Arial Unicode MS" charset="0"/>
              </a:rPr>
              <a:t>4. Plan d’Action</a:t>
            </a:r>
            <a:endParaRPr lang="fr-FR" altLang="ja-JP" sz="18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56" name="テキスト ボックス 2">
            <a:extLst>
              <a:ext uri="{FF2B5EF4-FFF2-40B4-BE49-F238E27FC236}">
                <a16:creationId xmlns:a16="http://schemas.microsoft.com/office/drawing/2014/main" id="{B3C60BCB-9160-A33B-0333-682E464640AF}"/>
              </a:ext>
            </a:extLst>
          </p:cNvPr>
          <p:cNvSpPr txBox="1"/>
          <p:nvPr/>
        </p:nvSpPr>
        <p:spPr>
          <a:xfrm>
            <a:off x="268288" y="4791075"/>
            <a:ext cx="1504950" cy="1103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fr-FR" altLang="fr-FR" sz="1600">
                <a:solidFill>
                  <a:srgbClr val="000000"/>
                </a:solidFill>
                <a:latin typeface="Arial Unicode MS" charset="0"/>
              </a:rPr>
              <a:t>5-1.</a:t>
            </a:r>
          </a:p>
          <a:p>
            <a:pPr algn="ctr">
              <a:lnSpc>
                <a:spcPts val="2000"/>
              </a:lnSpc>
              <a:defRPr/>
            </a:pPr>
            <a:r>
              <a:rPr lang="fr-FR" altLang="ja-JP" sz="1600">
                <a:solidFill>
                  <a:srgbClr val="000000"/>
                </a:solidFill>
                <a:latin typeface="Arial Unicode MS" charset="0"/>
              </a:rPr>
              <a:t>Compétences de production         </a:t>
            </a:r>
          </a:p>
        </p:txBody>
      </p:sp>
      <p:sp>
        <p:nvSpPr>
          <p:cNvPr id="57" name="テキスト ボックス 2">
            <a:extLst>
              <a:ext uri="{FF2B5EF4-FFF2-40B4-BE49-F238E27FC236}">
                <a16:creationId xmlns:a16="http://schemas.microsoft.com/office/drawing/2014/main" id="{7D961570-7D8A-8B0D-0517-DC053AC72552}"/>
              </a:ext>
            </a:extLst>
          </p:cNvPr>
          <p:cNvSpPr txBox="1"/>
          <p:nvPr/>
        </p:nvSpPr>
        <p:spPr>
          <a:xfrm>
            <a:off x="3924300" y="4791075"/>
            <a:ext cx="1443038" cy="1103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fr-FR" altLang="fr-FR" sz="1600">
                <a:solidFill>
                  <a:srgbClr val="000000"/>
                </a:solidFill>
                <a:latin typeface="Arial Unicode MS" charset="0"/>
              </a:rPr>
              <a:t>5-3.</a:t>
            </a:r>
          </a:p>
          <a:p>
            <a:pPr algn="ctr">
              <a:lnSpc>
                <a:spcPts val="2000"/>
              </a:lnSpc>
              <a:defRPr/>
            </a:pPr>
            <a:r>
              <a:rPr lang="fr-FR" altLang="ja-JP" sz="1600">
                <a:solidFill>
                  <a:srgbClr val="000000"/>
                </a:solidFill>
                <a:latin typeface="Arial Unicode MS" charset="0"/>
              </a:rPr>
              <a:t>Compétences gestion</a:t>
            </a:r>
          </a:p>
        </p:txBody>
      </p:sp>
      <p:sp>
        <p:nvSpPr>
          <p:cNvPr id="58" name="テキスト ボックス 2">
            <a:extLst>
              <a:ext uri="{FF2B5EF4-FFF2-40B4-BE49-F238E27FC236}">
                <a16:creationId xmlns:a16="http://schemas.microsoft.com/office/drawing/2014/main" id="{67542F2B-688C-15ED-F7DD-8F3FCCE724B0}"/>
              </a:ext>
            </a:extLst>
          </p:cNvPr>
          <p:cNvSpPr txBox="1"/>
          <p:nvPr/>
        </p:nvSpPr>
        <p:spPr>
          <a:xfrm>
            <a:off x="5467350" y="4791075"/>
            <a:ext cx="1409700" cy="1103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2000"/>
              </a:lnSpc>
              <a:defRPr/>
            </a:pPr>
            <a:r>
              <a:rPr lang="fr-FR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5-4. </a:t>
            </a:r>
          </a:p>
          <a:p>
            <a:pPr algn="ctr">
              <a:lnSpc>
                <a:spcPts val="2000"/>
              </a:lnSpc>
              <a:defRPr/>
            </a:pPr>
            <a:r>
              <a:rPr lang="fr-FR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Genre</a:t>
            </a:r>
          </a:p>
        </p:txBody>
      </p:sp>
      <p:sp>
        <p:nvSpPr>
          <p:cNvPr id="59" name="テキスト ボックス 2">
            <a:extLst>
              <a:ext uri="{FF2B5EF4-FFF2-40B4-BE49-F238E27FC236}">
                <a16:creationId xmlns:a16="http://schemas.microsoft.com/office/drawing/2014/main" id="{8ED3B866-01EE-C74C-D49F-FB0AF1B8C470}"/>
              </a:ext>
            </a:extLst>
          </p:cNvPr>
          <p:cNvSpPr txBox="1"/>
          <p:nvPr/>
        </p:nvSpPr>
        <p:spPr>
          <a:xfrm>
            <a:off x="6948488" y="4791075"/>
            <a:ext cx="1584325" cy="1103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ja-JP"/>
            </a:defPPr>
            <a:lvl1pPr algn="ctr">
              <a:lnSpc>
                <a:spcPts val="2000"/>
              </a:lnSpc>
              <a:defRPr sz="16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>
              <a:defRPr/>
            </a:pPr>
            <a:r>
              <a:rPr lang="fr-FR" dirty="0"/>
              <a:t>5-5.</a:t>
            </a:r>
          </a:p>
          <a:p>
            <a:pPr>
              <a:defRPr/>
            </a:pPr>
            <a:r>
              <a:rPr lang="fr-FR" altLang="ja-JP" dirty="0"/>
              <a:t>Autonomisation du groupe</a:t>
            </a:r>
          </a:p>
        </p:txBody>
      </p:sp>
      <p:sp>
        <p:nvSpPr>
          <p:cNvPr id="60" name="テキスト ボックス 2">
            <a:extLst>
              <a:ext uri="{FF2B5EF4-FFF2-40B4-BE49-F238E27FC236}">
                <a16:creationId xmlns:a16="http://schemas.microsoft.com/office/drawing/2014/main" id="{D16588E1-60E0-503D-62A9-5DFAC5C4722A}"/>
              </a:ext>
            </a:extLst>
          </p:cNvPr>
          <p:cNvSpPr txBox="1"/>
          <p:nvPr/>
        </p:nvSpPr>
        <p:spPr>
          <a:xfrm>
            <a:off x="1889125" y="4791075"/>
            <a:ext cx="1962150" cy="1103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fr-FR" altLang="fr-FR" sz="1600">
                <a:solidFill>
                  <a:srgbClr val="000000"/>
                </a:solidFill>
                <a:latin typeface="Arial Unicode MS" charset="0"/>
              </a:rPr>
              <a:t>5-2. </a:t>
            </a:r>
          </a:p>
          <a:p>
            <a:pPr algn="ctr">
              <a:lnSpc>
                <a:spcPts val="2000"/>
              </a:lnSpc>
              <a:defRPr/>
            </a:pPr>
            <a:r>
              <a:rPr lang="fr-FR" altLang="ja-JP" sz="1600">
                <a:solidFill>
                  <a:srgbClr val="000000"/>
                </a:solidFill>
                <a:latin typeface="Arial Unicode MS" charset="0"/>
              </a:rPr>
              <a:t>Autres compétences</a:t>
            </a:r>
          </a:p>
          <a:p>
            <a:pPr algn="ctr">
              <a:lnSpc>
                <a:spcPts val="2000"/>
              </a:lnSpc>
              <a:defRPr/>
            </a:pPr>
            <a:r>
              <a:rPr lang="fr-FR" altLang="ja-JP" sz="1600">
                <a:solidFill>
                  <a:srgbClr val="000000"/>
                </a:solidFill>
                <a:latin typeface="Arial Unicode MS" charset="0"/>
              </a:rPr>
              <a:t>(réparations routes)     </a:t>
            </a:r>
          </a:p>
        </p:txBody>
      </p:sp>
      <p:sp>
        <p:nvSpPr>
          <p:cNvPr id="61" name="テキスト ボックス 2">
            <a:extLst>
              <a:ext uri="{FF2B5EF4-FFF2-40B4-BE49-F238E27FC236}">
                <a16:creationId xmlns:a16="http://schemas.microsoft.com/office/drawing/2014/main" id="{CBB5DABD-0417-2CE7-C008-EE7642EDA520}"/>
              </a:ext>
            </a:extLst>
          </p:cNvPr>
          <p:cNvSpPr txBox="1"/>
          <p:nvPr/>
        </p:nvSpPr>
        <p:spPr>
          <a:xfrm>
            <a:off x="1654175" y="6232525"/>
            <a:ext cx="5400675" cy="411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fr-FR" altLang="fr-FR" sz="1800">
                <a:solidFill>
                  <a:srgbClr val="000000"/>
                </a:solidFill>
                <a:latin typeface="Arial Unicode MS" charset="0"/>
              </a:rPr>
              <a:t>6. Revue et amélioration continue </a:t>
            </a:r>
            <a:endParaRPr lang="fr-FR" altLang="ja-JP" sz="1800">
              <a:solidFill>
                <a:srgbClr val="000000"/>
              </a:solidFill>
              <a:latin typeface="Arial Unicode MS" charset="0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4D3DEFED-19BA-90C0-05E3-9F51AAC7F2AC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4238625" y="2541588"/>
            <a:ext cx="0" cy="204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35318E2F-BC3F-679A-11EB-377F478D13BD}"/>
              </a:ext>
            </a:extLst>
          </p:cNvPr>
          <p:cNvCxnSpPr>
            <a:stCxn id="53" idx="2"/>
            <a:endCxn id="55" idx="0"/>
          </p:cNvCxnSpPr>
          <p:nvPr/>
        </p:nvCxnSpPr>
        <p:spPr>
          <a:xfrm flipH="1">
            <a:off x="4214813" y="3586163"/>
            <a:ext cx="23812" cy="139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19BA42F2-7B11-E83F-4357-5765EF386C74}"/>
              </a:ext>
            </a:extLst>
          </p:cNvPr>
          <p:cNvCxnSpPr>
            <a:stCxn id="55" idx="2"/>
            <a:endCxn id="56" idx="0"/>
          </p:cNvCxnSpPr>
          <p:nvPr/>
        </p:nvCxnSpPr>
        <p:spPr>
          <a:xfrm flipH="1">
            <a:off x="1020763" y="4137025"/>
            <a:ext cx="3194050" cy="654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FFFD4B4B-045F-9A1B-A2DD-DAD982504308}"/>
              </a:ext>
            </a:extLst>
          </p:cNvPr>
          <p:cNvCxnSpPr>
            <a:stCxn id="55" idx="2"/>
            <a:endCxn id="60" idx="0"/>
          </p:cNvCxnSpPr>
          <p:nvPr/>
        </p:nvCxnSpPr>
        <p:spPr>
          <a:xfrm flipH="1">
            <a:off x="2870200" y="4137025"/>
            <a:ext cx="1344613" cy="654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06854D61-414D-8E2F-51AB-41FE9ED1E5FB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>
            <a:off x="4214813" y="4137025"/>
            <a:ext cx="430212" cy="654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4030C16B-4E2D-1D8B-D760-244B0918B883}"/>
              </a:ext>
            </a:extLst>
          </p:cNvPr>
          <p:cNvCxnSpPr>
            <a:stCxn id="55" idx="2"/>
            <a:endCxn id="58" idx="0"/>
          </p:cNvCxnSpPr>
          <p:nvPr/>
        </p:nvCxnSpPr>
        <p:spPr>
          <a:xfrm>
            <a:off x="4214813" y="4137025"/>
            <a:ext cx="1957387" cy="654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9579E0E4-8C3C-AC22-A553-02D2FEB30948}"/>
              </a:ext>
            </a:extLst>
          </p:cNvPr>
          <p:cNvCxnSpPr>
            <a:stCxn id="55" idx="2"/>
            <a:endCxn id="59" idx="0"/>
          </p:cNvCxnSpPr>
          <p:nvPr/>
        </p:nvCxnSpPr>
        <p:spPr>
          <a:xfrm>
            <a:off x="4214813" y="4137025"/>
            <a:ext cx="3525837" cy="654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861DD933-045F-8F37-BE83-24DF9B0110CC}"/>
              </a:ext>
            </a:extLst>
          </p:cNvPr>
          <p:cNvCxnSpPr>
            <a:stCxn id="56" idx="2"/>
            <a:endCxn id="61" idx="0"/>
          </p:cNvCxnSpPr>
          <p:nvPr/>
        </p:nvCxnSpPr>
        <p:spPr>
          <a:xfrm>
            <a:off x="1020763" y="5894388"/>
            <a:ext cx="3333750" cy="338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9A7B208-7CA6-CCFF-8879-F7004B222E43}"/>
              </a:ext>
            </a:extLst>
          </p:cNvPr>
          <p:cNvCxnSpPr>
            <a:stCxn id="60" idx="2"/>
            <a:endCxn id="61" idx="0"/>
          </p:cNvCxnSpPr>
          <p:nvPr/>
        </p:nvCxnSpPr>
        <p:spPr>
          <a:xfrm>
            <a:off x="2870200" y="5894388"/>
            <a:ext cx="1484313" cy="338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FACD02B8-AB85-E83A-7004-EF02DE3B78A5}"/>
              </a:ext>
            </a:extLst>
          </p:cNvPr>
          <p:cNvCxnSpPr>
            <a:stCxn id="57" idx="2"/>
            <a:endCxn id="61" idx="0"/>
          </p:cNvCxnSpPr>
          <p:nvPr/>
        </p:nvCxnSpPr>
        <p:spPr>
          <a:xfrm flipH="1">
            <a:off x="4354513" y="5894388"/>
            <a:ext cx="290512" cy="338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58BBCAE4-7D1E-5C30-0C06-1C88BEF4B46F}"/>
              </a:ext>
            </a:extLst>
          </p:cNvPr>
          <p:cNvCxnSpPr>
            <a:stCxn id="58" idx="2"/>
            <a:endCxn id="61" idx="0"/>
          </p:cNvCxnSpPr>
          <p:nvPr/>
        </p:nvCxnSpPr>
        <p:spPr>
          <a:xfrm flipH="1">
            <a:off x="4354513" y="5894388"/>
            <a:ext cx="1817687" cy="338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2B087954-8C07-724E-DAEE-FB1962E8818D}"/>
              </a:ext>
            </a:extLst>
          </p:cNvPr>
          <p:cNvCxnSpPr>
            <a:stCxn id="59" idx="2"/>
            <a:endCxn id="61" idx="0"/>
          </p:cNvCxnSpPr>
          <p:nvPr/>
        </p:nvCxnSpPr>
        <p:spPr>
          <a:xfrm flipH="1">
            <a:off x="4354513" y="5894388"/>
            <a:ext cx="3386137" cy="338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3AA34E5D-A333-00EF-E045-24EF725BF5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5488" y="1330325"/>
            <a:ext cx="0" cy="21145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80" name="テキスト ボックス 2">
            <a:extLst>
              <a:ext uri="{FF2B5EF4-FFF2-40B4-BE49-F238E27FC236}">
                <a16:creationId xmlns:a16="http://schemas.microsoft.com/office/drawing/2014/main" id="{2243962E-6F43-A463-E46A-565CD93FD8B7}"/>
              </a:ext>
            </a:extLst>
          </p:cNvPr>
          <p:cNvSpPr txBox="1"/>
          <p:nvPr/>
        </p:nvSpPr>
        <p:spPr>
          <a:xfrm>
            <a:off x="684213" y="1487488"/>
            <a:ext cx="1311275" cy="7207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lang="fr-FR" altLang="ja-JP" sz="2000" b="1">
                <a:solidFill>
                  <a:srgbClr val="FF0000"/>
                </a:solidFill>
                <a:latin typeface="Arial Unicode MS" charset="0"/>
              </a:rPr>
              <a:t>Etape de </a:t>
            </a:r>
          </a:p>
          <a:p>
            <a:pPr algn="r">
              <a:defRPr/>
            </a:pPr>
            <a:r>
              <a:rPr lang="fr-FR" altLang="ja-JP" sz="2000" b="1">
                <a:solidFill>
                  <a:srgbClr val="FF0000"/>
                </a:solidFill>
                <a:latin typeface="Arial Unicode MS" charset="0"/>
              </a:rPr>
              <a:t>réflexion</a:t>
            </a:r>
          </a:p>
        </p:txBody>
      </p:sp>
      <p:sp>
        <p:nvSpPr>
          <p:cNvPr id="81" name="テキスト ボックス 2">
            <a:extLst>
              <a:ext uri="{FF2B5EF4-FFF2-40B4-BE49-F238E27FC236}">
                <a16:creationId xmlns:a16="http://schemas.microsoft.com/office/drawing/2014/main" id="{9ABF8899-A595-BEE9-FC1F-357218569492}"/>
              </a:ext>
            </a:extLst>
          </p:cNvPr>
          <p:cNvSpPr txBox="1"/>
          <p:nvPr/>
        </p:nvSpPr>
        <p:spPr>
          <a:xfrm>
            <a:off x="268288" y="3930650"/>
            <a:ext cx="1890712" cy="4730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lang="fr-FR" altLang="ja-JP" sz="2000" b="1">
                <a:solidFill>
                  <a:srgbClr val="FF0000"/>
                </a:solidFill>
                <a:latin typeface="Arial Unicode MS" charset="0"/>
              </a:rPr>
              <a:t>Etape d’Exécution</a:t>
            </a: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E07F8CFE-E2C6-C97F-6998-02AC5B9415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863" y="3816350"/>
            <a:ext cx="0" cy="24018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F7B00AE9-FFB5-2ED9-0D0F-09972CA697A0}"/>
              </a:ext>
            </a:extLst>
          </p:cNvPr>
          <p:cNvCxnSpPr/>
          <p:nvPr/>
        </p:nvCxnSpPr>
        <p:spPr>
          <a:xfrm flipH="1">
            <a:off x="268288" y="3435350"/>
            <a:ext cx="1531937" cy="381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0" name="角丸四角形吹き出し 319">
            <a:extLst>
              <a:ext uri="{FF2B5EF4-FFF2-40B4-BE49-F238E27FC236}">
                <a16:creationId xmlns:a16="http://schemas.microsoft.com/office/drawing/2014/main" id="{85CA095D-A728-44DA-BF5E-9D17500F8707}"/>
              </a:ext>
            </a:extLst>
          </p:cNvPr>
          <p:cNvSpPr/>
          <p:nvPr/>
        </p:nvSpPr>
        <p:spPr>
          <a:xfrm>
            <a:off x="77788" y="2444750"/>
            <a:ext cx="1719262" cy="842963"/>
          </a:xfrm>
          <a:prstGeom prst="wedgeRoundRectCallout">
            <a:avLst>
              <a:gd name="adj1" fmla="val 56868"/>
              <a:gd name="adj2" fmla="val 45102"/>
              <a:gd name="adj3" fmla="val 16667"/>
            </a:avLst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ja-JP" sz="2800" b="1" dirty="0">
                <a:solidFill>
                  <a:schemeClr val="tx1"/>
                </a:solidFill>
              </a:rPr>
              <a:t>Point Tournant</a:t>
            </a:r>
          </a:p>
        </p:txBody>
      </p:sp>
      <p:sp>
        <p:nvSpPr>
          <p:cNvPr id="36" name="テキスト ボックス 239">
            <a:extLst>
              <a:ext uri="{FF2B5EF4-FFF2-40B4-BE49-F238E27FC236}">
                <a16:creationId xmlns:a16="http://schemas.microsoft.com/office/drawing/2014/main" id="{B892396B-F62F-B552-BD15-DF72A58C1318}"/>
              </a:ext>
            </a:extLst>
          </p:cNvPr>
          <p:cNvSpPr txBox="1"/>
          <p:nvPr/>
        </p:nvSpPr>
        <p:spPr>
          <a:xfrm>
            <a:off x="6572250" y="1125538"/>
            <a:ext cx="2484438" cy="654050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fr-FR" altLang="fr-FR">
                <a:solidFill>
                  <a:srgbClr val="000000"/>
                </a:solidFill>
                <a:latin typeface="Arial Unicode MS" charset="0"/>
              </a:rPr>
              <a:t>1. Partager les mêmes buts                         </a:t>
            </a:r>
            <a:endParaRPr lang="fr-FR" altLang="ja-JP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37" name="テキスト ボックス 240">
            <a:extLst>
              <a:ext uri="{FF2B5EF4-FFF2-40B4-BE49-F238E27FC236}">
                <a16:creationId xmlns:a16="http://schemas.microsoft.com/office/drawing/2014/main" id="{E2EC983C-210F-D265-CF6E-696E326EEAA4}"/>
              </a:ext>
            </a:extLst>
          </p:cNvPr>
          <p:cNvSpPr txBox="1"/>
          <p:nvPr/>
        </p:nvSpPr>
        <p:spPr>
          <a:xfrm>
            <a:off x="6572250" y="1974850"/>
            <a:ext cx="2484438" cy="1093788"/>
          </a:xfrm>
          <a:prstGeom prst="rect">
            <a:avLst/>
          </a:prstGeom>
          <a:solidFill>
            <a:srgbClr val="92D05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fr-FR" altLang="fr-FR" sz="1700">
                <a:solidFill>
                  <a:srgbClr val="000000"/>
                </a:solidFill>
                <a:latin typeface="Arial Unicode MS" charset="0"/>
              </a:rPr>
              <a:t>2. Découvertes nouvelles connaissances et opportunités</a:t>
            </a:r>
            <a:endParaRPr lang="fr-FR" altLang="ja-JP" sz="17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38" name="テキスト ボックス 241">
            <a:extLst>
              <a:ext uri="{FF2B5EF4-FFF2-40B4-BE49-F238E27FC236}">
                <a16:creationId xmlns:a16="http://schemas.microsoft.com/office/drawing/2014/main" id="{7E23A748-3703-25A0-52C1-39195637A279}"/>
              </a:ext>
            </a:extLst>
          </p:cNvPr>
          <p:cNvSpPr txBox="1"/>
          <p:nvPr/>
        </p:nvSpPr>
        <p:spPr>
          <a:xfrm>
            <a:off x="6611938" y="3321050"/>
            <a:ext cx="2454275" cy="495300"/>
          </a:xfrm>
          <a:prstGeom prst="rect">
            <a:avLst/>
          </a:prstGeom>
          <a:solidFill>
            <a:srgbClr val="0070C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lang="fr-FR" altLang="fr-FR" sz="1800">
                <a:solidFill>
                  <a:srgbClr val="000000"/>
                </a:solidFill>
                <a:latin typeface="Arial Unicode MS" charset="0"/>
              </a:rPr>
              <a:t>3. Prise de décision</a:t>
            </a:r>
            <a:endParaRPr lang="fr-FR" altLang="ja-JP" sz="18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39" name="テキスト ボックス 242">
            <a:extLst>
              <a:ext uri="{FF2B5EF4-FFF2-40B4-BE49-F238E27FC236}">
                <a16:creationId xmlns:a16="http://schemas.microsoft.com/office/drawing/2014/main" id="{AAF31965-54A8-A912-DC4C-1E35F5807B43}"/>
              </a:ext>
            </a:extLst>
          </p:cNvPr>
          <p:cNvSpPr txBox="1"/>
          <p:nvPr/>
        </p:nvSpPr>
        <p:spPr>
          <a:xfrm>
            <a:off x="6611938" y="4108450"/>
            <a:ext cx="2444750" cy="609600"/>
          </a:xfrm>
          <a:prstGeom prst="rect">
            <a:avLst/>
          </a:prstGeom>
          <a:solidFill>
            <a:srgbClr val="FF00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fr-FR" kern="1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4. Offre des </a:t>
            </a:r>
            <a:r>
              <a:rPr lang="fr-FR" altLang="ja-JP" kern="1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solutions techniques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6E30939-67E4-C7CB-517E-A0A43F32F1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26363" y="1700213"/>
            <a:ext cx="0" cy="327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50499961-6988-BDA5-ADC4-9E860F64E7BC}"/>
              </a:ext>
            </a:extLst>
          </p:cNvPr>
          <p:cNvCxnSpPr>
            <a:cxnSpLocks noChangeShapeType="1"/>
            <a:stCxn id="37" idx="2"/>
            <a:endCxn id="38" idx="0"/>
          </p:cNvCxnSpPr>
          <p:nvPr/>
        </p:nvCxnSpPr>
        <p:spPr bwMode="auto">
          <a:xfrm>
            <a:off x="7815263" y="3068638"/>
            <a:ext cx="23812" cy="2524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6489A399-D9CF-06CB-442A-BBD137FAFA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31138" y="3833813"/>
            <a:ext cx="0" cy="327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19496" name="テキスト ボックス 41">
            <a:extLst>
              <a:ext uri="{FF2B5EF4-FFF2-40B4-BE49-F238E27FC236}">
                <a16:creationId xmlns:a16="http://schemas.microsoft.com/office/drawing/2014/main" id="{045989B4-06BD-4C25-AA5D-23540BBB4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61913"/>
            <a:ext cx="91440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fr-FR" altLang="ja-JP" sz="3600" b="1">
                <a:solidFill>
                  <a:srgbClr val="17375E"/>
                </a:solidFill>
                <a:latin typeface="Arial" panose="020B0604020202020204" pitchFamily="34" charset="0"/>
              </a:rPr>
              <a:t>Le Noyau des Activités SHEP</a:t>
            </a:r>
          </a:p>
          <a:p>
            <a:pPr algn="ctr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fr-FR" altLang="ja-JP" sz="3600" b="1">
                <a:solidFill>
                  <a:srgbClr val="17375E"/>
                </a:solidFill>
                <a:latin typeface="Arial" panose="020B0604020202020204" pitchFamily="34" charset="0"/>
              </a:rPr>
              <a:t>-Etude de Marché: point tournant important 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8" ma:contentTypeDescription="新しいドキュメントを作成します。" ma:contentTypeScope="" ma:versionID="4727cdbd0fd9f8089d045891ae666004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aa4d7870900b9d65edf52ede02b3442d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</documentManagement>
</p:properties>
</file>

<file path=customXml/itemProps1.xml><?xml version="1.0" encoding="utf-8"?>
<ds:datastoreItem xmlns:ds="http://schemas.openxmlformats.org/officeDocument/2006/customXml" ds:itemID="{7BE61D80-C8F2-460A-A0EE-69A33A8B35A5}"/>
</file>

<file path=customXml/itemProps2.xml><?xml version="1.0" encoding="utf-8"?>
<ds:datastoreItem xmlns:ds="http://schemas.openxmlformats.org/officeDocument/2006/customXml" ds:itemID="{C990E480-7950-488B-8711-AE249007B4CD}"/>
</file>

<file path=customXml/itemProps3.xml><?xml version="1.0" encoding="utf-8"?>
<ds:datastoreItem xmlns:ds="http://schemas.openxmlformats.org/officeDocument/2006/customXml" ds:itemID="{84A49D95-5B33-42DD-BC3C-EBD42280895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</TotalTime>
  <Words>2210</Words>
  <Application>Microsoft Office PowerPoint</Application>
  <PresentationFormat>画面に合わせる (4:3)</PresentationFormat>
  <Paragraphs>384</Paragraphs>
  <Slides>25</Slides>
  <Notes>21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43" baseType="lpstr">
      <vt:lpstr>Arial</vt:lpstr>
      <vt:lpstr>ＭＳ Ｐゴシック</vt:lpstr>
      <vt:lpstr>Calibri</vt:lpstr>
      <vt:lpstr>Arial Black</vt:lpstr>
      <vt:lpstr>HGｺﾞｼｯｸE</vt:lpstr>
      <vt:lpstr>Franklin Gothic Book</vt:lpstr>
      <vt:lpstr>Gill Sans MT</vt:lpstr>
      <vt:lpstr>Wingdings</vt:lpstr>
      <vt:lpstr>Tahoma</vt:lpstr>
      <vt:lpstr>Wingdings 2</vt:lpstr>
      <vt:lpstr>Times New Roman</vt:lpstr>
      <vt:lpstr>Arial Unicode MS</vt:lpstr>
      <vt:lpstr>Verdana</vt:lpstr>
      <vt:lpstr>Calibri Light</vt:lpstr>
      <vt:lpstr>ＭＳ 明朝</vt:lpstr>
      <vt:lpstr>Showcard Gothic</vt:lpstr>
      <vt:lpstr>Thème Office</vt:lpstr>
      <vt:lpstr>ビットマップ イメージ</vt:lpstr>
      <vt:lpstr>Etude de marché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マリ国 モプチ県における自然資源の ワイズユースを通じたニジェール川 中央デルタ保全調査</dc:title>
  <dc:creator>EHC_A</dc:creator>
  <cp:lastModifiedBy>Kikue SUGIMOTO FALL</cp:lastModifiedBy>
  <cp:revision>291</cp:revision>
  <cp:lastPrinted>2023-02-20T09:04:55Z</cp:lastPrinted>
  <dcterms:created xsi:type="dcterms:W3CDTF">2010-03-31T06:25:11Z</dcterms:created>
  <dcterms:modified xsi:type="dcterms:W3CDTF">2023-12-08T13:06:12Z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</Properties>
</file>