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2" r:id="rId5"/>
    <p:sldId id="296" r:id="rId6"/>
    <p:sldId id="269" r:id="rId7"/>
    <p:sldId id="257" r:id="rId8"/>
    <p:sldId id="259" r:id="rId9"/>
    <p:sldId id="264" r:id="rId10"/>
    <p:sldId id="261" r:id="rId11"/>
    <p:sldId id="286" r:id="rId12"/>
    <p:sldId id="287" r:id="rId13"/>
    <p:sldId id="288" r:id="rId14"/>
    <p:sldId id="289" r:id="rId15"/>
    <p:sldId id="290" r:id="rId16"/>
    <p:sldId id="291" r:id="rId17"/>
    <p:sldId id="285" r:id="rId18"/>
    <p:sldId id="270" r:id="rId19"/>
    <p:sldId id="294" r:id="rId20"/>
    <p:sldId id="295" r:id="rId21"/>
    <p:sldId id="267" r:id="rId22"/>
    <p:sldId id="263" r:id="rId23"/>
    <p:sldId id="284" r:id="rId24"/>
    <p:sldId id="281" r:id="rId25"/>
    <p:sldId id="293" r:id="rId26"/>
    <p:sldId id="292"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3747C2-AEF4-4AA7-88DD-960CDCE2BA1A}">
          <p14:sldIdLst>
            <p14:sldId id="282"/>
            <p14:sldId id="296"/>
            <p14:sldId id="269"/>
            <p14:sldId id="257"/>
            <p14:sldId id="259"/>
            <p14:sldId id="264"/>
            <p14:sldId id="261"/>
            <p14:sldId id="286"/>
            <p14:sldId id="287"/>
            <p14:sldId id="288"/>
            <p14:sldId id="289"/>
            <p14:sldId id="290"/>
            <p14:sldId id="291"/>
            <p14:sldId id="285"/>
            <p14:sldId id="270"/>
            <p14:sldId id="294"/>
            <p14:sldId id="295"/>
          </p14:sldIdLst>
        </p14:section>
        <p14:section name="Untitled Section" id="{D0221178-CEBE-4FAA-B2A9-5B5C5811D959}">
          <p14:sldIdLst>
            <p14:sldId id="267"/>
            <p14:sldId id="263"/>
            <p14:sldId id="284"/>
            <p14:sldId id="281"/>
            <p14:sldId id="293"/>
            <p14:sldId id="2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50BF8-0AAD-1055-D677-800802CB6F32}" v="17" dt="2023-01-30T11:45:42.446"/>
    <p1510:client id="{B27FC978-C599-AEDA-1871-8D344A1702AF}" v="3" dt="2023-01-31T12:13:59.687"/>
    <p1510:client id="{DD0C2EFC-A4D8-C9F9-9F38-1AD8FCC792BD}" v="27" dt="2022-12-28T06:35:15.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26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ibayashi, Nobuaki[栗林 伸昭]" userId="S::kuribayashi.nobuaki3@jica.go.jp::9c818291-500f-4c57-95a1-e658bce1a3f6" providerId="AD" clId="Web-{B27FC978-C599-AEDA-1871-8D344A1702AF}"/>
    <pc:docChg chg="modSld">
      <pc:chgData name="Kuribayashi, Nobuaki[栗林 伸昭]" userId="S::kuribayashi.nobuaki3@jica.go.jp::9c818291-500f-4c57-95a1-e658bce1a3f6" providerId="AD" clId="Web-{B27FC978-C599-AEDA-1871-8D344A1702AF}" dt="2023-01-31T12:13:59.687" v="2" actId="1076"/>
      <pc:docMkLst>
        <pc:docMk/>
      </pc:docMkLst>
      <pc:sldChg chg="modSp">
        <pc:chgData name="Kuribayashi, Nobuaki[栗林 伸昭]" userId="S::kuribayashi.nobuaki3@jica.go.jp::9c818291-500f-4c57-95a1-e658bce1a3f6" providerId="AD" clId="Web-{B27FC978-C599-AEDA-1871-8D344A1702AF}" dt="2023-01-31T12:13:59.687" v="2" actId="1076"/>
        <pc:sldMkLst>
          <pc:docMk/>
          <pc:sldMk cId="1901100819" sldId="261"/>
        </pc:sldMkLst>
        <pc:spChg chg="mod">
          <ac:chgData name="Kuribayashi, Nobuaki[栗林 伸昭]" userId="S::kuribayashi.nobuaki3@jica.go.jp::9c818291-500f-4c57-95a1-e658bce1a3f6" providerId="AD" clId="Web-{B27FC978-C599-AEDA-1871-8D344A1702AF}" dt="2023-01-31T12:13:59.687" v="2" actId="1076"/>
          <ac:spMkLst>
            <pc:docMk/>
            <pc:sldMk cId="1901100819" sldId="261"/>
            <ac:spMk id="10" creationId="{00000000-0000-0000-0000-000000000000}"/>
          </ac:spMkLst>
        </pc:spChg>
      </pc:sldChg>
      <pc:sldChg chg="modSp">
        <pc:chgData name="Kuribayashi, Nobuaki[栗林 伸昭]" userId="S::kuribayashi.nobuaki3@jica.go.jp::9c818291-500f-4c57-95a1-e658bce1a3f6" providerId="AD" clId="Web-{B27FC978-C599-AEDA-1871-8D344A1702AF}" dt="2023-01-31T12:13:42.343" v="1" actId="14100"/>
        <pc:sldMkLst>
          <pc:docMk/>
          <pc:sldMk cId="3592124787" sldId="296"/>
        </pc:sldMkLst>
        <pc:spChg chg="mod">
          <ac:chgData name="Kuribayashi, Nobuaki[栗林 伸昭]" userId="S::kuribayashi.nobuaki3@jica.go.jp::9c818291-500f-4c57-95a1-e658bce1a3f6" providerId="AD" clId="Web-{B27FC978-C599-AEDA-1871-8D344A1702AF}" dt="2023-01-31T12:13:42.343" v="1" actId="14100"/>
          <ac:spMkLst>
            <pc:docMk/>
            <pc:sldMk cId="3592124787" sldId="296"/>
            <ac:spMk id="6" creationId="{00000000-0000-0000-0000-000000000000}"/>
          </ac:spMkLst>
        </pc:spChg>
      </pc:sldChg>
    </pc:docChg>
  </pc:docChgLst>
  <pc:docChgLst>
    <pc:chgData name="MarinaEdson, MZ[Marina Edson]" userId="S::marinaedson.mz@jica.go.jp::3edd06cc-5e5d-4291-ab70-05039e2b6ef0" providerId="AD" clId="Web-{44850BF8-0AAD-1055-D677-800802CB6F32}"/>
    <pc:docChg chg="modSld">
      <pc:chgData name="MarinaEdson, MZ[Marina Edson]" userId="S::marinaedson.mz@jica.go.jp::3edd06cc-5e5d-4291-ab70-05039e2b6ef0" providerId="AD" clId="Web-{44850BF8-0AAD-1055-D677-800802CB6F32}" dt="2023-01-30T11:44:51.367" v="7"/>
      <pc:docMkLst>
        <pc:docMk/>
      </pc:docMkLst>
      <pc:sldChg chg="modSp">
        <pc:chgData name="MarinaEdson, MZ[Marina Edson]" userId="S::marinaedson.mz@jica.go.jp::3edd06cc-5e5d-4291-ab70-05039e2b6ef0" providerId="AD" clId="Web-{44850BF8-0AAD-1055-D677-800802CB6F32}" dt="2023-01-30T11:44:51.367" v="7"/>
        <pc:sldMkLst>
          <pc:docMk/>
          <pc:sldMk cId="2627465083" sldId="290"/>
        </pc:sldMkLst>
        <pc:graphicFrameChg chg="mod modGraphic">
          <ac:chgData name="MarinaEdson, MZ[Marina Edson]" userId="S::marinaedson.mz@jica.go.jp::3edd06cc-5e5d-4291-ab70-05039e2b6ef0" providerId="AD" clId="Web-{44850BF8-0AAD-1055-D677-800802CB6F32}" dt="2023-01-30T11:44:51.367" v="7"/>
          <ac:graphicFrameMkLst>
            <pc:docMk/>
            <pc:sldMk cId="2627465083" sldId="290"/>
            <ac:graphicFrameMk id="12" creationId="{00000000-0000-0000-0000-000000000000}"/>
          </ac:graphicFrameMkLst>
        </pc:graphicFrameChg>
      </pc:sldChg>
      <pc:sldChg chg="modSp">
        <pc:chgData name="MarinaEdson, MZ[Marina Edson]" userId="S::marinaedson.mz@jica.go.jp::3edd06cc-5e5d-4291-ab70-05039e2b6ef0" providerId="AD" clId="Web-{44850BF8-0AAD-1055-D677-800802CB6F32}" dt="2023-01-30T11:40:00.389" v="5"/>
        <pc:sldMkLst>
          <pc:docMk/>
          <pc:sldMk cId="3592124787" sldId="296"/>
        </pc:sldMkLst>
        <pc:graphicFrameChg chg="mod modGraphic">
          <ac:chgData name="MarinaEdson, MZ[Marina Edson]" userId="S::marinaedson.mz@jica.go.jp::3edd06cc-5e5d-4291-ab70-05039e2b6ef0" providerId="AD" clId="Web-{44850BF8-0AAD-1055-D677-800802CB6F32}" dt="2023-01-30T11:40:00.389" v="5"/>
          <ac:graphicFrameMkLst>
            <pc:docMk/>
            <pc:sldMk cId="3592124787" sldId="296"/>
            <ac:graphicFrameMk id="5" creationId="{00000000-0000-0000-0000-000000000000}"/>
          </ac:graphicFrameMkLst>
        </pc:graphicFrameChg>
      </pc:sldChg>
    </pc:docChg>
  </pc:docChgLst>
  <pc:docChgLst>
    <pc:chgData name="MarinaEdson, MZ[Marina Edson]" userId="S::marinaedson.mz@jica.go.jp::3edd06cc-5e5d-4291-ab70-05039e2b6ef0" providerId="AD" clId="Web-{DD0C2EFC-A4D8-C9F9-9F38-1AD8FCC792BD}"/>
    <pc:docChg chg="modSld">
      <pc:chgData name="MarinaEdson, MZ[Marina Edson]" userId="S::marinaedson.mz@jica.go.jp::3edd06cc-5e5d-4291-ab70-05039e2b6ef0" providerId="AD" clId="Web-{DD0C2EFC-A4D8-C9F9-9F38-1AD8FCC792BD}" dt="2022-12-28T06:35:15.615" v="25" actId="20577"/>
      <pc:docMkLst>
        <pc:docMk/>
      </pc:docMkLst>
      <pc:sldChg chg="modSp">
        <pc:chgData name="MarinaEdson, MZ[Marina Edson]" userId="S::marinaedson.mz@jica.go.jp::3edd06cc-5e5d-4291-ab70-05039e2b6ef0" providerId="AD" clId="Web-{DD0C2EFC-A4D8-C9F9-9F38-1AD8FCC792BD}" dt="2022-12-28T06:34:05.817" v="23" actId="20577"/>
        <pc:sldMkLst>
          <pc:docMk/>
          <pc:sldMk cId="3137209880" sldId="257"/>
        </pc:sldMkLst>
        <pc:spChg chg="mod">
          <ac:chgData name="MarinaEdson, MZ[Marina Edson]" userId="S::marinaedson.mz@jica.go.jp::3edd06cc-5e5d-4291-ab70-05039e2b6ef0" providerId="AD" clId="Web-{DD0C2EFC-A4D8-C9F9-9F38-1AD8FCC792BD}" dt="2022-12-28T06:33:38.941" v="20" actId="20577"/>
          <ac:spMkLst>
            <pc:docMk/>
            <pc:sldMk cId="3137209880" sldId="257"/>
            <ac:spMk id="3" creationId="{00000000-0000-0000-0000-000000000000}"/>
          </ac:spMkLst>
        </pc:spChg>
        <pc:spChg chg="mod">
          <ac:chgData name="MarinaEdson, MZ[Marina Edson]" userId="S::marinaedson.mz@jica.go.jp::3edd06cc-5e5d-4291-ab70-05039e2b6ef0" providerId="AD" clId="Web-{DD0C2EFC-A4D8-C9F9-9F38-1AD8FCC792BD}" dt="2022-12-28T06:34:05.817" v="23" actId="20577"/>
          <ac:spMkLst>
            <pc:docMk/>
            <pc:sldMk cId="3137209880" sldId="257"/>
            <ac:spMk id="5" creationId="{00000000-0000-0000-0000-000000000000}"/>
          </ac:spMkLst>
        </pc:spChg>
      </pc:sldChg>
      <pc:sldChg chg="modSp">
        <pc:chgData name="MarinaEdson, MZ[Marina Edson]" userId="S::marinaedson.mz@jica.go.jp::3edd06cc-5e5d-4291-ab70-05039e2b6ef0" providerId="AD" clId="Web-{DD0C2EFC-A4D8-C9F9-9F38-1AD8FCC792BD}" dt="2022-12-28T06:35:15.615" v="25" actId="20577"/>
        <pc:sldMkLst>
          <pc:docMk/>
          <pc:sldMk cId="3319150764" sldId="259"/>
        </pc:sldMkLst>
        <pc:spChg chg="mod">
          <ac:chgData name="MarinaEdson, MZ[Marina Edson]" userId="S::marinaedson.mz@jica.go.jp::3edd06cc-5e5d-4291-ab70-05039e2b6ef0" providerId="AD" clId="Web-{DD0C2EFC-A4D8-C9F9-9F38-1AD8FCC792BD}" dt="2022-12-28T06:35:15.615" v="25" actId="20577"/>
          <ac:spMkLst>
            <pc:docMk/>
            <pc:sldMk cId="3319150764" sldId="2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n-US" smtClean="0"/>
              <a:pPr/>
              <a:t>1/31/2023</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n-US" smtClean="0"/>
              <a:pPr/>
              <a:t>‹#›</a:t>
            </a:fld>
            <a:endParaRPr kumimoji="1" lang="en-US"/>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B106995E-F1F1-4633-A39C-03F77480B3D8}" type="slidenum">
              <a:rPr kumimoji="1" lang="en-US" smtClean="0"/>
              <a:pPr/>
              <a:t>4</a:t>
            </a:fld>
            <a:endParaRPr kumimoji="1" lang="en-US"/>
          </a:p>
        </p:txBody>
      </p:sp>
    </p:spTree>
    <p:extLst>
      <p:ext uri="{BB962C8B-B14F-4D97-AF65-F5344CB8AC3E}">
        <p14:creationId xmlns:p14="http://schemas.microsoft.com/office/powerpoint/2010/main" val="28633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6" name="Slide Number Placeholder 5"/>
          <p:cNvSpPr>
            <a:spLocks noGrp="1"/>
          </p:cNvSpPr>
          <p:nvPr>
            <p:ph type="sldNum" sz="quarter" idx="12"/>
          </p:nvPr>
        </p:nvSpPr>
        <p:spPr/>
        <p:txBody>
          <a:bodyPr/>
          <a:lstStyle/>
          <a:p>
            <a:fld id="{5D3A281A-EDD1-4EE7-A1B5-4028A6F808F1}" type="slidenum">
              <a:rPr kumimoji="1" lang="en-US" smtClean="0"/>
              <a:pPr/>
              <a:t>‹#›</a:t>
            </a:fld>
            <a:endParaRPr kumimoji="1" lang="en-US"/>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n-US"/>
              <a:t>Click to edit Master title style</a:t>
            </a:r>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n-US" smtClean="0"/>
              <a:pPr/>
              <a:t>‹#›</a:t>
            </a:fld>
            <a:endParaRPr kumimoji="1" lang="en-US"/>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n-US" smtClean="0"/>
              <a:pPr/>
              <a:t>‹#›</a:t>
            </a:fld>
            <a:endParaRPr lang="en-US"/>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chemeClr val="accent6">
              <a:lumMod val="60000"/>
              <a:lumOff val="40000"/>
            </a:schemeClr>
          </a:solidFill>
        </p:spPr>
        <p:txBody>
          <a:bodyPr anchor="ctr" anchorCtr="0">
            <a:noAutofit/>
          </a:bodyPr>
          <a:lstStyle/>
          <a:p>
            <a:r>
              <a:rPr lang="en-US" altLang="ja-JP" sz="7200" dirty="0" err="1">
                <a:solidFill>
                  <a:schemeClr val="tx1"/>
                </a:solidFill>
              </a:rPr>
              <a:t>Pesquisa</a:t>
            </a:r>
            <a:r>
              <a:rPr lang="en-US" altLang="ja-JP" sz="7200" dirty="0">
                <a:solidFill>
                  <a:schemeClr val="tx1"/>
                </a:solidFill>
              </a:rPr>
              <a:t> de Mercado</a:t>
            </a:r>
            <a:br>
              <a:rPr kumimoji="1" lang="en-US" altLang="ja-JP" sz="8800" dirty="0">
                <a:solidFill>
                  <a:schemeClr val="tx1"/>
                </a:solidFill>
              </a:rPr>
            </a:br>
            <a:r>
              <a:rPr lang="pt-PT" altLang="ja-JP" sz="5400" dirty="0">
                <a:solidFill>
                  <a:schemeClr val="tx1"/>
                </a:solidFill>
              </a:rPr>
              <a:t> Métodos de Implementação</a:t>
            </a:r>
            <a:endParaRPr kumimoji="1" lang="en-US"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a:bodyPr>
          <a:lstStyle/>
          <a:p>
            <a:r>
              <a:rPr lang="pt-PT" altLang="ja-JP" b="1" dirty="0">
                <a:solidFill>
                  <a:schemeClr val="bg1">
                    <a:lumMod val="65000"/>
                  </a:schemeClr>
                </a:solidFill>
                <a:latin typeface="Century Gothic" panose="020B0502020202020204" pitchFamily="34" charset="0"/>
              </a:rPr>
              <a:t>Escreva o nome da sua organização aqui</a:t>
            </a:r>
            <a:endParaRPr lang="en-US" altLang="ja-JP" b="1" dirty="0">
              <a:solidFill>
                <a:schemeClr val="bg1">
                  <a:lumMod val="65000"/>
                </a:schemeClr>
              </a:solidFill>
              <a:latin typeface="Century Gothic" panose="020B0502020202020204" pitchFamily="34" charset="0"/>
            </a:endParaRPr>
          </a:p>
          <a:p>
            <a:endParaRPr lang="ja-JP" altLang="en-US" b="1" dirty="0">
              <a:solidFill>
                <a:schemeClr val="bg1">
                  <a:lumMod val="65000"/>
                </a:schemeClr>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5D3A281A-EDD1-4EE7-A1B5-4028A6F808F1}" type="slidenum">
              <a:rPr kumimoji="1" lang="en-US" smtClean="0"/>
              <a:pPr/>
              <a:t>1</a:t>
            </a:fld>
            <a:endParaRPr kumimoji="1"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name="ビットマップ イメージ" r:id="rId3" imgW="5819048" imgH="4982270" progId="PBrush">
                  <p:embed/>
                </p:oleObj>
              </mc:Choice>
              <mc:Fallback>
                <p:oleObj name="ビットマップ イメージ" r:id="rId3" imgW="5819048" imgH="4982270" progId="PBrush">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a:picLocks noChangeAspect="1"/>
          </p:cNvPicPr>
          <p:nvPr/>
        </p:nvPicPr>
        <p:blipFill>
          <a:blip r:embed="rId5"/>
          <a:stretch>
            <a:fillRect/>
          </a:stretch>
        </p:blipFill>
        <p:spPr>
          <a:xfrm>
            <a:off x="6872288" y="3750446"/>
            <a:ext cx="4234713" cy="2846095"/>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6" y="0"/>
            <a:ext cx="10848975" cy="1325563"/>
          </a:xfrm>
        </p:spPr>
        <p:txBody>
          <a:bodyPr>
            <a:normAutofit/>
          </a:bodyPr>
          <a:lstStyle/>
          <a:p>
            <a:pPr algn="ctr"/>
            <a:r>
              <a:rPr lang="en-US" dirty="0" err="1">
                <a:solidFill>
                  <a:srgbClr val="FF0000"/>
                </a:solidFill>
              </a:rPr>
              <a:t>Pesquisa</a:t>
            </a:r>
            <a:r>
              <a:rPr lang="en-US" dirty="0">
                <a:solidFill>
                  <a:srgbClr val="FF0000"/>
                </a:solidFill>
              </a:rPr>
              <a:t> de Mercado </a:t>
            </a:r>
            <a:r>
              <a:rPr lang="en-US" dirty="0" err="1">
                <a:solidFill>
                  <a:srgbClr val="FF0000"/>
                </a:solidFill>
              </a:rPr>
              <a:t>em</a:t>
            </a:r>
            <a:r>
              <a:rPr lang="en-US" dirty="0">
                <a:solidFill>
                  <a:srgbClr val="FF0000"/>
                </a:solidFill>
              </a:rPr>
              <a:t> </a:t>
            </a:r>
            <a:r>
              <a:rPr lang="en-US" dirty="0" err="1">
                <a:solidFill>
                  <a:srgbClr val="FF0000"/>
                </a:solidFill>
              </a:rPr>
              <a:t>Profundidade</a:t>
            </a:r>
            <a:r>
              <a:rPr lang="en-US" dirty="0">
                <a:solidFill>
                  <a:srgbClr val="FF0000"/>
                </a:solidFill>
              </a:rPr>
              <a:t>: </a:t>
            </a:r>
            <a:br>
              <a:rPr lang="en-US" dirty="0">
                <a:solidFill>
                  <a:srgbClr val="FF0000"/>
                </a:solidFill>
              </a:rPr>
            </a:br>
            <a:r>
              <a:rPr lang="en-US" dirty="0" err="1"/>
              <a:t>Três</a:t>
            </a:r>
            <a:r>
              <a:rPr lang="en-US" dirty="0"/>
              <a:t> </a:t>
            </a:r>
            <a:r>
              <a:rPr lang="en-US" dirty="0" err="1"/>
              <a:t>Princípios</a:t>
            </a:r>
            <a:r>
              <a:rPr lang="en-US" dirty="0"/>
              <a:t> da </a:t>
            </a:r>
            <a:r>
              <a:rPr lang="en-US" dirty="0" err="1"/>
              <a:t>Pesquisa</a:t>
            </a:r>
            <a:r>
              <a:rPr lang="en-US" dirty="0"/>
              <a:t> de Mercado SHEP</a:t>
            </a: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10</a:t>
            </a:fld>
            <a:endParaRPr kumimoji="1" lang="en-US"/>
          </a:p>
        </p:txBody>
      </p:sp>
      <p:pic>
        <p:nvPicPr>
          <p:cNvPr id="3" name="図 2"/>
          <p:cNvPicPr>
            <a:picLocks noChangeAspect="1"/>
          </p:cNvPicPr>
          <p:nvPr/>
        </p:nvPicPr>
        <p:blipFill>
          <a:blip r:embed="rId2"/>
          <a:stretch>
            <a:fillRect/>
          </a:stretch>
        </p:blipFill>
        <p:spPr>
          <a:xfrm>
            <a:off x="1633830" y="1325563"/>
            <a:ext cx="8943385" cy="5252321"/>
          </a:xfrm>
          <a:prstGeom prst="rect">
            <a:avLst/>
          </a:prstGeom>
        </p:spPr>
      </p:pic>
    </p:spTree>
    <p:extLst>
      <p:ext uri="{BB962C8B-B14F-4D97-AF65-F5344CB8AC3E}">
        <p14:creationId xmlns:p14="http://schemas.microsoft.com/office/powerpoint/2010/main" val="144480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pPr/>
              <a:t>11</a:t>
            </a:fld>
            <a:endParaRPr kumimoji="1" lang="en-US"/>
          </a:p>
        </p:txBody>
      </p:sp>
      <p:graphicFrame>
        <p:nvGraphicFramePr>
          <p:cNvPr id="6" name="表 3"/>
          <p:cNvGraphicFramePr>
            <a:graphicFrameLocks noGrp="1"/>
          </p:cNvGraphicFramePr>
          <p:nvPr>
            <p:extLst>
              <p:ext uri="{D42A27DB-BD31-4B8C-83A1-F6EECF244321}">
                <p14:modId xmlns:p14="http://schemas.microsoft.com/office/powerpoint/2010/main" val="2050955067"/>
              </p:ext>
            </p:extLst>
          </p:nvPr>
        </p:nvGraphicFramePr>
        <p:xfrm>
          <a:off x="284755" y="2016745"/>
          <a:ext cx="11230969" cy="4114800"/>
        </p:xfrm>
        <a:graphic>
          <a:graphicData uri="http://schemas.openxmlformats.org/drawingml/2006/table">
            <a:tbl>
              <a:tblPr firstRow="1" bandRow="1">
                <a:tableStyleId>{5DA37D80-6434-44D0-A028-1B22A696006F}</a:tableStyleId>
              </a:tblPr>
              <a:tblGrid>
                <a:gridCol w="404060">
                  <a:extLst>
                    <a:ext uri="{9D8B030D-6E8A-4147-A177-3AD203B41FA5}">
                      <a16:colId xmlns:a16="http://schemas.microsoft.com/office/drawing/2014/main" val="20000"/>
                    </a:ext>
                  </a:extLst>
                </a:gridCol>
                <a:gridCol w="10826909">
                  <a:extLst>
                    <a:ext uri="{9D8B030D-6E8A-4147-A177-3AD203B41FA5}">
                      <a16:colId xmlns:a16="http://schemas.microsoft.com/office/drawing/2014/main" val="20001"/>
                    </a:ext>
                  </a:extLst>
                </a:gridCol>
              </a:tblGrid>
              <a:tr h="303808">
                <a:tc>
                  <a:txBody>
                    <a:bodyPr/>
                    <a:lstStyle/>
                    <a:p>
                      <a:r>
                        <a:rPr kumimoji="1" lang="en-US" altLang="ja-JP" sz="2000" b="0" dirty="0"/>
                        <a:t>1</a:t>
                      </a:r>
                      <a:endParaRPr kumimoji="1" lang="ja-JP" altLang="en-US" sz="2000" b="0" dirty="0"/>
                    </a:p>
                  </a:txBody>
                  <a:tcPr/>
                </a:tc>
                <a:tc>
                  <a:txBody>
                    <a:bodyPr/>
                    <a:lstStyle/>
                    <a:p>
                      <a:r>
                        <a:rPr kumimoji="1" lang="en-US" altLang="ja-JP" sz="2000" b="0" baseline="0" dirty="0" err="1"/>
                        <a:t>Apercebemo-nos</a:t>
                      </a:r>
                      <a:r>
                        <a:rPr kumimoji="1" lang="en-US" altLang="ja-JP" sz="2000" b="0" baseline="0" dirty="0"/>
                        <a:t> que </a:t>
                      </a:r>
                      <a:r>
                        <a:rPr kumimoji="1" lang="en-US" altLang="ja-JP" sz="2000" b="0" baseline="0" dirty="0" err="1"/>
                        <a:t>tinhamos</a:t>
                      </a:r>
                      <a:r>
                        <a:rPr kumimoji="1" lang="en-US" altLang="ja-JP" sz="2000" b="0" baseline="0" dirty="0"/>
                        <a:t> que </a:t>
                      </a:r>
                      <a:r>
                        <a:rPr kumimoji="1" lang="en-US" altLang="ja-JP" sz="2000" b="0" baseline="0" dirty="0" err="1"/>
                        <a:t>colher</a:t>
                      </a:r>
                      <a:r>
                        <a:rPr kumimoji="1" lang="en-US" altLang="ja-JP" sz="2000" b="0" baseline="0" dirty="0"/>
                        <a:t> a </a:t>
                      </a:r>
                      <a:r>
                        <a:rPr kumimoji="1" lang="en-US" altLang="ja-JP" sz="2000" b="0" baseline="0" dirty="0" err="1"/>
                        <a:t>cenoura</a:t>
                      </a:r>
                      <a:r>
                        <a:rPr kumimoji="1" lang="en-US" altLang="ja-JP" sz="2000" b="0" baseline="0" dirty="0"/>
                        <a:t> </a:t>
                      </a:r>
                      <a:r>
                        <a:rPr kumimoji="1" lang="en-US" altLang="ja-JP" sz="2000" b="0" baseline="0" dirty="0" err="1"/>
                        <a:t>mais</a:t>
                      </a:r>
                      <a:r>
                        <a:rPr kumimoji="1" lang="en-US" altLang="ja-JP" sz="2000" b="0" baseline="0" dirty="0"/>
                        <a:t> </a:t>
                      </a:r>
                      <a:r>
                        <a:rPr kumimoji="1" lang="en-US" altLang="ja-JP" sz="2000" b="0" baseline="0" dirty="0" err="1"/>
                        <a:t>cedo</a:t>
                      </a:r>
                      <a:r>
                        <a:rPr kumimoji="1" lang="en-US" altLang="ja-JP" sz="2000" b="0" baseline="0" dirty="0"/>
                        <a:t> do que o normal. </a:t>
                      </a:r>
                      <a:r>
                        <a:rPr kumimoji="1" lang="en-US" altLang="ja-JP" sz="2000" b="0" baseline="0" dirty="0" err="1"/>
                        <a:t>Cenouras</a:t>
                      </a:r>
                      <a:r>
                        <a:rPr kumimoji="1" lang="en-US" altLang="ja-JP" sz="2000" b="0" baseline="0" dirty="0"/>
                        <a:t> um </a:t>
                      </a:r>
                      <a:r>
                        <a:rPr kumimoji="1" lang="en-US" altLang="ja-JP" sz="2000" b="0" baseline="0" dirty="0" err="1"/>
                        <a:t>pouco</a:t>
                      </a:r>
                      <a:r>
                        <a:rPr kumimoji="1" lang="en-US" altLang="ja-JP" sz="2000" b="0" baseline="0" dirty="0"/>
                        <a:t> </a:t>
                      </a:r>
                      <a:r>
                        <a:rPr kumimoji="1" lang="en-US" altLang="ja-JP" sz="2000" b="0" baseline="0" dirty="0" err="1"/>
                        <a:t>mais</a:t>
                      </a:r>
                      <a:r>
                        <a:rPr kumimoji="1" lang="en-US" altLang="ja-JP" sz="2000" b="0" baseline="0" dirty="0"/>
                        <a:t> </a:t>
                      </a:r>
                      <a:r>
                        <a:rPr kumimoji="1" lang="en-US" altLang="ja-JP" sz="2000" b="0" baseline="0" dirty="0" err="1"/>
                        <a:t>pequenas</a:t>
                      </a:r>
                      <a:r>
                        <a:rPr kumimoji="1" lang="en-US" altLang="ja-JP" sz="2000" b="0" baseline="0" dirty="0"/>
                        <a:t> </a:t>
                      </a:r>
                      <a:r>
                        <a:rPr kumimoji="1" lang="en-US" altLang="ja-JP" sz="2000" b="0" baseline="0" dirty="0" err="1"/>
                        <a:t>têm</a:t>
                      </a:r>
                      <a:r>
                        <a:rPr kumimoji="1" lang="en-US" altLang="ja-JP" sz="2000" b="0" baseline="0" dirty="0"/>
                        <a:t> </a:t>
                      </a:r>
                      <a:r>
                        <a:rPr kumimoji="1" lang="en-US" altLang="ja-JP" sz="2000" b="0" baseline="0" dirty="0" err="1"/>
                        <a:t>melhor</a:t>
                      </a:r>
                      <a:r>
                        <a:rPr kumimoji="1" lang="en-US" altLang="ja-JP" sz="2000" b="0" baseline="0" dirty="0"/>
                        <a:t> </a:t>
                      </a:r>
                      <a:r>
                        <a:rPr kumimoji="1" lang="en-US" altLang="ja-JP" sz="2000" b="0" baseline="0" dirty="0" err="1"/>
                        <a:t>sabor</a:t>
                      </a:r>
                      <a:r>
                        <a:rPr kumimoji="1" lang="en-US" altLang="ja-JP" sz="2000" b="0" baseline="0" dirty="0"/>
                        <a:t> e </a:t>
                      </a:r>
                      <a:r>
                        <a:rPr kumimoji="1" lang="en-US" altLang="ja-JP" sz="2000" b="0" baseline="0" dirty="0" err="1"/>
                        <a:t>são</a:t>
                      </a:r>
                      <a:r>
                        <a:rPr kumimoji="1" lang="en-US" altLang="ja-JP" sz="2000" b="0" baseline="0" dirty="0"/>
                        <a:t> </a:t>
                      </a:r>
                      <a:r>
                        <a:rPr kumimoji="1" lang="en-US" altLang="ja-JP" sz="2000" b="0" baseline="0" dirty="0" err="1"/>
                        <a:t>vendidas</a:t>
                      </a:r>
                      <a:r>
                        <a:rPr kumimoji="1" lang="en-US" altLang="ja-JP" sz="2000" b="0" baseline="0" dirty="0"/>
                        <a:t> a um </a:t>
                      </a:r>
                      <a:r>
                        <a:rPr kumimoji="1" lang="en-US" altLang="ja-JP" sz="2000" b="0" baseline="0" dirty="0" err="1"/>
                        <a:t>preço</a:t>
                      </a:r>
                      <a:r>
                        <a:rPr kumimoji="1" lang="en-US" altLang="ja-JP" sz="2000" b="0" baseline="0" dirty="0"/>
                        <a:t> </a:t>
                      </a:r>
                      <a:r>
                        <a:rPr kumimoji="1" lang="en-US" altLang="ja-JP" sz="2000" b="0" baseline="0" dirty="0" err="1"/>
                        <a:t>mais</a:t>
                      </a:r>
                      <a:r>
                        <a:rPr kumimoji="1" lang="en-US" altLang="ja-JP" sz="2000" b="0" baseline="0" dirty="0"/>
                        <a:t> </a:t>
                      </a:r>
                      <a:r>
                        <a:rPr kumimoji="1" lang="en-US" altLang="ja-JP" sz="2000" b="0" baseline="0" dirty="0" err="1"/>
                        <a:t>elevado</a:t>
                      </a:r>
                      <a:r>
                        <a:rPr kumimoji="1" lang="en-US" altLang="ja-JP" sz="2000" b="0" baseline="0" dirty="0"/>
                        <a:t> do </a:t>
                      </a:r>
                      <a:r>
                        <a:rPr kumimoji="1" lang="en-US" altLang="ja-JP" sz="2000" b="0" baseline="0" dirty="0" err="1"/>
                        <a:t>que</a:t>
                      </a:r>
                      <a:r>
                        <a:rPr kumimoji="1" lang="en-US" altLang="ja-JP" sz="2000" b="0" baseline="0" dirty="0"/>
                        <a:t> as </a:t>
                      </a:r>
                      <a:r>
                        <a:rPr kumimoji="1" lang="en-US" altLang="ja-JP" sz="2000" b="0" baseline="0" dirty="0" err="1"/>
                        <a:t>cenouras</a:t>
                      </a:r>
                      <a:r>
                        <a:rPr kumimoji="1" lang="en-US" altLang="ja-JP" sz="2000" b="0" baseline="0" dirty="0"/>
                        <a:t> </a:t>
                      </a:r>
                      <a:r>
                        <a:rPr kumimoji="1" lang="en-US" altLang="ja-JP" sz="2000" b="0" baseline="0" dirty="0" err="1"/>
                        <a:t>maiores</a:t>
                      </a:r>
                      <a:r>
                        <a:rPr kumimoji="1" lang="en-US" altLang="ja-JP" sz="2000" b="0" baseline="0" dirty="0"/>
                        <a:t>.  </a:t>
                      </a:r>
                      <a:endParaRPr kumimoji="1" lang="ja-JP" altLang="en-US" sz="2000" b="0" dirty="0"/>
                    </a:p>
                  </a:txBody>
                  <a:tcPr/>
                </a:tc>
                <a:extLst>
                  <a:ext uri="{0D108BD9-81ED-4DB2-BD59-A6C34878D82A}">
                    <a16:rowId xmlns:a16="http://schemas.microsoft.com/office/drawing/2014/main" val="10000"/>
                  </a:ext>
                </a:extLst>
              </a:tr>
              <a:tr h="303808">
                <a:tc>
                  <a:txBody>
                    <a:bodyPr/>
                    <a:lstStyle/>
                    <a:p>
                      <a:r>
                        <a:rPr kumimoji="1" lang="en-US" altLang="ja-JP" sz="2000" b="0" dirty="0"/>
                        <a:t>2</a:t>
                      </a:r>
                      <a:endParaRPr kumimoji="1" lang="ja-JP" altLang="en-US" sz="2000" b="0" dirty="0"/>
                    </a:p>
                  </a:txBody>
                  <a:tcPr/>
                </a:tc>
                <a:tc>
                  <a:txBody>
                    <a:bodyPr/>
                    <a:lstStyle/>
                    <a:p>
                      <a:r>
                        <a:rPr kumimoji="1" lang="pt-BR" altLang="ja-JP" sz="2000" b="0" dirty="0"/>
                        <a:t>Descobrimos que devemos colher cenouras muito cedo pela manhã, quando ainda está escuro lá fora. As cenouras duram mais tempo quando são colhidas dessa forma. Os compradores estão dispostos a comprar tais cenouras e a dar-nos um preço melhor.</a:t>
                      </a:r>
                    </a:p>
                  </a:txBody>
                  <a:tcPr/>
                </a:tc>
                <a:extLst>
                  <a:ext uri="{0D108BD9-81ED-4DB2-BD59-A6C34878D82A}">
                    <a16:rowId xmlns:a16="http://schemas.microsoft.com/office/drawing/2014/main" val="10001"/>
                  </a:ext>
                </a:extLst>
              </a:tr>
              <a:tr h="303808">
                <a:tc>
                  <a:txBody>
                    <a:bodyPr/>
                    <a:lstStyle/>
                    <a:p>
                      <a:r>
                        <a:rPr kumimoji="1" lang="en-US" altLang="ja-JP" sz="2000" b="0" dirty="0"/>
                        <a:t>3</a:t>
                      </a:r>
                      <a:endParaRPr kumimoji="1" lang="ja-JP" altLang="en-US" sz="2000" b="0" dirty="0"/>
                    </a:p>
                  </a:txBody>
                  <a:tcPr/>
                </a:tc>
                <a:tc>
                  <a:txBody>
                    <a:bodyPr/>
                    <a:lstStyle/>
                    <a:p>
                      <a:r>
                        <a:rPr kumimoji="1" lang="pt-BR" altLang="ja-JP" sz="2000" b="0" dirty="0"/>
                        <a:t>Apercebemo-nos de que é menos arriscado fornecer produtos ao mercado constantemente ao longo da estação do que fornecê-los em grande quantidade ao mesmo tempo.</a:t>
                      </a:r>
                    </a:p>
                  </a:txBody>
                  <a:tcPr/>
                </a:tc>
                <a:extLst>
                  <a:ext uri="{0D108BD9-81ED-4DB2-BD59-A6C34878D82A}">
                    <a16:rowId xmlns:a16="http://schemas.microsoft.com/office/drawing/2014/main" val="10002"/>
                  </a:ext>
                </a:extLst>
              </a:tr>
              <a:tr h="383808">
                <a:tc>
                  <a:txBody>
                    <a:bodyPr/>
                    <a:lstStyle/>
                    <a:p>
                      <a:r>
                        <a:rPr kumimoji="1" lang="en-US" altLang="ja-JP" sz="2000" b="0" dirty="0"/>
                        <a:t>4</a:t>
                      </a:r>
                      <a:endParaRPr kumimoji="1" lang="ja-JP" altLang="en-US" sz="2000" b="0" dirty="0"/>
                    </a:p>
                  </a:txBody>
                  <a:tcPr/>
                </a:tc>
                <a:tc>
                  <a:txBody>
                    <a:bodyPr/>
                    <a:lstStyle/>
                    <a:p>
                      <a:r>
                        <a:rPr kumimoji="1" lang="pt-BR" altLang="ja-JP" sz="2000" b="0" dirty="0"/>
                        <a:t>Estamos convencidos de que as sementes certificadas e as sementes híbridas podem produzir vegetais de melhor qualidade, o que significa que podemos vendê-los a um preço mais elevado.</a:t>
                      </a:r>
                    </a:p>
                  </a:txBody>
                  <a:tcPr/>
                </a:tc>
                <a:extLst>
                  <a:ext uri="{0D108BD9-81ED-4DB2-BD59-A6C34878D82A}">
                    <a16:rowId xmlns:a16="http://schemas.microsoft.com/office/drawing/2014/main" val="10003"/>
                  </a:ext>
                </a:extLst>
              </a:tr>
              <a:tr h="202312">
                <a:tc>
                  <a:txBody>
                    <a:bodyPr/>
                    <a:lstStyle/>
                    <a:p>
                      <a:r>
                        <a:rPr kumimoji="1" lang="en-US" altLang="ja-JP" sz="2000" b="0" dirty="0"/>
                        <a:t>5</a:t>
                      </a:r>
                      <a:endParaRPr kumimoji="1" lang="ja-JP" altLang="en-US" sz="2000" b="0" dirty="0"/>
                    </a:p>
                  </a:txBody>
                  <a:tcPr/>
                </a:tc>
                <a:tc>
                  <a:txBody>
                    <a:bodyPr/>
                    <a:lstStyle/>
                    <a:p>
                      <a:r>
                        <a:rPr kumimoji="1" lang="pt-BR" altLang="ja-JP" sz="2000" b="0" dirty="0"/>
                        <a:t>Compreendemos que o momento da plantação é importante. Devemos plantar as sementes no momento certo, ou que devemos utilizar sementes de variedades de maturação rápida, para que possamos colher nos meses de maior procura. </a:t>
                      </a:r>
                    </a:p>
                  </a:txBody>
                  <a:tcPr/>
                </a:tc>
                <a:extLst>
                  <a:ext uri="{0D108BD9-81ED-4DB2-BD59-A6C34878D82A}">
                    <a16:rowId xmlns:a16="http://schemas.microsoft.com/office/drawing/2014/main" val="10004"/>
                  </a:ext>
                </a:extLst>
              </a:tr>
            </a:tbl>
          </a:graphicData>
        </a:graphic>
      </p:graphicFrame>
      <p:pic>
        <p:nvPicPr>
          <p:cNvPr id="8" name="Picture 3" descr="C:\Users\Kumiko Shuto\AppData\Local\Microsoft\Windows\Temporary Internet Files\Content.IE5\AL2JQ5D3\carrot[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9820" y="3743989"/>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umiko Shuto\AppData\Local\Microsoft\Windows\Temporary Internet Files\Content.IE5\AL2JQ5D3\carrot[1].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29820" y="2983683"/>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157163" y="199271"/>
            <a:ext cx="11885954" cy="1610894"/>
          </a:xfrm>
        </p:spPr>
        <p:txBody>
          <a:bodyPr>
            <a:normAutofit fontScale="90000"/>
          </a:bodyPr>
          <a:lstStyle/>
          <a:p>
            <a:r>
              <a:rPr lang="pt-PT" dirty="0">
                <a:solidFill>
                  <a:srgbClr val="FF0000"/>
                </a:solidFill>
              </a:rPr>
              <a:t>Pesquisa de Mercado em Profundidade:</a:t>
            </a:r>
            <a:r>
              <a:rPr lang="pt-PT" dirty="0"/>
              <a:t> </a:t>
            </a:r>
            <a:br>
              <a:rPr lang="pt-PT" dirty="0"/>
            </a:br>
            <a:r>
              <a:rPr lang="pt-PT" dirty="0"/>
              <a:t>Exemplos de informação recolhida cumprindo-se os Três Princípios da Pesquisa de Mercado SHEP</a:t>
            </a:r>
            <a:endParaRPr kumimoji="1" lang="en-US" dirty="0"/>
          </a:p>
        </p:txBody>
      </p:sp>
    </p:spTree>
    <p:extLst>
      <p:ext uri="{BB962C8B-B14F-4D97-AF65-F5344CB8AC3E}">
        <p14:creationId xmlns:p14="http://schemas.microsoft.com/office/powerpoint/2010/main" val="33242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pPr/>
              <a:t>12</a:t>
            </a:fld>
            <a:endParaRPr kumimoji="1" lang="en-US"/>
          </a:p>
        </p:txBody>
      </p:sp>
      <p:sp>
        <p:nvSpPr>
          <p:cNvPr id="10" name="Title 1"/>
          <p:cNvSpPr>
            <a:spLocks noGrp="1"/>
          </p:cNvSpPr>
          <p:nvPr>
            <p:ph type="title"/>
          </p:nvPr>
        </p:nvSpPr>
        <p:spPr>
          <a:xfrm>
            <a:off x="185737" y="230684"/>
            <a:ext cx="12192000" cy="1325563"/>
          </a:xfrm>
        </p:spPr>
        <p:txBody>
          <a:bodyPr>
            <a:normAutofit fontScale="90000"/>
          </a:bodyPr>
          <a:lstStyle/>
          <a:p>
            <a:r>
              <a:rPr lang="pt-PT" dirty="0">
                <a:solidFill>
                  <a:srgbClr val="FF0000"/>
                </a:solidFill>
              </a:rPr>
              <a:t>Pesquisa de Mercado em Profundidade:</a:t>
            </a:r>
            <a:r>
              <a:rPr lang="pt-PT" dirty="0"/>
              <a:t> </a:t>
            </a:r>
            <a:br>
              <a:rPr lang="pt-PT" dirty="0"/>
            </a:br>
            <a:r>
              <a:rPr lang="pt-PT" dirty="0"/>
              <a:t>Exemplos de informação recolhida cumprindo-se os Três Princípios da Pesquisa de Mercado SHEP</a:t>
            </a:r>
            <a:endParaRPr kumimoji="1" lang="en-US" dirty="0"/>
          </a:p>
        </p:txBody>
      </p:sp>
      <p:graphicFrame>
        <p:nvGraphicFramePr>
          <p:cNvPr id="12" name="表 3"/>
          <p:cNvGraphicFramePr>
            <a:graphicFrameLocks noGrp="1"/>
          </p:cNvGraphicFramePr>
          <p:nvPr>
            <p:extLst>
              <p:ext uri="{D42A27DB-BD31-4B8C-83A1-F6EECF244321}">
                <p14:modId xmlns:p14="http://schemas.microsoft.com/office/powerpoint/2010/main" val="4113163265"/>
              </p:ext>
            </p:extLst>
          </p:nvPr>
        </p:nvGraphicFramePr>
        <p:xfrm>
          <a:off x="363599" y="1746281"/>
          <a:ext cx="11464802" cy="5029200"/>
        </p:xfrm>
        <a:graphic>
          <a:graphicData uri="http://schemas.openxmlformats.org/drawingml/2006/table">
            <a:tbl>
              <a:tblPr firstRow="1" bandRow="1">
                <a:tableStyleId>{5DA37D80-6434-44D0-A028-1B22A696006F}</a:tableStyleId>
              </a:tblPr>
              <a:tblGrid>
                <a:gridCol w="412472">
                  <a:extLst>
                    <a:ext uri="{9D8B030D-6E8A-4147-A177-3AD203B41FA5}">
                      <a16:colId xmlns:a16="http://schemas.microsoft.com/office/drawing/2014/main" val="20000"/>
                    </a:ext>
                  </a:extLst>
                </a:gridCol>
                <a:gridCol w="11052330">
                  <a:extLst>
                    <a:ext uri="{9D8B030D-6E8A-4147-A177-3AD203B41FA5}">
                      <a16:colId xmlns:a16="http://schemas.microsoft.com/office/drawing/2014/main" val="20001"/>
                    </a:ext>
                  </a:extLst>
                </a:gridCol>
              </a:tblGrid>
              <a:tr h="1420126">
                <a:tc>
                  <a:txBody>
                    <a:bodyPr/>
                    <a:lstStyle/>
                    <a:p>
                      <a:r>
                        <a:rPr kumimoji="1" lang="en-US" altLang="ja-JP" sz="2400" b="0" dirty="0"/>
                        <a:t>6</a:t>
                      </a:r>
                      <a:endParaRPr kumimoji="1" lang="ja-JP" altLang="en-US" sz="2400" b="0" dirty="0"/>
                    </a:p>
                  </a:txBody>
                  <a:tcPr/>
                </a:tc>
                <a:tc>
                  <a:txBody>
                    <a:bodyPr/>
                    <a:lstStyle/>
                    <a:p>
                      <a:r>
                        <a:rPr kumimoji="1" lang="pt-BR" altLang="ja-JP" sz="2400" b="0" dirty="0"/>
                        <a:t>Descobrimos que no mercado grossista, é preferível uma variedade de repolho com um longo prazo de validade. Em contraste, uma variedade de repolho que é doce e suculenta, </a:t>
                      </a:r>
                      <a:r>
                        <a:rPr lang="pt-BR" altLang="ja-JP" sz="2400" b="0" dirty="0"/>
                        <a:t>adequada</a:t>
                      </a:r>
                      <a:r>
                        <a:rPr kumimoji="1" lang="pt-BR" altLang="ja-JP" sz="2400" b="0" dirty="0"/>
                        <a:t> para salada é preferida no mercado retalhista, mesmo que tenha um prazo de validade mais curto.</a:t>
                      </a:r>
                    </a:p>
                  </a:txBody>
                  <a:tcPr/>
                </a:tc>
                <a:extLst>
                  <a:ext uri="{0D108BD9-81ED-4DB2-BD59-A6C34878D82A}">
                    <a16:rowId xmlns:a16="http://schemas.microsoft.com/office/drawing/2014/main" val="10000"/>
                  </a:ext>
                </a:extLst>
              </a:tr>
              <a:tr h="1479380">
                <a:tc>
                  <a:txBody>
                    <a:bodyPr/>
                    <a:lstStyle/>
                    <a:p>
                      <a:r>
                        <a:rPr kumimoji="1" lang="en-US" altLang="ja-JP" sz="2400" b="0" dirty="0"/>
                        <a:t>7</a:t>
                      </a:r>
                      <a:endParaRPr kumimoji="1" lang="ja-JP" altLang="en-US" sz="2400" b="0" dirty="0"/>
                    </a:p>
                  </a:txBody>
                  <a:tcPr/>
                </a:tc>
                <a:tc>
                  <a:txBody>
                    <a:bodyPr/>
                    <a:lstStyle/>
                    <a:p>
                      <a:r>
                        <a:rPr kumimoji="1" lang="pt-BR" altLang="ja-JP" sz="2400" b="0" dirty="0"/>
                        <a:t>Conhecemos um intermediário durante a pesquisa de mercado. Obtivemos informações sobre os tamanhos preferidos (grau) das batatas. Depois disso, o intermediário começou a vir regularmente às nossas quintas para comprar as nossas batatas a um preço elevado.</a:t>
                      </a:r>
                    </a:p>
                  </a:txBody>
                  <a:tcPr/>
                </a:tc>
                <a:extLst>
                  <a:ext uri="{0D108BD9-81ED-4DB2-BD59-A6C34878D82A}">
                    <a16:rowId xmlns:a16="http://schemas.microsoft.com/office/drawing/2014/main" val="10001"/>
                  </a:ext>
                </a:extLst>
              </a:tr>
              <a:tr h="1730716">
                <a:tc>
                  <a:txBody>
                    <a:bodyPr/>
                    <a:lstStyle/>
                    <a:p>
                      <a:r>
                        <a:rPr kumimoji="1" lang="en-US" altLang="ja-JP" sz="2400" b="0" dirty="0"/>
                        <a:t>8</a:t>
                      </a:r>
                      <a:endParaRPr kumimoji="1" lang="ja-JP" altLang="en-US" sz="2400" b="0" dirty="0"/>
                    </a:p>
                  </a:txBody>
                  <a:tcPr/>
                </a:tc>
                <a:tc>
                  <a:txBody>
                    <a:bodyPr/>
                    <a:lstStyle/>
                    <a:p>
                      <a:r>
                        <a:rPr kumimoji="1" lang="pt-BR" altLang="ja-JP" sz="2400" b="0" dirty="0"/>
                        <a:t>Durante a pesquisa de mercado, apercebemo-nos, entre vários produtos de banana, que os biscoitos de banana são mais populares nesta localidade. Depois disso, desenvolvemos um pequeno pacote de bolachas de banana, que o mercado existente não tinha. O pacote tornou-se no mais vendido na loja do nosso grupo e muitas crianças locais adoram este pacote de bolachas.</a:t>
                      </a:r>
                    </a:p>
                  </a:txBody>
                  <a:tcPr/>
                </a:tc>
                <a:extLst>
                  <a:ext uri="{0D108BD9-81ED-4DB2-BD59-A6C34878D82A}">
                    <a16:rowId xmlns:a16="http://schemas.microsoft.com/office/drawing/2014/main" val="10002"/>
                  </a:ext>
                </a:extLst>
              </a:tr>
            </a:tbl>
          </a:graphicData>
        </a:graphic>
      </p:graphicFrame>
      <p:pic>
        <p:nvPicPr>
          <p:cNvPr id="13" name="Picture 2" descr="C:\Users\Kumiko Shuto\AppData\Local\Microsoft\Windows\Temporary Internet Files\Content.IE5\MY0IG6IU\cabbage-patch-th[1].png"/>
          <p:cNvPicPr>
            <a:picLocks noChangeAspect="1" noChangeArrowheads="1"/>
          </p:cNvPicPr>
          <p:nvPr/>
        </p:nvPicPr>
        <p:blipFill>
          <a:blip r:embed="rId2">
            <a:clrChange>
              <a:clrFrom>
                <a:srgbClr val="D4F1B8"/>
              </a:clrFrom>
              <a:clrTo>
                <a:srgbClr val="D4F1B8">
                  <a:alpha val="0"/>
                </a:srgbClr>
              </a:clrTo>
            </a:clrChang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787665" y="4303553"/>
            <a:ext cx="1255452" cy="77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6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pPr/>
              <a:t>13</a:t>
            </a:fld>
            <a:endParaRPr kumimoji="1" lang="en-US"/>
          </a:p>
        </p:txBody>
      </p:sp>
      <p:sp>
        <p:nvSpPr>
          <p:cNvPr id="10" name="Title 1"/>
          <p:cNvSpPr>
            <a:spLocks noGrp="1"/>
          </p:cNvSpPr>
          <p:nvPr>
            <p:ph type="title"/>
          </p:nvPr>
        </p:nvSpPr>
        <p:spPr>
          <a:xfrm>
            <a:off x="175846" y="70875"/>
            <a:ext cx="11421208" cy="1205520"/>
          </a:xfrm>
        </p:spPr>
        <p:txBody>
          <a:bodyPr>
            <a:normAutofit fontScale="90000"/>
          </a:bodyPr>
          <a:lstStyle/>
          <a:p>
            <a:r>
              <a:rPr kumimoji="1" lang="en-US" dirty="0" err="1">
                <a:solidFill>
                  <a:srgbClr val="FF0000"/>
                </a:solidFill>
              </a:rPr>
              <a:t>Pesquisa</a:t>
            </a:r>
            <a:r>
              <a:rPr kumimoji="1" lang="en-US" dirty="0">
                <a:solidFill>
                  <a:srgbClr val="FF0000"/>
                </a:solidFill>
              </a:rPr>
              <a:t> de Mercado </a:t>
            </a:r>
            <a:r>
              <a:rPr kumimoji="1" lang="en-US" dirty="0" err="1">
                <a:solidFill>
                  <a:srgbClr val="FF0000"/>
                </a:solidFill>
              </a:rPr>
              <a:t>em</a:t>
            </a:r>
            <a:r>
              <a:rPr kumimoji="1" lang="en-US" dirty="0">
                <a:solidFill>
                  <a:srgbClr val="FF0000"/>
                </a:solidFill>
              </a:rPr>
              <a:t> </a:t>
            </a:r>
            <a:r>
              <a:rPr kumimoji="1" lang="en-US" dirty="0" err="1">
                <a:solidFill>
                  <a:srgbClr val="FF0000"/>
                </a:solidFill>
              </a:rPr>
              <a:t>Profundidade</a:t>
            </a:r>
            <a:r>
              <a:rPr kumimoji="1" lang="en-US" dirty="0">
                <a:solidFill>
                  <a:srgbClr val="FF0000"/>
                </a:solidFill>
              </a:rPr>
              <a:t>: </a:t>
            </a:r>
            <a:br>
              <a:rPr kumimoji="1" lang="en-US" dirty="0">
                <a:solidFill>
                  <a:srgbClr val="FF0000"/>
                </a:solidFill>
              </a:rPr>
            </a:br>
            <a:r>
              <a:rPr lang="en-US" dirty="0" err="1"/>
              <a:t>Caminho</a:t>
            </a:r>
            <a:r>
              <a:rPr lang="en-US" dirty="0"/>
              <a:t> para o </a:t>
            </a:r>
            <a:r>
              <a:rPr lang="en-US" dirty="0" err="1"/>
              <a:t>Sucesso</a:t>
            </a:r>
            <a:endParaRPr kumimoji="1" lang="en-US" dirty="0"/>
          </a:p>
        </p:txBody>
      </p:sp>
      <p:sp>
        <p:nvSpPr>
          <p:cNvPr id="6" name="テキスト ボックス 1"/>
          <p:cNvSpPr txBox="1"/>
          <p:nvPr/>
        </p:nvSpPr>
        <p:spPr>
          <a:xfrm>
            <a:off x="528638" y="1136618"/>
            <a:ext cx="11244262" cy="1384995"/>
          </a:xfrm>
          <a:prstGeom prst="rect">
            <a:avLst/>
          </a:prstGeom>
          <a:noFill/>
        </p:spPr>
        <p:txBody>
          <a:bodyPr wrap="square" rtlCol="0">
            <a:spAutoFit/>
          </a:bodyPr>
          <a:lstStyle/>
          <a:p>
            <a:r>
              <a:rPr lang="pt-BR" altLang="ja-JP" sz="2800" dirty="0"/>
              <a:t>A informação recolhida mediante o cumprimento dos três princípios pode ser utilizada pelos agricultores (1) </a:t>
            </a:r>
            <a:r>
              <a:rPr lang="pt-BR" altLang="ja-JP" sz="2800" dirty="0">
                <a:solidFill>
                  <a:srgbClr val="FF0000"/>
                </a:solidFill>
              </a:rPr>
              <a:t>imediatamente</a:t>
            </a:r>
            <a:r>
              <a:rPr lang="pt-BR" altLang="ja-JP" sz="2800" dirty="0"/>
              <a:t> e (2) </a:t>
            </a:r>
            <a:r>
              <a:rPr lang="pt-BR" altLang="ja-JP" sz="2800" dirty="0">
                <a:solidFill>
                  <a:srgbClr val="FF0000"/>
                </a:solidFill>
              </a:rPr>
              <a:t>com o mínimo de recursos adicionais</a:t>
            </a:r>
            <a:r>
              <a:rPr lang="pt-BR" altLang="ja-JP" sz="2800" dirty="0"/>
              <a:t>. </a:t>
            </a:r>
            <a:r>
              <a:rPr lang="en-US" altLang="ja-JP" sz="2800" dirty="0">
                <a:sym typeface="Wingdings" panose="05000000000000000000" pitchFamily="2" charset="2"/>
              </a:rPr>
              <a:t> </a:t>
            </a:r>
            <a:r>
              <a:rPr lang="pt-BR" altLang="ja-JP" sz="2800" dirty="0"/>
              <a:t>conduz facilmente a um pequeno sucesso</a:t>
            </a:r>
          </a:p>
        </p:txBody>
      </p:sp>
      <p:sp>
        <p:nvSpPr>
          <p:cNvPr id="7" name="円/楕円 6"/>
          <p:cNvSpPr/>
          <p:nvPr/>
        </p:nvSpPr>
        <p:spPr>
          <a:xfrm>
            <a:off x="1437174" y="5928193"/>
            <a:ext cx="1603411"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r>
              <a:rPr kumimoji="1" lang="en-US" altLang="ja-JP" b="1" dirty="0" err="1"/>
              <a:t>Pequeno</a:t>
            </a:r>
            <a:r>
              <a:rPr kumimoji="1" lang="en-US" altLang="ja-JP" b="1" dirty="0"/>
              <a:t> </a:t>
            </a:r>
            <a:r>
              <a:rPr kumimoji="1" lang="en-US" altLang="ja-JP" b="1" dirty="0" err="1"/>
              <a:t>sucesso</a:t>
            </a:r>
            <a:endParaRPr kumimoji="1" lang="ja-JP" altLang="en-US" b="1" dirty="0"/>
          </a:p>
        </p:txBody>
      </p:sp>
      <p:pic>
        <p:nvPicPr>
          <p:cNvPr id="8"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3361282" y="5724810"/>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9" name="円/楕円 8"/>
          <p:cNvSpPr/>
          <p:nvPr/>
        </p:nvSpPr>
        <p:spPr>
          <a:xfrm>
            <a:off x="3418375" y="4954798"/>
            <a:ext cx="1464328"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altLang="ja-JP" b="1" dirty="0"/>
          </a:p>
          <a:p>
            <a:pPr algn="ctr">
              <a:lnSpc>
                <a:spcPts val="1800"/>
              </a:lnSpc>
            </a:pPr>
            <a:r>
              <a:rPr lang="en-US" altLang="ja-JP" b="1" dirty="0" err="1"/>
              <a:t>Pequeno</a:t>
            </a:r>
            <a:r>
              <a:rPr lang="en-US" altLang="ja-JP" b="1" dirty="0"/>
              <a:t> </a:t>
            </a:r>
            <a:r>
              <a:rPr lang="en-US" altLang="ja-JP" b="1" dirty="0" err="1"/>
              <a:t>sucesso</a:t>
            </a:r>
            <a:endParaRPr lang="ja-JP" altLang="en-US" b="1" dirty="0"/>
          </a:p>
          <a:p>
            <a:pPr algn="ctr">
              <a:lnSpc>
                <a:spcPts val="1800"/>
              </a:lnSpc>
            </a:pPr>
            <a:endParaRPr kumimoji="1" lang="ja-JP" altLang="en-US" b="1" dirty="0"/>
          </a:p>
        </p:txBody>
      </p:sp>
      <p:sp>
        <p:nvSpPr>
          <p:cNvPr id="11" name="円/楕円 9"/>
          <p:cNvSpPr/>
          <p:nvPr/>
        </p:nvSpPr>
        <p:spPr>
          <a:xfrm>
            <a:off x="6647256" y="3537141"/>
            <a:ext cx="1525998"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altLang="ja-JP" b="1" dirty="0"/>
          </a:p>
          <a:p>
            <a:pPr algn="ctr">
              <a:lnSpc>
                <a:spcPts val="1800"/>
              </a:lnSpc>
            </a:pPr>
            <a:r>
              <a:rPr lang="en-US" altLang="ja-JP" b="1" dirty="0" err="1"/>
              <a:t>Pequeno</a:t>
            </a:r>
            <a:r>
              <a:rPr lang="en-US" altLang="ja-JP" b="1" dirty="0"/>
              <a:t> </a:t>
            </a:r>
            <a:r>
              <a:rPr lang="en-US" altLang="ja-JP" b="1" dirty="0" err="1"/>
              <a:t>sucesso</a:t>
            </a:r>
            <a:endParaRPr lang="ja-JP" altLang="en-US" b="1" dirty="0"/>
          </a:p>
          <a:p>
            <a:pPr algn="ctr">
              <a:lnSpc>
                <a:spcPts val="1800"/>
              </a:lnSpc>
            </a:pPr>
            <a:endParaRPr kumimoji="1" lang="ja-JP" altLang="en-US" b="1" dirty="0"/>
          </a:p>
        </p:txBody>
      </p:sp>
      <p:sp>
        <p:nvSpPr>
          <p:cNvPr id="14" name="円/楕円 10"/>
          <p:cNvSpPr/>
          <p:nvPr/>
        </p:nvSpPr>
        <p:spPr>
          <a:xfrm>
            <a:off x="5122884" y="4146459"/>
            <a:ext cx="1511130" cy="720082"/>
          </a:xfrm>
          <a:prstGeom prst="ellipse">
            <a:avLst/>
          </a:prstGeom>
          <a:solidFill>
            <a:srgbClr val="FFFF66"/>
          </a:solidFill>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altLang="ja-JP" b="1" dirty="0"/>
          </a:p>
          <a:p>
            <a:pPr algn="ctr">
              <a:lnSpc>
                <a:spcPts val="1800"/>
              </a:lnSpc>
            </a:pPr>
            <a:r>
              <a:rPr lang="en-US" altLang="ja-JP" b="1" dirty="0" err="1"/>
              <a:t>Pequeno</a:t>
            </a:r>
            <a:r>
              <a:rPr lang="en-US" altLang="ja-JP" b="1" dirty="0"/>
              <a:t> </a:t>
            </a:r>
            <a:r>
              <a:rPr lang="en-US" altLang="ja-JP" b="1" dirty="0" err="1"/>
              <a:t>sucesso</a:t>
            </a:r>
            <a:endParaRPr lang="ja-JP" altLang="en-US" b="1" dirty="0"/>
          </a:p>
          <a:p>
            <a:pPr algn="ctr">
              <a:lnSpc>
                <a:spcPts val="1800"/>
              </a:lnSpc>
            </a:pPr>
            <a:endParaRPr kumimoji="1" lang="ja-JP" altLang="en-US" b="1" dirty="0"/>
          </a:p>
        </p:txBody>
      </p:sp>
      <p:pic>
        <p:nvPicPr>
          <p:cNvPr id="15"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6641666" y="4435685"/>
            <a:ext cx="496411" cy="7598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5117294" y="5088618"/>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17" name="星 32 15"/>
          <p:cNvSpPr/>
          <p:nvPr/>
        </p:nvSpPr>
        <p:spPr>
          <a:xfrm>
            <a:off x="8210754" y="2423153"/>
            <a:ext cx="2404079" cy="1440164"/>
          </a:xfrm>
          <a:prstGeom prst="star32">
            <a:avLst>
              <a:gd name="adj" fmla="val 43644"/>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2800"/>
              </a:lnSpc>
            </a:pPr>
            <a:r>
              <a:rPr kumimoji="1" lang="en-US" altLang="ja-JP" sz="3600" b="1" dirty="0">
                <a:solidFill>
                  <a:srgbClr val="FF0000"/>
                </a:solidFill>
              </a:rPr>
              <a:t>Grande </a:t>
            </a:r>
            <a:r>
              <a:rPr kumimoji="1" lang="en-US" altLang="ja-JP" sz="3600" b="1" dirty="0" err="1">
                <a:solidFill>
                  <a:srgbClr val="FF0000"/>
                </a:solidFill>
              </a:rPr>
              <a:t>sucesso</a:t>
            </a:r>
            <a:endParaRPr kumimoji="1" lang="ja-JP" altLang="en-US" sz="3600" b="1" dirty="0">
              <a:solidFill>
                <a:srgbClr val="FF0000"/>
              </a:solidFill>
            </a:endParaRPr>
          </a:p>
        </p:txBody>
      </p:sp>
      <p:pic>
        <p:nvPicPr>
          <p:cNvPr id="18" name="Picture 2" descr="http://ts1.mm.bing.net/th?&amp;id=HN.607989669647943274&amp;w=300&amp;h=300&amp;c=0&amp;pid=1.9&amp;rs=0&amp;p=0&amp;r=0"/>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rot="3172677">
            <a:off x="8177863" y="3783298"/>
            <a:ext cx="496411" cy="75981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3"/>
          <p:cNvSpPr txBox="1"/>
          <p:nvPr/>
        </p:nvSpPr>
        <p:spPr>
          <a:xfrm>
            <a:off x="921882" y="3372742"/>
            <a:ext cx="4435538" cy="1015663"/>
          </a:xfrm>
          <a:prstGeom prst="rect">
            <a:avLst/>
          </a:prstGeom>
          <a:noFill/>
        </p:spPr>
        <p:txBody>
          <a:bodyPr wrap="square" rtlCol="0">
            <a:spAutoFit/>
          </a:bodyPr>
          <a:lstStyle/>
          <a:p>
            <a:pPr>
              <a:lnSpc>
                <a:spcPts val="2400"/>
              </a:lnSpc>
            </a:pPr>
            <a:r>
              <a:rPr kumimoji="1" lang="en-US" altLang="ja-JP" sz="2400" dirty="0"/>
              <a:t>A </a:t>
            </a:r>
            <a:r>
              <a:rPr kumimoji="1" lang="en-US" altLang="ja-JP" sz="2400" dirty="0" err="1"/>
              <a:t>acumulação</a:t>
            </a:r>
            <a:r>
              <a:rPr kumimoji="1" lang="en-US" altLang="ja-JP" sz="2400" dirty="0"/>
              <a:t> de </a:t>
            </a:r>
            <a:r>
              <a:rPr kumimoji="1" lang="en-US" altLang="ja-JP" sz="2400" dirty="0" err="1"/>
              <a:t>pequenos</a:t>
            </a:r>
            <a:r>
              <a:rPr kumimoji="1" lang="en-US" altLang="ja-JP" sz="2400" dirty="0"/>
              <a:t> </a:t>
            </a:r>
            <a:r>
              <a:rPr kumimoji="1" lang="en-US" altLang="ja-JP" sz="2400" dirty="0" err="1"/>
              <a:t>sucessos</a:t>
            </a:r>
            <a:r>
              <a:rPr kumimoji="1" lang="en-US" altLang="ja-JP" sz="2400" dirty="0"/>
              <a:t> dos </a:t>
            </a:r>
            <a:r>
              <a:rPr kumimoji="1" lang="en-US" altLang="ja-JP" sz="2400" dirty="0" err="1"/>
              <a:t>agricultores</a:t>
            </a:r>
            <a:r>
              <a:rPr kumimoji="1" lang="en-US" altLang="ja-JP" sz="2400" dirty="0"/>
              <a:t> </a:t>
            </a:r>
            <a:r>
              <a:rPr kumimoji="1" lang="en-US" altLang="ja-JP" sz="2400" dirty="0" err="1"/>
              <a:t>pode</a:t>
            </a:r>
            <a:r>
              <a:rPr kumimoji="1" lang="en-US" altLang="ja-JP" sz="2400" dirty="0"/>
              <a:t> </a:t>
            </a:r>
            <a:r>
              <a:rPr kumimoji="1" lang="en-US" altLang="ja-JP" sz="2400" dirty="0" err="1"/>
              <a:t>conduzir</a:t>
            </a:r>
            <a:r>
              <a:rPr kumimoji="1" lang="en-US" altLang="ja-JP" sz="2400" dirty="0"/>
              <a:t> a um </a:t>
            </a:r>
            <a:r>
              <a:rPr kumimoji="1" lang="en-US" altLang="ja-JP" sz="2400" dirty="0" err="1"/>
              <a:t>grande</a:t>
            </a:r>
            <a:r>
              <a:rPr kumimoji="1" lang="en-US" altLang="ja-JP" sz="2400" dirty="0"/>
              <a:t> </a:t>
            </a:r>
            <a:r>
              <a:rPr kumimoji="1" lang="en-US" altLang="ja-JP" sz="2400" dirty="0" err="1"/>
              <a:t>suceso</a:t>
            </a:r>
            <a:endParaRPr kumimoji="1" lang="ja-JP" altLang="en-US" sz="2400" dirty="0"/>
          </a:p>
        </p:txBody>
      </p:sp>
    </p:spTree>
    <p:extLst>
      <p:ext uri="{BB962C8B-B14F-4D97-AF65-F5344CB8AC3E}">
        <p14:creationId xmlns:p14="http://schemas.microsoft.com/office/powerpoint/2010/main" val="32162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093" y="2385117"/>
            <a:ext cx="11971024" cy="4275742"/>
          </a:xfrm>
          <a:prstGeom prst="rect">
            <a:avLst/>
          </a:prstGeom>
        </p:spPr>
      </p:pic>
      <p:sp>
        <p:nvSpPr>
          <p:cNvPr id="4" name="Slide Number Placeholder 3"/>
          <p:cNvSpPr>
            <a:spLocks noGrp="1"/>
          </p:cNvSpPr>
          <p:nvPr>
            <p:ph type="sldNum" sz="quarter" idx="12"/>
          </p:nvPr>
        </p:nvSpPr>
        <p:spPr/>
        <p:txBody>
          <a:bodyPr/>
          <a:lstStyle/>
          <a:p>
            <a:fld id="{5D3A281A-EDD1-4EE7-A1B5-4028A6F808F1}" type="slidenum">
              <a:rPr kumimoji="1" lang="en-US" smtClean="0"/>
              <a:pPr/>
              <a:t>14</a:t>
            </a:fld>
            <a:endParaRPr kumimoji="1" lang="en-US"/>
          </a:p>
        </p:txBody>
      </p:sp>
      <p:sp>
        <p:nvSpPr>
          <p:cNvPr id="6" name="Title 1"/>
          <p:cNvSpPr>
            <a:spLocks noGrp="1"/>
          </p:cNvSpPr>
          <p:nvPr>
            <p:ph type="title"/>
          </p:nvPr>
        </p:nvSpPr>
        <p:spPr>
          <a:xfrm>
            <a:off x="639582" y="58388"/>
            <a:ext cx="10848975" cy="1325563"/>
          </a:xfrm>
        </p:spPr>
        <p:txBody>
          <a:bodyPr/>
          <a:lstStyle/>
          <a:p>
            <a:pPr algn="ctr"/>
            <a:r>
              <a:rPr lang="en-US" dirty="0" err="1">
                <a:solidFill>
                  <a:srgbClr val="FF0000"/>
                </a:solidFill>
              </a:rPr>
              <a:t>Mitigando</a:t>
            </a:r>
            <a:r>
              <a:rPr lang="en-US" dirty="0">
                <a:solidFill>
                  <a:srgbClr val="FF0000"/>
                </a:solidFill>
              </a:rPr>
              <a:t> a </a:t>
            </a:r>
            <a:r>
              <a:rPr lang="en-US" dirty="0" err="1">
                <a:solidFill>
                  <a:srgbClr val="FF0000"/>
                </a:solidFill>
              </a:rPr>
              <a:t>Informação</a:t>
            </a:r>
            <a:r>
              <a:rPr lang="en-US" dirty="0">
                <a:solidFill>
                  <a:srgbClr val="FF0000"/>
                </a:solidFill>
              </a:rPr>
              <a:t> </a:t>
            </a:r>
            <a:r>
              <a:rPr lang="en-US" dirty="0" err="1">
                <a:solidFill>
                  <a:srgbClr val="FF0000"/>
                </a:solidFill>
              </a:rPr>
              <a:t>Assimétrica</a:t>
            </a:r>
            <a:endParaRPr kumimoji="1" lang="en-US" dirty="0"/>
          </a:p>
        </p:txBody>
      </p:sp>
      <p:sp>
        <p:nvSpPr>
          <p:cNvPr id="7" name="Content Placeholder 2"/>
          <p:cNvSpPr>
            <a:spLocks noGrp="1"/>
          </p:cNvSpPr>
          <p:nvPr>
            <p:ph idx="1"/>
          </p:nvPr>
        </p:nvSpPr>
        <p:spPr>
          <a:xfrm>
            <a:off x="274320" y="1270733"/>
            <a:ext cx="11612880" cy="1034129"/>
          </a:xfrm>
        </p:spPr>
        <p:txBody>
          <a:bodyPr wrap="square">
            <a:spAutoFit/>
          </a:bodyPr>
          <a:lstStyle/>
          <a:p>
            <a:pPr marL="0" indent="0">
              <a:buNone/>
            </a:pPr>
            <a:r>
              <a:rPr kumimoji="1" lang="en-US" sz="3400" dirty="0"/>
              <a:t>A </a:t>
            </a:r>
            <a:r>
              <a:rPr kumimoji="1" lang="en-US" sz="3400" dirty="0" err="1"/>
              <a:t>Pesquisa</a:t>
            </a:r>
            <a:r>
              <a:rPr kumimoji="1" lang="en-US" sz="3400" dirty="0"/>
              <a:t> de Mercado </a:t>
            </a:r>
            <a:r>
              <a:rPr kumimoji="1" lang="en-US" sz="3400" dirty="0" err="1"/>
              <a:t>tenta</a:t>
            </a:r>
            <a:r>
              <a:rPr kumimoji="1" lang="en-US" sz="3400" dirty="0"/>
              <a:t> </a:t>
            </a:r>
            <a:r>
              <a:rPr kumimoji="1" lang="en-US" sz="3400" dirty="0" err="1"/>
              <a:t>mitigar</a:t>
            </a:r>
            <a:r>
              <a:rPr kumimoji="1" lang="en-US" sz="3400" dirty="0"/>
              <a:t> as lacunas de </a:t>
            </a:r>
            <a:r>
              <a:rPr kumimoji="1" lang="en-US" sz="3400" dirty="0" err="1"/>
              <a:t>informação</a:t>
            </a:r>
            <a:r>
              <a:rPr kumimoji="1" lang="en-US" sz="3400" dirty="0"/>
              <a:t> entre </a:t>
            </a:r>
            <a:r>
              <a:rPr kumimoji="1" lang="en-US" sz="3400" dirty="0" err="1"/>
              <a:t>os</a:t>
            </a:r>
            <a:r>
              <a:rPr kumimoji="1" lang="en-US" sz="3400" dirty="0"/>
              <a:t> </a:t>
            </a:r>
            <a:r>
              <a:rPr kumimoji="1" lang="en-US" sz="3400" dirty="0" err="1"/>
              <a:t>agricultores</a:t>
            </a:r>
            <a:r>
              <a:rPr kumimoji="1" lang="en-US" sz="3400" dirty="0"/>
              <a:t> e </a:t>
            </a:r>
            <a:r>
              <a:rPr lang="en-US" sz="3400" dirty="0" err="1"/>
              <a:t>os</a:t>
            </a:r>
            <a:r>
              <a:rPr lang="en-US" sz="3400" dirty="0"/>
              <a:t> </a:t>
            </a:r>
            <a:r>
              <a:rPr lang="en-US" sz="3400" dirty="0" err="1"/>
              <a:t>intervenientes</a:t>
            </a:r>
            <a:r>
              <a:rPr lang="en-US" sz="3400" dirty="0"/>
              <a:t> de </a:t>
            </a:r>
            <a:r>
              <a:rPr lang="en-US" sz="3400" dirty="0" err="1"/>
              <a:t>mercado</a:t>
            </a:r>
            <a:endParaRPr kumimoji="1" lang="en-US" sz="3400" dirty="0"/>
          </a:p>
        </p:txBody>
      </p:sp>
      <p:sp>
        <p:nvSpPr>
          <p:cNvPr id="2" name="テキスト ボックス 1"/>
          <p:cNvSpPr txBox="1"/>
          <p:nvPr/>
        </p:nvSpPr>
        <p:spPr>
          <a:xfrm>
            <a:off x="2072081" y="2527930"/>
            <a:ext cx="3414318" cy="353943"/>
          </a:xfrm>
          <a:prstGeom prst="rect">
            <a:avLst/>
          </a:prstGeom>
          <a:solidFill>
            <a:schemeClr val="accent1">
              <a:lumMod val="20000"/>
              <a:lumOff val="80000"/>
            </a:schemeClr>
          </a:solidFill>
        </p:spPr>
        <p:txBody>
          <a:bodyPr wrap="square" rtlCol="0">
            <a:spAutoFit/>
          </a:bodyPr>
          <a:lstStyle/>
          <a:p>
            <a:endParaRPr lang="pt-BR" sz="1700" b="1" dirty="0"/>
          </a:p>
        </p:txBody>
      </p:sp>
      <p:sp>
        <p:nvSpPr>
          <p:cNvPr id="5" name="角丸四角形吹き出し 4"/>
          <p:cNvSpPr/>
          <p:nvPr/>
        </p:nvSpPr>
        <p:spPr>
          <a:xfrm>
            <a:off x="1878445" y="3848251"/>
            <a:ext cx="3728907" cy="1349473"/>
          </a:xfrm>
          <a:prstGeom prst="wedgeRoundRectCallout">
            <a:avLst>
              <a:gd name="adj1" fmla="val -34323"/>
              <a:gd name="adj2" fmla="val 2777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Antes, não nos preocupávamos com o prazo de validade do produto. Devemos ter mais cuidado com esse problema para que os compradores fiquem felizes.</a:t>
            </a:r>
          </a:p>
        </p:txBody>
      </p:sp>
      <p:sp>
        <p:nvSpPr>
          <p:cNvPr id="13" name="角丸四角形吹き出し 12"/>
          <p:cNvSpPr/>
          <p:nvPr/>
        </p:nvSpPr>
        <p:spPr>
          <a:xfrm>
            <a:off x="1878445" y="5277979"/>
            <a:ext cx="3728907" cy="1349473"/>
          </a:xfrm>
          <a:prstGeom prst="wedgeRoundRectCallout">
            <a:avLst>
              <a:gd name="adj1" fmla="val -34323"/>
              <a:gd name="adj2" fmla="val 2777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Vimos pimentas podres no fundo do cesto. Os clientes ficaram muito infelizes com isso. Da próxima vez  Devemos ter muito  cuidado ao  embalarmos pimentas.</a:t>
            </a:r>
          </a:p>
        </p:txBody>
      </p:sp>
      <p:sp>
        <p:nvSpPr>
          <p:cNvPr id="14" name="角丸四角形吹き出し 13"/>
          <p:cNvSpPr/>
          <p:nvPr/>
        </p:nvSpPr>
        <p:spPr>
          <a:xfrm>
            <a:off x="1878445" y="2418009"/>
            <a:ext cx="3728907" cy="1349473"/>
          </a:xfrm>
          <a:prstGeom prst="wedgeRoundRectCallout">
            <a:avLst>
              <a:gd name="adj1" fmla="val -34323"/>
              <a:gd name="adj2" fmla="val 2777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Não sabíamos que muitos vegetais vêm de países vizinhos. Podemos tentar fornecer essas culturas localmente no futuro.</a:t>
            </a:r>
          </a:p>
        </p:txBody>
      </p:sp>
      <p:sp>
        <p:nvSpPr>
          <p:cNvPr id="15" name="角丸四角形吹き出し 14"/>
          <p:cNvSpPr/>
          <p:nvPr/>
        </p:nvSpPr>
        <p:spPr>
          <a:xfrm>
            <a:off x="6253334" y="2425094"/>
            <a:ext cx="3900173" cy="1349473"/>
          </a:xfrm>
          <a:prstGeom prst="wedgeRoundRectCallout">
            <a:avLst>
              <a:gd name="adj1" fmla="val -34323"/>
              <a:gd name="adj2" fmla="val 2777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Não sabíamos que os agricultores locais estão produzindo vegetais de alta qualidade. Podemos começar a comprá-los localmente, em vez de depender de importadores.</a:t>
            </a:r>
          </a:p>
        </p:txBody>
      </p:sp>
      <p:sp>
        <p:nvSpPr>
          <p:cNvPr id="16" name="角丸四角形吹き出し 15"/>
          <p:cNvSpPr/>
          <p:nvPr/>
        </p:nvSpPr>
        <p:spPr>
          <a:xfrm>
            <a:off x="6258895" y="3814695"/>
            <a:ext cx="3958896" cy="1429728"/>
          </a:xfrm>
          <a:prstGeom prst="wedgeRoundRectCallout">
            <a:avLst>
              <a:gd name="adj1" fmla="val -34323"/>
              <a:gd name="adj2" fmla="val 2777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b="1" dirty="0">
                <a:solidFill>
                  <a:schemeClr val="tx1"/>
                </a:solidFill>
              </a:rPr>
              <a:t>Não conseguimos oferecer um preço alto aos agricultores locais, pois seus produtos apodrecem rapidamente. Se eles puderem nos vender uma qualidade melhor, estamos mais do que felizes em aumentar nosso preço de compra.</a:t>
            </a:r>
          </a:p>
        </p:txBody>
      </p:sp>
      <p:sp>
        <p:nvSpPr>
          <p:cNvPr id="17" name="角丸四角形吹き出し 16"/>
          <p:cNvSpPr/>
          <p:nvPr/>
        </p:nvSpPr>
        <p:spPr>
          <a:xfrm>
            <a:off x="6258895" y="5283825"/>
            <a:ext cx="3958896" cy="1349473"/>
          </a:xfrm>
          <a:prstGeom prst="wedgeRoundRectCallout">
            <a:avLst>
              <a:gd name="adj1" fmla="val -34323"/>
              <a:gd name="adj2" fmla="val 2777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Nós nos sentimos enganados pelos agricultores, porque eles frequentemente colocavam pimentas podres no fundo da sacola. Desejamos poder confiar os nossos fornecedores.</a:t>
            </a:r>
          </a:p>
        </p:txBody>
      </p:sp>
      <p:sp>
        <p:nvSpPr>
          <p:cNvPr id="18" name="Text Box 165"/>
          <p:cNvSpPr txBox="1"/>
          <p:nvPr/>
        </p:nvSpPr>
        <p:spPr>
          <a:xfrm>
            <a:off x="540491" y="5952715"/>
            <a:ext cx="1078583" cy="293226"/>
          </a:xfrm>
          <a:prstGeom prst="rect">
            <a:avLst/>
          </a:prstGeom>
          <a:solidFill>
            <a:srgbClr val="FFFFCC"/>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600" b="1" kern="100" dirty="0" err="1">
                <a:effectLst/>
                <a:ea typeface="游明朝" panose="02020400000000000000" pitchFamily="18" charset="-128"/>
                <a:cs typeface="ＭＳ Ｐゴシック" panose="020B0600070205080204" pitchFamily="50" charset="-128"/>
              </a:rPr>
              <a:t>Agricultor</a:t>
            </a:r>
            <a:endParaRPr lang="en-US" sz="2000" b="1" kern="100" dirty="0">
              <a:effectLst/>
              <a:ea typeface="游明朝" panose="02020400000000000000" pitchFamily="18" charset="-128"/>
              <a:cs typeface="ＭＳ Ｐゴシック" panose="020B0600070205080204" pitchFamily="50" charset="-128"/>
            </a:endParaRPr>
          </a:p>
        </p:txBody>
      </p:sp>
      <p:sp>
        <p:nvSpPr>
          <p:cNvPr id="19" name="Text Box 165"/>
          <p:cNvSpPr txBox="1"/>
          <p:nvPr/>
        </p:nvSpPr>
        <p:spPr>
          <a:xfrm>
            <a:off x="10411506" y="5777078"/>
            <a:ext cx="1475694" cy="644500"/>
          </a:xfrm>
          <a:prstGeom prst="rect">
            <a:avLst/>
          </a:prstGeom>
          <a:solidFill>
            <a:srgbClr val="FFFFCC"/>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err="1"/>
              <a:t>Interveniente</a:t>
            </a:r>
            <a:r>
              <a:rPr lang="en-US" b="1" dirty="0"/>
              <a:t> do Mercado</a:t>
            </a:r>
          </a:p>
        </p:txBody>
      </p:sp>
    </p:spTree>
    <p:extLst>
      <p:ext uri="{BB962C8B-B14F-4D97-AF65-F5344CB8AC3E}">
        <p14:creationId xmlns:p14="http://schemas.microsoft.com/office/powerpoint/2010/main" val="19652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a:t>PARTE 2: PRÁTICA</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15</a:t>
            </a:fld>
            <a:endParaRPr kumimoji="1" lang="en-US"/>
          </a:p>
        </p:txBody>
      </p:sp>
    </p:spTree>
    <p:extLst>
      <p:ext uri="{BB962C8B-B14F-4D97-AF65-F5344CB8AC3E}">
        <p14:creationId xmlns:p14="http://schemas.microsoft.com/office/powerpoint/2010/main" val="153707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28" y="0"/>
            <a:ext cx="11771654" cy="1325563"/>
          </a:xfrm>
        </p:spPr>
        <p:txBody>
          <a:bodyPr/>
          <a:lstStyle/>
          <a:p>
            <a:r>
              <a:rPr kumimoji="1" lang="en-US" dirty="0">
                <a:solidFill>
                  <a:srgbClr val="FF0000"/>
                </a:solidFill>
              </a:rPr>
              <a:t>PASSO: </a:t>
            </a:r>
            <a:r>
              <a:rPr lang="en-US" dirty="0" err="1"/>
              <a:t>Procedimentos</a:t>
            </a:r>
            <a:r>
              <a:rPr lang="en-US" dirty="0"/>
              <a:t> de </a:t>
            </a:r>
            <a:r>
              <a:rPr lang="en-US" dirty="0" err="1"/>
              <a:t>Implementação</a:t>
            </a:r>
            <a:endParaRPr kumimoji="1" lang="en-US" dirty="0"/>
          </a:p>
        </p:txBody>
      </p:sp>
      <p:sp>
        <p:nvSpPr>
          <p:cNvPr id="3" name="Content Placeholder 2"/>
          <p:cNvSpPr>
            <a:spLocks noGrp="1"/>
          </p:cNvSpPr>
          <p:nvPr>
            <p:ph idx="1"/>
          </p:nvPr>
        </p:nvSpPr>
        <p:spPr>
          <a:xfrm>
            <a:off x="201811" y="1144964"/>
            <a:ext cx="11794872" cy="5713036"/>
          </a:xfrm>
        </p:spPr>
        <p:txBody>
          <a:bodyPr>
            <a:normAutofit lnSpcReduction="10000"/>
          </a:bodyPr>
          <a:lstStyle/>
          <a:p>
            <a:pPr marL="742950" indent="-742950">
              <a:buFont typeface="+mj-lt"/>
              <a:buAutoNum type="arabicPeriod"/>
            </a:pPr>
            <a:r>
              <a:rPr lang="pt-BR" dirty="0"/>
              <a:t>(Preparação) Pedir ao grupo de agricultores que seleccione os seus representantes (um entrevistador, anotador e cronometrista, um total de três agricultores) que participarão na formação sobre pesquisa de mercado. </a:t>
            </a:r>
            <a:r>
              <a:rPr lang="pt-BR" dirty="0">
                <a:solidFill>
                  <a:srgbClr val="FF0000"/>
                </a:solidFill>
              </a:rPr>
              <a:t>[Dica!] Certifique-se de ter representantes tanto masculinos como femininos.</a:t>
            </a:r>
            <a:endParaRPr lang="en-US" dirty="0">
              <a:solidFill>
                <a:srgbClr val="FF0000"/>
              </a:solidFill>
            </a:endParaRPr>
          </a:p>
          <a:p>
            <a:pPr marL="742950" indent="-742950">
              <a:buFont typeface="+mj-lt"/>
              <a:buAutoNum type="arabicPeriod"/>
            </a:pPr>
            <a:r>
              <a:rPr lang="en-US" dirty="0"/>
              <a:t>(</a:t>
            </a:r>
            <a:r>
              <a:rPr lang="en-US" dirty="0" err="1"/>
              <a:t>Prepara</a:t>
            </a:r>
            <a:r>
              <a:rPr lang="pt-BR" dirty="0"/>
              <a:t>çã</a:t>
            </a:r>
            <a:r>
              <a:rPr lang="en-US" dirty="0"/>
              <a:t>o) </a:t>
            </a:r>
          </a:p>
          <a:p>
            <a:pPr lvl="2"/>
            <a:r>
              <a:rPr lang="pt-BR" sz="3000" dirty="0"/>
              <a:t>Obtenha permissão do(s) gestor(es) do mercado para realizar um exercício de pesquisa de mercado. </a:t>
            </a:r>
          </a:p>
          <a:p>
            <a:pPr lvl="2"/>
            <a:r>
              <a:rPr lang="pt-BR" sz="3000" dirty="0"/>
              <a:t>Efectuar pesquisas preliminares de mercado entre os implementadores antes de levar os agricultores ao mercado.</a:t>
            </a:r>
          </a:p>
          <a:p>
            <a:pPr lvl="2"/>
            <a:r>
              <a:rPr lang="pt-BR" sz="3000" dirty="0"/>
              <a:t>Investigar e escolher o(s) dia(s) mais apropriado(s) da semana ou hora do dia para visitar o mercado.</a:t>
            </a:r>
            <a:endParaRPr kumimoji="1" lang="en-US" sz="3000"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16</a:t>
            </a:fld>
            <a:endParaRPr kumimoji="1" lang="en-US" dirty="0"/>
          </a:p>
        </p:txBody>
      </p:sp>
    </p:spTree>
    <p:extLst>
      <p:ext uri="{BB962C8B-B14F-4D97-AF65-F5344CB8AC3E}">
        <p14:creationId xmlns:p14="http://schemas.microsoft.com/office/powerpoint/2010/main" val="113635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9" y="0"/>
            <a:ext cx="10848975" cy="1325563"/>
          </a:xfrm>
        </p:spPr>
        <p:txBody>
          <a:bodyPr/>
          <a:lstStyle/>
          <a:p>
            <a:r>
              <a:rPr lang="en-US" dirty="0">
                <a:solidFill>
                  <a:srgbClr val="FF0000"/>
                </a:solidFill>
              </a:rPr>
              <a:t>PASSO: </a:t>
            </a:r>
            <a:r>
              <a:rPr lang="en-US" dirty="0" err="1"/>
              <a:t>Procedimentos</a:t>
            </a:r>
            <a:r>
              <a:rPr lang="en-US" dirty="0"/>
              <a:t> de </a:t>
            </a:r>
            <a:r>
              <a:rPr lang="en-US" dirty="0" err="1"/>
              <a:t>Implementação</a:t>
            </a:r>
            <a:endParaRPr kumimoji="1" lang="en-US" dirty="0"/>
          </a:p>
        </p:txBody>
      </p:sp>
      <p:sp>
        <p:nvSpPr>
          <p:cNvPr id="3" name="Content Placeholder 2"/>
          <p:cNvSpPr>
            <a:spLocks noGrp="1"/>
          </p:cNvSpPr>
          <p:nvPr>
            <p:ph idx="1"/>
          </p:nvPr>
        </p:nvSpPr>
        <p:spPr>
          <a:xfrm>
            <a:off x="528639" y="1257300"/>
            <a:ext cx="10958512" cy="5484327"/>
          </a:xfrm>
        </p:spPr>
        <p:txBody>
          <a:bodyPr>
            <a:normAutofit fontScale="92500" lnSpcReduction="10000"/>
          </a:bodyPr>
          <a:lstStyle/>
          <a:p>
            <a:pPr marL="742950" indent="-742950">
              <a:buFont typeface="+mj-lt"/>
              <a:buAutoNum type="arabicPeriod" startAt="3"/>
            </a:pPr>
            <a:r>
              <a:rPr lang="pt-BR" altLang="ja-JP" dirty="0"/>
              <a:t>Organizar uma formação para ensinar como conduzir a pesquisa de mercado, primeiro; palestras e a seguir, um exercício prático de pesquisa de mercado num mercado próximo.</a:t>
            </a:r>
          </a:p>
          <a:p>
            <a:pPr marL="742950" indent="-742950">
              <a:buFont typeface="+mj-lt"/>
              <a:buAutoNum type="arabicPeriod" startAt="3"/>
            </a:pPr>
            <a:r>
              <a:rPr lang="pt-BR" altLang="ja-JP" dirty="0"/>
              <a:t>Recapitular a informação que os agricultores recolheram no mercado. Pedir-lhes que partilhem a informação com outros membros do grupo dentro de um determinado período (por exemplo, dentro de uma semana após a pesquisa de mercado). </a:t>
            </a:r>
            <a:r>
              <a:rPr lang="pt-BR" altLang="ja-JP" dirty="0">
                <a:solidFill>
                  <a:srgbClr val="FF0000"/>
                </a:solidFill>
              </a:rPr>
              <a:t>[Dica!] Certifique-se de estabelecer um prazo claro para a partilha da informação com outros agricultores. Os extensionistas devem ajudar os representantes a organizar a reunião na sua comunidade.</a:t>
            </a:r>
          </a:p>
          <a:p>
            <a:pPr marL="742950" indent="-742950">
              <a:buFont typeface="+mj-lt"/>
              <a:buAutoNum type="arabicPeriod" startAt="3"/>
            </a:pPr>
            <a:endParaRPr lang="en-US" altLang="ja-JP"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17</a:t>
            </a:fld>
            <a:endParaRPr kumimoji="1" lang="en-US"/>
          </a:p>
        </p:txBody>
      </p:sp>
    </p:spTree>
    <p:extLst>
      <p:ext uri="{BB962C8B-B14F-4D97-AF65-F5344CB8AC3E}">
        <p14:creationId xmlns:p14="http://schemas.microsoft.com/office/powerpoint/2010/main" val="12485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71517" y="698354"/>
            <a:ext cx="11162294" cy="5860711"/>
          </a:xfrm>
          <a:prstGeom prst="rect">
            <a:avLst/>
          </a:prstGeom>
        </p:spPr>
      </p:pic>
      <p:sp>
        <p:nvSpPr>
          <p:cNvPr id="2" name="Title 1"/>
          <p:cNvSpPr>
            <a:spLocks noGrp="1"/>
          </p:cNvSpPr>
          <p:nvPr>
            <p:ph type="title"/>
          </p:nvPr>
        </p:nvSpPr>
        <p:spPr>
          <a:xfrm>
            <a:off x="439616" y="-223691"/>
            <a:ext cx="11752384" cy="1325563"/>
          </a:xfrm>
        </p:spPr>
        <p:txBody>
          <a:bodyPr>
            <a:normAutofit/>
          </a:bodyPr>
          <a:lstStyle/>
          <a:p>
            <a:r>
              <a:rPr lang="en-US" sz="4000" dirty="0" err="1"/>
              <a:t>Preenchendo</a:t>
            </a:r>
            <a:r>
              <a:rPr lang="en-US" sz="4000" dirty="0"/>
              <a:t> um </a:t>
            </a:r>
            <a:r>
              <a:rPr lang="en-US" sz="4000" dirty="0" err="1"/>
              <a:t>Questionário</a:t>
            </a:r>
            <a:r>
              <a:rPr lang="en-US" sz="4000" dirty="0"/>
              <a:t> </a:t>
            </a:r>
            <a:r>
              <a:rPr lang="en-US" sz="4000" dirty="0" err="1"/>
              <a:t>da</a:t>
            </a:r>
            <a:r>
              <a:rPr lang="en-US" sz="4000" dirty="0"/>
              <a:t> </a:t>
            </a:r>
            <a:r>
              <a:rPr lang="en-US" sz="4000" dirty="0" err="1"/>
              <a:t>Pesquisa</a:t>
            </a:r>
            <a:r>
              <a:rPr lang="en-US" sz="4000" dirty="0"/>
              <a:t> de Mercado</a:t>
            </a:r>
            <a:endParaRPr kumimoji="1" lang="en-US" sz="4000"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18</a:t>
            </a:fld>
            <a:endParaRPr kumimoji="1" lang="en-US" dirty="0"/>
          </a:p>
        </p:txBody>
      </p:sp>
      <p:sp>
        <p:nvSpPr>
          <p:cNvPr id="11" name="Right Brace 10"/>
          <p:cNvSpPr/>
          <p:nvPr/>
        </p:nvSpPr>
        <p:spPr>
          <a:xfrm>
            <a:off x="5607159" y="1016250"/>
            <a:ext cx="355942" cy="662489"/>
          </a:xfrm>
          <a:prstGeom prst="rightBrace">
            <a:avLst>
              <a:gd name="adj1" fmla="val 8333"/>
              <a:gd name="adj2" fmla="val 20137"/>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kumimoji="1" lang="en-US">
              <a:solidFill>
                <a:srgbClr val="FF0000"/>
              </a:solidFill>
            </a:endParaRPr>
          </a:p>
        </p:txBody>
      </p:sp>
      <p:sp>
        <p:nvSpPr>
          <p:cNvPr id="12" name="TextBox 11"/>
          <p:cNvSpPr txBox="1"/>
          <p:nvPr/>
        </p:nvSpPr>
        <p:spPr>
          <a:xfrm>
            <a:off x="6092911" y="908931"/>
            <a:ext cx="4760323" cy="369332"/>
          </a:xfrm>
          <a:prstGeom prst="rect">
            <a:avLst/>
          </a:prstGeom>
          <a:noFill/>
        </p:spPr>
        <p:txBody>
          <a:bodyPr wrap="square" rtlCol="0">
            <a:spAutoFit/>
          </a:bodyPr>
          <a:lstStyle/>
          <a:p>
            <a:r>
              <a:rPr lang="en-US" b="1" dirty="0" err="1">
                <a:solidFill>
                  <a:srgbClr val="FF0000"/>
                </a:solidFill>
              </a:rPr>
              <a:t>Informação</a:t>
            </a:r>
            <a:r>
              <a:rPr lang="en-US" b="1" dirty="0">
                <a:solidFill>
                  <a:srgbClr val="FF0000"/>
                </a:solidFill>
              </a:rPr>
              <a:t> </a:t>
            </a:r>
            <a:r>
              <a:rPr lang="en-US" b="1" dirty="0" err="1">
                <a:solidFill>
                  <a:srgbClr val="FF0000"/>
                </a:solidFill>
              </a:rPr>
              <a:t>Basica</a:t>
            </a:r>
            <a:r>
              <a:rPr lang="en-US" b="1" dirty="0">
                <a:solidFill>
                  <a:srgbClr val="FF0000"/>
                </a:solidFill>
              </a:rPr>
              <a:t> do</a:t>
            </a:r>
            <a:r>
              <a:rPr kumimoji="1" lang="en-US" b="1" dirty="0">
                <a:solidFill>
                  <a:srgbClr val="FF0000"/>
                </a:solidFill>
              </a:rPr>
              <a:t> </a:t>
            </a:r>
            <a:r>
              <a:rPr kumimoji="1" lang="en-US" b="1" dirty="0" err="1">
                <a:solidFill>
                  <a:srgbClr val="FF0000"/>
                </a:solidFill>
              </a:rPr>
              <a:t>grupo</a:t>
            </a:r>
            <a:r>
              <a:rPr kumimoji="1" lang="en-US" b="1" dirty="0">
                <a:solidFill>
                  <a:srgbClr val="FF0000"/>
                </a:solidFill>
              </a:rPr>
              <a:t> de </a:t>
            </a:r>
            <a:r>
              <a:rPr kumimoji="1" lang="en-US" b="1" dirty="0" err="1">
                <a:solidFill>
                  <a:srgbClr val="FF0000"/>
                </a:solidFill>
              </a:rPr>
              <a:t>agricultores</a:t>
            </a:r>
            <a:endParaRPr kumimoji="1" lang="en-US" b="1" dirty="0">
              <a:solidFill>
                <a:srgbClr val="FF0000"/>
              </a:solidFill>
            </a:endParaRPr>
          </a:p>
        </p:txBody>
      </p:sp>
      <p:sp>
        <p:nvSpPr>
          <p:cNvPr id="17" name="TextBox 16"/>
          <p:cNvSpPr txBox="1"/>
          <p:nvPr/>
        </p:nvSpPr>
        <p:spPr>
          <a:xfrm>
            <a:off x="176390" y="5805572"/>
            <a:ext cx="3763473" cy="646331"/>
          </a:xfrm>
          <a:prstGeom prst="rect">
            <a:avLst/>
          </a:prstGeom>
          <a:noFill/>
        </p:spPr>
        <p:txBody>
          <a:bodyPr wrap="square" rtlCol="0">
            <a:spAutoFit/>
          </a:bodyPr>
          <a:lstStyle/>
          <a:p>
            <a:r>
              <a:rPr kumimoji="1" lang="en-US" b="1" dirty="0" err="1">
                <a:solidFill>
                  <a:srgbClr val="FF0000"/>
                </a:solidFill>
              </a:rPr>
              <a:t>Certifique</a:t>
            </a:r>
            <a:r>
              <a:rPr kumimoji="1" lang="en-US" b="1" dirty="0">
                <a:solidFill>
                  <a:srgbClr val="FF0000"/>
                </a:solidFill>
              </a:rPr>
              <a:t>-se de </a:t>
            </a:r>
            <a:r>
              <a:rPr kumimoji="1" lang="en-US" b="1" dirty="0" err="1">
                <a:solidFill>
                  <a:srgbClr val="FF0000"/>
                </a:solidFill>
              </a:rPr>
              <a:t>escrever</a:t>
            </a:r>
            <a:r>
              <a:rPr kumimoji="1" lang="en-US" b="1" dirty="0">
                <a:solidFill>
                  <a:srgbClr val="FF0000"/>
                </a:solidFill>
              </a:rPr>
              <a:t> </a:t>
            </a:r>
            <a:r>
              <a:rPr kumimoji="1" lang="en-US" b="1" dirty="0" err="1">
                <a:solidFill>
                  <a:srgbClr val="FF0000"/>
                </a:solidFill>
              </a:rPr>
              <a:t>os</a:t>
            </a:r>
            <a:r>
              <a:rPr kumimoji="1" lang="en-US" b="1" dirty="0">
                <a:solidFill>
                  <a:srgbClr val="FF0000"/>
                </a:solidFill>
              </a:rPr>
              <a:t> </a:t>
            </a:r>
            <a:r>
              <a:rPr kumimoji="1" lang="en-US" b="1" dirty="0" err="1">
                <a:solidFill>
                  <a:srgbClr val="FF0000"/>
                </a:solidFill>
              </a:rPr>
              <a:t>números</a:t>
            </a:r>
            <a:r>
              <a:rPr kumimoji="1" lang="en-US" b="1" dirty="0">
                <a:solidFill>
                  <a:srgbClr val="FF0000"/>
                </a:solidFill>
              </a:rPr>
              <a:t> de </a:t>
            </a:r>
            <a:r>
              <a:rPr kumimoji="1" lang="en-US" b="1" dirty="0" err="1">
                <a:solidFill>
                  <a:srgbClr val="FF0000"/>
                </a:solidFill>
              </a:rPr>
              <a:t>telefone</a:t>
            </a:r>
            <a:r>
              <a:rPr kumimoji="1" lang="en-US" b="1" dirty="0">
                <a:solidFill>
                  <a:srgbClr val="FF0000"/>
                </a:solidFill>
              </a:rPr>
              <a:t> dos </a:t>
            </a:r>
            <a:r>
              <a:rPr kumimoji="1" lang="en-US" b="1" dirty="0" err="1">
                <a:solidFill>
                  <a:srgbClr val="FF0000"/>
                </a:solidFill>
              </a:rPr>
              <a:t>compradores</a:t>
            </a:r>
            <a:endParaRPr kumimoji="1" lang="en-US" b="1" dirty="0">
              <a:solidFill>
                <a:srgbClr val="FF0000"/>
              </a:solidFill>
            </a:endParaRPr>
          </a:p>
        </p:txBody>
      </p:sp>
      <p:cxnSp>
        <p:nvCxnSpPr>
          <p:cNvPr id="6" name="Straight Arrow Connector 5"/>
          <p:cNvCxnSpPr/>
          <p:nvPr/>
        </p:nvCxnSpPr>
        <p:spPr>
          <a:xfrm flipV="1">
            <a:off x="708798" y="5436841"/>
            <a:ext cx="0" cy="414338"/>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668341" y="5635735"/>
            <a:ext cx="7523659" cy="923330"/>
          </a:xfrm>
          <a:prstGeom prst="rect">
            <a:avLst/>
          </a:prstGeom>
          <a:noFill/>
        </p:spPr>
        <p:txBody>
          <a:bodyPr wrap="square" rtlCol="0">
            <a:spAutoFit/>
          </a:bodyPr>
          <a:lstStyle/>
          <a:p>
            <a:r>
              <a:rPr lang="pt-BR" b="1" dirty="0">
                <a:solidFill>
                  <a:srgbClr val="FF0000"/>
                </a:solidFill>
              </a:rPr>
              <a:t>Escreva qualquer outra informação no espaço em branco. Os agricultores são encorajados a recolher qualquer outra informação relevante que considerem importante para eles. </a:t>
            </a:r>
          </a:p>
        </p:txBody>
      </p:sp>
      <p:cxnSp>
        <p:nvCxnSpPr>
          <p:cNvPr id="10" name="Straight Arrow Connector 9"/>
          <p:cNvCxnSpPr/>
          <p:nvPr/>
        </p:nvCxnSpPr>
        <p:spPr>
          <a:xfrm flipV="1">
            <a:off x="11749812" y="3751801"/>
            <a:ext cx="9257" cy="1961102"/>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Oval 12"/>
          <p:cNvSpPr/>
          <p:nvPr/>
        </p:nvSpPr>
        <p:spPr>
          <a:xfrm>
            <a:off x="318782" y="1729780"/>
            <a:ext cx="11157358" cy="10637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TextBox 14"/>
          <p:cNvSpPr txBox="1"/>
          <p:nvPr/>
        </p:nvSpPr>
        <p:spPr>
          <a:xfrm>
            <a:off x="6120198" y="1177653"/>
            <a:ext cx="6071802" cy="646331"/>
          </a:xfrm>
          <a:prstGeom prst="rect">
            <a:avLst/>
          </a:prstGeom>
          <a:noFill/>
        </p:spPr>
        <p:txBody>
          <a:bodyPr wrap="square" rtlCol="0">
            <a:spAutoFit/>
          </a:bodyPr>
          <a:lstStyle/>
          <a:p>
            <a:r>
              <a:rPr lang="pt-BR" altLang="ja-JP" b="1" dirty="0">
                <a:solidFill>
                  <a:srgbClr val="FF0000"/>
                </a:solidFill>
              </a:rPr>
              <a:t>Estes são os principais itens de informação a serem recolhidos de cada comprador</a:t>
            </a:r>
            <a:r>
              <a:rPr kumimoji="1" lang="en-US" altLang="ja-JP" b="1" dirty="0">
                <a:solidFill>
                  <a:srgbClr val="FF0000"/>
                </a:solidFill>
              </a:rPr>
              <a:t>. </a:t>
            </a:r>
            <a:endParaRPr kumimoji="1" lang="en-US" b="1" dirty="0">
              <a:solidFill>
                <a:srgbClr val="FF0000"/>
              </a:solidFill>
            </a:endParaRPr>
          </a:p>
        </p:txBody>
      </p:sp>
      <p:cxnSp>
        <p:nvCxnSpPr>
          <p:cNvPr id="16" name="Straight Arrow Connector 15"/>
          <p:cNvCxnSpPr>
            <a:stCxn id="15" idx="1"/>
          </p:cNvCxnSpPr>
          <p:nvPr/>
        </p:nvCxnSpPr>
        <p:spPr>
          <a:xfrm flipH="1">
            <a:off x="5785130" y="1500819"/>
            <a:ext cx="335068" cy="447251"/>
          </a:xfrm>
          <a:prstGeom prst="straightConnector1">
            <a:avLst/>
          </a:prstGeom>
          <a:ln w="317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247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116134"/>
            <a:ext cx="11922369" cy="1158509"/>
          </a:xfrm>
        </p:spPr>
        <p:txBody>
          <a:bodyPr>
            <a:normAutofit fontScale="90000"/>
          </a:bodyPr>
          <a:lstStyle/>
          <a:p>
            <a:r>
              <a:rPr lang="pt-PT" dirty="0">
                <a:solidFill>
                  <a:srgbClr val="FF0000"/>
                </a:solidFill>
              </a:rPr>
              <a:t>LISTA DE CONTROLO:</a:t>
            </a:r>
            <a:r>
              <a:rPr lang="pt-PT" dirty="0"/>
              <a:t> </a:t>
            </a:r>
            <a:br>
              <a:rPr lang="pt-PT" dirty="0"/>
            </a:br>
            <a:r>
              <a:rPr lang="pt-PT" dirty="0"/>
              <a:t>Pontos a serem confirmados após a Pesquisa de Mercado</a:t>
            </a:r>
            <a:endParaRPr kumimoji="1" lang="en-US" dirty="0"/>
          </a:p>
        </p:txBody>
      </p:sp>
      <p:sp>
        <p:nvSpPr>
          <p:cNvPr id="3" name="Content Placeholder 2"/>
          <p:cNvSpPr>
            <a:spLocks noGrp="1"/>
          </p:cNvSpPr>
          <p:nvPr>
            <p:ph idx="1"/>
          </p:nvPr>
        </p:nvSpPr>
        <p:spPr>
          <a:xfrm>
            <a:off x="344988" y="1358534"/>
            <a:ext cx="11771654" cy="5315984"/>
          </a:xfrm>
        </p:spPr>
        <p:txBody>
          <a:bodyPr>
            <a:normAutofit fontScale="92500" lnSpcReduction="20000"/>
          </a:bodyPr>
          <a:lstStyle/>
          <a:p>
            <a:pPr>
              <a:buFont typeface="Wingdings" panose="05000000000000000000" pitchFamily="2" charset="2"/>
              <a:buChar char="ü"/>
            </a:pPr>
            <a:r>
              <a:rPr lang="pt-PT" dirty="0"/>
              <a:t>Os membros do grupo </a:t>
            </a:r>
            <a:r>
              <a:rPr lang="pt-PT" dirty="0">
                <a:solidFill>
                  <a:srgbClr val="FF0000"/>
                </a:solidFill>
              </a:rPr>
              <a:t>são informados das constatações e dos resultados do exercício de pesquisa de mercado </a:t>
            </a:r>
            <a:r>
              <a:rPr lang="pt-PT" dirty="0"/>
              <a:t>pelos representantes dos agricultores.</a:t>
            </a:r>
            <a:endParaRPr lang="en-US" dirty="0"/>
          </a:p>
          <a:p>
            <a:pPr>
              <a:buFont typeface="Wingdings" panose="05000000000000000000" pitchFamily="2" charset="2"/>
              <a:buChar char="ü"/>
            </a:pPr>
            <a:r>
              <a:rPr lang="pt-PT" dirty="0"/>
              <a:t>Os agricultores alvo compreendem que a pesquisa de mercado realizada desta vez </a:t>
            </a:r>
            <a:r>
              <a:rPr lang="pt-PT" dirty="0">
                <a:solidFill>
                  <a:srgbClr val="FF0000"/>
                </a:solidFill>
              </a:rPr>
              <a:t>é um “exercício” e que pesquisas “reais” de mercado devem ser realizadas por eles mesmos, de forma regular </a:t>
            </a:r>
            <a:r>
              <a:rPr lang="pt-PT" dirty="0"/>
              <a:t>e sem a ajuda do governo. </a:t>
            </a:r>
            <a:endParaRPr lang="en-US" dirty="0"/>
          </a:p>
          <a:p>
            <a:pPr>
              <a:buFont typeface="Wingdings" panose="05000000000000000000" pitchFamily="2" charset="2"/>
              <a:buChar char="ü"/>
            </a:pPr>
            <a:r>
              <a:rPr lang="pt-PT" dirty="0"/>
              <a:t>Os agricultores alvo </a:t>
            </a:r>
            <a:r>
              <a:rPr lang="pt-PT" dirty="0">
                <a:solidFill>
                  <a:srgbClr val="FF0000"/>
                </a:solidFill>
              </a:rPr>
              <a:t>mantêm contacto com os intervenientes de mercado</a:t>
            </a:r>
            <a:r>
              <a:rPr lang="pt-PT" dirty="0"/>
              <a:t> que visitaram durante a pesquisa de mercado.</a:t>
            </a:r>
          </a:p>
          <a:p>
            <a:pPr>
              <a:buFont typeface="Wingdings" panose="05000000000000000000" pitchFamily="2" charset="2"/>
              <a:buChar char="ü"/>
            </a:pPr>
            <a:r>
              <a:rPr lang="pt-PT" dirty="0"/>
              <a:t>O rácio </a:t>
            </a:r>
            <a:r>
              <a:rPr lang="pt-PT" dirty="0">
                <a:solidFill>
                  <a:srgbClr val="FF0000"/>
                </a:solidFill>
              </a:rPr>
              <a:t>masculino-feminino</a:t>
            </a:r>
            <a:r>
              <a:rPr lang="pt-PT" dirty="0"/>
              <a:t> dos representantes do grupo é equilibrado.</a:t>
            </a:r>
            <a:endParaRPr lang="en-US" dirty="0"/>
          </a:p>
          <a:p>
            <a:pPr>
              <a:buFont typeface="Wingdings" panose="05000000000000000000" pitchFamily="2" charset="2"/>
              <a:buChar char="ü"/>
            </a:pPr>
            <a:r>
              <a:rPr lang="pt-PT" dirty="0"/>
              <a:t>O rácio </a:t>
            </a:r>
            <a:r>
              <a:rPr lang="pt-PT" dirty="0">
                <a:solidFill>
                  <a:srgbClr val="FF0000"/>
                </a:solidFill>
              </a:rPr>
              <a:t>masculino-feminino</a:t>
            </a:r>
            <a:r>
              <a:rPr lang="pt-PT" dirty="0"/>
              <a:t> dos participantes da reunião de feedback organizada pelo grupo de agricultores é equilibrado.</a:t>
            </a:r>
            <a:endParaRPr lang="en-US" dirty="0"/>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19</a:t>
            </a:fld>
            <a:endParaRPr kumimoji="1" lang="en-US"/>
          </a:p>
        </p:txBody>
      </p:sp>
    </p:spTree>
    <p:extLst>
      <p:ext uri="{BB962C8B-B14F-4D97-AF65-F5344CB8AC3E}">
        <p14:creationId xmlns:p14="http://schemas.microsoft.com/office/powerpoint/2010/main" val="7168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325563"/>
          </a:xfrm>
        </p:spPr>
        <p:txBody>
          <a:bodyPr>
            <a:normAutofit/>
          </a:bodyPr>
          <a:lstStyle/>
          <a:p>
            <a:pPr algn="ctr"/>
            <a:r>
              <a:rPr kumimoji="1" lang="en-US" dirty="0">
                <a:solidFill>
                  <a:srgbClr val="FF0000"/>
                </a:solidFill>
              </a:rPr>
              <a:t>ONDE ESTAMOS?: </a:t>
            </a:r>
            <a:r>
              <a:rPr kumimoji="1" lang="en-US" dirty="0" err="1"/>
              <a:t>Pesquisa</a:t>
            </a:r>
            <a:r>
              <a:rPr kumimoji="1" lang="en-US" dirty="0"/>
              <a:t> de Mercado </a:t>
            </a:r>
            <a:r>
              <a:rPr kumimoji="1" lang="en-US" dirty="0" err="1"/>
              <a:t>em</a:t>
            </a:r>
            <a:r>
              <a:rPr kumimoji="1" lang="en-US" dirty="0"/>
              <a:t> 4 </a:t>
            </a:r>
            <a:r>
              <a:rPr kumimoji="1" lang="en-US" dirty="0" err="1"/>
              <a:t>Passos</a:t>
            </a:r>
            <a:r>
              <a:rPr kumimoji="1" lang="en-US" dirty="0"/>
              <a:t> de SHEP</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2</a:t>
            </a:fld>
            <a:endParaRPr kumimoji="1" lang="en-US"/>
          </a:p>
        </p:txBody>
      </p:sp>
      <p:graphicFrame>
        <p:nvGraphicFramePr>
          <p:cNvPr id="5" name="表 4"/>
          <p:cNvGraphicFramePr>
            <a:graphicFrameLocks noGrp="1"/>
          </p:cNvGraphicFramePr>
          <p:nvPr>
            <p:extLst>
              <p:ext uri="{D42A27DB-BD31-4B8C-83A1-F6EECF244321}">
                <p14:modId xmlns:p14="http://schemas.microsoft.com/office/powerpoint/2010/main" val="4252489297"/>
              </p:ext>
            </p:extLst>
          </p:nvPr>
        </p:nvGraphicFramePr>
        <p:xfrm>
          <a:off x="278605" y="1254070"/>
          <a:ext cx="11387139" cy="5418205"/>
        </p:xfrm>
        <a:graphic>
          <a:graphicData uri="http://schemas.openxmlformats.org/drawingml/2006/table">
            <a:tbl>
              <a:tblPr firstRow="1" firstCol="1" bandRow="1">
                <a:tableStyleId>{5940675A-B579-460E-94D1-54222C63F5DA}</a:tableStyleId>
              </a:tblPr>
              <a:tblGrid>
                <a:gridCol w="5886450">
                  <a:extLst>
                    <a:ext uri="{9D8B030D-6E8A-4147-A177-3AD203B41FA5}">
                      <a16:colId xmlns:a16="http://schemas.microsoft.com/office/drawing/2014/main" val="20000"/>
                    </a:ext>
                  </a:extLst>
                </a:gridCol>
                <a:gridCol w="5500689">
                  <a:extLst>
                    <a:ext uri="{9D8B030D-6E8A-4147-A177-3AD203B41FA5}">
                      <a16:colId xmlns:a16="http://schemas.microsoft.com/office/drawing/2014/main" val="20001"/>
                    </a:ext>
                  </a:extLst>
                </a:gridCol>
              </a:tblGrid>
              <a:tr h="321893">
                <a:tc>
                  <a:txBody>
                    <a:bodyPr/>
                    <a:lstStyle/>
                    <a:p>
                      <a:pPr algn="ctr">
                        <a:spcAft>
                          <a:spcPts val="0"/>
                        </a:spcAft>
                      </a:pPr>
                      <a:r>
                        <a:rPr lang="en-US" altLang="ja-JP" sz="2000" dirty="0">
                          <a:effectLst/>
                        </a:rPr>
                        <a:t>4 Passos</a:t>
                      </a:r>
                      <a:endParaRPr lang="ja-JP" sz="2000" dirty="0">
                        <a:effectLst/>
                        <a:latin typeface="Arial"/>
                        <a:ea typeface="ＭＳ ゴシック"/>
                        <a:cs typeface="Times New Roman"/>
                      </a:endParaRPr>
                    </a:p>
                  </a:txBody>
                  <a:tcPr marL="58563" marR="58563" marT="0" marB="0"/>
                </a:tc>
                <a:tc>
                  <a:txBody>
                    <a:bodyPr/>
                    <a:lstStyle/>
                    <a:p>
                      <a:pPr algn="ctr">
                        <a:spcAft>
                          <a:spcPts val="0"/>
                        </a:spcAft>
                      </a:pPr>
                      <a:r>
                        <a:rPr lang="en-US" altLang="ja-JP" sz="2000" dirty="0" err="1">
                          <a:effectLst/>
                        </a:rPr>
                        <a:t>Actividades</a:t>
                      </a:r>
                      <a:endParaRPr lang="ja-JP" sz="2000" dirty="0">
                        <a:effectLst/>
                        <a:latin typeface="Arial"/>
                        <a:ea typeface="ＭＳ ゴシック"/>
                        <a:cs typeface="Times New Roman"/>
                      </a:endParaRPr>
                    </a:p>
                  </a:txBody>
                  <a:tcPr marL="58563" marR="58563" marT="0" marB="0"/>
                </a:tc>
                <a:extLst>
                  <a:ext uri="{0D108BD9-81ED-4DB2-BD59-A6C34878D82A}">
                    <a16:rowId xmlns:a16="http://schemas.microsoft.com/office/drawing/2014/main" val="10000"/>
                  </a:ext>
                </a:extLst>
              </a:tr>
              <a:tr h="867200">
                <a:tc>
                  <a:txBody>
                    <a:bodyPr/>
                    <a:lstStyle/>
                    <a:p>
                      <a:pPr marL="0" lvl="0" indent="0" algn="l">
                        <a:spcAft>
                          <a:spcPts val="0"/>
                        </a:spcAft>
                        <a:buFont typeface="+mj-lt"/>
                        <a:buNone/>
                      </a:pPr>
                      <a:r>
                        <a:rPr lang="en-US" altLang="ja-JP" sz="2400" b="1" dirty="0">
                          <a:effectLst/>
                          <a:latin typeface="Arial"/>
                          <a:ea typeface="ＭＳ ゴシック"/>
                          <a:cs typeface="Times New Roman"/>
                        </a:rPr>
                        <a:t>1.</a:t>
                      </a:r>
                      <a:r>
                        <a:rPr lang="en-US" altLang="ja-JP" sz="2400" b="1" baseline="0" dirty="0">
                          <a:effectLst/>
                          <a:latin typeface="Arial"/>
                          <a:ea typeface="ＭＳ ゴシック"/>
                          <a:cs typeface="Times New Roman"/>
                        </a:rPr>
                        <a:t> </a:t>
                      </a:r>
                      <a:r>
                        <a:rPr lang="en-US" altLang="ja-JP" sz="2400" b="1" baseline="0" dirty="0" err="1">
                          <a:effectLst/>
                          <a:latin typeface="Arial"/>
                          <a:ea typeface="ＭＳ ゴシック"/>
                          <a:cs typeface="Times New Roman"/>
                        </a:rPr>
                        <a:t>Partilhar</a:t>
                      </a:r>
                      <a:r>
                        <a:rPr lang="en-US" altLang="ja-JP" sz="2400" b="1" baseline="0" dirty="0">
                          <a:effectLst/>
                          <a:latin typeface="Arial"/>
                          <a:ea typeface="ＭＳ ゴシック"/>
                          <a:cs typeface="Times New Roman"/>
                        </a:rPr>
                        <a:t> o </a:t>
                      </a:r>
                      <a:r>
                        <a:rPr lang="en-US" altLang="ja-JP" sz="2400" b="1" baseline="0" dirty="0" err="1">
                          <a:effectLst/>
                          <a:latin typeface="Arial"/>
                          <a:ea typeface="ＭＳ ゴシック"/>
                          <a:cs typeface="Times New Roman"/>
                        </a:rPr>
                        <a:t>objectivo</a:t>
                      </a:r>
                      <a:r>
                        <a:rPr lang="en-US" altLang="ja-JP" sz="2400" b="1" baseline="0" dirty="0">
                          <a:effectLst/>
                          <a:latin typeface="Arial"/>
                          <a:ea typeface="ＭＳ ゴシック"/>
                          <a:cs typeface="Times New Roman"/>
                        </a:rPr>
                        <a:t> com </a:t>
                      </a:r>
                      <a:r>
                        <a:rPr lang="en-US" altLang="ja-JP" sz="2400" b="1" baseline="0" dirty="0" err="1">
                          <a:effectLst/>
                          <a:latin typeface="Arial"/>
                          <a:ea typeface="ＭＳ ゴシック"/>
                          <a:cs typeface="Times New Roman"/>
                        </a:rPr>
                        <a:t>os</a:t>
                      </a:r>
                      <a:r>
                        <a:rPr lang="en-US" altLang="ja-JP" sz="2400" b="1" baseline="0" dirty="0">
                          <a:effectLst/>
                          <a:latin typeface="Arial"/>
                          <a:ea typeface="ＭＳ ゴシック"/>
                          <a:cs typeface="Times New Roman"/>
                        </a:rPr>
                        <a:t> </a:t>
                      </a:r>
                      <a:r>
                        <a:rPr lang="en-US" altLang="ja-JP" sz="2400" b="1" baseline="0" dirty="0" err="1">
                          <a:effectLst/>
                          <a:latin typeface="Arial"/>
                          <a:ea typeface="ＭＳ ゴシック"/>
                          <a:cs typeface="Times New Roman"/>
                        </a:rPr>
                        <a:t>agricultores</a:t>
                      </a:r>
                      <a:r>
                        <a:rPr lang="en-US" altLang="ja-JP" sz="2400" b="1" baseline="0" dirty="0">
                          <a:effectLst/>
                          <a:latin typeface="Arial"/>
                          <a:ea typeface="ＭＳ ゴシック"/>
                          <a:cs typeface="Times New Roman"/>
                        </a:rPr>
                        <a:t>.</a:t>
                      </a:r>
                      <a:endParaRPr lang="ja-JP" sz="2400" b="1" dirty="0">
                        <a:effectLst/>
                        <a:latin typeface="Arial"/>
                        <a:ea typeface="ＭＳ ゴシック"/>
                        <a:cs typeface="Times New Roman"/>
                      </a:endParaRPr>
                    </a:p>
                  </a:txBody>
                  <a:tcPr marL="58563" marR="58563" marT="0" marB="0" anchor="ctr">
                    <a:solidFill>
                      <a:srgbClr val="FFFF00"/>
                    </a:solidFill>
                  </a:tcPr>
                </a:tc>
                <a:tc>
                  <a:txBody>
                    <a:bodyPr/>
                    <a:lstStyle/>
                    <a:p>
                      <a:pPr algn="l">
                        <a:spcAft>
                          <a:spcPts val="0"/>
                        </a:spcAft>
                      </a:pPr>
                      <a:r>
                        <a:rPr lang="en-US" sz="2000" dirty="0" err="1">
                          <a:effectLst/>
                          <a:latin typeface="Arial"/>
                          <a:ea typeface="ＭＳ ゴシック"/>
                          <a:cs typeface="Times New Roman"/>
                        </a:rPr>
                        <a:t>Seminário</a:t>
                      </a:r>
                      <a:r>
                        <a:rPr lang="en-US" sz="2000" dirty="0">
                          <a:effectLst/>
                          <a:latin typeface="Arial"/>
                          <a:ea typeface="ＭＳ ゴシック"/>
                          <a:cs typeface="Times New Roman"/>
                        </a:rPr>
                        <a:t> de </a:t>
                      </a:r>
                      <a:r>
                        <a:rPr lang="en-US" sz="2000" dirty="0" err="1">
                          <a:effectLst/>
                          <a:latin typeface="Arial"/>
                          <a:ea typeface="ＭＳ ゴシック"/>
                          <a:cs typeface="Times New Roman"/>
                        </a:rPr>
                        <a:t>Sensibilização</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a:spcAft>
                          <a:spcPts val="0"/>
                        </a:spcAft>
                      </a:pPr>
                      <a:r>
                        <a:rPr lang="en-US" sz="2400" b="1" dirty="0">
                          <a:effectLst/>
                          <a:latin typeface="Arial"/>
                          <a:ea typeface="ＭＳ ゴシック"/>
                          <a:cs typeface="Times New Roman"/>
                        </a:rPr>
                        <a:t>2.  A </a:t>
                      </a:r>
                      <a:r>
                        <a:rPr lang="en-US" sz="2400" b="1" dirty="0" err="1">
                          <a:effectLst/>
                          <a:latin typeface="Arial"/>
                          <a:ea typeface="ＭＳ ゴシック"/>
                          <a:cs typeface="Times New Roman"/>
                        </a:rPr>
                        <a:t>sensibilização</a:t>
                      </a:r>
                      <a:r>
                        <a:rPr lang="en-US" sz="2400" b="1" dirty="0">
                          <a:effectLst/>
                          <a:latin typeface="Arial"/>
                          <a:ea typeface="ＭＳ ゴシック"/>
                          <a:cs typeface="Times New Roman"/>
                        </a:rPr>
                        <a:t> dos </a:t>
                      </a:r>
                      <a:r>
                        <a:rPr lang="en-US" sz="2400" b="1" dirty="0" err="1">
                          <a:effectLst/>
                          <a:latin typeface="Arial"/>
                          <a:ea typeface="ＭＳ ゴシック"/>
                          <a:cs typeface="Times New Roman"/>
                        </a:rPr>
                        <a:t>agricultores</a:t>
                      </a:r>
                      <a:r>
                        <a:rPr lang="en-US" sz="2400" b="1" dirty="0">
                          <a:effectLst/>
                          <a:latin typeface="Arial"/>
                          <a:ea typeface="ＭＳ ゴシック"/>
                          <a:cs typeface="Times New Roman"/>
                        </a:rPr>
                        <a:t> é </a:t>
                      </a:r>
                      <a:r>
                        <a:rPr lang="en-US" sz="2400" b="1" dirty="0" err="1">
                          <a:effectLst/>
                          <a:latin typeface="Arial"/>
                          <a:ea typeface="ＭＳ ゴシック"/>
                          <a:cs typeface="Times New Roman"/>
                        </a:rPr>
                        <a:t>aumentada</a:t>
                      </a:r>
                      <a:r>
                        <a:rPr lang="en-US" sz="2400" b="1" dirty="0">
                          <a:effectLst/>
                          <a:latin typeface="Arial"/>
                          <a:ea typeface="ＭＳ ゴシック"/>
                          <a:cs typeface="Times New Roman"/>
                        </a:rPr>
                        <a:t>.</a:t>
                      </a:r>
                      <a:endParaRPr lang="ja-JP" sz="2400" b="1" dirty="0">
                        <a:effectLst/>
                        <a:latin typeface="Arial"/>
                        <a:ea typeface="ＭＳ ゴシック"/>
                        <a:cs typeface="Times New Roman"/>
                      </a:endParaRPr>
                    </a:p>
                  </a:txBody>
                  <a:tcPr anchor="ctr">
                    <a:solidFill>
                      <a:srgbClr val="92D050"/>
                    </a:solidFill>
                  </a:tcPr>
                </a:tc>
                <a:tc>
                  <a:txBody>
                    <a:bodyPr/>
                    <a:lstStyle/>
                    <a:p>
                      <a:pPr algn="l">
                        <a:spcAft>
                          <a:spcPts val="0"/>
                        </a:spcAft>
                      </a:pPr>
                      <a:r>
                        <a:rPr lang="en-US" sz="2800" b="1" dirty="0">
                          <a:solidFill>
                            <a:srgbClr val="FF0000"/>
                          </a:solidFill>
                          <a:effectLst/>
                          <a:latin typeface="Arial"/>
                          <a:ea typeface="ＭＳ ゴシック"/>
                          <a:cs typeface="Times New Roman"/>
                        </a:rPr>
                        <a:t>Pesquisa </a:t>
                      </a:r>
                      <a:r>
                        <a:rPr lang="en-US" sz="2800" b="1" dirty="0" err="1">
                          <a:solidFill>
                            <a:srgbClr val="FF0000"/>
                          </a:solidFill>
                          <a:effectLst/>
                          <a:latin typeface="Arial"/>
                          <a:ea typeface="ＭＳ ゴシック"/>
                          <a:cs typeface="Times New Roman"/>
                        </a:rPr>
                        <a:t>Participativa</a:t>
                      </a:r>
                      <a:r>
                        <a:rPr lang="en-US" sz="2800" b="1" baseline="0" dirty="0">
                          <a:solidFill>
                            <a:srgbClr val="FF0000"/>
                          </a:solidFill>
                          <a:effectLst/>
                          <a:latin typeface="Arial"/>
                          <a:ea typeface="ＭＳ ゴシック"/>
                          <a:cs typeface="Times New Roman"/>
                        </a:rPr>
                        <a:t> de Linha de Base</a:t>
                      </a:r>
                      <a:endParaRPr lang="en-US" altLang="ja-JP" sz="2800" b="1" dirty="0">
                        <a:solidFill>
                          <a:srgbClr val="FF0000"/>
                        </a:solidFill>
                        <a:effectLst/>
                        <a:latin typeface="Arial"/>
                        <a:ea typeface="ＭＳ ゴシック"/>
                        <a:cs typeface="Times New Roman"/>
                      </a:endParaRPr>
                    </a:p>
                    <a:p>
                      <a:pPr algn="l">
                        <a:spcAft>
                          <a:spcPts val="0"/>
                        </a:spcAft>
                      </a:pPr>
                      <a:endParaRPr lang="en-US" altLang="ja-JP" sz="2800" b="1" dirty="0">
                        <a:solidFill>
                          <a:srgbClr val="FF0000"/>
                        </a:solidFill>
                        <a:effectLst/>
                        <a:latin typeface="Arial"/>
                        <a:ea typeface="ＭＳ ゴシック"/>
                        <a:cs typeface="Times New Roman"/>
                      </a:endParaRPr>
                    </a:p>
                    <a:p>
                      <a:pPr algn="l">
                        <a:spcAft>
                          <a:spcPts val="0"/>
                        </a:spcAft>
                      </a:pPr>
                      <a:r>
                        <a:rPr lang="en-US" altLang="ja-JP" sz="2000" dirty="0">
                          <a:effectLst/>
                          <a:latin typeface="Arial"/>
                          <a:ea typeface="ＭＳ ゴシック"/>
                          <a:cs typeface="Times New Roman"/>
                        </a:rPr>
                        <a:t>(</a:t>
                      </a:r>
                      <a:r>
                        <a:rPr lang="en-US" altLang="ja-JP" sz="2000" dirty="0" err="1">
                          <a:effectLst/>
                          <a:latin typeface="Arial"/>
                          <a:ea typeface="ＭＳ ゴシック"/>
                          <a:cs typeface="Times New Roman"/>
                        </a:rPr>
                        <a:t>opcional</a:t>
                      </a:r>
                      <a:r>
                        <a:rPr lang="en-US" altLang="ja-JP" sz="2000" dirty="0">
                          <a:effectLst/>
                          <a:latin typeface="Arial"/>
                          <a:ea typeface="ＭＳ ゴシック"/>
                          <a:cs typeface="Times New Roman"/>
                        </a:rPr>
                        <a:t>) </a:t>
                      </a:r>
                      <a:r>
                        <a:rPr lang="en-US" altLang="ja-JP" sz="2000" dirty="0" err="1">
                          <a:effectLst/>
                          <a:latin typeface="Arial"/>
                          <a:ea typeface="ＭＳ ゴシック"/>
                          <a:cs typeface="Times New Roman"/>
                        </a:rPr>
                        <a:t>Fórum</a:t>
                      </a:r>
                      <a:r>
                        <a:rPr lang="en-US" altLang="ja-JP" sz="2000" dirty="0">
                          <a:effectLst/>
                          <a:latin typeface="Arial"/>
                          <a:ea typeface="ＭＳ ゴシック"/>
                          <a:cs typeface="Times New Roman"/>
                        </a:rPr>
                        <a:t> dos </a:t>
                      </a:r>
                      <a:r>
                        <a:rPr lang="en-US" altLang="ja-JP" sz="2000" dirty="0" err="1">
                          <a:effectLst/>
                          <a:latin typeface="Arial"/>
                          <a:ea typeface="ＭＳ ゴシック"/>
                          <a:cs typeface="Times New Roman"/>
                        </a:rPr>
                        <a:t>Intervenientes</a:t>
                      </a:r>
                      <a:endParaRPr lang="ja-JP" sz="2000" dirty="0">
                        <a:effectLst/>
                        <a:latin typeface="Arial"/>
                        <a:ea typeface="ＭＳ ゴシック"/>
                        <a:cs typeface="Times New Roman"/>
                      </a:endParaRPr>
                    </a:p>
                    <a:p>
                      <a:pPr algn="l">
                        <a:spcAft>
                          <a:spcPts val="0"/>
                        </a:spcAft>
                      </a:pPr>
                      <a:r>
                        <a:rPr lang="en-US" sz="2000" dirty="0">
                          <a:effectLst/>
                          <a:latin typeface="Arial"/>
                          <a:ea typeface="ＭＳ ゴシック"/>
                          <a:cs typeface="Times New Roman"/>
                        </a:rPr>
                        <a:t>Pesquisa</a:t>
                      </a:r>
                      <a:r>
                        <a:rPr lang="en-US" sz="2000" baseline="0" dirty="0">
                          <a:effectLst/>
                          <a:latin typeface="Arial"/>
                          <a:ea typeface="ＭＳ ゴシック"/>
                          <a:cs typeface="Times New Roman"/>
                        </a:rPr>
                        <a:t> de Mercado</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a:spcAft>
                          <a:spcPts val="0"/>
                        </a:spcAft>
                      </a:pPr>
                      <a:r>
                        <a:rPr lang="en-US" sz="2400" b="1" dirty="0">
                          <a:solidFill>
                            <a:schemeClr val="bg1"/>
                          </a:solidFill>
                          <a:effectLst/>
                          <a:latin typeface="Arial"/>
                          <a:ea typeface="ＭＳ ゴシック"/>
                          <a:cs typeface="Times New Roman"/>
                        </a:rPr>
                        <a:t>3 . Os </a:t>
                      </a:r>
                      <a:r>
                        <a:rPr lang="en-US" sz="2400" b="1" dirty="0" err="1">
                          <a:solidFill>
                            <a:schemeClr val="bg1"/>
                          </a:solidFill>
                          <a:effectLst/>
                          <a:latin typeface="Arial"/>
                          <a:ea typeface="ＭＳ ゴシック"/>
                          <a:cs typeface="Times New Roman"/>
                        </a:rPr>
                        <a:t>agricultores</a:t>
                      </a:r>
                      <a:r>
                        <a:rPr lang="en-US" sz="2400" b="1" baseline="0" dirty="0">
                          <a:solidFill>
                            <a:schemeClr val="bg1"/>
                          </a:solidFill>
                          <a:effectLst/>
                          <a:latin typeface="Arial"/>
                          <a:ea typeface="ＭＳ ゴシック"/>
                          <a:cs typeface="Times New Roman"/>
                        </a:rPr>
                        <a:t> </a:t>
                      </a:r>
                      <a:r>
                        <a:rPr lang="en-US" sz="2400" b="1" baseline="0" dirty="0" err="1">
                          <a:solidFill>
                            <a:schemeClr val="bg1"/>
                          </a:solidFill>
                          <a:effectLst/>
                          <a:latin typeface="Arial"/>
                          <a:ea typeface="ＭＳ ゴシック"/>
                          <a:cs typeface="Times New Roman"/>
                        </a:rPr>
                        <a:t>tomam</a:t>
                      </a:r>
                      <a:r>
                        <a:rPr lang="en-US" sz="2400" b="1" baseline="0" dirty="0">
                          <a:solidFill>
                            <a:schemeClr val="bg1"/>
                          </a:solidFill>
                          <a:effectLst/>
                          <a:latin typeface="Arial"/>
                          <a:ea typeface="ＭＳ ゴシック"/>
                          <a:cs typeface="Times New Roman"/>
                        </a:rPr>
                        <a:t> </a:t>
                      </a:r>
                      <a:r>
                        <a:rPr lang="en-US" sz="2400" b="1" baseline="0" dirty="0" err="1">
                          <a:solidFill>
                            <a:schemeClr val="bg1"/>
                          </a:solidFill>
                          <a:effectLst/>
                          <a:latin typeface="Arial"/>
                          <a:ea typeface="ＭＳ ゴシック"/>
                          <a:cs typeface="Times New Roman"/>
                        </a:rPr>
                        <a:t>decisões</a:t>
                      </a:r>
                      <a:r>
                        <a:rPr lang="en-US" sz="2400" b="1" dirty="0">
                          <a:solidFill>
                            <a:schemeClr val="bg1"/>
                          </a:solidFill>
                          <a:effectLst/>
                          <a:latin typeface="Arial"/>
                          <a:ea typeface="ＭＳ ゴシック"/>
                          <a:cs typeface="Times New Roman"/>
                        </a:rPr>
                        <a:t>.</a:t>
                      </a:r>
                      <a:endParaRPr lang="ja-JP" sz="2400" b="1" dirty="0">
                        <a:solidFill>
                          <a:schemeClr val="bg1"/>
                        </a:solidFill>
                        <a:effectLst/>
                        <a:latin typeface="Arial"/>
                        <a:ea typeface="ＭＳ ゴシック"/>
                        <a:cs typeface="Times New Roman"/>
                      </a:endParaRPr>
                    </a:p>
                  </a:txBody>
                  <a:tcPr anchor="ctr">
                    <a:solidFill>
                      <a:srgbClr val="0070C0"/>
                    </a:solidFill>
                  </a:tcPr>
                </a:tc>
                <a:tc>
                  <a:txBody>
                    <a:bodyPr/>
                    <a:lstStyle/>
                    <a:p>
                      <a:r>
                        <a:rPr kumimoji="1" lang="pt-PT" sz="2000" kern="1200" dirty="0" err="1">
                          <a:solidFill>
                            <a:schemeClr val="tx1"/>
                          </a:solidFill>
                          <a:effectLst/>
                          <a:latin typeface="Arial"/>
                          <a:ea typeface="ＭＳ ゴシック"/>
                          <a:cs typeface="Times New Roman"/>
                        </a:rPr>
                        <a:t>Selecção</a:t>
                      </a:r>
                      <a:r>
                        <a:rPr kumimoji="1" lang="pt-PT" sz="2000" kern="1200" dirty="0">
                          <a:solidFill>
                            <a:schemeClr val="tx1"/>
                          </a:solidFill>
                          <a:effectLst/>
                          <a:latin typeface="Arial"/>
                          <a:ea typeface="ＭＳ ゴシック"/>
                          <a:cs typeface="Times New Roman"/>
                        </a:rPr>
                        <a:t> das Culturas </a:t>
                      </a:r>
                      <a:r>
                        <a:rPr lang="pt-PT" sz="2000" kern="1200" dirty="0">
                          <a:solidFill>
                            <a:schemeClr val="tx1"/>
                          </a:solidFill>
                          <a:effectLst/>
                          <a:latin typeface="Arial"/>
                          <a:ea typeface="ＭＳ ゴシック"/>
                          <a:cs typeface="Times New Roman"/>
                        </a:rPr>
                        <a:t>alvo</a:t>
                      </a:r>
                      <a:endParaRPr kumimoji="1" lang="en-US" sz="2000" kern="1200" dirty="0">
                        <a:solidFill>
                          <a:schemeClr val="tx1"/>
                        </a:solidFill>
                        <a:effectLst/>
                        <a:latin typeface="Arial"/>
                        <a:ea typeface="ＭＳ ゴシック"/>
                        <a:cs typeface="Times New Roman"/>
                      </a:endParaRPr>
                    </a:p>
                    <a:p>
                      <a:r>
                        <a:rPr kumimoji="1" lang="pt-PT" sz="2000" kern="1200" dirty="0">
                          <a:solidFill>
                            <a:schemeClr val="tx1"/>
                          </a:solidFill>
                          <a:effectLst/>
                          <a:latin typeface="Arial"/>
                          <a:ea typeface="ＭＳ ゴシック"/>
                          <a:cs typeface="Times New Roman"/>
                        </a:rPr>
                        <a:t>Elaboração do Calendário de Cultivo</a:t>
                      </a:r>
                      <a:endParaRPr kumimoji="1" lang="en-US" sz="2000" kern="1200" dirty="0">
                        <a:solidFill>
                          <a:schemeClr val="tx1"/>
                        </a:solidFill>
                        <a:effectLst/>
                        <a:latin typeface="Arial"/>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a:spcAft>
                          <a:spcPts val="0"/>
                        </a:spcAft>
                      </a:pPr>
                      <a:r>
                        <a:rPr lang="en-US" sz="2400" b="1" dirty="0">
                          <a:solidFill>
                            <a:schemeClr val="bg1"/>
                          </a:solidFill>
                          <a:effectLst/>
                          <a:latin typeface="Arial"/>
                          <a:ea typeface="ＭＳ ゴシック"/>
                          <a:cs typeface="Times New Roman"/>
                        </a:rPr>
                        <a:t>4.  Os </a:t>
                      </a:r>
                      <a:r>
                        <a:rPr lang="en-US" sz="2400" b="1" dirty="0" err="1">
                          <a:solidFill>
                            <a:schemeClr val="bg1"/>
                          </a:solidFill>
                          <a:effectLst/>
                          <a:latin typeface="Arial"/>
                          <a:ea typeface="ＭＳ ゴシック"/>
                          <a:cs typeface="Times New Roman"/>
                        </a:rPr>
                        <a:t>agricultores</a:t>
                      </a:r>
                      <a:r>
                        <a:rPr lang="en-US" sz="2400" b="1" dirty="0">
                          <a:solidFill>
                            <a:schemeClr val="bg1"/>
                          </a:solidFill>
                          <a:effectLst/>
                          <a:latin typeface="Arial"/>
                          <a:ea typeface="ＭＳ ゴシック"/>
                          <a:cs typeface="Times New Roman"/>
                        </a:rPr>
                        <a:t> </a:t>
                      </a:r>
                      <a:r>
                        <a:rPr lang="en-US" sz="2400" b="1" dirty="0" err="1">
                          <a:solidFill>
                            <a:schemeClr val="bg1"/>
                          </a:solidFill>
                          <a:effectLst/>
                          <a:latin typeface="Arial"/>
                          <a:ea typeface="ＭＳ ゴシック"/>
                          <a:cs typeface="Times New Roman"/>
                        </a:rPr>
                        <a:t>adquirem</a:t>
                      </a:r>
                      <a:r>
                        <a:rPr lang="en-US" sz="2400" b="1" baseline="0" dirty="0">
                          <a:solidFill>
                            <a:schemeClr val="bg1"/>
                          </a:solidFill>
                          <a:effectLst/>
                          <a:latin typeface="Arial"/>
                          <a:ea typeface="ＭＳ ゴシック"/>
                          <a:cs typeface="Times New Roman"/>
                        </a:rPr>
                        <a:t> </a:t>
                      </a:r>
                      <a:r>
                        <a:rPr lang="en-US" sz="2400" b="1" baseline="0" dirty="0" err="1">
                          <a:solidFill>
                            <a:schemeClr val="bg1"/>
                          </a:solidFill>
                          <a:effectLst/>
                          <a:latin typeface="Arial"/>
                          <a:ea typeface="ＭＳ ゴシック"/>
                          <a:cs typeface="Times New Roman"/>
                        </a:rPr>
                        <a:t>habilidades</a:t>
                      </a:r>
                      <a:r>
                        <a:rPr lang="en-US" sz="2400" b="1" dirty="0">
                          <a:solidFill>
                            <a:schemeClr val="bg1"/>
                          </a:solidFill>
                          <a:effectLst/>
                          <a:latin typeface="Arial"/>
                          <a:ea typeface="ＭＳ ゴシック"/>
                          <a:cs typeface="Times New Roman"/>
                        </a:rPr>
                        <a:t>.</a:t>
                      </a:r>
                      <a:endParaRPr lang="ja-JP" sz="2400" b="1" dirty="0">
                        <a:solidFill>
                          <a:schemeClr val="bg1"/>
                        </a:solidFill>
                        <a:effectLst/>
                        <a:latin typeface="Arial"/>
                        <a:ea typeface="ＭＳ ゴシック"/>
                        <a:cs typeface="Times New Roman"/>
                      </a:endParaRPr>
                    </a:p>
                  </a:txBody>
                  <a:tcPr anchor="ctr">
                    <a:solidFill>
                      <a:srgbClr val="FF0000"/>
                    </a:solidFill>
                  </a:tcPr>
                </a:tc>
                <a:tc>
                  <a:txBody>
                    <a:bodyPr/>
                    <a:lstStyle/>
                    <a:p>
                      <a:pPr algn="l">
                        <a:spcAft>
                          <a:spcPts val="0"/>
                        </a:spcAft>
                      </a:pPr>
                      <a:r>
                        <a:rPr lang="en-US" sz="2000" dirty="0" err="1">
                          <a:effectLst/>
                          <a:latin typeface="Arial"/>
                          <a:ea typeface="ＭＳ ゴシック"/>
                          <a:cs typeface="Times New Roman"/>
                        </a:rPr>
                        <a:t>Formações</a:t>
                      </a:r>
                      <a:r>
                        <a:rPr lang="en-US" sz="2000" dirty="0">
                          <a:effectLst/>
                          <a:latin typeface="Arial"/>
                          <a:ea typeface="ＭＳ ゴシック"/>
                          <a:cs typeface="Times New Roman"/>
                        </a:rPr>
                        <a:t> no </a:t>
                      </a:r>
                      <a:r>
                        <a:rPr lang="en-US" sz="2000" dirty="0" err="1">
                          <a:effectLst/>
                          <a:latin typeface="Arial"/>
                          <a:ea typeface="ＭＳ ゴシック"/>
                          <a:cs typeface="Times New Roman"/>
                        </a:rPr>
                        <a:t>Terreno</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a:spcAft>
                          <a:spcPts val="0"/>
                        </a:spcAft>
                      </a:pPr>
                      <a:r>
                        <a:rPr lang="en-US" altLang="ja-JP" sz="2400" b="0" dirty="0" err="1">
                          <a:solidFill>
                            <a:schemeClr val="tx1"/>
                          </a:solidFill>
                          <a:effectLst/>
                          <a:latin typeface="Arial"/>
                          <a:ea typeface="ＭＳ ゴシック"/>
                          <a:cs typeface="Times New Roman"/>
                        </a:rPr>
                        <a:t>Acompanhamento</a:t>
                      </a:r>
                      <a:r>
                        <a:rPr lang="en-US" altLang="ja-JP" sz="2400" b="0" baseline="0" dirty="0">
                          <a:solidFill>
                            <a:schemeClr val="tx1"/>
                          </a:solidFill>
                          <a:effectLst/>
                          <a:latin typeface="Arial"/>
                          <a:ea typeface="ＭＳ ゴシック"/>
                          <a:cs typeface="Times New Roman"/>
                        </a:rPr>
                        <a:t> e </a:t>
                      </a:r>
                      <a:r>
                        <a:rPr lang="en-US" altLang="ja-JP" sz="2400" b="0" baseline="0" dirty="0" err="1">
                          <a:solidFill>
                            <a:schemeClr val="tx1"/>
                          </a:solidFill>
                          <a:effectLst/>
                          <a:latin typeface="Arial"/>
                          <a:ea typeface="ＭＳ ゴシック"/>
                          <a:cs typeface="Times New Roman"/>
                        </a:rPr>
                        <a:t>monitorização</a:t>
                      </a:r>
                      <a:r>
                        <a:rPr lang="en-US" altLang="ja-JP" sz="2400" b="0" baseline="0" dirty="0">
                          <a:solidFill>
                            <a:schemeClr val="tx1"/>
                          </a:solidFill>
                          <a:effectLst/>
                          <a:latin typeface="Arial"/>
                          <a:ea typeface="ＭＳ ゴシック"/>
                          <a:cs typeface="Times New Roman"/>
                        </a:rPr>
                        <a:t> (</a:t>
                      </a:r>
                      <a:r>
                        <a:rPr lang="en-US" altLang="ja-JP" sz="2400" b="0" baseline="0" dirty="0" err="1">
                          <a:solidFill>
                            <a:schemeClr val="tx1"/>
                          </a:solidFill>
                          <a:effectLst/>
                          <a:latin typeface="Arial"/>
                          <a:ea typeface="ＭＳ ゴシック"/>
                          <a:cs typeface="Times New Roman"/>
                        </a:rPr>
                        <a:t>incluindo</a:t>
                      </a:r>
                      <a:r>
                        <a:rPr lang="en-US" altLang="ja-JP" sz="2400" b="0" baseline="0" dirty="0">
                          <a:solidFill>
                            <a:schemeClr val="tx1"/>
                          </a:solidFill>
                          <a:effectLst/>
                          <a:latin typeface="Arial"/>
                          <a:ea typeface="ＭＳ ゴシック"/>
                          <a:cs typeface="Times New Roman"/>
                        </a:rPr>
                        <a:t> a Pesquisa </a:t>
                      </a:r>
                      <a:r>
                        <a:rPr lang="en-US" altLang="ja-JP" sz="2400" b="0" baseline="0" dirty="0" err="1">
                          <a:solidFill>
                            <a:schemeClr val="tx1"/>
                          </a:solidFill>
                          <a:effectLst/>
                          <a:latin typeface="Arial"/>
                          <a:ea typeface="ＭＳ ゴシック"/>
                          <a:cs typeface="Times New Roman"/>
                        </a:rPr>
                        <a:t>Participativa</a:t>
                      </a:r>
                      <a:r>
                        <a:rPr lang="en-US" altLang="ja-JP" sz="2400" b="0" baseline="0" dirty="0">
                          <a:solidFill>
                            <a:schemeClr val="tx1"/>
                          </a:solidFill>
                          <a:effectLst/>
                          <a:latin typeface="Arial"/>
                          <a:ea typeface="ＭＳ ゴシック"/>
                          <a:cs typeface="Times New Roman"/>
                        </a:rPr>
                        <a:t> Final)</a:t>
                      </a:r>
                      <a:endParaRPr lang="ja-JP" altLang="ja-JP" sz="2400" b="0" dirty="0">
                        <a:solidFill>
                          <a:schemeClr val="tx1"/>
                        </a:solidFill>
                        <a:effectLst/>
                        <a:latin typeface="Arial"/>
                        <a:ea typeface="ＭＳ ゴシック"/>
                        <a:cs typeface="Times New Roman"/>
                      </a:endParaRPr>
                    </a:p>
                  </a:txBody>
                  <a:tcPr anchor="ctr">
                    <a:noFill/>
                  </a:tcPr>
                </a:tc>
                <a:tc hMerge="1">
                  <a:txBody>
                    <a:bodyPr/>
                    <a:lstStyle/>
                    <a:p>
                      <a:pPr algn="l">
                        <a:spcAft>
                          <a:spcPts val="0"/>
                        </a:spcAft>
                      </a:pP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7916801" y="3333623"/>
            <a:ext cx="4210050" cy="447882"/>
          </a:xfrm>
          <a:prstGeom prst="wedgeRoundRectCallout">
            <a:avLst>
              <a:gd name="adj1" fmla="val -43542"/>
              <a:gd name="adj2" fmla="val -68409"/>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dirty="0" err="1">
                <a:solidFill>
                  <a:schemeClr val="tx1"/>
                </a:solidFill>
              </a:rPr>
              <a:t>Pesquisa</a:t>
            </a:r>
            <a:r>
              <a:rPr kumimoji="1" lang="en-US" sz="1600" dirty="0">
                <a:solidFill>
                  <a:schemeClr val="tx1"/>
                </a:solidFill>
              </a:rPr>
              <a:t> de </a:t>
            </a:r>
            <a:r>
              <a:rPr kumimoji="1" lang="en-US" sz="1600" dirty="0" err="1">
                <a:solidFill>
                  <a:schemeClr val="tx1"/>
                </a:solidFill>
              </a:rPr>
              <a:t>linha</a:t>
            </a:r>
            <a:r>
              <a:rPr kumimoji="1" lang="en-US" sz="1600" dirty="0">
                <a:solidFill>
                  <a:schemeClr val="tx1"/>
                </a:solidFill>
              </a:rPr>
              <a:t> de base </a:t>
            </a:r>
            <a:r>
              <a:rPr kumimoji="1" lang="en-US" sz="1600" dirty="0" err="1">
                <a:solidFill>
                  <a:schemeClr val="tx1"/>
                </a:solidFill>
              </a:rPr>
              <a:t>como</a:t>
            </a:r>
            <a:r>
              <a:rPr kumimoji="1" lang="en-US" sz="1600" dirty="0">
                <a:solidFill>
                  <a:schemeClr val="tx1"/>
                </a:solidFill>
              </a:rPr>
              <a:t> </a:t>
            </a:r>
            <a:r>
              <a:rPr kumimoji="1" lang="en-US" sz="1600" dirty="0" err="1">
                <a:solidFill>
                  <a:schemeClr val="tx1"/>
                </a:solidFill>
              </a:rPr>
              <a:t>uma</a:t>
            </a:r>
            <a:r>
              <a:rPr kumimoji="1" lang="en-US" sz="1600" dirty="0">
                <a:solidFill>
                  <a:schemeClr val="tx1"/>
                </a:solidFill>
              </a:rPr>
              <a:t> forma de </a:t>
            </a:r>
            <a:r>
              <a:rPr kumimoji="1" lang="en-US" sz="1600" dirty="0" err="1">
                <a:solidFill>
                  <a:schemeClr val="tx1"/>
                </a:solidFill>
              </a:rPr>
              <a:t>aumentar</a:t>
            </a:r>
            <a:r>
              <a:rPr kumimoji="1" lang="en-US" sz="1600" dirty="0">
                <a:solidFill>
                  <a:schemeClr val="tx1"/>
                </a:solidFill>
              </a:rPr>
              <a:t>  a </a:t>
            </a:r>
            <a:r>
              <a:rPr kumimoji="1" lang="en-US" sz="1600" dirty="0" err="1">
                <a:solidFill>
                  <a:schemeClr val="tx1"/>
                </a:solidFill>
              </a:rPr>
              <a:t>consciencialização</a:t>
            </a:r>
            <a:r>
              <a:rPr kumimoji="1" lang="en-US" sz="1600" dirty="0">
                <a:solidFill>
                  <a:schemeClr val="tx1"/>
                </a:solidFill>
              </a:rPr>
              <a:t> dos </a:t>
            </a:r>
            <a:r>
              <a:rPr kumimoji="1" lang="en-US" sz="1600" dirty="0" err="1">
                <a:solidFill>
                  <a:schemeClr val="tx1"/>
                </a:solidFill>
              </a:rPr>
              <a:t>agricultores</a:t>
            </a:r>
            <a:endParaRPr kumimoji="1" lang="en-US" sz="1600" dirty="0">
              <a:solidFill>
                <a:schemeClr val="tx1"/>
              </a:solidFill>
            </a:endParaRPr>
          </a:p>
        </p:txBody>
      </p:sp>
    </p:spTree>
    <p:extLst>
      <p:ext uri="{BB962C8B-B14F-4D97-AF65-F5344CB8AC3E}">
        <p14:creationId xmlns:p14="http://schemas.microsoft.com/office/powerpoint/2010/main" val="35921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pPr/>
              <a:t>20</a:t>
            </a:fld>
            <a:endParaRPr kumimoji="1" lang="en-US"/>
          </a:p>
        </p:txBody>
      </p:sp>
      <p:sp>
        <p:nvSpPr>
          <p:cNvPr id="6" name="Title 1"/>
          <p:cNvSpPr>
            <a:spLocks noGrp="1"/>
          </p:cNvSpPr>
          <p:nvPr>
            <p:ph type="title"/>
          </p:nvPr>
        </p:nvSpPr>
        <p:spPr>
          <a:xfrm>
            <a:off x="695638" y="457269"/>
            <a:ext cx="10991850" cy="1325563"/>
          </a:xfrm>
        </p:spPr>
        <p:txBody>
          <a:bodyPr/>
          <a:lstStyle/>
          <a:p>
            <a:pPr algn="ctr"/>
            <a:r>
              <a:rPr lang="en-US" dirty="0"/>
              <a:t> </a:t>
            </a:r>
            <a:r>
              <a:rPr lang="pt-PT" dirty="0">
                <a:solidFill>
                  <a:srgbClr val="FF0000"/>
                </a:solidFill>
              </a:rPr>
              <a:t>Pesquisa de Mercado em Acção</a:t>
            </a:r>
            <a:endParaRPr kumimoji="1" lang="en-US" dirty="0"/>
          </a:p>
        </p:txBody>
      </p:sp>
      <p:pic>
        <p:nvPicPr>
          <p:cNvPr id="2" name="Picture 1"/>
          <p:cNvPicPr>
            <a:picLocks noChangeAspect="1"/>
          </p:cNvPicPr>
          <p:nvPr/>
        </p:nvPicPr>
        <p:blipFill>
          <a:blip r:embed="rId2"/>
          <a:stretch>
            <a:fillRect/>
          </a:stretch>
        </p:blipFill>
        <p:spPr>
          <a:xfrm>
            <a:off x="167224" y="1600200"/>
            <a:ext cx="11875893" cy="4776303"/>
          </a:xfrm>
          <a:prstGeom prst="rect">
            <a:avLst/>
          </a:prstGeom>
        </p:spPr>
      </p:pic>
      <p:sp>
        <p:nvSpPr>
          <p:cNvPr id="5" name="楕円 4"/>
          <p:cNvSpPr/>
          <p:nvPr/>
        </p:nvSpPr>
        <p:spPr>
          <a:xfrm>
            <a:off x="257319" y="1782832"/>
            <a:ext cx="4211273" cy="24742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楕円 6"/>
          <p:cNvSpPr/>
          <p:nvPr/>
        </p:nvSpPr>
        <p:spPr>
          <a:xfrm>
            <a:off x="8469407" y="1883500"/>
            <a:ext cx="3218081" cy="18328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正方形/長方形 2"/>
          <p:cNvSpPr/>
          <p:nvPr/>
        </p:nvSpPr>
        <p:spPr>
          <a:xfrm>
            <a:off x="564975" y="2142779"/>
            <a:ext cx="3993712" cy="1754326"/>
          </a:xfrm>
          <a:prstGeom prst="rect">
            <a:avLst/>
          </a:prstGeom>
          <a:noFill/>
        </p:spPr>
        <p:txBody>
          <a:bodyPr wrap="square">
            <a:spAutoFit/>
          </a:bodyPr>
          <a:lstStyle/>
          <a:p>
            <a:pPr marL="50800" indent="-50800"/>
            <a:r>
              <a:rPr lang="pt-BR" b="1" dirty="0"/>
              <a:t>Eu não sabia que havia tantos</a:t>
            </a:r>
          </a:p>
          <a:p>
            <a:pPr marL="50800" indent="-50800"/>
            <a:r>
              <a:rPr lang="pt-BR" b="1" dirty="0"/>
              <a:t>produtores de repolho capazes neste distrito. Sempre comprei repolho de importadores. Eu deveria considerar comprar repolho fresco localmente de você.</a:t>
            </a:r>
            <a:endParaRPr lang="en-US" sz="1400" b="1" kern="100" dirty="0">
              <a:ea typeface="游明朝" panose="02020400000000000000" pitchFamily="18" charset="-128"/>
            </a:endParaRPr>
          </a:p>
        </p:txBody>
      </p:sp>
      <p:sp>
        <p:nvSpPr>
          <p:cNvPr id="8" name="正方形/長方形 7"/>
          <p:cNvSpPr/>
          <p:nvPr/>
        </p:nvSpPr>
        <p:spPr>
          <a:xfrm>
            <a:off x="8336457" y="2338246"/>
            <a:ext cx="3751707" cy="923330"/>
          </a:xfrm>
          <a:prstGeom prst="rect">
            <a:avLst/>
          </a:prstGeom>
        </p:spPr>
        <p:txBody>
          <a:bodyPr wrap="square">
            <a:spAutoFit/>
          </a:bodyPr>
          <a:lstStyle/>
          <a:p>
            <a:pPr marL="50800" indent="-50800"/>
            <a:r>
              <a:rPr lang="pt-BR" b="1" kern="100" dirty="0">
                <a:solidFill>
                  <a:srgbClr val="000000"/>
                </a:solidFill>
                <a:ea typeface="ＭＳ 明朝" panose="02020609040205080304" pitchFamily="17" charset="-128"/>
              </a:rPr>
              <a:t>Há alguns anos que produzimos esta variedade de couve. Você está interessado?</a:t>
            </a:r>
            <a:endParaRPr lang="en-US" sz="2800" b="1" kern="100" dirty="0">
              <a:effectLst/>
              <a:ea typeface="游明朝" panose="02020400000000000000" pitchFamily="18" charset="-128"/>
            </a:endParaRPr>
          </a:p>
        </p:txBody>
      </p:sp>
    </p:spTree>
    <p:extLst>
      <p:ext uri="{BB962C8B-B14F-4D97-AF65-F5344CB8AC3E}">
        <p14:creationId xmlns:p14="http://schemas.microsoft.com/office/powerpoint/2010/main" val="164128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r>
              <a:rPr lang="en-US" dirty="0"/>
              <a:t>RESOLUÇÃO DE PROBLEMAS</a:t>
            </a:r>
          </a:p>
        </p:txBody>
      </p:sp>
      <p:sp>
        <p:nvSpPr>
          <p:cNvPr id="3" name="Content Placeholder 2"/>
          <p:cNvSpPr>
            <a:spLocks noGrp="1"/>
          </p:cNvSpPr>
          <p:nvPr>
            <p:ph idx="1"/>
          </p:nvPr>
        </p:nvSpPr>
        <p:spPr>
          <a:xfrm>
            <a:off x="160788" y="1453741"/>
            <a:ext cx="11669261" cy="5427166"/>
          </a:xfrm>
        </p:spPr>
        <p:txBody>
          <a:bodyPr>
            <a:normAutofit fontScale="92500"/>
          </a:bodyPr>
          <a:lstStyle/>
          <a:p>
            <a:pPr>
              <a:buFont typeface="Wingdings" panose="05000000000000000000" pitchFamily="2" charset="2"/>
              <a:buChar char="ü"/>
            </a:pPr>
            <a:r>
              <a:rPr lang="pt-BR" dirty="0"/>
              <a:t>E se o mercado local for demasiado pequeno? </a:t>
            </a:r>
            <a:r>
              <a:rPr lang="en-US" dirty="0">
                <a:sym typeface="Wingdings" panose="05000000000000000000" pitchFamily="2" charset="2"/>
              </a:rPr>
              <a:t> </a:t>
            </a:r>
            <a:r>
              <a:rPr lang="pt-BR" dirty="0"/>
              <a:t>É normalmente </a:t>
            </a:r>
            <a:r>
              <a:rPr lang="pt-BR" dirty="0">
                <a:solidFill>
                  <a:srgbClr val="FF0000"/>
                </a:solidFill>
              </a:rPr>
              <a:t>um bom ponto de partida para visitar o mercado local </a:t>
            </a:r>
            <a:r>
              <a:rPr lang="pt-BR" dirty="0"/>
              <a:t>mais próximo para um exercício de pesquisa de mercado. Contudo, se você e os agricultores acharem que seria mais benéfico visitar mercados diferentes, por exemplo, os próximos das grandes cidades, é bem-vindo a fazê-lo.</a:t>
            </a:r>
          </a:p>
          <a:p>
            <a:pPr>
              <a:buFont typeface="Wingdings" panose="05000000000000000000" pitchFamily="2" charset="2"/>
              <a:buChar char="ü"/>
            </a:pPr>
            <a:r>
              <a:rPr lang="pt-BR" dirty="0"/>
              <a:t>É difícil obter informações precisas sobre preços. </a:t>
            </a:r>
            <a:r>
              <a:rPr lang="en-US" dirty="0">
                <a:sym typeface="Wingdings" panose="05000000000000000000" pitchFamily="2" charset="2"/>
              </a:rPr>
              <a:t> </a:t>
            </a:r>
            <a:r>
              <a:rPr lang="pt-BR" dirty="0"/>
              <a:t>Em vez de focar as suas perguntas sobre quanto dinheiro os comerciantes ganham, poderá querer </a:t>
            </a:r>
            <a:r>
              <a:rPr lang="pt-BR" dirty="0">
                <a:solidFill>
                  <a:srgbClr val="FF0000"/>
                </a:solidFill>
              </a:rPr>
              <a:t>fazer perguntas gerais </a:t>
            </a:r>
            <a:r>
              <a:rPr lang="pt-BR" dirty="0"/>
              <a:t>tais como flutuações anuais de preços de determinados produtos.</a:t>
            </a:r>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21</a:t>
            </a:fld>
            <a:endParaRPr kumimoji="1" lang="en-US"/>
          </a:p>
        </p:txBody>
      </p:sp>
    </p:spTree>
    <p:extLst>
      <p:ext uri="{BB962C8B-B14F-4D97-AF65-F5344CB8AC3E}">
        <p14:creationId xmlns:p14="http://schemas.microsoft.com/office/powerpoint/2010/main" val="288316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317053" y="456886"/>
            <a:ext cx="2693825" cy="1319610"/>
          </a:xfrm>
          <a:prstGeom prst="rect">
            <a:avLst/>
          </a:prstGeom>
        </p:spPr>
      </p:pic>
      <p:sp>
        <p:nvSpPr>
          <p:cNvPr id="2" name="Title 1"/>
          <p:cNvSpPr>
            <a:spLocks noGrp="1"/>
          </p:cNvSpPr>
          <p:nvPr>
            <p:ph type="title"/>
          </p:nvPr>
        </p:nvSpPr>
        <p:spPr>
          <a:xfrm>
            <a:off x="838199" y="355130"/>
            <a:ext cx="10991850" cy="1325563"/>
          </a:xfrm>
        </p:spPr>
        <p:txBody>
          <a:bodyPr>
            <a:normAutofit/>
          </a:bodyPr>
          <a:lstStyle/>
          <a:p>
            <a:r>
              <a:rPr lang="en-US" dirty="0"/>
              <a:t>RESOLUÇÃO DE PROBLEMAS</a:t>
            </a:r>
          </a:p>
        </p:txBody>
      </p:sp>
      <p:sp>
        <p:nvSpPr>
          <p:cNvPr id="3" name="Content Placeholder 2"/>
          <p:cNvSpPr>
            <a:spLocks noGrp="1"/>
          </p:cNvSpPr>
          <p:nvPr>
            <p:ph idx="1"/>
          </p:nvPr>
        </p:nvSpPr>
        <p:spPr>
          <a:xfrm>
            <a:off x="160788" y="1872299"/>
            <a:ext cx="11669261" cy="4606213"/>
          </a:xfrm>
        </p:spPr>
        <p:txBody>
          <a:bodyPr>
            <a:normAutofit/>
          </a:bodyPr>
          <a:lstStyle/>
          <a:p>
            <a:pPr>
              <a:buFont typeface="Wingdings" panose="05000000000000000000" pitchFamily="2" charset="2"/>
              <a:buChar char="ü"/>
            </a:pPr>
            <a:r>
              <a:rPr lang="pt-BR" dirty="0"/>
              <a:t>Os níveis de motivação entre os membros do grupo variam muito. </a:t>
            </a:r>
            <a:r>
              <a:rPr lang="en-US" altLang="ja-JP" dirty="0">
                <a:sym typeface="Wingdings" panose="05000000000000000000" pitchFamily="2" charset="2"/>
              </a:rPr>
              <a:t> </a:t>
            </a:r>
            <a:r>
              <a:rPr lang="pt-BR" dirty="0"/>
              <a:t>Por favor, certifique-se de que </a:t>
            </a:r>
            <a:r>
              <a:rPr lang="pt-BR" dirty="0">
                <a:solidFill>
                  <a:srgbClr val="FF0000"/>
                </a:solidFill>
              </a:rPr>
              <a:t>a informação sobre o mercado é partilhada de ampla e equitativamente entre os membros do grupo</a:t>
            </a:r>
            <a:r>
              <a:rPr lang="pt-BR" dirty="0"/>
              <a:t>. Por favor, considere a possibilidade de estabelecer uma regra, por exemplo, que os representantes devem realizar uma reunião de grupo uma semana após a pesquisa de mercado para partilhar a informação.</a:t>
            </a:r>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22</a:t>
            </a:fld>
            <a:endParaRPr kumimoji="1" lang="en-US"/>
          </a:p>
        </p:txBody>
      </p:sp>
    </p:spTree>
    <p:extLst>
      <p:ext uri="{BB962C8B-B14F-4D97-AF65-F5344CB8AC3E}">
        <p14:creationId xmlns:p14="http://schemas.microsoft.com/office/powerpoint/2010/main" val="138337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612" y="2637691"/>
            <a:ext cx="10515600" cy="3738811"/>
          </a:xfrm>
        </p:spPr>
        <p:txBody>
          <a:bodyPr/>
          <a:lstStyle/>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23</a:t>
            </a:fld>
            <a:endParaRPr kumimoji="1" lang="en-US"/>
          </a:p>
        </p:txBody>
      </p:sp>
      <p:sp>
        <p:nvSpPr>
          <p:cNvPr id="6" name="Title 1"/>
          <p:cNvSpPr>
            <a:spLocks noGrp="1"/>
          </p:cNvSpPr>
          <p:nvPr>
            <p:ph type="title"/>
          </p:nvPr>
        </p:nvSpPr>
        <p:spPr>
          <a:xfrm>
            <a:off x="587229" y="100081"/>
            <a:ext cx="11455888" cy="1325563"/>
          </a:xfrm>
        </p:spPr>
        <p:txBody>
          <a:bodyPr>
            <a:normAutofit fontScale="90000"/>
          </a:bodyPr>
          <a:lstStyle/>
          <a:p>
            <a:br>
              <a:rPr kumimoji="1" lang="en-US" dirty="0">
                <a:solidFill>
                  <a:schemeClr val="bg1">
                    <a:lumMod val="75000"/>
                  </a:schemeClr>
                </a:solidFill>
              </a:rPr>
            </a:br>
            <a:r>
              <a:rPr lang="pt-PT" dirty="0">
                <a:solidFill>
                  <a:srgbClr val="FF0000"/>
                </a:solidFill>
              </a:rPr>
              <a:t>Caminho </a:t>
            </a:r>
            <a:r>
              <a:rPr lang="pt-PT" altLang="ja-JP" dirty="0">
                <a:solidFill>
                  <a:srgbClr val="FF0000"/>
                </a:solidFill>
              </a:rPr>
              <a:t>a seguir: </a:t>
            </a:r>
            <a:r>
              <a:rPr lang="pt-PT" dirty="0"/>
              <a:t>Calendário de Implementação, Reporte, </a:t>
            </a:r>
            <a:r>
              <a:rPr lang="pt-PT" dirty="0">
                <a:solidFill>
                  <a:schemeClr val="bg1">
                    <a:lumMod val="75000"/>
                  </a:schemeClr>
                </a:solidFill>
              </a:rPr>
              <a:t>adicione qualquer outra informação necessária aqui</a:t>
            </a:r>
            <a:endParaRPr kumimoji="1" lang="en-US" dirty="0">
              <a:solidFill>
                <a:schemeClr val="bg1">
                  <a:lumMod val="75000"/>
                </a:schemeClr>
              </a:solidFill>
            </a:endParaRPr>
          </a:p>
        </p:txBody>
      </p:sp>
    </p:spTree>
    <p:extLst>
      <p:ext uri="{BB962C8B-B14F-4D97-AF65-F5344CB8AC3E}">
        <p14:creationId xmlns:p14="http://schemas.microsoft.com/office/powerpoint/2010/main" val="60168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a:t>PARTE 1: CONCEITO</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3</a:t>
            </a:fld>
            <a:endParaRPr kumimoji="1" lang="en-US"/>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3" y="174625"/>
            <a:ext cx="11249025" cy="1325563"/>
          </a:xfrm>
        </p:spPr>
        <p:txBody>
          <a:bodyPr/>
          <a:lstStyle/>
          <a:p>
            <a:r>
              <a:rPr kumimoji="1" lang="en-US" dirty="0">
                <a:solidFill>
                  <a:srgbClr val="FF0000"/>
                </a:solidFill>
              </a:rPr>
              <a:t>PORQUÊ?:</a:t>
            </a:r>
            <a:r>
              <a:rPr kumimoji="1" lang="en-US" dirty="0"/>
              <a:t> </a:t>
            </a:r>
            <a:r>
              <a:rPr kumimoji="1" lang="en-US" dirty="0" err="1"/>
              <a:t>Objectivos</a:t>
            </a:r>
            <a:r>
              <a:rPr kumimoji="1" lang="en-US" dirty="0"/>
              <a:t> </a:t>
            </a:r>
            <a:r>
              <a:rPr kumimoji="1" lang="en-US" dirty="0" err="1"/>
              <a:t>da</a:t>
            </a:r>
            <a:r>
              <a:rPr kumimoji="1" lang="en-US" dirty="0"/>
              <a:t> </a:t>
            </a:r>
            <a:r>
              <a:rPr kumimoji="1" lang="en-US" dirty="0" err="1"/>
              <a:t>Pesquisa</a:t>
            </a:r>
            <a:r>
              <a:rPr kumimoji="1" lang="en-US" dirty="0"/>
              <a:t> de Mercado</a:t>
            </a:r>
          </a:p>
        </p:txBody>
      </p:sp>
      <p:sp>
        <p:nvSpPr>
          <p:cNvPr id="3" name="Content Placeholder 2"/>
          <p:cNvSpPr>
            <a:spLocks noGrp="1"/>
          </p:cNvSpPr>
          <p:nvPr>
            <p:ph idx="1"/>
          </p:nvPr>
        </p:nvSpPr>
        <p:spPr>
          <a:xfrm>
            <a:off x="92279" y="2430964"/>
            <a:ext cx="8999336" cy="4310664"/>
          </a:xfrm>
        </p:spPr>
        <p:txBody>
          <a:bodyPr vert="horz" lIns="91440" tIns="45720" rIns="91440" bIns="45720" rtlCol="0" anchor="t">
            <a:normAutofit/>
          </a:bodyPr>
          <a:lstStyle/>
          <a:p>
            <a:pPr marL="971550" lvl="1" indent="-514350">
              <a:buFont typeface="+mj-lt"/>
              <a:buAutoNum type="arabicPeriod"/>
            </a:pPr>
            <a:r>
              <a:rPr lang="pt-BR" dirty="0"/>
              <a:t>Os agricultores terão </a:t>
            </a:r>
            <a:r>
              <a:rPr lang="pt-BR" dirty="0">
                <a:solidFill>
                  <a:srgbClr val="FF0000"/>
                </a:solidFill>
              </a:rPr>
              <a:t>experiências práticas para compreender</a:t>
            </a:r>
            <a:r>
              <a:rPr lang="pt-BR" dirty="0"/>
              <a:t> como os mercados funcionam e o que os mercados querem dos agricultores.</a:t>
            </a:r>
          </a:p>
          <a:p>
            <a:pPr marL="971550" lvl="1" indent="-514350">
              <a:buFont typeface="+mj-lt"/>
              <a:buAutoNum type="arabicPeriod"/>
            </a:pPr>
            <a:r>
              <a:rPr lang="pt-BR" dirty="0"/>
              <a:t>Os agricultores serão capazes de </a:t>
            </a:r>
            <a:r>
              <a:rPr lang="pt-BR" dirty="0">
                <a:solidFill>
                  <a:srgbClr val="FF0000"/>
                </a:solidFill>
              </a:rPr>
              <a:t>desenvolver uma relação com vários actores no mercado </a:t>
            </a:r>
            <a:r>
              <a:rPr lang="pt-BR" dirty="0"/>
              <a:t>(grossistas, retalhistas, intermediários, etc.).</a:t>
            </a:r>
          </a:p>
          <a:p>
            <a:pPr marL="971550" lvl="1" indent="-514350">
              <a:buFont typeface="+mj-lt"/>
              <a:buAutoNum type="arabicPeriod"/>
            </a:pPr>
            <a:r>
              <a:rPr lang="pt-BR" dirty="0"/>
              <a:t>Os agricultores poderão </a:t>
            </a:r>
            <a:r>
              <a:rPr lang="pt-BR" dirty="0">
                <a:solidFill>
                  <a:srgbClr val="FF0000"/>
                </a:solidFill>
              </a:rPr>
              <a:t>criar uma situação vantajosa </a:t>
            </a:r>
            <a:r>
              <a:rPr lang="pt-BR" dirty="0"/>
              <a:t>para todos os intervenientes no mercado.</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4</a:t>
            </a:fld>
            <a:endParaRPr kumimoji="1" lang="en-US" dirty="0"/>
          </a:p>
        </p:txBody>
      </p:sp>
      <p:sp>
        <p:nvSpPr>
          <p:cNvPr id="5" name="正方形/長方形 4"/>
          <p:cNvSpPr/>
          <p:nvPr/>
        </p:nvSpPr>
        <p:spPr>
          <a:xfrm>
            <a:off x="415733" y="1277887"/>
            <a:ext cx="11274803" cy="1077218"/>
          </a:xfrm>
          <a:prstGeom prst="rect">
            <a:avLst/>
          </a:prstGeom>
        </p:spPr>
        <p:txBody>
          <a:bodyPr wrap="square" lIns="91440" tIns="45720" rIns="91440" bIns="45720" anchor="t">
            <a:spAutoFit/>
          </a:bodyPr>
          <a:lstStyle/>
          <a:p>
            <a:r>
              <a:rPr lang="en-US" sz="3200" dirty="0"/>
              <a:t>A Pesquisa de Mercado </a:t>
            </a:r>
            <a:r>
              <a:rPr lang="en-US" sz="3200" dirty="0" err="1"/>
              <a:t>conduzida</a:t>
            </a:r>
            <a:r>
              <a:rPr lang="en-US" sz="3200" dirty="0"/>
              <a:t> </a:t>
            </a:r>
            <a:r>
              <a:rPr lang="en-US" sz="3200" dirty="0" err="1"/>
              <a:t>pelos</a:t>
            </a:r>
            <a:r>
              <a:rPr lang="en-US" sz="3200" dirty="0"/>
              <a:t> </a:t>
            </a:r>
            <a:r>
              <a:rPr lang="en-US" sz="3200" dirty="0" err="1"/>
              <a:t>agricultores</a:t>
            </a:r>
            <a:r>
              <a:rPr lang="en-US" sz="3200" dirty="0"/>
              <a:t> no SHEP </a:t>
            </a:r>
            <a:r>
              <a:rPr lang="en-US" sz="3200" dirty="0" err="1"/>
              <a:t>tem</a:t>
            </a:r>
            <a:r>
              <a:rPr lang="en-US" sz="3200" dirty="0"/>
              <a:t> </a:t>
            </a:r>
            <a:r>
              <a:rPr lang="en-US" sz="3200" dirty="0" err="1"/>
              <a:t>os</a:t>
            </a:r>
            <a:r>
              <a:rPr lang="en-US" sz="3200" dirty="0"/>
              <a:t> </a:t>
            </a:r>
            <a:r>
              <a:rPr lang="en-US" sz="3200" dirty="0" err="1"/>
              <a:t>seguintes</a:t>
            </a:r>
            <a:r>
              <a:rPr lang="en-US" sz="3200" dirty="0"/>
              <a:t> </a:t>
            </a:r>
            <a:r>
              <a:rPr lang="en-US" sz="3200" dirty="0" err="1"/>
              <a:t>objectivos</a:t>
            </a:r>
            <a:r>
              <a:rPr lang="en-US" sz="3200" dirty="0"/>
              <a:t>: </a:t>
            </a:r>
          </a:p>
        </p:txBody>
      </p:sp>
      <p:pic>
        <p:nvPicPr>
          <p:cNvPr id="7" name="Picture 6"/>
          <p:cNvPicPr>
            <a:picLocks noChangeAspect="1"/>
          </p:cNvPicPr>
          <p:nvPr/>
        </p:nvPicPr>
        <p:blipFill>
          <a:blip r:embed="rId3"/>
          <a:stretch>
            <a:fillRect/>
          </a:stretch>
        </p:blipFill>
        <p:spPr>
          <a:xfrm>
            <a:off x="9032892" y="2783806"/>
            <a:ext cx="2951502" cy="2823312"/>
          </a:xfrm>
          <a:prstGeom prst="rect">
            <a:avLst/>
          </a:prstGeom>
        </p:spPr>
      </p:pic>
    </p:spTree>
    <p:extLst>
      <p:ext uri="{BB962C8B-B14F-4D97-AF65-F5344CB8AC3E}">
        <p14:creationId xmlns:p14="http://schemas.microsoft.com/office/powerpoint/2010/main" val="313720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136525"/>
            <a:ext cx="10906125" cy="1325563"/>
          </a:xfrm>
        </p:spPr>
        <p:txBody>
          <a:bodyPr/>
          <a:lstStyle/>
          <a:p>
            <a:r>
              <a:rPr kumimoji="1" lang="en-US" dirty="0">
                <a:solidFill>
                  <a:srgbClr val="FF0000"/>
                </a:solidFill>
              </a:rPr>
              <a:t>O QUE?: </a:t>
            </a:r>
            <a:r>
              <a:rPr kumimoji="1" lang="en-US" dirty="0" err="1"/>
              <a:t>Perfil</a:t>
            </a:r>
            <a:r>
              <a:rPr kumimoji="1" lang="en-US" dirty="0"/>
              <a:t> </a:t>
            </a:r>
            <a:r>
              <a:rPr kumimoji="1" lang="en-US" dirty="0" err="1"/>
              <a:t>da</a:t>
            </a:r>
            <a:r>
              <a:rPr kumimoji="1" lang="en-US" dirty="0"/>
              <a:t> </a:t>
            </a:r>
            <a:r>
              <a:rPr kumimoji="1" lang="en-US" dirty="0" err="1"/>
              <a:t>Pesquisa</a:t>
            </a:r>
            <a:r>
              <a:rPr kumimoji="1" lang="en-US" dirty="0"/>
              <a:t> de </a:t>
            </a:r>
            <a:r>
              <a:rPr lang="en-US" dirty="0"/>
              <a:t>Mercado</a:t>
            </a:r>
            <a:endParaRPr kumimoji="1" lang="en-US" dirty="0"/>
          </a:p>
        </p:txBody>
      </p:sp>
      <p:sp>
        <p:nvSpPr>
          <p:cNvPr id="3" name="Content Placeholder 2"/>
          <p:cNvSpPr>
            <a:spLocks noGrp="1"/>
          </p:cNvSpPr>
          <p:nvPr>
            <p:ph idx="1"/>
          </p:nvPr>
        </p:nvSpPr>
        <p:spPr>
          <a:xfrm>
            <a:off x="469783" y="1628360"/>
            <a:ext cx="11417417" cy="4420102"/>
          </a:xfrm>
        </p:spPr>
        <p:txBody>
          <a:bodyPr vert="horz" lIns="91440" tIns="45720" rIns="91440" bIns="45720" rtlCol="0" anchor="t">
            <a:normAutofit fontScale="92500" lnSpcReduction="20000"/>
          </a:bodyPr>
          <a:lstStyle/>
          <a:p>
            <a:r>
              <a:rPr lang="en-US" altLang="ja-JP" dirty="0">
                <a:ea typeface="ＭＳ Ｐゴシック"/>
              </a:rPr>
              <a:t>Os </a:t>
            </a:r>
            <a:r>
              <a:rPr lang="en-US" altLang="ja-JP" dirty="0" err="1">
                <a:ea typeface="ＭＳ Ｐゴシック"/>
              </a:rPr>
              <a:t>representantes</a:t>
            </a:r>
            <a:r>
              <a:rPr lang="en-US" altLang="ja-JP" dirty="0">
                <a:ea typeface="ＭＳ Ｐゴシック"/>
              </a:rPr>
              <a:t> dos </a:t>
            </a:r>
            <a:r>
              <a:rPr lang="en-US" altLang="ja-JP" dirty="0" err="1">
                <a:ea typeface="ＭＳ Ｐゴシック"/>
              </a:rPr>
              <a:t>agricultores</a:t>
            </a:r>
            <a:r>
              <a:rPr lang="en-US" altLang="ja-JP" dirty="0">
                <a:ea typeface="ＭＳ Ｐゴシック"/>
              </a:rPr>
              <a:t> </a:t>
            </a:r>
            <a:r>
              <a:rPr lang="en-US" altLang="ja-JP" dirty="0" err="1">
                <a:ea typeface="ＭＳ Ｐゴシック"/>
              </a:rPr>
              <a:t>escolhidos</a:t>
            </a:r>
            <a:r>
              <a:rPr lang="en-US" altLang="ja-JP" dirty="0">
                <a:ea typeface="ＭＳ Ｐゴシック"/>
              </a:rPr>
              <a:t> </a:t>
            </a:r>
            <a:r>
              <a:rPr lang="en-US" altLang="ja-JP" dirty="0" err="1">
                <a:ea typeface="ＭＳ Ｐゴシック"/>
              </a:rPr>
              <a:t>pelos</a:t>
            </a:r>
            <a:r>
              <a:rPr lang="en-US" altLang="ja-JP" dirty="0">
                <a:ea typeface="ＭＳ Ｐゴシック"/>
              </a:rPr>
              <a:t> </a:t>
            </a:r>
            <a:r>
              <a:rPr lang="en-US" altLang="ja-JP" dirty="0" err="1">
                <a:ea typeface="ＭＳ Ｐゴシック"/>
              </a:rPr>
              <a:t>grupos</a:t>
            </a:r>
            <a:r>
              <a:rPr lang="en-US" altLang="ja-JP" dirty="0">
                <a:ea typeface="ＭＳ Ｐゴシック"/>
              </a:rPr>
              <a:t> de </a:t>
            </a:r>
            <a:r>
              <a:rPr lang="en-US" altLang="ja-JP" dirty="0" err="1">
                <a:ea typeface="ＭＳ Ｐゴシック"/>
              </a:rPr>
              <a:t>agricultores</a:t>
            </a:r>
            <a:r>
              <a:rPr lang="en-US" altLang="ja-JP" dirty="0">
                <a:ea typeface="ＭＳ Ｐゴシック"/>
              </a:rPr>
              <a:t> </a:t>
            </a:r>
            <a:r>
              <a:rPr lang="en-US" altLang="ja-JP" dirty="0" err="1">
                <a:ea typeface="ＭＳ Ｐゴシック"/>
              </a:rPr>
              <a:t>participam</a:t>
            </a:r>
            <a:r>
              <a:rPr lang="en-US" altLang="ja-JP" dirty="0">
                <a:ea typeface="ＭＳ Ｐゴシック"/>
              </a:rPr>
              <a:t> </a:t>
            </a:r>
            <a:r>
              <a:rPr lang="en-US" altLang="ja-JP" dirty="0" err="1">
                <a:ea typeface="ＭＳ Ｐゴシック"/>
              </a:rPr>
              <a:t>em</a:t>
            </a:r>
            <a:r>
              <a:rPr lang="en-US" altLang="ja-JP" dirty="0">
                <a:ea typeface="ＭＳ Ｐゴシック"/>
              </a:rPr>
              <a:t> </a:t>
            </a:r>
            <a:r>
              <a:rPr lang="en-US" altLang="ja-JP" dirty="0" err="1">
                <a:ea typeface="ＭＳ Ｐゴシック"/>
              </a:rPr>
              <a:t>formações</a:t>
            </a:r>
            <a:r>
              <a:rPr lang="en-US" altLang="ja-JP" dirty="0">
                <a:ea typeface="ＭＳ Ｐゴシック"/>
              </a:rPr>
              <a:t> </a:t>
            </a:r>
            <a:r>
              <a:rPr lang="en-US" altLang="ja-JP" dirty="0" err="1">
                <a:ea typeface="ＭＳ Ｐゴシック"/>
              </a:rPr>
              <a:t>sobre</a:t>
            </a:r>
            <a:r>
              <a:rPr lang="en-US" altLang="ja-JP" dirty="0">
                <a:ea typeface="ＭＳ Ｐゴシック"/>
              </a:rPr>
              <a:t> </a:t>
            </a:r>
            <a:r>
              <a:rPr lang="en-US" altLang="ja-JP" dirty="0" err="1">
                <a:ea typeface="ＭＳ Ｐゴシック"/>
              </a:rPr>
              <a:t>pesquisas</a:t>
            </a:r>
            <a:r>
              <a:rPr lang="en-US" altLang="ja-JP" dirty="0">
                <a:ea typeface="ＭＳ Ｐゴシック"/>
              </a:rPr>
              <a:t> de mercado. </a:t>
            </a:r>
            <a:endParaRPr lang="en-US" altLang="ja-JP" dirty="0"/>
          </a:p>
          <a:p>
            <a:r>
              <a:rPr lang="en-US" dirty="0"/>
              <a:t>Durante a </a:t>
            </a:r>
            <a:r>
              <a:rPr lang="en-US" dirty="0" err="1"/>
              <a:t>formação</a:t>
            </a:r>
            <a:r>
              <a:rPr lang="en-US" dirty="0"/>
              <a:t>, </a:t>
            </a:r>
            <a:r>
              <a:rPr lang="en-US" dirty="0" err="1"/>
              <a:t>os</a:t>
            </a:r>
            <a:r>
              <a:rPr lang="en-US" dirty="0"/>
              <a:t> </a:t>
            </a:r>
            <a:r>
              <a:rPr lang="en-US" dirty="0" err="1"/>
              <a:t>representantes</a:t>
            </a:r>
            <a:r>
              <a:rPr lang="en-US" dirty="0"/>
              <a:t> dos </a:t>
            </a:r>
            <a:r>
              <a:rPr lang="en-US" dirty="0" err="1"/>
              <a:t>agricultores</a:t>
            </a:r>
            <a:r>
              <a:rPr lang="en-US" dirty="0"/>
              <a:t> (1) </a:t>
            </a:r>
            <a:r>
              <a:rPr lang="en-US" dirty="0" err="1">
                <a:solidFill>
                  <a:srgbClr val="FF0000"/>
                </a:solidFill>
              </a:rPr>
              <a:t>aprendem</a:t>
            </a:r>
            <a:r>
              <a:rPr lang="en-US" dirty="0">
                <a:solidFill>
                  <a:srgbClr val="FF0000"/>
                </a:solidFill>
              </a:rPr>
              <a:t> a </a:t>
            </a:r>
            <a:r>
              <a:rPr lang="en-US" dirty="0" err="1">
                <a:solidFill>
                  <a:srgbClr val="FF0000"/>
                </a:solidFill>
              </a:rPr>
              <a:t>realizar</a:t>
            </a:r>
            <a:r>
              <a:rPr lang="en-US" dirty="0">
                <a:solidFill>
                  <a:srgbClr val="FF0000"/>
                </a:solidFill>
              </a:rPr>
              <a:t> </a:t>
            </a:r>
            <a:r>
              <a:rPr lang="en-US" dirty="0" err="1">
                <a:solidFill>
                  <a:srgbClr val="FF0000"/>
                </a:solidFill>
              </a:rPr>
              <a:t>uma</a:t>
            </a:r>
            <a:r>
              <a:rPr lang="en-US" dirty="0">
                <a:solidFill>
                  <a:srgbClr val="FF0000"/>
                </a:solidFill>
              </a:rPr>
              <a:t> </a:t>
            </a:r>
            <a:r>
              <a:rPr lang="en-US" dirty="0" err="1">
                <a:solidFill>
                  <a:srgbClr val="FF0000"/>
                </a:solidFill>
              </a:rPr>
              <a:t>pesquisa</a:t>
            </a:r>
            <a:r>
              <a:rPr lang="en-US" dirty="0">
                <a:solidFill>
                  <a:srgbClr val="FF0000"/>
                </a:solidFill>
              </a:rPr>
              <a:t> de mercado</a:t>
            </a:r>
            <a:r>
              <a:rPr lang="en-US" dirty="0"/>
              <a:t> e (2) </a:t>
            </a:r>
            <a:r>
              <a:rPr lang="en-US" dirty="0" err="1">
                <a:solidFill>
                  <a:srgbClr val="FF0000"/>
                </a:solidFill>
              </a:rPr>
              <a:t>realizam</a:t>
            </a:r>
            <a:r>
              <a:rPr lang="en-US" dirty="0">
                <a:solidFill>
                  <a:srgbClr val="FF0000"/>
                </a:solidFill>
              </a:rPr>
              <a:t>, </a:t>
            </a:r>
            <a:r>
              <a:rPr lang="en-US" dirty="0" err="1"/>
              <a:t>em</a:t>
            </a:r>
            <a:r>
              <a:rPr lang="en-US" dirty="0"/>
              <a:t> </a:t>
            </a:r>
            <a:r>
              <a:rPr lang="en-US" dirty="0" err="1"/>
              <a:t>jeito</a:t>
            </a:r>
            <a:r>
              <a:rPr lang="en-US" dirty="0"/>
              <a:t> de </a:t>
            </a:r>
            <a:r>
              <a:rPr lang="en-US" dirty="0" err="1"/>
              <a:t>exercício</a:t>
            </a:r>
            <a:r>
              <a:rPr lang="en-US" dirty="0">
                <a:solidFill>
                  <a:srgbClr val="FF0000"/>
                </a:solidFill>
              </a:rPr>
              <a:t>, </a:t>
            </a:r>
            <a:r>
              <a:rPr lang="en-US" dirty="0" err="1">
                <a:solidFill>
                  <a:srgbClr val="FF0000"/>
                </a:solidFill>
              </a:rPr>
              <a:t>uma</a:t>
            </a:r>
            <a:r>
              <a:rPr lang="en-US" dirty="0">
                <a:solidFill>
                  <a:srgbClr val="FF0000"/>
                </a:solidFill>
              </a:rPr>
              <a:t> </a:t>
            </a:r>
            <a:r>
              <a:rPr lang="en-US" dirty="0" err="1">
                <a:solidFill>
                  <a:srgbClr val="FF0000"/>
                </a:solidFill>
              </a:rPr>
              <a:t>pesquisa</a:t>
            </a:r>
            <a:r>
              <a:rPr lang="en-US" dirty="0">
                <a:solidFill>
                  <a:srgbClr val="FF0000"/>
                </a:solidFill>
              </a:rPr>
              <a:t> de mercado no mercado local</a:t>
            </a:r>
          </a:p>
          <a:p>
            <a:r>
              <a:rPr lang="en-US" dirty="0" err="1"/>
              <a:t>Após</a:t>
            </a:r>
            <a:r>
              <a:rPr lang="en-US" dirty="0"/>
              <a:t> a </a:t>
            </a:r>
            <a:r>
              <a:rPr lang="en-US" dirty="0" err="1"/>
              <a:t>formação</a:t>
            </a:r>
            <a:r>
              <a:rPr lang="en-US" dirty="0"/>
              <a:t>, </a:t>
            </a:r>
            <a:r>
              <a:rPr lang="en-US" dirty="0" err="1"/>
              <a:t>os</a:t>
            </a:r>
            <a:r>
              <a:rPr lang="en-US" dirty="0"/>
              <a:t> </a:t>
            </a:r>
            <a:r>
              <a:rPr lang="en-US" dirty="0" err="1"/>
              <a:t>representantes</a:t>
            </a:r>
            <a:r>
              <a:rPr lang="en-US" dirty="0"/>
              <a:t> dos </a:t>
            </a:r>
            <a:r>
              <a:rPr lang="en-US" dirty="0" err="1"/>
              <a:t>agricultores</a:t>
            </a:r>
            <a:r>
              <a:rPr lang="en-US" dirty="0"/>
              <a:t> </a:t>
            </a:r>
            <a:r>
              <a:rPr lang="en-US" dirty="0" err="1"/>
              <a:t>ensinam</a:t>
            </a:r>
            <a:r>
              <a:rPr lang="en-US" dirty="0"/>
              <a:t> </a:t>
            </a:r>
            <a:r>
              <a:rPr lang="en-US" dirty="0" err="1"/>
              <a:t>aos</a:t>
            </a:r>
            <a:r>
              <a:rPr lang="en-US" dirty="0"/>
              <a:t> </a:t>
            </a:r>
            <a:r>
              <a:rPr lang="en-US" dirty="0" err="1"/>
              <a:t>membros</a:t>
            </a:r>
            <a:r>
              <a:rPr lang="en-US" dirty="0"/>
              <a:t> dos </a:t>
            </a:r>
            <a:r>
              <a:rPr lang="en-US" dirty="0" err="1"/>
              <a:t>seus</a:t>
            </a:r>
            <a:r>
              <a:rPr lang="en-US" dirty="0"/>
              <a:t> </a:t>
            </a:r>
            <a:r>
              <a:rPr lang="en-US" dirty="0" err="1"/>
              <a:t>grupos</a:t>
            </a:r>
            <a:r>
              <a:rPr lang="en-US" dirty="0"/>
              <a:t>, </a:t>
            </a:r>
            <a:r>
              <a:rPr lang="en-US" dirty="0" err="1"/>
              <a:t>os</a:t>
            </a:r>
            <a:r>
              <a:rPr lang="en-US" dirty="0"/>
              <a:t> </a:t>
            </a:r>
            <a:r>
              <a:rPr lang="en-US" dirty="0" err="1"/>
              <a:t>resultados</a:t>
            </a:r>
            <a:r>
              <a:rPr lang="en-US" dirty="0"/>
              <a:t> da </a:t>
            </a:r>
            <a:r>
              <a:rPr lang="en-US" dirty="0" err="1"/>
              <a:t>pesquisa</a:t>
            </a:r>
            <a:r>
              <a:rPr lang="en-US" dirty="0"/>
              <a:t> de mercado e </a:t>
            </a:r>
            <a:r>
              <a:rPr lang="en-US" dirty="0" err="1"/>
              <a:t>os</a:t>
            </a:r>
            <a:r>
              <a:rPr lang="en-US" dirty="0"/>
              <a:t> </a:t>
            </a:r>
            <a:r>
              <a:rPr lang="en-US" dirty="0" err="1"/>
              <a:t>métodos</a:t>
            </a:r>
            <a:r>
              <a:rPr lang="en-US" dirty="0"/>
              <a:t> para a </a:t>
            </a:r>
            <a:r>
              <a:rPr lang="en-US" dirty="0" err="1"/>
              <a:t>realização</a:t>
            </a:r>
            <a:r>
              <a:rPr lang="en-US" dirty="0"/>
              <a:t> de </a:t>
            </a:r>
            <a:r>
              <a:rPr lang="en-US" dirty="0" err="1"/>
              <a:t>pesquisas</a:t>
            </a:r>
            <a:r>
              <a:rPr lang="en-US" dirty="0"/>
              <a:t> de mercado. </a:t>
            </a:r>
          </a:p>
          <a:p>
            <a:pPr marL="0" indent="0">
              <a:buNone/>
            </a:pP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5</a:t>
            </a:fld>
            <a:endParaRPr kumimoji="1" lang="en-US"/>
          </a:p>
        </p:txBody>
      </p:sp>
    </p:spTree>
    <p:extLst>
      <p:ext uri="{BB962C8B-B14F-4D97-AF65-F5344CB8AC3E}">
        <p14:creationId xmlns:p14="http://schemas.microsoft.com/office/powerpoint/2010/main" val="331915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98" y="632920"/>
            <a:ext cx="11224401" cy="964250"/>
          </a:xfrm>
        </p:spPr>
        <p:txBody>
          <a:bodyPr/>
          <a:lstStyle/>
          <a:p>
            <a:r>
              <a:rPr kumimoji="1" lang="en-US" dirty="0">
                <a:solidFill>
                  <a:srgbClr val="FF0000"/>
                </a:solidFill>
              </a:rPr>
              <a:t>FORMATO: </a:t>
            </a:r>
            <a:r>
              <a:rPr kumimoji="1" lang="en-US" dirty="0" err="1"/>
              <a:t>Questionário</a:t>
            </a:r>
            <a:r>
              <a:rPr kumimoji="1" lang="en-US" dirty="0"/>
              <a:t> </a:t>
            </a:r>
            <a:r>
              <a:rPr kumimoji="1" lang="en-US" dirty="0" err="1"/>
              <a:t>da</a:t>
            </a:r>
            <a:r>
              <a:rPr kumimoji="1" lang="en-US" dirty="0"/>
              <a:t> </a:t>
            </a:r>
            <a:r>
              <a:rPr kumimoji="1" lang="en-US" dirty="0" err="1"/>
              <a:t>Pesquisa</a:t>
            </a:r>
            <a:r>
              <a:rPr kumimoji="1" lang="en-US" dirty="0"/>
              <a:t> de Mercado</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6</a:t>
            </a:fld>
            <a:endParaRPr kumimoji="1" lang="en-US"/>
          </a:p>
        </p:txBody>
      </p:sp>
      <p:sp>
        <p:nvSpPr>
          <p:cNvPr id="5" name="Content Placeholder 2"/>
          <p:cNvSpPr>
            <a:spLocks noGrp="1"/>
          </p:cNvSpPr>
          <p:nvPr>
            <p:ph idx="1"/>
          </p:nvPr>
        </p:nvSpPr>
        <p:spPr>
          <a:xfrm>
            <a:off x="280050" y="1677314"/>
            <a:ext cx="11430981" cy="1074275"/>
          </a:xfrm>
        </p:spPr>
        <p:txBody>
          <a:bodyPr>
            <a:normAutofit lnSpcReduction="10000"/>
          </a:bodyPr>
          <a:lstStyle/>
          <a:p>
            <a:r>
              <a:rPr lang="en-US" altLang="ja-JP" dirty="0"/>
              <a:t>A </a:t>
            </a:r>
            <a:r>
              <a:rPr lang="en-US" altLang="ja-JP" dirty="0" err="1"/>
              <a:t>informação</a:t>
            </a:r>
            <a:r>
              <a:rPr lang="en-US" altLang="ja-JP" dirty="0"/>
              <a:t> é </a:t>
            </a:r>
            <a:r>
              <a:rPr lang="en-US" altLang="ja-JP" dirty="0" err="1"/>
              <a:t>preenchida</a:t>
            </a:r>
            <a:r>
              <a:rPr lang="en-US" altLang="ja-JP" dirty="0"/>
              <a:t> </a:t>
            </a:r>
            <a:r>
              <a:rPr lang="en-US" altLang="ja-JP" dirty="0" err="1"/>
              <a:t>pelos</a:t>
            </a:r>
            <a:r>
              <a:rPr lang="en-US" altLang="ja-JP" dirty="0"/>
              <a:t> </a:t>
            </a:r>
            <a:r>
              <a:rPr lang="en-US" altLang="ja-JP" dirty="0" err="1"/>
              <a:t>agricultores</a:t>
            </a:r>
            <a:r>
              <a:rPr lang="en-US" altLang="ja-JP" dirty="0"/>
              <a:t> </a:t>
            </a:r>
            <a:r>
              <a:rPr lang="en-US" altLang="ja-JP" dirty="0" err="1"/>
              <a:t>durante</a:t>
            </a:r>
            <a:r>
              <a:rPr lang="en-US" altLang="ja-JP" dirty="0"/>
              <a:t> a </a:t>
            </a:r>
            <a:r>
              <a:rPr lang="en-US" altLang="ja-JP" dirty="0" err="1"/>
              <a:t>sua</a:t>
            </a:r>
            <a:r>
              <a:rPr lang="en-US" altLang="ja-JP" dirty="0"/>
              <a:t> </a:t>
            </a:r>
            <a:r>
              <a:rPr lang="en-US" altLang="ja-JP" dirty="0" err="1"/>
              <a:t>visita</a:t>
            </a:r>
            <a:r>
              <a:rPr lang="en-US" altLang="ja-JP" dirty="0"/>
              <a:t> </a:t>
            </a:r>
            <a:r>
              <a:rPr lang="en-US" altLang="ja-JP" dirty="0" err="1"/>
              <a:t>aos</a:t>
            </a:r>
            <a:r>
              <a:rPr lang="en-US" altLang="ja-JP" dirty="0"/>
              <a:t> </a:t>
            </a:r>
            <a:r>
              <a:rPr lang="en-US" altLang="ja-JP" dirty="0" err="1"/>
              <a:t>mercados</a:t>
            </a:r>
            <a:endParaRPr lang="en-US" dirty="0"/>
          </a:p>
        </p:txBody>
      </p:sp>
      <p:pic>
        <p:nvPicPr>
          <p:cNvPr id="3" name="図 2"/>
          <p:cNvPicPr>
            <a:picLocks noChangeAspect="1"/>
          </p:cNvPicPr>
          <p:nvPr/>
        </p:nvPicPr>
        <p:blipFill>
          <a:blip r:embed="rId2"/>
          <a:stretch>
            <a:fillRect/>
          </a:stretch>
        </p:blipFill>
        <p:spPr>
          <a:xfrm>
            <a:off x="75352" y="2911878"/>
            <a:ext cx="11967765" cy="2876525"/>
          </a:xfrm>
          <a:prstGeom prst="rect">
            <a:avLst/>
          </a:prstGeom>
        </p:spPr>
      </p:pic>
    </p:spTree>
    <p:extLst>
      <p:ext uri="{BB962C8B-B14F-4D97-AF65-F5344CB8AC3E}">
        <p14:creationId xmlns:p14="http://schemas.microsoft.com/office/powerpoint/2010/main" val="369922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181"/>
            <a:ext cx="10515600" cy="1325563"/>
          </a:xfrm>
        </p:spPr>
        <p:txBody>
          <a:bodyPr/>
          <a:lstStyle/>
          <a:p>
            <a:r>
              <a:rPr kumimoji="1" lang="en-US" dirty="0">
                <a:solidFill>
                  <a:srgbClr val="FF0000"/>
                </a:solidFill>
              </a:rPr>
              <a:t>COMO?: </a:t>
            </a:r>
            <a:r>
              <a:rPr kumimoji="1" lang="en-US" dirty="0" err="1"/>
              <a:t>Dicas</a:t>
            </a:r>
            <a:r>
              <a:rPr kumimoji="1" lang="en-US" dirty="0"/>
              <a:t> </a:t>
            </a:r>
            <a:r>
              <a:rPr kumimoji="1" lang="en-US" dirty="0" err="1"/>
              <a:t>Chave</a:t>
            </a:r>
            <a:r>
              <a:rPr kumimoji="1" lang="en-US" dirty="0"/>
              <a:t> de </a:t>
            </a:r>
            <a:r>
              <a:rPr kumimoji="1" lang="en-US" dirty="0" err="1"/>
              <a:t>Implementação</a:t>
            </a:r>
            <a:endParaRPr kumimoji="1" lang="en-US" dirty="0"/>
          </a:p>
        </p:txBody>
      </p:sp>
      <p:sp>
        <p:nvSpPr>
          <p:cNvPr id="3" name="Content Placeholder 2"/>
          <p:cNvSpPr>
            <a:spLocks noGrp="1"/>
          </p:cNvSpPr>
          <p:nvPr>
            <p:ph idx="1"/>
          </p:nvPr>
        </p:nvSpPr>
        <p:spPr>
          <a:xfrm>
            <a:off x="226503" y="1146294"/>
            <a:ext cx="11816614" cy="5346786"/>
          </a:xfrm>
        </p:spPr>
        <p:txBody>
          <a:bodyPr>
            <a:normAutofit fontScale="85000" lnSpcReduction="20000"/>
          </a:bodyPr>
          <a:lstStyle/>
          <a:p>
            <a:r>
              <a:rPr lang="pt-BR" dirty="0"/>
              <a:t>As pesquisas de mercado devem ser </a:t>
            </a:r>
            <a:r>
              <a:rPr lang="pt-BR" dirty="0">
                <a:solidFill>
                  <a:srgbClr val="FF0000"/>
                </a:solidFill>
              </a:rPr>
              <a:t>realizadas pelos agricultores</a:t>
            </a:r>
            <a:r>
              <a:rPr lang="pt-BR" dirty="0"/>
              <a:t>, e não por funcionários do governo, com um formulário de questionário em mãos.</a:t>
            </a:r>
          </a:p>
          <a:p>
            <a:endParaRPr lang="en-US" dirty="0"/>
          </a:p>
          <a:p>
            <a:endParaRPr lang="en-US" dirty="0"/>
          </a:p>
          <a:p>
            <a:endParaRPr lang="en-US" dirty="0"/>
          </a:p>
          <a:p>
            <a:endParaRPr lang="en-US" dirty="0"/>
          </a:p>
          <a:p>
            <a:endParaRPr lang="en-US" dirty="0"/>
          </a:p>
          <a:p>
            <a:endParaRPr lang="en-US" dirty="0"/>
          </a:p>
          <a:p>
            <a:r>
              <a:rPr lang="pt-PT" dirty="0"/>
              <a:t>Pesquisas de mercado visam a recolha de </a:t>
            </a:r>
            <a:r>
              <a:rPr lang="pt-PT" dirty="0">
                <a:solidFill>
                  <a:srgbClr val="FF0000"/>
                </a:solidFill>
              </a:rPr>
              <a:t>informação não somente sobre preços de mercado</a:t>
            </a:r>
            <a:r>
              <a:rPr lang="pt-PT" dirty="0"/>
              <a:t> mas também sobre a qualidade exigida e a quantidade de produtos, variações sazonais dos preços e quantidades comercializadas, formas de pagamentos, etc. </a:t>
            </a:r>
            <a:endParaRPr lang="en-US" dirty="0"/>
          </a:p>
          <a:p>
            <a:pPr marL="0" indent="0">
              <a:buNone/>
            </a:pP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7</a:t>
            </a:fld>
            <a:endParaRPr kumimoji="1" lang="en-US"/>
          </a:p>
        </p:txBody>
      </p:sp>
      <p:pic>
        <p:nvPicPr>
          <p:cNvPr id="5" name="Picture 4"/>
          <p:cNvPicPr>
            <a:picLocks noChangeAspect="1"/>
          </p:cNvPicPr>
          <p:nvPr/>
        </p:nvPicPr>
        <p:blipFill>
          <a:blip r:embed="rId2"/>
          <a:stretch>
            <a:fillRect/>
          </a:stretch>
        </p:blipFill>
        <p:spPr>
          <a:xfrm>
            <a:off x="2310080" y="2498489"/>
            <a:ext cx="7908730" cy="2214444"/>
          </a:xfrm>
          <a:prstGeom prst="rect">
            <a:avLst/>
          </a:prstGeom>
        </p:spPr>
      </p:pic>
      <p:sp>
        <p:nvSpPr>
          <p:cNvPr id="7" name="Rounded Rectangle 7"/>
          <p:cNvSpPr/>
          <p:nvPr/>
        </p:nvSpPr>
        <p:spPr>
          <a:xfrm>
            <a:off x="4233637" y="2279838"/>
            <a:ext cx="2682397" cy="384035"/>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b="1" dirty="0">
                <a:solidFill>
                  <a:schemeClr val="tx1"/>
                </a:solidFill>
              </a:rPr>
              <a:t>Aumentando a motivação </a:t>
            </a:r>
            <a:endParaRPr kumimoji="1" lang="en-US" b="1" dirty="0">
              <a:solidFill>
                <a:schemeClr val="tx1"/>
              </a:solidFill>
            </a:endParaRPr>
          </a:p>
        </p:txBody>
      </p:sp>
      <p:sp>
        <p:nvSpPr>
          <p:cNvPr id="8" name="テキスト ボックス 7"/>
          <p:cNvSpPr txBox="1"/>
          <p:nvPr/>
        </p:nvSpPr>
        <p:spPr>
          <a:xfrm>
            <a:off x="4076104" y="2759325"/>
            <a:ext cx="5344733" cy="1692771"/>
          </a:xfrm>
          <a:prstGeom prst="rect">
            <a:avLst/>
          </a:prstGeom>
          <a:solidFill>
            <a:srgbClr val="FFCCCC"/>
          </a:solidFill>
        </p:spPr>
        <p:txBody>
          <a:bodyPr wrap="square" rtlCol="0">
            <a:spAutoFit/>
          </a:bodyPr>
          <a:lstStyle/>
          <a:p>
            <a:r>
              <a:rPr lang="pt-BR" sz="2600" b="1" dirty="0"/>
              <a:t>Entendemos a importância da pesquisa de mercado, praticando-a. Então, continuaremos fazendo isso sem depender da equipe do governo.</a:t>
            </a:r>
          </a:p>
        </p:txBody>
      </p:sp>
      <p:sp>
        <p:nvSpPr>
          <p:cNvPr id="10" name="楕円 9"/>
          <p:cNvSpPr/>
          <p:nvPr/>
        </p:nvSpPr>
        <p:spPr>
          <a:xfrm>
            <a:off x="8773709" y="2473640"/>
            <a:ext cx="1872960" cy="1083611"/>
          </a:xfrm>
          <a:prstGeom prst="ellipse">
            <a:avLst/>
          </a:prstGeom>
          <a:solidFill>
            <a:srgbClr val="E4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900" b="1" dirty="0" err="1">
                <a:solidFill>
                  <a:schemeClr val="bg1"/>
                </a:solidFill>
              </a:rPr>
              <a:t>Apoio</a:t>
            </a:r>
            <a:r>
              <a:rPr lang="en-US" altLang="ja-JP" sz="1900" b="1" dirty="0">
                <a:solidFill>
                  <a:schemeClr val="bg1"/>
                </a:solidFill>
              </a:rPr>
              <a:t> à </a:t>
            </a:r>
            <a:r>
              <a:rPr lang="en-US" altLang="ja-JP" sz="1900" b="1" dirty="0" err="1">
                <a:solidFill>
                  <a:schemeClr val="bg1"/>
                </a:solidFill>
              </a:rPr>
              <a:t>Autonomia</a:t>
            </a:r>
            <a:endParaRPr lang="en-US" altLang="ja-JP" sz="1900" b="1" dirty="0">
              <a:solidFill>
                <a:schemeClr val="bg1"/>
              </a:solidFill>
            </a:endParaRPr>
          </a:p>
        </p:txBody>
      </p:sp>
    </p:spTree>
    <p:extLst>
      <p:ext uri="{BB962C8B-B14F-4D97-AF65-F5344CB8AC3E}">
        <p14:creationId xmlns:p14="http://schemas.microsoft.com/office/powerpoint/2010/main" val="190110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63234" y="5239772"/>
            <a:ext cx="6807033" cy="1566473"/>
          </a:xfrm>
          <a:prstGeom prst="rect">
            <a:avLst/>
          </a:prstGeom>
        </p:spPr>
      </p:pic>
      <p:pic>
        <p:nvPicPr>
          <p:cNvPr id="6" name="Picture 5"/>
          <p:cNvPicPr>
            <a:picLocks noChangeAspect="1"/>
          </p:cNvPicPr>
          <p:nvPr/>
        </p:nvPicPr>
        <p:blipFill>
          <a:blip r:embed="rId3"/>
          <a:stretch>
            <a:fillRect/>
          </a:stretch>
        </p:blipFill>
        <p:spPr>
          <a:xfrm>
            <a:off x="2692421" y="2335224"/>
            <a:ext cx="6807157" cy="1550999"/>
          </a:xfrm>
          <a:prstGeom prst="rect">
            <a:avLst/>
          </a:prstGeom>
        </p:spPr>
      </p:pic>
      <p:sp>
        <p:nvSpPr>
          <p:cNvPr id="2" name="Title 1"/>
          <p:cNvSpPr>
            <a:spLocks noGrp="1"/>
          </p:cNvSpPr>
          <p:nvPr>
            <p:ph type="title"/>
          </p:nvPr>
        </p:nvSpPr>
        <p:spPr>
          <a:xfrm>
            <a:off x="838200" y="-112181"/>
            <a:ext cx="10515600" cy="1325563"/>
          </a:xfrm>
        </p:spPr>
        <p:txBody>
          <a:bodyPr/>
          <a:lstStyle/>
          <a:p>
            <a:r>
              <a:rPr lang="en-US" dirty="0">
                <a:solidFill>
                  <a:srgbClr val="FF0000"/>
                </a:solidFill>
              </a:rPr>
              <a:t>COMO?: </a:t>
            </a:r>
            <a:r>
              <a:rPr lang="en-US" dirty="0" err="1"/>
              <a:t>Dicas</a:t>
            </a:r>
            <a:r>
              <a:rPr lang="en-US" dirty="0"/>
              <a:t> </a:t>
            </a:r>
            <a:r>
              <a:rPr lang="en-US" dirty="0" err="1"/>
              <a:t>Chave</a:t>
            </a:r>
            <a:r>
              <a:rPr lang="en-US" dirty="0"/>
              <a:t> de </a:t>
            </a:r>
            <a:r>
              <a:rPr lang="en-US" dirty="0" err="1"/>
              <a:t>Implementação</a:t>
            </a:r>
            <a:endParaRPr kumimoji="1" lang="en-US" dirty="0"/>
          </a:p>
        </p:txBody>
      </p:sp>
      <p:sp>
        <p:nvSpPr>
          <p:cNvPr id="3" name="Content Placeholder 2"/>
          <p:cNvSpPr>
            <a:spLocks noGrp="1"/>
          </p:cNvSpPr>
          <p:nvPr>
            <p:ph idx="1"/>
          </p:nvPr>
        </p:nvSpPr>
        <p:spPr>
          <a:xfrm>
            <a:off x="160165" y="800100"/>
            <a:ext cx="11871667" cy="5758965"/>
          </a:xfrm>
        </p:spPr>
        <p:txBody>
          <a:bodyPr>
            <a:normAutofit/>
          </a:bodyPr>
          <a:lstStyle/>
          <a:p>
            <a:r>
              <a:rPr lang="pt-BR" sz="3200" dirty="0"/>
              <a:t>Durante as pesquisas de mercado, os agricultores são encorajados a </a:t>
            </a:r>
            <a:r>
              <a:rPr lang="pt-BR" sz="3200" dirty="0">
                <a:solidFill>
                  <a:srgbClr val="FF0000"/>
                </a:solidFill>
              </a:rPr>
              <a:t>estabelecer relações comerciais </a:t>
            </a:r>
            <a:r>
              <a:rPr lang="pt-BR" sz="3200" dirty="0"/>
              <a:t>com os actores do mercado com os quais se encontram no mercado</a:t>
            </a:r>
            <a:r>
              <a:rPr lang="pt-BR" dirty="0"/>
              <a:t>.</a:t>
            </a:r>
          </a:p>
          <a:p>
            <a:endParaRPr lang="en-US" dirty="0"/>
          </a:p>
          <a:p>
            <a:pPr marL="0" indent="0">
              <a:buNone/>
            </a:pPr>
            <a:endParaRPr lang="en-US" dirty="0"/>
          </a:p>
          <a:p>
            <a:pPr marL="0" indent="0">
              <a:buNone/>
            </a:pPr>
            <a:endParaRPr lang="en-US" sz="1200" dirty="0"/>
          </a:p>
          <a:p>
            <a:r>
              <a:rPr lang="pt-BR" sz="3200" dirty="0"/>
              <a:t>Os agricultores </a:t>
            </a:r>
            <a:r>
              <a:rPr lang="pt-BR" sz="3200" dirty="0">
                <a:solidFill>
                  <a:srgbClr val="FF0000"/>
                </a:solidFill>
              </a:rPr>
              <a:t>devem compreender que as pesquisas de mercado devem ser realizadas continuamente por eles próprios, regularmente</a:t>
            </a:r>
            <a:r>
              <a:rPr lang="pt-BR" sz="3200" dirty="0"/>
              <a:t>, sem a ajuda do governo.</a:t>
            </a:r>
          </a:p>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8</a:t>
            </a:fld>
            <a:endParaRPr kumimoji="1" lang="en-US"/>
          </a:p>
        </p:txBody>
      </p:sp>
      <p:sp>
        <p:nvSpPr>
          <p:cNvPr id="9" name="Rounded Rectangle 8"/>
          <p:cNvSpPr/>
          <p:nvPr/>
        </p:nvSpPr>
        <p:spPr>
          <a:xfrm>
            <a:off x="4266351" y="2140914"/>
            <a:ext cx="2712299" cy="312726"/>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err="1">
                <a:solidFill>
                  <a:schemeClr val="tx1"/>
                </a:solidFill>
              </a:rPr>
              <a:t>Aumentando</a:t>
            </a:r>
            <a:r>
              <a:rPr lang="en-US" b="1" dirty="0">
                <a:solidFill>
                  <a:schemeClr val="tx1"/>
                </a:solidFill>
              </a:rPr>
              <a:t> a </a:t>
            </a:r>
            <a:r>
              <a:rPr lang="en-US" b="1" dirty="0" err="1">
                <a:solidFill>
                  <a:schemeClr val="tx1"/>
                </a:solidFill>
              </a:rPr>
              <a:t>Motivação</a:t>
            </a:r>
            <a:endParaRPr lang="en-US" b="1" dirty="0">
              <a:solidFill>
                <a:schemeClr val="tx1"/>
              </a:solidFill>
            </a:endParaRPr>
          </a:p>
        </p:txBody>
      </p:sp>
      <p:sp>
        <p:nvSpPr>
          <p:cNvPr id="11" name="テキスト ボックス 10"/>
          <p:cNvSpPr txBox="1"/>
          <p:nvPr/>
        </p:nvSpPr>
        <p:spPr>
          <a:xfrm>
            <a:off x="4266351" y="2482200"/>
            <a:ext cx="3644072" cy="1323439"/>
          </a:xfrm>
          <a:prstGeom prst="rect">
            <a:avLst/>
          </a:prstGeom>
          <a:solidFill>
            <a:srgbClr val="FFCCCC"/>
          </a:solidFill>
        </p:spPr>
        <p:txBody>
          <a:bodyPr wrap="square" rtlCol="0">
            <a:spAutoFit/>
          </a:bodyPr>
          <a:lstStyle/>
          <a:p>
            <a:r>
              <a:rPr lang="pt-BR" sz="2000" b="1" dirty="0"/>
              <a:t>Trocamos </a:t>
            </a:r>
            <a:r>
              <a:rPr lang="pt-BR" sz="2000" b="1" dirty="0" err="1"/>
              <a:t>contactos</a:t>
            </a:r>
            <a:r>
              <a:rPr lang="pt-BR" sz="2000" b="1" dirty="0"/>
              <a:t> com compradores e empresas de insumos. Sempre podemos ligar para eles e fazer perguntas.</a:t>
            </a:r>
          </a:p>
        </p:txBody>
      </p:sp>
      <p:sp>
        <p:nvSpPr>
          <p:cNvPr id="12" name="テキスト ボックス 11"/>
          <p:cNvSpPr txBox="1"/>
          <p:nvPr/>
        </p:nvSpPr>
        <p:spPr>
          <a:xfrm>
            <a:off x="6216754" y="5382602"/>
            <a:ext cx="4045910" cy="1323439"/>
          </a:xfrm>
          <a:prstGeom prst="rect">
            <a:avLst/>
          </a:prstGeom>
          <a:solidFill>
            <a:srgbClr val="FFCCCC"/>
          </a:solidFill>
        </p:spPr>
        <p:txBody>
          <a:bodyPr wrap="square" rtlCol="0">
            <a:spAutoFit/>
          </a:bodyPr>
          <a:lstStyle/>
          <a:p>
            <a:r>
              <a:rPr lang="pt-BR" sz="2000" b="1" dirty="0"/>
              <a:t>Agora sabemos quais perguntas devemos fazer aos compradores porque recebemos o formato de pesquisa que é fácil de seguir.</a:t>
            </a:r>
          </a:p>
        </p:txBody>
      </p:sp>
      <p:sp>
        <p:nvSpPr>
          <p:cNvPr id="13" name="楕円 12"/>
          <p:cNvSpPr/>
          <p:nvPr/>
        </p:nvSpPr>
        <p:spPr>
          <a:xfrm>
            <a:off x="9701895" y="5383171"/>
            <a:ext cx="2080954" cy="974949"/>
          </a:xfrm>
          <a:prstGeom prst="ellipse">
            <a:avLst/>
          </a:prstGeom>
          <a:solidFill>
            <a:srgbClr val="E4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err="1">
                <a:solidFill>
                  <a:schemeClr val="bg1"/>
                </a:solidFill>
              </a:rPr>
              <a:t>Apoio</a:t>
            </a:r>
            <a:r>
              <a:rPr lang="en-US" altLang="ja-JP" b="1" dirty="0">
                <a:solidFill>
                  <a:schemeClr val="bg1"/>
                </a:solidFill>
              </a:rPr>
              <a:t> à </a:t>
            </a:r>
            <a:r>
              <a:rPr lang="en-US" altLang="ja-JP" b="1" dirty="0" err="1">
                <a:solidFill>
                  <a:schemeClr val="bg1"/>
                </a:solidFill>
              </a:rPr>
              <a:t>Competência</a:t>
            </a:r>
            <a:endParaRPr lang="en-US" altLang="ja-JP" b="1" dirty="0">
              <a:solidFill>
                <a:schemeClr val="bg1"/>
              </a:solidFill>
            </a:endParaRPr>
          </a:p>
        </p:txBody>
      </p:sp>
      <p:sp>
        <p:nvSpPr>
          <p:cNvPr id="10" name="Rounded Rectangle 9"/>
          <p:cNvSpPr/>
          <p:nvPr/>
        </p:nvSpPr>
        <p:spPr>
          <a:xfrm>
            <a:off x="5907379" y="5169946"/>
            <a:ext cx="2501650" cy="282667"/>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err="1">
                <a:solidFill>
                  <a:schemeClr val="tx1"/>
                </a:solidFill>
              </a:rPr>
              <a:t>Aumentando</a:t>
            </a:r>
            <a:r>
              <a:rPr lang="en-US" b="1" dirty="0">
                <a:solidFill>
                  <a:schemeClr val="tx1"/>
                </a:solidFill>
              </a:rPr>
              <a:t> a </a:t>
            </a:r>
            <a:r>
              <a:rPr lang="en-US" b="1" dirty="0" err="1">
                <a:solidFill>
                  <a:schemeClr val="tx1"/>
                </a:solidFill>
              </a:rPr>
              <a:t>Motivação</a:t>
            </a:r>
            <a:endParaRPr lang="en-US" b="1" dirty="0">
              <a:solidFill>
                <a:schemeClr val="tx1"/>
              </a:solidFill>
            </a:endParaRPr>
          </a:p>
        </p:txBody>
      </p:sp>
      <p:sp>
        <p:nvSpPr>
          <p:cNvPr id="15" name="楕円 14"/>
          <p:cNvSpPr/>
          <p:nvPr/>
        </p:nvSpPr>
        <p:spPr>
          <a:xfrm>
            <a:off x="7772669" y="2482200"/>
            <a:ext cx="2489996" cy="959740"/>
          </a:xfrm>
          <a:prstGeom prst="ellipse">
            <a:avLst/>
          </a:prstGeom>
          <a:solidFill>
            <a:srgbClr val="E4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err="1">
                <a:solidFill>
                  <a:schemeClr val="bg1"/>
                </a:solidFill>
              </a:rPr>
              <a:t>Apoio</a:t>
            </a:r>
            <a:r>
              <a:rPr lang="en-US" altLang="ja-JP" b="1" dirty="0">
                <a:solidFill>
                  <a:schemeClr val="bg1"/>
                </a:solidFill>
              </a:rPr>
              <a:t> </a:t>
            </a:r>
            <a:r>
              <a:rPr lang="en-US" altLang="ja-JP" b="1" dirty="0" err="1">
                <a:solidFill>
                  <a:schemeClr val="bg1"/>
                </a:solidFill>
              </a:rPr>
              <a:t>ao</a:t>
            </a:r>
            <a:r>
              <a:rPr lang="en-US" altLang="ja-JP" b="1" dirty="0">
                <a:solidFill>
                  <a:schemeClr val="bg1"/>
                </a:solidFill>
              </a:rPr>
              <a:t> </a:t>
            </a:r>
            <a:r>
              <a:rPr lang="en-US" altLang="ja-JP" b="1" dirty="0" err="1">
                <a:solidFill>
                  <a:schemeClr val="bg1"/>
                </a:solidFill>
              </a:rPr>
              <a:t>Relacionamento</a:t>
            </a:r>
            <a:endParaRPr lang="en-US" altLang="ja-JP" b="1" dirty="0">
              <a:solidFill>
                <a:schemeClr val="bg1"/>
              </a:solidFill>
            </a:endParaRPr>
          </a:p>
        </p:txBody>
      </p:sp>
    </p:spTree>
    <p:extLst>
      <p:ext uri="{BB962C8B-B14F-4D97-AF65-F5344CB8AC3E}">
        <p14:creationId xmlns:p14="http://schemas.microsoft.com/office/powerpoint/2010/main" val="110693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4" y="171450"/>
            <a:ext cx="10848975" cy="1325563"/>
          </a:xfrm>
        </p:spPr>
        <p:txBody>
          <a:bodyPr>
            <a:normAutofit/>
          </a:bodyPr>
          <a:lstStyle/>
          <a:p>
            <a:pPr algn="ctr"/>
            <a:r>
              <a:rPr kumimoji="1" lang="en-US" dirty="0" err="1">
                <a:solidFill>
                  <a:srgbClr val="FF0000"/>
                </a:solidFill>
              </a:rPr>
              <a:t>Pesquisa</a:t>
            </a:r>
            <a:r>
              <a:rPr kumimoji="1" lang="en-US" dirty="0">
                <a:solidFill>
                  <a:srgbClr val="FF0000"/>
                </a:solidFill>
              </a:rPr>
              <a:t> de Mercado </a:t>
            </a:r>
            <a:r>
              <a:rPr kumimoji="1" lang="en-US" dirty="0" err="1">
                <a:solidFill>
                  <a:srgbClr val="FF0000"/>
                </a:solidFill>
              </a:rPr>
              <a:t>em</a:t>
            </a:r>
            <a:r>
              <a:rPr kumimoji="1" lang="en-US" dirty="0">
                <a:solidFill>
                  <a:srgbClr val="FF0000"/>
                </a:solidFill>
              </a:rPr>
              <a:t> </a:t>
            </a:r>
            <a:r>
              <a:rPr kumimoji="1" lang="en-US" dirty="0" err="1">
                <a:solidFill>
                  <a:srgbClr val="FF0000"/>
                </a:solidFill>
              </a:rPr>
              <a:t>Profundidade</a:t>
            </a:r>
            <a:r>
              <a:rPr kumimoji="1" lang="en-US" dirty="0">
                <a:solidFill>
                  <a:srgbClr val="FF0000"/>
                </a:solidFill>
              </a:rPr>
              <a:t>: </a:t>
            </a:r>
            <a:br>
              <a:rPr kumimoji="1" lang="en-US" dirty="0">
                <a:solidFill>
                  <a:srgbClr val="FF0000"/>
                </a:solidFill>
              </a:rPr>
            </a:br>
            <a:r>
              <a:rPr kumimoji="1" lang="en-US" dirty="0" err="1"/>
              <a:t>Três</a:t>
            </a:r>
            <a:r>
              <a:rPr kumimoji="1" lang="en-US" dirty="0"/>
              <a:t> </a:t>
            </a:r>
            <a:r>
              <a:rPr kumimoji="1" lang="en-US" dirty="0" err="1"/>
              <a:t>Princípios</a:t>
            </a:r>
            <a:r>
              <a:rPr kumimoji="1" lang="en-US" dirty="0"/>
              <a:t> da </a:t>
            </a:r>
            <a:r>
              <a:rPr kumimoji="1" lang="en-US" dirty="0" err="1"/>
              <a:t>Pesquisa</a:t>
            </a:r>
            <a:r>
              <a:rPr kumimoji="1" lang="en-US" dirty="0"/>
              <a:t> de Mercado SHEP</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9</a:t>
            </a:fld>
            <a:endParaRPr kumimoji="1" lang="en-US"/>
          </a:p>
        </p:txBody>
      </p:sp>
      <p:sp>
        <p:nvSpPr>
          <p:cNvPr id="7" name="Content Placeholder 2"/>
          <p:cNvSpPr>
            <a:spLocks noGrp="1"/>
          </p:cNvSpPr>
          <p:nvPr>
            <p:ph idx="1"/>
          </p:nvPr>
        </p:nvSpPr>
        <p:spPr>
          <a:xfrm>
            <a:off x="241128" y="1586389"/>
            <a:ext cx="11757366" cy="4790114"/>
          </a:xfrm>
        </p:spPr>
        <p:txBody>
          <a:bodyPr>
            <a:normAutofit fontScale="92500" lnSpcReduction="10000"/>
          </a:bodyPr>
          <a:lstStyle/>
          <a:p>
            <a:pPr marL="0" indent="0">
              <a:buNone/>
            </a:pPr>
            <a:r>
              <a:rPr lang="pt-BR" dirty="0"/>
              <a:t>A Pesquisa de Mercado SHEP coloca uma </a:t>
            </a:r>
            <a:r>
              <a:rPr lang="pt-BR" dirty="0">
                <a:solidFill>
                  <a:srgbClr val="FF0000"/>
                </a:solidFill>
              </a:rPr>
              <a:t>ênfase no apoio à necessidade psicológica dos agricultores de autonomia e competência.</a:t>
            </a:r>
          </a:p>
          <a:p>
            <a:pPr marL="0" indent="0">
              <a:buNone/>
            </a:pPr>
            <a:endParaRPr lang="en-US" sz="1050" dirty="0">
              <a:solidFill>
                <a:srgbClr val="FF0000"/>
              </a:solidFill>
            </a:endParaRPr>
          </a:p>
          <a:p>
            <a:pPr marL="0" indent="0">
              <a:spcBef>
                <a:spcPts val="2400"/>
              </a:spcBef>
              <a:buNone/>
            </a:pPr>
            <a:r>
              <a:rPr lang="pt-PT" dirty="0"/>
              <a:t>A Pesquisa de mercado visa a recolha de informação;</a:t>
            </a:r>
            <a:endParaRPr lang="en-US" dirty="0"/>
          </a:p>
          <a:p>
            <a:pPr>
              <a:buFont typeface="Wingdings" panose="05000000000000000000" pitchFamily="2" charset="2"/>
              <a:buChar char="ü"/>
            </a:pPr>
            <a:r>
              <a:rPr lang="pt-BR" altLang="ja-JP" b="1" dirty="0"/>
              <a:t>que se adapta à situação dos agricultores,</a:t>
            </a:r>
          </a:p>
          <a:p>
            <a:pPr>
              <a:buFont typeface="Wingdings" panose="05000000000000000000" pitchFamily="2" charset="2"/>
              <a:buChar char="ü"/>
            </a:pPr>
            <a:r>
              <a:rPr lang="pt-BR" altLang="ja-JP" b="1" dirty="0"/>
              <a:t>de um ponto de vista dos agricultores, e;</a:t>
            </a:r>
          </a:p>
          <a:p>
            <a:pPr>
              <a:buFont typeface="Wingdings" panose="05000000000000000000" pitchFamily="2" charset="2"/>
              <a:buChar char="ü"/>
            </a:pPr>
            <a:r>
              <a:rPr lang="pt-BR" altLang="ja-JP" b="1" dirty="0"/>
              <a:t>pelos agricultores, de modo a que os agricultores explorem as possibilidades e opções comerciais. </a:t>
            </a:r>
            <a:endParaRPr lang="en-US" altLang="ja-JP" b="1" dirty="0"/>
          </a:p>
          <a:p>
            <a:pPr marL="0" indent="0">
              <a:buNone/>
            </a:pPr>
            <a:r>
              <a:rPr lang="en-US" altLang="ja-JP" dirty="0"/>
              <a:t>Estes </a:t>
            </a:r>
            <a:r>
              <a:rPr lang="en-US" altLang="ja-JP" dirty="0" err="1"/>
              <a:t>são</a:t>
            </a:r>
            <a:r>
              <a:rPr lang="en-US" altLang="ja-JP" dirty="0"/>
              <a:t> </a:t>
            </a:r>
            <a:r>
              <a:rPr lang="en-US" altLang="ja-JP" dirty="0" err="1"/>
              <a:t>os</a:t>
            </a:r>
            <a:r>
              <a:rPr lang="en-US" altLang="ja-JP" dirty="0"/>
              <a:t> “</a:t>
            </a:r>
            <a:r>
              <a:rPr lang="en-US" altLang="ja-JP" dirty="0" err="1"/>
              <a:t>três</a:t>
            </a:r>
            <a:r>
              <a:rPr lang="en-US" altLang="ja-JP" dirty="0"/>
              <a:t> </a:t>
            </a:r>
            <a:r>
              <a:rPr lang="en-US" altLang="ja-JP" dirty="0" err="1"/>
              <a:t>princípios</a:t>
            </a:r>
            <a:r>
              <a:rPr lang="en-US" altLang="ja-JP" dirty="0"/>
              <a:t> </a:t>
            </a:r>
            <a:r>
              <a:rPr lang="en-US" altLang="ja-JP" dirty="0" err="1"/>
              <a:t>da</a:t>
            </a:r>
            <a:r>
              <a:rPr lang="en-US" altLang="ja-JP" dirty="0"/>
              <a:t> </a:t>
            </a:r>
            <a:r>
              <a:rPr lang="en-US" altLang="ja-JP" dirty="0" err="1"/>
              <a:t>Pesquisa</a:t>
            </a:r>
            <a:r>
              <a:rPr lang="en-US" altLang="ja-JP" dirty="0"/>
              <a:t> de Mercado SHEP”.</a:t>
            </a:r>
          </a:p>
        </p:txBody>
      </p:sp>
    </p:spTree>
    <p:extLst>
      <p:ext uri="{BB962C8B-B14F-4D97-AF65-F5344CB8AC3E}">
        <p14:creationId xmlns:p14="http://schemas.microsoft.com/office/powerpoint/2010/main" val="4031726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8" ma:contentTypeDescription="新しいドキュメントを作成します。" ma:contentTypeScope="" ma:versionID="4727cdbd0fd9f8089d045891ae666004">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aa4d7870900b9d65edf52ede02b3442d"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69D9F-06E6-40FE-A7EC-56E72E15CF9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5df9216-17ea-4c10-abb6-43a658e75ede"/>
    <ds:schemaRef ds:uri="http://purl.org/dc/elements/1.1/"/>
    <ds:schemaRef ds:uri="http://schemas.microsoft.com/office/2006/metadata/properties"/>
    <ds:schemaRef ds:uri="b94aba0d-0b37-450f-acf1-6ab612cafb6d"/>
    <ds:schemaRef ds:uri="http://www.w3.org/XML/1998/namespace"/>
    <ds:schemaRef ds:uri="http://purl.org/dc/dcmitype/"/>
  </ds:schemaRefs>
</ds:datastoreItem>
</file>

<file path=customXml/itemProps2.xml><?xml version="1.0" encoding="utf-8"?>
<ds:datastoreItem xmlns:ds="http://schemas.openxmlformats.org/officeDocument/2006/customXml" ds:itemID="{28B57E9B-2C94-4564-A102-5626B6A13A7C}">
  <ds:schemaRefs>
    <ds:schemaRef ds:uri="http://schemas.microsoft.com/sharepoint/v3/contenttype/forms"/>
  </ds:schemaRefs>
</ds:datastoreItem>
</file>

<file path=customXml/itemProps3.xml><?xml version="1.0" encoding="utf-8"?>
<ds:datastoreItem xmlns:ds="http://schemas.openxmlformats.org/officeDocument/2006/customXml" ds:itemID="{D01F5581-7FBF-4672-B95F-F35F06D789C4}"/>
</file>

<file path=docProps/app.xml><?xml version="1.0" encoding="utf-8"?>
<Properties xmlns="http://schemas.openxmlformats.org/officeDocument/2006/extended-properties" xmlns:vt="http://schemas.openxmlformats.org/officeDocument/2006/docPropsVTypes">
  <TotalTime>1914</TotalTime>
  <Words>1932</Words>
  <Application>Microsoft Office PowerPoint</Application>
  <PresentationFormat>Widescreen</PresentationFormat>
  <Paragraphs>158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Pesquisa de Mercado  Métodos de Implementação</vt:lpstr>
      <vt:lpstr>ONDE ESTAMOS?: Pesquisa de Mercado em 4 Passos de SHEP</vt:lpstr>
      <vt:lpstr>PARTE 1: CONCEITO</vt:lpstr>
      <vt:lpstr>PORQUÊ?: Objectivos da Pesquisa de Mercado</vt:lpstr>
      <vt:lpstr>O QUE?: Perfil da Pesquisa de Mercado</vt:lpstr>
      <vt:lpstr>FORMATO: Questionário da Pesquisa de Mercado</vt:lpstr>
      <vt:lpstr>COMO?: Dicas Chave de Implementação</vt:lpstr>
      <vt:lpstr>COMO?: Dicas Chave de Implementação</vt:lpstr>
      <vt:lpstr>Pesquisa de Mercado em Profundidade:  Três Princípios da Pesquisa de Mercado SHEP</vt:lpstr>
      <vt:lpstr>Pesquisa de Mercado em Profundidade:  Três Princípios da Pesquisa de Mercado SHEP</vt:lpstr>
      <vt:lpstr>Pesquisa de Mercado em Profundidade:  Exemplos de informação recolhida cumprindo-se os Três Princípios da Pesquisa de Mercado SHEP</vt:lpstr>
      <vt:lpstr>Pesquisa de Mercado em Profundidade:  Exemplos de informação recolhida cumprindo-se os Três Princípios da Pesquisa de Mercado SHEP</vt:lpstr>
      <vt:lpstr>Pesquisa de Mercado em Profundidade:  Caminho para o Sucesso</vt:lpstr>
      <vt:lpstr>Mitigando a Informação Assimétrica</vt:lpstr>
      <vt:lpstr>PARTE 2: PRÁTICA</vt:lpstr>
      <vt:lpstr>PASSO: Procedimentos de Implementação</vt:lpstr>
      <vt:lpstr>PASSO: Procedimentos de Implementação</vt:lpstr>
      <vt:lpstr>Preenchendo um Questionário da Pesquisa de Mercado</vt:lpstr>
      <vt:lpstr>LISTA DE CONTROLO:  Pontos a serem confirmados após a Pesquisa de Mercado</vt:lpstr>
      <vt:lpstr> Pesquisa de Mercado em Acção</vt:lpstr>
      <vt:lpstr>RESOLUÇÃO DE PROBLEMAS</vt:lpstr>
      <vt:lpstr>RESOLUÇÃO DE PROBLEMAS</vt:lpstr>
      <vt:lpstr> Caminho a seguir: Calendário de Implementação, Reporte, adicione qualquer outra informação necessária aqui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Survey Methods of Implementation</dc:title>
  <dc:creator>Ilenio</dc:creator>
  <cp:lastModifiedBy>Kuribayashi, Nobuaki[栗林 伸昭]</cp:lastModifiedBy>
  <cp:revision>48</cp:revision>
  <dcterms:created xsi:type="dcterms:W3CDTF">2019-05-01T16:27:56Z</dcterms:created>
  <dcterms:modified xsi:type="dcterms:W3CDTF">2023-01-31T12:13:59Z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132284100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