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82" r:id="rId5"/>
    <p:sldId id="258" r:id="rId6"/>
    <p:sldId id="269" r:id="rId7"/>
    <p:sldId id="257" r:id="rId8"/>
    <p:sldId id="259" r:id="rId9"/>
    <p:sldId id="264" r:id="rId10"/>
    <p:sldId id="286" r:id="rId11"/>
    <p:sldId id="261" r:id="rId12"/>
    <p:sldId id="270" r:id="rId13"/>
    <p:sldId id="262" r:id="rId14"/>
    <p:sldId id="266" r:id="rId15"/>
    <p:sldId id="267" r:id="rId16"/>
    <p:sldId id="263" r:id="rId17"/>
    <p:sldId id="284" r:id="rId18"/>
    <p:sldId id="281" r:id="rId19"/>
    <p:sldId id="285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2ACBA-552B-E596-151F-787AEC19F779}" v="5" dt="2022-12-28T12:12:49.880"/>
    <p1510:client id="{BC12AB9C-285F-A6C3-0084-754BA85F7C60}" v="3" dt="2023-01-30T12:10:38.528"/>
    <p1510:client id="{DD8DA825-0BE7-D0ED-226A-28E25942DB90}" v="23" dt="2023-01-31T12:20:04.758"/>
    <p1510:client id="{FDF895C0-083C-B49F-9EB5-EA054DF67F68}" v="3" dt="2022-12-28T07:16:21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2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Edson, MZ[Marina Edson]" userId="S::marinaedson.mz@jica.go.jp::3edd06cc-5e5d-4291-ab70-05039e2b6ef0" providerId="AD" clId="Web-{FDF895C0-083C-B49F-9EB5-EA054DF67F68}"/>
    <pc:docChg chg="modSld">
      <pc:chgData name="MarinaEdson, MZ[Marina Edson]" userId="S::marinaedson.mz@jica.go.jp::3edd06cc-5e5d-4291-ab70-05039e2b6ef0" providerId="AD" clId="Web-{FDF895C0-083C-B49F-9EB5-EA054DF67F68}" dt="2022-12-28T07:16:21.911" v="2" actId="20577"/>
      <pc:docMkLst>
        <pc:docMk/>
      </pc:docMkLst>
      <pc:sldChg chg="modSp">
        <pc:chgData name="MarinaEdson, MZ[Marina Edson]" userId="S::marinaedson.mz@jica.go.jp::3edd06cc-5e5d-4291-ab70-05039e2b6ef0" providerId="AD" clId="Web-{FDF895C0-083C-B49F-9EB5-EA054DF67F68}" dt="2022-12-28T07:16:21.911" v="2" actId="20577"/>
        <pc:sldMkLst>
          <pc:docMk/>
          <pc:sldMk cId="3460281773" sldId="266"/>
        </pc:sldMkLst>
        <pc:spChg chg="mod">
          <ac:chgData name="MarinaEdson, MZ[Marina Edson]" userId="S::marinaedson.mz@jica.go.jp::3edd06cc-5e5d-4291-ab70-05039e2b6ef0" providerId="AD" clId="Web-{FDF895C0-083C-B49F-9EB5-EA054DF67F68}" dt="2022-12-28T07:16:21.911" v="2" actId="20577"/>
          <ac:spMkLst>
            <pc:docMk/>
            <pc:sldMk cId="3460281773" sldId="266"/>
            <ac:spMk id="3" creationId="{00000000-0000-0000-0000-000000000000}"/>
          </ac:spMkLst>
        </pc:spChg>
      </pc:sldChg>
    </pc:docChg>
  </pc:docChgLst>
  <pc:docChgLst>
    <pc:chgData name="Kuribayashi, Nobuaki[栗林 伸昭]" userId="S::kuribayashi.nobuaki3@jica.go.jp::9c818291-500f-4c57-95a1-e658bce1a3f6" providerId="AD" clId="Web-{DD8DA825-0BE7-D0ED-226A-28E25942DB90}"/>
    <pc:docChg chg="modSld">
      <pc:chgData name="Kuribayashi, Nobuaki[栗林 伸昭]" userId="S::kuribayashi.nobuaki3@jica.go.jp::9c818291-500f-4c57-95a1-e658bce1a3f6" providerId="AD" clId="Web-{DD8DA825-0BE7-D0ED-226A-28E25942DB90}" dt="2023-01-31T12:20:04.758" v="22" actId="1076"/>
      <pc:docMkLst>
        <pc:docMk/>
      </pc:docMkLst>
      <pc:sldChg chg="addSp modSp">
        <pc:chgData name="Kuribayashi, Nobuaki[栗林 伸昭]" userId="S::kuribayashi.nobuaki3@jica.go.jp::9c818291-500f-4c57-95a1-e658bce1a3f6" providerId="AD" clId="Web-{DD8DA825-0BE7-D0ED-226A-28E25942DB90}" dt="2023-01-31T12:20:04.758" v="22" actId="1076"/>
        <pc:sldMkLst>
          <pc:docMk/>
          <pc:sldMk cId="1641285351" sldId="284"/>
        </pc:sldMkLst>
        <pc:spChg chg="add mod ord">
          <ac:chgData name="Kuribayashi, Nobuaki[栗林 伸昭]" userId="S::kuribayashi.nobuaki3@jica.go.jp::9c818291-500f-4c57-95a1-e658bce1a3f6" providerId="AD" clId="Web-{DD8DA825-0BE7-D0ED-226A-28E25942DB90}" dt="2023-01-31T12:19:46.945" v="19"/>
          <ac:spMkLst>
            <pc:docMk/>
            <pc:sldMk cId="1641285351" sldId="284"/>
            <ac:spMk id="3" creationId="{7E08EAD2-B25A-E145-3BF3-3CA2C1009641}"/>
          </ac:spMkLst>
        </pc:spChg>
        <pc:spChg chg="mod">
          <ac:chgData name="Kuribayashi, Nobuaki[栗林 伸昭]" userId="S::kuribayashi.nobuaki3@jica.go.jp::9c818291-500f-4c57-95a1-e658bce1a3f6" providerId="AD" clId="Web-{DD8DA825-0BE7-D0ED-226A-28E25942DB90}" dt="2023-01-31T12:20:04.758" v="22" actId="1076"/>
          <ac:spMkLst>
            <pc:docMk/>
            <pc:sldMk cId="1641285351" sldId="284"/>
            <ac:spMk id="7" creationId="{00000000-0000-0000-0000-000000000000}"/>
          </ac:spMkLst>
        </pc:spChg>
        <pc:picChg chg="mod">
          <ac:chgData name="Kuribayashi, Nobuaki[栗林 伸昭]" userId="S::kuribayashi.nobuaki3@jica.go.jp::9c818291-500f-4c57-95a1-e658bce1a3f6" providerId="AD" clId="Web-{DD8DA825-0BE7-D0ED-226A-28E25942DB90}" dt="2023-01-31T12:15:42.608" v="6" actId="1076"/>
          <ac:picMkLst>
            <pc:docMk/>
            <pc:sldMk cId="1641285351" sldId="284"/>
            <ac:picMk id="2" creationId="{00000000-0000-0000-0000-000000000000}"/>
          </ac:picMkLst>
        </pc:picChg>
      </pc:sldChg>
    </pc:docChg>
  </pc:docChgLst>
  <pc:docChgLst>
    <pc:chgData name="MarinaEdson, MZ[Marina Edson]" userId="S::marinaedson.mz@jica.go.jp::3edd06cc-5e5d-4291-ab70-05039e2b6ef0" providerId="AD" clId="Web-{BC12AB9C-285F-A6C3-0084-754BA85F7C60}"/>
    <pc:docChg chg="modSld">
      <pc:chgData name="MarinaEdson, MZ[Marina Edson]" userId="S::marinaedson.mz@jica.go.jp::3edd06cc-5e5d-4291-ab70-05039e2b6ef0" providerId="AD" clId="Web-{BC12AB9C-285F-A6C3-0084-754BA85F7C60}" dt="2023-01-30T12:10:38.528" v="2" actId="20577"/>
      <pc:docMkLst>
        <pc:docMk/>
      </pc:docMkLst>
      <pc:sldChg chg="modSp">
        <pc:chgData name="MarinaEdson, MZ[Marina Edson]" userId="S::marinaedson.mz@jica.go.jp::3edd06cc-5e5d-4291-ab70-05039e2b6ef0" providerId="AD" clId="Web-{BC12AB9C-285F-A6C3-0084-754BA85F7C60}" dt="2023-01-30T12:10:38.528" v="2" actId="20577"/>
        <pc:sldMkLst>
          <pc:docMk/>
          <pc:sldMk cId="2883168222" sldId="281"/>
        </pc:sldMkLst>
        <pc:spChg chg="mod">
          <ac:chgData name="MarinaEdson, MZ[Marina Edson]" userId="S::marinaedson.mz@jica.go.jp::3edd06cc-5e5d-4291-ab70-05039e2b6ef0" providerId="AD" clId="Web-{BC12AB9C-285F-A6C3-0084-754BA85F7C60}" dt="2023-01-30T12:10:38.528" v="2" actId="20577"/>
          <ac:spMkLst>
            <pc:docMk/>
            <pc:sldMk cId="2883168222" sldId="281"/>
            <ac:spMk id="3" creationId="{00000000-0000-0000-0000-000000000000}"/>
          </ac:spMkLst>
        </pc:spChg>
      </pc:sldChg>
    </pc:docChg>
  </pc:docChgLst>
  <pc:docChgLst>
    <pc:chgData name="MarinaEdson, MZ[Marina Edson]" userId="S::marinaedson.mz@jica.go.jp::3edd06cc-5e5d-4291-ab70-05039e2b6ef0" providerId="AD" clId="Web-{3822ACBA-552B-E596-151F-787AEC19F779}"/>
    <pc:docChg chg="modSld">
      <pc:chgData name="MarinaEdson, MZ[Marina Edson]" userId="S::marinaedson.mz@jica.go.jp::3edd06cc-5e5d-4291-ab70-05039e2b6ef0" providerId="AD" clId="Web-{3822ACBA-552B-E596-151F-787AEC19F779}" dt="2022-12-28T12:12:49.880" v="2" actId="1076"/>
      <pc:docMkLst>
        <pc:docMk/>
      </pc:docMkLst>
      <pc:sldChg chg="modSp">
        <pc:chgData name="MarinaEdson, MZ[Marina Edson]" userId="S::marinaedson.mz@jica.go.jp::3edd06cc-5e5d-4291-ab70-05039e2b6ef0" providerId="AD" clId="Web-{3822ACBA-552B-E596-151F-787AEC19F779}" dt="2022-12-28T12:09:23.588" v="1" actId="20577"/>
        <pc:sldMkLst>
          <pc:docMk/>
          <pc:sldMk cId="3602472391" sldId="267"/>
        </pc:sldMkLst>
        <pc:spChg chg="mod">
          <ac:chgData name="MarinaEdson, MZ[Marina Edson]" userId="S::marinaedson.mz@jica.go.jp::3edd06cc-5e5d-4291-ab70-05039e2b6ef0" providerId="AD" clId="Web-{3822ACBA-552B-E596-151F-787AEC19F779}" dt="2022-12-28T12:09:23.588" v="1" actId="20577"/>
          <ac:spMkLst>
            <pc:docMk/>
            <pc:sldMk cId="3602472391" sldId="267"/>
            <ac:spMk id="20" creationId="{00000000-0000-0000-0000-000000000000}"/>
          </ac:spMkLst>
        </pc:spChg>
      </pc:sldChg>
      <pc:sldChg chg="modSp">
        <pc:chgData name="MarinaEdson, MZ[Marina Edson]" userId="S::marinaedson.mz@jica.go.jp::3edd06cc-5e5d-4291-ab70-05039e2b6ef0" providerId="AD" clId="Web-{3822ACBA-552B-E596-151F-787AEC19F779}" dt="2022-12-28T12:12:49.880" v="2" actId="1076"/>
        <pc:sldMkLst>
          <pc:docMk/>
          <pc:sldMk cId="1641285351" sldId="284"/>
        </pc:sldMkLst>
        <pc:spChg chg="mod">
          <ac:chgData name="MarinaEdson, MZ[Marina Edson]" userId="S::marinaedson.mz@jica.go.jp::3edd06cc-5e5d-4291-ab70-05039e2b6ef0" providerId="AD" clId="Web-{3822ACBA-552B-E596-151F-787AEC19F779}" dt="2022-12-28T12:12:49.880" v="2" actId="1076"/>
          <ac:spMkLst>
            <pc:docMk/>
            <pc:sldMk cId="1641285351" sldId="284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pPr/>
              <a:t>1/31/2023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pPr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/>
              <a:t>Click to edit Master text styles</a:t>
            </a:r>
          </a:p>
          <a:p>
            <a:pPr lvl="1"/>
            <a:r>
              <a:rPr kumimoji="1" lang="en-US" dirty="0"/>
              <a:t>Second level</a:t>
            </a:r>
          </a:p>
          <a:p>
            <a:pPr lvl="2"/>
            <a:r>
              <a:rPr kumimoji="1" lang="en-US" dirty="0"/>
              <a:t>Third level</a:t>
            </a:r>
          </a:p>
          <a:p>
            <a:pPr lvl="3"/>
            <a:r>
              <a:rPr kumimoji="1" lang="en-US" dirty="0"/>
              <a:t>Fourth level</a:t>
            </a:r>
          </a:p>
          <a:p>
            <a:pPr lvl="4"/>
            <a:r>
              <a:rPr kumimoji="1"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pPr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br>
              <a:rPr kumimoji="1" lang="en-US" altLang="ja-JP" sz="5400" dirty="0">
                <a:solidFill>
                  <a:schemeClr val="tx1"/>
                </a:solidFill>
              </a:rPr>
            </a:br>
            <a:r>
              <a:rPr lang="pt-PT" altLang="ja-JP" sz="7200" dirty="0">
                <a:solidFill>
                  <a:schemeClr val="tx1"/>
                </a:solidFill>
              </a:rPr>
              <a:t>Selecção de culturas alvo</a:t>
            </a:r>
            <a:br>
              <a:rPr lang="en-US" sz="5400" dirty="0"/>
            </a:br>
            <a:r>
              <a:rPr lang="pt-PT" altLang="ja-JP" sz="5400" dirty="0">
                <a:solidFill>
                  <a:schemeClr val="tx1"/>
                </a:solidFill>
              </a:rPr>
              <a:t>Métodos de Implementação</a:t>
            </a:r>
            <a:br>
              <a:rPr lang="en-US" altLang="ja-JP" sz="5400" dirty="0">
                <a:solidFill>
                  <a:schemeClr val="tx1"/>
                </a:solidFill>
              </a:rPr>
            </a:br>
            <a:endParaRPr lang="en-US" altLang="ja-JP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r>
              <a:rPr lang="pt-PT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Escreva o nome da sua organização aqui.</a:t>
            </a:r>
            <a:endParaRPr lang="en-US" altLang="ja-JP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3" imgW="5819048" imgH="4982270" progId="PBrush">
                  <p:embed/>
                </p:oleObj>
              </mc:Choice>
              <mc:Fallback>
                <p:oleObj name="ビットマップ イメージ" r:id="rId3" imgW="5819048" imgH="4982270" progId="PBrush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83890"/>
            <a:ext cx="11077575" cy="1023457"/>
          </a:xfrm>
        </p:spPr>
        <p:txBody>
          <a:bodyPr/>
          <a:lstStyle/>
          <a:p>
            <a:r>
              <a:rPr kumimoji="1" lang="en-US" dirty="0">
                <a:solidFill>
                  <a:srgbClr val="FF0000"/>
                </a:solidFill>
              </a:rPr>
              <a:t>PASSO: </a:t>
            </a:r>
            <a:r>
              <a:rPr kumimoji="1" lang="en-US" dirty="0" err="1"/>
              <a:t>Procedimentos</a:t>
            </a:r>
            <a:r>
              <a:rPr kumimoji="1" lang="en-US" dirty="0"/>
              <a:t> de </a:t>
            </a:r>
            <a:r>
              <a:rPr kumimoji="1" lang="en-US" dirty="0" err="1"/>
              <a:t>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71" y="929550"/>
            <a:ext cx="11927146" cy="565580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t-BR" altLang="ja-JP" sz="3200" dirty="0"/>
              <a:t>Organizar uma reunião na comunidade e convidar os membros do grupo, bem como os seus cônjuges. </a:t>
            </a:r>
            <a:r>
              <a:rPr lang="pt-BR" altLang="ja-JP" sz="3200" dirty="0">
                <a:solidFill>
                  <a:srgbClr val="FF0000"/>
                </a:solidFill>
              </a:rPr>
              <a:t>[Dica!] Convidar os cônjuges dos membros facilita a tomada de decisões eficazes.</a:t>
            </a:r>
          </a:p>
          <a:p>
            <a:pPr marL="742950" indent="-742950">
              <a:buFont typeface="+mj-lt"/>
              <a:buAutoNum type="arabicPeriod"/>
            </a:pPr>
            <a:r>
              <a:rPr lang="pt-BR" altLang="ja-JP" sz="3200" dirty="0"/>
              <a:t>Peça ao grupo de agricultores para discutir os resultados da pesquisa de mercado e preencher a informação na Ficha de Selecção de Culturas Alvo.</a:t>
            </a:r>
            <a:r>
              <a:rPr lang="pt-BR" altLang="ja-JP" sz="3200" dirty="0">
                <a:solidFill>
                  <a:srgbClr val="FF0000"/>
                </a:solidFill>
              </a:rPr>
              <a:t> [Dica!] Consultar o Questionário de Linha de Base preenchido e a Pesquisa de Mercado.</a:t>
            </a:r>
          </a:p>
          <a:p>
            <a:pPr marL="742950" indent="-742950">
              <a:buFont typeface="+mj-lt"/>
              <a:buAutoNum type="arabicPeriod"/>
            </a:pPr>
            <a:r>
              <a:rPr lang="pt-BR" altLang="ja-JP" sz="3200" dirty="0"/>
              <a:t>Discutir as vantagens e desvantagens de potenciais culturas-alvo. São fáceis de cultivar, adequadas às condições de cultivo locais, acessíveis? </a:t>
            </a:r>
            <a:r>
              <a:rPr lang="pt-BR" altLang="ja-JP" sz="3200" dirty="0">
                <a:solidFill>
                  <a:srgbClr val="FF0000"/>
                </a:solidFill>
              </a:rPr>
              <a:t>[Dica!] Os extensionistas devem dar conselhos sobre a adequação da produção e questões técnicas. Não escolher as culturas apenas com base na sua rentabilidade.</a:t>
            </a:r>
          </a:p>
          <a:p>
            <a:pPr marL="742950" indent="-742950">
              <a:buFont typeface="+mj-lt"/>
              <a:buAutoNum type="arabicPeriod"/>
            </a:pP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10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167780"/>
            <a:ext cx="10848975" cy="97314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PASSO: </a:t>
            </a:r>
            <a:r>
              <a:rPr lang="en-US" dirty="0" err="1"/>
              <a:t>Procedimentos</a:t>
            </a:r>
            <a:r>
              <a:rPr lang="en-US" dirty="0"/>
              <a:t> de </a:t>
            </a:r>
            <a:r>
              <a:rPr lang="en-US" dirty="0" err="1"/>
              <a:t>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30" y="1047575"/>
            <a:ext cx="11901487" cy="560069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pt-BR" dirty="0"/>
              <a:t>Cada membro do grupo vota nas suas culturas preferidas (voto secreto)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pt-BR" sz="3000" dirty="0"/>
              <a:t>Escreva o nome das suas 1ª e 2ª culturas preferidas no boletim de voto.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pt-BR" sz="3000" dirty="0"/>
              <a:t>A maioria, de preferência mais de 70%, dos membros do grupo deve participar neste processo para construir um consenso entre os membros do grupo.    </a:t>
            </a:r>
            <a:endParaRPr lang="pt-BR" sz="3000" dirty="0">
              <a:cs typeface="Calibri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pt-BR" sz="3000" dirty="0"/>
              <a:t>Para a 2ª colheita, repetir o processo acima.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pt-BR" sz="3000" dirty="0"/>
              <a:t>Classifique as culturas de acordo com o número de votos e escolha duas ou três culturas-alvo. </a:t>
            </a:r>
            <a:endParaRPr lang="en-US" sz="3000" dirty="0"/>
          </a:p>
          <a:p>
            <a:pPr marL="914400" lvl="2" indent="0">
              <a:buNone/>
            </a:pPr>
            <a:r>
              <a:rPr lang="pt-BR" dirty="0"/>
              <a:t>[Dica!] Certifique-se de que os membros poderosos do grupo (por exemplo, líderes de grupo, membros idosos ou bem educados) não influenciam a decisão do grupo.</a:t>
            </a:r>
          </a:p>
          <a:p>
            <a:pPr marL="742950" indent="-742950">
              <a:buFont typeface="+mj-lt"/>
              <a:buAutoNum type="arabicPeriod" startAt="4"/>
            </a:pP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03" y="697975"/>
            <a:ext cx="10145023" cy="59831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r>
              <a:rPr lang="pt-PT" dirty="0"/>
              <a:t>Folha de Selecção da Cultura Alvo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12</a:t>
            </a:fld>
            <a:endParaRPr kumimoji="1"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6750638" y="641435"/>
            <a:ext cx="409410" cy="465017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8058" y="654219"/>
            <a:ext cx="473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b="1" dirty="0" err="1">
                <a:solidFill>
                  <a:srgbClr val="FF0000"/>
                </a:solidFill>
              </a:rPr>
              <a:t>Informação</a:t>
            </a:r>
            <a:r>
              <a:rPr kumimoji="1" lang="en-US" b="1" dirty="0">
                <a:solidFill>
                  <a:srgbClr val="FF0000"/>
                </a:solidFill>
              </a:rPr>
              <a:t> </a:t>
            </a:r>
            <a:r>
              <a:rPr kumimoji="1" lang="en-US" b="1" dirty="0" err="1">
                <a:solidFill>
                  <a:srgbClr val="FF0000"/>
                </a:solidFill>
              </a:rPr>
              <a:t>básica</a:t>
            </a:r>
            <a:r>
              <a:rPr kumimoji="1" lang="en-US" b="1" dirty="0">
                <a:solidFill>
                  <a:srgbClr val="FF0000"/>
                </a:solidFill>
              </a:rPr>
              <a:t> </a:t>
            </a:r>
            <a:r>
              <a:rPr kumimoji="1" lang="en-US" b="1" dirty="0" err="1">
                <a:solidFill>
                  <a:srgbClr val="FF0000"/>
                </a:solidFill>
              </a:rPr>
              <a:t>sobre</a:t>
            </a:r>
            <a:r>
              <a:rPr kumimoji="1" lang="en-US" b="1" dirty="0">
                <a:solidFill>
                  <a:srgbClr val="FF0000"/>
                </a:solidFill>
              </a:rPr>
              <a:t> o </a:t>
            </a:r>
            <a:r>
              <a:rPr kumimoji="1" lang="en-US" b="1" dirty="0" err="1">
                <a:solidFill>
                  <a:srgbClr val="FF0000"/>
                </a:solidFill>
              </a:rPr>
              <a:t>grupo</a:t>
            </a:r>
            <a:r>
              <a:rPr kumimoji="1" lang="en-US" b="1" dirty="0">
                <a:solidFill>
                  <a:srgbClr val="FF0000"/>
                </a:solidFill>
              </a:rPr>
              <a:t> de </a:t>
            </a:r>
            <a:r>
              <a:rPr kumimoji="1" lang="en-US" b="1" dirty="0" err="1">
                <a:solidFill>
                  <a:srgbClr val="FF0000"/>
                </a:solidFill>
              </a:rPr>
              <a:t>agricultores</a:t>
            </a:r>
            <a:endParaRPr kumimoji="1"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25242" y="2479354"/>
            <a:ext cx="5328601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sz="2000" b="1" dirty="0">
                <a:solidFill>
                  <a:srgbClr val="FF0000"/>
                </a:solidFill>
              </a:rPr>
              <a:t>Info. </a:t>
            </a:r>
            <a:r>
              <a:rPr kumimoji="1" lang="en-US" sz="2000" b="1" dirty="0" err="1">
                <a:solidFill>
                  <a:srgbClr val="FF0000"/>
                </a:solidFill>
              </a:rPr>
              <a:t>Recolhida</a:t>
            </a:r>
            <a:r>
              <a:rPr kumimoji="1" lang="en-US" sz="2000" b="1" dirty="0">
                <a:solidFill>
                  <a:srgbClr val="FF0000"/>
                </a:solidFill>
              </a:rPr>
              <a:t> </a:t>
            </a:r>
            <a:r>
              <a:rPr kumimoji="1" lang="en-US" sz="2000" b="1" dirty="0" err="1">
                <a:solidFill>
                  <a:srgbClr val="FF0000"/>
                </a:solidFill>
              </a:rPr>
              <a:t>durante</a:t>
            </a:r>
            <a:r>
              <a:rPr kumimoji="1" lang="en-US" sz="2000" b="1" dirty="0">
                <a:solidFill>
                  <a:srgbClr val="FF0000"/>
                </a:solidFill>
              </a:rPr>
              <a:t> a </a:t>
            </a:r>
            <a:r>
              <a:rPr kumimoji="1" lang="en-US" sz="2000" b="1" dirty="0" err="1">
                <a:solidFill>
                  <a:srgbClr val="FF0000"/>
                </a:solidFill>
              </a:rPr>
              <a:t>Pesquisa</a:t>
            </a:r>
            <a:r>
              <a:rPr kumimoji="1" lang="en-US" sz="2000" b="1" dirty="0">
                <a:solidFill>
                  <a:srgbClr val="FF0000"/>
                </a:solidFill>
              </a:rPr>
              <a:t> de Mercado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                                   &amp;</a:t>
            </a:r>
          </a:p>
          <a:p>
            <a:pPr algn="ctr"/>
            <a:r>
              <a:rPr kumimoji="1" lang="en-US" sz="2000" b="1" dirty="0">
                <a:solidFill>
                  <a:srgbClr val="FF0000"/>
                </a:solidFill>
              </a:rPr>
              <a:t>Info. </a:t>
            </a:r>
            <a:r>
              <a:rPr kumimoji="1" lang="en-US" sz="2000" b="1" dirty="0" err="1">
                <a:solidFill>
                  <a:srgbClr val="FF0000"/>
                </a:solidFill>
              </a:rPr>
              <a:t>Baseada</a:t>
            </a:r>
            <a:r>
              <a:rPr kumimoji="1" lang="en-US" sz="2000" b="1" dirty="0">
                <a:solidFill>
                  <a:srgbClr val="FF0000"/>
                </a:solidFill>
              </a:rPr>
              <a:t> </a:t>
            </a:r>
            <a:r>
              <a:rPr kumimoji="1" lang="en-US" sz="2000" b="1" dirty="0" err="1">
                <a:solidFill>
                  <a:srgbClr val="FF0000"/>
                </a:solidFill>
              </a:rPr>
              <a:t>na</a:t>
            </a:r>
            <a:r>
              <a:rPr kumimoji="1" lang="en-US" sz="2000" b="1" dirty="0">
                <a:solidFill>
                  <a:srgbClr val="FF0000"/>
                </a:solidFill>
              </a:rPr>
              <a:t> </a:t>
            </a:r>
            <a:r>
              <a:rPr kumimoji="1" lang="en-US" sz="2000" b="1" dirty="0" err="1">
                <a:solidFill>
                  <a:srgbClr val="FF0000"/>
                </a:solidFill>
              </a:rPr>
              <a:t>Pesquisa</a:t>
            </a:r>
            <a:r>
              <a:rPr kumimoji="1" lang="en-US" sz="2000" b="1" dirty="0">
                <a:solidFill>
                  <a:srgbClr val="FF0000"/>
                </a:solidFill>
              </a:rPr>
              <a:t> de </a:t>
            </a:r>
            <a:r>
              <a:rPr kumimoji="1" lang="en-US" sz="2000" b="1" dirty="0" err="1">
                <a:solidFill>
                  <a:srgbClr val="FF0000"/>
                </a:solidFill>
              </a:rPr>
              <a:t>Linha</a:t>
            </a:r>
            <a:r>
              <a:rPr kumimoji="1" lang="en-US" sz="2000" b="1" dirty="0">
                <a:solidFill>
                  <a:srgbClr val="FF0000"/>
                </a:solidFill>
              </a:rPr>
              <a:t> de Base</a:t>
            </a:r>
          </a:p>
        </p:txBody>
      </p:sp>
      <p:sp>
        <p:nvSpPr>
          <p:cNvPr id="16" name="Right Brace 15"/>
          <p:cNvSpPr/>
          <p:nvPr/>
        </p:nvSpPr>
        <p:spPr>
          <a:xfrm rot="5400000">
            <a:off x="2856950" y="1449311"/>
            <a:ext cx="347670" cy="143818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07735" y="3835303"/>
            <a:ext cx="1461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Classificação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resultados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votação</a:t>
            </a:r>
            <a:endParaRPr kumimoji="1" lang="en-US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091265" y="2217433"/>
            <a:ext cx="365741" cy="4359536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6527662" y="-752714"/>
            <a:ext cx="299951" cy="58555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2249" y="2594112"/>
            <a:ext cx="2837071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O </a:t>
            </a:r>
            <a:r>
              <a:rPr lang="en-US" sz="2000" b="1" dirty="0" err="1">
                <a:solidFill>
                  <a:srgbClr val="FF0000"/>
                </a:solidFill>
              </a:rPr>
              <a:t>aconselhamento</a:t>
            </a:r>
            <a:r>
              <a:rPr lang="en-US" sz="2000" b="1" dirty="0">
                <a:solidFill>
                  <a:srgbClr val="FF0000"/>
                </a:solidFill>
              </a:rPr>
              <a:t> dos </a:t>
            </a:r>
            <a:r>
              <a:rPr lang="en-US" sz="2000" b="1" dirty="0" err="1">
                <a:solidFill>
                  <a:srgbClr val="FF0000"/>
                </a:solidFill>
              </a:rPr>
              <a:t>extensionistas</a:t>
            </a:r>
            <a:r>
              <a:rPr lang="en-US" sz="2000" b="1" dirty="0">
                <a:solidFill>
                  <a:srgbClr val="FF0000"/>
                </a:solidFill>
              </a:rPr>
              <a:t> é </a:t>
            </a:r>
            <a:r>
              <a:rPr lang="en-US" sz="2000" b="1" dirty="0" err="1">
                <a:solidFill>
                  <a:srgbClr val="FF0000"/>
                </a:solidFill>
              </a:rPr>
              <a:t>essencial</a:t>
            </a:r>
            <a:endParaRPr kumimoji="1" lang="en-US" sz="2000" b="1" dirty="0" err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416" y="100082"/>
            <a:ext cx="11850629" cy="117453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LISTA DE CONTROLO</a:t>
            </a:r>
            <a:r>
              <a:rPr kumimoji="1" lang="en-US" sz="3600" dirty="0">
                <a:solidFill>
                  <a:srgbClr val="FF0000"/>
                </a:solidFill>
              </a:rPr>
              <a:t>: </a:t>
            </a:r>
            <a:br>
              <a:rPr kumimoji="1" lang="en-US" sz="3600" dirty="0">
                <a:solidFill>
                  <a:srgbClr val="FF0000"/>
                </a:solidFill>
              </a:rPr>
            </a:br>
            <a:r>
              <a:rPr kumimoji="1" lang="en-US" sz="3600" dirty="0" err="1"/>
              <a:t>Pontos</a:t>
            </a:r>
            <a:r>
              <a:rPr kumimoji="1" lang="en-US" sz="3600" dirty="0"/>
              <a:t> a </a:t>
            </a:r>
            <a:r>
              <a:rPr kumimoji="1" lang="en-US" sz="3600" dirty="0" err="1"/>
              <a:t>serem</a:t>
            </a:r>
            <a:r>
              <a:rPr kumimoji="1" lang="en-US" sz="3600" dirty="0"/>
              <a:t> </a:t>
            </a:r>
            <a:r>
              <a:rPr kumimoji="1" lang="en-US" sz="3600" dirty="0" err="1"/>
              <a:t>Confirmados</a:t>
            </a:r>
            <a:r>
              <a:rPr kumimoji="1" lang="en-US" sz="3600" dirty="0"/>
              <a:t> </a:t>
            </a:r>
            <a:r>
              <a:rPr kumimoji="1" lang="en-US" sz="3600" dirty="0" err="1"/>
              <a:t>Após</a:t>
            </a:r>
            <a:r>
              <a:rPr kumimoji="1" lang="en-US" sz="3600" dirty="0"/>
              <a:t> a </a:t>
            </a:r>
            <a:r>
              <a:rPr kumimoji="1" lang="en-US" sz="3600" dirty="0" err="1"/>
              <a:t>Selecção</a:t>
            </a:r>
            <a:r>
              <a:rPr kumimoji="1" lang="en-US" sz="3600" dirty="0"/>
              <a:t> das </a:t>
            </a:r>
            <a:r>
              <a:rPr kumimoji="1" lang="en-US" sz="3600" dirty="0" err="1"/>
              <a:t>Culturas</a:t>
            </a:r>
            <a:r>
              <a:rPr kumimoji="1" lang="en-US" sz="3600" dirty="0"/>
              <a:t> </a:t>
            </a:r>
            <a:r>
              <a:rPr kumimoji="1" lang="en-US" sz="3600" dirty="0" err="1"/>
              <a:t>Alvo</a:t>
            </a:r>
            <a:endParaRPr kumimoji="1"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300656"/>
            <a:ext cx="11771654" cy="510188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Os agricultores alvo </a:t>
            </a:r>
            <a:r>
              <a:rPr lang="pt-PT" dirty="0">
                <a:solidFill>
                  <a:srgbClr val="FF0000"/>
                </a:solidFill>
              </a:rPr>
              <a:t>compreendem os métodos </a:t>
            </a:r>
            <a:r>
              <a:rPr lang="pt-PT" dirty="0"/>
              <a:t>de selecção de culturas alvo. </a:t>
            </a:r>
            <a:endParaRPr lang="en-US" dirty="0"/>
          </a:p>
          <a:p>
            <a:r>
              <a:rPr lang="pt-PT" dirty="0"/>
              <a:t>Na escolha das culturas alvo, devem ser tomados em consideração </a:t>
            </a:r>
            <a:r>
              <a:rPr lang="pt-PT" dirty="0">
                <a:solidFill>
                  <a:srgbClr val="FF0000"/>
                </a:solidFill>
              </a:rPr>
              <a:t>não somente a rentabilidade mas também as condições </a:t>
            </a:r>
            <a:r>
              <a:rPr lang="pt-PT" dirty="0" err="1">
                <a:solidFill>
                  <a:srgbClr val="FF0000"/>
                </a:solidFill>
              </a:rPr>
              <a:t>agro-ecológicas</a:t>
            </a:r>
            <a:r>
              <a:rPr lang="pt-PT" dirty="0">
                <a:solidFill>
                  <a:srgbClr val="FF0000"/>
                </a:solidFill>
              </a:rPr>
              <a:t>, bem como as capacidades técnicas e financeiras dos agricultores.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pt-PT" dirty="0"/>
              <a:t>Os grupos alvo concordam em realizar, </a:t>
            </a:r>
            <a:r>
              <a:rPr lang="pt-PT" dirty="0">
                <a:solidFill>
                  <a:srgbClr val="FF0000"/>
                </a:solidFill>
              </a:rPr>
              <a:t>por eles mesmos</a:t>
            </a:r>
            <a:r>
              <a:rPr lang="pt-PT" dirty="0"/>
              <a:t>, a selecção de culturas alvo </a:t>
            </a:r>
            <a:r>
              <a:rPr lang="pt-PT" dirty="0">
                <a:solidFill>
                  <a:srgbClr val="FF0000"/>
                </a:solidFill>
              </a:rPr>
              <a:t>de forma regular </a:t>
            </a:r>
            <a:r>
              <a:rPr lang="pt-PT" dirty="0"/>
              <a:t>no futuro. </a:t>
            </a:r>
            <a:endParaRPr lang="en-US" dirty="0"/>
          </a:p>
          <a:p>
            <a:r>
              <a:rPr lang="pt-PT" dirty="0">
                <a:solidFill>
                  <a:srgbClr val="FF0000"/>
                </a:solidFill>
              </a:rPr>
              <a:t>O rácio </a:t>
            </a:r>
            <a:r>
              <a:rPr lang="pt-PT" dirty="0" err="1">
                <a:solidFill>
                  <a:srgbClr val="FF0000"/>
                </a:solidFill>
              </a:rPr>
              <a:t>masculino-feminino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/>
              <a:t>dos participantes é equilibrado.</a:t>
            </a:r>
            <a:endParaRPr lang="en-US" dirty="0"/>
          </a:p>
          <a:p>
            <a:r>
              <a:rPr lang="pt-PT" dirty="0"/>
              <a:t>É assegurada </a:t>
            </a:r>
            <a:r>
              <a:rPr lang="pt-PT" dirty="0">
                <a:solidFill>
                  <a:srgbClr val="FF0000"/>
                </a:solidFill>
              </a:rPr>
              <a:t>a qualidade de participação </a:t>
            </a:r>
            <a:r>
              <a:rPr lang="pt-PT" dirty="0"/>
              <a:t>de membros masculinos e femininos na tomada de decisão.</a:t>
            </a:r>
            <a:endParaRPr lang="en-US" dirty="0"/>
          </a:p>
          <a:p>
            <a:r>
              <a:rPr lang="pt-PT" dirty="0"/>
              <a:t>(opcional) </a:t>
            </a:r>
            <a:r>
              <a:rPr lang="pt-PT" dirty="0">
                <a:solidFill>
                  <a:srgbClr val="FF0000"/>
                </a:solidFill>
              </a:rPr>
              <a:t>os cônjuges dos membros </a:t>
            </a:r>
            <a:r>
              <a:rPr lang="pt-PT" dirty="0"/>
              <a:t>são envolvidos. 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14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7" y="314395"/>
            <a:ext cx="10991850" cy="1325563"/>
          </a:xfrm>
        </p:spPr>
        <p:txBody>
          <a:bodyPr/>
          <a:lstStyle/>
          <a:p>
            <a:pPr algn="ctr"/>
            <a:r>
              <a:rPr lang="pt-PT" dirty="0">
                <a:solidFill>
                  <a:srgbClr val="FF0000"/>
                </a:solidFill>
              </a:rPr>
              <a:t>Selecção de Culturas Alvo em Acção</a:t>
            </a:r>
            <a:endParaRPr kumimoji="1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25" y="1543574"/>
            <a:ext cx="11833392" cy="442641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89347" y="2060701"/>
            <a:ext cx="2892083" cy="9694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sz="1900" b="1" dirty="0"/>
              <a:t>Por que não escolhermos essas duas culturas que são mais rentáveis?</a:t>
            </a:r>
            <a:endParaRPr lang="en-US" sz="1900" b="1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E08EAD2-B25A-E145-3BF3-3CA2C1009641}"/>
              </a:ext>
            </a:extLst>
          </p:cNvPr>
          <p:cNvSpPr/>
          <p:nvPr/>
        </p:nvSpPr>
        <p:spPr>
          <a:xfrm>
            <a:off x="7824581" y="3076162"/>
            <a:ext cx="4157867" cy="26090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05540" y="3468520"/>
            <a:ext cx="3417176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600" b="1" dirty="0"/>
              <a:t>Um momento! Vocês sabiam que essas culturas não crescem bem em climas quentes? Eu também vi muitos agricultores nesta área a sofrerem com infestação de pragas daquela cultura. É muito arriscado escolher essas duas culturas.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1335" y="162141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28178"/>
            <a:ext cx="6854506" cy="1325563"/>
          </a:xfrm>
        </p:spPr>
        <p:txBody>
          <a:bodyPr>
            <a:normAutofit/>
          </a:bodyPr>
          <a:lstStyle/>
          <a:p>
            <a:r>
              <a:rPr lang="en-US" dirty="0"/>
              <a:t>RESOLUÇÃO DE PROBLEMAS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53741"/>
            <a:ext cx="11900242" cy="510771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ym typeface="Wingdings" panose="05000000000000000000" pitchFamily="2" charset="2"/>
              </a:rPr>
              <a:t>E se acontecer um empate?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pt-BR" dirty="0">
                <a:sym typeface="Wingdings" panose="05000000000000000000" pitchFamily="2" charset="2"/>
              </a:rPr>
              <a:t>Peça aos agricultores para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votarem novamente. </a:t>
            </a:r>
            <a:r>
              <a:rPr lang="pt-BR" dirty="0">
                <a:sym typeface="Wingdings" panose="05000000000000000000" pitchFamily="2" charset="2"/>
              </a:rPr>
              <a:t>Desta vez, eles votarão apenas nas colheitas que obtiveram o mesmo número de votos.</a:t>
            </a: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Não existe o risco de excesso de oferta? </a:t>
            </a:r>
            <a:r>
              <a:rPr lang="en-US" altLang="ja-JP" dirty="0">
                <a:sym typeface="Wingdings" panose="05000000000000000000" pitchFamily="2" charset="2"/>
              </a:rPr>
              <a:t> </a:t>
            </a:r>
            <a:r>
              <a:rPr lang="pt-BR" dirty="0"/>
              <a:t>A selecção de algumas culturas-alvo não satura necessariamente o mercado local, </a:t>
            </a:r>
            <a:r>
              <a:rPr lang="pt-BR" dirty="0">
                <a:solidFill>
                  <a:srgbClr val="FF0000"/>
                </a:solidFill>
              </a:rPr>
              <a:t>desde que os agricultores saibam quando e que quantidade devem fornecer ao mercado.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altLang="ja-JP" dirty="0">
                <a:sym typeface="Wingdings" panose="05000000000000000000" pitchFamily="2" charset="2"/>
              </a:rPr>
              <a:t>O que acontece com as culturas que não são seleccionadas? </a:t>
            </a:r>
            <a:r>
              <a:rPr lang="en-US" altLang="ja-JP" dirty="0">
                <a:sym typeface="Wingdings" panose="05000000000000000000" pitchFamily="2" charset="2"/>
              </a:rPr>
              <a:t> </a:t>
            </a:r>
            <a:r>
              <a:rPr lang="pt-BR" altLang="ja-JP" dirty="0">
                <a:sym typeface="Wingdings" panose="05000000000000000000" pitchFamily="2" charset="2"/>
              </a:rPr>
              <a:t>Os benefícios de seleccionar as culturas-alvo são:</a:t>
            </a:r>
            <a:endParaRPr lang="en-US" altLang="ja-JP" dirty="0"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r>
              <a:rPr lang="pt-BR" altLang="ja-JP" dirty="0">
                <a:ea typeface="ＭＳ Ｐゴシック"/>
                <a:sym typeface="Wingdings" panose="05000000000000000000" pitchFamily="2" charset="2"/>
              </a:rPr>
              <a:t>Os agricultores podem receber </a:t>
            </a:r>
            <a:r>
              <a:rPr lang="pt-BR" altLang="ja-JP" dirty="0">
                <a:solidFill>
                  <a:srgbClr val="FF0000"/>
                </a:solidFill>
                <a:ea typeface="ＭＳ Ｐゴシック"/>
                <a:sym typeface="Wingdings" panose="05000000000000000000" pitchFamily="2" charset="2"/>
              </a:rPr>
              <a:t>formação intensiva em produção </a:t>
            </a:r>
            <a:r>
              <a:rPr lang="pt-BR" altLang="ja-JP" dirty="0">
                <a:ea typeface="ＭＳ Ｐゴシック"/>
                <a:sym typeface="Wingdings" panose="05000000000000000000" pitchFamily="2" charset="2"/>
              </a:rPr>
              <a:t>dessas culturas por parte dos extensionistas durante a formação no terreno.</a:t>
            </a:r>
            <a:endParaRPr lang="pt-BR" altLang="ja-JP" dirty="0">
              <a:ea typeface="ＭＳ Ｐゴシック"/>
              <a:cs typeface="Calibri"/>
            </a:endParaRPr>
          </a:p>
          <a:p>
            <a:pPr lvl="1">
              <a:buFontTx/>
              <a:buChar char="-"/>
            </a:pPr>
            <a:r>
              <a:rPr lang="pt-BR" altLang="ja-JP" dirty="0">
                <a:sym typeface="Wingdings" panose="05000000000000000000" pitchFamily="2" charset="2"/>
              </a:rPr>
              <a:t>Os grupos de agricultores podem </a:t>
            </a:r>
            <a:r>
              <a:rPr lang="pt-BR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planear a comercialização colectiva </a:t>
            </a:r>
            <a:r>
              <a:rPr lang="pt-BR" altLang="ja-JP" dirty="0">
                <a:sym typeface="Wingdings" panose="05000000000000000000" pitchFamily="2" charset="2"/>
              </a:rPr>
              <a:t>para as culturas seleccionadas.</a:t>
            </a:r>
            <a:endParaRPr lang="en-US" altLang="ja-JP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pt-BR" dirty="0"/>
              <a:t>Os Agricultores são livres de cultivar quaisquer outras culturas como desejarem.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15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2" y="1648513"/>
            <a:ext cx="10515600" cy="4727990"/>
          </a:xfrm>
        </p:spPr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16</a:t>
            </a:fld>
            <a:endParaRPr kumimoji="1"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59472"/>
            <a:ext cx="10991850" cy="132556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>
                <a:solidFill>
                  <a:srgbClr val="FF0000"/>
                </a:solidFill>
              </a:rPr>
              <a:t>Caminho</a:t>
            </a:r>
            <a:r>
              <a:rPr kumimoji="1" lang="en-US" altLang="ja-JP" dirty="0">
                <a:solidFill>
                  <a:srgbClr val="FF0000"/>
                </a:solidFill>
              </a:rPr>
              <a:t> a </a:t>
            </a:r>
            <a:r>
              <a:rPr kumimoji="1" lang="en-US" altLang="ja-JP" dirty="0" err="1">
                <a:solidFill>
                  <a:srgbClr val="FF0000"/>
                </a:solidFill>
              </a:rPr>
              <a:t>seguir</a:t>
            </a:r>
            <a:r>
              <a:rPr kumimoji="1" lang="en-US" dirty="0">
                <a:solidFill>
                  <a:srgbClr val="FF0000"/>
                </a:solidFill>
              </a:rPr>
              <a:t>: </a:t>
            </a:r>
            <a:r>
              <a:rPr kumimoji="1" lang="en-US" dirty="0" err="1"/>
              <a:t>Calendário</a:t>
            </a:r>
            <a:r>
              <a:rPr kumimoji="1" lang="en-US" dirty="0"/>
              <a:t> de </a:t>
            </a:r>
            <a:r>
              <a:rPr kumimoji="1" lang="en-US" dirty="0" err="1"/>
              <a:t>Implementação</a:t>
            </a:r>
            <a:r>
              <a:rPr kumimoji="1" lang="en-US" dirty="0"/>
              <a:t>, </a:t>
            </a:r>
            <a:r>
              <a:rPr kumimoji="1" lang="en-US" dirty="0" err="1"/>
              <a:t>Reporte</a:t>
            </a:r>
            <a:r>
              <a:rPr kumimoji="1" lang="en-US" dirty="0"/>
              <a:t>,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adicione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qualquer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outra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informação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necessária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aqui</a:t>
            </a:r>
            <a:r>
              <a:rPr kumimoji="1" lang="en-US" dirty="0"/>
              <a:t>. </a:t>
            </a:r>
            <a:endParaRPr kumimoji="1"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7" y="334107"/>
            <a:ext cx="11944350" cy="1325563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dirty="0">
                <a:solidFill>
                  <a:srgbClr val="FF0000"/>
                </a:solidFill>
              </a:rPr>
              <a:t>ONDE ESTAMOS?: </a:t>
            </a:r>
            <a:r>
              <a:rPr lang="pt-PT" dirty="0"/>
              <a:t>Selecção de Culturas Alvo nos 4 Passos de SHEP</a:t>
            </a:r>
            <a:br>
              <a:rPr lang="en-US" dirty="0"/>
            </a:b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10729"/>
              </p:ext>
            </p:extLst>
          </p:nvPr>
        </p:nvGraphicFramePr>
        <p:xfrm>
          <a:off x="278605" y="1254070"/>
          <a:ext cx="11387139" cy="55263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>
                          <a:effectLst/>
                        </a:rPr>
                        <a:t>4 </a:t>
                      </a:r>
                      <a:r>
                        <a:rPr lang="en-US" altLang="ja-JP" sz="2000" dirty="0" err="1">
                          <a:effectLst/>
                        </a:rPr>
                        <a:t>Passos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err="1">
                          <a:effectLst/>
                        </a:rPr>
                        <a:t>Actividades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8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altLang="ja-JP" sz="28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Partilhar</a:t>
                      </a:r>
                      <a:r>
                        <a:rPr lang="en-US" altLang="ja-JP" sz="28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o </a:t>
                      </a:r>
                      <a:r>
                        <a:rPr lang="en-US" altLang="ja-JP" sz="28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objectivo</a:t>
                      </a:r>
                      <a:r>
                        <a:rPr lang="en-US" altLang="ja-JP" sz="28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com </a:t>
                      </a:r>
                      <a:r>
                        <a:rPr lang="en-US" altLang="ja-JP" sz="28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os</a:t>
                      </a:r>
                      <a:r>
                        <a:rPr lang="en-US" altLang="ja-JP" sz="2800" b="1" baseline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altLang="ja-JP" sz="2800" b="1" baseline="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Seminário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Sensibilização</a:t>
                      </a:r>
                      <a:endParaRPr lang="ja-JP" altLang="en-US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A </a:t>
                      </a:r>
                      <a:r>
                        <a:rPr lang="en-US" sz="2800" b="1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consciencialização</a:t>
                      </a: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dos </a:t>
                      </a:r>
                      <a:r>
                        <a:rPr lang="en-US" sz="2800" b="1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é </a:t>
                      </a:r>
                      <a:r>
                        <a:rPr lang="en-US" sz="2800" b="1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aumentada</a:t>
                      </a: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</a:t>
                      </a: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kumimoji="1" lang="en-US" sz="200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Participativa</a:t>
                      </a: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de </a:t>
                      </a:r>
                      <a:r>
                        <a:rPr kumimoji="1" lang="en-US" sz="200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Linha</a:t>
                      </a: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de Base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</a:t>
                      </a:r>
                      <a:r>
                        <a:rPr lang="en-US" altLang="ja-JP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opcional</a:t>
                      </a:r>
                      <a:r>
                        <a:rPr lang="en-US" altLang="ja-JP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) </a:t>
                      </a:r>
                      <a:r>
                        <a:rPr lang="en-US" altLang="ja-JP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Fórum</a:t>
                      </a:r>
                      <a:r>
                        <a:rPr lang="en-US" altLang="ja-JP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dos </a:t>
                      </a:r>
                      <a:r>
                        <a:rPr lang="en-US" altLang="ja-JP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Intervenientes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de Mercado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Os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tomam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decisões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PT" sz="2800" b="1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Selecção das culturas alvo</a:t>
                      </a:r>
                      <a:endParaRPr kumimoji="1" lang="en-US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r>
                        <a:rPr kumimoji="1" lang="pt-PT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Elaboração do Calendário de Cultivo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Os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agricultores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adquirem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habilidades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Formações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no </a:t>
                      </a:r>
                      <a:r>
                        <a:rPr lang="en-US" sz="2000" dirty="0" err="1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Terreno</a:t>
                      </a:r>
                      <a:endParaRPr lang="ja-JP" altLang="en-US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4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Acompanhamento</a:t>
                      </a:r>
                      <a:r>
                        <a:rPr lang="en-US" altLang="ja-JP" sz="2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e </a:t>
                      </a:r>
                      <a:r>
                        <a:rPr lang="en-US" altLang="ja-JP" sz="2400" b="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monitorização</a:t>
                      </a:r>
                      <a:r>
                        <a:rPr lang="en-US" altLang="ja-JP" sz="2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(</a:t>
                      </a:r>
                      <a:r>
                        <a:rPr lang="en-US" altLang="ja-JP" sz="2400" b="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incluindo</a:t>
                      </a:r>
                      <a:r>
                        <a:rPr lang="en-US" altLang="ja-JP" sz="2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a </a:t>
                      </a:r>
                      <a:r>
                        <a:rPr lang="en-US" altLang="ja-JP" sz="2400" b="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Pesquisa</a:t>
                      </a:r>
                      <a:r>
                        <a:rPr lang="en-US" altLang="ja-JP" sz="2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altLang="ja-JP" sz="2400" b="0" baseline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Participativa</a:t>
                      </a:r>
                      <a:r>
                        <a:rPr lang="en-US" altLang="ja-JP" sz="2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Final)</a:t>
                      </a:r>
                      <a:endParaRPr lang="ja-JP" altLang="ja-JP" sz="2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8045042" y="3956538"/>
            <a:ext cx="3998075" cy="674185"/>
          </a:xfrm>
          <a:prstGeom prst="wedgeRoundRectCallout">
            <a:avLst>
              <a:gd name="adj1" fmla="val -38296"/>
              <a:gd name="adj2" fmla="val -6244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>
                <a:solidFill>
                  <a:schemeClr val="tx1"/>
                </a:solidFill>
              </a:rPr>
              <a:t>A selecção da cultura alvo é onde os agricultores tomam decisões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/>
              <a:t>PARTE 1: CONCEITO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05246" y="2317993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250126"/>
            <a:ext cx="11500522" cy="1325563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dirty="0">
                <a:solidFill>
                  <a:srgbClr val="FF0000"/>
                </a:solidFill>
              </a:rPr>
              <a:t>PORQUÊ? 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pt-PT" dirty="0" err="1"/>
              <a:t>Objectivos</a:t>
            </a:r>
            <a:r>
              <a:rPr lang="pt-PT" dirty="0"/>
              <a:t> da Selecção da Cultura Alvo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3" y="1690689"/>
            <a:ext cx="11206907" cy="4685814"/>
          </a:xfrm>
        </p:spPr>
        <p:txBody>
          <a:bodyPr>
            <a:normAutofit/>
          </a:bodyPr>
          <a:lstStyle/>
          <a:p>
            <a:r>
              <a:rPr lang="pt-BR" sz="3200" dirty="0"/>
              <a:t>Os grupos de agricultores identificam colectivamente os tipos específicos de culturas que são exigidos pelo mercado. </a:t>
            </a:r>
          </a:p>
          <a:p>
            <a:r>
              <a:rPr lang="pt-BR" sz="3200" dirty="0"/>
              <a:t>Os agricultores concordam em produzir e comercializar as culturas identificadas como um grupo.</a:t>
            </a:r>
            <a:endParaRPr lang="en-US" sz="3200" dirty="0"/>
          </a:p>
          <a:p>
            <a:pPr marL="457200" lvl="1" indent="0">
              <a:buNone/>
            </a:pPr>
            <a:endParaRPr kumimoji="1" lang="en-US" dirty="0"/>
          </a:p>
          <a:p>
            <a:pPr marL="457200" lvl="1" indent="0">
              <a:buNone/>
            </a:pPr>
            <a:r>
              <a:rPr kumimoji="1" lang="en-US" dirty="0"/>
              <a:t>Nota:</a:t>
            </a:r>
          </a:p>
          <a:p>
            <a:pPr lvl="1"/>
            <a:r>
              <a:rPr lang="pt-BR" dirty="0"/>
              <a:t>Durante a formação no campo no "Passo 4", os agricultores vão aprender como produzir as culturas que escolheram durante esta actividade.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4</a:t>
            </a:fld>
            <a:endParaRPr kumimoji="1" lang="en-US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26" y="4778842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377505"/>
            <a:ext cx="10069804" cy="1084583"/>
          </a:xfrm>
        </p:spPr>
        <p:txBody>
          <a:bodyPr>
            <a:normAutofit/>
          </a:bodyPr>
          <a:lstStyle/>
          <a:p>
            <a:r>
              <a:rPr kumimoji="1" lang="en-US" dirty="0">
                <a:solidFill>
                  <a:srgbClr val="FF0000"/>
                </a:solidFill>
              </a:rPr>
              <a:t>O QUÊ?: </a:t>
            </a:r>
            <a:r>
              <a:rPr lang="pt-PT" dirty="0"/>
              <a:t>Perfil da Selecção da Cultura Alvo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283" y="1695472"/>
            <a:ext cx="11543776" cy="3958708"/>
          </a:xfrm>
        </p:spPr>
        <p:txBody>
          <a:bodyPr>
            <a:normAutofit/>
          </a:bodyPr>
          <a:lstStyle/>
          <a:p>
            <a:r>
              <a:rPr lang="pt-BR" dirty="0"/>
              <a:t>Os grupos de agricultores seleccionam as horticulturas alvo com base nas suas constatações durante a pesquisa de mercado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pt-BR" altLang="ja-JP" dirty="0">
                <a:solidFill>
                  <a:schemeClr val="bg1">
                    <a:lumMod val="65000"/>
                  </a:schemeClr>
                </a:solidFill>
              </a:rPr>
              <a:t>e Fórum dos Intervenientes, se implementado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pt-BR" dirty="0"/>
              <a:t>.</a:t>
            </a:r>
          </a:p>
          <a:p>
            <a:r>
              <a:rPr lang="pt-BR" dirty="0"/>
              <a:t>Os grupos discutem as suas culturas preferidas e criam um consenso sobre as culturas que irão cultivar como grupo. </a:t>
            </a:r>
          </a:p>
          <a:p>
            <a:r>
              <a:rPr lang="pt-BR" dirty="0"/>
              <a:t>Os extensionistas dão conselhos ao grupo durante o processo de selecção de culturas.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5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038077"/>
          </a:xfrm>
        </p:spPr>
        <p:txBody>
          <a:bodyPr/>
          <a:lstStyle/>
          <a:p>
            <a:r>
              <a:rPr kumimoji="1" lang="en-US" dirty="0">
                <a:solidFill>
                  <a:srgbClr val="FF0000"/>
                </a:solidFill>
              </a:rPr>
              <a:t>FORMATO: </a:t>
            </a:r>
            <a:r>
              <a:rPr kumimoji="1" lang="en-US" dirty="0" err="1"/>
              <a:t>Folha</a:t>
            </a:r>
            <a:r>
              <a:rPr kumimoji="1" lang="en-US" dirty="0"/>
              <a:t> de </a:t>
            </a:r>
            <a:r>
              <a:rPr kumimoji="1" lang="en-US" dirty="0" err="1"/>
              <a:t>Selecção</a:t>
            </a:r>
            <a:r>
              <a:rPr kumimoji="1" lang="en-US" dirty="0"/>
              <a:t> </a:t>
            </a:r>
            <a:r>
              <a:rPr kumimoji="1" lang="en-US" dirty="0" err="1"/>
              <a:t>da</a:t>
            </a:r>
            <a:r>
              <a:rPr kumimoji="1" lang="en-US" dirty="0"/>
              <a:t> </a:t>
            </a:r>
            <a:r>
              <a:rPr kumimoji="1" lang="en-US" dirty="0" err="1"/>
              <a:t>Cultura</a:t>
            </a:r>
            <a:r>
              <a:rPr kumimoji="1" lang="en-US" dirty="0"/>
              <a:t> </a:t>
            </a:r>
            <a:r>
              <a:rPr kumimoji="1" lang="en-US" dirty="0" err="1"/>
              <a:t>Alvo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6</a:t>
            </a:fld>
            <a:endParaRPr kumimoji="1"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33214" y="1283516"/>
            <a:ext cx="11323320" cy="1700628"/>
          </a:xfrm>
        </p:spPr>
        <p:txBody>
          <a:bodyPr>
            <a:normAutofit/>
          </a:bodyPr>
          <a:lstStyle/>
          <a:p>
            <a:r>
              <a:rPr lang="pt-PT" dirty="0"/>
              <a:t>A informação é preenchida pelos agricultores</a:t>
            </a:r>
            <a:endParaRPr lang="en-US" dirty="0"/>
          </a:p>
          <a:p>
            <a:r>
              <a:rPr lang="pt-PT" dirty="0"/>
              <a:t>Os agricultores decidem a classificação de cada cultura.</a:t>
            </a:r>
            <a:endParaRPr lang="en-US" dirty="0"/>
          </a:p>
          <a:p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470" y="2478153"/>
            <a:ext cx="10996369" cy="40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09" y="288601"/>
            <a:ext cx="10515600" cy="1002323"/>
          </a:xfrm>
        </p:spPr>
        <p:txBody>
          <a:bodyPr>
            <a:normAutofit/>
          </a:bodyPr>
          <a:lstStyle/>
          <a:p>
            <a:r>
              <a:rPr kumimoji="1" lang="en-US" dirty="0">
                <a:solidFill>
                  <a:srgbClr val="FF0000"/>
                </a:solidFill>
              </a:rPr>
              <a:t>COMO?: </a:t>
            </a:r>
            <a:r>
              <a:rPr lang="pt-PT" dirty="0"/>
              <a:t>Dicas Chave de 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05" y="1241161"/>
            <a:ext cx="11598840" cy="2240948"/>
          </a:xfrm>
        </p:spPr>
        <p:txBody>
          <a:bodyPr>
            <a:normAutofit/>
          </a:bodyPr>
          <a:lstStyle/>
          <a:p>
            <a:r>
              <a:rPr lang="pt-BR" dirty="0"/>
              <a:t>Os grupos de agricultores discutem as suas futuras oportunidades agrícolas. Tomam decisões sobre as culturas-alvo com base nas suas actividades SHEP anteriores, em particular, a pesquisa de mercado.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7</a:t>
            </a:fld>
            <a:endParaRPr kumimoji="1" 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28832" y="4031128"/>
            <a:ext cx="4441423" cy="1785104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pt-PT" sz="2200" b="1" dirty="0"/>
              <a:t>Obtivemos informações úteis durante pesquisas de mercado. Estamos emocionados em querer escolher quais as melhores culturas para cultivarmos.</a:t>
            </a:r>
            <a:endParaRPr lang="en-US" sz="22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41809" y="3759654"/>
            <a:ext cx="2758323" cy="31673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Aumentando a motivação</a:t>
            </a:r>
            <a:endParaRPr kumimoji="1" lang="en-US" b="1" dirty="0">
              <a:solidFill>
                <a:schemeClr val="tx1"/>
              </a:solidFill>
            </a:endParaRPr>
          </a:p>
        </p:txBody>
      </p:sp>
      <p:sp>
        <p:nvSpPr>
          <p:cNvPr id="8" name="楕円 7"/>
          <p:cNvSpPr/>
          <p:nvPr/>
        </p:nvSpPr>
        <p:spPr>
          <a:xfrm>
            <a:off x="8351941" y="4185318"/>
            <a:ext cx="1872960" cy="1083611"/>
          </a:xfrm>
          <a:prstGeom prst="ellipse">
            <a:avLst/>
          </a:prstGeom>
          <a:solidFill>
            <a:srgbClr val="E45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lang="en-US" altLang="ja-JP" sz="1900" b="1" dirty="0" err="1">
                <a:solidFill>
                  <a:schemeClr val="bg1"/>
                </a:solidFill>
              </a:rPr>
              <a:t>Apoio</a:t>
            </a:r>
            <a:r>
              <a:rPr lang="en-US" altLang="ja-JP" sz="1900" b="1" dirty="0">
                <a:solidFill>
                  <a:schemeClr val="bg1"/>
                </a:solidFill>
              </a:rPr>
              <a:t> à </a:t>
            </a:r>
            <a:r>
              <a:rPr lang="en-US" altLang="ja-JP" sz="1900" b="1" dirty="0" err="1">
                <a:solidFill>
                  <a:schemeClr val="bg1"/>
                </a:solidFill>
              </a:rPr>
              <a:t>Autonomia</a:t>
            </a:r>
            <a:endParaRPr lang="en-US" altLang="ja-JP" sz="1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598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90"/>
            <a:ext cx="10515600" cy="14093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COMO?: </a:t>
            </a:r>
            <a:r>
              <a:rPr lang="pt-PT" dirty="0"/>
              <a:t>Dicas Chave de Implementação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16" y="1213382"/>
            <a:ext cx="11962701" cy="2356428"/>
          </a:xfrm>
        </p:spPr>
        <p:txBody>
          <a:bodyPr>
            <a:normAutofit/>
          </a:bodyPr>
          <a:lstStyle/>
          <a:p>
            <a:r>
              <a:rPr lang="pt-BR" dirty="0"/>
              <a:t>Os extensionistas fornecem conselhos e sugestões úteis, particularmente na área da aptidão agro-ecológica de culturas específicas. Como resultado, os agricultores podem tomar uma decisão bem fundamentada na escolha das culturas-alvo.</a:t>
            </a:r>
          </a:p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8</a:t>
            </a:fld>
            <a:endParaRPr kumimoji="1" 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92605" y="4015336"/>
            <a:ext cx="4441423" cy="2123658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pt-BR" sz="2200" b="1" dirty="0"/>
              <a:t>Podemos escolher as culturas-alvo mais apropriadas, porque nossa equipe de extensão nos forneceu informações científicas que não conhecíamos. Estamos felizes em receber esse conselho.</a:t>
            </a:r>
          </a:p>
        </p:txBody>
      </p:sp>
      <p:sp>
        <p:nvSpPr>
          <p:cNvPr id="7" name="楕円 6"/>
          <p:cNvSpPr/>
          <p:nvPr/>
        </p:nvSpPr>
        <p:spPr>
          <a:xfrm>
            <a:off x="7802901" y="3839174"/>
            <a:ext cx="2868616" cy="1789839"/>
          </a:xfrm>
          <a:prstGeom prst="ellipse">
            <a:avLst/>
          </a:prstGeom>
          <a:solidFill>
            <a:srgbClr val="E45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 err="1">
                <a:solidFill>
                  <a:schemeClr val="bg1"/>
                </a:solidFill>
              </a:rPr>
              <a:t>Apoio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à </a:t>
            </a:r>
            <a:r>
              <a:rPr lang="en-US" altLang="ja-JP" b="1" dirty="0" err="1">
                <a:solidFill>
                  <a:schemeClr val="bg1"/>
                </a:solidFill>
              </a:rPr>
              <a:t>Competência</a:t>
            </a:r>
            <a:r>
              <a:rPr lang="en-US" altLang="ja-JP" b="1" dirty="0">
                <a:solidFill>
                  <a:schemeClr val="bg1"/>
                </a:solidFill>
              </a:rPr>
              <a:t> &amp;</a:t>
            </a:r>
          </a:p>
          <a:p>
            <a:pPr algn="ctr"/>
            <a:r>
              <a:rPr lang="en-US" altLang="ja-JP" b="1" dirty="0" err="1">
                <a:solidFill>
                  <a:schemeClr val="bg1"/>
                </a:solidFill>
              </a:rPr>
              <a:t>ao</a:t>
            </a:r>
            <a:r>
              <a:rPr lang="en-US" altLang="ja-JP" b="1" dirty="0">
                <a:solidFill>
                  <a:schemeClr val="bg1"/>
                </a:solidFill>
              </a:rPr>
              <a:t> </a:t>
            </a:r>
            <a:r>
              <a:rPr lang="en-US" altLang="ja-JP" b="1" dirty="0" err="1">
                <a:solidFill>
                  <a:schemeClr val="bg1"/>
                </a:solidFill>
              </a:rPr>
              <a:t>Relacionamento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3366" y="3708137"/>
            <a:ext cx="2668283" cy="3683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Aumentando a motivação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kumimoji="1" lang="en-US" dirty="0"/>
              <a:t>PARTE 2: PRÁTICA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pPr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8" ma:contentTypeDescription="新しいドキュメントを作成します。" ma:contentTypeScope="" ma:versionID="4727cdbd0fd9f8089d045891ae666004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aa4d7870900b9d65edf52ede02b3442d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4611F-EA6A-4662-90C3-FB982F004CDE}">
  <ds:schemaRefs>
    <ds:schemaRef ds:uri="http://schemas.microsoft.com/office/2006/documentManagement/types"/>
    <ds:schemaRef ds:uri="http://schemas.microsoft.com/office/infopath/2007/PartnerControls"/>
    <ds:schemaRef ds:uri="b5df9216-17ea-4c10-abb6-43a658e75ed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94aba0d-0b37-450f-acf1-6ab612cafb6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9034B1-B07F-4379-9FA8-14EFA3F7E19A}"/>
</file>

<file path=customXml/itemProps3.xml><?xml version="1.0" encoding="utf-8"?>
<ds:datastoreItem xmlns:ds="http://schemas.openxmlformats.org/officeDocument/2006/customXml" ds:itemID="{0DC668DE-C6EC-4EA9-88F8-5F3D8494E6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1060</Words>
  <Application>Microsoft Office PowerPoint</Application>
  <PresentationFormat>Widescreen</PresentationFormat>
  <Paragraphs>100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Selecção de culturas alvo Métodos de Implementação </vt:lpstr>
      <vt:lpstr>ONDE ESTAMOS?: Selecção de Culturas Alvo nos 4 Passos de SHEP </vt:lpstr>
      <vt:lpstr>PARTE 1: CONCEITO</vt:lpstr>
      <vt:lpstr> PORQUÊ? :Objectivos da Selecção da Cultura Alvo</vt:lpstr>
      <vt:lpstr>O QUÊ?: Perfil da Selecção da Cultura Alvo</vt:lpstr>
      <vt:lpstr>FORMATO: Folha de Selecção da Cultura Alvo</vt:lpstr>
      <vt:lpstr>COMO?: Dicas Chave de Implementação</vt:lpstr>
      <vt:lpstr>COMO?: Dicas Chave de Implementação</vt:lpstr>
      <vt:lpstr>PARTE 2: PRÁTICA</vt:lpstr>
      <vt:lpstr>PASSO: Procedimentos de Implementação</vt:lpstr>
      <vt:lpstr>PASSO: Procedimentos de Implementação</vt:lpstr>
      <vt:lpstr>Folha de Selecção da Cultura Alvo</vt:lpstr>
      <vt:lpstr>LISTA DE CONTROLO:  Pontos a serem Confirmados Após a Selecção das Culturas Alvo</vt:lpstr>
      <vt:lpstr>Selecção de Culturas Alvo em Acção</vt:lpstr>
      <vt:lpstr>RESOLUÇÃO DE PROBLEMAS</vt:lpstr>
      <vt:lpstr>Caminho a seguir: Calendário de Implementação, Reporte, adicione qualquer outra informação necessária aqui.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Crop Selection Methods of Implementation</dc:title>
  <dc:creator>Ilenio</dc:creator>
  <cp:lastModifiedBy>Kuribayashi, Nobuaki[栗林 伸昭]</cp:lastModifiedBy>
  <cp:revision>252</cp:revision>
  <dcterms:created xsi:type="dcterms:W3CDTF">2019-05-01T16:27:56Z</dcterms:created>
  <dcterms:modified xsi:type="dcterms:W3CDTF">2023-01-31T12:20:07Z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132283100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