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82" r:id="rId5"/>
    <p:sldId id="258" r:id="rId6"/>
    <p:sldId id="269" r:id="rId7"/>
    <p:sldId id="257" r:id="rId8"/>
    <p:sldId id="259" r:id="rId9"/>
    <p:sldId id="264" r:id="rId10"/>
    <p:sldId id="287" r:id="rId11"/>
    <p:sldId id="288" r:id="rId12"/>
    <p:sldId id="270" r:id="rId13"/>
    <p:sldId id="262" r:id="rId14"/>
    <p:sldId id="267" r:id="rId15"/>
    <p:sldId id="263" r:id="rId16"/>
    <p:sldId id="284" r:id="rId17"/>
    <p:sldId id="281" r:id="rId18"/>
    <p:sldId id="285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BAD60-85FE-6A37-287B-BCF3E2057F6C}" v="20" dt="2022-12-28T07:48:44.449"/>
    <p1510:client id="{FA55C395-099D-4826-2B95-23AB504FF7ED}" v="4" dt="2023-01-30T12:17:47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Edson, MZ[Marina Edson]" userId="S::marinaedson.mz@jica.go.jp::3edd06cc-5e5d-4291-ab70-05039e2b6ef0" providerId="AD" clId="Web-{FA55C395-099D-4826-2B95-23AB504FF7ED}"/>
    <pc:docChg chg="modSld">
      <pc:chgData name="MarinaEdson, MZ[Marina Edson]" userId="S::marinaedson.mz@jica.go.jp::3edd06cc-5e5d-4291-ab70-05039e2b6ef0" providerId="AD" clId="Web-{FA55C395-099D-4826-2B95-23AB504FF7ED}" dt="2023-01-30T12:17:47.515" v="1" actId="20577"/>
      <pc:docMkLst>
        <pc:docMk/>
      </pc:docMkLst>
      <pc:sldChg chg="modSp">
        <pc:chgData name="MarinaEdson, MZ[Marina Edson]" userId="S::marinaedson.mz@jica.go.jp::3edd06cc-5e5d-4291-ab70-05039e2b6ef0" providerId="AD" clId="Web-{FA55C395-099D-4826-2B95-23AB504FF7ED}" dt="2023-01-30T12:17:47.515" v="1" actId="20577"/>
        <pc:sldMkLst>
          <pc:docMk/>
          <pc:sldMk cId="1336201031" sldId="288"/>
        </pc:sldMkLst>
        <pc:spChg chg="mod">
          <ac:chgData name="MarinaEdson, MZ[Marina Edson]" userId="S::marinaedson.mz@jica.go.jp::3edd06cc-5e5d-4291-ab70-05039e2b6ef0" providerId="AD" clId="Web-{FA55C395-099D-4826-2B95-23AB504FF7ED}" dt="2023-01-30T12:17:47.515" v="1" actId="20577"/>
          <ac:spMkLst>
            <pc:docMk/>
            <pc:sldMk cId="1336201031" sldId="288"/>
            <ac:spMk id="12" creationId="{00000000-0000-0000-0000-000000000000}"/>
          </ac:spMkLst>
        </pc:spChg>
      </pc:sldChg>
    </pc:docChg>
  </pc:docChgLst>
  <pc:docChgLst>
    <pc:chgData name="MarinaEdson, MZ[Marina Edson]" userId="S::marinaedson.mz@jica.go.jp::3edd06cc-5e5d-4291-ab70-05039e2b6ef0" providerId="AD" clId="Web-{4A4BAD60-85FE-6A37-287B-BCF3E2057F6C}"/>
    <pc:docChg chg="addSld delSld modSld">
      <pc:chgData name="MarinaEdson, MZ[Marina Edson]" userId="S::marinaedson.mz@jica.go.jp::3edd06cc-5e5d-4291-ab70-05039e2b6ef0" providerId="AD" clId="Web-{4A4BAD60-85FE-6A37-287B-BCF3E2057F6C}" dt="2022-12-28T07:48:44.449" v="10" actId="1076"/>
      <pc:docMkLst>
        <pc:docMk/>
      </pc:docMkLst>
      <pc:sldChg chg="modSp">
        <pc:chgData name="MarinaEdson, MZ[Marina Edson]" userId="S::marinaedson.mz@jica.go.jp::3edd06cc-5e5d-4291-ab70-05039e2b6ef0" providerId="AD" clId="Web-{4A4BAD60-85FE-6A37-287B-BCF3E2057F6C}" dt="2022-12-28T07:48:44.449" v="10" actId="1076"/>
        <pc:sldMkLst>
          <pc:docMk/>
          <pc:sldMk cId="1641285351" sldId="284"/>
        </pc:sldMkLst>
        <pc:spChg chg="mod">
          <ac:chgData name="MarinaEdson, MZ[Marina Edson]" userId="S::marinaedson.mz@jica.go.jp::3edd06cc-5e5d-4291-ab70-05039e2b6ef0" providerId="AD" clId="Web-{4A4BAD60-85FE-6A37-287B-BCF3E2057F6C}" dt="2022-12-28T07:48:22.307" v="9" actId="20577"/>
          <ac:spMkLst>
            <pc:docMk/>
            <pc:sldMk cId="1641285351" sldId="284"/>
            <ac:spMk id="7" creationId="{00000000-0000-0000-0000-000000000000}"/>
          </ac:spMkLst>
        </pc:spChg>
        <pc:picChg chg="mod">
          <ac:chgData name="MarinaEdson, MZ[Marina Edson]" userId="S::marinaedson.mz@jica.go.jp::3edd06cc-5e5d-4291-ab70-05039e2b6ef0" providerId="AD" clId="Web-{4A4BAD60-85FE-6A37-287B-BCF3E2057F6C}" dt="2022-12-28T07:48:44.449" v="10" actId="1076"/>
          <ac:picMkLst>
            <pc:docMk/>
            <pc:sldMk cId="1641285351" sldId="284"/>
            <ac:picMk id="3" creationId="{00000000-0000-0000-0000-000000000000}"/>
          </ac:picMkLst>
        </pc:picChg>
      </pc:sldChg>
      <pc:sldChg chg="new add del">
        <pc:chgData name="MarinaEdson, MZ[Marina Edson]" userId="S::marinaedson.mz@jica.go.jp::3edd06cc-5e5d-4291-ab70-05039e2b6ef0" providerId="AD" clId="Web-{4A4BAD60-85FE-6A37-287B-BCF3E2057F6C}" dt="2022-12-28T07:32:42.071" v="3"/>
        <pc:sldMkLst>
          <pc:docMk/>
          <pc:sldMk cId="3042229232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pPr/>
              <a:t>1/30/2023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pPr/>
              <a:t>2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02656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pPr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pPr/>
              <a:t>11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44094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/>
              <a:t>Click to edit Master text styles</a:t>
            </a:r>
          </a:p>
          <a:p>
            <a:pPr lvl="1"/>
            <a:r>
              <a:rPr kumimoji="1" lang="en-US" dirty="0"/>
              <a:t>Second level</a:t>
            </a:r>
          </a:p>
          <a:p>
            <a:pPr lvl="2"/>
            <a:r>
              <a:rPr kumimoji="1" lang="en-US" dirty="0"/>
              <a:t>Third level</a:t>
            </a:r>
          </a:p>
          <a:p>
            <a:pPr lvl="3"/>
            <a:r>
              <a:rPr kumimoji="1" lang="en-US" dirty="0"/>
              <a:t>Fourth level</a:t>
            </a:r>
          </a:p>
          <a:p>
            <a:pPr lvl="4"/>
            <a:r>
              <a:rPr kumimoji="1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225009"/>
            <a:ext cx="11325982" cy="2197699"/>
          </a:xfrm>
          <a:solidFill>
            <a:srgbClr val="00B0F0"/>
          </a:solidFill>
        </p:spPr>
        <p:txBody>
          <a:bodyPr anchor="ctr" anchorCtr="0">
            <a:noAutofit/>
          </a:bodyPr>
          <a:lstStyle/>
          <a:p>
            <a:r>
              <a:rPr lang="pt-PT" altLang="ja-JP" sz="5400" dirty="0">
                <a:solidFill>
                  <a:schemeClr val="tx1"/>
                </a:solidFill>
              </a:rPr>
              <a:t>Elaboração do Calendário de Culturas</a:t>
            </a:r>
            <a:br>
              <a:rPr lang="en-US" sz="5400" dirty="0"/>
            </a:br>
            <a:r>
              <a:rPr lang="pt-PT" altLang="ja-JP" sz="5400" dirty="0">
                <a:solidFill>
                  <a:schemeClr val="tx1"/>
                </a:solidFill>
              </a:rPr>
              <a:t>Método de Implementação </a:t>
            </a:r>
            <a:endParaRPr kumimoji="1"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pt-PT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Escreva o nome da sua organização aqui.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</a:t>
            </a:fld>
            <a:endParaRPr kumimoji="1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26" y="134791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ビットマップ イメージ" r:id="rId3" imgW="5819048" imgH="4982270" progId="PBrush">
                  <p:embed/>
                </p:oleObj>
              </mc:Choice>
              <mc:Fallback>
                <p:oleObj name="ビットマップ イメージ" r:id="rId3" imgW="5819048" imgH="4982270" progId="PBrush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256" y="4569864"/>
            <a:ext cx="3261756" cy="1919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70" y="3995737"/>
            <a:ext cx="2208848" cy="188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542" y="162054"/>
            <a:ext cx="11077575" cy="1325563"/>
          </a:xfrm>
        </p:spPr>
        <p:txBody>
          <a:bodyPr>
            <a:normAutofit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PASSO: </a:t>
            </a:r>
            <a:r>
              <a:rPr lang="pt-PT" dirty="0"/>
              <a:t>Procedimentos de Implementação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252360"/>
            <a:ext cx="11833567" cy="53594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buFont typeface="+mj-lt"/>
              <a:buAutoNum type="arabicPeriod"/>
            </a:pPr>
            <a:r>
              <a:rPr lang="pt-BR" altLang="ja-JP" dirty="0"/>
              <a:t>Organizar uma reunião na comunidade e convidar os membros do grupo, bem como os seus cônjuges. </a:t>
            </a:r>
            <a:r>
              <a:rPr lang="pt-BR" altLang="ja-JP" dirty="0">
                <a:solidFill>
                  <a:srgbClr val="FF0000"/>
                </a:solidFill>
              </a:rPr>
              <a:t>[Dica!] Convidar os cônjuges dos membros facilita a tomada de decisões eficazes.</a:t>
            </a:r>
          </a:p>
          <a:p>
            <a:pPr marL="533400" indent="-533400">
              <a:buFont typeface="+mj-lt"/>
              <a:buAutoNum type="arabicPeriod"/>
            </a:pPr>
            <a:r>
              <a:rPr lang="pt-BR" altLang="ja-JP" dirty="0"/>
              <a:t>Pedir aos grupos de agricultores para </a:t>
            </a:r>
            <a:r>
              <a:rPr lang="pt-BR" altLang="ja-JP" dirty="0">
                <a:solidFill>
                  <a:srgbClr val="FF0000"/>
                </a:solidFill>
              </a:rPr>
              <a:t>decidirem que mudanças querem fazer </a:t>
            </a:r>
            <a:r>
              <a:rPr lang="pt-BR" altLang="ja-JP" dirty="0"/>
              <a:t>em relação às culturas-alvo; por exemplo, mudanças nas culturas/variedades, qualidade, quantidade, calendário de colheita, compradores, e outras, tais como embalagem.</a:t>
            </a:r>
          </a:p>
          <a:p>
            <a:pPr marL="533400" indent="-533400">
              <a:buFont typeface="+mj-lt"/>
              <a:buAutoNum type="arabicPeriod"/>
            </a:pPr>
            <a:r>
              <a:rPr lang="pt-BR" altLang="ja-JP" dirty="0"/>
              <a:t>Os grupos de agricultores elaboram um plano anual especificando acções mensais em termos de (1) produção, (2) marketing &amp; gestão empresarial, e (3) outras actividades do grupo centradas nas culturas-alvo. </a:t>
            </a:r>
            <a:r>
              <a:rPr lang="pt-BR" altLang="ja-JP" dirty="0">
                <a:solidFill>
                  <a:srgbClr val="FF0000"/>
                </a:solidFill>
              </a:rPr>
              <a:t>[Dica!] Os extensionistas devem recordar aos agricultores as várias informações de mercado que os agricultores recolheram até agora.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10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6" y="941380"/>
            <a:ext cx="9486723" cy="5840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5024" t="-1727" r="575" b="72489"/>
          <a:stretch/>
        </p:blipFill>
        <p:spPr>
          <a:xfrm rot="16200000">
            <a:off x="1394710" y="-596296"/>
            <a:ext cx="279400" cy="2795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419" y="74636"/>
            <a:ext cx="5688307" cy="911987"/>
          </a:xfrm>
        </p:spPr>
        <p:txBody>
          <a:bodyPr/>
          <a:lstStyle/>
          <a:p>
            <a:pPr algn="ctr"/>
            <a:r>
              <a:rPr lang="en-US" dirty="0" err="1"/>
              <a:t>Calendário</a:t>
            </a:r>
            <a:r>
              <a:rPr lang="en-US" dirty="0"/>
              <a:t> de </a:t>
            </a:r>
            <a:r>
              <a:rPr lang="en-US" dirty="0" err="1"/>
              <a:t>Culturas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11</a:t>
            </a:fld>
            <a:endParaRPr kumimoji="1"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55126" y="716150"/>
            <a:ext cx="5087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Que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mudanças</a:t>
            </a:r>
            <a:r>
              <a:rPr lang="en-US" sz="2400" b="1" dirty="0">
                <a:solidFill>
                  <a:srgbClr val="0070C0"/>
                </a:solidFill>
              </a:rPr>
              <a:t> e </a:t>
            </a:r>
            <a:r>
              <a:rPr lang="en-US" sz="2400" b="1" dirty="0" err="1">
                <a:solidFill>
                  <a:srgbClr val="0070C0"/>
                </a:solidFill>
              </a:rPr>
              <a:t>melhorias</a:t>
            </a:r>
            <a:r>
              <a:rPr lang="en-US" sz="2400" b="1" dirty="0">
                <a:solidFill>
                  <a:srgbClr val="0070C0"/>
                </a:solidFill>
              </a:rPr>
              <a:t> o </a:t>
            </a:r>
            <a:r>
              <a:rPr lang="en-US" sz="2400" b="1" dirty="0" err="1">
                <a:solidFill>
                  <a:srgbClr val="0070C0"/>
                </a:solidFill>
              </a:rPr>
              <a:t>grupo</a:t>
            </a:r>
            <a:r>
              <a:rPr lang="en-US" sz="2400" b="1" dirty="0">
                <a:solidFill>
                  <a:srgbClr val="0070C0"/>
                </a:solidFill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</a:rPr>
              <a:t>agricultores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pretende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fazer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  <a:endParaRPr kumimoji="1"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6143" y="3180258"/>
            <a:ext cx="470347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Plano de </a:t>
            </a:r>
            <a:r>
              <a:rPr lang="en-US" sz="2400" b="1" dirty="0" err="1">
                <a:solidFill>
                  <a:srgbClr val="0070C0"/>
                </a:solidFill>
              </a:rPr>
              <a:t>produção</a:t>
            </a:r>
            <a:r>
              <a:rPr lang="en-US" sz="2400" b="1" dirty="0">
                <a:solidFill>
                  <a:srgbClr val="0070C0"/>
                </a:solidFill>
              </a:rPr>
              <a:t> das </a:t>
            </a:r>
            <a:r>
              <a:rPr lang="en-US" sz="2400" b="1" dirty="0" err="1">
                <a:solidFill>
                  <a:srgbClr val="0070C0"/>
                </a:solidFill>
              </a:rPr>
              <a:t>culturas-alvo</a:t>
            </a:r>
            <a:endParaRPr kumimoji="1"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6658012" y="2413891"/>
            <a:ext cx="369091" cy="2018409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6143" y="5942382"/>
            <a:ext cx="393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Outras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actividades</a:t>
            </a:r>
            <a:r>
              <a:rPr lang="en-US" sz="2400" b="1" dirty="0">
                <a:solidFill>
                  <a:srgbClr val="0070C0"/>
                </a:solidFill>
              </a:rPr>
              <a:t> do </a:t>
            </a:r>
            <a:r>
              <a:rPr lang="en-US" sz="2400" b="1" dirty="0" err="1">
                <a:solidFill>
                  <a:srgbClr val="0070C0"/>
                </a:solidFill>
              </a:rPr>
              <a:t>grupo</a:t>
            </a:r>
            <a:endParaRPr kumimoji="1"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667701" y="4569549"/>
            <a:ext cx="422454" cy="990763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64526" y="1066519"/>
            <a:ext cx="990600" cy="17370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6658012" y="5734055"/>
            <a:ext cx="448032" cy="878321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6143" y="4649431"/>
            <a:ext cx="454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Comercialização</a:t>
            </a:r>
            <a:r>
              <a:rPr lang="en-US" sz="2400" b="1" dirty="0">
                <a:solidFill>
                  <a:srgbClr val="0070C0"/>
                </a:solidFill>
              </a:rPr>
              <a:t> e </a:t>
            </a:r>
            <a:r>
              <a:rPr lang="en-US" sz="2400" b="1" dirty="0" err="1">
                <a:solidFill>
                  <a:srgbClr val="0070C0"/>
                </a:solidFill>
              </a:rPr>
              <a:t>plano</a:t>
            </a:r>
            <a:r>
              <a:rPr lang="en-US" sz="2400" b="1" dirty="0">
                <a:solidFill>
                  <a:srgbClr val="0070C0"/>
                </a:solidFill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</a:rPr>
              <a:t>gestão</a:t>
            </a:r>
            <a:r>
              <a:rPr lang="en-US" sz="2400" b="1" dirty="0">
                <a:solidFill>
                  <a:srgbClr val="0070C0"/>
                </a:solidFill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</a:rPr>
              <a:t>negócios</a:t>
            </a:r>
            <a:endParaRPr kumimoji="1"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7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15" y="100081"/>
            <a:ext cx="11233150" cy="1325563"/>
          </a:xfrm>
        </p:spPr>
        <p:txBody>
          <a:bodyPr>
            <a:normAutofit fontScale="90000"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LISTA DE CONTROLO: </a:t>
            </a:r>
            <a:r>
              <a:rPr kumimoji="1" lang="en-US" dirty="0" err="1"/>
              <a:t>Pontos</a:t>
            </a:r>
            <a:r>
              <a:rPr kumimoji="1" lang="en-US" dirty="0"/>
              <a:t> a </a:t>
            </a:r>
            <a:r>
              <a:rPr kumimoji="1" lang="en-US" dirty="0" err="1"/>
              <a:t>serem</a:t>
            </a:r>
            <a:r>
              <a:rPr kumimoji="1" lang="en-US" dirty="0"/>
              <a:t> </a:t>
            </a:r>
            <a:r>
              <a:rPr kumimoji="1" lang="en-US" dirty="0" err="1"/>
              <a:t>Confirmados</a:t>
            </a:r>
            <a:r>
              <a:rPr kumimoji="1" lang="en-US" dirty="0"/>
              <a:t> </a:t>
            </a:r>
            <a:r>
              <a:rPr lang="en-US" dirty="0" err="1"/>
              <a:t>após</a:t>
            </a:r>
            <a:r>
              <a:rPr lang="en-US" dirty="0"/>
              <a:t> a </a:t>
            </a:r>
            <a:r>
              <a:rPr lang="en-US" dirty="0" err="1"/>
              <a:t>Elaboração</a:t>
            </a:r>
            <a:r>
              <a:rPr lang="en-US" dirty="0"/>
              <a:t> do </a:t>
            </a:r>
            <a:r>
              <a:rPr lang="en-US" dirty="0" err="1"/>
              <a:t>Calendário</a:t>
            </a:r>
            <a:r>
              <a:rPr lang="en-US" dirty="0"/>
              <a:t> de </a:t>
            </a:r>
            <a:r>
              <a:rPr lang="en-US" dirty="0" err="1"/>
              <a:t>Culturas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608207"/>
            <a:ext cx="11771654" cy="495085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Os agricultores-alvo </a:t>
            </a:r>
            <a:r>
              <a:rPr lang="pt-BR" dirty="0">
                <a:solidFill>
                  <a:srgbClr val="FF0000"/>
                </a:solidFill>
              </a:rPr>
              <a:t>compreendem os métodos</a:t>
            </a:r>
            <a:r>
              <a:rPr lang="pt-BR" dirty="0"/>
              <a:t> de elaboração de calendários de culturas.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Cada um dos membros do grupo compreende quais as acções e papéis específicos que irá assumir de acordo com o calendário de colheitas do grupo.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Os grupos alvo concordam em elaborar </a:t>
            </a:r>
            <a:r>
              <a:rPr lang="pt-BR" dirty="0">
                <a:solidFill>
                  <a:srgbClr val="FF0000"/>
                </a:solidFill>
              </a:rPr>
              <a:t>regularmente calendários de colheitas por si próprios, no futuro.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O rácio homens-mulheres </a:t>
            </a:r>
            <a:r>
              <a:rPr lang="pt-BR" dirty="0"/>
              <a:t>dos participantes é equilibrada.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A qualidade da participação </a:t>
            </a:r>
            <a:r>
              <a:rPr lang="pt-BR" dirty="0"/>
              <a:t>de membros masculinos e femininos na tomada de decisões é assegurada.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(opcional) </a:t>
            </a:r>
            <a:r>
              <a:rPr lang="pt-BR" dirty="0">
                <a:solidFill>
                  <a:srgbClr val="FF0000"/>
                </a:solidFill>
              </a:rPr>
              <a:t>Os cônjuges dos membros </a:t>
            </a:r>
            <a:r>
              <a:rPr lang="pt-BR" dirty="0"/>
              <a:t>são envolvidos.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12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" y="1142804"/>
            <a:ext cx="11969725" cy="56076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13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2329" y="177768"/>
            <a:ext cx="10991850" cy="1147795"/>
          </a:xfrm>
        </p:spPr>
        <p:txBody>
          <a:bodyPr>
            <a:normAutofit/>
          </a:bodyPr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Elaboração do Calendário de Culturas em </a:t>
            </a:r>
            <a:r>
              <a:rPr lang="pt-PT" dirty="0" err="1">
                <a:solidFill>
                  <a:srgbClr val="FF0000"/>
                </a:solidFill>
              </a:rPr>
              <a:t>Acção</a:t>
            </a:r>
            <a:endParaRPr kumimoji="1" lang="en-US" dirty="0"/>
          </a:p>
        </p:txBody>
      </p:sp>
      <p:sp>
        <p:nvSpPr>
          <p:cNvPr id="9" name="楕円 8"/>
          <p:cNvSpPr/>
          <p:nvPr/>
        </p:nvSpPr>
        <p:spPr>
          <a:xfrm>
            <a:off x="8242300" y="1254965"/>
            <a:ext cx="3556348" cy="2042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02983" y="1599273"/>
            <a:ext cx="35179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 dirty="0"/>
              <a:t>Isso é verdade. Deveríamos começar a economizar dinheiro para que o grupo compre insumos agrícolas juntos. </a:t>
            </a:r>
          </a:p>
        </p:txBody>
      </p:sp>
      <p:sp>
        <p:nvSpPr>
          <p:cNvPr id="10" name="楕円 9"/>
          <p:cNvSpPr/>
          <p:nvPr/>
        </p:nvSpPr>
        <p:spPr>
          <a:xfrm>
            <a:off x="152400" y="1247028"/>
            <a:ext cx="3619500" cy="21862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6235" y="1579243"/>
            <a:ext cx="351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Se quisermos mudar a variedade de tomates, devemos começar a comprar em grupo, pois isso pode reduzir os custos de sementes e fertilizantes.</a:t>
            </a:r>
          </a:p>
        </p:txBody>
      </p:sp>
      <p:sp>
        <p:nvSpPr>
          <p:cNvPr id="12" name="楕円 11"/>
          <p:cNvSpPr/>
          <p:nvPr/>
        </p:nvSpPr>
        <p:spPr>
          <a:xfrm>
            <a:off x="8491883" y="4699000"/>
            <a:ext cx="3306417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8409" y="4822735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Também podemos providenciar o transporte como um grupo no momento da colheita.</a:t>
            </a:r>
          </a:p>
        </p:txBody>
      </p:sp>
    </p:spTree>
    <p:extLst>
      <p:ext uri="{BB962C8B-B14F-4D97-AF65-F5344CB8AC3E}">
        <p14:creationId xmlns:p14="http://schemas.microsoft.com/office/powerpoint/2010/main" val="164128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1515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/>
              <a:t>RESOLUÇÃO DE PROBLEMAS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469774"/>
            <a:ext cx="11687173" cy="508929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Será que todos os agricultores precisam de plantar as mesmas culturas ao mesmo tempo, elaborando o Calendário de Culturas?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pt-BR" dirty="0"/>
              <a:t>Não necessariamente. Por exemplo, o grupo pode concordar em escalonar o calendário de plantação entre os membros.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Os agricultores já plantaram as culturas quando foi organizada a reunião de elaboração do Calendário de Culturas.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pt-BR" dirty="0"/>
              <a:t>Idealmente, o Calendário de Culturas deveria ser feito antes do início da época de plantio. Se não for possível fazê-lo, encorajar os agricultores a produzir as culturas na época seguinte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2118945"/>
            <a:ext cx="11120438" cy="4257557"/>
          </a:xfrm>
        </p:spPr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15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3200"/>
            <a:ext cx="10991850" cy="1790700"/>
          </a:xfrm>
        </p:spPr>
        <p:txBody>
          <a:bodyPr>
            <a:normAutofit fontScale="90000"/>
          </a:bodyPr>
          <a:lstStyle/>
          <a:p>
            <a:r>
              <a:rPr lang="en-US" altLang="ja-JP" dirty="0" err="1">
                <a:solidFill>
                  <a:srgbClr val="FF0000"/>
                </a:solidFill>
              </a:rPr>
              <a:t>Caminho</a:t>
            </a:r>
            <a:r>
              <a:rPr lang="en-US" altLang="ja-JP" dirty="0">
                <a:solidFill>
                  <a:srgbClr val="FF0000"/>
                </a:solidFill>
              </a:rPr>
              <a:t> a </a:t>
            </a:r>
            <a:r>
              <a:rPr lang="en-US" altLang="ja-JP" dirty="0" err="1">
                <a:solidFill>
                  <a:srgbClr val="FF0000"/>
                </a:solidFill>
              </a:rPr>
              <a:t>seguir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Calendário</a:t>
            </a:r>
            <a:r>
              <a:rPr lang="en-US" dirty="0"/>
              <a:t> de </a:t>
            </a:r>
            <a:r>
              <a:rPr lang="en-US" dirty="0" err="1"/>
              <a:t>Implementação</a:t>
            </a:r>
            <a:r>
              <a:rPr lang="en-US" dirty="0"/>
              <a:t>, </a:t>
            </a:r>
            <a:r>
              <a:rPr lang="en-US" dirty="0" err="1"/>
              <a:t>Reporte</a:t>
            </a:r>
            <a:r>
              <a:rPr lang="en-US" dirty="0"/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adicione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qualquer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outra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informação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necessária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aqui</a:t>
            </a:r>
            <a:r>
              <a:rPr lang="en-US" dirty="0"/>
              <a:t>. 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0" y="90747"/>
            <a:ext cx="12043117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sz="4000" dirty="0">
                <a:solidFill>
                  <a:srgbClr val="FF0000"/>
                </a:solidFill>
              </a:rPr>
              <a:t>ONDE ESTAMOS?: </a:t>
            </a:r>
            <a:r>
              <a:rPr lang="pt-PT" altLang="ja-JP" sz="4000" dirty="0"/>
              <a:t>Elaboração do Calendário de Culturas nos 4 Passos de SHEP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</a:t>
            </a:fld>
            <a:endParaRPr kumimoji="1" 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66618"/>
              </p:ext>
            </p:extLst>
          </p:nvPr>
        </p:nvGraphicFramePr>
        <p:xfrm>
          <a:off x="327987" y="1326197"/>
          <a:ext cx="11387139" cy="51991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>
                          <a:effectLst/>
                        </a:rPr>
                        <a:t>4 </a:t>
                      </a:r>
                      <a:r>
                        <a:rPr lang="en-US" altLang="ja-JP" sz="2000" dirty="0" err="1">
                          <a:effectLst/>
                        </a:rPr>
                        <a:t>Passos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err="1">
                          <a:effectLst/>
                        </a:rPr>
                        <a:t>Actividades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2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2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2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Partilhar</a:t>
                      </a:r>
                      <a:r>
                        <a:rPr lang="en-US" altLang="ja-JP" sz="22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o </a:t>
                      </a:r>
                      <a:r>
                        <a:rPr lang="en-US" altLang="ja-JP" sz="22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objectivo</a:t>
                      </a:r>
                      <a:r>
                        <a:rPr lang="en-US" altLang="ja-JP" sz="22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com </a:t>
                      </a:r>
                      <a:r>
                        <a:rPr lang="en-US" altLang="ja-JP" sz="22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os</a:t>
                      </a:r>
                      <a:r>
                        <a:rPr lang="en-US" altLang="ja-JP" sz="22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2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endParaRPr lang="ja-JP" sz="22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Seminário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</a:t>
                      </a: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Sensibilização</a:t>
                      </a:r>
                      <a:endParaRPr lang="ja-JP" altLang="en-US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A </a:t>
                      </a:r>
                      <a:r>
                        <a:rPr lang="en-US" sz="22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consciencialização</a:t>
                      </a:r>
                      <a:r>
                        <a:rPr lang="en-US" sz="22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dos </a:t>
                      </a:r>
                      <a:r>
                        <a:rPr lang="en-US" sz="22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2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é </a:t>
                      </a:r>
                      <a:r>
                        <a:rPr lang="en-US" sz="22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aumentada</a:t>
                      </a:r>
                      <a:r>
                        <a:rPr lang="en-US" sz="22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2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Participativa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</a:t>
                      </a: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Linha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Base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</a:t>
                      </a:r>
                      <a:r>
                        <a:rPr lang="en-US" altLang="ja-JP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opcional</a:t>
                      </a:r>
                      <a:r>
                        <a:rPr lang="en-US" altLang="ja-JP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) </a:t>
                      </a:r>
                      <a:r>
                        <a:rPr lang="en-US" altLang="ja-JP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Fórum</a:t>
                      </a:r>
                      <a:r>
                        <a:rPr lang="en-US" altLang="ja-JP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dos </a:t>
                      </a:r>
                      <a:r>
                        <a:rPr lang="en-US" altLang="ja-JP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Intervenientes</a:t>
                      </a:r>
                      <a:endParaRPr lang="ja-JP" altLang="en-US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Mercado</a:t>
                      </a:r>
                      <a:endParaRPr lang="ja-JP" altLang="en-US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Os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tomam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decisões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pt-PT" altLang="ja-JP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Selecção de Culturas Alvo</a:t>
                      </a:r>
                      <a:endParaRPr kumimoji="1"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pt-PT" sz="2200" b="1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Elaboração do Calendário de Culturas</a:t>
                      </a:r>
                      <a:endParaRPr kumimoji="1" lang="en-US" sz="22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kumimoji="1" lang="en-US" alt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Os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adquirem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habilidades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Formações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no </a:t>
                      </a: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Terreno</a:t>
                      </a:r>
                      <a:endParaRPr lang="ja-JP" altLang="en-US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400" b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Acompanhamento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e 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monitorização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(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incluindo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 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Participativa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Final)</a:t>
                      </a:r>
                      <a:endParaRPr lang="ja-JP" altLang="ja-JP" sz="2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042754" y="4345497"/>
            <a:ext cx="4514325" cy="670656"/>
          </a:xfrm>
          <a:prstGeom prst="wedgeRoundRectCallout">
            <a:avLst>
              <a:gd name="adj1" fmla="val -30162"/>
              <a:gd name="adj2" fmla="val -7466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A Elaboração do Calendário de Culturas é onde os agricultores tomam decisões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dirty="0"/>
              <a:t>PARTE 1: CONCEITO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31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6682" y="2799555"/>
            <a:ext cx="1725568" cy="1908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12" y="246702"/>
            <a:ext cx="11534078" cy="132556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Porquê</a:t>
            </a:r>
            <a:r>
              <a:rPr kumimoji="1" lang="en-US" dirty="0">
                <a:solidFill>
                  <a:srgbClr val="FF0000"/>
                </a:solidFill>
              </a:rPr>
              <a:t>?:</a:t>
            </a:r>
            <a:r>
              <a:rPr kumimoji="1" lang="en-US" dirty="0"/>
              <a:t> </a:t>
            </a:r>
            <a:br>
              <a:rPr kumimoji="1" lang="en-US" dirty="0"/>
            </a:br>
            <a:r>
              <a:rPr lang="pt-PT" dirty="0" err="1"/>
              <a:t>Objectivos</a:t>
            </a:r>
            <a:r>
              <a:rPr lang="pt-PT" dirty="0"/>
              <a:t> da Elaboração do Calendário de Culturas 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56" y="1774579"/>
            <a:ext cx="10527744" cy="4685814"/>
          </a:xfrm>
        </p:spPr>
        <p:txBody>
          <a:bodyPr>
            <a:normAutofit/>
          </a:bodyPr>
          <a:lstStyle/>
          <a:p>
            <a:r>
              <a:rPr lang="pt-BR" dirty="0"/>
              <a:t>A elaboração do Calendário de Culturas permite ao grupo de agricultores </a:t>
            </a:r>
            <a:r>
              <a:rPr lang="pt-BR" dirty="0">
                <a:solidFill>
                  <a:srgbClr val="FF0000"/>
                </a:solidFill>
              </a:rPr>
              <a:t>planear acções futuras como um grupo</a:t>
            </a:r>
            <a:r>
              <a:rPr lang="pt-BR" dirty="0"/>
              <a:t> em termos de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(1) </a:t>
            </a:r>
            <a:r>
              <a:rPr lang="en-US" dirty="0" err="1">
                <a:solidFill>
                  <a:srgbClr val="FF0000"/>
                </a:solidFill>
              </a:rPr>
              <a:t>produção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e,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(2) </a:t>
            </a:r>
            <a:r>
              <a:rPr lang="en-US" dirty="0" err="1">
                <a:solidFill>
                  <a:srgbClr val="FF0000"/>
                </a:solidFill>
              </a:rPr>
              <a:t>comercialização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das </a:t>
            </a:r>
            <a:r>
              <a:rPr lang="en-US" dirty="0" err="1"/>
              <a:t>culturas</a:t>
            </a:r>
            <a:r>
              <a:rPr lang="en-US" dirty="0"/>
              <a:t> </a:t>
            </a:r>
            <a:r>
              <a:rPr lang="en-US" dirty="0" err="1"/>
              <a:t>alvo</a:t>
            </a:r>
            <a:r>
              <a:rPr lang="en-US" dirty="0"/>
              <a:t>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dirty="0" smtClean="0"/>
              <a:pPr/>
              <a:t>4</a:t>
            </a:fld>
            <a:endParaRPr kumimoji="1" lang="en-US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2" y="4708355"/>
            <a:ext cx="728665" cy="15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06" y="136525"/>
            <a:ext cx="11358693" cy="1325563"/>
          </a:xfrm>
        </p:spPr>
        <p:txBody>
          <a:bodyPr/>
          <a:lstStyle/>
          <a:p>
            <a:r>
              <a:rPr kumimoji="1" lang="en-US" dirty="0">
                <a:solidFill>
                  <a:srgbClr val="FF0000"/>
                </a:solidFill>
              </a:rPr>
              <a:t>O QU</a:t>
            </a:r>
            <a:r>
              <a:rPr lang="pt-PT" dirty="0">
                <a:solidFill>
                  <a:srgbClr val="FF0000"/>
                </a:solidFill>
              </a:rPr>
              <a:t>Ê</a:t>
            </a:r>
            <a:r>
              <a:rPr kumimoji="1" lang="en-US" dirty="0">
                <a:solidFill>
                  <a:srgbClr val="FF0000"/>
                </a:solidFill>
              </a:rPr>
              <a:t>?: </a:t>
            </a:r>
            <a:br>
              <a:rPr kumimoji="1" lang="en-US" dirty="0">
                <a:solidFill>
                  <a:srgbClr val="FF0000"/>
                </a:solidFill>
              </a:rPr>
            </a:br>
            <a:r>
              <a:rPr lang="pt-BR" dirty="0"/>
              <a:t>Perfil da elaboração do Calendário de Culturas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560" y="1462088"/>
            <a:ext cx="11476139" cy="2676940"/>
          </a:xfrm>
        </p:spPr>
        <p:txBody>
          <a:bodyPr>
            <a:normAutofit lnSpcReduction="10000"/>
          </a:bodyPr>
          <a:lstStyle/>
          <a:p>
            <a:r>
              <a:rPr lang="pt-BR" altLang="ja-JP" dirty="0"/>
              <a:t>Os grupos de agricultores elaboram um plano anual de actividades de </a:t>
            </a:r>
            <a:r>
              <a:rPr lang="pt-BR" altLang="ja-JP" dirty="0">
                <a:solidFill>
                  <a:srgbClr val="FF0000"/>
                </a:solidFill>
              </a:rPr>
              <a:t>produção e comercialização </a:t>
            </a:r>
            <a:r>
              <a:rPr lang="pt-BR" altLang="ja-JP" dirty="0"/>
              <a:t>para as culturas-alvo.</a:t>
            </a:r>
          </a:p>
          <a:p>
            <a:r>
              <a:rPr lang="pt-BR" altLang="ja-JP" dirty="0"/>
              <a:t>O plano inclui </a:t>
            </a:r>
            <a:r>
              <a:rPr lang="pt-BR" altLang="ja-JP" dirty="0">
                <a:solidFill>
                  <a:srgbClr val="FF0000"/>
                </a:solidFill>
              </a:rPr>
              <a:t>acções colectivas como um grupo </a:t>
            </a:r>
            <a:r>
              <a:rPr lang="pt-BR" altLang="ja-JP" dirty="0"/>
              <a:t>para uma melhor produção e comercialização das culturas-alvo.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dirty="0" smtClean="0"/>
              <a:pPr/>
              <a:t>5</a:t>
            </a:fld>
            <a:endParaRPr kumimoji="1" lang="en-US" dirty="0"/>
          </a:p>
        </p:txBody>
      </p:sp>
      <p:grpSp>
        <p:nvGrpSpPr>
          <p:cNvPr id="6" name="Canvas 32"/>
          <p:cNvGrpSpPr/>
          <p:nvPr/>
        </p:nvGrpSpPr>
        <p:grpSpPr>
          <a:xfrm>
            <a:off x="2954363" y="3875766"/>
            <a:ext cx="6238532" cy="2764000"/>
            <a:chOff x="0" y="0"/>
            <a:chExt cx="5681980" cy="2274570"/>
          </a:xfrm>
        </p:grpSpPr>
        <p:sp>
          <p:nvSpPr>
            <p:cNvPr id="7" name="正方形/長方形 6"/>
            <p:cNvSpPr/>
            <p:nvPr/>
          </p:nvSpPr>
          <p:spPr>
            <a:xfrm>
              <a:off x="0" y="0"/>
              <a:ext cx="5681980" cy="2274570"/>
            </a:xfrm>
            <a:prstGeom prst="rect">
              <a:avLst/>
            </a:prstGeom>
          </p:spPr>
        </p:sp>
        <p:sp>
          <p:nvSpPr>
            <p:cNvPr id="8" name="Oval 39"/>
            <p:cNvSpPr/>
            <p:nvPr/>
          </p:nvSpPr>
          <p:spPr>
            <a:xfrm>
              <a:off x="714475" y="239502"/>
              <a:ext cx="4255636" cy="153547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en-US" sz="12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 </a:t>
              </a:r>
              <a:endParaRPr lang="en-US" sz="1050" kern="10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50" charset="-128"/>
              </a:endParaRP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1211074" y="487581"/>
              <a:ext cx="3469657" cy="1601431"/>
              <a:chOff x="0" y="-20957"/>
              <a:chExt cx="4151313" cy="2110538"/>
            </a:xfrm>
          </p:grpSpPr>
          <p:sp>
            <p:nvSpPr>
              <p:cNvPr id="13" name="下矢印 12"/>
              <p:cNvSpPr/>
              <p:nvPr/>
            </p:nvSpPr>
            <p:spPr>
              <a:xfrm>
                <a:off x="1538213" y="1413961"/>
                <a:ext cx="761074" cy="675620"/>
              </a:xfrm>
              <a:prstGeom prst="downArrow">
                <a:avLst>
                  <a:gd name="adj1" fmla="val 50000"/>
                  <a:gd name="adj2" fmla="val 5510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4" name="グループ化 13"/>
              <p:cNvGrpSpPr/>
              <p:nvPr/>
            </p:nvGrpSpPr>
            <p:grpSpPr>
              <a:xfrm>
                <a:off x="0" y="-20957"/>
                <a:ext cx="4151313" cy="1466852"/>
                <a:chOff x="0" y="-20957"/>
                <a:chExt cx="4151313" cy="1466852"/>
              </a:xfrm>
            </p:grpSpPr>
            <p:grpSp>
              <p:nvGrpSpPr>
                <p:cNvPr id="15" name="グループ化 14"/>
                <p:cNvGrpSpPr/>
                <p:nvPr/>
              </p:nvGrpSpPr>
              <p:grpSpPr>
                <a:xfrm>
                  <a:off x="0" y="-20957"/>
                  <a:ext cx="4151313" cy="1466852"/>
                  <a:chOff x="0" y="-20957"/>
                  <a:chExt cx="4151313" cy="1466852"/>
                </a:xfrm>
              </p:grpSpPr>
              <p:sp>
                <p:nvSpPr>
                  <p:cNvPr id="18" name="フローチャート: 処理 17"/>
                  <p:cNvSpPr/>
                  <p:nvPr/>
                </p:nvSpPr>
                <p:spPr>
                  <a:xfrm>
                    <a:off x="39688" y="613411"/>
                    <a:ext cx="626745" cy="174625"/>
                  </a:xfrm>
                  <a:prstGeom prst="flowChartProcess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フローチャート : 直接アクセス記憶 13"/>
                  <p:cNvSpPr/>
                  <p:nvPr/>
                </p:nvSpPr>
                <p:spPr>
                  <a:xfrm>
                    <a:off x="612977" y="-20957"/>
                    <a:ext cx="782320" cy="1445895"/>
                  </a:xfrm>
                  <a:prstGeom prst="flowChartMagneticDrum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vert" wrap="square" lIns="36000" tIns="36000" rIns="36000" bIns="36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05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a:t>Marketing</a:t>
                    </a:r>
                    <a:endParaRPr lang="en-US" sz="1200">
                      <a:effectLst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0" name="フローチャート: 処理 19"/>
                  <p:cNvSpPr/>
                  <p:nvPr/>
                </p:nvSpPr>
                <p:spPr>
                  <a:xfrm>
                    <a:off x="1373823" y="604520"/>
                    <a:ext cx="1130935" cy="174625"/>
                  </a:xfrm>
                  <a:prstGeom prst="flowChartProcess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フローチャート : 直接アクセス記憶 15"/>
                  <p:cNvSpPr/>
                  <p:nvPr/>
                </p:nvSpPr>
                <p:spPr>
                  <a:xfrm>
                    <a:off x="2504758" y="0"/>
                    <a:ext cx="781685" cy="1445895"/>
                  </a:xfrm>
                  <a:prstGeom prst="flowChartMagneticDrum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vert" wrap="square" lIns="36000" tIns="36000" rIns="36000" bIns="36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05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a:t>Produção</a:t>
                    </a:r>
                    <a:endParaRPr lang="en-US" sz="1200">
                      <a:effectLst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2" name="フローチャート: 処理 21"/>
                  <p:cNvSpPr/>
                  <p:nvPr/>
                </p:nvSpPr>
                <p:spPr>
                  <a:xfrm>
                    <a:off x="3172143" y="598170"/>
                    <a:ext cx="958850" cy="175260"/>
                  </a:xfrm>
                  <a:prstGeom prst="flowChartProcess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円/楕円 17"/>
                  <p:cNvSpPr/>
                  <p:nvPr/>
                </p:nvSpPr>
                <p:spPr>
                  <a:xfrm>
                    <a:off x="4056698" y="591185"/>
                    <a:ext cx="94615" cy="175260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円/楕円 18"/>
                  <p:cNvSpPr/>
                  <p:nvPr/>
                </p:nvSpPr>
                <p:spPr>
                  <a:xfrm>
                    <a:off x="0" y="613411"/>
                    <a:ext cx="79375" cy="174625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" name="円/楕円 10"/>
                <p:cNvSpPr/>
                <p:nvPr/>
              </p:nvSpPr>
              <p:spPr>
                <a:xfrm>
                  <a:off x="1334135" y="604520"/>
                  <a:ext cx="79375" cy="174625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円/楕円 11"/>
                <p:cNvSpPr/>
                <p:nvPr/>
              </p:nvSpPr>
              <p:spPr>
                <a:xfrm>
                  <a:off x="3132773" y="592455"/>
                  <a:ext cx="78740" cy="17399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Text Box 40"/>
            <p:cNvSpPr txBox="1"/>
            <p:nvPr/>
          </p:nvSpPr>
          <p:spPr>
            <a:xfrm>
              <a:off x="2151086" y="2058896"/>
              <a:ext cx="1339537" cy="2146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00">
                  <a:effectLst/>
                  <a:latin typeface="Arial" panose="020B0604020202020204" pitchFamily="34" charset="0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Avançando</a:t>
              </a:r>
              <a:endParaRPr lang="en-US" sz="1050" kern="10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1" name="Text Box 40"/>
            <p:cNvSpPr txBox="1"/>
            <p:nvPr/>
          </p:nvSpPr>
          <p:spPr>
            <a:xfrm>
              <a:off x="898497" y="0"/>
              <a:ext cx="4126727" cy="5924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PT" sz="1200" kern="10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Calendário da cultura como eixo para o Trabalho em Grupo</a:t>
              </a:r>
              <a:endParaRPr lang="en-US" sz="120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2" name="Text Box 45"/>
            <p:cNvSpPr txBox="1"/>
            <p:nvPr/>
          </p:nvSpPr>
          <p:spPr>
            <a:xfrm>
              <a:off x="2289800" y="271323"/>
              <a:ext cx="1830233" cy="27214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b="1" kern="100">
                  <a:effectLst/>
                  <a:latin typeface="Arial" panose="020B0604020202020204" pitchFamily="34" charset="0"/>
                  <a:ea typeface="游明朝" panose="02020400000000000000" pitchFamily="18" charset="-128"/>
                  <a:cs typeface="ＭＳ Ｐゴシック" panose="020B0600070205080204" pitchFamily="50" charset="-128"/>
                </a:rPr>
                <a:t>Trabalho em Grupo</a:t>
              </a:r>
              <a:endParaRPr lang="en-US" sz="1050" kern="10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15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336" y="103972"/>
            <a:ext cx="10515600" cy="1020153"/>
          </a:xfrm>
        </p:spPr>
        <p:txBody>
          <a:bodyPr/>
          <a:lstStyle/>
          <a:p>
            <a:r>
              <a:rPr kumimoji="1" lang="en-US" dirty="0">
                <a:solidFill>
                  <a:srgbClr val="FF0000"/>
                </a:solidFill>
              </a:rPr>
              <a:t>FORMATO: </a:t>
            </a:r>
            <a:r>
              <a:rPr lang="pt-PT" dirty="0"/>
              <a:t>Calendário de Culturas 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6</a:t>
            </a:fld>
            <a:endParaRPr kumimoji="1"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7923" y="1219809"/>
            <a:ext cx="11955194" cy="2125661"/>
          </a:xfrm>
        </p:spPr>
        <p:txBody>
          <a:bodyPr>
            <a:normAutofit/>
          </a:bodyPr>
          <a:lstStyle/>
          <a:p>
            <a:r>
              <a:rPr lang="pt-PT" sz="3200" dirty="0"/>
              <a:t>Eles identificam as acções mensais sobre </a:t>
            </a:r>
            <a:r>
              <a:rPr lang="pt-PT" sz="3200" dirty="0">
                <a:solidFill>
                  <a:srgbClr val="FF0000"/>
                </a:solidFill>
              </a:rPr>
              <a:t>produção, comercialização </a:t>
            </a:r>
            <a:r>
              <a:rPr lang="pt-PT" sz="3200" dirty="0"/>
              <a:t>(incluindo a gestão de negócios) e actividades de grupo. Os grupos de agricultores decidem o que querem mudar (por exemplo, variedade, quantidade, qualidade, temporização, compradores, etc.).</a:t>
            </a:r>
            <a:endParaRPr lang="en-US" sz="3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36" y="3064811"/>
            <a:ext cx="10015701" cy="36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6713"/>
            <a:ext cx="10515600" cy="132556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Como?: </a:t>
            </a:r>
            <a:r>
              <a:rPr lang="pt-PT" dirty="0"/>
              <a:t>Dicas Chave de Implementação</a:t>
            </a:r>
            <a:br>
              <a:rPr lang="en-US" dirty="0"/>
            </a:b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49" y="974756"/>
            <a:ext cx="11313274" cy="3112616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Os grupos de agricultores discutem e decidem o melhor plano anual de produção e comercialização para gerar mais rendimento a partir da horticultura.</a:t>
            </a:r>
          </a:p>
          <a:p>
            <a:r>
              <a:rPr lang="pt-BR" dirty="0"/>
              <a:t>Os extensionistas asseguram que o plano seja realista e sustentável, tendo em consideração a capacidade actual do grupo de agricultores.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7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00" y="3673366"/>
            <a:ext cx="5426418" cy="2133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01791"/>
            <a:ext cx="7267135" cy="177471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688121" y="4712011"/>
            <a:ext cx="4173277" cy="155427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pt-BR" sz="1900" b="1" dirty="0"/>
              <a:t>Agora estamos determinados a cultivar as culturas-alvo com sucesso.</a:t>
            </a:r>
          </a:p>
          <a:p>
            <a:r>
              <a:rPr lang="pt-BR" sz="1900" b="1" dirty="0"/>
              <a:t>Podemos planificar várias </a:t>
            </a:r>
            <a:r>
              <a:rPr lang="pt-BR" sz="1900" b="1" dirty="0" err="1"/>
              <a:t>actividades</a:t>
            </a:r>
            <a:r>
              <a:rPr lang="pt-BR" sz="1900" b="1" dirty="0"/>
              <a:t> de produção e marketing como um grupo.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01749" y="4445875"/>
            <a:ext cx="2529743" cy="3118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Aumentando a motivação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16004" y="3791262"/>
            <a:ext cx="4016399" cy="184665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pt-BR" sz="1900" b="1" dirty="0"/>
              <a:t>Nossa equipe de extensão nos dá conselhos para tornar o plano realista. Confiamos neles, porque seus conselhos são direto ao ponto. Somos capazes de fazer um bom plano.</a:t>
            </a:r>
          </a:p>
        </p:txBody>
      </p:sp>
      <p:sp>
        <p:nvSpPr>
          <p:cNvPr id="11" name="楕円 10"/>
          <p:cNvSpPr/>
          <p:nvPr/>
        </p:nvSpPr>
        <p:spPr>
          <a:xfrm>
            <a:off x="5540689" y="4830291"/>
            <a:ext cx="1705760" cy="971974"/>
          </a:xfrm>
          <a:prstGeom prst="ellipse">
            <a:avLst/>
          </a:prstGeom>
          <a:solidFill>
            <a:srgbClr val="E45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en-US" altLang="ja-JP" sz="1600" b="1" dirty="0">
                <a:solidFill>
                  <a:schemeClr val="bg1"/>
                </a:solidFill>
              </a:rPr>
              <a:t>Apoio à </a:t>
            </a:r>
            <a:r>
              <a:rPr lang="en-US" altLang="ja-JP" sz="1600" b="1" dirty="0" err="1">
                <a:solidFill>
                  <a:schemeClr val="bg1"/>
                </a:solidFill>
              </a:rPr>
              <a:t>Autonomia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0516" y="3782777"/>
            <a:ext cx="1575254" cy="141152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920557" y="3485716"/>
            <a:ext cx="2709109" cy="3588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Aumentando a motivação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1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8</a:t>
            </a:fld>
            <a:endParaRPr kumimoji="1"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5971" y="102394"/>
            <a:ext cx="10848975" cy="1003400"/>
          </a:xfrm>
        </p:spPr>
        <p:txBody>
          <a:bodyPr>
            <a:normAutofit/>
          </a:bodyPr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Mitigando Informação Assimétrica</a:t>
            </a:r>
            <a:endParaRPr kumimoji="1"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6238" y="953394"/>
            <a:ext cx="11368440" cy="158812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O bom planeamento utilizando o Calendário de Culturas atenua as lacunas de informação entre os agricultores e os intervenientes no mercado.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" y="2541521"/>
            <a:ext cx="11948270" cy="353073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100381" y="2649954"/>
            <a:ext cx="350031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500" b="1" dirty="0"/>
              <a:t>Podemos decidir diferentes horários de plantio entre os membros. Podemos então fornecer cebolas constantemente ao mercado como um grupo.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00380" y="3977248"/>
            <a:ext cx="3500319" cy="170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500" b="1" dirty="0"/>
              <a:t>Antes, plantávamos apenas as variedades tradicionais. Mas agora, como um grupo, podemos experimentar novas variedade em pequena escala para a próxima campanha. Se for bem-sucedido, podemos expandir a área de plantio e fornecer mais ao mercado.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45381" y="2734339"/>
            <a:ext cx="3500319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500" b="1" dirty="0"/>
              <a:t>Seria muito bom se os agricultores locais pudessem fornecer cebolas ao longo do ano.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45380" y="4091633"/>
            <a:ext cx="350031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500" b="1" dirty="0"/>
              <a:t>Esta variedade é muito procurada do que as variedades tradicionais. Mas poucos produtores estão produzindo. Precisamos de muitas quantidades .</a:t>
            </a:r>
          </a:p>
        </p:txBody>
      </p:sp>
      <p:sp>
        <p:nvSpPr>
          <p:cNvPr id="13" name="テキスト ボックス 3099"/>
          <p:cNvSpPr txBox="1"/>
          <p:nvPr/>
        </p:nvSpPr>
        <p:spPr>
          <a:xfrm>
            <a:off x="645971" y="5749540"/>
            <a:ext cx="954229" cy="292101"/>
          </a:xfrm>
          <a:prstGeom prst="rect">
            <a:avLst/>
          </a:prstGeom>
          <a:solidFill>
            <a:srgbClr val="FFFFCC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b="1" kern="100">
                <a:effectLst/>
                <a:ea typeface="游明朝" panose="02020400000000000000" pitchFamily="18" charset="-128"/>
                <a:cs typeface="ＭＳ Ｐゴシック" panose="020B0600070205080204" pitchFamily="50" charset="-128"/>
              </a:rPr>
              <a:t>Agricultor</a:t>
            </a:r>
          </a:p>
        </p:txBody>
      </p:sp>
      <p:sp>
        <p:nvSpPr>
          <p:cNvPr id="14" name="テキスト ボックス 3099"/>
          <p:cNvSpPr txBox="1"/>
          <p:nvPr/>
        </p:nvSpPr>
        <p:spPr>
          <a:xfrm>
            <a:off x="10448156" y="4886149"/>
            <a:ext cx="1594961" cy="595698"/>
          </a:xfrm>
          <a:prstGeom prst="rect">
            <a:avLst/>
          </a:prstGeom>
          <a:solidFill>
            <a:srgbClr val="FFFFCC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/>
              <a:t>Intervenientes</a:t>
            </a:r>
            <a:endParaRPr lang="en-US" b="1" dirty="0"/>
          </a:p>
          <a:p>
            <a:pPr algn="ctr"/>
            <a:r>
              <a:rPr lang="en-US" b="1" dirty="0"/>
              <a:t>do Mercado</a:t>
            </a:r>
          </a:p>
        </p:txBody>
      </p:sp>
    </p:spTree>
    <p:extLst>
      <p:ext uri="{BB962C8B-B14F-4D97-AF65-F5344CB8AC3E}">
        <p14:creationId xmlns:p14="http://schemas.microsoft.com/office/powerpoint/2010/main" val="133620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dirty="0"/>
              <a:t>PARTE 2: </a:t>
            </a:r>
            <a:r>
              <a:rPr lang="en-US" dirty="0"/>
              <a:t>PRÁTICA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9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8" ma:contentTypeDescription="新しいドキュメントを作成します。" ma:contentTypeScope="" ma:versionID="4727cdbd0fd9f8089d045891ae666004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aa4d7870900b9d65edf52ede02b3442d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473A34-FF64-4C9C-9638-7CD5EA0BE202}">
  <ds:schemaRefs>
    <ds:schemaRef ds:uri="http://schemas.microsoft.com/office/2006/documentManagement/types"/>
    <ds:schemaRef ds:uri="http://schemas.microsoft.com/office/infopath/2007/PartnerControls"/>
    <ds:schemaRef ds:uri="b5df9216-17ea-4c10-abb6-43a658e75ed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94aba0d-0b37-450f-acf1-6ab612cafb6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6219F7-3A4D-4998-BFEC-21BB3C8C8C3F}"/>
</file>

<file path=customXml/itemProps3.xml><?xml version="1.0" encoding="utf-8"?>
<ds:datastoreItem xmlns:ds="http://schemas.openxmlformats.org/officeDocument/2006/customXml" ds:itemID="{24FB159F-A149-4C5F-A383-049991281E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1005</Words>
  <Application>Microsoft Office PowerPoint</Application>
  <PresentationFormat>Widescreen</PresentationFormat>
  <Paragraphs>98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Elaboração do Calendário de Culturas Método de Implementação </vt:lpstr>
      <vt:lpstr>ONDE ESTAMOS?: Elaboração do Calendário de Culturas nos 4 Passos de SHEP</vt:lpstr>
      <vt:lpstr>PARTE 1: CONCEITO</vt:lpstr>
      <vt:lpstr>Porquê?:  Objectivos da Elaboração do Calendário de Culturas </vt:lpstr>
      <vt:lpstr>O QUÊ?:  Perfil da elaboração do Calendário de Culturas</vt:lpstr>
      <vt:lpstr>FORMATO: Calendário de Culturas </vt:lpstr>
      <vt:lpstr>Como?: Dicas Chave de Implementação </vt:lpstr>
      <vt:lpstr>Mitigando Informação Assimétrica</vt:lpstr>
      <vt:lpstr>PARTE 2: PRÁTICA</vt:lpstr>
      <vt:lpstr>PASSO: Procedimentos de Implementação</vt:lpstr>
      <vt:lpstr>Calendário de Culturas</vt:lpstr>
      <vt:lpstr>LISTA DE CONTROLO: Pontos a serem Confirmados após a Elaboração do Calendário de Culturas</vt:lpstr>
      <vt:lpstr>Elaboração do Calendário de Culturas em Acção</vt:lpstr>
      <vt:lpstr>RESOLUÇÃO DE PROBLEMAS</vt:lpstr>
      <vt:lpstr>Caminho a seguir: Calendário de Implementação, Reporte, adicione qualquer outra informação necessária aqui.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Elaboração do Calendário de Culturas Método de Implementação</dc:title>
  <dc:creator>Ilenio</dc:creator>
  <cp:lastModifiedBy>Kuribayashi, Nobuaki[栗林 伸昭]</cp:lastModifiedBy>
  <cp:revision>28</cp:revision>
  <dcterms:created xsi:type="dcterms:W3CDTF">2019-05-01T16:27:56Z</dcterms:created>
  <dcterms:modified xsi:type="dcterms:W3CDTF">2023-01-30T12:17:47Z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132283400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