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2" r:id="rId2"/>
    <p:sldId id="409" r:id="rId3"/>
    <p:sldId id="411" r:id="rId4"/>
    <p:sldId id="306" r:id="rId5"/>
    <p:sldId id="347" r:id="rId6"/>
    <p:sldId id="348" r:id="rId7"/>
    <p:sldId id="349" r:id="rId8"/>
    <p:sldId id="430" r:id="rId9"/>
    <p:sldId id="410" r:id="rId10"/>
    <p:sldId id="412" r:id="rId11"/>
    <p:sldId id="413" r:id="rId12"/>
    <p:sldId id="414" r:id="rId13"/>
    <p:sldId id="415" r:id="rId14"/>
  </p:sldIdLst>
  <p:sldSz cx="12192000" cy="6858000"/>
  <p:notesSz cx="6742113" cy="98758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7" d="100"/>
          <a:sy n="107" d="100"/>
        </p:scale>
        <p:origin x="672"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1349"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50FB3A81-0F8E-4F5B-99A8-A3170F65BC3F}" type="datetimeFigureOut">
              <a:rPr kumimoji="1" lang="ja-JP" altLang="en-US" smtClean="0"/>
              <a:t>2023/12/8</a:t>
            </a:fld>
            <a:endParaRPr kumimoji="1" lang="ja-JP" altLang="en-US"/>
          </a:p>
        </p:txBody>
      </p:sp>
      <p:sp>
        <p:nvSpPr>
          <p:cNvPr id="4" name="スライド イメージ プレースホルダー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8F58FD02-55E1-4353-BE11-6F4A67534CC0}" type="slidenum">
              <a:rPr kumimoji="1" lang="ja-JP" altLang="en-US" smtClean="0"/>
              <a:t>‹#›</a:t>
            </a:fld>
            <a:endParaRPr kumimoji="1" lang="ja-JP" altLang="en-US"/>
          </a:p>
        </p:txBody>
      </p:sp>
    </p:spTree>
    <p:extLst>
      <p:ext uri="{BB962C8B-B14F-4D97-AF65-F5344CB8AC3E}">
        <p14:creationId xmlns:p14="http://schemas.microsoft.com/office/powerpoint/2010/main" val="26177429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4525" y="239713"/>
            <a:ext cx="5330825" cy="2998787"/>
          </a:xfrm>
        </p:spPr>
      </p:sp>
      <p:sp>
        <p:nvSpPr>
          <p:cNvPr id="3" name="ノート プレースホルダー 2"/>
          <p:cNvSpPr>
            <a:spLocks noGrp="1"/>
          </p:cNvSpPr>
          <p:nvPr>
            <p:ph type="body" idx="1"/>
          </p:nvPr>
        </p:nvSpPr>
        <p:spPr>
          <a:xfrm>
            <a:off x="379658" y="3412973"/>
            <a:ext cx="6036267" cy="6845164"/>
          </a:xfrm>
        </p:spPr>
        <p:txBody>
          <a:bodyPr/>
          <a:lstStyle/>
          <a:p>
            <a:endParaRPr lang="fr-FR" sz="1200"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1</a:t>
            </a:fld>
            <a:endParaRPr kumimoji="1" lang="en-US"/>
          </a:p>
        </p:txBody>
      </p:sp>
    </p:spTree>
    <p:extLst>
      <p:ext uri="{BB962C8B-B14F-4D97-AF65-F5344CB8AC3E}">
        <p14:creationId xmlns:p14="http://schemas.microsoft.com/office/powerpoint/2010/main" val="185373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fr-FR"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10</a:t>
            </a:fld>
            <a:endParaRPr kumimoji="1" lang="en-US"/>
          </a:p>
        </p:txBody>
      </p:sp>
    </p:spTree>
    <p:extLst>
      <p:ext uri="{BB962C8B-B14F-4D97-AF65-F5344CB8AC3E}">
        <p14:creationId xmlns:p14="http://schemas.microsoft.com/office/powerpoint/2010/main" val="29916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fr-FR"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11</a:t>
            </a:fld>
            <a:endParaRPr kumimoji="1" lang="en-US"/>
          </a:p>
        </p:txBody>
      </p:sp>
    </p:spTree>
    <p:extLst>
      <p:ext uri="{BB962C8B-B14F-4D97-AF65-F5344CB8AC3E}">
        <p14:creationId xmlns:p14="http://schemas.microsoft.com/office/powerpoint/2010/main" val="379966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523875"/>
            <a:ext cx="5799137" cy="3262313"/>
          </a:xfrm>
        </p:spPr>
      </p:sp>
      <p:sp>
        <p:nvSpPr>
          <p:cNvPr id="3" name="ノート プレースホルダー 2"/>
          <p:cNvSpPr>
            <a:spLocks noGrp="1"/>
          </p:cNvSpPr>
          <p:nvPr>
            <p:ph type="body" idx="1"/>
          </p:nvPr>
        </p:nvSpPr>
        <p:spPr>
          <a:xfrm>
            <a:off x="674212" y="3920408"/>
            <a:ext cx="5393690" cy="5430776"/>
          </a:xfrm>
        </p:spPr>
        <p:txBody>
          <a:bodyPr vert="horz" lIns="91440" tIns="45720" rIns="91440" bIns="45720" rtlCol="0"/>
          <a:lstStyle/>
          <a:p>
            <a:endParaRPr lang="fr-FR"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12</a:t>
            </a:fld>
            <a:endParaRPr kumimoji="1" lang="en-US"/>
          </a:p>
        </p:txBody>
      </p:sp>
    </p:spTree>
    <p:extLst>
      <p:ext uri="{BB962C8B-B14F-4D97-AF65-F5344CB8AC3E}">
        <p14:creationId xmlns:p14="http://schemas.microsoft.com/office/powerpoint/2010/main" val="325576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fr-FR"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13</a:t>
            </a:fld>
            <a:endParaRPr kumimoji="1" lang="en-US"/>
          </a:p>
        </p:txBody>
      </p:sp>
    </p:spTree>
    <p:extLst>
      <p:ext uri="{BB962C8B-B14F-4D97-AF65-F5344CB8AC3E}">
        <p14:creationId xmlns:p14="http://schemas.microsoft.com/office/powerpoint/2010/main" val="15357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1825" y="271463"/>
            <a:ext cx="5478463" cy="3082925"/>
          </a:xfrm>
        </p:spPr>
      </p:sp>
      <p:sp>
        <p:nvSpPr>
          <p:cNvPr id="3" name="ノート プレースホルダー 2"/>
          <p:cNvSpPr>
            <a:spLocks noGrp="1"/>
          </p:cNvSpPr>
          <p:nvPr>
            <p:ph type="body" idx="1"/>
          </p:nvPr>
        </p:nvSpPr>
        <p:spPr>
          <a:xfrm>
            <a:off x="673431" y="3810054"/>
            <a:ext cx="5393690" cy="3888611"/>
          </a:xfrm>
        </p:spPr>
        <p:txBody>
          <a:bodyPr vert="horz" lIns="91440" tIns="45720" rIns="91440" bIns="45720" rtlCol="0"/>
          <a:lstStyle/>
          <a:p>
            <a:endParaRPr lang="fr-FR"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2</a:t>
            </a:fld>
            <a:endParaRPr kumimoji="1" lang="en-US"/>
          </a:p>
        </p:txBody>
      </p:sp>
    </p:spTree>
    <p:extLst>
      <p:ext uri="{BB962C8B-B14F-4D97-AF65-F5344CB8AC3E}">
        <p14:creationId xmlns:p14="http://schemas.microsoft.com/office/powerpoint/2010/main" val="78847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fr-FR"/>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3</a:t>
            </a:fld>
            <a:endParaRPr kumimoji="1" lang="en-US"/>
          </a:p>
        </p:txBody>
      </p:sp>
    </p:spTree>
    <p:extLst>
      <p:ext uri="{BB962C8B-B14F-4D97-AF65-F5344CB8AC3E}">
        <p14:creationId xmlns:p14="http://schemas.microsoft.com/office/powerpoint/2010/main" val="348428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7725" y="430213"/>
            <a:ext cx="4924425" cy="2770187"/>
          </a:xfrm>
        </p:spPr>
      </p:sp>
      <p:sp>
        <p:nvSpPr>
          <p:cNvPr id="3" name="ノート プレースホルダー 2"/>
          <p:cNvSpPr>
            <a:spLocks noGrp="1"/>
          </p:cNvSpPr>
          <p:nvPr>
            <p:ph type="body" idx="1"/>
          </p:nvPr>
        </p:nvSpPr>
        <p:spPr>
          <a:xfrm>
            <a:off x="403203" y="3337784"/>
            <a:ext cx="5883227" cy="5445727"/>
          </a:xfrm>
        </p:spPr>
        <p:txBody>
          <a:bodyPr vert="horz" lIns="90343" tIns="45171" rIns="90343" bIns="45171" rtlCol="0"/>
          <a:lstStyle/>
          <a:p>
            <a:endParaRPr lang="fr-FR"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4</a:t>
            </a:fld>
            <a:endParaRPr kumimoji="1" lang="en-US"/>
          </a:p>
        </p:txBody>
      </p:sp>
    </p:spTree>
    <p:extLst>
      <p:ext uri="{BB962C8B-B14F-4D97-AF65-F5344CB8AC3E}">
        <p14:creationId xmlns:p14="http://schemas.microsoft.com/office/powerpoint/2010/main" val="168339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27063" y="293688"/>
            <a:ext cx="5100637" cy="2870200"/>
          </a:xfrm>
        </p:spPr>
      </p:sp>
      <p:sp>
        <p:nvSpPr>
          <p:cNvPr id="3" name="ノート プレースホルダー 2"/>
          <p:cNvSpPr>
            <a:spLocks noGrp="1"/>
          </p:cNvSpPr>
          <p:nvPr>
            <p:ph type="body" idx="1"/>
          </p:nvPr>
        </p:nvSpPr>
        <p:spPr>
          <a:xfrm>
            <a:off x="423234" y="3462793"/>
            <a:ext cx="5883227" cy="5917539"/>
          </a:xfrm>
        </p:spPr>
        <p:txBody>
          <a:bodyPr vert="horz" lIns="90343" tIns="45171" rIns="90343" bIns="45171" rtlCol="0"/>
          <a:lstStyle/>
          <a:p>
            <a:endParaRPr lang="fr-FR"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5</a:t>
            </a:fld>
            <a:endParaRPr kumimoji="1" lang="en-US"/>
          </a:p>
        </p:txBody>
      </p:sp>
    </p:spTree>
    <p:extLst>
      <p:ext uri="{BB962C8B-B14F-4D97-AF65-F5344CB8AC3E}">
        <p14:creationId xmlns:p14="http://schemas.microsoft.com/office/powerpoint/2010/main" val="347878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fr-FR"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6</a:t>
            </a:fld>
            <a:endParaRPr kumimoji="1" lang="en-US"/>
          </a:p>
        </p:txBody>
      </p:sp>
    </p:spTree>
    <p:extLst>
      <p:ext uri="{BB962C8B-B14F-4D97-AF65-F5344CB8AC3E}">
        <p14:creationId xmlns:p14="http://schemas.microsoft.com/office/powerpoint/2010/main" val="18429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3725" y="269875"/>
            <a:ext cx="5432425" cy="3055938"/>
          </a:xfrm>
        </p:spPr>
      </p:sp>
      <p:sp>
        <p:nvSpPr>
          <p:cNvPr id="3" name="ノート プレースホルダー 2"/>
          <p:cNvSpPr>
            <a:spLocks noGrp="1"/>
          </p:cNvSpPr>
          <p:nvPr>
            <p:ph type="body" idx="1"/>
          </p:nvPr>
        </p:nvSpPr>
        <p:spPr/>
        <p:txBody>
          <a:bodyPr vert="horz" lIns="90343" tIns="45171" rIns="90343" bIns="45171" rtlCol="0"/>
          <a:lstStyle/>
          <a:p>
            <a:endParaRPr lang="fr-FR" sz="1600"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7</a:t>
            </a:fld>
            <a:endParaRPr kumimoji="1" lang="en-US"/>
          </a:p>
        </p:txBody>
      </p:sp>
    </p:spTree>
    <p:extLst>
      <p:ext uri="{BB962C8B-B14F-4D97-AF65-F5344CB8AC3E}">
        <p14:creationId xmlns:p14="http://schemas.microsoft.com/office/powerpoint/2010/main" val="329893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327025"/>
            <a:ext cx="5229225" cy="2941638"/>
          </a:xfrm>
        </p:spPr>
      </p:sp>
      <p:sp>
        <p:nvSpPr>
          <p:cNvPr id="3" name="ノート プレースホルダー 2"/>
          <p:cNvSpPr>
            <a:spLocks noGrp="1"/>
          </p:cNvSpPr>
          <p:nvPr>
            <p:ph type="body" idx="1"/>
          </p:nvPr>
        </p:nvSpPr>
        <p:spPr>
          <a:xfrm>
            <a:off x="403203" y="3449062"/>
            <a:ext cx="5883227" cy="6045211"/>
          </a:xfrm>
        </p:spPr>
        <p:txBody>
          <a:bodyPr vert="horz" lIns="90343" tIns="45171" rIns="90343" bIns="45171" rtlCol="0"/>
          <a:lstStyle/>
          <a:p>
            <a:endParaRPr lang="fr-FR"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8</a:t>
            </a:fld>
            <a:endParaRPr kumimoji="1" lang="en-US"/>
          </a:p>
        </p:txBody>
      </p:sp>
    </p:spTree>
    <p:extLst>
      <p:ext uri="{BB962C8B-B14F-4D97-AF65-F5344CB8AC3E}">
        <p14:creationId xmlns:p14="http://schemas.microsoft.com/office/powerpoint/2010/main" val="1859922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endParaRPr lang="fr-FR"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n-US" smtClean="0"/>
              <a:t>9</a:t>
            </a:fld>
            <a:endParaRPr kumimoji="1" lang="en-US"/>
          </a:p>
        </p:txBody>
      </p:sp>
    </p:spTree>
    <p:extLst>
      <p:ext uri="{BB962C8B-B14F-4D97-AF65-F5344CB8AC3E}">
        <p14:creationId xmlns:p14="http://schemas.microsoft.com/office/powerpoint/2010/main" val="283737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F89C6-51E9-9AA8-3939-6091D8D9424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2F1F72E-BCFD-D392-3638-7EA70ABF4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D797D5-7D6E-D08D-6A16-00073D6F40D7}"/>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5" name="フッター プレースホルダー 4">
            <a:extLst>
              <a:ext uri="{FF2B5EF4-FFF2-40B4-BE49-F238E27FC236}">
                <a16:creationId xmlns:a16="http://schemas.microsoft.com/office/drawing/2014/main" id="{EEE8FDF5-DD66-BFF3-D119-EB0E4E8E5E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C60662-BEE9-2405-7FD2-343AF2288E75}"/>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395014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2ED1E3-D42A-C1F4-3E2A-EAE410005DD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B9F20B-E268-2950-3508-D9279C30F37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F14A70-CE0C-9385-FE8F-A46B3DC3332B}"/>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5" name="フッター プレースホルダー 4">
            <a:extLst>
              <a:ext uri="{FF2B5EF4-FFF2-40B4-BE49-F238E27FC236}">
                <a16:creationId xmlns:a16="http://schemas.microsoft.com/office/drawing/2014/main" id="{56BA99D6-AF29-540F-7470-DFA65D0A48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A85982-38C7-95CA-C791-B55EFFAC5546}"/>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362709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6B398FF-CDB8-E1EE-5169-72562597102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520A47-3CF0-9ED6-3DB2-ADF7FA99F64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EA5BAE-7171-A225-E83D-F0C44F1E0DD6}"/>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5" name="フッター プレースホルダー 4">
            <a:extLst>
              <a:ext uri="{FF2B5EF4-FFF2-40B4-BE49-F238E27FC236}">
                <a16:creationId xmlns:a16="http://schemas.microsoft.com/office/drawing/2014/main" id="{86FC4554-A812-D180-972E-157BAFB72E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DAA8E7-6A88-7804-99D9-952A5A8A5D40}"/>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294988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EC3EB6-B699-CE72-66DD-E168C28F19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BC2CA1-73D7-01C7-3E12-BF9396D587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F8B1F2-563C-24A0-BF18-1DDF1FC71E71}"/>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5" name="フッター プレースホルダー 4">
            <a:extLst>
              <a:ext uri="{FF2B5EF4-FFF2-40B4-BE49-F238E27FC236}">
                <a16:creationId xmlns:a16="http://schemas.microsoft.com/office/drawing/2014/main" id="{B284A854-6477-E098-0E3E-3BEE93FB9A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6C4DD5-46EC-BE23-C183-9C0E4536860D}"/>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330470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5CA1E6-6DB6-64CA-C963-676627656DE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EEBEBE-91BC-00CA-46DB-1BCA3F4C9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563E3E1-8ACA-F860-123D-B313AF4D64DC}"/>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5" name="フッター プレースホルダー 4">
            <a:extLst>
              <a:ext uri="{FF2B5EF4-FFF2-40B4-BE49-F238E27FC236}">
                <a16:creationId xmlns:a16="http://schemas.microsoft.com/office/drawing/2014/main" id="{5BCE2761-8556-D9AB-0CBE-0560666B41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65E0BF-BED1-5683-7B5C-AA2E3D2B98C7}"/>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21991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85FED6-7506-0398-A52C-8DFA3B821FF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BEFD58-52F7-57CE-B847-29F2220C647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9FA102D-0A91-4EB0-0E0F-2AF0E337EF5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B27A7F9-6EED-57DD-DE2D-CD93FB1646BB}"/>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6" name="フッター プレースホルダー 5">
            <a:extLst>
              <a:ext uri="{FF2B5EF4-FFF2-40B4-BE49-F238E27FC236}">
                <a16:creationId xmlns:a16="http://schemas.microsoft.com/office/drawing/2014/main" id="{9C3FB9E7-9D7C-389E-41BA-4038076560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F36A16-A325-13B9-6797-81BB506078C0}"/>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367770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7C0A39-0D60-B49F-DB09-E7395380FBE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3E82CAE-54F2-81F2-D6A8-0EE8D2D33B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EC9AF45-F496-0C18-592C-0FA523A6140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055738E-6145-2123-4F90-B30F9A9564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E64029B-5E71-F554-28E6-D2A4DA319CC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C8D456F-3EA1-F0C9-EFE3-583F5F5233AF}"/>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8" name="フッター プレースホルダー 7">
            <a:extLst>
              <a:ext uri="{FF2B5EF4-FFF2-40B4-BE49-F238E27FC236}">
                <a16:creationId xmlns:a16="http://schemas.microsoft.com/office/drawing/2014/main" id="{1C7C0BDB-5C5C-2546-E74C-3CF9AB5B6BE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5DF3F86-E9D0-F364-8E80-B671A731D39E}"/>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163661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0819F2-4704-0B84-B22B-8E8996E2846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CAF850A-6ED4-7A8F-A361-237FA340DF7D}"/>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4" name="フッター プレースホルダー 3">
            <a:extLst>
              <a:ext uri="{FF2B5EF4-FFF2-40B4-BE49-F238E27FC236}">
                <a16:creationId xmlns:a16="http://schemas.microsoft.com/office/drawing/2014/main" id="{330D1224-E2EF-826A-A3BA-B5DCC4ED46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C19C928-8EAD-9C0A-4948-BDCC9CF05E3A}"/>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364536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75E487-F6B7-81E6-00EC-034660BB6106}"/>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3" name="フッター プレースホルダー 2">
            <a:extLst>
              <a:ext uri="{FF2B5EF4-FFF2-40B4-BE49-F238E27FC236}">
                <a16:creationId xmlns:a16="http://schemas.microsoft.com/office/drawing/2014/main" id="{DEABB239-C827-B059-3F5D-BA55A0E692C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9AE8BAA-3488-4BAE-693A-E19568123219}"/>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428639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64A712-D8F7-F1F0-39E9-C3F21401AD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2B3421-8E7E-B37C-CCED-FF10389209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AC684EA-4FA2-463B-18B0-9768DA918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12D04AB-139A-C58B-D49A-AF5DE3BF86A2}"/>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6" name="フッター プレースホルダー 5">
            <a:extLst>
              <a:ext uri="{FF2B5EF4-FFF2-40B4-BE49-F238E27FC236}">
                <a16:creationId xmlns:a16="http://schemas.microsoft.com/office/drawing/2014/main" id="{791B6F7F-8B9F-4E37-A4A5-A2A494BE851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3BFC8C-EAED-E51A-B0A5-79E452B18CC4}"/>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117847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9E5E65-FBA7-EAF4-1652-D30F594F217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8CFF8A1-7838-0CB1-4AA7-C20E14247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5224B1-3BE0-70BD-400A-D1319A9FE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A4EBFE-8538-B914-7761-E79939899E3F}"/>
              </a:ext>
            </a:extLst>
          </p:cNvPr>
          <p:cNvSpPr>
            <a:spLocks noGrp="1"/>
          </p:cNvSpPr>
          <p:nvPr>
            <p:ph type="dt" sz="half" idx="10"/>
          </p:nvPr>
        </p:nvSpPr>
        <p:spPr/>
        <p:txBody>
          <a:bodyPr/>
          <a:lstStyle/>
          <a:p>
            <a:fld id="{FAD6317C-9D90-4DAF-931D-ED467270F545}" type="datetimeFigureOut">
              <a:rPr kumimoji="1" lang="ja-JP" altLang="en-US" smtClean="0"/>
              <a:t>2023/12/8</a:t>
            </a:fld>
            <a:endParaRPr kumimoji="1" lang="ja-JP" altLang="en-US"/>
          </a:p>
        </p:txBody>
      </p:sp>
      <p:sp>
        <p:nvSpPr>
          <p:cNvPr id="6" name="フッター プレースホルダー 5">
            <a:extLst>
              <a:ext uri="{FF2B5EF4-FFF2-40B4-BE49-F238E27FC236}">
                <a16:creationId xmlns:a16="http://schemas.microsoft.com/office/drawing/2014/main" id="{2C7F8055-67DB-6830-A076-E04A48A0A8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F3E709-F084-CED8-ABBF-109D43DBC694}"/>
              </a:ext>
            </a:extLst>
          </p:cNvPr>
          <p:cNvSpPr>
            <a:spLocks noGrp="1"/>
          </p:cNvSpPr>
          <p:nvPr>
            <p:ph type="sldNum" sz="quarter" idx="12"/>
          </p:nvPr>
        </p:nvSpPr>
        <p:spPr/>
        <p:txBody>
          <a:body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245996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6E60142-C481-922C-2E70-D6AEEECF7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3CC94B16-217E-F53B-E6BB-10BC6CE18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FFC47E-7D4B-E215-E255-2959B8BCB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6317C-9D90-4DAF-931D-ED467270F545}" type="datetimeFigureOut">
              <a:rPr kumimoji="1" lang="ja-JP" altLang="en-US" smtClean="0"/>
              <a:t>2023/12/8</a:t>
            </a:fld>
            <a:endParaRPr kumimoji="1" lang="ja-JP" altLang="en-US"/>
          </a:p>
        </p:txBody>
      </p:sp>
      <p:sp>
        <p:nvSpPr>
          <p:cNvPr id="5" name="フッター プレースホルダー 4">
            <a:extLst>
              <a:ext uri="{FF2B5EF4-FFF2-40B4-BE49-F238E27FC236}">
                <a16:creationId xmlns:a16="http://schemas.microsoft.com/office/drawing/2014/main" id="{01B1C443-86E3-330A-BE24-3BA4C40BAA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8737880-D3FD-8EBC-3162-646FFAA2D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F4B7E-32C8-459A-95DC-223693ECEFB1}" type="slidenum">
              <a:rPr kumimoji="1" lang="ja-JP" altLang="en-US" smtClean="0"/>
              <a:t>‹#›</a:t>
            </a:fld>
            <a:endParaRPr kumimoji="1" lang="ja-JP" altLang="en-US"/>
          </a:p>
        </p:txBody>
      </p:sp>
    </p:spTree>
    <p:extLst>
      <p:ext uri="{BB962C8B-B14F-4D97-AF65-F5344CB8AC3E}">
        <p14:creationId xmlns:p14="http://schemas.microsoft.com/office/powerpoint/2010/main" val="203428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800" kern="1200">
          <a:solidFill>
            <a:schemeClr val="tx1"/>
          </a:solidFill>
          <a:latin typeface="Yu Gothic UI Semibold" panose="020B0700000000000000" pitchFamily="34" charset="-128"/>
          <a:ea typeface="Yu Gothic UI Semibold"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Yu Gothic UI Semibold" panose="020B0700000000000000" pitchFamily="34" charset="-128"/>
          <a:ea typeface="Yu Gothic UI Semibold"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Yu Gothic UI Semibold" panose="020B0700000000000000" pitchFamily="34" charset="-128"/>
          <a:ea typeface="Yu Gothic UI Semibold"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Yu Gothic UI Semibold" panose="020B0700000000000000" pitchFamily="34" charset="-128"/>
          <a:ea typeface="Yu Gothic UI Semibold"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Semibold" panose="020B0700000000000000" pitchFamily="34" charset="-128"/>
          <a:ea typeface="Yu Gothic UI Semibold"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Semibold" panose="020B0700000000000000" pitchFamily="34" charset="-128"/>
          <a:ea typeface="Yu Gothic UI Semibold"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a:extLst>
              <a:ext uri="{FF2B5EF4-FFF2-40B4-BE49-F238E27FC236}">
                <a16:creationId xmlns:a16="http://schemas.microsoft.com/office/drawing/2014/main" id="{9366C224-8BA6-4DC0-A06B-76DBC67D28D1}"/>
              </a:ext>
            </a:extLst>
          </p:cNvPr>
          <p:cNvSpPr>
            <a:spLocks noGrp="1"/>
          </p:cNvSpPr>
          <p:nvPr>
            <p:ph type="ctrTitle"/>
          </p:nvPr>
        </p:nvSpPr>
        <p:spPr>
          <a:xfrm>
            <a:off x="326450" y="4511910"/>
            <a:ext cx="11691298" cy="1405523"/>
          </a:xfrm>
        </p:spPr>
        <p:txBody>
          <a:bodyPr anchor="ctr">
            <a:noAutofit/>
          </a:bodyPr>
          <a:lstStyle/>
          <a:p>
            <a:r>
              <a:rPr kumimoji="1" lang="fr-FR" altLang="ja-JP" sz="5400" dirty="0">
                <a:latin typeface="Yu Gothic UI Semibold" panose="020B0700000000000000" pitchFamily="34" charset="-128"/>
                <a:ea typeface="Yu Gothic UI Semibold" panose="020B0700000000000000" pitchFamily="34" charset="-128"/>
              </a:rPr>
              <a:t>Formation sur le genre dans le SHEP</a:t>
            </a:r>
            <a:endParaRPr lang="fr-FR" sz="5400" dirty="0">
              <a:latin typeface="Yu Gothic UI Semibold" panose="020B0700000000000000" pitchFamily="34" charset="-128"/>
              <a:ea typeface="Yu Gothic UI Semibold" panose="020B0700000000000000" pitchFamily="34" charset="-128"/>
            </a:endParaRPr>
          </a:p>
        </p:txBody>
      </p:sp>
      <p:sp>
        <p:nvSpPr>
          <p:cNvPr id="5" name="Slide Number Placeholder 4"/>
          <p:cNvSpPr>
            <a:spLocks noGrp="1"/>
          </p:cNvSpPr>
          <p:nvPr>
            <p:ph type="sldNum" sz="quarter" idx="12"/>
          </p:nvPr>
        </p:nvSpPr>
        <p:spPr/>
        <p:txBody>
          <a:bodyPr/>
          <a:lstStyle/>
          <a:p>
            <a:fld id="{5D3A281A-EDD1-4EE7-A1B5-4028A6F808F1}" type="slidenum">
              <a:rPr kumimoji="1" lang="en-US" smtClean="0"/>
              <a:t>1</a:t>
            </a:fld>
            <a:endParaRPr kumimoji="1"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8287" y="308729"/>
            <a:ext cx="1720159" cy="670984"/>
          </a:xfrm>
          <a:prstGeom prst="rect">
            <a:avLst/>
          </a:prstGeom>
        </p:spPr>
      </p:pic>
      <p:graphicFrame>
        <p:nvGraphicFramePr>
          <p:cNvPr id="8" name="Object 6"/>
          <p:cNvGraphicFramePr>
            <a:graphicFrameLocks noChangeAspect="1"/>
          </p:cNvGraphicFramePr>
          <p:nvPr/>
        </p:nvGraphicFramePr>
        <p:xfrm>
          <a:off x="487406" y="91152"/>
          <a:ext cx="1292453" cy="1106139"/>
        </p:xfrm>
        <a:graphic>
          <a:graphicData uri="http://schemas.openxmlformats.org/presentationml/2006/ole">
            <mc:AlternateContent xmlns:mc="http://schemas.openxmlformats.org/markup-compatibility/2006">
              <mc:Choice xmlns:v="urn:schemas-microsoft-com:vml" Requires="v">
                <p:oleObj name="ビットマップ イメージ" r:id="rId4" imgW="5819048" imgH="4982270" progId="Paint.Picture">
                  <p:embed/>
                </p:oleObj>
              </mc:Choice>
              <mc:Fallback>
                <p:oleObj name="ビットマップ イメージ" r:id="rId4" imgW="5819048" imgH="4982270" progId="Paint.Picture">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406" y="91152"/>
                        <a:ext cx="1292453" cy="1106139"/>
                      </a:xfrm>
                      <a:prstGeom prst="rect">
                        <a:avLst/>
                      </a:prstGeom>
                      <a:noFill/>
                      <a:ln>
                        <a:noFill/>
                      </a:ln>
                      <a:effectLst/>
                    </p:spPr>
                  </p:pic>
                </p:oleObj>
              </mc:Fallback>
            </mc:AlternateContent>
          </a:graphicData>
        </a:graphic>
      </p:graphicFrame>
      <p:grpSp>
        <p:nvGrpSpPr>
          <p:cNvPr id="9" name="グループ化 23"/>
          <p:cNvGrpSpPr/>
          <p:nvPr/>
        </p:nvGrpSpPr>
        <p:grpSpPr>
          <a:xfrm>
            <a:off x="1261640" y="1824145"/>
            <a:ext cx="9668718" cy="2631804"/>
            <a:chOff x="7326" y="4691711"/>
            <a:chExt cx="9031295" cy="2160629"/>
          </a:xfrm>
        </p:grpSpPr>
        <p:pic>
          <p:nvPicPr>
            <p:cNvPr id="10" name="図 5" descr="Fukyuin_0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514" y="4848604"/>
              <a:ext cx="871107" cy="1964262"/>
            </a:xfrm>
            <a:prstGeom prst="rect">
              <a:avLst/>
            </a:prstGeom>
          </p:spPr>
        </p:pic>
        <p:pic>
          <p:nvPicPr>
            <p:cNvPr id="11" name="図 6"/>
            <p:cNvPicPr>
              <a:picLocks noChangeAspect="1"/>
            </p:cNvPicPr>
            <p:nvPr/>
          </p:nvPicPr>
          <p:blipFill>
            <a:blip r:embed="rId7"/>
            <a:stretch>
              <a:fillRect/>
            </a:stretch>
          </p:blipFill>
          <p:spPr>
            <a:xfrm>
              <a:off x="7326" y="4715600"/>
              <a:ext cx="964119" cy="2121062"/>
            </a:xfrm>
            <a:prstGeom prst="rect">
              <a:avLst/>
            </a:prstGeom>
          </p:spPr>
        </p:pic>
        <p:pic>
          <p:nvPicPr>
            <p:cNvPr id="12" name="図 7"/>
            <p:cNvPicPr>
              <a:picLocks noChangeAspect="1"/>
            </p:cNvPicPr>
            <p:nvPr/>
          </p:nvPicPr>
          <p:blipFill>
            <a:blip r:embed="rId8"/>
            <a:stretch>
              <a:fillRect/>
            </a:stretch>
          </p:blipFill>
          <p:spPr>
            <a:xfrm>
              <a:off x="5491386" y="4758910"/>
              <a:ext cx="1005662" cy="2048296"/>
            </a:xfrm>
            <a:prstGeom prst="rect">
              <a:avLst/>
            </a:prstGeom>
          </p:spPr>
        </p:pic>
        <p:pic>
          <p:nvPicPr>
            <p:cNvPr id="13" name="図 8"/>
            <p:cNvPicPr>
              <a:picLocks noChangeAspect="1"/>
            </p:cNvPicPr>
            <p:nvPr/>
          </p:nvPicPr>
          <p:blipFill>
            <a:blip r:embed="rId9"/>
            <a:stretch>
              <a:fillRect/>
            </a:stretch>
          </p:blipFill>
          <p:spPr>
            <a:xfrm>
              <a:off x="6169096" y="4691711"/>
              <a:ext cx="762066" cy="2115495"/>
            </a:xfrm>
            <a:prstGeom prst="rect">
              <a:avLst/>
            </a:prstGeom>
          </p:spPr>
        </p:pic>
        <p:pic>
          <p:nvPicPr>
            <p:cNvPr id="14" name="図 10"/>
            <p:cNvPicPr>
              <a:picLocks noChangeAspect="1"/>
            </p:cNvPicPr>
            <p:nvPr/>
          </p:nvPicPr>
          <p:blipFill>
            <a:blip r:embed="rId10"/>
            <a:stretch>
              <a:fillRect/>
            </a:stretch>
          </p:blipFill>
          <p:spPr>
            <a:xfrm>
              <a:off x="4228588" y="4691711"/>
              <a:ext cx="752011" cy="2160629"/>
            </a:xfrm>
            <a:prstGeom prst="rect">
              <a:avLst/>
            </a:prstGeom>
          </p:spPr>
        </p:pic>
        <p:pic>
          <p:nvPicPr>
            <p:cNvPr id="15" name="図 14" descr="M_child01.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833651" y="5013298"/>
              <a:ext cx="575879" cy="1793908"/>
            </a:xfrm>
            <a:prstGeom prst="rect">
              <a:avLst/>
            </a:prstGeom>
          </p:spPr>
        </p:pic>
        <p:pic>
          <p:nvPicPr>
            <p:cNvPr id="16" name="図 15" descr="M_child0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742386" y="5037093"/>
              <a:ext cx="598779" cy="1793909"/>
            </a:xfrm>
            <a:prstGeom prst="rect">
              <a:avLst/>
            </a:prstGeom>
          </p:spPr>
        </p:pic>
        <p:pic>
          <p:nvPicPr>
            <p:cNvPr id="17" name="図 16" descr="M_child03.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392627" y="5606878"/>
              <a:ext cx="469694" cy="1200328"/>
            </a:xfrm>
            <a:prstGeom prst="rect">
              <a:avLst/>
            </a:prstGeom>
          </p:spPr>
        </p:pic>
        <p:pic>
          <p:nvPicPr>
            <p:cNvPr id="18" name="図 17" descr="W_child01.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429496" y="5325312"/>
              <a:ext cx="628286" cy="1491008"/>
            </a:xfrm>
            <a:prstGeom prst="rect">
              <a:avLst/>
            </a:prstGeom>
          </p:spPr>
        </p:pic>
        <p:pic>
          <p:nvPicPr>
            <p:cNvPr id="19" name="図 18" descr="W_child02.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946432" y="5305509"/>
              <a:ext cx="477701" cy="1491007"/>
            </a:xfrm>
            <a:prstGeom prst="rect">
              <a:avLst/>
            </a:prstGeom>
          </p:spPr>
        </p:pic>
        <p:pic>
          <p:nvPicPr>
            <p:cNvPr id="20" name="図 19" descr="W_child03.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2291472" y="5316198"/>
              <a:ext cx="866713" cy="1491008"/>
            </a:xfrm>
            <a:prstGeom prst="rect">
              <a:avLst/>
            </a:prstGeom>
          </p:spPr>
        </p:pic>
        <p:pic>
          <p:nvPicPr>
            <p:cNvPr id="21" name="図 20" descr="Y_husband.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2809564" y="4772264"/>
              <a:ext cx="952636" cy="2057174"/>
            </a:xfrm>
            <a:prstGeom prst="rect">
              <a:avLst/>
            </a:prstGeom>
          </p:spPr>
        </p:pic>
        <p:pic>
          <p:nvPicPr>
            <p:cNvPr id="22" name="図 21" descr="Y_wife.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3507138" y="4767825"/>
              <a:ext cx="682859" cy="2057174"/>
            </a:xfrm>
            <a:prstGeom prst="rect">
              <a:avLst/>
            </a:prstGeom>
          </p:spPr>
        </p:pic>
        <p:pic>
          <p:nvPicPr>
            <p:cNvPr id="23" name="図 22" descr="W_wife.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9551" y="4846384"/>
              <a:ext cx="929479" cy="1962492"/>
            </a:xfrm>
            <a:prstGeom prst="rect">
              <a:avLst/>
            </a:prstGeom>
          </p:spPr>
        </p:pic>
        <p:pic>
          <p:nvPicPr>
            <p:cNvPr id="24" name="図 9"/>
            <p:cNvPicPr>
              <a:picLocks noChangeAspect="1"/>
            </p:cNvPicPr>
            <p:nvPr/>
          </p:nvPicPr>
          <p:blipFill>
            <a:blip r:embed="rId20"/>
            <a:stretch>
              <a:fillRect/>
            </a:stretch>
          </p:blipFill>
          <p:spPr>
            <a:xfrm>
              <a:off x="4666611" y="4697807"/>
              <a:ext cx="1054699" cy="2109399"/>
            </a:xfrm>
            <a:prstGeom prst="rect">
              <a:avLst/>
            </a:prstGeom>
          </p:spPr>
        </p:pic>
      </p:grpSp>
      <p:sp>
        <p:nvSpPr>
          <p:cNvPr id="25" name="正方形/長方形 7">
            <a:extLst>
              <a:ext uri="{FF2B5EF4-FFF2-40B4-BE49-F238E27FC236}">
                <a16:creationId xmlns:a16="http://schemas.microsoft.com/office/drawing/2014/main" id="{DD0062AE-49E0-F189-9B6F-CF0B11EC9A83}"/>
              </a:ext>
            </a:extLst>
          </p:cNvPr>
          <p:cNvSpPr/>
          <p:nvPr/>
        </p:nvSpPr>
        <p:spPr>
          <a:xfrm>
            <a:off x="-1" y="6490179"/>
            <a:ext cx="12192000" cy="400110"/>
          </a:xfrm>
          <a:prstGeom prst="rect">
            <a:avLst/>
          </a:prstGeom>
          <a:solidFill>
            <a:schemeClr val="accent1">
              <a:lumMod val="20000"/>
              <a:lumOff val="80000"/>
            </a:schemeClr>
          </a:solidFill>
        </p:spPr>
        <p:txBody>
          <a:bodyPr wrap="square">
            <a:spAutoFit/>
          </a:bodyPr>
          <a:lstStyle/>
          <a:p>
            <a:pPr algn="ctr"/>
            <a:r>
              <a:rPr lang="fr-FR" altLang="ja-JP" sz="2000" dirty="0">
                <a:ln w="12700">
                  <a:solidFill>
                    <a:schemeClr val="tx1"/>
                  </a:solidFill>
                </a:ln>
                <a:latin typeface="Consolas" panose="020B0609020204030204" pitchFamily="49" charset="0"/>
              </a:rPr>
              <a:t>Coordination sous régionale du SHEP pour l’Afrique de l’ouest et central</a:t>
            </a:r>
          </a:p>
        </p:txBody>
      </p:sp>
      <p:sp>
        <p:nvSpPr>
          <p:cNvPr id="2" name="Titre 1">
            <a:extLst>
              <a:ext uri="{FF2B5EF4-FFF2-40B4-BE49-F238E27FC236}">
                <a16:creationId xmlns:a16="http://schemas.microsoft.com/office/drawing/2014/main" id="{ABDF764F-D5C4-0721-99A8-7978AF80F239}"/>
              </a:ext>
            </a:extLst>
          </p:cNvPr>
          <p:cNvSpPr txBox="1">
            <a:spLocks/>
          </p:cNvSpPr>
          <p:nvPr/>
        </p:nvSpPr>
        <p:spPr>
          <a:xfrm>
            <a:off x="1133633" y="263266"/>
            <a:ext cx="9668719" cy="7465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b="1" kern="1200">
                <a:solidFill>
                  <a:srgbClr val="00206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nSpc>
                <a:spcPct val="100000"/>
              </a:lnSpc>
              <a:defRPr/>
            </a:pPr>
            <a:br>
              <a:rPr lang="fr-FR" sz="2000" b="0" dirty="0">
                <a:effectLst/>
              </a:rPr>
            </a:br>
            <a:r>
              <a:rPr lang="fr-FR" sz="1800" dirty="0">
                <a:effectLst/>
              </a:rPr>
              <a:t>Programme de cocréation de connaissances</a:t>
            </a:r>
            <a:br>
              <a:rPr lang="fr-FR" sz="2000" dirty="0">
                <a:effectLst/>
              </a:rPr>
            </a:br>
            <a:r>
              <a:rPr lang="fr-FR" sz="1800" b="0" dirty="0">
                <a:effectLst/>
              </a:rPr>
              <a:t>Promotion d’une agriculture orientée Vers le marché pour l'Afrique en AFJ 2023</a:t>
            </a:r>
            <a:endParaRPr lang="fr-FR" sz="2000" b="0" dirty="0">
              <a:effectLst/>
            </a:endParaRPr>
          </a:p>
          <a:p>
            <a:pPr>
              <a:lnSpc>
                <a:spcPct val="100000"/>
              </a:lnSpc>
              <a:defRPr/>
            </a:pPr>
            <a:r>
              <a:rPr lang="fr-FR" sz="1400" b="0" dirty="0">
                <a:effectLst/>
              </a:rPr>
              <a:t>Du 3 au 11 août </a:t>
            </a:r>
            <a:r>
              <a:rPr lang="en-US" altLang="ja-JP" sz="1400" b="0" dirty="0">
                <a:effectLst/>
              </a:rPr>
              <a:t>2023 à Centre de formation JICA Hokkaido</a:t>
            </a:r>
            <a:endParaRPr lang="fr-FR" sz="1400" b="0" dirty="0">
              <a:effectLst/>
            </a:endParaRPr>
          </a:p>
        </p:txBody>
      </p:sp>
    </p:spTree>
    <p:extLst>
      <p:ext uri="{BB962C8B-B14F-4D97-AF65-F5344CB8AC3E}">
        <p14:creationId xmlns:p14="http://schemas.microsoft.com/office/powerpoint/2010/main" val="67273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BEDB7-84A3-449B-B5B7-38D5D0B7D6F7}"/>
              </a:ext>
            </a:extLst>
          </p:cNvPr>
          <p:cNvSpPr>
            <a:spLocks noGrp="1"/>
          </p:cNvSpPr>
          <p:nvPr>
            <p:ph type="title"/>
          </p:nvPr>
        </p:nvSpPr>
        <p:spPr>
          <a:xfrm>
            <a:off x="376210" y="365125"/>
            <a:ext cx="10977590" cy="1325563"/>
          </a:xfrm>
        </p:spPr>
        <p:txBody>
          <a:bodyPr>
            <a:normAutofit/>
          </a:bodyPr>
          <a:lstStyle/>
          <a:p>
            <a:r>
              <a:rPr lang="fr-FR" sz="4000" b="1" i="0" u="none" strike="noStrike" baseline="0" dirty="0">
                <a:latin typeface="Helvetica-Bold"/>
              </a:rPr>
              <a:t>(2) </a:t>
            </a:r>
            <a:r>
              <a:rPr lang="fr-FR" sz="4000" b="1" i="0" u="none" strike="noStrike" baseline="0" dirty="0">
                <a:latin typeface="Arial-BoldMT"/>
              </a:rPr>
              <a:t>Exercice sur l'accès et le contrôle des ressources</a:t>
            </a:r>
            <a:endParaRPr lang="fr-FR" sz="4400" dirty="0"/>
          </a:p>
        </p:txBody>
      </p:sp>
      <p:sp>
        <p:nvSpPr>
          <p:cNvPr id="4" name="スライド番号プレースホルダー 3">
            <a:extLst>
              <a:ext uri="{FF2B5EF4-FFF2-40B4-BE49-F238E27FC236}">
                <a16:creationId xmlns:a16="http://schemas.microsoft.com/office/drawing/2014/main" id="{A6A0D4BF-5FB6-4BC3-9FE2-68529FFF871F}"/>
              </a:ext>
            </a:extLst>
          </p:cNvPr>
          <p:cNvSpPr>
            <a:spLocks noGrp="1"/>
          </p:cNvSpPr>
          <p:nvPr>
            <p:ph type="sldNum" sz="quarter" idx="12"/>
          </p:nvPr>
        </p:nvSpPr>
        <p:spPr/>
        <p:txBody>
          <a:bodyPr/>
          <a:lstStyle/>
          <a:p>
            <a:fld id="{5D3A281A-EDD1-4EE7-A1B5-4028A6F808F1}" type="slidenum">
              <a:rPr kumimoji="1" lang="en-US" smtClean="0"/>
              <a:t>10</a:t>
            </a:fld>
            <a:endParaRPr kumimoji="1" lang="en-US"/>
          </a:p>
        </p:txBody>
      </p:sp>
      <p:pic>
        <p:nvPicPr>
          <p:cNvPr id="6" name="図 5">
            <a:extLst>
              <a:ext uri="{FF2B5EF4-FFF2-40B4-BE49-F238E27FC236}">
                <a16:creationId xmlns:a16="http://schemas.microsoft.com/office/drawing/2014/main" id="{7E6E40D6-9AEF-47FF-A5EB-354E600018A2}"/>
              </a:ext>
            </a:extLst>
          </p:cNvPr>
          <p:cNvPicPr>
            <a:picLocks noChangeAspect="1"/>
          </p:cNvPicPr>
          <p:nvPr/>
        </p:nvPicPr>
        <p:blipFill rotWithShape="1">
          <a:blip r:embed="rId3"/>
          <a:srcRect r="24042"/>
          <a:stretch/>
        </p:blipFill>
        <p:spPr>
          <a:xfrm>
            <a:off x="376210" y="2267484"/>
            <a:ext cx="5649206" cy="4088866"/>
          </a:xfrm>
          <a:prstGeom prst="rect">
            <a:avLst/>
          </a:prstGeom>
          <a:ln>
            <a:solidFill>
              <a:schemeClr val="tx1"/>
            </a:solidFill>
          </a:ln>
        </p:spPr>
      </p:pic>
      <p:pic>
        <p:nvPicPr>
          <p:cNvPr id="8" name="図 7">
            <a:extLst>
              <a:ext uri="{FF2B5EF4-FFF2-40B4-BE49-F238E27FC236}">
                <a16:creationId xmlns:a16="http://schemas.microsoft.com/office/drawing/2014/main" id="{AD2C40B6-D5AC-45DC-A69E-6B7847A75603}"/>
              </a:ext>
            </a:extLst>
          </p:cNvPr>
          <p:cNvPicPr>
            <a:picLocks noChangeAspect="1"/>
          </p:cNvPicPr>
          <p:nvPr/>
        </p:nvPicPr>
        <p:blipFill rotWithShape="1">
          <a:blip r:embed="rId4"/>
          <a:srcRect r="23721"/>
          <a:stretch/>
        </p:blipFill>
        <p:spPr>
          <a:xfrm>
            <a:off x="6224587" y="2267484"/>
            <a:ext cx="5668625" cy="4088866"/>
          </a:xfrm>
          <a:prstGeom prst="rect">
            <a:avLst/>
          </a:prstGeom>
          <a:ln>
            <a:solidFill>
              <a:schemeClr val="tx1"/>
            </a:solidFill>
          </a:ln>
        </p:spPr>
      </p:pic>
      <p:sp>
        <p:nvSpPr>
          <p:cNvPr id="3" name="テキスト ボックス 2">
            <a:extLst>
              <a:ext uri="{FF2B5EF4-FFF2-40B4-BE49-F238E27FC236}">
                <a16:creationId xmlns:a16="http://schemas.microsoft.com/office/drawing/2014/main" id="{68C4F2C0-1AC6-4444-9090-993235C85672}"/>
              </a:ext>
            </a:extLst>
          </p:cNvPr>
          <p:cNvSpPr txBox="1"/>
          <p:nvPr/>
        </p:nvSpPr>
        <p:spPr>
          <a:xfrm>
            <a:off x="1198073" y="1811114"/>
            <a:ext cx="4210493" cy="461665"/>
          </a:xfrm>
          <a:prstGeom prst="rect">
            <a:avLst/>
          </a:prstGeom>
          <a:noFill/>
        </p:spPr>
        <p:txBody>
          <a:bodyPr wrap="square" rtlCol="0">
            <a:spAutoFit/>
          </a:bodyPr>
          <a:lstStyle/>
          <a:p>
            <a:pPr algn="ctr"/>
            <a:r>
              <a:rPr lang="fr-FR" sz="2400" b="1" dirty="0">
                <a:latin typeface="Arial" panose="020B0604020202020204" pitchFamily="34" charset="0"/>
                <a:cs typeface="Arial" panose="020B0604020202020204" pitchFamily="34" charset="0"/>
              </a:rPr>
              <a:t>Accès aux ressources</a:t>
            </a:r>
          </a:p>
        </p:txBody>
      </p:sp>
      <p:sp>
        <p:nvSpPr>
          <p:cNvPr id="7" name="テキスト ボックス 6">
            <a:extLst>
              <a:ext uri="{FF2B5EF4-FFF2-40B4-BE49-F238E27FC236}">
                <a16:creationId xmlns:a16="http://schemas.microsoft.com/office/drawing/2014/main" id="{024B336F-D185-48C5-A8B1-F73CAEB6CA13}"/>
              </a:ext>
            </a:extLst>
          </p:cNvPr>
          <p:cNvSpPr txBox="1"/>
          <p:nvPr/>
        </p:nvSpPr>
        <p:spPr>
          <a:xfrm>
            <a:off x="7049525" y="1828083"/>
            <a:ext cx="4210493" cy="461665"/>
          </a:xfrm>
          <a:prstGeom prst="rect">
            <a:avLst/>
          </a:prstGeom>
          <a:noFill/>
        </p:spPr>
        <p:txBody>
          <a:bodyPr wrap="square" rtlCol="0">
            <a:spAutoFit/>
          </a:bodyPr>
          <a:lstStyle/>
          <a:p>
            <a:pPr algn="ctr"/>
            <a:r>
              <a:rPr lang="fr-FR" sz="2400" b="1" dirty="0">
                <a:latin typeface="Arial" panose="020B0604020202020204" pitchFamily="34" charset="0"/>
                <a:cs typeface="Arial" panose="020B0604020202020204" pitchFamily="34" charset="0"/>
              </a:rPr>
              <a:t>Contrôle des ressources</a:t>
            </a:r>
          </a:p>
        </p:txBody>
      </p:sp>
    </p:spTree>
    <p:extLst>
      <p:ext uri="{BB962C8B-B14F-4D97-AF65-F5344CB8AC3E}">
        <p14:creationId xmlns:p14="http://schemas.microsoft.com/office/powerpoint/2010/main" val="219381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F7AA61-5714-4B9C-B813-7036E05FFCEA}"/>
              </a:ext>
            </a:extLst>
          </p:cNvPr>
          <p:cNvSpPr>
            <a:spLocks noGrp="1"/>
          </p:cNvSpPr>
          <p:nvPr>
            <p:ph type="title"/>
          </p:nvPr>
        </p:nvSpPr>
        <p:spPr/>
        <p:txBody>
          <a:bodyPr>
            <a:normAutofit/>
          </a:bodyPr>
          <a:lstStyle/>
          <a:p>
            <a:r>
              <a:rPr lang="fr-FR" sz="4000" b="1" i="0" u="none" strike="noStrike" baseline="0" dirty="0">
                <a:latin typeface="Helvetica-Bold"/>
              </a:rPr>
              <a:t>(3) </a:t>
            </a:r>
            <a:r>
              <a:rPr lang="fr-FR" sz="4000" b="1" i="0" u="none" strike="noStrike" baseline="0" dirty="0">
                <a:latin typeface="Arial-BoldMT"/>
              </a:rPr>
              <a:t>Exercice sur le programme d’activités de la journée</a:t>
            </a:r>
            <a:endParaRPr lang="fr-FR" sz="4400" dirty="0"/>
          </a:p>
        </p:txBody>
      </p:sp>
      <p:sp>
        <p:nvSpPr>
          <p:cNvPr id="4" name="スライド番号プレースホルダー 3">
            <a:extLst>
              <a:ext uri="{FF2B5EF4-FFF2-40B4-BE49-F238E27FC236}">
                <a16:creationId xmlns:a16="http://schemas.microsoft.com/office/drawing/2014/main" id="{75A6B567-D350-4317-BF28-D2FD00820F5D}"/>
              </a:ext>
            </a:extLst>
          </p:cNvPr>
          <p:cNvSpPr>
            <a:spLocks noGrp="1"/>
          </p:cNvSpPr>
          <p:nvPr>
            <p:ph type="sldNum" sz="quarter" idx="12"/>
          </p:nvPr>
        </p:nvSpPr>
        <p:spPr/>
        <p:txBody>
          <a:bodyPr/>
          <a:lstStyle/>
          <a:p>
            <a:fld id="{5D3A281A-EDD1-4EE7-A1B5-4028A6F808F1}" type="slidenum">
              <a:rPr kumimoji="1" lang="en-US" smtClean="0"/>
              <a:t>11</a:t>
            </a:fld>
            <a:endParaRPr kumimoji="1" lang="en-US"/>
          </a:p>
        </p:txBody>
      </p:sp>
      <p:pic>
        <p:nvPicPr>
          <p:cNvPr id="6" name="図 5">
            <a:extLst>
              <a:ext uri="{FF2B5EF4-FFF2-40B4-BE49-F238E27FC236}">
                <a16:creationId xmlns:a16="http://schemas.microsoft.com/office/drawing/2014/main" id="{1177F0A8-8AA8-40AD-8AC5-0A38301B6D15}"/>
              </a:ext>
            </a:extLst>
          </p:cNvPr>
          <p:cNvPicPr>
            <a:picLocks noChangeAspect="1"/>
          </p:cNvPicPr>
          <p:nvPr/>
        </p:nvPicPr>
        <p:blipFill>
          <a:blip r:embed="rId3">
            <a:lum contrast="40000"/>
          </a:blip>
          <a:stretch>
            <a:fillRect/>
          </a:stretch>
        </p:blipFill>
        <p:spPr>
          <a:xfrm>
            <a:off x="497591" y="1805612"/>
            <a:ext cx="11384924" cy="4435813"/>
          </a:xfrm>
          <a:prstGeom prst="rect">
            <a:avLst/>
          </a:prstGeom>
        </p:spPr>
      </p:pic>
    </p:spTree>
    <p:extLst>
      <p:ext uri="{BB962C8B-B14F-4D97-AF65-F5344CB8AC3E}">
        <p14:creationId xmlns:p14="http://schemas.microsoft.com/office/powerpoint/2010/main" val="32540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705BB9-75DC-4834-88C0-60982D9FAB5E}"/>
              </a:ext>
            </a:extLst>
          </p:cNvPr>
          <p:cNvSpPr>
            <a:spLocks noGrp="1"/>
          </p:cNvSpPr>
          <p:nvPr>
            <p:ph type="title"/>
          </p:nvPr>
        </p:nvSpPr>
        <p:spPr/>
        <p:txBody>
          <a:bodyPr>
            <a:normAutofit/>
          </a:bodyPr>
          <a:lstStyle/>
          <a:p>
            <a:r>
              <a:rPr lang="fr-FR" sz="4400" b="1" i="0" u="none" strike="noStrike" baseline="0" dirty="0">
                <a:latin typeface="Helvetica-Bold"/>
              </a:rPr>
              <a:t>(4) </a:t>
            </a:r>
            <a:r>
              <a:rPr lang="fr-FR" sz="4400" b="1" i="0" u="none" strike="noStrike" baseline="0" dirty="0">
                <a:latin typeface="Arial-BoldMT"/>
              </a:rPr>
              <a:t>Exercice sur le budget familial</a:t>
            </a:r>
            <a:endParaRPr lang="fr-FR" dirty="0"/>
          </a:p>
        </p:txBody>
      </p:sp>
      <p:sp>
        <p:nvSpPr>
          <p:cNvPr id="4" name="スライド番号プレースホルダー 3">
            <a:extLst>
              <a:ext uri="{FF2B5EF4-FFF2-40B4-BE49-F238E27FC236}">
                <a16:creationId xmlns:a16="http://schemas.microsoft.com/office/drawing/2014/main" id="{1F81737D-4AB2-4401-84C8-35FE773CF6F6}"/>
              </a:ext>
            </a:extLst>
          </p:cNvPr>
          <p:cNvSpPr>
            <a:spLocks noGrp="1"/>
          </p:cNvSpPr>
          <p:nvPr>
            <p:ph type="sldNum" sz="quarter" idx="12"/>
          </p:nvPr>
        </p:nvSpPr>
        <p:spPr/>
        <p:txBody>
          <a:bodyPr/>
          <a:lstStyle/>
          <a:p>
            <a:fld id="{5D3A281A-EDD1-4EE7-A1B5-4028A6F808F1}" type="slidenum">
              <a:rPr kumimoji="1" lang="en-US" smtClean="0"/>
              <a:t>12</a:t>
            </a:fld>
            <a:endParaRPr kumimoji="1" lang="en-US"/>
          </a:p>
        </p:txBody>
      </p:sp>
      <p:pic>
        <p:nvPicPr>
          <p:cNvPr id="6" name="図 5">
            <a:extLst>
              <a:ext uri="{FF2B5EF4-FFF2-40B4-BE49-F238E27FC236}">
                <a16:creationId xmlns:a16="http://schemas.microsoft.com/office/drawing/2014/main" id="{6122A412-0FD0-4129-8AC8-E49FF2C3B329}"/>
              </a:ext>
            </a:extLst>
          </p:cNvPr>
          <p:cNvPicPr>
            <a:picLocks noChangeAspect="1"/>
          </p:cNvPicPr>
          <p:nvPr/>
        </p:nvPicPr>
        <p:blipFill>
          <a:blip r:embed="rId3">
            <a:lum bright="-20000" contrast="40000"/>
          </a:blip>
          <a:stretch>
            <a:fillRect/>
          </a:stretch>
        </p:blipFill>
        <p:spPr>
          <a:xfrm>
            <a:off x="386475" y="1856555"/>
            <a:ext cx="11314545" cy="4134136"/>
          </a:xfrm>
          <a:prstGeom prst="rect">
            <a:avLst/>
          </a:prstGeom>
        </p:spPr>
      </p:pic>
    </p:spTree>
    <p:extLst>
      <p:ext uri="{BB962C8B-B14F-4D97-AF65-F5344CB8AC3E}">
        <p14:creationId xmlns:p14="http://schemas.microsoft.com/office/powerpoint/2010/main" val="5382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69224-17A7-4A39-ADC8-FEC16BC9B796}"/>
              </a:ext>
            </a:extLst>
          </p:cNvPr>
          <p:cNvSpPr>
            <a:spLocks noGrp="1"/>
          </p:cNvSpPr>
          <p:nvPr>
            <p:ph type="title"/>
          </p:nvPr>
        </p:nvSpPr>
        <p:spPr/>
        <p:txBody>
          <a:bodyPr>
            <a:normAutofit/>
          </a:bodyPr>
          <a:lstStyle/>
          <a:p>
            <a:r>
              <a:rPr lang="fr-FR" sz="4400" b="1" i="0" u="none" strike="noStrike" baseline="0" dirty="0">
                <a:latin typeface="Helvetica-Bold"/>
              </a:rPr>
              <a:t>(5) </a:t>
            </a:r>
            <a:r>
              <a:rPr lang="fr-FR" sz="4400" b="1" i="0" u="none" strike="noStrike" baseline="0" dirty="0">
                <a:latin typeface="Arial-BoldMT"/>
              </a:rPr>
              <a:t>Plan d'action sur le genre</a:t>
            </a:r>
            <a:endParaRPr lang="fr-FR" dirty="0"/>
          </a:p>
        </p:txBody>
      </p:sp>
      <p:sp>
        <p:nvSpPr>
          <p:cNvPr id="4" name="スライド番号プレースホルダー 3">
            <a:extLst>
              <a:ext uri="{FF2B5EF4-FFF2-40B4-BE49-F238E27FC236}">
                <a16:creationId xmlns:a16="http://schemas.microsoft.com/office/drawing/2014/main" id="{1412FBB0-57D7-4FAB-BCF4-D90FCAE49760}"/>
              </a:ext>
            </a:extLst>
          </p:cNvPr>
          <p:cNvSpPr>
            <a:spLocks noGrp="1"/>
          </p:cNvSpPr>
          <p:nvPr>
            <p:ph type="sldNum" sz="quarter" idx="12"/>
          </p:nvPr>
        </p:nvSpPr>
        <p:spPr/>
        <p:txBody>
          <a:bodyPr/>
          <a:lstStyle/>
          <a:p>
            <a:fld id="{5D3A281A-EDD1-4EE7-A1B5-4028A6F808F1}" type="slidenum">
              <a:rPr kumimoji="1" lang="en-US" smtClean="0"/>
              <a:t>13</a:t>
            </a:fld>
            <a:endParaRPr kumimoji="1" lang="en-US"/>
          </a:p>
        </p:txBody>
      </p:sp>
      <p:pic>
        <p:nvPicPr>
          <p:cNvPr id="6" name="図 5">
            <a:extLst>
              <a:ext uri="{FF2B5EF4-FFF2-40B4-BE49-F238E27FC236}">
                <a16:creationId xmlns:a16="http://schemas.microsoft.com/office/drawing/2014/main" id="{3FCC023D-D76B-4255-81B9-D57A94D036C7}"/>
              </a:ext>
            </a:extLst>
          </p:cNvPr>
          <p:cNvPicPr>
            <a:picLocks noChangeAspect="1"/>
          </p:cNvPicPr>
          <p:nvPr/>
        </p:nvPicPr>
        <p:blipFill>
          <a:blip r:embed="rId3">
            <a:lum bright="-20000" contrast="40000"/>
          </a:blip>
          <a:stretch>
            <a:fillRect/>
          </a:stretch>
        </p:blipFill>
        <p:spPr>
          <a:xfrm>
            <a:off x="341740" y="1711969"/>
            <a:ext cx="11509703" cy="4278928"/>
          </a:xfrm>
          <a:prstGeom prst="rect">
            <a:avLst/>
          </a:prstGeom>
        </p:spPr>
      </p:pic>
    </p:spTree>
    <p:extLst>
      <p:ext uri="{BB962C8B-B14F-4D97-AF65-F5344CB8AC3E}">
        <p14:creationId xmlns:p14="http://schemas.microsoft.com/office/powerpoint/2010/main" val="83033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B9C6FE-B910-42C6-AB9E-BE15704BDB99}"/>
              </a:ext>
            </a:extLst>
          </p:cNvPr>
          <p:cNvSpPr>
            <a:spLocks noGrp="1"/>
          </p:cNvSpPr>
          <p:nvPr>
            <p:ph type="title"/>
          </p:nvPr>
        </p:nvSpPr>
        <p:spPr/>
        <p:txBody>
          <a:bodyPr>
            <a:normAutofit fontScale="90000"/>
          </a:bodyPr>
          <a:lstStyle/>
          <a:p>
            <a:r>
              <a:rPr lang="fr-FR" dirty="0"/>
              <a:t>L’histoire d’un mari dans un ménage agricole</a:t>
            </a:r>
          </a:p>
        </p:txBody>
      </p:sp>
      <p:sp>
        <p:nvSpPr>
          <p:cNvPr id="3" name="コンテンツ プレースホルダー 2">
            <a:extLst>
              <a:ext uri="{FF2B5EF4-FFF2-40B4-BE49-F238E27FC236}">
                <a16:creationId xmlns:a16="http://schemas.microsoft.com/office/drawing/2014/main" id="{E56A9F98-18F1-4A86-BBE9-91DE6A1B02FE}"/>
              </a:ext>
            </a:extLst>
          </p:cNvPr>
          <p:cNvSpPr>
            <a:spLocks noGrp="1"/>
          </p:cNvSpPr>
          <p:nvPr>
            <p:ph idx="1"/>
          </p:nvPr>
        </p:nvSpPr>
        <p:spPr/>
        <p:txBody>
          <a:bodyPr vert="horz" lIns="91440" tIns="45720" rIns="91440" bIns="45720" rtlCol="0">
            <a:normAutofit fontScale="85000" lnSpcReduction="20000"/>
          </a:bodyPr>
          <a:lstStyle/>
          <a:p>
            <a:pPr marL="0" indent="441325" algn="just">
              <a:lnSpc>
                <a:spcPct val="120000"/>
              </a:lnSpc>
              <a:buNone/>
            </a:pPr>
            <a:r>
              <a:rPr lang="fr-FR" sz="3200" dirty="0"/>
              <a:t>Un jour, j'ai quitté la maison le matin pour chercher un marché pour mes tomates prêtes à être récoltées. Pendant que j'étais à la recherche d'un marché, un acheteur est venu chez moi et a trouvé ma femme. Il a demandé si elle pouvait lui vendre les tomates, mais comme elle n'avait aucune autorité pour prendre des décisions et qu'elle ne connaissait pas mes plans, elle a refusé.</a:t>
            </a:r>
          </a:p>
          <a:p>
            <a:pPr marL="0" indent="441325" algn="just">
              <a:lnSpc>
                <a:spcPct val="120000"/>
              </a:lnSpc>
              <a:buNone/>
            </a:pPr>
            <a:r>
              <a:rPr lang="fr-FR" sz="3200" dirty="0"/>
              <a:t>Ma recherche d'un marché a échoué et je suis rentré chez moi où ma femme m'a rapporté les événements de la journée. Je me sentais vraiment coupable et mes tomates se sont pourries car je ne pouvais pas trouver un endroit où les vendre.</a:t>
            </a:r>
          </a:p>
        </p:txBody>
      </p:sp>
      <p:sp>
        <p:nvSpPr>
          <p:cNvPr id="4" name="スライド番号プレースホルダー 3">
            <a:extLst>
              <a:ext uri="{FF2B5EF4-FFF2-40B4-BE49-F238E27FC236}">
                <a16:creationId xmlns:a16="http://schemas.microsoft.com/office/drawing/2014/main" id="{9673571B-4C76-45A6-ACAC-5EFFDF86E8A0}"/>
              </a:ext>
            </a:extLst>
          </p:cNvPr>
          <p:cNvSpPr>
            <a:spLocks noGrp="1"/>
          </p:cNvSpPr>
          <p:nvPr>
            <p:ph type="sldNum" sz="quarter" idx="12"/>
          </p:nvPr>
        </p:nvSpPr>
        <p:spPr/>
        <p:txBody>
          <a:bodyPr/>
          <a:lstStyle/>
          <a:p>
            <a:fld id="{5D3A281A-EDD1-4EE7-A1B5-4028A6F808F1}" type="slidenum">
              <a:rPr kumimoji="1" lang="en-US" smtClean="0"/>
              <a:t>2</a:t>
            </a:fld>
            <a:endParaRPr kumimoji="1" lang="en-US"/>
          </a:p>
        </p:txBody>
      </p:sp>
    </p:spTree>
    <p:extLst>
      <p:ext uri="{BB962C8B-B14F-4D97-AF65-F5344CB8AC3E}">
        <p14:creationId xmlns:p14="http://schemas.microsoft.com/office/powerpoint/2010/main" val="8928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7F4F1F-BC98-4556-8347-94D1848148FA}"/>
              </a:ext>
            </a:extLst>
          </p:cNvPr>
          <p:cNvSpPr>
            <a:spLocks noGrp="1"/>
          </p:cNvSpPr>
          <p:nvPr>
            <p:ph type="title"/>
          </p:nvPr>
        </p:nvSpPr>
        <p:spPr>
          <a:xfrm>
            <a:off x="838201" y="499405"/>
            <a:ext cx="10515600" cy="877455"/>
          </a:xfrm>
        </p:spPr>
        <p:txBody>
          <a:bodyPr>
            <a:normAutofit fontScale="90000"/>
          </a:bodyPr>
          <a:lstStyle/>
          <a:p>
            <a:r>
              <a:rPr lang="fr-FR" dirty="0"/>
              <a:t>L’histoire d’une épouse dans un ménage agricole</a:t>
            </a:r>
          </a:p>
        </p:txBody>
      </p:sp>
      <p:sp>
        <p:nvSpPr>
          <p:cNvPr id="3" name="コンテンツ プレースホルダー 2">
            <a:extLst>
              <a:ext uri="{FF2B5EF4-FFF2-40B4-BE49-F238E27FC236}">
                <a16:creationId xmlns:a16="http://schemas.microsoft.com/office/drawing/2014/main" id="{EF692C97-5BF1-4BB4-A453-0B19753BA224}"/>
              </a:ext>
            </a:extLst>
          </p:cNvPr>
          <p:cNvSpPr>
            <a:spLocks noGrp="1"/>
          </p:cNvSpPr>
          <p:nvPr>
            <p:ph idx="1"/>
          </p:nvPr>
        </p:nvSpPr>
        <p:spPr>
          <a:xfrm>
            <a:off x="838200" y="1777771"/>
            <a:ext cx="10583962" cy="4887768"/>
          </a:xfrm>
        </p:spPr>
        <p:txBody>
          <a:bodyPr vert="horz" lIns="91440" tIns="45720" rIns="91440" bIns="45720" rtlCol="0">
            <a:normAutofit fontScale="85000" lnSpcReduction="20000"/>
          </a:bodyPr>
          <a:lstStyle/>
          <a:p>
            <a:pPr marL="0" indent="441325" algn="just">
              <a:lnSpc>
                <a:spcPct val="120000"/>
              </a:lnSpc>
              <a:buNone/>
            </a:pPr>
            <a:r>
              <a:rPr lang="fr-FR" sz="3200" dirty="0"/>
              <a:t>Mon mari m'a dit «J'ai entendu dire que le chou-fleur est rentable. Produisons des choux-fleurs sur toutes nos champs». Je me suis opposée à lui et lui ai dit «Oui, mais à peu près la moitié de notre terrain, pas la totalité le terrain » parce que j'ai vu beaucoup d'autres agriculteurs ont déjà cultivé des choux-fleurs. Et j’ai entendu beaucoup de gens dire qu'ils voulaient produire des choux-fleurs. Je savais qu'au moment de la récolte, le prix baisserait. Mon mari ne m'a pas écoutée et j’ai fait ce qu'il voulait. Nous avons fait une énorme perte à la fin de la saison. Mais après cette expérience malheureuse, mon mari a commencé à me demander «Quelle culture à ton avis est bonne pour cette saison?»</a:t>
            </a:r>
          </a:p>
        </p:txBody>
      </p:sp>
      <p:sp>
        <p:nvSpPr>
          <p:cNvPr id="4" name="スライド番号プレースホルダー 3">
            <a:extLst>
              <a:ext uri="{FF2B5EF4-FFF2-40B4-BE49-F238E27FC236}">
                <a16:creationId xmlns:a16="http://schemas.microsoft.com/office/drawing/2014/main" id="{73310E36-B519-44E0-94CF-432AE4CF74DD}"/>
              </a:ext>
            </a:extLst>
          </p:cNvPr>
          <p:cNvSpPr>
            <a:spLocks noGrp="1"/>
          </p:cNvSpPr>
          <p:nvPr>
            <p:ph type="sldNum" sz="quarter" idx="12"/>
          </p:nvPr>
        </p:nvSpPr>
        <p:spPr/>
        <p:txBody>
          <a:bodyPr/>
          <a:lstStyle/>
          <a:p>
            <a:fld id="{5D3A281A-EDD1-4EE7-A1B5-4028A6F808F1}" type="slidenum">
              <a:rPr kumimoji="1" lang="en-US" smtClean="0"/>
              <a:t>3</a:t>
            </a:fld>
            <a:endParaRPr kumimoji="1" lang="en-US"/>
          </a:p>
        </p:txBody>
      </p:sp>
    </p:spTree>
    <p:extLst>
      <p:ext uri="{BB962C8B-B14F-4D97-AF65-F5344CB8AC3E}">
        <p14:creationId xmlns:p14="http://schemas.microsoft.com/office/powerpoint/2010/main" val="317582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019" y="0"/>
            <a:ext cx="9821056" cy="1035050"/>
          </a:xfrm>
        </p:spPr>
        <p:txBody>
          <a:bodyPr>
            <a:normAutofit fontScale="90000"/>
          </a:bodyPr>
          <a:lstStyle/>
          <a:p>
            <a:r>
              <a:rPr kumimoji="1" lang="fr" dirty="0"/>
              <a:t>Le genre comme question transversale</a:t>
            </a:r>
          </a:p>
        </p:txBody>
      </p:sp>
      <p:sp>
        <p:nvSpPr>
          <p:cNvPr id="3" name="Slide Number Placeholder 2"/>
          <p:cNvSpPr>
            <a:spLocks noGrp="1"/>
          </p:cNvSpPr>
          <p:nvPr>
            <p:ph type="sldNum" sz="quarter" idx="12"/>
          </p:nvPr>
        </p:nvSpPr>
        <p:spPr>
          <a:xfrm>
            <a:off x="8961477" y="6303930"/>
            <a:ext cx="2743200" cy="365125"/>
          </a:xfrm>
        </p:spPr>
        <p:txBody>
          <a:bodyPr/>
          <a:lstStyle/>
          <a:p>
            <a:fld id="{89B20566-2ABD-472F-AE1D-7DCBFBD46ABE}" type="slidenum">
              <a:rPr kumimoji="1" lang="ja-JP" altLang="en-US" smtClean="0">
                <a:latin typeface="Arial" panose="020B0604020202020204" pitchFamily="34" charset="0"/>
                <a:cs typeface="Arial" panose="020B0604020202020204" pitchFamily="34" charset="0"/>
              </a:rPr>
              <a:t>4</a:t>
            </a:fld>
            <a:endParaRPr kumimoji="1" lang="ja-JP" altLang="en-US">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03958" y="1086004"/>
            <a:ext cx="11663192" cy="1035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fr" altLang="ja-JP" dirty="0">
                <a:latin typeface="Arial" panose="020B0604020202020204" pitchFamily="34" charset="0"/>
                <a:cs typeface="Arial" panose="020B0604020202020204" pitchFamily="34" charset="0"/>
              </a:rPr>
              <a:t>SHEP considère le genre comme </a:t>
            </a:r>
            <a:r>
              <a:rPr lang="fr" altLang="ja-JP" dirty="0">
                <a:solidFill>
                  <a:srgbClr val="FF0000"/>
                </a:solidFill>
                <a:latin typeface="Arial" panose="020B0604020202020204" pitchFamily="34" charset="0"/>
                <a:cs typeface="Arial" panose="020B0604020202020204" pitchFamily="34" charset="0"/>
              </a:rPr>
              <a:t>une partie intégrante et essentielle de la gestion des entreprises agricoles </a:t>
            </a:r>
            <a:r>
              <a:rPr lang="fr" altLang="ja-JP" dirty="0">
                <a:latin typeface="Arial" panose="020B0604020202020204" pitchFamily="34" charset="0"/>
                <a:cs typeface="Arial" panose="020B0604020202020204" pitchFamily="34" charset="0"/>
              </a:rPr>
              <a:t>pour les petits exploitants horticoles.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3" name="図 12">
            <a:extLst>
              <a:ext uri="{FF2B5EF4-FFF2-40B4-BE49-F238E27FC236}">
                <a16:creationId xmlns:a16="http://schemas.microsoft.com/office/drawing/2014/main" id="{3C2B8BDA-F893-433E-8514-872F0E19C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662" y="1928385"/>
            <a:ext cx="9967679" cy="4905559"/>
          </a:xfrm>
          <a:prstGeom prst="rect">
            <a:avLst/>
          </a:prstGeom>
        </p:spPr>
      </p:pic>
      <p:sp>
        <p:nvSpPr>
          <p:cNvPr id="14" name="テキスト ボックス 13">
            <a:extLst>
              <a:ext uri="{FF2B5EF4-FFF2-40B4-BE49-F238E27FC236}">
                <a16:creationId xmlns:a16="http://schemas.microsoft.com/office/drawing/2014/main" id="{7E1DFAAA-5365-4B4E-8102-8D0C2B18B750}"/>
              </a:ext>
            </a:extLst>
          </p:cNvPr>
          <p:cNvSpPr txBox="1"/>
          <p:nvPr/>
        </p:nvSpPr>
        <p:spPr>
          <a:xfrm>
            <a:off x="6255750" y="4039515"/>
            <a:ext cx="3822491" cy="830997"/>
          </a:xfrm>
          <a:prstGeom prst="rect">
            <a:avLst/>
          </a:prstGeom>
          <a:noFill/>
        </p:spPr>
        <p:txBody>
          <a:bodyPr wrap="square" rtlCol="0">
            <a:spAutoFit/>
          </a:bodyPr>
          <a:lstStyle/>
          <a:p>
            <a:pPr algn="ctr"/>
            <a:r>
              <a:rPr lang="fr-FR" altLang="ja-JP"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couple en tant qu’une gestion agricole</a:t>
            </a:r>
            <a:endPar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F2AC7CBF-603C-465A-8D99-16313D2130D2}"/>
              </a:ext>
            </a:extLst>
          </p:cNvPr>
          <p:cNvSpPr/>
          <p:nvPr/>
        </p:nvSpPr>
        <p:spPr>
          <a:xfrm>
            <a:off x="9847991" y="6468821"/>
            <a:ext cx="970171" cy="365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矢印: 右 15">
            <a:extLst>
              <a:ext uri="{FF2B5EF4-FFF2-40B4-BE49-F238E27FC236}">
                <a16:creationId xmlns:a16="http://schemas.microsoft.com/office/drawing/2014/main" id="{9B13A1B3-E6F1-4AA9-BC5F-494767BF614A}"/>
              </a:ext>
            </a:extLst>
          </p:cNvPr>
          <p:cNvSpPr/>
          <p:nvPr/>
        </p:nvSpPr>
        <p:spPr>
          <a:xfrm>
            <a:off x="1972131" y="3008405"/>
            <a:ext cx="3522689" cy="764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Egalité des chances</a:t>
            </a:r>
          </a:p>
        </p:txBody>
      </p:sp>
      <p:sp>
        <p:nvSpPr>
          <p:cNvPr id="17" name="矢印: 右 16">
            <a:extLst>
              <a:ext uri="{FF2B5EF4-FFF2-40B4-BE49-F238E27FC236}">
                <a16:creationId xmlns:a16="http://schemas.microsoft.com/office/drawing/2014/main" id="{7444235D-3565-4C2D-AF0D-D7923CEE4F87}"/>
              </a:ext>
            </a:extLst>
          </p:cNvPr>
          <p:cNvSpPr/>
          <p:nvPr/>
        </p:nvSpPr>
        <p:spPr>
          <a:xfrm>
            <a:off x="2289421" y="3610505"/>
            <a:ext cx="3522689" cy="764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Revue des rôles de genre</a:t>
            </a:r>
          </a:p>
        </p:txBody>
      </p:sp>
      <p:sp>
        <p:nvSpPr>
          <p:cNvPr id="18" name="矢印: 右 17">
            <a:extLst>
              <a:ext uri="{FF2B5EF4-FFF2-40B4-BE49-F238E27FC236}">
                <a16:creationId xmlns:a16="http://schemas.microsoft.com/office/drawing/2014/main" id="{7BA9E620-967F-46E2-86FC-943F3CBFBB7F}"/>
              </a:ext>
            </a:extLst>
          </p:cNvPr>
          <p:cNvSpPr/>
          <p:nvPr/>
        </p:nvSpPr>
        <p:spPr>
          <a:xfrm>
            <a:off x="2334393" y="4195123"/>
            <a:ext cx="3822491" cy="781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Prise de décision conjointe</a:t>
            </a:r>
          </a:p>
        </p:txBody>
      </p:sp>
    </p:spTree>
    <p:extLst>
      <p:ext uri="{BB962C8B-B14F-4D97-AF65-F5344CB8AC3E}">
        <p14:creationId xmlns:p14="http://schemas.microsoft.com/office/powerpoint/2010/main" val="150501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62598" y="283204"/>
            <a:ext cx="8493175" cy="900018"/>
          </a:xfrm>
        </p:spPr>
        <p:txBody>
          <a:bodyPr/>
          <a:lstStyle/>
          <a:p>
            <a:r>
              <a:rPr lang="fr" altLang="ja-JP" dirty="0"/>
              <a:t>L'approche SHEP du genre</a:t>
            </a:r>
            <a:endParaRPr lang="ja-JP" altLang="en-US" dirty="0"/>
          </a:p>
        </p:txBody>
      </p:sp>
      <p:sp>
        <p:nvSpPr>
          <p:cNvPr id="3" name="コンテンツ プレースホルダー 2"/>
          <p:cNvSpPr>
            <a:spLocks noGrp="1"/>
          </p:cNvSpPr>
          <p:nvPr>
            <p:ph idx="1"/>
          </p:nvPr>
        </p:nvSpPr>
        <p:spPr>
          <a:xfrm>
            <a:off x="513972" y="1433770"/>
            <a:ext cx="10593739" cy="5424230"/>
          </a:xfrm>
        </p:spPr>
        <p:txBody>
          <a:bodyPr>
            <a:normAutofit/>
          </a:bodyPr>
          <a:lstStyle/>
          <a:p>
            <a:pPr marL="457200" indent="-457200">
              <a:lnSpc>
                <a:spcPct val="110000"/>
              </a:lnSpc>
            </a:pPr>
            <a:r>
              <a:rPr kumimoji="1" lang="fr" altLang="ja-JP" sz="2800" dirty="0"/>
              <a:t>Le genre n'est </a:t>
            </a:r>
            <a:r>
              <a:rPr kumimoji="1" lang="fr" altLang="ja-JP" sz="2800" dirty="0">
                <a:solidFill>
                  <a:srgbClr val="FF0000"/>
                </a:solidFill>
              </a:rPr>
              <a:t>pas </a:t>
            </a:r>
            <a:r>
              <a:rPr kumimoji="1" lang="fr" altLang="ja-JP" sz="2800" dirty="0"/>
              <a:t>une question de femmes. Ce n'est pas à blâmer les hommes. C'est un concept qui rend les hommes et les femmes heureux ensemble.</a:t>
            </a:r>
          </a:p>
          <a:p>
            <a:pPr marL="457200" indent="-457200">
              <a:lnSpc>
                <a:spcPct val="110000"/>
              </a:lnSpc>
            </a:pPr>
            <a:r>
              <a:rPr kumimoji="1" lang="fr" altLang="ja-JP" sz="2800" dirty="0"/>
              <a:t>“ </a:t>
            </a:r>
            <a:r>
              <a:rPr kumimoji="1" lang="fr" altLang="ja-JP" sz="2800" dirty="0">
                <a:solidFill>
                  <a:srgbClr val="FF0000"/>
                </a:solidFill>
              </a:rPr>
              <a:t>Mari et femme comme unité de gestion </a:t>
            </a:r>
            <a:r>
              <a:rPr kumimoji="1" lang="fr" altLang="ja-JP" sz="2800" dirty="0"/>
              <a:t>”</a:t>
            </a:r>
          </a:p>
          <a:p>
            <a:pPr marL="974725" lvl="1" indent="-517525">
              <a:lnSpc>
                <a:spcPct val="110000"/>
              </a:lnSpc>
              <a:buNone/>
            </a:pPr>
            <a:r>
              <a:rPr lang="fr" altLang="ja-JP" sz="2800" dirty="0"/>
              <a:t>(1) Une participation égale à la prise de décision est </a:t>
            </a:r>
            <a:r>
              <a:rPr lang="fr" altLang="ja-JP" sz="2800" dirty="0">
                <a:solidFill>
                  <a:srgbClr val="FF0000"/>
                </a:solidFill>
              </a:rPr>
              <a:t>la clé pour atteindre cet objectif d'une meilleure gestion des exploitations</a:t>
            </a:r>
            <a:r>
              <a:rPr lang="fr" altLang="ja-JP" sz="2800" dirty="0"/>
              <a:t>.</a:t>
            </a:r>
          </a:p>
          <a:p>
            <a:pPr marL="974725" lvl="1" indent="-517525">
              <a:lnSpc>
                <a:spcPct val="110000"/>
              </a:lnSpc>
              <a:buNone/>
            </a:pPr>
            <a:r>
              <a:rPr lang="fr" altLang="ja-JP" sz="2800" dirty="0"/>
              <a:t>(2) La révision/changement des rôles de genre peut être fait </a:t>
            </a:r>
            <a:r>
              <a:rPr lang="fr" altLang="ja-JP" sz="2800" dirty="0">
                <a:solidFill>
                  <a:srgbClr val="FF0000"/>
                </a:solidFill>
              </a:rPr>
              <a:t>plus facilement si les décisions sont prises conjointement </a:t>
            </a:r>
            <a:r>
              <a:rPr lang="fr" altLang="ja-JP" sz="2800" dirty="0"/>
              <a:t>par le mari et la femme.</a:t>
            </a:r>
            <a:endParaRPr kumimoji="1" lang="ja-JP" altLang="en-US" sz="2800" dirty="0"/>
          </a:p>
        </p:txBody>
      </p:sp>
      <p:sp>
        <p:nvSpPr>
          <p:cNvPr id="4" name="スライド番号プレースホルダー 3"/>
          <p:cNvSpPr>
            <a:spLocks noGrp="1"/>
          </p:cNvSpPr>
          <p:nvPr>
            <p:ph type="sldNum" sz="quarter" idx="12"/>
          </p:nvPr>
        </p:nvSpPr>
        <p:spPr>
          <a:xfrm>
            <a:off x="9714970" y="6324879"/>
            <a:ext cx="2133600" cy="365125"/>
          </a:xfrm>
        </p:spPr>
        <p:txBody>
          <a:bodyPr/>
          <a:lstStyle/>
          <a:p>
            <a:pPr algn="r"/>
            <a:fld id="{D2D8002D-B5B0-4BAC-B1F6-782DDCCE6D9C}" type="slidenum">
              <a:rPr lang="ja-JP" altLang="en-US" sz="2400"/>
              <a:pPr algn="r"/>
              <a:t>5</a:t>
            </a:fld>
            <a:endParaRPr lang="ja-JP" altLang="en-US" sz="2400"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0781770" y="104694"/>
            <a:ext cx="1231434" cy="1903751"/>
          </a:xfrm>
          <a:prstGeom prst="rect">
            <a:avLst/>
          </a:prstGeom>
        </p:spPr>
      </p:pic>
    </p:spTree>
    <p:extLst>
      <p:ext uri="{BB962C8B-B14F-4D97-AF65-F5344CB8AC3E}">
        <p14:creationId xmlns:p14="http://schemas.microsoft.com/office/powerpoint/2010/main" val="322363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1" y="177271"/>
            <a:ext cx="11558589" cy="840350"/>
          </a:xfrm>
        </p:spPr>
        <p:txBody>
          <a:bodyPr vert="horz" lIns="91440" tIns="45720" rIns="91440" bIns="45720" rtlCol="0" anchor="ctr">
            <a:normAutofit/>
          </a:bodyPr>
          <a:lstStyle/>
          <a:p>
            <a:pPr algn="ctr"/>
            <a:r>
              <a:rPr lang="fr-FR" dirty="0"/>
              <a:t>Genre dans les 4</a:t>
            </a:r>
            <a:r>
              <a:rPr lang="fr" dirty="0"/>
              <a:t> étapes de SHEP</a:t>
            </a:r>
            <a:endParaRPr lang="fr" u="sng"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6</a:t>
            </a:fld>
            <a:endParaRPr kumimoji="1" lang="en-US" dirty="0"/>
          </a:p>
        </p:txBody>
      </p:sp>
      <p:graphicFrame>
        <p:nvGraphicFramePr>
          <p:cNvPr id="5" name="表 4"/>
          <p:cNvGraphicFramePr>
            <a:graphicFrameLocks noGrp="1"/>
          </p:cNvGraphicFramePr>
          <p:nvPr/>
        </p:nvGraphicFramePr>
        <p:xfrm>
          <a:off x="271461" y="997483"/>
          <a:ext cx="11735661" cy="5683245"/>
        </p:xfrm>
        <a:graphic>
          <a:graphicData uri="http://schemas.openxmlformats.org/drawingml/2006/table">
            <a:tbl>
              <a:tblPr firstRow="1" firstCol="1" bandRow="1">
                <a:tableStyleId>{5940675A-B579-460E-94D1-54222C63F5DA}</a:tableStyleId>
              </a:tblPr>
              <a:tblGrid>
                <a:gridCol w="4592087">
                  <a:extLst>
                    <a:ext uri="{9D8B030D-6E8A-4147-A177-3AD203B41FA5}">
                      <a16:colId xmlns:a16="http://schemas.microsoft.com/office/drawing/2014/main" val="20000"/>
                    </a:ext>
                  </a:extLst>
                </a:gridCol>
                <a:gridCol w="7143574">
                  <a:extLst>
                    <a:ext uri="{9D8B030D-6E8A-4147-A177-3AD203B41FA5}">
                      <a16:colId xmlns:a16="http://schemas.microsoft.com/office/drawing/2014/main" val="20001"/>
                    </a:ext>
                  </a:extLst>
                </a:gridCol>
              </a:tblGrid>
              <a:tr h="401048">
                <a:tc>
                  <a:txBody>
                    <a:bodyPr/>
                    <a:lstStyle/>
                    <a:p>
                      <a:pPr algn="ctr">
                        <a:spcAft>
                          <a:spcPts val="0"/>
                        </a:spcAft>
                      </a:pPr>
                      <a:r>
                        <a:rPr lang="fr" altLang="ja-JP" sz="2000" b="1" dirty="0">
                          <a:effectLst/>
                          <a:latin typeface="Arial" panose="020B0604020202020204" pitchFamily="34" charset="0"/>
                          <a:cs typeface="Arial" panose="020B0604020202020204" pitchFamily="34" charset="0"/>
                        </a:rPr>
                        <a:t>4 étapes</a:t>
                      </a:r>
                      <a:endParaRPr lang="ja-JP" sz="2000" b="1" dirty="0">
                        <a:effectLst/>
                        <a:latin typeface="Arial" panose="020B0604020202020204" pitchFamily="34" charset="0"/>
                        <a:ea typeface="ＭＳ ゴシック"/>
                        <a:cs typeface="Arial" panose="020B0604020202020204" pitchFamily="34" charset="0"/>
                      </a:endParaRPr>
                    </a:p>
                  </a:txBody>
                  <a:tcPr marL="58563" marR="58563" marT="0" marB="0"/>
                </a:tc>
                <a:tc>
                  <a:txBody>
                    <a:bodyPr/>
                    <a:lstStyle/>
                    <a:p>
                      <a:pPr algn="ctr">
                        <a:spcAft>
                          <a:spcPts val="0"/>
                        </a:spcAft>
                      </a:pPr>
                      <a:r>
                        <a:rPr lang="fr" altLang="ja-JP" sz="2000" b="1" dirty="0">
                          <a:effectLst/>
                          <a:latin typeface="Arial" panose="020B0604020202020204" pitchFamily="34" charset="0"/>
                          <a:cs typeface="Arial" panose="020B0604020202020204" pitchFamily="34" charset="0"/>
                        </a:rPr>
                        <a:t>Activités</a:t>
                      </a:r>
                      <a:endParaRPr lang="ja-JP" sz="2000" b="1" dirty="0">
                        <a:effectLst/>
                        <a:latin typeface="Arial" panose="020B0604020202020204" pitchFamily="34" charset="0"/>
                        <a:ea typeface="ＭＳ ゴシック"/>
                        <a:cs typeface="Arial" panose="020B0604020202020204" pitchFamily="34" charset="0"/>
                      </a:endParaRPr>
                    </a:p>
                  </a:txBody>
                  <a:tcPr marL="58563" marR="58563" marT="0" marB="0"/>
                </a:tc>
                <a:extLst>
                  <a:ext uri="{0D108BD9-81ED-4DB2-BD59-A6C34878D82A}">
                    <a16:rowId xmlns:a16="http://schemas.microsoft.com/office/drawing/2014/main" val="10000"/>
                  </a:ext>
                </a:extLst>
              </a:tr>
              <a:tr h="928716">
                <a:tc>
                  <a:txBody>
                    <a:bodyPr/>
                    <a:lstStyle/>
                    <a:p>
                      <a:pPr marL="457200" lvl="0" indent="-457200" algn="l" defTabSz="679450">
                        <a:spcAft>
                          <a:spcPts val="0"/>
                        </a:spcAft>
                        <a:buFont typeface="+mj-lt"/>
                        <a:buAutoNum type="arabicPeriod"/>
                        <a:tabLst>
                          <a:tab pos="3856038" algn="l"/>
                        </a:tabLst>
                      </a:pPr>
                      <a:r>
                        <a:rPr lang="fr-FR" altLang="ja-JP" sz="2800" b="1" baseline="0" dirty="0">
                          <a:effectLst/>
                          <a:latin typeface="Arial" panose="020B0604020202020204" pitchFamily="34" charset="0"/>
                          <a:ea typeface="+mn-ea"/>
                          <a:cs typeface="Arial" panose="020B0604020202020204" pitchFamily="34" charset="0"/>
                        </a:rPr>
                        <a:t>Partager l'objectif</a:t>
                      </a:r>
                      <a:endParaRPr lang="fr-FR" altLang="ja-JP" sz="2800" b="1" dirty="0">
                        <a:effectLst/>
                        <a:latin typeface="Arial" panose="020B0604020202020204" pitchFamily="34" charset="0"/>
                        <a:ea typeface="+mn-ea"/>
                        <a:cs typeface="Arial" panose="020B0604020202020204" pitchFamily="34" charset="0"/>
                      </a:endParaRPr>
                    </a:p>
                  </a:txBody>
                  <a:tcPr marL="58563" marR="58563" marT="0" marB="0">
                    <a:solidFill>
                      <a:srgbClr val="FFFF00"/>
                    </a:solidFill>
                  </a:tcPr>
                </a:tc>
                <a:tc>
                  <a:txBody>
                    <a:bodyPr/>
                    <a:lstStyle/>
                    <a:p>
                      <a:pPr algn="l">
                        <a:spcAft>
                          <a:spcPts val="0"/>
                        </a:spcAft>
                      </a:pPr>
                      <a:r>
                        <a:rPr kumimoji="1" lang="fr" sz="2000" kern="1200" dirty="0">
                          <a:solidFill>
                            <a:schemeClr val="tx1"/>
                          </a:solidFill>
                          <a:effectLst/>
                          <a:latin typeface="Arial"/>
                          <a:ea typeface="ＭＳ ゴシック"/>
                          <a:cs typeface="Times New Roman"/>
                        </a:rPr>
                        <a:t>Atelier de sensibilisation</a:t>
                      </a:r>
                      <a:endParaRPr kumimoji="1" lang="ja-JP" sz="2800" b="1" kern="1200" dirty="0">
                        <a:solidFill>
                          <a:srgbClr val="FF0000"/>
                        </a:solidFill>
                        <a:effectLst/>
                        <a:latin typeface="Arial"/>
                        <a:ea typeface="ＭＳ ゴシック"/>
                        <a:cs typeface="Times New Roman"/>
                      </a:endParaRPr>
                    </a:p>
                  </a:txBody>
                  <a:tcPr anchor="ctr"/>
                </a:tc>
                <a:extLst>
                  <a:ext uri="{0D108BD9-81ED-4DB2-BD59-A6C34878D82A}">
                    <a16:rowId xmlns:a16="http://schemas.microsoft.com/office/drawing/2014/main" val="10001"/>
                  </a:ext>
                </a:extLst>
              </a:tr>
              <a:tr h="1455465">
                <a:tc>
                  <a:txBody>
                    <a:bodyPr/>
                    <a:lstStyle/>
                    <a:p>
                      <a:pPr marL="457200" indent="-457200" algn="l">
                        <a:spcAft>
                          <a:spcPts val="0"/>
                        </a:spcAft>
                        <a:buFont typeface="+mj-lt"/>
                        <a:buAutoNum type="arabicPeriod" startAt="2"/>
                      </a:pPr>
                      <a:r>
                        <a:rPr kumimoji="1" lang="fr-FR" altLang="ja-JP" sz="2800" b="1" kern="1200" baseline="0" dirty="0">
                          <a:solidFill>
                            <a:schemeClr val="tx1"/>
                          </a:solidFill>
                          <a:effectLst/>
                          <a:latin typeface="Arial" panose="020B0604020202020204" pitchFamily="34" charset="0"/>
                          <a:ea typeface="+mn-ea"/>
                          <a:cs typeface="Arial" panose="020B0604020202020204" pitchFamily="34" charset="0"/>
                        </a:rPr>
                        <a:t>Prise de conscience des producteur</a:t>
                      </a:r>
                    </a:p>
                  </a:txBody>
                  <a:tcPr>
                    <a:solidFill>
                      <a:srgbClr val="92D050"/>
                    </a:solidFill>
                  </a:tcPr>
                </a:tc>
                <a:tc>
                  <a:txBody>
                    <a:bodyPr/>
                    <a:lstStyle/>
                    <a:p>
                      <a:pPr marL="342900" indent="-342900" algn="l">
                        <a:spcAft>
                          <a:spcPts val="0"/>
                        </a:spcAft>
                        <a:buFont typeface="Wingdings" panose="05000000000000000000" pitchFamily="2" charset="2"/>
                        <a:buChar char="§"/>
                      </a:pPr>
                      <a:r>
                        <a:rPr kumimoji="1" lang="fr" sz="2000" kern="1200" dirty="0">
                          <a:solidFill>
                            <a:schemeClr val="tx1"/>
                          </a:solidFill>
                          <a:effectLst/>
                          <a:latin typeface="Arial"/>
                          <a:ea typeface="ＭＳ ゴシック"/>
                          <a:cs typeface="Times New Roman"/>
                        </a:rPr>
                        <a:t>Enquête de base </a:t>
                      </a:r>
                      <a:br>
                        <a:rPr kumimoji="1" lang="fr" sz="2000" kern="1200" dirty="0">
                          <a:solidFill>
                            <a:schemeClr val="tx1"/>
                          </a:solidFill>
                          <a:effectLst/>
                          <a:latin typeface="Arial"/>
                          <a:ea typeface="ＭＳ ゴシック"/>
                          <a:cs typeface="Times New Roman"/>
                        </a:rPr>
                      </a:br>
                      <a:r>
                        <a:rPr kumimoji="1" lang="fr" sz="2000" kern="1200" dirty="0">
                          <a:solidFill>
                            <a:schemeClr val="tx1"/>
                          </a:solidFill>
                          <a:effectLst/>
                          <a:latin typeface="Arial"/>
                          <a:ea typeface="ＭＳ ゴシック"/>
                          <a:cs typeface="Times New Roman"/>
                        </a:rPr>
                        <a:t>participative</a:t>
                      </a:r>
                      <a:endParaRPr kumimoji="1" lang="ja-JP" sz="2000" kern="1200" dirty="0">
                        <a:solidFill>
                          <a:schemeClr val="tx1"/>
                        </a:solidFill>
                        <a:effectLst/>
                        <a:latin typeface="Arial"/>
                        <a:ea typeface="ＭＳ ゴシック"/>
                        <a:cs typeface="Times New Roman"/>
                      </a:endParaRPr>
                    </a:p>
                    <a:p>
                      <a:pPr marL="342900" indent="-342900" algn="l">
                        <a:spcAft>
                          <a:spcPts val="0"/>
                        </a:spcAft>
                        <a:buFont typeface="Wingdings" panose="05000000000000000000" pitchFamily="2" charset="2"/>
                        <a:buChar char="§"/>
                      </a:pPr>
                      <a:r>
                        <a:rPr lang="fr" sz="2000" dirty="0">
                          <a:effectLst/>
                          <a:latin typeface="Arial"/>
                          <a:ea typeface="ＭＳ ゴシック"/>
                          <a:cs typeface="Times New Roman"/>
                        </a:rPr>
                        <a:t>Forum des </a:t>
                      </a:r>
                      <a:endParaRPr lang="ja-JP" sz="2000" dirty="0">
                        <a:effectLst/>
                        <a:latin typeface="Arial"/>
                        <a:ea typeface="ＭＳ ゴシック"/>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 sz="2000" dirty="0">
                          <a:effectLst/>
                          <a:latin typeface="Arial"/>
                          <a:ea typeface="ＭＳ ゴシック"/>
                          <a:cs typeface="Times New Roman"/>
                        </a:rPr>
                        <a:t>Étude de marché</a:t>
                      </a: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2"/>
                  </a:ext>
                </a:extLst>
              </a:tr>
              <a:tr h="1116985">
                <a:tc>
                  <a:txBody>
                    <a:bodyPr/>
                    <a:lstStyle/>
                    <a:p>
                      <a:pPr marL="457200" indent="-457200" algn="l">
                        <a:spcAft>
                          <a:spcPts val="0"/>
                        </a:spcAft>
                        <a:buFont typeface="+mj-lt"/>
                        <a:buAutoNum type="arabicPeriod" startAt="3"/>
                        <a:tabLst>
                          <a:tab pos="3763963" algn="l"/>
                        </a:tabLst>
                      </a:pPr>
                      <a:r>
                        <a:rPr kumimoji="1" lang="fr-FR" altLang="ja-JP" sz="2800" b="1" kern="1200" baseline="0" dirty="0">
                          <a:solidFill>
                            <a:schemeClr val="tx1"/>
                          </a:solidFill>
                          <a:effectLst/>
                          <a:latin typeface="Arial" panose="020B0604020202020204" pitchFamily="34" charset="0"/>
                          <a:ea typeface="+mn-ea"/>
                          <a:cs typeface="Arial" panose="020B0604020202020204" pitchFamily="34" charset="0"/>
                        </a:rPr>
                        <a:t>Prise de décision des producteur</a:t>
                      </a:r>
                    </a:p>
                  </a:txBody>
                  <a:tcPr>
                    <a:solidFill>
                      <a:srgbClr val="0070C0"/>
                    </a:solidFill>
                  </a:tcPr>
                </a:tc>
                <a:tc>
                  <a:txBody>
                    <a:bodyPr/>
                    <a:lstStyle/>
                    <a:p>
                      <a:pPr marL="342900" indent="-342900" algn="l">
                        <a:spcAft>
                          <a:spcPts val="0"/>
                        </a:spcAft>
                        <a:buFont typeface="Wingdings" panose="05000000000000000000" pitchFamily="2" charset="2"/>
                        <a:buChar char="§"/>
                      </a:pPr>
                      <a:r>
                        <a:rPr lang="fr" sz="2000" dirty="0">
                          <a:effectLst/>
                          <a:latin typeface="Arial"/>
                          <a:ea typeface="ＭＳ ゴシック"/>
                          <a:cs typeface="Times New Roman"/>
                        </a:rPr>
                        <a:t>Sélection des cultures </a:t>
                      </a:r>
                      <a:endParaRPr lang="ja-JP" sz="2000" dirty="0">
                        <a:effectLst/>
                        <a:latin typeface="Arial"/>
                        <a:ea typeface="ＭＳ ゴシック"/>
                        <a:cs typeface="Times New Roman"/>
                      </a:endParaRPr>
                    </a:p>
                    <a:p>
                      <a:pPr marL="342900" indent="-342900" algn="l">
                        <a:spcAft>
                          <a:spcPts val="0"/>
                        </a:spcAft>
                        <a:buFont typeface="Wingdings" panose="05000000000000000000" pitchFamily="2" charset="2"/>
                        <a:buChar char="§"/>
                      </a:pPr>
                      <a:r>
                        <a:rPr lang="fr" sz="2000" dirty="0">
                          <a:effectLst/>
                          <a:latin typeface="Arial"/>
                          <a:ea typeface="ＭＳ ゴシック"/>
                          <a:cs typeface="Times New Roman"/>
                        </a:rPr>
                        <a:t>Élaboration de </a:t>
                      </a:r>
                      <a:r>
                        <a:rPr lang="fr-FR" sz="2000" dirty="0">
                          <a:effectLst/>
                          <a:latin typeface="Arial"/>
                          <a:ea typeface="ＭＳ ゴシック"/>
                          <a:cs typeface="Times New Roman"/>
                        </a:rPr>
                        <a:t>PA </a:t>
                      </a:r>
                      <a:br>
                        <a:rPr lang="fr-FR" sz="2000" dirty="0">
                          <a:effectLst/>
                          <a:latin typeface="Arial"/>
                          <a:ea typeface="ＭＳ ゴシック"/>
                          <a:cs typeface="Times New Roman"/>
                        </a:rPr>
                      </a:br>
                      <a:r>
                        <a:rPr lang="fr-FR" sz="2000" dirty="0">
                          <a:effectLst/>
                          <a:latin typeface="Arial"/>
                          <a:ea typeface="ＭＳ ゴシック"/>
                          <a:cs typeface="Times New Roman"/>
                        </a:rPr>
                        <a:t>et calendrier cultural</a:t>
                      </a: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3"/>
                  </a:ext>
                </a:extLst>
              </a:tr>
              <a:tr h="1205615">
                <a:tc>
                  <a:txBody>
                    <a:bodyPr/>
                    <a:lstStyle/>
                    <a:p>
                      <a:pPr marL="457200" indent="-457200" algn="l">
                        <a:spcAft>
                          <a:spcPts val="0"/>
                        </a:spcAft>
                        <a:buFont typeface="+mj-lt"/>
                        <a:buAutoNum type="arabicPeriod" startAt="4"/>
                      </a:pPr>
                      <a:r>
                        <a:rPr kumimoji="1" lang="fr-FR" altLang="ja-JP" sz="2800" b="1" kern="1200" baseline="0" dirty="0">
                          <a:solidFill>
                            <a:schemeClr val="tx1"/>
                          </a:solidFill>
                          <a:effectLst/>
                          <a:latin typeface="Arial" panose="020B0604020202020204" pitchFamily="34" charset="0"/>
                          <a:ea typeface="+mn-ea"/>
                          <a:cs typeface="Arial" panose="020B0604020202020204" pitchFamily="34" charset="0"/>
                        </a:rPr>
                        <a:t>Acquisition </a:t>
                      </a:r>
                      <a:br>
                        <a:rPr kumimoji="1" lang="fr-FR" altLang="ja-JP" sz="2800" b="1" kern="1200" baseline="0" dirty="0">
                          <a:solidFill>
                            <a:schemeClr val="tx1"/>
                          </a:solidFill>
                          <a:effectLst/>
                          <a:latin typeface="Arial" panose="020B0604020202020204" pitchFamily="34" charset="0"/>
                          <a:ea typeface="+mn-ea"/>
                          <a:cs typeface="Arial" panose="020B0604020202020204" pitchFamily="34" charset="0"/>
                        </a:rPr>
                      </a:br>
                      <a:r>
                        <a:rPr kumimoji="1" lang="fr-FR" altLang="ja-JP" sz="2800" b="1" kern="1200" baseline="0" dirty="0">
                          <a:solidFill>
                            <a:schemeClr val="tx1"/>
                          </a:solidFill>
                          <a:effectLst/>
                          <a:latin typeface="Arial" panose="020B0604020202020204" pitchFamily="34" charset="0"/>
                          <a:ea typeface="+mn-ea"/>
                          <a:cs typeface="Arial" panose="020B0604020202020204" pitchFamily="34" charset="0"/>
                        </a:rPr>
                        <a:t>des compétences</a:t>
                      </a:r>
                    </a:p>
                  </a:txBody>
                  <a:tcPr>
                    <a:solidFill>
                      <a:srgbClr val="FF0000"/>
                    </a:solidFill>
                  </a:tcPr>
                </a:tc>
                <a:tc>
                  <a:txBody>
                    <a:bodyPr/>
                    <a:lstStyle/>
                    <a:p>
                      <a:pPr algn="l">
                        <a:spcAft>
                          <a:spcPts val="0"/>
                        </a:spcAft>
                      </a:pPr>
                      <a:r>
                        <a:rPr lang="fr" sz="2000" dirty="0">
                          <a:effectLst/>
                          <a:latin typeface="Arial"/>
                          <a:ea typeface="ＭＳ ゴシック"/>
                          <a:cs typeface="Times New Roman"/>
                        </a:rPr>
                        <a:t>Formations sur le terrain</a:t>
                      </a: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4"/>
                  </a:ext>
                </a:extLst>
              </a:tr>
              <a:tr h="575416">
                <a:tc gridSpan="2">
                  <a:txBody>
                    <a:bodyPr/>
                    <a:lstStyle/>
                    <a:p>
                      <a:pPr algn="l">
                        <a:spcAft>
                          <a:spcPts val="0"/>
                        </a:spcAft>
                      </a:pPr>
                      <a:r>
                        <a:rPr lang="fr" altLang="ja-JP" sz="2800" b="0" dirty="0">
                          <a:solidFill>
                            <a:schemeClr val="tx1"/>
                          </a:solidFill>
                          <a:effectLst/>
                          <a:latin typeface="Arial"/>
                          <a:ea typeface="ＭＳ ゴシック"/>
                          <a:cs typeface="Times New Roman"/>
                        </a:rPr>
                        <a:t>Suivi </a:t>
                      </a:r>
                      <a:r>
                        <a:rPr lang="fr" altLang="ja-JP" sz="2800" b="0" baseline="0" dirty="0">
                          <a:solidFill>
                            <a:schemeClr val="tx1"/>
                          </a:solidFill>
                          <a:effectLst/>
                          <a:latin typeface="Arial"/>
                          <a:ea typeface="ＭＳ ゴシック"/>
                          <a:cs typeface="Times New Roman"/>
                        </a:rPr>
                        <a:t>et surveillance </a:t>
                      </a:r>
                      <a:endParaRPr lang="ja-JP" altLang="ja-JP" sz="2800" b="0" dirty="0">
                        <a:solidFill>
                          <a:schemeClr val="tx1"/>
                        </a:solidFill>
                        <a:effectLst/>
                        <a:latin typeface="Arial"/>
                        <a:ea typeface="ＭＳ ゴシック"/>
                        <a:cs typeface="Times New Roman"/>
                      </a:endParaRPr>
                    </a:p>
                  </a:txBody>
                  <a:tcPr anchor="ctr">
                    <a:noFill/>
                  </a:tcPr>
                </a:tc>
                <a:tc hMerge="1">
                  <a:txBody>
                    <a:bodyPr/>
                    <a:lstStyle/>
                    <a:p>
                      <a:pPr algn="l">
                        <a:spcAft>
                          <a:spcPts val="0"/>
                        </a:spcAft>
                      </a:pP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3" name="四角形: 角を丸くする 2">
            <a:extLst>
              <a:ext uri="{FF2B5EF4-FFF2-40B4-BE49-F238E27FC236}">
                <a16:creationId xmlns:a16="http://schemas.microsoft.com/office/drawing/2014/main" id="{D1967AFC-0490-4B78-9485-12BC60066CD8}"/>
              </a:ext>
            </a:extLst>
          </p:cNvPr>
          <p:cNvSpPr/>
          <p:nvPr/>
        </p:nvSpPr>
        <p:spPr>
          <a:xfrm>
            <a:off x="8149687" y="1466573"/>
            <a:ext cx="3755404" cy="775240"/>
          </a:xfrm>
          <a:prstGeom prst="roundRect">
            <a:avLst/>
          </a:prstGeom>
          <a:solidFill>
            <a:srgbClr val="FCF79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ja-JP" sz="2000" b="1" dirty="0">
                <a:solidFill>
                  <a:srgbClr val="0000CC"/>
                </a:solidFill>
                <a:latin typeface="Arial" panose="020B0604020202020204" pitchFamily="34" charset="0"/>
                <a:cs typeface="Arial" panose="020B0604020202020204" pitchFamily="34" charset="0"/>
              </a:rPr>
              <a:t>Orientation de la sensibilisation au genre</a:t>
            </a:r>
            <a:endParaRPr kumimoji="1" lang="ja-JP" altLang="en-US" sz="2000" b="1" dirty="0">
              <a:solidFill>
                <a:srgbClr val="0000CC"/>
              </a:solidFill>
              <a:latin typeface="Arial" panose="020B0604020202020204" pitchFamily="34" charset="0"/>
              <a:cs typeface="Arial" panose="020B0604020202020204" pitchFamily="34" charset="0"/>
            </a:endParaRPr>
          </a:p>
        </p:txBody>
      </p:sp>
      <p:sp>
        <p:nvSpPr>
          <p:cNvPr id="7" name="四角形: 角を丸くする 6">
            <a:extLst>
              <a:ext uri="{FF2B5EF4-FFF2-40B4-BE49-F238E27FC236}">
                <a16:creationId xmlns:a16="http://schemas.microsoft.com/office/drawing/2014/main" id="{7048D667-D392-4208-AFCE-2A3FB77E0529}"/>
              </a:ext>
            </a:extLst>
          </p:cNvPr>
          <p:cNvSpPr/>
          <p:nvPr/>
        </p:nvSpPr>
        <p:spPr>
          <a:xfrm>
            <a:off x="8177637" y="2436690"/>
            <a:ext cx="3702037" cy="549374"/>
          </a:xfrm>
          <a:prstGeom prst="roundRect">
            <a:avLst/>
          </a:prstGeom>
          <a:solidFill>
            <a:srgbClr val="FCF79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ja-JP" sz="2000" b="1" dirty="0">
                <a:solidFill>
                  <a:srgbClr val="0000CC"/>
                </a:solidFill>
                <a:latin typeface="Arial" panose="020B0604020202020204" pitchFamily="34" charset="0"/>
                <a:cs typeface="Arial" panose="020B0604020202020204" pitchFamily="34" charset="0"/>
              </a:rPr>
              <a:t>Formation axée sur le genre </a:t>
            </a:r>
          </a:p>
        </p:txBody>
      </p:sp>
      <p:sp>
        <p:nvSpPr>
          <p:cNvPr id="9" name="四角形: 角を丸くする 8">
            <a:extLst>
              <a:ext uri="{FF2B5EF4-FFF2-40B4-BE49-F238E27FC236}">
                <a16:creationId xmlns:a16="http://schemas.microsoft.com/office/drawing/2014/main" id="{DBD8CCAC-B6A3-41FB-98B6-84C6C9E64ED3}"/>
              </a:ext>
            </a:extLst>
          </p:cNvPr>
          <p:cNvSpPr/>
          <p:nvPr/>
        </p:nvSpPr>
        <p:spPr>
          <a:xfrm>
            <a:off x="9418987" y="3828522"/>
            <a:ext cx="2501552" cy="985293"/>
          </a:xfrm>
          <a:prstGeom prst="roundRect">
            <a:avLst/>
          </a:prstGeom>
          <a:solidFill>
            <a:srgbClr val="FCF79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altLang="ja-JP" sz="2000" b="1" dirty="0">
                <a:solidFill>
                  <a:srgbClr val="0000CC"/>
                </a:solidFill>
                <a:latin typeface="Arial" panose="020B0604020202020204" pitchFamily="34" charset="0"/>
                <a:cs typeface="Arial" panose="020B0604020202020204" pitchFamily="34" charset="0"/>
              </a:rPr>
              <a:t>Prise de décision équilibrée entre les sexes</a:t>
            </a:r>
            <a:endParaRPr kumimoji="1" lang="ja-JP" altLang="en-US" sz="2000" b="1" dirty="0">
              <a:solidFill>
                <a:srgbClr val="0000CC"/>
              </a:solidFill>
              <a:latin typeface="Arial" panose="020B0604020202020204" pitchFamily="34" charset="0"/>
              <a:cs typeface="Arial" panose="020B0604020202020204" pitchFamily="34" charset="0"/>
            </a:endParaRPr>
          </a:p>
        </p:txBody>
      </p:sp>
      <p:sp>
        <p:nvSpPr>
          <p:cNvPr id="11" name="四角形: 角を丸くする 10">
            <a:extLst>
              <a:ext uri="{FF2B5EF4-FFF2-40B4-BE49-F238E27FC236}">
                <a16:creationId xmlns:a16="http://schemas.microsoft.com/office/drawing/2014/main" id="{4B6F72F0-AD35-4C20-BAB7-5EA1BEA9F504}"/>
              </a:ext>
            </a:extLst>
          </p:cNvPr>
          <p:cNvSpPr/>
          <p:nvPr/>
        </p:nvSpPr>
        <p:spPr>
          <a:xfrm>
            <a:off x="8131917" y="5119235"/>
            <a:ext cx="3788622" cy="774067"/>
          </a:xfrm>
          <a:prstGeom prst="roundRect">
            <a:avLst/>
          </a:prstGeom>
          <a:solidFill>
            <a:srgbClr val="FCF79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ja-JP" sz="2000" b="1" dirty="0">
                <a:solidFill>
                  <a:srgbClr val="0000CC"/>
                </a:solidFill>
                <a:latin typeface="Arial" panose="020B0604020202020204" pitchFamily="34" charset="0"/>
                <a:cs typeface="Arial" panose="020B0604020202020204" pitchFamily="34" charset="0"/>
              </a:rPr>
              <a:t>Participation équilibrée entre les sexes</a:t>
            </a:r>
            <a:endParaRPr kumimoji="1" lang="ja-JP" altLang="en-US" sz="2000" b="1" dirty="0">
              <a:solidFill>
                <a:srgbClr val="0000CC"/>
              </a:solidFill>
              <a:latin typeface="Arial" panose="020B0604020202020204" pitchFamily="34" charset="0"/>
              <a:cs typeface="Arial" panose="020B0604020202020204" pitchFamily="34" charset="0"/>
            </a:endParaRPr>
          </a:p>
        </p:txBody>
      </p:sp>
      <p:sp>
        <p:nvSpPr>
          <p:cNvPr id="10" name="四角形: 角を丸くする 10">
            <a:extLst>
              <a:ext uri="{FF2B5EF4-FFF2-40B4-BE49-F238E27FC236}">
                <a16:creationId xmlns:a16="http://schemas.microsoft.com/office/drawing/2014/main" id="{4B6F72F0-AD35-4C20-BAB7-5EA1BEA9F504}"/>
              </a:ext>
            </a:extLst>
          </p:cNvPr>
          <p:cNvSpPr/>
          <p:nvPr/>
        </p:nvSpPr>
        <p:spPr>
          <a:xfrm>
            <a:off x="8444748" y="6044979"/>
            <a:ext cx="3120459" cy="713409"/>
          </a:xfrm>
          <a:prstGeom prst="roundRect">
            <a:avLst/>
          </a:prstGeom>
          <a:solidFill>
            <a:srgbClr val="FCF79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ja-JP" sz="2000" b="1" dirty="0">
                <a:solidFill>
                  <a:srgbClr val="0000CC"/>
                </a:solidFill>
                <a:latin typeface="Arial" panose="020B0604020202020204" pitchFamily="34" charset="0"/>
                <a:cs typeface="Arial" panose="020B0604020202020204" pitchFamily="34" charset="0"/>
              </a:rPr>
              <a:t>Suivi des changements concernant le genre</a:t>
            </a:r>
            <a:endParaRPr kumimoji="1" lang="ja-JP" altLang="en-US" sz="2000" b="1" dirty="0">
              <a:solidFill>
                <a:srgbClr val="0000CC"/>
              </a:solidFill>
              <a:latin typeface="Arial" panose="020B0604020202020204" pitchFamily="34" charset="0"/>
              <a:cs typeface="Arial" panose="020B0604020202020204" pitchFamily="34" charset="0"/>
            </a:endParaRPr>
          </a:p>
        </p:txBody>
      </p:sp>
      <p:sp>
        <p:nvSpPr>
          <p:cNvPr id="12" name="四角形: 角を丸くする 10">
            <a:extLst>
              <a:ext uri="{FF2B5EF4-FFF2-40B4-BE49-F238E27FC236}">
                <a16:creationId xmlns:a16="http://schemas.microsoft.com/office/drawing/2014/main" id="{4B6F72F0-AD35-4C20-BAB7-5EA1BEA9F504}"/>
              </a:ext>
            </a:extLst>
          </p:cNvPr>
          <p:cNvSpPr/>
          <p:nvPr/>
        </p:nvSpPr>
        <p:spPr>
          <a:xfrm>
            <a:off x="3963300" y="6058231"/>
            <a:ext cx="4415188" cy="698637"/>
          </a:xfrm>
          <a:prstGeom prst="roundRect">
            <a:avLst/>
          </a:prstGeom>
          <a:solidFill>
            <a:srgbClr val="FCF79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ja-JP" sz="2000" b="1" dirty="0">
                <a:solidFill>
                  <a:srgbClr val="0000CC"/>
                </a:solidFill>
                <a:latin typeface="Arial" panose="020B0604020202020204" pitchFamily="34" charset="0"/>
                <a:cs typeface="Arial" panose="020B0604020202020204" pitchFamily="34" charset="0"/>
              </a:rPr>
              <a:t>Suivi sur le partage des bénéfices équilibré entre les sexes</a:t>
            </a:r>
            <a:endParaRPr kumimoji="1" lang="ja-JP" altLang="en-US" sz="2000" b="1" dirty="0">
              <a:solidFill>
                <a:srgbClr val="0000CC"/>
              </a:solidFill>
              <a:latin typeface="Arial" panose="020B0604020202020204" pitchFamily="34" charset="0"/>
              <a:cs typeface="Arial" panose="020B0604020202020204" pitchFamily="34" charset="0"/>
            </a:endParaRPr>
          </a:p>
        </p:txBody>
      </p:sp>
      <p:sp>
        <p:nvSpPr>
          <p:cNvPr id="13" name="32-Point Star 12"/>
          <p:cNvSpPr/>
          <p:nvPr/>
        </p:nvSpPr>
        <p:spPr>
          <a:xfrm>
            <a:off x="8264196" y="4082579"/>
            <a:ext cx="1607575" cy="793376"/>
          </a:xfrm>
          <a:prstGeom prst="star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 altLang="ja-JP" sz="2000" b="1" dirty="0">
                <a:solidFill>
                  <a:srgbClr val="FF0000"/>
                </a:solidFill>
              </a:rPr>
              <a:t>Important!</a:t>
            </a:r>
            <a:endParaRPr kumimoji="1" lang="en-US" sz="2000" b="1" dirty="0">
              <a:solidFill>
                <a:srgbClr val="FF0000"/>
              </a:solidFill>
            </a:endParaRPr>
          </a:p>
        </p:txBody>
      </p:sp>
      <p:sp>
        <p:nvSpPr>
          <p:cNvPr id="14" name="四角形: 角を丸くする 13">
            <a:extLst>
              <a:ext uri="{FF2B5EF4-FFF2-40B4-BE49-F238E27FC236}">
                <a16:creationId xmlns:a16="http://schemas.microsoft.com/office/drawing/2014/main" id="{9388F3EE-AD66-488A-871A-B498A3FBE3EB}"/>
              </a:ext>
            </a:extLst>
          </p:cNvPr>
          <p:cNvSpPr/>
          <p:nvPr/>
        </p:nvSpPr>
        <p:spPr>
          <a:xfrm>
            <a:off x="8187813" y="3022158"/>
            <a:ext cx="3702037" cy="603219"/>
          </a:xfrm>
          <a:prstGeom prst="roundRect">
            <a:avLst/>
          </a:prstGeom>
          <a:solidFill>
            <a:srgbClr val="FCF79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ja-JP" sz="2000" b="1" dirty="0">
                <a:solidFill>
                  <a:srgbClr val="0000CC"/>
                </a:solidFill>
                <a:latin typeface="Arial" panose="020B0604020202020204" pitchFamily="34" charset="0"/>
                <a:cs typeface="Arial" panose="020B0604020202020204" pitchFamily="34" charset="0"/>
              </a:rPr>
              <a:t>Participation équilibrée entre les sexes</a:t>
            </a:r>
          </a:p>
        </p:txBody>
      </p:sp>
    </p:spTree>
    <p:extLst>
      <p:ext uri="{BB962C8B-B14F-4D97-AF65-F5344CB8AC3E}">
        <p14:creationId xmlns:p14="http://schemas.microsoft.com/office/powerpoint/2010/main" val="29469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P spid="10"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8582"/>
            <a:ext cx="12192001" cy="1325563"/>
          </a:xfrm>
        </p:spPr>
        <p:txBody>
          <a:bodyPr>
            <a:normAutofit/>
          </a:bodyPr>
          <a:lstStyle/>
          <a:p>
            <a:pPr algn="ctr"/>
            <a:r>
              <a:rPr kumimoji="1" lang="fr-FR" sz="4000" dirty="0"/>
              <a:t>L'égalité de participation pratiquée dans SHEP</a:t>
            </a:r>
            <a:endParaRPr kumimoji="1" lang="en-US" sz="4000"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7</a:t>
            </a:fld>
            <a:endParaRPr kumimoji="1" lang="en-US"/>
          </a:p>
        </p:txBody>
      </p:sp>
      <p:grpSp>
        <p:nvGrpSpPr>
          <p:cNvPr id="3" name="グループ化 2">
            <a:extLst>
              <a:ext uri="{FF2B5EF4-FFF2-40B4-BE49-F238E27FC236}">
                <a16:creationId xmlns:a16="http://schemas.microsoft.com/office/drawing/2014/main" id="{6DA43FCE-850C-473C-8099-E9063BABA71C}"/>
              </a:ext>
            </a:extLst>
          </p:cNvPr>
          <p:cNvGrpSpPr/>
          <p:nvPr/>
        </p:nvGrpSpPr>
        <p:grpSpPr>
          <a:xfrm>
            <a:off x="210901" y="1078016"/>
            <a:ext cx="4099561" cy="3807462"/>
            <a:chOff x="569771" y="1325818"/>
            <a:chExt cx="4783365" cy="4279957"/>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771" y="1325818"/>
              <a:ext cx="4783365" cy="3345836"/>
            </a:xfrm>
            <a:prstGeom prst="rect">
              <a:avLst/>
            </a:prstGeom>
            <a:ln>
              <a:noFill/>
            </a:ln>
            <a:effectLst>
              <a:softEdge rad="112500"/>
            </a:effectLst>
          </p:spPr>
        </p:pic>
        <p:sp>
          <p:nvSpPr>
            <p:cNvPr id="8" name="TextBox 7"/>
            <p:cNvSpPr txBox="1"/>
            <p:nvPr/>
          </p:nvSpPr>
          <p:spPr>
            <a:xfrm>
              <a:off x="569771" y="4671654"/>
              <a:ext cx="4783365" cy="934121"/>
            </a:xfrm>
            <a:prstGeom prst="rect">
              <a:avLst/>
            </a:prstGeom>
            <a:solidFill>
              <a:srgbClr val="FFFF00"/>
            </a:solidFill>
          </p:spPr>
          <p:txBody>
            <a:bodyPr wrap="square" rtlCol="0">
              <a:spAutoFit/>
            </a:bodyPr>
            <a:lstStyle/>
            <a:p>
              <a:pPr algn="ctr"/>
              <a:r>
                <a:rPr lang="en-US" sz="2400" b="1" dirty="0">
                  <a:latin typeface="Arial" panose="020B0604020202020204" pitchFamily="34" charset="0"/>
                  <a:cs typeface="Arial" panose="020B0604020202020204" pitchFamily="34" charset="0"/>
                </a:rPr>
                <a:t>Participation </a:t>
              </a:r>
              <a:r>
                <a:rPr lang="fr-FR" sz="2400" b="1" dirty="0">
                  <a:latin typeface="Arial" panose="020B0604020202020204" pitchFamily="34" charset="0"/>
                  <a:cs typeface="Arial" panose="020B0604020202020204" pitchFamily="34" charset="0"/>
                </a:rPr>
                <a:t>égale</a:t>
              </a: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aux formations</a:t>
              </a:r>
              <a:endParaRPr kumimoji="1" lang="en-US" sz="2400" b="1" dirty="0">
                <a:solidFill>
                  <a:srgbClr val="FF0000"/>
                </a:solidFill>
                <a:latin typeface="Arial" panose="020B0604020202020204" pitchFamily="34" charset="0"/>
                <a:cs typeface="Arial" panose="020B0604020202020204" pitchFamily="34" charset="0"/>
              </a:endParaRPr>
            </a:p>
          </p:txBody>
        </p:sp>
      </p:grpSp>
      <p:grpSp>
        <p:nvGrpSpPr>
          <p:cNvPr id="12" name="グループ化 11">
            <a:extLst>
              <a:ext uri="{FF2B5EF4-FFF2-40B4-BE49-F238E27FC236}">
                <a16:creationId xmlns:a16="http://schemas.microsoft.com/office/drawing/2014/main" id="{56899834-2EC0-4FE6-8973-E629FFCA7EDF}"/>
              </a:ext>
            </a:extLst>
          </p:cNvPr>
          <p:cNvGrpSpPr/>
          <p:nvPr/>
        </p:nvGrpSpPr>
        <p:grpSpPr>
          <a:xfrm>
            <a:off x="8040269" y="986576"/>
            <a:ext cx="4099559" cy="4399404"/>
            <a:chOff x="9845040" y="2114896"/>
            <a:chExt cx="3825240" cy="4399404"/>
          </a:xfrm>
        </p:grpSpPr>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5040" y="2114896"/>
              <a:ext cx="3825240" cy="2843213"/>
            </a:xfrm>
            <a:prstGeom prst="rect">
              <a:avLst/>
            </a:prstGeom>
            <a:ln>
              <a:noFill/>
            </a:ln>
            <a:effectLst>
              <a:softEdge rad="112500"/>
            </a:effectLst>
          </p:spPr>
        </p:pic>
        <p:sp>
          <p:nvSpPr>
            <p:cNvPr id="9" name="TextBox 8"/>
            <p:cNvSpPr txBox="1"/>
            <p:nvPr/>
          </p:nvSpPr>
          <p:spPr>
            <a:xfrm>
              <a:off x="9845040" y="4944640"/>
              <a:ext cx="3825240" cy="1569660"/>
            </a:xfrm>
            <a:prstGeom prst="rect">
              <a:avLst/>
            </a:prstGeom>
            <a:solidFill>
              <a:srgbClr val="FFFF00"/>
            </a:solidFill>
          </p:spPr>
          <p:txBody>
            <a:bodyPr wrap="square" rtlCol="0">
              <a:spAutoFit/>
            </a:bodyPr>
            <a:lstStyle/>
            <a:p>
              <a:pPr algn="ctr"/>
              <a:r>
                <a:rPr lang="fr-FR" sz="2400" b="1" dirty="0">
                  <a:latin typeface="Arial" panose="020B0604020202020204" pitchFamily="34" charset="0"/>
                  <a:cs typeface="Arial" panose="020B0604020202020204" pitchFamily="34" charset="0"/>
                </a:rPr>
                <a:t>Participation égale à la gestion de l'entreprise, </a:t>
              </a:r>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à la prise de décision et </a:t>
              </a:r>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au partage des avantages</a:t>
              </a:r>
              <a:endParaRPr kumimoji="1" lang="en-US" sz="2400" b="1" dirty="0">
                <a:solidFill>
                  <a:srgbClr val="FF0000"/>
                </a:solidFill>
                <a:latin typeface="Arial" panose="020B0604020202020204" pitchFamily="34" charset="0"/>
                <a:cs typeface="Arial" panose="020B0604020202020204" pitchFamily="34" charset="0"/>
              </a:endParaRPr>
            </a:p>
          </p:txBody>
        </p:sp>
      </p:grpSp>
      <p:grpSp>
        <p:nvGrpSpPr>
          <p:cNvPr id="11" name="グループ化 10">
            <a:extLst>
              <a:ext uri="{FF2B5EF4-FFF2-40B4-BE49-F238E27FC236}">
                <a16:creationId xmlns:a16="http://schemas.microsoft.com/office/drawing/2014/main" id="{38B1751B-E8CE-4A16-BE98-241627606C0C}"/>
              </a:ext>
            </a:extLst>
          </p:cNvPr>
          <p:cNvGrpSpPr/>
          <p:nvPr/>
        </p:nvGrpSpPr>
        <p:grpSpPr>
          <a:xfrm>
            <a:off x="4041060" y="2803519"/>
            <a:ext cx="4099560" cy="3737522"/>
            <a:chOff x="6096000" y="874685"/>
            <a:chExt cx="4099560" cy="3737522"/>
          </a:xfrm>
        </p:grpSpPr>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0" y="874685"/>
              <a:ext cx="4099560" cy="2895490"/>
            </a:xfrm>
            <a:prstGeom prst="rect">
              <a:avLst/>
            </a:prstGeom>
            <a:ln>
              <a:noFill/>
            </a:ln>
            <a:effectLst>
              <a:softEdge rad="112500"/>
            </a:effectLst>
          </p:spPr>
        </p:pic>
        <p:sp>
          <p:nvSpPr>
            <p:cNvPr id="10" name="TextBox 9"/>
            <p:cNvSpPr txBox="1"/>
            <p:nvPr/>
          </p:nvSpPr>
          <p:spPr>
            <a:xfrm>
              <a:off x="6096000" y="3781210"/>
              <a:ext cx="4099560" cy="830997"/>
            </a:xfrm>
            <a:prstGeom prst="rect">
              <a:avLst/>
            </a:prstGeom>
            <a:solidFill>
              <a:srgbClr val="FFFF00"/>
            </a:solidFill>
          </p:spPr>
          <p:txBody>
            <a:bodyPr wrap="square" rtlCol="0">
              <a:spAutoFit/>
            </a:bodyPr>
            <a:lstStyle/>
            <a:p>
              <a:pPr algn="ctr"/>
              <a:r>
                <a:rPr lang="fr-FR" sz="2400" b="1" dirty="0">
                  <a:latin typeface="Arial" panose="020B0604020202020204" pitchFamily="34" charset="0"/>
                  <a:cs typeface="Arial" panose="020B0604020202020204" pitchFamily="34" charset="0"/>
                </a:rPr>
                <a:t>Participation égale aux activités agricoles</a:t>
              </a:r>
              <a:endParaRPr kumimoji="1" lang="en-US" sz="24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9921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fr-FR" sz="4000" dirty="0"/>
              <a:t>Changements après l'intervention de SHEP sur le genre</a:t>
            </a:r>
            <a:endParaRPr kumimoji="1" lang="en-US" sz="4000" dirty="0"/>
          </a:p>
        </p:txBody>
      </p:sp>
      <p:sp>
        <p:nvSpPr>
          <p:cNvPr id="3" name="Slide Number Placeholder 2"/>
          <p:cNvSpPr>
            <a:spLocks noGrp="1"/>
          </p:cNvSpPr>
          <p:nvPr>
            <p:ph type="sldNum" sz="quarter" idx="12"/>
          </p:nvPr>
        </p:nvSpPr>
        <p:spPr/>
        <p:txBody>
          <a:bodyPr/>
          <a:lstStyle/>
          <a:p>
            <a:fld id="{89B20566-2ABD-472F-AE1D-7DCBFBD46ABE}" type="slidenum">
              <a:rPr kumimoji="1" lang="ja-JP" altLang="en-US" smtClean="0"/>
              <a:t>8</a:t>
            </a:fld>
            <a:endParaRPr kumimoji="1" lang="ja-JP" altLang="en-US"/>
          </a:p>
        </p:txBody>
      </p:sp>
      <p:graphicFrame>
        <p:nvGraphicFramePr>
          <p:cNvPr id="7" name="Table 6"/>
          <p:cNvGraphicFramePr>
            <a:graphicFrameLocks noGrp="1"/>
          </p:cNvGraphicFramePr>
          <p:nvPr/>
        </p:nvGraphicFramePr>
        <p:xfrm>
          <a:off x="628861" y="1613201"/>
          <a:ext cx="10648739" cy="4369300"/>
        </p:xfrm>
        <a:graphic>
          <a:graphicData uri="http://schemas.openxmlformats.org/drawingml/2006/table">
            <a:tbl>
              <a:tblPr firstRow="1" bandRow="1">
                <a:tableStyleId>{5C22544A-7EE6-4342-B048-85BDC9FD1C3A}</a:tableStyleId>
              </a:tblPr>
              <a:tblGrid>
                <a:gridCol w="3602442">
                  <a:extLst>
                    <a:ext uri="{9D8B030D-6E8A-4147-A177-3AD203B41FA5}">
                      <a16:colId xmlns:a16="http://schemas.microsoft.com/office/drawing/2014/main" val="20000"/>
                    </a:ext>
                  </a:extLst>
                </a:gridCol>
                <a:gridCol w="3518174">
                  <a:extLst>
                    <a:ext uri="{9D8B030D-6E8A-4147-A177-3AD203B41FA5}">
                      <a16:colId xmlns:a16="http://schemas.microsoft.com/office/drawing/2014/main" val="20001"/>
                    </a:ext>
                  </a:extLst>
                </a:gridCol>
                <a:gridCol w="3528123">
                  <a:extLst>
                    <a:ext uri="{9D8B030D-6E8A-4147-A177-3AD203B41FA5}">
                      <a16:colId xmlns:a16="http://schemas.microsoft.com/office/drawing/2014/main" val="20002"/>
                    </a:ext>
                  </a:extLst>
                </a:gridCol>
              </a:tblGrid>
              <a:tr h="1121218">
                <a:tc>
                  <a:txBody>
                    <a:bodyPr/>
                    <a:lstStyle/>
                    <a:p>
                      <a:pPr algn="ctr"/>
                      <a:r>
                        <a:rPr kumimoji="1" lang="en-US" altLang="ja-JP" sz="2800" dirty="0">
                          <a:solidFill>
                            <a:schemeClr val="tx1"/>
                          </a:solidFill>
                          <a:latin typeface="Arial" panose="020B0604020202020204" pitchFamily="34" charset="0"/>
                          <a:cs typeface="Arial" panose="020B0604020202020204" pitchFamily="34" charset="0"/>
                        </a:rPr>
                        <a:t>Kenya</a:t>
                      </a:r>
                      <a:r>
                        <a:rPr kumimoji="1" lang="ja-JP" altLang="en-US" sz="2800" dirty="0">
                          <a:solidFill>
                            <a:schemeClr val="tx1"/>
                          </a:solidFill>
                          <a:latin typeface="Arial" panose="020B0604020202020204" pitchFamily="34" charset="0"/>
                          <a:cs typeface="Arial" panose="020B0604020202020204" pitchFamily="34" charset="0"/>
                        </a:rPr>
                        <a:t> </a:t>
                      </a:r>
                      <a:r>
                        <a:rPr kumimoji="1" lang="en-US" altLang="ja-JP" sz="2800" dirty="0">
                          <a:solidFill>
                            <a:schemeClr val="tx1"/>
                          </a:solidFill>
                          <a:latin typeface="Arial" panose="020B0604020202020204" pitchFamily="34" charset="0"/>
                          <a:cs typeface="Arial" panose="020B0604020202020204" pitchFamily="34" charset="0"/>
                        </a:rPr>
                        <a:t>SHEP</a:t>
                      </a:r>
                      <a:r>
                        <a:rPr kumimoji="1" lang="ja-JP" altLang="en-US" sz="2800" dirty="0">
                          <a:solidFill>
                            <a:schemeClr val="tx1"/>
                          </a:solidFill>
                          <a:latin typeface="Arial" panose="020B0604020202020204" pitchFamily="34" charset="0"/>
                          <a:cs typeface="Arial" panose="020B0604020202020204" pitchFamily="34" charset="0"/>
                        </a:rPr>
                        <a:t> </a:t>
                      </a:r>
                      <a:br>
                        <a:rPr kumimoji="1" lang="fr-FR" altLang="ja-JP" sz="2800" dirty="0">
                          <a:solidFill>
                            <a:schemeClr val="tx1"/>
                          </a:solidFill>
                          <a:latin typeface="Arial" panose="020B0604020202020204" pitchFamily="34" charset="0"/>
                          <a:cs typeface="Arial" panose="020B0604020202020204" pitchFamily="34" charset="0"/>
                        </a:rPr>
                      </a:br>
                      <a:r>
                        <a:rPr kumimoji="1" lang="en-US" altLang="ja-JP" sz="2800" dirty="0">
                          <a:solidFill>
                            <a:schemeClr val="tx1"/>
                          </a:solidFill>
                          <a:latin typeface="Arial" panose="020B0604020202020204" pitchFamily="34" charset="0"/>
                          <a:cs typeface="Arial" panose="020B0604020202020204" pitchFamily="34" charset="0"/>
                        </a:rPr>
                        <a:t>Phase 1</a:t>
                      </a:r>
                      <a:endParaRPr kumimoji="1" lang="ja-JP" altLang="en-US" sz="2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kumimoji="1" lang="fr-FR" altLang="ja-JP" sz="2800" dirty="0">
                          <a:solidFill>
                            <a:schemeClr val="tx1"/>
                          </a:solidFill>
                          <a:latin typeface="Arial" panose="020B0604020202020204" pitchFamily="34" charset="0"/>
                          <a:cs typeface="Arial" panose="020B0604020202020204" pitchFamily="34" charset="0"/>
                        </a:rPr>
                        <a:t>Revenu moyen </a:t>
                      </a:r>
                      <a:br>
                        <a:rPr kumimoji="1" lang="fr-FR" altLang="ja-JP" sz="2800" dirty="0">
                          <a:solidFill>
                            <a:schemeClr val="tx1"/>
                          </a:solidFill>
                          <a:latin typeface="Arial" panose="020B0604020202020204" pitchFamily="34" charset="0"/>
                          <a:cs typeface="Arial" panose="020B0604020202020204" pitchFamily="34" charset="0"/>
                        </a:rPr>
                      </a:br>
                      <a:r>
                        <a:rPr kumimoji="1" lang="fr-FR" altLang="ja-JP" sz="2800" dirty="0">
                          <a:solidFill>
                            <a:schemeClr val="tx1"/>
                          </a:solidFill>
                          <a:latin typeface="Arial" panose="020B0604020202020204" pitchFamily="34" charset="0"/>
                          <a:cs typeface="Arial" panose="020B0604020202020204" pitchFamily="34" charset="0"/>
                        </a:rPr>
                        <a:t>des hommes</a:t>
                      </a:r>
                      <a:endParaRPr kumimoji="1" lang="ja-JP" altLang="en-US" sz="2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kumimoji="1" lang="en-US" altLang="ja-JP" sz="2800" dirty="0" err="1">
                          <a:solidFill>
                            <a:schemeClr val="tx1"/>
                          </a:solidFill>
                          <a:latin typeface="Arial" panose="020B0604020202020204" pitchFamily="34" charset="0"/>
                          <a:cs typeface="Arial" panose="020B0604020202020204" pitchFamily="34" charset="0"/>
                        </a:rPr>
                        <a:t>Revenu</a:t>
                      </a:r>
                      <a:r>
                        <a:rPr kumimoji="1" lang="en-US" altLang="ja-JP" sz="2800" dirty="0">
                          <a:solidFill>
                            <a:schemeClr val="tx1"/>
                          </a:solidFill>
                          <a:latin typeface="Arial" panose="020B0604020202020204" pitchFamily="34" charset="0"/>
                          <a:cs typeface="Arial" panose="020B0604020202020204" pitchFamily="34" charset="0"/>
                        </a:rPr>
                        <a:t> </a:t>
                      </a:r>
                      <a:r>
                        <a:rPr kumimoji="1" lang="en-US" altLang="ja-JP" sz="2800" dirty="0" err="1">
                          <a:solidFill>
                            <a:schemeClr val="tx1"/>
                          </a:solidFill>
                          <a:latin typeface="Arial" panose="020B0604020202020204" pitchFamily="34" charset="0"/>
                          <a:cs typeface="Arial" panose="020B0604020202020204" pitchFamily="34" charset="0"/>
                        </a:rPr>
                        <a:t>moyen</a:t>
                      </a:r>
                      <a:r>
                        <a:rPr kumimoji="1" lang="en-US" altLang="ja-JP" sz="2800" dirty="0">
                          <a:solidFill>
                            <a:schemeClr val="tx1"/>
                          </a:solidFill>
                          <a:latin typeface="Arial" panose="020B0604020202020204" pitchFamily="34" charset="0"/>
                          <a:cs typeface="Arial" panose="020B0604020202020204" pitchFamily="34" charset="0"/>
                        </a:rPr>
                        <a:t> </a:t>
                      </a:r>
                      <a:br>
                        <a:rPr kumimoji="1" lang="en-US" altLang="ja-JP" sz="2800" dirty="0">
                          <a:solidFill>
                            <a:schemeClr val="tx1"/>
                          </a:solidFill>
                          <a:latin typeface="Arial" panose="020B0604020202020204" pitchFamily="34" charset="0"/>
                          <a:cs typeface="Arial" panose="020B0604020202020204" pitchFamily="34" charset="0"/>
                        </a:rPr>
                      </a:br>
                      <a:r>
                        <a:rPr kumimoji="1" lang="en-US" altLang="ja-JP" sz="2800" dirty="0">
                          <a:solidFill>
                            <a:schemeClr val="tx1"/>
                          </a:solidFill>
                          <a:latin typeface="Arial" panose="020B0604020202020204" pitchFamily="34" charset="0"/>
                          <a:cs typeface="Arial" panose="020B0604020202020204" pitchFamily="34" charset="0"/>
                        </a:rPr>
                        <a:t>des femmes</a:t>
                      </a:r>
                      <a:endParaRPr kumimoji="1" lang="ja-JP" altLang="en-US" sz="28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463309">
                <a:tc>
                  <a:txBody>
                    <a:bodyPr/>
                    <a:lstStyle/>
                    <a:p>
                      <a:pPr algn="ctr"/>
                      <a:r>
                        <a:rPr kumimoji="1" lang="en-US" altLang="ja-JP" sz="2800" dirty="0">
                          <a:solidFill>
                            <a:schemeClr val="tx1"/>
                          </a:solidFill>
                          <a:latin typeface="Arial" panose="020B0604020202020204" pitchFamily="34" charset="0"/>
                          <a:cs typeface="Arial" panose="020B0604020202020204" pitchFamily="34" charset="0"/>
                        </a:rPr>
                        <a:t>Etude de base</a:t>
                      </a:r>
                      <a:endParaRPr kumimoji="1" lang="ja-JP" altLang="en-US" sz="2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kumimoji="1" lang="en-US" altLang="ja-JP" sz="4000" dirty="0">
                          <a:solidFill>
                            <a:schemeClr val="tx1"/>
                          </a:solidFill>
                          <a:latin typeface="Arial" panose="020B0604020202020204" pitchFamily="34" charset="0"/>
                          <a:cs typeface="Arial" panose="020B0604020202020204" pitchFamily="34" charset="0"/>
                        </a:rPr>
                        <a:t>$266</a:t>
                      </a:r>
                    </a:p>
                    <a:p>
                      <a:pPr algn="ctr"/>
                      <a:r>
                        <a:rPr kumimoji="1" lang="en-US" altLang="ja-JP" sz="4000" dirty="0">
                          <a:solidFill>
                            <a:schemeClr val="tx1"/>
                          </a:solidFill>
                          <a:latin typeface="Arial" panose="020B0604020202020204" pitchFamily="34" charset="0"/>
                          <a:cs typeface="Arial" panose="020B0604020202020204" pitchFamily="34" charset="0"/>
                        </a:rPr>
                        <a:t>(100%)</a:t>
                      </a:r>
                      <a:endParaRPr kumimoji="1" lang="ja-JP" altLang="en-US" sz="40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kumimoji="1" lang="en-US" altLang="ja-JP" sz="4000" dirty="0">
                          <a:solidFill>
                            <a:schemeClr val="tx1"/>
                          </a:solidFill>
                          <a:latin typeface="Arial" panose="020B0604020202020204" pitchFamily="34" charset="0"/>
                          <a:cs typeface="Arial" panose="020B0604020202020204" pitchFamily="34" charset="0"/>
                        </a:rPr>
                        <a:t>$184</a:t>
                      </a:r>
                    </a:p>
                    <a:p>
                      <a:pPr algn="ctr"/>
                      <a:r>
                        <a:rPr kumimoji="1" lang="en-US" altLang="ja-JP" sz="4000" dirty="0">
                          <a:solidFill>
                            <a:schemeClr val="tx1"/>
                          </a:solidFill>
                          <a:latin typeface="Arial" panose="020B0604020202020204" pitchFamily="34" charset="0"/>
                          <a:cs typeface="Arial" panose="020B0604020202020204" pitchFamily="34" charset="0"/>
                        </a:rPr>
                        <a:t>(69%)</a:t>
                      </a:r>
                      <a:endParaRPr kumimoji="1" lang="ja-JP" altLang="en-US" sz="40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784773">
                <a:tc>
                  <a:txBody>
                    <a:bodyPr/>
                    <a:lstStyle/>
                    <a:p>
                      <a:pPr algn="ctr"/>
                      <a:r>
                        <a:rPr kumimoji="1" lang="fr-FR" altLang="ja-JP" sz="2800" dirty="0">
                          <a:solidFill>
                            <a:schemeClr val="tx1"/>
                          </a:solidFill>
                          <a:latin typeface="Arial" panose="020B0604020202020204" pitchFamily="34" charset="0"/>
                          <a:cs typeface="Arial" panose="020B0604020202020204" pitchFamily="34" charset="0"/>
                        </a:rPr>
                        <a:t>Enquête finale </a:t>
                      </a:r>
                    </a:p>
                    <a:p>
                      <a:pPr algn="ctr"/>
                      <a:r>
                        <a:rPr kumimoji="1" lang="fr-FR" altLang="ja-JP" sz="2800" dirty="0">
                          <a:solidFill>
                            <a:schemeClr val="tx1"/>
                          </a:solidFill>
                          <a:latin typeface="Arial" panose="020B0604020202020204" pitchFamily="34" charset="0"/>
                          <a:cs typeface="Arial" panose="020B0604020202020204" pitchFamily="34" charset="0"/>
                        </a:rPr>
                        <a:t>(2 ans après l'enquête de base)</a:t>
                      </a:r>
                      <a:endParaRPr kumimoji="1" lang="ja-JP" altLang="en-US" sz="28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kumimoji="1" lang="en-US" altLang="ja-JP" sz="4000" dirty="0">
                          <a:solidFill>
                            <a:schemeClr val="tx1"/>
                          </a:solidFill>
                          <a:latin typeface="Arial" panose="020B0604020202020204" pitchFamily="34" charset="0"/>
                          <a:cs typeface="Arial" panose="020B0604020202020204" pitchFamily="34" charset="0"/>
                        </a:rPr>
                        <a:t>$502</a:t>
                      </a:r>
                    </a:p>
                    <a:p>
                      <a:pPr algn="ctr"/>
                      <a:r>
                        <a:rPr kumimoji="1" lang="en-US" altLang="ja-JP" sz="4000" dirty="0">
                          <a:solidFill>
                            <a:schemeClr val="tx1"/>
                          </a:solidFill>
                          <a:latin typeface="Arial" panose="020B0604020202020204" pitchFamily="34" charset="0"/>
                          <a:cs typeface="Arial" panose="020B0604020202020204" pitchFamily="34" charset="0"/>
                        </a:rPr>
                        <a:t>(100%)</a:t>
                      </a:r>
                      <a:endParaRPr kumimoji="1" lang="ja-JP" altLang="en-US" sz="40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kumimoji="1" lang="en-US" altLang="ja-JP" sz="4000" dirty="0">
                          <a:solidFill>
                            <a:schemeClr val="tx1"/>
                          </a:solidFill>
                          <a:latin typeface="Arial" panose="020B0604020202020204" pitchFamily="34" charset="0"/>
                          <a:cs typeface="Arial" panose="020B0604020202020204" pitchFamily="34" charset="0"/>
                        </a:rPr>
                        <a:t>$427</a:t>
                      </a:r>
                    </a:p>
                    <a:p>
                      <a:pPr algn="ctr"/>
                      <a:r>
                        <a:rPr kumimoji="1" lang="en-US" altLang="ja-JP" sz="4000" dirty="0">
                          <a:solidFill>
                            <a:schemeClr val="tx1"/>
                          </a:solidFill>
                          <a:latin typeface="Arial" panose="020B0604020202020204" pitchFamily="34" charset="0"/>
                          <a:cs typeface="Arial" panose="020B0604020202020204" pitchFamily="34" charset="0"/>
                        </a:rPr>
                        <a:t>(85%)</a:t>
                      </a:r>
                      <a:endParaRPr kumimoji="1" lang="ja-JP" altLang="en-US" sz="40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15947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979CA68-CB42-4134-93E3-123BA7C4C6CE}"/>
              </a:ext>
            </a:extLst>
          </p:cNvPr>
          <p:cNvSpPr>
            <a:spLocks noGrp="1"/>
          </p:cNvSpPr>
          <p:nvPr>
            <p:ph type="title"/>
          </p:nvPr>
        </p:nvSpPr>
        <p:spPr>
          <a:xfrm>
            <a:off x="386661" y="365125"/>
            <a:ext cx="10967139" cy="1325563"/>
          </a:xfrm>
        </p:spPr>
        <p:txBody>
          <a:bodyPr>
            <a:normAutofit fontScale="90000"/>
          </a:bodyPr>
          <a:lstStyle/>
          <a:p>
            <a:r>
              <a:rPr lang="fr-FR" dirty="0"/>
              <a:t>(1) Exercice sur le rôle et les responsabilités</a:t>
            </a:r>
          </a:p>
        </p:txBody>
      </p:sp>
      <p:sp>
        <p:nvSpPr>
          <p:cNvPr id="4" name="スライド番号プレースホルダー 3">
            <a:extLst>
              <a:ext uri="{FF2B5EF4-FFF2-40B4-BE49-F238E27FC236}">
                <a16:creationId xmlns:a16="http://schemas.microsoft.com/office/drawing/2014/main" id="{40C81AC7-6070-473E-A3BC-27034C24C938}"/>
              </a:ext>
            </a:extLst>
          </p:cNvPr>
          <p:cNvSpPr>
            <a:spLocks noGrp="1"/>
          </p:cNvSpPr>
          <p:nvPr>
            <p:ph type="sldNum" sz="quarter" idx="12"/>
          </p:nvPr>
        </p:nvSpPr>
        <p:spPr/>
        <p:txBody>
          <a:bodyPr/>
          <a:lstStyle/>
          <a:p>
            <a:fld id="{5D3A281A-EDD1-4EE7-A1B5-4028A6F808F1}" type="slidenum">
              <a:rPr kumimoji="1" lang="en-US" smtClean="0"/>
              <a:t>9</a:t>
            </a:fld>
            <a:endParaRPr kumimoji="1" lang="en-US"/>
          </a:p>
        </p:txBody>
      </p:sp>
      <p:pic>
        <p:nvPicPr>
          <p:cNvPr id="8" name="図 7">
            <a:extLst>
              <a:ext uri="{FF2B5EF4-FFF2-40B4-BE49-F238E27FC236}">
                <a16:creationId xmlns:a16="http://schemas.microsoft.com/office/drawing/2014/main" id="{18EA1954-08DC-4528-A2D8-D33A101CCB67}"/>
              </a:ext>
            </a:extLst>
          </p:cNvPr>
          <p:cNvPicPr>
            <a:picLocks noChangeAspect="1"/>
          </p:cNvPicPr>
          <p:nvPr/>
        </p:nvPicPr>
        <p:blipFill>
          <a:blip r:embed="rId3"/>
          <a:stretch>
            <a:fillRect/>
          </a:stretch>
        </p:blipFill>
        <p:spPr>
          <a:xfrm>
            <a:off x="438727" y="1297352"/>
            <a:ext cx="11314545" cy="5218903"/>
          </a:xfrm>
          <a:prstGeom prst="rect">
            <a:avLst/>
          </a:prstGeom>
        </p:spPr>
      </p:pic>
      <p:pic>
        <p:nvPicPr>
          <p:cNvPr id="10" name="図 9">
            <a:extLst>
              <a:ext uri="{FF2B5EF4-FFF2-40B4-BE49-F238E27FC236}">
                <a16:creationId xmlns:a16="http://schemas.microsoft.com/office/drawing/2014/main" id="{9686FD4A-E038-4AC2-8DD4-25BEAC097662}"/>
              </a:ext>
            </a:extLst>
          </p:cNvPr>
          <p:cNvPicPr>
            <a:picLocks noChangeAspect="1"/>
          </p:cNvPicPr>
          <p:nvPr/>
        </p:nvPicPr>
        <p:blipFill>
          <a:blip r:embed="rId4"/>
          <a:stretch>
            <a:fillRect/>
          </a:stretch>
        </p:blipFill>
        <p:spPr>
          <a:xfrm>
            <a:off x="222455" y="1297352"/>
            <a:ext cx="11530817" cy="5218903"/>
          </a:xfrm>
          <a:prstGeom prst="rect">
            <a:avLst/>
          </a:prstGeom>
        </p:spPr>
      </p:pic>
    </p:spTree>
    <p:extLst>
      <p:ext uri="{BB962C8B-B14F-4D97-AF65-F5344CB8AC3E}">
        <p14:creationId xmlns:p14="http://schemas.microsoft.com/office/powerpoint/2010/main" val="378140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8" ma:contentTypeDescription="新しいドキュメントを作成します。" ma:contentTypeScope="" ma:versionID="4727cdbd0fd9f8089d045891ae666004">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aa4d7870900b9d65edf52ede02b3442d"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documentManagement>
</p:properties>
</file>

<file path=customXml/itemProps1.xml><?xml version="1.0" encoding="utf-8"?>
<ds:datastoreItem xmlns:ds="http://schemas.openxmlformats.org/officeDocument/2006/customXml" ds:itemID="{4DBB541E-E914-4FC9-90BD-58375F8630F1}"/>
</file>

<file path=customXml/itemProps2.xml><?xml version="1.0" encoding="utf-8"?>
<ds:datastoreItem xmlns:ds="http://schemas.openxmlformats.org/officeDocument/2006/customXml" ds:itemID="{731E63D1-66BB-4A70-97B5-3F2C16BCD5FB}"/>
</file>

<file path=customXml/itemProps3.xml><?xml version="1.0" encoding="utf-8"?>
<ds:datastoreItem xmlns:ds="http://schemas.openxmlformats.org/officeDocument/2006/customXml" ds:itemID="{53DF7281-F633-4C2C-A888-5786DDAA6213}"/>
</file>

<file path=docProps/app.xml><?xml version="1.0" encoding="utf-8"?>
<Properties xmlns="http://schemas.openxmlformats.org/officeDocument/2006/extended-properties" xmlns:vt="http://schemas.openxmlformats.org/officeDocument/2006/docPropsVTypes">
  <TotalTime>11</TotalTime>
  <Words>749</Words>
  <Application>Microsoft Office PowerPoint</Application>
  <PresentationFormat>ワイド画面</PresentationFormat>
  <Paragraphs>95</Paragraphs>
  <Slides>13</Slides>
  <Notes>13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2" baseType="lpstr">
      <vt:lpstr>Arial-BoldMT</vt:lpstr>
      <vt:lpstr>Helvetica-Bold</vt:lpstr>
      <vt:lpstr>Yu Gothic UI Semibold</vt:lpstr>
      <vt:lpstr>游ゴシック</vt:lpstr>
      <vt:lpstr>Arial</vt:lpstr>
      <vt:lpstr>Consolas</vt:lpstr>
      <vt:lpstr>Wingdings</vt:lpstr>
      <vt:lpstr>Office テーマ</vt:lpstr>
      <vt:lpstr>ビットマップ イメージ</vt:lpstr>
      <vt:lpstr>Formation sur le genre dans le SHEP</vt:lpstr>
      <vt:lpstr>L’histoire d’un mari dans un ménage agricole</vt:lpstr>
      <vt:lpstr>L’histoire d’une épouse dans un ménage agricole</vt:lpstr>
      <vt:lpstr>Le genre comme question transversale</vt:lpstr>
      <vt:lpstr>L'approche SHEP du genre</vt:lpstr>
      <vt:lpstr>Genre dans les 4 étapes de SHEP</vt:lpstr>
      <vt:lpstr>L'égalité de participation pratiquée dans SHEP</vt:lpstr>
      <vt:lpstr>Changements après l'intervention de SHEP sur le genre</vt:lpstr>
      <vt:lpstr>(1) Exercice sur le rôle et les responsabilités</vt:lpstr>
      <vt:lpstr>(2) Exercice sur l'accès et le contrôle des ressources</vt:lpstr>
      <vt:lpstr>(3) Exercice sur le programme d’activités de la journée</vt:lpstr>
      <vt:lpstr>(4) Exercice sur le budget familial</vt:lpstr>
      <vt:lpstr>(5) Plan d'action sur le genre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sur le genre dans le SHEP</dc:title>
  <dc:creator>SUGIMOTO FALL Kikue</dc:creator>
  <cp:lastModifiedBy>Kikue SUGIMOTO FALL</cp:lastModifiedBy>
  <cp:revision>4</cp:revision>
  <cp:lastPrinted>2023-01-30T16:31:52Z</cp:lastPrinted>
  <dcterms:created xsi:type="dcterms:W3CDTF">2023-01-30T14:22:11Z</dcterms:created>
  <dcterms:modified xsi:type="dcterms:W3CDTF">2023-12-08T13:46:04Z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ies>
</file>